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1" r:id="rId52"/>
    <p:sldId id="312" r:id="rId53"/>
    <p:sldId id="310" r:id="rId54"/>
    <p:sldId id="314" r:id="rId55"/>
    <p:sldId id="313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</p:sldIdLst>
  <p:sldSz cx="9144000" cy="6858000" type="screen4x3"/>
  <p:notesSz cx="6858000" cy="9144000"/>
  <p:defaultTextStyle>
    <a:defPPr>
      <a:defRPr lang="es-ES"/>
    </a:defPPr>
    <a:lvl1pPr marL="0" algn="l" defTabSz="9143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9143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91" algn="l" defTabSz="9143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87" algn="l" defTabSz="9143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82" algn="l" defTabSz="9143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78" algn="l" defTabSz="9143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73" algn="l" defTabSz="9143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68" algn="l" defTabSz="9143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63" algn="l" defTabSz="9143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AF46-9F9A-4CD0-9BF4-8BB8EBD0B4AE}" type="datetimeFigureOut">
              <a:rPr lang="es-CR" smtClean="0"/>
              <a:pPr/>
              <a:t>21/11/2013</a:t>
            </a:fld>
            <a:endParaRPr lang="es-C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A438-F4A4-4D01-AB4E-AECA015B8E28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AF46-9F9A-4CD0-9BF4-8BB8EBD0B4AE}" type="datetimeFigureOut">
              <a:rPr lang="es-CR" smtClean="0"/>
              <a:pPr/>
              <a:t>21/11/2013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A438-F4A4-4D01-AB4E-AECA015B8E28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AF46-9F9A-4CD0-9BF4-8BB8EBD0B4AE}" type="datetimeFigureOut">
              <a:rPr lang="es-CR" smtClean="0"/>
              <a:pPr/>
              <a:t>21/11/2013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A438-F4A4-4D01-AB4E-AECA015B8E28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AF46-9F9A-4CD0-9BF4-8BB8EBD0B4AE}" type="datetimeFigureOut">
              <a:rPr lang="es-CR" smtClean="0"/>
              <a:pPr/>
              <a:t>21/11/2013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A438-F4A4-4D01-AB4E-AECA015B8E28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AF46-9F9A-4CD0-9BF4-8BB8EBD0B4AE}" type="datetimeFigureOut">
              <a:rPr lang="es-CR" smtClean="0"/>
              <a:pPr/>
              <a:t>21/11/2013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A438-F4A4-4D01-AB4E-AECA015B8E28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AF46-9F9A-4CD0-9BF4-8BB8EBD0B4AE}" type="datetimeFigureOut">
              <a:rPr lang="es-CR" smtClean="0"/>
              <a:pPr/>
              <a:t>21/11/2013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A438-F4A4-4D01-AB4E-AECA015B8E28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AF46-9F9A-4CD0-9BF4-8BB8EBD0B4AE}" type="datetimeFigureOut">
              <a:rPr lang="es-CR" smtClean="0"/>
              <a:pPr/>
              <a:t>21/11/2013</a:t>
            </a:fld>
            <a:endParaRPr lang="es-C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A438-F4A4-4D01-AB4E-AECA015B8E28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AF46-9F9A-4CD0-9BF4-8BB8EBD0B4AE}" type="datetimeFigureOut">
              <a:rPr lang="es-CR" smtClean="0"/>
              <a:pPr/>
              <a:t>21/11/2013</a:t>
            </a:fld>
            <a:endParaRPr lang="es-CR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A438-F4A4-4D01-AB4E-AECA015B8E28}" type="slidenum">
              <a:rPr lang="es-CR" smtClean="0"/>
              <a:pPr/>
              <a:t>‹Nº›</a:t>
            </a:fld>
            <a:endParaRPr lang="es-CR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AF46-9F9A-4CD0-9BF4-8BB8EBD0B4AE}" type="datetimeFigureOut">
              <a:rPr lang="es-CR" smtClean="0"/>
              <a:pPr/>
              <a:t>21/11/2013</a:t>
            </a:fld>
            <a:endParaRPr lang="es-C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A438-F4A4-4D01-AB4E-AECA015B8E28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AF46-9F9A-4CD0-9BF4-8BB8EBD0B4AE}" type="datetimeFigureOut">
              <a:rPr lang="es-CR" smtClean="0"/>
              <a:pPr/>
              <a:t>21/11/2013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BC8A438-F4A4-4D01-AB4E-AECA015B8E28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F5BAF46-9F9A-4CD0-9BF4-8BB8EBD0B4AE}" type="datetimeFigureOut">
              <a:rPr lang="es-CR" smtClean="0"/>
              <a:pPr/>
              <a:t>21/11/2013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A438-F4A4-4D01-AB4E-AECA015B8E28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F5BAF46-9F9A-4CD0-9BF4-8BB8EBD0B4AE}" type="datetimeFigureOut">
              <a:rPr lang="es-CR" smtClean="0"/>
              <a:pPr/>
              <a:t>21/11/2013</a:t>
            </a:fld>
            <a:endParaRPr lang="es-C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BC8A438-F4A4-4D01-AB4E-AECA015B8E28}" type="slidenum">
              <a:rPr lang="es-CR" smtClean="0"/>
              <a:pPr/>
              <a:t>‹Nº›</a:t>
            </a:fld>
            <a:endParaRPr lang="es-C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65735" y="1593057"/>
            <a:ext cx="8878253" cy="235458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 smtClean="0"/>
              <a:t>Alivebox</a:t>
            </a:r>
            <a:br>
              <a:rPr lang="en-US" dirty="0" smtClean="0"/>
            </a:br>
            <a:r>
              <a:rPr lang="en-US" sz="4300" dirty="0" smtClean="0"/>
              <a:t/>
            </a:r>
            <a:br>
              <a:rPr lang="en-US" sz="4300" dirty="0" smtClean="0"/>
            </a:br>
            <a:r>
              <a:rPr lang="en-US" sz="4300" dirty="0" smtClean="0"/>
              <a:t>ExtJS </a:t>
            </a:r>
            <a:br>
              <a:rPr lang="en-US" sz="4300" dirty="0" smtClean="0"/>
            </a:br>
            <a:r>
              <a:rPr lang="en-US" sz="4300" dirty="0" smtClean="0"/>
              <a:t>From Basic to Pro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404664"/>
            <a:ext cx="8878253" cy="23545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Understanding extjs files and main application files</a:t>
            </a:r>
            <a:endParaRPr lang="en-US" sz="4300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3774624" y="274916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Application.js</a:t>
            </a:r>
            <a:endParaRPr lang="es-C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54" y="3284984"/>
            <a:ext cx="2876951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55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404664"/>
            <a:ext cx="8878253" cy="23545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Understanding extjs files and main application files</a:t>
            </a:r>
            <a:endParaRPr lang="en-US" sz="4300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3892123" y="2555612"/>
            <a:ext cx="130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Viewport.js</a:t>
            </a:r>
            <a:endParaRPr lang="es-C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53" y="3081015"/>
            <a:ext cx="2876951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61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404664"/>
            <a:ext cx="8878253" cy="23545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Understanding extjs files and main application files</a:t>
            </a:r>
            <a:endParaRPr lang="en-US" sz="4300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3870799" y="257457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Main.js</a:t>
            </a:r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364" y="3356992"/>
            <a:ext cx="3086531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18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404664"/>
            <a:ext cx="8878253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es-CR" dirty="0" err="1"/>
              <a:t>Understanding</a:t>
            </a:r>
            <a:r>
              <a:rPr lang="es-CR" dirty="0"/>
              <a:t> </a:t>
            </a:r>
            <a:r>
              <a:rPr lang="es-CR" dirty="0" err="1"/>
              <a:t>the</a:t>
            </a:r>
            <a:r>
              <a:rPr lang="es-CR" dirty="0"/>
              <a:t> </a:t>
            </a:r>
            <a:r>
              <a:rPr lang="es-CR" dirty="0" err="1"/>
              <a:t>class</a:t>
            </a:r>
            <a:r>
              <a:rPr lang="es-CR" dirty="0"/>
              <a:t> </a:t>
            </a:r>
            <a:r>
              <a:rPr lang="es-CR" dirty="0" err="1"/>
              <a:t>system</a:t>
            </a:r>
            <a:endParaRPr lang="en-US" sz="4300" dirty="0" smtClean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678" y="2751796"/>
            <a:ext cx="6115904" cy="3629532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151230" y="1556792"/>
            <a:ext cx="4790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Ext.define</a:t>
            </a:r>
            <a:r>
              <a:rPr lang="en-US" dirty="0" smtClean="0"/>
              <a:t> -&gt; To define a class configuration</a:t>
            </a:r>
          </a:p>
          <a:p>
            <a:r>
              <a:rPr lang="en-US" dirty="0" err="1" smtClean="0"/>
              <a:t>Ext.create</a:t>
            </a:r>
            <a:r>
              <a:rPr lang="en-US" dirty="0" smtClean="0"/>
              <a:t> -&gt; To create an instance of a class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67776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-5700"/>
            <a:ext cx="8878253" cy="1850524"/>
          </a:xfrm>
        </p:spPr>
        <p:txBody>
          <a:bodyPr>
            <a:normAutofit/>
          </a:bodyPr>
          <a:lstStyle/>
          <a:p>
            <a:pPr algn="ctr"/>
            <a:r>
              <a:rPr lang="es-CR" dirty="0" err="1"/>
              <a:t>Understanding</a:t>
            </a:r>
            <a:r>
              <a:rPr lang="es-CR" dirty="0"/>
              <a:t> </a:t>
            </a:r>
            <a:r>
              <a:rPr lang="es-CR" dirty="0" err="1"/>
              <a:t>the</a:t>
            </a:r>
            <a:r>
              <a:rPr lang="es-CR" dirty="0"/>
              <a:t> </a:t>
            </a:r>
            <a:r>
              <a:rPr lang="es-CR" dirty="0" err="1"/>
              <a:t>class</a:t>
            </a:r>
            <a:r>
              <a:rPr lang="es-CR" dirty="0"/>
              <a:t> </a:t>
            </a:r>
            <a:r>
              <a:rPr lang="es-CR" dirty="0" err="1" smtClean="0"/>
              <a:t>system</a:t>
            </a:r>
            <a:r>
              <a:rPr lang="es-CR" dirty="0" smtClean="0"/>
              <a:t/>
            </a:r>
            <a:br>
              <a:rPr lang="es-CR" dirty="0" smtClean="0"/>
            </a:br>
            <a:r>
              <a:rPr lang="es-CR" dirty="0" err="1" smtClean="0"/>
              <a:t>Apply</a:t>
            </a:r>
            <a:r>
              <a:rPr lang="es-CR" dirty="0" smtClean="0"/>
              <a:t> and </a:t>
            </a:r>
            <a:r>
              <a:rPr lang="es-CR" dirty="0" err="1" smtClean="0"/>
              <a:t>Update</a:t>
            </a:r>
            <a:r>
              <a:rPr lang="es-CR" dirty="0" smtClean="0"/>
              <a:t> </a:t>
            </a:r>
            <a:r>
              <a:rPr lang="es-CR" dirty="0" err="1" smtClean="0"/>
              <a:t>functions</a:t>
            </a:r>
            <a:endParaRPr lang="en-US" sz="4300" dirty="0" smtClean="0"/>
          </a:p>
        </p:txBody>
      </p:sp>
      <p:sp>
        <p:nvSpPr>
          <p:cNvPr id="2" name="CuadroTexto 1"/>
          <p:cNvSpPr txBox="1"/>
          <p:nvPr/>
        </p:nvSpPr>
        <p:spPr>
          <a:xfrm>
            <a:off x="935529" y="2004172"/>
            <a:ext cx="7222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Apply</a:t>
            </a:r>
            <a:r>
              <a:rPr lang="en-US" dirty="0"/>
              <a:t>: Intercepts and validates a value prior to it being stored in the component property </a:t>
            </a:r>
            <a:endParaRPr lang="es-C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72" y="2872552"/>
            <a:ext cx="6735115" cy="127652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286" y="5085184"/>
            <a:ext cx="6192685" cy="100811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306269" y="4427820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</a:t>
            </a:r>
            <a:r>
              <a:rPr lang="en-US" dirty="0"/>
              <a:t>: Executed after the property has successfully been set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92384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-5700"/>
            <a:ext cx="8878253" cy="1850524"/>
          </a:xfrm>
        </p:spPr>
        <p:txBody>
          <a:bodyPr>
            <a:normAutofit/>
          </a:bodyPr>
          <a:lstStyle/>
          <a:p>
            <a:pPr algn="ctr"/>
            <a:r>
              <a:rPr lang="es-CR" dirty="0" err="1"/>
              <a:t>Statics</a:t>
            </a:r>
            <a:r>
              <a:rPr lang="es-CR" dirty="0"/>
              <a:t> and </a:t>
            </a:r>
            <a:r>
              <a:rPr lang="es-CR" dirty="0" err="1"/>
              <a:t>singletons</a:t>
            </a:r>
            <a:endParaRPr lang="en-US" sz="43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556792"/>
            <a:ext cx="3774584" cy="148919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591" y="3861048"/>
            <a:ext cx="4686954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838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-5700"/>
            <a:ext cx="8878253" cy="1850524"/>
          </a:xfrm>
        </p:spPr>
        <p:txBody>
          <a:bodyPr>
            <a:normAutofit/>
          </a:bodyPr>
          <a:lstStyle/>
          <a:p>
            <a:pPr algn="ctr"/>
            <a:r>
              <a:rPr lang="es-CR" dirty="0" err="1"/>
              <a:t>Dynamic</a:t>
            </a:r>
            <a:r>
              <a:rPr lang="es-CR" dirty="0"/>
              <a:t> </a:t>
            </a:r>
            <a:r>
              <a:rPr lang="es-CR" dirty="0" err="1"/>
              <a:t>loading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7" y="3068960"/>
            <a:ext cx="8806245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818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-5700"/>
            <a:ext cx="8878253" cy="1850524"/>
          </a:xfrm>
        </p:spPr>
        <p:txBody>
          <a:bodyPr>
            <a:normAutofit/>
          </a:bodyPr>
          <a:lstStyle/>
          <a:p>
            <a:pPr algn="ctr"/>
            <a:r>
              <a:rPr lang="es-CR" dirty="0" err="1"/>
              <a:t>Creating</a:t>
            </a:r>
            <a:r>
              <a:rPr lang="es-CR" dirty="0"/>
              <a:t> </a:t>
            </a:r>
            <a:r>
              <a:rPr lang="es-CR" dirty="0" err="1"/>
              <a:t>the</a:t>
            </a:r>
            <a:r>
              <a:rPr lang="es-CR" dirty="0"/>
              <a:t> </a:t>
            </a:r>
            <a:r>
              <a:rPr lang="es-CR" dirty="0" err="1"/>
              <a:t>launch</a:t>
            </a:r>
            <a:r>
              <a:rPr lang="es-CR" dirty="0"/>
              <a:t> </a:t>
            </a:r>
            <a:r>
              <a:rPr lang="es-CR" dirty="0" err="1"/>
              <a:t>function</a:t>
            </a:r>
            <a:endParaRPr lang="en-US" sz="4300" dirty="0" smtClean="0"/>
          </a:p>
        </p:txBody>
      </p:sp>
      <p:sp>
        <p:nvSpPr>
          <p:cNvPr id="3" name="CuadroTexto 2"/>
          <p:cNvSpPr txBox="1"/>
          <p:nvPr/>
        </p:nvSpPr>
        <p:spPr>
          <a:xfrm>
            <a:off x="694202" y="2276872"/>
            <a:ext cx="7704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app.js is loaded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All controllers are loaded and their </a:t>
            </a:r>
            <a:r>
              <a:rPr lang="en-US" dirty="0" err="1"/>
              <a:t>init</a:t>
            </a:r>
            <a:r>
              <a:rPr lang="en-US" dirty="0"/>
              <a:t>() methods are called in the order in which they're listed in the </a:t>
            </a:r>
            <a:r>
              <a:rPr lang="en-US" dirty="0" err="1"/>
              <a:t>Ext.application</a:t>
            </a:r>
            <a:r>
              <a:rPr lang="en-US" dirty="0"/>
              <a:t> </a:t>
            </a:r>
            <a:r>
              <a:rPr lang="en-US" dirty="0" smtClean="0"/>
              <a:t>configuration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the </a:t>
            </a:r>
            <a:r>
              <a:rPr lang="en-US" dirty="0" err="1"/>
              <a:t>autoCreateViewport</a:t>
            </a:r>
            <a:r>
              <a:rPr lang="en-US" dirty="0"/>
              <a:t> property is set to true, your views/Viewport.js file is loaded into memory and an instance is automatically </a:t>
            </a:r>
            <a:r>
              <a:rPr lang="en-US" dirty="0" smtClean="0"/>
              <a:t>instantiated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launch method is executed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522927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-5700"/>
            <a:ext cx="8878253" cy="1850524"/>
          </a:xfrm>
        </p:spPr>
        <p:txBody>
          <a:bodyPr>
            <a:normAutofit/>
          </a:bodyPr>
          <a:lstStyle/>
          <a:p>
            <a:pPr algn="ctr"/>
            <a:r>
              <a:rPr lang="es-CR" dirty="0" smtClean="0"/>
              <a:t>Defining Views</a:t>
            </a:r>
            <a:br>
              <a:rPr lang="es-CR" dirty="0" smtClean="0"/>
            </a:br>
            <a:r>
              <a:rPr lang="es-CR" dirty="0" smtClean="0"/>
              <a:t>Creating a View</a:t>
            </a:r>
            <a:endParaRPr lang="en-US" sz="4300" dirty="0" smtClean="0"/>
          </a:p>
        </p:txBody>
      </p:sp>
      <p:pic>
        <p:nvPicPr>
          <p:cNvPr id="6" name="Imagen 5" descr="views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916832"/>
            <a:ext cx="406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18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-5700"/>
            <a:ext cx="8878253" cy="18505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Understanding the </a:t>
            </a:r>
            <a:r>
              <a:rPr lang="en-US" dirty="0" err="1"/>
              <a:t>xtype</a:t>
            </a:r>
            <a:r>
              <a:rPr lang="en-US" dirty="0"/>
              <a:t> property</a:t>
            </a:r>
            <a:r>
              <a:rPr lang="es-ES_tradnl" dirty="0"/>
              <a:t> </a:t>
            </a:r>
            <a:endParaRPr lang="en-US" sz="4300" dirty="0" smtClean="0"/>
          </a:p>
        </p:txBody>
      </p:sp>
      <p:pic>
        <p:nvPicPr>
          <p:cNvPr id="2" name="Imagen 1" descr="views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484784"/>
            <a:ext cx="4248472" cy="477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49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878253" cy="23545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Reviewing ExtJS Documentation </a:t>
            </a:r>
            <a:endParaRPr lang="en-US" sz="4300" dirty="0" smtClean="0"/>
          </a:p>
        </p:txBody>
      </p:sp>
      <p:pic>
        <p:nvPicPr>
          <p:cNvPr id="1026" name="Picture 2" descr="D:\Dropbox\Documentos\Personal\Software\Trainings\ExtJS 4 Basic to Advanced\Resources\2013-11-05 15_12_39-Ext.form.field.ComboBox - Ext JS 4.2.2 - Sencha Doc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420888"/>
            <a:ext cx="4080577" cy="3168352"/>
          </a:xfrm>
          <a:prstGeom prst="rect">
            <a:avLst/>
          </a:prstGeom>
          <a:noFill/>
        </p:spPr>
      </p:pic>
      <p:pic>
        <p:nvPicPr>
          <p:cNvPr id="1027" name="Picture 3" descr="D:\Dropbox\Documentos\Personal\Software\Trainings\ExtJS 4 Basic to Advanced\Resources\docs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140968"/>
            <a:ext cx="3445162" cy="172819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-5700"/>
            <a:ext cx="8878253" cy="18505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Understanding the </a:t>
            </a:r>
            <a:r>
              <a:rPr lang="en-US" dirty="0" err="1"/>
              <a:t>xtype</a:t>
            </a:r>
            <a:r>
              <a:rPr lang="en-US" dirty="0"/>
              <a:t> property</a:t>
            </a:r>
            <a:r>
              <a:rPr lang="es-ES_tradnl" dirty="0"/>
              <a:t> </a:t>
            </a:r>
            <a:endParaRPr lang="en-US" sz="4300" dirty="0" smtClean="0"/>
          </a:p>
        </p:txBody>
      </p:sp>
      <p:pic>
        <p:nvPicPr>
          <p:cNvPr id="5" name="Imagen 4" descr="views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588007"/>
            <a:ext cx="6092749" cy="508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438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-5700"/>
            <a:ext cx="8878253" cy="18505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Using the </a:t>
            </a:r>
            <a:r>
              <a:rPr lang="en-US" dirty="0" err="1"/>
              <a:t>hbox</a:t>
            </a:r>
            <a:r>
              <a:rPr lang="en-US" dirty="0"/>
              <a:t> </a:t>
            </a:r>
            <a:r>
              <a:rPr lang="en-US" dirty="0" smtClean="0"/>
              <a:t>layout</a:t>
            </a:r>
            <a:r>
              <a:rPr lang="es-ES_tradnl" dirty="0" smtClean="0"/>
              <a:t>  </a:t>
            </a:r>
            <a:endParaRPr lang="en-US" sz="4300" dirty="0" smtClean="0"/>
          </a:p>
        </p:txBody>
      </p:sp>
      <p:pic>
        <p:nvPicPr>
          <p:cNvPr id="2" name="Imagen 1" descr="hbox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943121"/>
            <a:ext cx="5122550" cy="430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16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-5700"/>
            <a:ext cx="8878253" cy="18505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Using the </a:t>
            </a:r>
            <a:r>
              <a:rPr lang="en-US" dirty="0" err="1" smtClean="0"/>
              <a:t>vbox</a:t>
            </a:r>
            <a:r>
              <a:rPr lang="en-US" dirty="0" smtClean="0"/>
              <a:t> layout</a:t>
            </a:r>
            <a:r>
              <a:rPr lang="es-ES_tradnl" dirty="0" smtClean="0"/>
              <a:t>  </a:t>
            </a:r>
            <a:endParaRPr lang="en-US" sz="4300" dirty="0" smtClean="0"/>
          </a:p>
        </p:txBody>
      </p:sp>
      <p:pic>
        <p:nvPicPr>
          <p:cNvPr id="3" name="Imagen 2" descr="vbox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628800"/>
            <a:ext cx="4608512" cy="466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93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-5700"/>
            <a:ext cx="8878253" cy="18505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Using the </a:t>
            </a:r>
            <a:r>
              <a:rPr lang="en-US" dirty="0" smtClean="0"/>
              <a:t>fit layout</a:t>
            </a:r>
            <a:r>
              <a:rPr lang="es-ES_tradnl" dirty="0" smtClean="0"/>
              <a:t>  </a:t>
            </a:r>
            <a:endParaRPr lang="en-US" sz="4300" dirty="0" smtClean="0"/>
          </a:p>
        </p:txBody>
      </p:sp>
      <p:pic>
        <p:nvPicPr>
          <p:cNvPr id="2" name="Imagen 1" descr="fi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556792"/>
            <a:ext cx="5272775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9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-5700"/>
            <a:ext cx="8878253" cy="18505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Using the </a:t>
            </a:r>
            <a:r>
              <a:rPr lang="en-US" dirty="0" smtClean="0"/>
              <a:t>card layout</a:t>
            </a:r>
            <a:r>
              <a:rPr lang="es-ES_tradnl" dirty="0" smtClean="0"/>
              <a:t>  </a:t>
            </a:r>
            <a:endParaRPr lang="en-US" sz="4300" dirty="0" smtClean="0"/>
          </a:p>
        </p:txBody>
      </p:sp>
      <p:pic>
        <p:nvPicPr>
          <p:cNvPr id="3" name="Imagen 2" descr="car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556792"/>
            <a:ext cx="51689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74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-5700"/>
            <a:ext cx="8878253" cy="105843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Using the Column layout</a:t>
            </a:r>
            <a:endParaRPr lang="en-US" sz="4300" dirty="0" smtClean="0"/>
          </a:p>
        </p:txBody>
      </p:sp>
      <p:pic>
        <p:nvPicPr>
          <p:cNvPr id="2" name="Imagen 1" descr="colum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980728"/>
            <a:ext cx="4580429" cy="58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43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-99392"/>
            <a:ext cx="8878253" cy="105843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Docking Toolbars</a:t>
            </a:r>
            <a:endParaRPr lang="en-US" sz="43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698" y="908720"/>
            <a:ext cx="3151863" cy="580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98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-5700"/>
            <a:ext cx="8878253" cy="1850524"/>
          </a:xfrm>
        </p:spPr>
        <p:txBody>
          <a:bodyPr>
            <a:normAutofit/>
          </a:bodyPr>
          <a:lstStyle/>
          <a:p>
            <a:pPr algn="ctr"/>
            <a:r>
              <a:rPr lang="es-CR" dirty="0" err="1"/>
              <a:t>Defining</a:t>
            </a:r>
            <a:r>
              <a:rPr lang="es-CR" dirty="0"/>
              <a:t> </a:t>
            </a:r>
            <a:r>
              <a:rPr lang="es-CR" dirty="0" err="1"/>
              <a:t>Models</a:t>
            </a:r>
            <a:r>
              <a:rPr lang="es-CR" dirty="0"/>
              <a:t> and </a:t>
            </a:r>
            <a:r>
              <a:rPr lang="es-CR" dirty="0" err="1"/>
              <a:t>Stores</a:t>
            </a:r>
            <a:r>
              <a:rPr lang="es-CR" dirty="0" smtClean="0"/>
              <a:t/>
            </a:r>
            <a:br>
              <a:rPr lang="es-CR" dirty="0" smtClean="0"/>
            </a:br>
            <a:r>
              <a:rPr lang="en-US" dirty="0"/>
              <a:t>Defining model fields</a:t>
            </a:r>
            <a:endParaRPr lang="en-US" sz="43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338" y="1988840"/>
            <a:ext cx="2924583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94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88640"/>
            <a:ext cx="8878253" cy="13464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Defining </a:t>
            </a:r>
            <a:r>
              <a:rPr lang="en-US" dirty="0"/>
              <a:t>model </a:t>
            </a:r>
            <a:r>
              <a:rPr lang="en-US" dirty="0" smtClean="0"/>
              <a:t>fields</a:t>
            </a:r>
            <a:br>
              <a:rPr lang="en-US" dirty="0" smtClean="0"/>
            </a:br>
            <a:r>
              <a:rPr lang="en-US" dirty="0" smtClean="0"/>
              <a:t>Data Types</a:t>
            </a:r>
            <a:endParaRPr lang="en-US" sz="4300" dirty="0" smtClean="0"/>
          </a:p>
        </p:txBody>
      </p:sp>
      <p:sp>
        <p:nvSpPr>
          <p:cNvPr id="3" name="CuadroTexto 2"/>
          <p:cNvSpPr txBox="1"/>
          <p:nvPr/>
        </p:nvSpPr>
        <p:spPr>
          <a:xfrm>
            <a:off x="2627784" y="1844824"/>
            <a:ext cx="403507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‘auto’, this is the </a:t>
            </a:r>
            <a:r>
              <a:rPr lang="en-US" sz="2400" dirty="0" smtClean="0"/>
              <a:t>default, </a:t>
            </a:r>
            <a:br>
              <a:rPr lang="en-US" sz="2400" dirty="0" smtClean="0"/>
            </a:br>
            <a:r>
              <a:rPr lang="en-US" sz="2400" dirty="0" smtClean="0"/>
              <a:t>no conversion is executed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‘</a:t>
            </a:r>
            <a:r>
              <a:rPr lang="en-US" sz="2400" dirty="0" err="1" smtClean="0"/>
              <a:t>bool</a:t>
            </a:r>
            <a:r>
              <a:rPr lang="en-US" sz="2400" dirty="0" smtClean="0"/>
              <a:t>’ and ‘</a:t>
            </a:r>
            <a:r>
              <a:rPr lang="en-US" sz="2400" dirty="0" err="1" smtClean="0"/>
              <a:t>boolean</a:t>
            </a:r>
            <a:r>
              <a:rPr lang="en-US" sz="2400" dirty="0" smtClean="0"/>
              <a:t>’</a:t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‘number’ and ‘float’</a:t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‘</a:t>
            </a:r>
            <a:r>
              <a:rPr lang="en-US" sz="2400" dirty="0" err="1" smtClean="0"/>
              <a:t>int</a:t>
            </a:r>
            <a:r>
              <a:rPr lang="en-US" sz="2400" dirty="0" smtClean="0"/>
              <a:t>’ and ‘integer’</a:t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‘string’</a:t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‘date’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81470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88640"/>
            <a:ext cx="8878253" cy="134646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Working with Date fields</a:t>
            </a:r>
            <a:endParaRPr lang="en-US" sz="4300" dirty="0" smtClean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479740"/>
              </p:ext>
            </p:extLst>
          </p:nvPr>
        </p:nvGraphicFramePr>
        <p:xfrm>
          <a:off x="251521" y="1535108"/>
          <a:ext cx="874536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1"/>
                <a:gridCol w="4822129"/>
                <a:gridCol w="2915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Format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‘d’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Day of the month, 2 digits with leading zeros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01 </a:t>
                      </a:r>
                      <a:r>
                        <a:rPr lang="es-CR" sz="1400" dirty="0" err="1" smtClean="0"/>
                        <a:t>to</a:t>
                      </a:r>
                      <a:r>
                        <a:rPr lang="es-CR" sz="1400" dirty="0" smtClean="0"/>
                        <a:t> 31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‘j’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Day of the month without leading zeros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1 </a:t>
                      </a:r>
                      <a:r>
                        <a:rPr lang="es-CR" sz="1400" dirty="0" err="1" smtClean="0"/>
                        <a:t>to</a:t>
                      </a:r>
                      <a:r>
                        <a:rPr lang="es-CR" sz="1400" dirty="0" smtClean="0"/>
                        <a:t> 31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‘m’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Numeric representation of a month, with leading zeros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01 </a:t>
                      </a:r>
                      <a:r>
                        <a:rPr lang="es-CR" sz="1400" dirty="0" err="1" smtClean="0"/>
                        <a:t>to</a:t>
                      </a:r>
                      <a:r>
                        <a:rPr lang="es-CR" sz="1400" dirty="0" smtClean="0"/>
                        <a:t> 12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‘n’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Numeric representation of a month, without leading zeros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1 </a:t>
                      </a:r>
                      <a:r>
                        <a:rPr lang="es-CR" sz="1400" dirty="0" err="1" smtClean="0"/>
                        <a:t>to</a:t>
                      </a:r>
                      <a:r>
                        <a:rPr lang="es-CR" sz="1400" dirty="0" smtClean="0"/>
                        <a:t> 12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‘</a:t>
                      </a:r>
                      <a:r>
                        <a:rPr lang="es-CR" sz="1400" dirty="0" smtClean="0"/>
                        <a:t>Y</a:t>
                      </a:r>
                      <a:r>
                        <a:rPr lang="en-US" sz="1400" dirty="0" smtClean="0"/>
                        <a:t>’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full numeric representation of a year, 4 digits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err="1" smtClean="0"/>
                        <a:t>Examples</a:t>
                      </a:r>
                      <a:r>
                        <a:rPr lang="es-CR" sz="1400" dirty="0" smtClean="0"/>
                        <a:t>: 1999 </a:t>
                      </a:r>
                      <a:r>
                        <a:rPr lang="es-CR" sz="1400" dirty="0" err="1" smtClean="0"/>
                        <a:t>or</a:t>
                      </a:r>
                      <a:r>
                        <a:rPr lang="es-CR" sz="1400" dirty="0" smtClean="0"/>
                        <a:t> 2003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‘y’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two digit representation of a year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err="1" smtClean="0"/>
                        <a:t>Examples</a:t>
                      </a:r>
                      <a:r>
                        <a:rPr lang="es-CR" sz="1400" dirty="0" smtClean="0"/>
                        <a:t>: 99 </a:t>
                      </a:r>
                      <a:r>
                        <a:rPr lang="es-CR" sz="1400" dirty="0" err="1" smtClean="0"/>
                        <a:t>or</a:t>
                      </a:r>
                      <a:r>
                        <a:rPr lang="es-CR" sz="1400" dirty="0" smtClean="0"/>
                        <a:t> 03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‘g’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12-hour format of an hour without leading zeros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1 </a:t>
                      </a:r>
                      <a:r>
                        <a:rPr lang="es-CR" sz="1400" dirty="0" err="1" smtClean="0"/>
                        <a:t>to</a:t>
                      </a:r>
                      <a:r>
                        <a:rPr lang="es-CR" sz="1400" dirty="0" smtClean="0"/>
                        <a:t> 12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‘G’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24-hour format of an hour without leading zeros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 </a:t>
                      </a:r>
                      <a:r>
                        <a:rPr lang="es-CR" sz="1400" dirty="0" err="1" smtClean="0"/>
                        <a:t>to</a:t>
                      </a:r>
                      <a:r>
                        <a:rPr lang="es-CR" sz="1400" dirty="0" smtClean="0"/>
                        <a:t> 23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‘h’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12-hour format of an hour with leading zeros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01 </a:t>
                      </a:r>
                      <a:r>
                        <a:rPr lang="es-CR" sz="1400" dirty="0" err="1" smtClean="0"/>
                        <a:t>to</a:t>
                      </a:r>
                      <a:r>
                        <a:rPr lang="es-CR" sz="1400" dirty="0" smtClean="0"/>
                        <a:t> 12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‘H’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24-hour format of an hour with leading zeros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00 </a:t>
                      </a:r>
                      <a:r>
                        <a:rPr lang="es-CR" sz="1400" dirty="0" err="1" smtClean="0"/>
                        <a:t>to</a:t>
                      </a:r>
                      <a:r>
                        <a:rPr lang="es-CR" sz="1400" dirty="0" smtClean="0"/>
                        <a:t> 23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‘</a:t>
                      </a:r>
                      <a:r>
                        <a:rPr lang="en-US" sz="1400" dirty="0" err="1" smtClean="0"/>
                        <a:t>i</a:t>
                      </a:r>
                      <a:r>
                        <a:rPr lang="en-US" sz="1400" dirty="0" smtClean="0"/>
                        <a:t>’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Minutes, with </a:t>
                      </a:r>
                      <a:r>
                        <a:rPr lang="es-CR" sz="1400" dirty="0" err="1" smtClean="0"/>
                        <a:t>leading</a:t>
                      </a:r>
                      <a:r>
                        <a:rPr lang="es-CR" sz="1400" dirty="0" smtClean="0"/>
                        <a:t> </a:t>
                      </a:r>
                      <a:r>
                        <a:rPr lang="es-CR" sz="1400" dirty="0" err="1" smtClean="0"/>
                        <a:t>zeros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00 </a:t>
                      </a:r>
                      <a:r>
                        <a:rPr lang="es-CR" sz="1400" dirty="0" err="1" smtClean="0"/>
                        <a:t>to</a:t>
                      </a:r>
                      <a:r>
                        <a:rPr lang="es-CR" sz="1400" dirty="0" smtClean="0"/>
                        <a:t> 59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‘s’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err="1" smtClean="0"/>
                        <a:t>Seconds</a:t>
                      </a:r>
                      <a:r>
                        <a:rPr lang="es-CR" sz="1400" dirty="0" smtClean="0"/>
                        <a:t>, with </a:t>
                      </a:r>
                      <a:r>
                        <a:rPr lang="es-CR" sz="1400" dirty="0" err="1" smtClean="0"/>
                        <a:t>leading</a:t>
                      </a:r>
                      <a:r>
                        <a:rPr lang="es-CR" sz="1400" dirty="0" smtClean="0"/>
                        <a:t> </a:t>
                      </a:r>
                      <a:r>
                        <a:rPr lang="es-CR" sz="1400" dirty="0" err="1" smtClean="0"/>
                        <a:t>zeros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sz="1400" dirty="0" smtClean="0"/>
                        <a:t>00 </a:t>
                      </a:r>
                      <a:r>
                        <a:rPr lang="es-CR" sz="1400" dirty="0" err="1" smtClean="0"/>
                        <a:t>to</a:t>
                      </a:r>
                      <a:r>
                        <a:rPr lang="es-CR" sz="1400" dirty="0" smtClean="0"/>
                        <a:t> 59</a:t>
                      </a:r>
                      <a:endParaRPr lang="es-C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521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878253" cy="23545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Reviewing ExtJS Examples </a:t>
            </a:r>
            <a:endParaRPr lang="en-US" sz="4300" dirty="0" smtClean="0"/>
          </a:p>
        </p:txBody>
      </p:sp>
      <p:pic>
        <p:nvPicPr>
          <p:cNvPr id="2050" name="Picture 2" descr="D:\Dropbox\Documentos\Personal\Software\Trainings\ExtJS 4 Basic to Advanced\Resources\examples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601" y="1844824"/>
            <a:ext cx="8244855" cy="464878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88640"/>
            <a:ext cx="8878253" cy="134646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Working with Date fields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010" y="2852936"/>
            <a:ext cx="3479486" cy="145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76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88640"/>
            <a:ext cx="8878253" cy="134646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Defining convert functions</a:t>
            </a:r>
            <a:endParaRPr lang="en-US" sz="43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6" y="2603291"/>
            <a:ext cx="6938834" cy="161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531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88640"/>
            <a:ext cx="8878253" cy="134646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Defining model associations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488" y="1628800"/>
            <a:ext cx="3278127" cy="95711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046" y="3297206"/>
            <a:ext cx="4023146" cy="265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96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88640"/>
            <a:ext cx="8878253" cy="134646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Defining model validations</a:t>
            </a:r>
            <a:endParaRPr lang="en-US" sz="43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143" y="1772816"/>
            <a:ext cx="5687219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937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88640"/>
            <a:ext cx="8878253" cy="134646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Defining model validations</a:t>
            </a:r>
            <a:endParaRPr lang="en-US" sz="43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53" y="2060848"/>
            <a:ext cx="7525800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12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88640"/>
            <a:ext cx="8878253" cy="134646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Defining a store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85" y="1916832"/>
            <a:ext cx="3209536" cy="39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34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88640"/>
            <a:ext cx="8878253" cy="13464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Defining </a:t>
            </a:r>
            <a:r>
              <a:rPr lang="en-US" dirty="0" smtClean="0"/>
              <a:t>store or models custom </a:t>
            </a:r>
            <a:r>
              <a:rPr lang="en-US" dirty="0"/>
              <a:t>functions</a:t>
            </a:r>
            <a:endParaRPr lang="en-US" sz="43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539" y="1700808"/>
            <a:ext cx="4378427" cy="201622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077072"/>
            <a:ext cx="4972927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18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88640"/>
            <a:ext cx="8878253" cy="13464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Working with </a:t>
            </a:r>
            <a:r>
              <a:rPr lang="en-US" dirty="0" smtClean="0"/>
              <a:t>forms</a:t>
            </a:r>
            <a:br>
              <a:rPr lang="en-US" dirty="0" smtClean="0"/>
            </a:br>
            <a:r>
              <a:rPr lang="en-US" dirty="0" smtClean="0"/>
              <a:t>Creating a Form</a:t>
            </a:r>
            <a:endParaRPr lang="en-US" sz="4300" dirty="0" smtClean="0"/>
          </a:p>
        </p:txBody>
      </p:sp>
      <p:pic>
        <p:nvPicPr>
          <p:cNvPr id="1026" name="Picture 2" descr="D:\Dropbox\Documentos\Personal\Software\Trainings\ExtJS 4 Basic to Advanced\Resources\forms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916832"/>
            <a:ext cx="3400970" cy="44286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719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88640"/>
            <a:ext cx="8878253" cy="13464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Working with </a:t>
            </a:r>
            <a:r>
              <a:rPr lang="en-US" dirty="0" smtClean="0"/>
              <a:t>forms</a:t>
            </a:r>
            <a:br>
              <a:rPr lang="en-US" dirty="0" smtClean="0"/>
            </a:br>
            <a:r>
              <a:rPr lang="en-US" dirty="0" smtClean="0"/>
              <a:t>Creating a Form</a:t>
            </a:r>
            <a:endParaRPr lang="en-US" sz="4300" dirty="0" smtClean="0"/>
          </a:p>
        </p:txBody>
      </p:sp>
      <p:pic>
        <p:nvPicPr>
          <p:cNvPr id="1026" name="Picture 2" descr="D:\Dropbox\Documentos\Personal\Software\Trainings\ExtJS 4 Basic to Advanced\Resources\forms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16832"/>
            <a:ext cx="3400970" cy="4428677"/>
          </a:xfrm>
          <a:prstGeom prst="rect">
            <a:avLst/>
          </a:prstGeom>
          <a:noFill/>
        </p:spPr>
      </p:pic>
      <p:pic>
        <p:nvPicPr>
          <p:cNvPr id="2050" name="Picture 2" descr="D:\Dropbox\Documentos\Personal\Software\Trainings\ExtJS 4 Basic to Advanced\Resources\forms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3492996"/>
            <a:ext cx="4648200" cy="800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719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88640"/>
            <a:ext cx="8878253" cy="13464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Assigning default configuration values</a:t>
            </a:r>
            <a:endParaRPr lang="en-US" sz="4300" dirty="0" smtClean="0"/>
          </a:p>
        </p:txBody>
      </p:sp>
      <p:pic>
        <p:nvPicPr>
          <p:cNvPr id="3075" name="Picture 3" descr="D:\Dropbox\Documentos\Personal\Software\Trainings\ExtJS 4 Basic to Advanced\Resources\forms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3240013"/>
            <a:ext cx="4648200" cy="981075"/>
          </a:xfrm>
          <a:prstGeom prst="rect">
            <a:avLst/>
          </a:prstGeom>
          <a:noFill/>
        </p:spPr>
      </p:pic>
      <p:pic>
        <p:nvPicPr>
          <p:cNvPr id="3076" name="Picture 4" descr="D:\Dropbox\Documentos\Personal\Software\Trainings\ExtJS 4 Basic to Advanced\Resources\forms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628800"/>
            <a:ext cx="3114675" cy="4733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719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878253" cy="23545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Introduction ExtJS 4 MVC </a:t>
            </a:r>
            <a:endParaRPr lang="en-US" sz="4300" dirty="0" smtClean="0"/>
          </a:p>
        </p:txBody>
      </p:sp>
      <p:pic>
        <p:nvPicPr>
          <p:cNvPr id="3074" name="Picture 2" descr="D:\Dropbox\Documentos\Personal\Software\Trainings\ExtJS 4 Basic to Advanced\Resources\mvc-overvie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88840"/>
            <a:ext cx="8572500" cy="424021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88640"/>
            <a:ext cx="8878253" cy="134646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Using </a:t>
            </a:r>
            <a:r>
              <a:rPr lang="en-US" dirty="0" err="1" smtClean="0"/>
              <a:t>Textfields</a:t>
            </a:r>
            <a:endParaRPr lang="en-US" sz="4300" dirty="0" smtClean="0"/>
          </a:p>
        </p:txBody>
      </p:sp>
      <p:pic>
        <p:nvPicPr>
          <p:cNvPr id="4098" name="Picture 2" descr="D:\Dropbox\Documentos\Personal\Software\Trainings\ExtJS 4 Basic to Advanced\Resources\textfiel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2348880"/>
            <a:ext cx="3310859" cy="21069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719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88640"/>
            <a:ext cx="8878253" cy="134646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Using </a:t>
            </a:r>
            <a:r>
              <a:rPr lang="en-US" dirty="0" err="1" smtClean="0"/>
              <a:t>ComboBoxes</a:t>
            </a:r>
            <a:endParaRPr lang="en-US" sz="4300" dirty="0" smtClean="0"/>
          </a:p>
        </p:txBody>
      </p:sp>
      <p:pic>
        <p:nvPicPr>
          <p:cNvPr id="5123" name="Picture 3" descr="D:\Dropbox\Documentos\Personal\Software\Trainings\ExtJS 4 Basic to Advanced\Resources\combobo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2518222"/>
            <a:ext cx="2559245" cy="21349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719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88640"/>
            <a:ext cx="8878253" cy="134646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Using </a:t>
            </a:r>
            <a:r>
              <a:rPr lang="en-US" dirty="0" err="1" smtClean="0"/>
              <a:t>RadioGroups</a:t>
            </a:r>
            <a:endParaRPr lang="en-US" sz="4300" dirty="0" smtClean="0"/>
          </a:p>
        </p:txBody>
      </p:sp>
      <p:pic>
        <p:nvPicPr>
          <p:cNvPr id="6146" name="Picture 2" descr="D:\Dropbox\Documentos\Personal\Software\Trainings\ExtJS 4 Basic to Advanced\Resources\radiogrou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916832"/>
            <a:ext cx="2799754" cy="38698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719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88640"/>
            <a:ext cx="8878253" cy="134646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Using the </a:t>
            </a:r>
            <a:r>
              <a:rPr lang="en-US" dirty="0" err="1" smtClean="0"/>
              <a:t>FieldSet</a:t>
            </a:r>
            <a:r>
              <a:rPr lang="en-US" dirty="0" smtClean="0"/>
              <a:t> component</a:t>
            </a:r>
            <a:endParaRPr lang="en-US" sz="4300" dirty="0" smtClean="0"/>
          </a:p>
        </p:txBody>
      </p:sp>
      <p:pic>
        <p:nvPicPr>
          <p:cNvPr id="7170" name="Picture 2" descr="D:\Dropbox\Documentos\Personal\Software\Trainings\ExtJS 4 Basic to Advanced\Resources\fields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988840"/>
            <a:ext cx="2419350" cy="3533775"/>
          </a:xfrm>
          <a:prstGeom prst="rect">
            <a:avLst/>
          </a:prstGeom>
          <a:noFill/>
        </p:spPr>
      </p:pic>
      <p:pic>
        <p:nvPicPr>
          <p:cNvPr id="7171" name="Picture 3" descr="D:\Dropbox\Documentos\Personal\Software\Trainings\ExtJS 4 Basic to Advanced\Resources\fieldset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3140968"/>
            <a:ext cx="4533900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719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88640"/>
            <a:ext cx="8878253" cy="13464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Using the </a:t>
            </a:r>
            <a:r>
              <a:rPr lang="en-US" dirty="0" err="1" smtClean="0"/>
              <a:t>FieldContainer</a:t>
            </a:r>
            <a:r>
              <a:rPr lang="en-US" dirty="0" smtClean="0"/>
              <a:t> component</a:t>
            </a:r>
            <a:endParaRPr lang="en-US" sz="4300" dirty="0" smtClean="0"/>
          </a:p>
        </p:txBody>
      </p:sp>
      <p:pic>
        <p:nvPicPr>
          <p:cNvPr id="8194" name="Picture 2" descr="D:\Dropbox\Documentos\Personal\Software\Trainings\ExtJS 4 Basic to Advanced\Resources\fieldContain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414" y="1700808"/>
            <a:ext cx="2457450" cy="4286250"/>
          </a:xfrm>
          <a:prstGeom prst="rect">
            <a:avLst/>
          </a:prstGeom>
          <a:noFill/>
        </p:spPr>
      </p:pic>
      <p:pic>
        <p:nvPicPr>
          <p:cNvPr id="8196" name="Picture 4" descr="D:\Dropbox\Documentos\Personal\Software\Trainings\ExtJS 4 Basic to Advanced\Resources\fieldContain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3520934"/>
            <a:ext cx="5616624" cy="4121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719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-99392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Linking a form to a model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664233"/>
            <a:ext cx="2304256" cy="612469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728" y="664233"/>
            <a:ext cx="2397608" cy="612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9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138316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Linking a form to a model</a:t>
            </a:r>
            <a:endParaRPr lang="en-US" sz="43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79" y="1340768"/>
            <a:ext cx="5381548" cy="214819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407" y="3970885"/>
            <a:ext cx="4410691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91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42634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Linking a form to a model</a:t>
            </a:r>
            <a:br>
              <a:rPr lang="en-US" dirty="0" smtClean="0"/>
            </a:br>
            <a:r>
              <a:rPr lang="en-US" dirty="0" smtClean="0"/>
              <a:t>Updating and validating the model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538" y="2567151"/>
            <a:ext cx="5944430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11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42634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Linking a form to a model</a:t>
            </a:r>
            <a:br>
              <a:rPr lang="en-US" dirty="0" smtClean="0"/>
            </a:br>
            <a:r>
              <a:rPr lang="en-US" dirty="0" smtClean="0"/>
              <a:t>Updating and validating the model</a:t>
            </a:r>
            <a:endParaRPr lang="en-US" sz="43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405" y="5034404"/>
            <a:ext cx="4410691" cy="175284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858" y="1484784"/>
            <a:ext cx="5801787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40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42634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Field validations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802" y="3806695"/>
            <a:ext cx="4667901" cy="163852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013" y="1862198"/>
            <a:ext cx="4153480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30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404664"/>
            <a:ext cx="8878253" cy="23545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Creating an ExtJS </a:t>
            </a:r>
            <a:r>
              <a:rPr lang="en-US" dirty="0" smtClean="0"/>
              <a:t>Project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Introduction to Sencha CMD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915685"/>
            <a:ext cx="6885300" cy="66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46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2852936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Model validations or field validations?</a:t>
            </a:r>
            <a:endParaRPr lang="en-US" sz="4300" dirty="0" smtClean="0"/>
          </a:p>
        </p:txBody>
      </p:sp>
    </p:spTree>
    <p:extLst>
      <p:ext uri="{BB962C8B-B14F-4D97-AF65-F5344CB8AC3E}">
        <p14:creationId xmlns:p14="http://schemas.microsoft.com/office/powerpoint/2010/main" val="2038782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188640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Working with </a:t>
            </a:r>
            <a:r>
              <a:rPr lang="en-US" dirty="0" err="1"/>
              <a:t>VTypes</a:t>
            </a:r>
            <a:endParaRPr lang="en-US" sz="4300" dirty="0" smtClean="0"/>
          </a:p>
        </p:txBody>
      </p:sp>
      <p:sp>
        <p:nvSpPr>
          <p:cNvPr id="2" name="CuadroTexto 1"/>
          <p:cNvSpPr txBox="1"/>
          <p:nvPr/>
        </p:nvSpPr>
        <p:spPr>
          <a:xfrm>
            <a:off x="1828546" y="1951672"/>
            <a:ext cx="54361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Validators para usar en fields</a:t>
            </a:r>
            <a:br>
              <a:rPr lang="en-US" dirty="0" smtClean="0"/>
            </a:br>
            <a:endParaRPr lang="es-C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Estan</a:t>
            </a:r>
            <a:r>
              <a:rPr lang="en-US" dirty="0" smtClean="0"/>
              <a:t> </a:t>
            </a:r>
            <a:r>
              <a:rPr lang="en-US" dirty="0" err="1" smtClean="0"/>
              <a:t>incluidos</a:t>
            </a:r>
            <a:r>
              <a:rPr lang="en-US" dirty="0" smtClean="0"/>
              <a:t> en la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Ext.form.field.Vtypes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Los mas </a:t>
            </a:r>
            <a:r>
              <a:rPr lang="en-US" dirty="0" err="1" smtClean="0"/>
              <a:t>comunes</a:t>
            </a:r>
            <a:r>
              <a:rPr lang="en-US" dirty="0" smtClean="0"/>
              <a:t> son email y </a:t>
            </a:r>
            <a:r>
              <a:rPr lang="en-US" dirty="0" err="1" smtClean="0"/>
              <a:t>url</a:t>
            </a:r>
            <a:endParaRPr lang="en-US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31" y="4248267"/>
            <a:ext cx="2717797" cy="11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00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42634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Creating custom vtypes</a:t>
            </a:r>
            <a:br>
              <a:rPr lang="en-US" dirty="0" smtClean="0"/>
            </a:br>
            <a:r>
              <a:rPr lang="en-US" dirty="0" smtClean="0"/>
              <a:t>Confirm passwords validator</a:t>
            </a:r>
            <a:endParaRPr lang="en-US" sz="43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915" y="1628800"/>
            <a:ext cx="2505425" cy="220058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730" y="4149080"/>
            <a:ext cx="4991797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5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-27384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Creating a grid</a:t>
            </a:r>
            <a:endParaRPr lang="en-US" sz="43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70" y="717449"/>
            <a:ext cx="5051566" cy="60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50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282332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Column types</a:t>
            </a:r>
            <a:endParaRPr lang="en-US" sz="4300" dirty="0" smtClean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431079"/>
              </p:ext>
            </p:extLst>
          </p:nvPr>
        </p:nvGraphicFramePr>
        <p:xfrm>
          <a:off x="683568" y="1915264"/>
          <a:ext cx="7776864" cy="3313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61926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Column Type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s-CR" sz="1400" dirty="0"/>
                    </a:p>
                  </a:txBody>
                  <a:tcPr/>
                </a:tc>
              </a:tr>
              <a:tr h="4212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Column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Generic column, usually used to display</a:t>
                      </a:r>
                      <a:r>
                        <a:rPr lang="en-US" sz="1400" baseline="0" dirty="0" smtClean="0"/>
                        <a:t> string values</a:t>
                      </a:r>
                      <a:endParaRPr lang="es-CR" sz="1400" dirty="0"/>
                    </a:p>
                  </a:txBody>
                  <a:tcPr/>
                </a:tc>
              </a:tr>
              <a:tr h="3730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Boolean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Used to output </a:t>
                      </a:r>
                      <a:r>
                        <a:rPr lang="en-US" sz="1400" dirty="0" err="1" smtClean="0"/>
                        <a:t>boolean</a:t>
                      </a:r>
                      <a:r>
                        <a:rPr lang="en-US" sz="1400" dirty="0" smtClean="0"/>
                        <a:t> data as strings, e.g. "Yes" or "No"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Used to transform </a:t>
                      </a:r>
                      <a:r>
                        <a:rPr lang="en-US" sz="1400" dirty="0" err="1" smtClean="0"/>
                        <a:t>Javascript</a:t>
                      </a:r>
                      <a:r>
                        <a:rPr lang="en-US" sz="1400" dirty="0" smtClean="0"/>
                        <a:t> date objects into human-readable date/time values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C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Formats</a:t>
                      </a:r>
                      <a:r>
                        <a:rPr kumimoji="0" lang="es-C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C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numbers</a:t>
                      </a:r>
                      <a:r>
                        <a:rPr kumimoji="0" lang="es-C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</a:t>
                      </a:r>
                      <a:r>
                        <a:rPr kumimoji="0" lang="es-C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strings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Template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Enables you to use </a:t>
                      </a:r>
                      <a:r>
                        <a:rPr lang="en-US" sz="1400" dirty="0" err="1" smtClean="0"/>
                        <a:t>Ext.XTemplate</a:t>
                      </a:r>
                      <a:r>
                        <a:rPr lang="en-US" sz="1400" dirty="0" smtClean="0"/>
                        <a:t> syntax to define the output format of a field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sz="1400" dirty="0" err="1" smtClean="0"/>
                        <a:t>RowNumberer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Displays the current row number for a record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Action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Enables you to place clickable buttons in a column</a:t>
                      </a:r>
                      <a:endParaRPr lang="es-C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533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26064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Defining a Boolean Column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342" y="2636912"/>
            <a:ext cx="3060821" cy="181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20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26064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Defining a Date Column</a:t>
            </a:r>
            <a:endParaRPr lang="en-US" sz="43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179" y="2761036"/>
            <a:ext cx="3033148" cy="160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4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26064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Defining a Number column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762" y="2850523"/>
            <a:ext cx="2853981" cy="165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92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26064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Defining a Template column</a:t>
            </a:r>
            <a:endParaRPr lang="en-US" sz="43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157" y="2780928"/>
            <a:ext cx="3365192" cy="182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27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26064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Defining a </a:t>
            </a:r>
            <a:r>
              <a:rPr lang="en-US" dirty="0" err="1"/>
              <a:t>RowNumberer</a:t>
            </a:r>
            <a:r>
              <a:rPr lang="en-US" dirty="0"/>
              <a:t> column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81" y="3099781"/>
            <a:ext cx="3672544" cy="104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829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878253" cy="23545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Explaining the folders structure</a:t>
            </a:r>
            <a:endParaRPr lang="en-US" sz="43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366" y="3030821"/>
            <a:ext cx="2330978" cy="176633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99" y="1933766"/>
            <a:ext cx="2134705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96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26064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Defining an Action column</a:t>
            </a:r>
            <a:endParaRPr lang="en-US" sz="43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493" y="1771303"/>
            <a:ext cx="5112520" cy="396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28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26064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Understanding column renderers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280" y="2708920"/>
            <a:ext cx="6796946" cy="175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480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42634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Defining column </a:t>
            </a:r>
            <a:r>
              <a:rPr lang="en-US" dirty="0" smtClean="0"/>
              <a:t>editors</a:t>
            </a:r>
            <a:br>
              <a:rPr lang="en-US" dirty="0" smtClean="0"/>
            </a:br>
            <a:r>
              <a:rPr lang="en-US" dirty="0" smtClean="0"/>
              <a:t>Row Editing and Cell Editing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05498"/>
            <a:ext cx="3942785" cy="371355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224" y="2105498"/>
            <a:ext cx="4073656" cy="371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24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42634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Loading data locally and from a server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Understanding the Proxy class</a:t>
            </a:r>
            <a:endParaRPr lang="en-US" sz="4300" dirty="0" smtClean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30010"/>
              </p:ext>
            </p:extLst>
          </p:nvPr>
        </p:nvGraphicFramePr>
        <p:xfrm>
          <a:off x="323528" y="2204864"/>
          <a:ext cx="8496944" cy="35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314"/>
                <a:gridCol w="1015359"/>
                <a:gridCol w="46492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LocalStorageProxy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Client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Saves its data to </a:t>
                      </a:r>
                      <a:r>
                        <a:rPr lang="en-US" sz="1400" dirty="0" err="1" smtClean="0"/>
                        <a:t>localStorage</a:t>
                      </a:r>
                      <a:r>
                        <a:rPr lang="en-US" sz="1400" dirty="0" smtClean="0"/>
                        <a:t> if the browser supports it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SessionStorageProxy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Client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Saves its data to </a:t>
                      </a:r>
                      <a:r>
                        <a:rPr lang="en-US" sz="1400" dirty="0" err="1" smtClean="0"/>
                        <a:t>sessionStorage</a:t>
                      </a:r>
                      <a:r>
                        <a:rPr lang="en-US" sz="1400" dirty="0" smtClean="0"/>
                        <a:t> if the browsers supports it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MemoryProxy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Client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Holds data in memory only, any data is lost when the page is refreshed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Ajax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Server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Sends requests to a server on the same domain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JsonP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Server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Uses JSON-P to send requests to a server on a different domain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Rest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Server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Uses </a:t>
                      </a:r>
                      <a:r>
                        <a:rPr lang="en-US" sz="1400" dirty="0" err="1" smtClean="0"/>
                        <a:t>RESTful</a:t>
                      </a:r>
                      <a:r>
                        <a:rPr lang="en-US" sz="1400" dirty="0" smtClean="0"/>
                        <a:t> HTTP methods (GET/PUT/POST/DELETE) to communicate with server</a:t>
                      </a:r>
                      <a:endParaRPr lang="es-C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Direct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Server</a:t>
                      </a:r>
                      <a:endParaRPr lang="es-C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Uses </a:t>
                      </a:r>
                      <a:r>
                        <a:rPr lang="en-US" sz="1400" dirty="0" err="1" smtClean="0"/>
                        <a:t>Ext.direct.Manager</a:t>
                      </a:r>
                      <a:r>
                        <a:rPr lang="en-US" sz="1400" dirty="0" smtClean="0"/>
                        <a:t> to send requests</a:t>
                      </a:r>
                      <a:endParaRPr lang="es-C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411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2996952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Define the proxy on the model or the store?</a:t>
            </a:r>
            <a:endParaRPr lang="en-US" sz="4300" dirty="0" smtClean="0"/>
          </a:p>
        </p:txBody>
      </p:sp>
    </p:spTree>
    <p:extLst>
      <p:ext uri="{BB962C8B-B14F-4D97-AF65-F5344CB8AC3E}">
        <p14:creationId xmlns:p14="http://schemas.microsoft.com/office/powerpoint/2010/main" val="2953797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354340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Defining a proxy to read a local json file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978181"/>
            <a:ext cx="3845825" cy="181897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258400"/>
            <a:ext cx="2866897" cy="53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12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354340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Defining a proxy to put data in the </a:t>
            </a:r>
            <a:r>
              <a:rPr lang="en-US" dirty="0" err="1"/>
              <a:t>LocalStorage</a:t>
            </a:r>
            <a:endParaRPr lang="en-US" sz="43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05095"/>
            <a:ext cx="2810267" cy="414395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87" y="2564904"/>
            <a:ext cx="5048955" cy="121331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437112"/>
            <a:ext cx="5048955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94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354340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Defining a proxy to put data in the </a:t>
            </a:r>
            <a:r>
              <a:rPr lang="en-US" dirty="0" err="1" smtClean="0"/>
              <a:t>SessionStorage</a:t>
            </a:r>
            <a:endParaRPr lang="en-US" sz="43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87" y="2492896"/>
            <a:ext cx="5048955" cy="121331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93359"/>
            <a:ext cx="2762636" cy="414395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002" y="4437112"/>
            <a:ext cx="5191850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8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354340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Defining a proxy to read data from a server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89" y="1916832"/>
            <a:ext cx="8592327" cy="430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412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6630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Configuring a proxy for data pagination</a:t>
            </a:r>
            <a:endParaRPr lang="en-US" sz="43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68" y="980728"/>
            <a:ext cx="7659169" cy="205768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907" y="3261452"/>
            <a:ext cx="3143689" cy="189574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170" y="5301208"/>
            <a:ext cx="2229161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72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404664"/>
            <a:ext cx="8878253" cy="23545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Understanding extjs files and main application files</a:t>
            </a:r>
            <a:endParaRPr lang="en-US" sz="4300" dirty="0" smtClean="0"/>
          </a:p>
        </p:txBody>
      </p:sp>
      <p:sp>
        <p:nvSpPr>
          <p:cNvPr id="2" name="CuadroTexto 1"/>
          <p:cNvSpPr txBox="1"/>
          <p:nvPr/>
        </p:nvSpPr>
        <p:spPr>
          <a:xfrm>
            <a:off x="539552" y="2350035"/>
            <a:ext cx="80648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ext.js</a:t>
            </a:r>
          </a:p>
          <a:p>
            <a:pPr marL="742946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Basic extjs framework and components classes. Minified and obfuscated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ext-all.js</a:t>
            </a:r>
          </a:p>
          <a:p>
            <a:pPr marL="742946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Complete extjs framework and components classes. Minified and obfuscated.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ext-debug.js</a:t>
            </a:r>
          </a:p>
          <a:p>
            <a:pPr marL="742946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Basic. Not minified or obfuscated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ext-all-debug.js</a:t>
            </a:r>
          </a:p>
          <a:p>
            <a:pPr marL="742946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Complete. </a:t>
            </a:r>
            <a:r>
              <a:rPr lang="en-US" dirty="0"/>
              <a:t>Not minified or obfuscated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ext-dev.js</a:t>
            </a:r>
          </a:p>
          <a:p>
            <a:pPr marL="742946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Basic with comments and </a:t>
            </a:r>
            <a:r>
              <a:rPr lang="en-US" dirty="0" err="1" smtClean="0"/>
              <a:t>dev</a:t>
            </a:r>
            <a:r>
              <a:rPr lang="en-US" dirty="0" smtClean="0"/>
              <a:t> errors. </a:t>
            </a:r>
            <a:r>
              <a:rPr lang="en-US" dirty="0"/>
              <a:t>Not minified or obfuscated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ext-all-dev.js</a:t>
            </a:r>
          </a:p>
          <a:p>
            <a:pPr marL="742946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Complete with comments and </a:t>
            </a:r>
            <a:r>
              <a:rPr lang="en-US" dirty="0" err="1" smtClean="0"/>
              <a:t>dev</a:t>
            </a:r>
            <a:r>
              <a:rPr lang="en-US" dirty="0" smtClean="0"/>
              <a:t> errors. </a:t>
            </a:r>
            <a:r>
              <a:rPr lang="en-US" dirty="0"/>
              <a:t>Not minified or obfuscated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679360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570364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Defining Controllers</a:t>
            </a:r>
            <a:br>
              <a:rPr lang="en-US" dirty="0"/>
            </a:br>
            <a:r>
              <a:rPr lang="en-US" dirty="0"/>
              <a:t>Creating a Controller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484" y="2806147"/>
            <a:ext cx="4898537" cy="18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12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570364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Defining controllers listeners</a:t>
            </a:r>
            <a:endParaRPr lang="en-US" sz="43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302" y="2484496"/>
            <a:ext cx="4848902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49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570364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Defining controllers refs</a:t>
            </a:r>
            <a:endParaRPr lang="en-US" sz="43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644" y="4653136"/>
            <a:ext cx="4782217" cy="98121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170" y="1784446"/>
            <a:ext cx="4039164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16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2874620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Adding components event handlers in the controller or fire custom events from views?</a:t>
            </a:r>
            <a:endParaRPr lang="en-US" sz="4300" dirty="0" smtClean="0"/>
          </a:p>
        </p:txBody>
      </p:sp>
    </p:spTree>
    <p:extLst>
      <p:ext uri="{BB962C8B-B14F-4D97-AF65-F5344CB8AC3E}">
        <p14:creationId xmlns:p14="http://schemas.microsoft.com/office/powerpoint/2010/main" val="3964373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404664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Event handlers in the controller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745" y="2204864"/>
            <a:ext cx="4220016" cy="310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64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404664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Fire custom events from views</a:t>
            </a:r>
            <a:endParaRPr lang="en-US" sz="43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56985"/>
            <a:ext cx="3029373" cy="297221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53" y="2923827"/>
            <a:ext cx="3686689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93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836712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Adding components event handlers in the controller or fire custom events from views?</a:t>
            </a:r>
            <a:endParaRPr lang="en-US" sz="43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912339"/>
            <a:ext cx="4220016" cy="310894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647548"/>
            <a:ext cx="3686689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45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-99392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Working with templates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029" y="599004"/>
            <a:ext cx="4447448" cy="621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93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354340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Implementing conditional processing</a:t>
            </a:r>
            <a:endParaRPr lang="en-US" sz="43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394" y="2328149"/>
            <a:ext cx="5246718" cy="254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96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476672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Binding custom </a:t>
            </a:r>
            <a:r>
              <a:rPr lang="en-US" dirty="0" err="1"/>
              <a:t>javascript</a:t>
            </a:r>
            <a:r>
              <a:rPr lang="en-US" dirty="0"/>
              <a:t> methods to </a:t>
            </a:r>
            <a:r>
              <a:rPr lang="en-US" dirty="0" err="1"/>
              <a:t>XTemplates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297" y="2564904"/>
            <a:ext cx="4520912" cy="232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66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404664"/>
            <a:ext cx="8878253" cy="23545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Understanding extjs files and main application files</a:t>
            </a:r>
            <a:endParaRPr lang="en-US" sz="43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337" y="3284984"/>
            <a:ext cx="4010585" cy="2638793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928511" y="275924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index.html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638929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476672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Binding a template to a component</a:t>
            </a:r>
            <a:endParaRPr lang="en-US" sz="43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382" y="2206267"/>
            <a:ext cx="2800741" cy="192431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12" y="4798555"/>
            <a:ext cx="3610479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20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476672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Explaining the </a:t>
            </a:r>
            <a:r>
              <a:rPr lang="en-US" dirty="0" err="1" smtClean="0"/>
              <a:t>DataView</a:t>
            </a:r>
            <a:r>
              <a:rPr lang="en-US" dirty="0" smtClean="0"/>
              <a:t> </a:t>
            </a:r>
            <a:r>
              <a:rPr lang="en-US" dirty="0"/>
              <a:t>component</a:t>
            </a:r>
            <a:endParaRPr lang="en-US" sz="43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429" y="2054687"/>
            <a:ext cx="5006648" cy="367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03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26064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Creating custom components</a:t>
            </a:r>
            <a:br>
              <a:rPr lang="en-US" dirty="0"/>
            </a:br>
            <a:r>
              <a:rPr lang="en-US" dirty="0"/>
              <a:t>Understanding components life cycle</a:t>
            </a:r>
            <a:endParaRPr lang="en-US" sz="43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408" y="1266424"/>
            <a:ext cx="6356689" cy="553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71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627" y="260648"/>
            <a:ext cx="8878253" cy="69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Generating production builds</a:t>
            </a:r>
            <a:endParaRPr lang="en-US" sz="43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904" y="2636912"/>
            <a:ext cx="4739697" cy="5511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904" y="4149080"/>
            <a:ext cx="4740603" cy="48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38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404664"/>
            <a:ext cx="8878253" cy="23545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Understanding extjs files and main application files</a:t>
            </a:r>
            <a:endParaRPr lang="en-US" sz="4300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4146518" y="276657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app.js</a:t>
            </a:r>
            <a:endParaRPr lang="es-C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013" y="3645024"/>
            <a:ext cx="3361227" cy="191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04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4720</TotalTime>
  <Words>843</Words>
  <Application>Microsoft Office PowerPoint</Application>
  <PresentationFormat>Presentación en pantalla (4:3)</PresentationFormat>
  <Paragraphs>196</Paragraphs>
  <Slides>83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83</vt:i4>
      </vt:variant>
    </vt:vector>
  </HeadingPairs>
  <TitlesOfParts>
    <vt:vector size="87" baseType="lpstr">
      <vt:lpstr>Arial</vt:lpstr>
      <vt:lpstr>Franklin Gothic Book</vt:lpstr>
      <vt:lpstr>Wingdings 2</vt:lpstr>
      <vt:lpstr>Técnico</vt:lpstr>
      <vt:lpstr>Alivebox  ExtJS  From Basic to Pro</vt:lpstr>
      <vt:lpstr>Reviewing ExtJS Documentation </vt:lpstr>
      <vt:lpstr>Reviewing ExtJS Examples </vt:lpstr>
      <vt:lpstr>Introduction ExtJS 4 MVC </vt:lpstr>
      <vt:lpstr>Creating an ExtJS Project  Introduction to Sencha CMD</vt:lpstr>
      <vt:lpstr>Explaining the folders structure</vt:lpstr>
      <vt:lpstr>Understanding extjs files and main application files</vt:lpstr>
      <vt:lpstr>Understanding extjs files and main application files</vt:lpstr>
      <vt:lpstr>Understanding extjs files and main application files</vt:lpstr>
      <vt:lpstr>Understanding extjs files and main application files</vt:lpstr>
      <vt:lpstr>Understanding extjs files and main application files</vt:lpstr>
      <vt:lpstr>Understanding extjs files and main application files</vt:lpstr>
      <vt:lpstr>Understanding the class system</vt:lpstr>
      <vt:lpstr>Understanding the class system Apply and Update functions</vt:lpstr>
      <vt:lpstr>Statics and singletons</vt:lpstr>
      <vt:lpstr>Dynamic loading</vt:lpstr>
      <vt:lpstr>Creating the launch function</vt:lpstr>
      <vt:lpstr>Defining Views Creating a View</vt:lpstr>
      <vt:lpstr>Understanding the xtype property </vt:lpstr>
      <vt:lpstr>Understanding the xtype property </vt:lpstr>
      <vt:lpstr>Using the hbox layout  </vt:lpstr>
      <vt:lpstr>Using the vbox layout  </vt:lpstr>
      <vt:lpstr>Using the fit layout  </vt:lpstr>
      <vt:lpstr>Using the card layout  </vt:lpstr>
      <vt:lpstr>Using the Column layout</vt:lpstr>
      <vt:lpstr>Docking Toolbars</vt:lpstr>
      <vt:lpstr>Defining Models and Stores Defining model fields</vt:lpstr>
      <vt:lpstr>Defining model fields Data Types</vt:lpstr>
      <vt:lpstr>Working with Date fields</vt:lpstr>
      <vt:lpstr>Working with Date fields</vt:lpstr>
      <vt:lpstr>Defining convert functions</vt:lpstr>
      <vt:lpstr>Defining model associations</vt:lpstr>
      <vt:lpstr>Defining model validations</vt:lpstr>
      <vt:lpstr>Defining model validations</vt:lpstr>
      <vt:lpstr>Defining a store</vt:lpstr>
      <vt:lpstr>Defining store or models custom functions</vt:lpstr>
      <vt:lpstr>Working with forms Creating a Form</vt:lpstr>
      <vt:lpstr>Working with forms Creating a Form</vt:lpstr>
      <vt:lpstr>Assigning default configuration values</vt:lpstr>
      <vt:lpstr>Using Textfields</vt:lpstr>
      <vt:lpstr>Using ComboBoxes</vt:lpstr>
      <vt:lpstr>Using RadioGroups</vt:lpstr>
      <vt:lpstr>Using the FieldSet component</vt:lpstr>
      <vt:lpstr>Using the FieldContainer component</vt:lpstr>
      <vt:lpstr>Linking a form to a model</vt:lpstr>
      <vt:lpstr>Linking a form to a model</vt:lpstr>
      <vt:lpstr>Linking a form to a model Updating and validating the model</vt:lpstr>
      <vt:lpstr>Linking a form to a model Updating and validating the model</vt:lpstr>
      <vt:lpstr>Field validations</vt:lpstr>
      <vt:lpstr>Model validations or field validations?</vt:lpstr>
      <vt:lpstr>Working with VTypes</vt:lpstr>
      <vt:lpstr>Creating custom vtypes Confirm passwords validator</vt:lpstr>
      <vt:lpstr>Creating a grid</vt:lpstr>
      <vt:lpstr>Column types</vt:lpstr>
      <vt:lpstr>Defining a Boolean Column</vt:lpstr>
      <vt:lpstr>Defining a Date Column</vt:lpstr>
      <vt:lpstr>Defining a Number column</vt:lpstr>
      <vt:lpstr>Defining a Template column</vt:lpstr>
      <vt:lpstr>Defining a RowNumberer column</vt:lpstr>
      <vt:lpstr>Defining an Action column</vt:lpstr>
      <vt:lpstr>Understanding column renderers</vt:lpstr>
      <vt:lpstr>Defining column editors Row Editing and Cell Editing</vt:lpstr>
      <vt:lpstr>Loading data locally and from a server Understanding the Proxy class</vt:lpstr>
      <vt:lpstr>Define the proxy on the model or the store?</vt:lpstr>
      <vt:lpstr>Defining a proxy to read a local json file</vt:lpstr>
      <vt:lpstr>Defining a proxy to put data in the LocalStorage</vt:lpstr>
      <vt:lpstr>Defining a proxy to put data in the SessionStorage</vt:lpstr>
      <vt:lpstr>Defining a proxy to read data from a server</vt:lpstr>
      <vt:lpstr>Configuring a proxy for data pagination</vt:lpstr>
      <vt:lpstr>Defining Controllers Creating a Controller</vt:lpstr>
      <vt:lpstr>Defining controllers listeners</vt:lpstr>
      <vt:lpstr>Defining controllers refs</vt:lpstr>
      <vt:lpstr>Adding components event handlers in the controller or fire custom events from views?</vt:lpstr>
      <vt:lpstr>Event handlers in the controller</vt:lpstr>
      <vt:lpstr>Fire custom events from views</vt:lpstr>
      <vt:lpstr>Adding components event handlers in the controller or fire custom events from views?</vt:lpstr>
      <vt:lpstr>Working with templates</vt:lpstr>
      <vt:lpstr>Implementing conditional processing</vt:lpstr>
      <vt:lpstr>Binding custom javascript methods to XTemplates</vt:lpstr>
      <vt:lpstr>Binding a template to a component</vt:lpstr>
      <vt:lpstr>Explaining the DataView component</vt:lpstr>
      <vt:lpstr>Creating custom components Understanding components life cycle</vt:lpstr>
      <vt:lpstr>Generating production builds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Alivebox  ExtJS  From Basic to Pro</dc:title>
  <cp:lastModifiedBy>Juan Carlos</cp:lastModifiedBy>
  <cp:revision>151</cp:revision>
  <dcterms:modified xsi:type="dcterms:W3CDTF">2013-11-21T23:40:09Z</dcterms:modified>
</cp:coreProperties>
</file>