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57" r:id="rId4"/>
    <p:sldId id="258" r:id="rId5"/>
    <p:sldId id="259" r:id="rId6"/>
    <p:sldId id="28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0" r:id="rId15"/>
    <p:sldId id="267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E1F29-A33F-42ED-98E6-9C51F64CA37A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6775F-FE81-44F4-9820-93B914F9D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8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6775F-FE81-44F4-9820-93B914F9D3A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8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65.png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2.wmf"/><Relationship Id="rId11" Type="http://schemas.openxmlformats.org/officeDocument/2006/relationships/image" Target="../media/image67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64.wmf"/><Relationship Id="rId4" Type="http://schemas.openxmlformats.org/officeDocument/2006/relationships/image" Target="../media/image66.png"/><Relationship Id="rId9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oleObject" Target="../embeddings/oleObject38.bin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7.wmf"/><Relationship Id="rId3" Type="http://schemas.openxmlformats.org/officeDocument/2006/relationships/image" Target="../media/image78.png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81.png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45.bin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oleObject" Target="../embeddings/oleObject47.bin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84.png"/><Relationship Id="rId10" Type="http://schemas.openxmlformats.org/officeDocument/2006/relationships/image" Target="../media/image87.png"/><Relationship Id="rId4" Type="http://schemas.openxmlformats.org/officeDocument/2006/relationships/image" Target="../media/image82.wmf"/><Relationship Id="rId9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3" Type="http://schemas.openxmlformats.org/officeDocument/2006/relationships/image" Target="../media/image13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36.png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47.pn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6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40.wmf"/><Relationship Id="rId19" Type="http://schemas.openxmlformats.org/officeDocument/2006/relationships/image" Target="../media/image45.png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42.wmf"/><Relationship Id="rId22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6244" y="176817"/>
            <a:ext cx="202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17.</a:t>
            </a:r>
            <a:endParaRPr lang="zh-CN" altLang="en-US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60848"/>
            <a:ext cx="30765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00113" y="4581128"/>
            <a:ext cx="443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/>
              <a:t>注意：</a:t>
            </a:r>
            <a:r>
              <a:rPr lang="en-US" altLang="zh-CN" b="1" dirty="0"/>
              <a:t>E</a:t>
            </a:r>
            <a:r>
              <a:rPr lang="zh-CN" altLang="en-US" b="1" dirty="0"/>
              <a:t>矢量要画在两条虚线之间。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548680"/>
            <a:ext cx="811737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5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07504" y="45667"/>
            <a:ext cx="1071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19.</a:t>
            </a:r>
            <a:endParaRPr lang="zh-CN" altLang="en-US" b="1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071563" y="1428750"/>
          <a:ext cx="31210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r:id="rId3" imgW="1943100" imgH="457200" progId="">
                  <p:embed/>
                </p:oleObj>
              </mc:Choice>
              <mc:Fallback>
                <p:oleObj r:id="rId3" imgW="1943100" imgH="457200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428750"/>
                        <a:ext cx="312102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917178"/>
              </p:ext>
            </p:extLst>
          </p:nvPr>
        </p:nvGraphicFramePr>
        <p:xfrm>
          <a:off x="2286000" y="2571750"/>
          <a:ext cx="1349896" cy="59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r:id="rId5" imgW="1028700" imgH="457200" progId="">
                  <p:embed/>
                </p:oleObj>
              </mc:Choice>
              <mc:Fallback>
                <p:oleObj r:id="rId5" imgW="1028700" imgH="457200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71750"/>
                        <a:ext cx="1349896" cy="5942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34172"/>
              </p:ext>
            </p:extLst>
          </p:nvPr>
        </p:nvGraphicFramePr>
        <p:xfrm>
          <a:off x="2362200" y="3277371"/>
          <a:ext cx="1422474" cy="64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r:id="rId7" imgW="1002865" imgH="457002" progId="">
                  <p:embed/>
                </p:oleObj>
              </mc:Choice>
              <mc:Fallback>
                <p:oleObj r:id="rId7" imgW="1002865" imgH="457002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7371"/>
                        <a:ext cx="1422474" cy="6413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233352"/>
              </p:ext>
            </p:extLst>
          </p:nvPr>
        </p:nvGraphicFramePr>
        <p:xfrm>
          <a:off x="4056063" y="3898289"/>
          <a:ext cx="2260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r:id="rId9" imgW="1587500" imgH="508000" progId="">
                  <p:embed/>
                </p:oleObj>
              </mc:Choice>
              <mc:Fallback>
                <p:oleObj r:id="rId9" imgW="1587500" imgH="508000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3898289"/>
                        <a:ext cx="22606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362074" y="3348807"/>
            <a:ext cx="1004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1600">
                <a:latin typeface="宋体" charset="-122"/>
                <a:cs typeface="Times New Roman" pitchFamily="18" charset="0"/>
              </a:rPr>
              <a:t>整理后：</a:t>
            </a:r>
            <a:endParaRPr lang="zh-CN" altLang="en-US" sz="160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857250" y="4725144"/>
            <a:ext cx="721518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200" dirty="0">
                <a:latin typeface="宋体" charset="-122"/>
                <a:cs typeface="Times New Roman" pitchFamily="18" charset="0"/>
              </a:rPr>
              <a:t>      </a:t>
            </a:r>
            <a:r>
              <a:rPr lang="zh-CN" altLang="en-US" sz="1600" dirty="0">
                <a:latin typeface="宋体" charset="-122"/>
                <a:cs typeface="Times New Roman" pitchFamily="18" charset="0"/>
              </a:rPr>
              <a:t>小球以圆环中心</a:t>
            </a:r>
            <a:r>
              <a:rPr lang="en-US" altLang="zh-CN" sz="1600" dirty="0">
                <a:latin typeface="Times" pitchFamily="18" charset="0"/>
                <a:cs typeface="Times New Roman" pitchFamily="18" charset="0"/>
              </a:rPr>
              <a:t>O</a:t>
            </a:r>
            <a:r>
              <a:rPr lang="zh-CN" altLang="en-US" sz="1600" dirty="0">
                <a:latin typeface="宋体" charset="-122"/>
                <a:cs typeface="Times New Roman" pitchFamily="18" charset="0"/>
              </a:rPr>
              <a:t>点为平衡位置做简谐振动，其中</a:t>
            </a:r>
            <a:r>
              <a:rPr lang="en-US" altLang="zh-CN" sz="1600" i="1" dirty="0">
                <a:latin typeface="宋体" charset="-122"/>
                <a:cs typeface="Times New Roman" pitchFamily="18" charset="0"/>
              </a:rPr>
              <a:t>A </a:t>
            </a:r>
            <a:r>
              <a:rPr lang="en-US" altLang="zh-CN" sz="1600" dirty="0">
                <a:latin typeface="宋体" charset="-122"/>
                <a:cs typeface="Times New Roman" pitchFamily="18" charset="0"/>
              </a:rPr>
              <a:t>=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30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1600" dirty="0">
                <a:latin typeface="宋体" charset="-122"/>
                <a:cs typeface="Times New Roman" pitchFamily="18" charset="0"/>
              </a:rPr>
              <a:t>小球的振幅</a:t>
            </a:r>
            <a:endParaRPr lang="en-US" altLang="zh-CN" sz="1600" dirty="0">
              <a:latin typeface="宋体" charset="-122"/>
              <a:cs typeface="Times New Roman" pitchFamily="18" charset="0"/>
            </a:endParaRPr>
          </a:p>
          <a:p>
            <a:pPr eaLnBrk="0" hangingPunct="0"/>
            <a:r>
              <a:rPr lang="en-US" altLang="zh-CN" sz="1600" dirty="0">
                <a:latin typeface="宋体" charset="-122"/>
                <a:cs typeface="Times New Roman" pitchFamily="18" charset="0"/>
              </a:rPr>
              <a:t>    </a:t>
            </a:r>
            <a:r>
              <a:rPr lang="zh-CN" altLang="en-US" sz="1600" dirty="0">
                <a:latin typeface="宋体" charset="-122"/>
                <a:cs typeface="Times New Roman" pitchFamily="18" charset="0"/>
              </a:rPr>
              <a:t>（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600" dirty="0">
                <a:latin typeface="宋体" charset="-122"/>
                <a:cs typeface="Times New Roman" pitchFamily="18" charset="0"/>
              </a:rPr>
              <a:t>为小球的初始位置）。</a:t>
            </a:r>
            <a:endParaRPr lang="zh-CN" altLang="en-US" sz="1600" dirty="0">
              <a:cs typeface="Times New Roman" pitchFamily="18" charset="0"/>
            </a:endParaRPr>
          </a:p>
          <a:p>
            <a:pPr eaLnBrk="0" hangingPunct="0"/>
            <a:r>
              <a:rPr lang="zh-CN" altLang="en-US" sz="1600" dirty="0">
                <a:cs typeface="Times New Roman" pitchFamily="18" charset="0"/>
              </a:rPr>
              <a:t>     </a:t>
            </a:r>
            <a:endParaRPr lang="en-US" altLang="zh-CN" sz="1600" dirty="0">
              <a:cs typeface="Times New Roman" pitchFamily="18" charset="0"/>
            </a:endParaRPr>
          </a:p>
          <a:p>
            <a:pPr eaLnBrk="0" hangingPunct="0"/>
            <a:r>
              <a:rPr lang="zh-CN" altLang="en-US" sz="1600" dirty="0">
                <a:cs typeface="Times New Roman" pitchFamily="18" charset="0"/>
              </a:rPr>
              <a:t>（</a:t>
            </a:r>
            <a:r>
              <a:rPr lang="en-US" altLang="zh-CN" sz="1600" dirty="0">
                <a:cs typeface="Times New Roman" pitchFamily="18" charset="0"/>
              </a:rPr>
              <a:t>3</a:t>
            </a:r>
            <a:r>
              <a:rPr lang="zh-CN" altLang="en-US" sz="1600" dirty="0">
                <a:cs typeface="Times New Roman" pitchFamily="18" charset="0"/>
              </a:rPr>
              <a:t>）若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＞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1600" dirty="0">
                <a:cs typeface="Times New Roman" pitchFamily="18" charset="0"/>
              </a:rPr>
              <a:t>小球释后水平向右做变加速运动。</a:t>
            </a:r>
            <a:r>
              <a:rPr lang="zh-CN" altLang="en-US" sz="1600" dirty="0"/>
              <a:t> </a:t>
            </a:r>
          </a:p>
        </p:txBody>
      </p:sp>
      <p:sp>
        <p:nvSpPr>
          <p:cNvPr id="11" name="矩形 14"/>
          <p:cNvSpPr>
            <a:spLocks noChangeArrowheads="1"/>
          </p:cNvSpPr>
          <p:nvPr/>
        </p:nvSpPr>
        <p:spPr bwMode="auto">
          <a:xfrm>
            <a:off x="1000125" y="2143125"/>
            <a:ext cx="3775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(2) </a:t>
            </a:r>
            <a:r>
              <a:rPr lang="zh-CN" altLang="en-US" sz="16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当</a:t>
            </a:r>
            <a:r>
              <a:rPr lang="en-US" altLang="zh-CN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6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＜＜</a:t>
            </a:r>
            <a:r>
              <a:rPr lang="en-US" altLang="zh-CN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 运动方程近似为：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57313" y="4086408"/>
            <a:ext cx="2698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注意到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＜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，上式的解为：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07528" y="1584324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/>
              <a:t>解：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715000" y="2821544"/>
            <a:ext cx="30003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1400" dirty="0"/>
              <a:t>注： 圆环上电荷在</a:t>
            </a:r>
            <a:r>
              <a:rPr lang="en-US" altLang="zh-CN" sz="1400" dirty="0"/>
              <a:t>x</a:t>
            </a:r>
            <a:r>
              <a:rPr lang="zh-CN" altLang="en-US" sz="1400" dirty="0"/>
              <a:t>处产生的场强</a:t>
            </a:r>
            <a:endParaRPr lang="en-US" altLang="zh-CN" sz="1400" dirty="0"/>
          </a:p>
          <a:p>
            <a:pPr eaLnBrk="0" hangingPunct="0"/>
            <a:r>
              <a:rPr lang="zh-CN" altLang="en-US" sz="1400" dirty="0"/>
              <a:t>        见书</a:t>
            </a:r>
            <a:r>
              <a:rPr lang="en-US" altLang="zh-CN" sz="1400" dirty="0"/>
              <a:t>P136 </a:t>
            </a:r>
            <a:r>
              <a:rPr lang="zh-CN" altLang="en-US" sz="1400" dirty="0"/>
              <a:t>的（</a:t>
            </a:r>
            <a:r>
              <a:rPr lang="en-US" altLang="zh-CN" sz="1400" dirty="0">
                <a:solidFill>
                  <a:srgbClr val="FF0000"/>
                </a:solidFill>
              </a:rPr>
              <a:t>7.8</a:t>
            </a:r>
            <a:r>
              <a:rPr lang="zh-CN" altLang="en-US" sz="1400" dirty="0"/>
              <a:t>）式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eaLnBrk="0" hangingPunct="0"/>
            <a:r>
              <a:rPr lang="zh-CN" altLang="en-US" sz="1400" dirty="0" smtClean="0">
                <a:solidFill>
                  <a:srgbClr val="FF0000"/>
                </a:solidFill>
              </a:rPr>
              <a:t>             第七章</a:t>
            </a:r>
            <a:r>
              <a:rPr lang="en-US" altLang="zh-CN" sz="1400" dirty="0" smtClean="0">
                <a:solidFill>
                  <a:srgbClr val="FF0000"/>
                </a:solidFill>
              </a:rPr>
              <a:t>PPT</a:t>
            </a:r>
            <a:r>
              <a:rPr lang="zh-CN" altLang="en-US" sz="1400" dirty="0" smtClean="0">
                <a:solidFill>
                  <a:srgbClr val="FF0000"/>
                </a:solidFill>
              </a:rPr>
              <a:t>：</a:t>
            </a:r>
            <a:r>
              <a:rPr lang="en-US" altLang="zh-CN" sz="1400" dirty="0" smtClean="0">
                <a:solidFill>
                  <a:srgbClr val="FF0000"/>
                </a:solidFill>
              </a:rPr>
              <a:t>23-24</a:t>
            </a:r>
            <a:r>
              <a:rPr lang="zh-CN" altLang="en-US" sz="1400" dirty="0" smtClean="0">
                <a:solidFill>
                  <a:srgbClr val="FF0000"/>
                </a:solidFill>
              </a:rPr>
              <a:t>页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07528" y="5877272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/>
              <a:t>问题：第</a:t>
            </a:r>
            <a:r>
              <a:rPr lang="en-US" altLang="zh-CN" b="1" dirty="0"/>
              <a:t>2</a:t>
            </a:r>
            <a:r>
              <a:rPr lang="zh-CN" altLang="en-US" b="1" dirty="0"/>
              <a:t>问</a:t>
            </a:r>
          </a:p>
        </p:txBody>
      </p:sp>
      <p:pic>
        <p:nvPicPr>
          <p:cNvPr id="7194" name="Picture 2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3229"/>
            <a:ext cx="6384180" cy="129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7" y="1132093"/>
            <a:ext cx="2952328" cy="169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0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2937" y="21918"/>
            <a:ext cx="1071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/>
              <a:t>作业</a:t>
            </a:r>
            <a:r>
              <a:rPr lang="en-US" altLang="zh-CN" b="1" dirty="0" smtClean="0"/>
              <a:t>13.</a:t>
            </a:r>
            <a:endParaRPr lang="en-US" altLang="zh-CN" b="1" dirty="0"/>
          </a:p>
          <a:p>
            <a:pPr eaLnBrk="0" hangingPunct="0"/>
            <a:endParaRPr lang="zh-CN" altLang="en-US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7187" y="4898126"/>
            <a:ext cx="8175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/>
              <a:t>问题：没注意结果中的负号。</a:t>
            </a:r>
            <a:endParaRPr lang="en-US" altLang="zh-CN" b="1" dirty="0"/>
          </a:p>
          <a:p>
            <a:pPr eaLnBrk="0" hangingPunct="0"/>
            <a:r>
              <a:rPr lang="en-US" altLang="zh-CN" b="1" dirty="0"/>
              <a:t>          1</a:t>
            </a:r>
            <a:r>
              <a:rPr lang="zh-CN" altLang="en-US" b="1" dirty="0"/>
              <a:t>）注意</a:t>
            </a:r>
            <a:r>
              <a:rPr lang="en-US" altLang="zh-CN" b="1" dirty="0"/>
              <a:t>E</a:t>
            </a:r>
            <a:r>
              <a:rPr lang="zh-CN" altLang="en-US" b="1" dirty="0"/>
              <a:t>与</a:t>
            </a:r>
            <a:r>
              <a:rPr lang="en-US" altLang="zh-CN" b="1" dirty="0"/>
              <a:t>dl</a:t>
            </a:r>
            <a:r>
              <a:rPr lang="zh-CN" altLang="en-US" b="1" dirty="0"/>
              <a:t>的夹角为</a:t>
            </a:r>
            <a:r>
              <a:rPr lang="en-US" altLang="zh-CN" b="1" dirty="0"/>
              <a:t>180</a:t>
            </a:r>
            <a:r>
              <a:rPr lang="zh-CN" altLang="en-US" b="1" dirty="0"/>
              <a:t>度；</a:t>
            </a:r>
            <a:r>
              <a:rPr lang="en-US" altLang="zh-CN" b="1" dirty="0"/>
              <a:t>2</a:t>
            </a:r>
            <a:r>
              <a:rPr lang="zh-CN" altLang="en-US" b="1" dirty="0"/>
              <a:t>）积分路径应为</a:t>
            </a:r>
            <a:r>
              <a:rPr lang="en-US" altLang="zh-CN" b="1" dirty="0"/>
              <a:t>0</a:t>
            </a:r>
            <a:r>
              <a:rPr lang="zh-CN" altLang="en-US" b="1" dirty="0"/>
              <a:t>到</a:t>
            </a:r>
            <a:r>
              <a:rPr lang="en-US" altLang="zh-CN" b="1" dirty="0"/>
              <a:t>d</a:t>
            </a:r>
            <a:r>
              <a:rPr lang="zh-CN" altLang="en-US" b="1" dirty="0"/>
              <a:t>（不是</a:t>
            </a:r>
            <a:r>
              <a:rPr lang="en-US" altLang="zh-CN" b="1" dirty="0"/>
              <a:t>d</a:t>
            </a:r>
            <a:r>
              <a:rPr lang="zh-CN" altLang="en-US" b="1" dirty="0"/>
              <a:t>到</a:t>
            </a:r>
            <a:r>
              <a:rPr lang="en-US" altLang="zh-CN" b="1" dirty="0"/>
              <a:t>0</a:t>
            </a:r>
            <a:r>
              <a:rPr lang="zh-CN" altLang="en-US" b="1" dirty="0"/>
              <a:t>）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00" y="1340768"/>
            <a:ext cx="30575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25" y="2368950"/>
            <a:ext cx="24479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" y="384756"/>
            <a:ext cx="8964488" cy="6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26" y="926357"/>
            <a:ext cx="2117374" cy="268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7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4053" y="97204"/>
            <a:ext cx="1071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19.</a:t>
            </a:r>
            <a:endParaRPr lang="zh-CN" altLang="en-US" b="1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75254"/>
            <a:ext cx="1621884" cy="141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1872208" cy="166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945881"/>
              </p:ext>
            </p:extLst>
          </p:nvPr>
        </p:nvGraphicFramePr>
        <p:xfrm>
          <a:off x="251520" y="1412776"/>
          <a:ext cx="6778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公式" r:id="rId5" imgW="3416300" imgH="266700" progId="Equation.3">
                  <p:embed/>
                </p:oleObj>
              </mc:Choice>
              <mc:Fallback>
                <p:oleObj name="公式" r:id="rId5" imgW="3416300" imgH="2667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12776"/>
                        <a:ext cx="67786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342900" y="2391590"/>
            <a:ext cx="6929437" cy="407507"/>
            <a:chOff x="985812" y="2637515"/>
            <a:chExt cx="6929486" cy="406894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985812" y="2675077"/>
              <a:ext cx="69294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zh-CN" altLang="en-US" b="1" dirty="0"/>
                <a:t>注意：积分路径 </a:t>
              </a:r>
              <a:r>
                <a:rPr lang="en-US" altLang="zh-CN" b="1" i="1" dirty="0"/>
                <a:t>a</a:t>
              </a:r>
              <a:r>
                <a:rPr lang="zh-CN" altLang="en-US" b="1" dirty="0"/>
                <a:t>→</a:t>
              </a:r>
              <a:r>
                <a:rPr lang="en-US" altLang="zh-CN" b="1" i="1" dirty="0"/>
                <a:t>b </a:t>
              </a:r>
              <a:r>
                <a:rPr lang="zh-CN" altLang="en-US" b="1" dirty="0"/>
                <a:t>中的      与      的夹角为 </a:t>
              </a:r>
              <a:r>
                <a:rPr lang="en-US" altLang="zh-CN" b="1" dirty="0"/>
                <a:t>: 180</a:t>
              </a:r>
              <a:r>
                <a:rPr lang="en-US" altLang="zh-CN" b="1" baseline="30000" dirty="0"/>
                <a:t>o</a:t>
              </a:r>
              <a:r>
                <a:rPr lang="en-US" altLang="zh-CN" sz="2000" b="1" baseline="30000" dirty="0"/>
                <a:t> </a:t>
              </a:r>
              <a:r>
                <a:rPr lang="en-US" altLang="zh-CN" b="1" dirty="0">
                  <a:latin typeface="Dotum" pitchFamily="34" charset="-127"/>
                  <a:ea typeface="Dotum" pitchFamily="34" charset="-127"/>
                </a:rPr>
                <a:t>- </a:t>
              </a:r>
              <a:r>
                <a:rPr lang="en-US" altLang="zh-CN" b="1" dirty="0"/>
                <a:t>α</a:t>
              </a:r>
              <a:endParaRPr lang="zh-CN" altLang="en-US" b="1" dirty="0"/>
            </a:p>
          </p:txBody>
        </p:sp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3702763" y="2637515"/>
            <a:ext cx="35242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2" name="公式" r:id="rId7" imgW="177492" imgH="164814" progId="Equation.3">
                    <p:embed/>
                  </p:oleObj>
                </mc:Choice>
                <mc:Fallback>
                  <p:oleObj name="公式" r:id="rId7" imgW="177492" imgH="164814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763" y="2637515"/>
                          <a:ext cx="352425" cy="354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4278831" y="2637515"/>
            <a:ext cx="277812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3" name="公式" r:id="rId9" imgW="139579" imgH="164957" progId="Equation.3">
                    <p:embed/>
                  </p:oleObj>
                </mc:Choice>
                <mc:Fallback>
                  <p:oleObj name="公式" r:id="rId9" imgW="139579" imgH="164957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8831" y="2637515"/>
                          <a:ext cx="277812" cy="354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24199" y="4869160"/>
            <a:ext cx="4286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/>
              <a:t>问题：没注意结果中的负号。</a:t>
            </a:r>
            <a:endParaRPr lang="en-US" altLang="zh-CN" b="1" dirty="0"/>
          </a:p>
          <a:p>
            <a:pPr eaLnBrk="0" hangingPunct="0"/>
            <a:r>
              <a:rPr lang="en-US" altLang="zh-CN" b="1" dirty="0"/>
              <a:t>           </a:t>
            </a:r>
            <a:endParaRPr lang="zh-CN" altLang="en-US" b="1" dirty="0"/>
          </a:p>
        </p:txBody>
      </p:sp>
      <p:pic>
        <p:nvPicPr>
          <p:cNvPr id="8215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632"/>
            <a:ext cx="72771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868388" cy="136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5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42874" y="29369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 smtClean="0"/>
              <a:t>作业</a:t>
            </a:r>
            <a:r>
              <a:rPr lang="en-US" altLang="zh-CN" b="1" dirty="0" smtClean="0"/>
              <a:t>13.</a:t>
            </a:r>
            <a:endParaRPr lang="zh-CN" altLang="en-US" b="1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85875" y="2714625"/>
          <a:ext cx="22828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公式" r:id="rId3" imgW="1244600" imgH="368300" progId="Equation.3">
                  <p:embed/>
                </p:oleObj>
              </mc:Choice>
              <mc:Fallback>
                <p:oleObj name="公式" r:id="rId3" imgW="1244600" imgH="3683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714625"/>
                        <a:ext cx="2282825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523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000">
                <a:cs typeface="Times New Roman" pitchFamily="18" charset="0"/>
              </a:rPr>
              <a:t>     </a:t>
            </a:r>
            <a:endParaRPr lang="en-US" altLang="zh-CN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600"/>
              <a:t> </a:t>
            </a:r>
            <a:endParaRPr lang="zh-CN" altLang="zh-CN"/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817563" y="1857375"/>
          <a:ext cx="4876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公式" r:id="rId5" imgW="2832100" imgH="368300" progId="Equation.3">
                  <p:embed/>
                </p:oleObj>
              </mc:Choice>
              <mc:Fallback>
                <p:oleObj name="公式" r:id="rId5" imgW="2832100" imgH="3683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1857375"/>
                        <a:ext cx="487680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17487" y="4581128"/>
            <a:ext cx="4000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/>
              <a:t>问题：第</a:t>
            </a:r>
            <a:r>
              <a:rPr lang="en-US" altLang="zh-CN" b="1" dirty="0"/>
              <a:t>2</a:t>
            </a:r>
            <a:r>
              <a:rPr lang="zh-CN" altLang="en-US" b="1" dirty="0"/>
              <a:t>问</a:t>
            </a:r>
          </a:p>
        </p:txBody>
      </p:sp>
      <p:pic>
        <p:nvPicPr>
          <p:cNvPr id="9271" name="Picture 5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5" y="523875"/>
            <a:ext cx="8635253" cy="67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72" name="Picture 5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56792"/>
            <a:ext cx="1947467" cy="193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0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2899"/>
            <a:ext cx="7315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2850" y="15975"/>
            <a:ext cx="1071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20.</a:t>
            </a:r>
          </a:p>
        </p:txBody>
      </p:sp>
      <p:graphicFrame>
        <p:nvGraphicFramePr>
          <p:cNvPr id="14337" name="对象 143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1095"/>
              </p:ext>
            </p:extLst>
          </p:nvPr>
        </p:nvGraphicFramePr>
        <p:xfrm>
          <a:off x="1475656" y="1971675"/>
          <a:ext cx="1104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公式" r:id="rId4" imgW="939392" imgH="431613" progId="Equation.3">
                  <p:embed/>
                </p:oleObj>
              </mc:Choice>
              <mc:Fallback>
                <p:oleObj name="公式" r:id="rId4" imgW="939392" imgH="431613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71675"/>
                        <a:ext cx="1104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143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381112"/>
              </p:ext>
            </p:extLst>
          </p:nvPr>
        </p:nvGraphicFramePr>
        <p:xfrm>
          <a:off x="1475656" y="2468591"/>
          <a:ext cx="10953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公式" r:id="rId6" imgW="927100" imgH="431800" progId="Equation.3">
                  <p:embed/>
                </p:oleObj>
              </mc:Choice>
              <mc:Fallback>
                <p:oleObj name="公式" r:id="rId6" imgW="927100" imgH="4318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468591"/>
                        <a:ext cx="10953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43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48172"/>
              </p:ext>
            </p:extLst>
          </p:nvPr>
        </p:nvGraphicFramePr>
        <p:xfrm>
          <a:off x="284421" y="3152134"/>
          <a:ext cx="5397337" cy="54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公式" r:id="rId8" imgW="5118100" imgH="431800" progId="Equation.3">
                  <p:embed/>
                </p:oleObj>
              </mc:Choice>
              <mc:Fallback>
                <p:oleObj name="公式" r:id="rId8" imgW="5118100" imgH="4318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21" y="3152134"/>
                        <a:ext cx="5397337" cy="544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43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548498"/>
              </p:ext>
            </p:extLst>
          </p:nvPr>
        </p:nvGraphicFramePr>
        <p:xfrm>
          <a:off x="340890" y="3891489"/>
          <a:ext cx="5383238" cy="56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公式" r:id="rId10" imgW="4254500" imgH="431800" progId="Equation.3">
                  <p:embed/>
                </p:oleObj>
              </mc:Choice>
              <mc:Fallback>
                <p:oleObj name="公式" r:id="rId10" imgW="4254500" imgH="4318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90" y="3891489"/>
                        <a:ext cx="5383238" cy="56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143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642368"/>
              </p:ext>
            </p:extLst>
          </p:nvPr>
        </p:nvGraphicFramePr>
        <p:xfrm>
          <a:off x="300015" y="4482988"/>
          <a:ext cx="232776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公式" r:id="rId12" imgW="1676400" imgH="469900" progId="Equation.3">
                  <p:embed/>
                </p:oleObj>
              </mc:Choice>
              <mc:Fallback>
                <p:oleObj name="公式" r:id="rId12" imgW="1676400" imgH="4699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15" y="4482988"/>
                        <a:ext cx="2327769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38"/>
          <p:cNvSpPr>
            <a:spLocks noChangeArrowheads="1"/>
          </p:cNvSpPr>
          <p:nvPr/>
        </p:nvSpPr>
        <p:spPr bwMode="auto">
          <a:xfrm>
            <a:off x="0" y="926008"/>
            <a:ext cx="494951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71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先利用高斯定理和球对称性求出空间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点的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671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场强大小（其方向沿径向）：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715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6715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kumimoji="0" lang="en-US" altLang="zh-CN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p1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＜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715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348" name="Rectangle 41"/>
          <p:cNvSpPr>
            <a:spLocks noChangeArrowheads="1"/>
          </p:cNvSpPr>
          <p:nvPr/>
        </p:nvSpPr>
        <p:spPr bwMode="auto">
          <a:xfrm>
            <a:off x="0" y="1833176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352" name="矩形 14351"/>
          <p:cNvSpPr/>
          <p:nvPr/>
        </p:nvSpPr>
        <p:spPr>
          <a:xfrm>
            <a:off x="2411760" y="2034004"/>
            <a:ext cx="216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7151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1400" baseline="-30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≤</a:t>
            </a:r>
            <a:r>
              <a:rPr lang="en-US" altLang="zh-CN" sz="1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＜</a:t>
            </a:r>
            <a:r>
              <a:rPr lang="en-US" altLang="zh-CN" sz="1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1400" baseline="-30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1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356" name="矩形 14355"/>
          <p:cNvSpPr/>
          <p:nvPr/>
        </p:nvSpPr>
        <p:spPr>
          <a:xfrm>
            <a:off x="2843808" y="2601842"/>
            <a:ext cx="1956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715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1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≥</a:t>
            </a:r>
            <a:r>
              <a:rPr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zh-CN" sz="1400" dirty="0">
              <a:latin typeface="+mn-ea"/>
              <a:cs typeface="宋体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66015" y="4018420"/>
            <a:ext cx="216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7151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1400" baseline="-30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≤</a:t>
            </a:r>
            <a:r>
              <a:rPr lang="en-US" altLang="zh-CN" sz="1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＜</a:t>
            </a:r>
            <a:r>
              <a:rPr lang="en-US" altLang="zh-CN" sz="1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1400" baseline="-30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1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24128" y="4646349"/>
            <a:ext cx="1956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715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1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≥</a:t>
            </a:r>
            <a:r>
              <a:rPr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zh-CN" sz="1400" dirty="0">
              <a:latin typeface="+mn-ea"/>
              <a:cs typeface="宋体" pitchFamily="2" charset="-122"/>
            </a:endParaRPr>
          </a:p>
        </p:txBody>
      </p:sp>
      <p:sp>
        <p:nvSpPr>
          <p:cNvPr id="14358" name="矩形 14357"/>
          <p:cNvSpPr/>
          <p:nvPr/>
        </p:nvSpPr>
        <p:spPr>
          <a:xfrm>
            <a:off x="5630875" y="3270683"/>
            <a:ext cx="1430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6715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1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lang="en-US" altLang="zh-CN" sz="1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62714" y="689193"/>
            <a:ext cx="1071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1600" b="1" dirty="0" smtClean="0"/>
              <a:t>解：</a:t>
            </a:r>
            <a:endParaRPr lang="en-US" altLang="zh-CN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57799" y="5528628"/>
            <a:ext cx="5586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7151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参见第七章</a:t>
            </a:r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PPT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78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页，</a:t>
            </a:r>
            <a:r>
              <a:rPr lang="en-US" altLang="zh-CN" sz="1400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1400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之间还填充了介质</a:t>
            </a:r>
            <a:endParaRPr lang="zh-CN" altLang="en-US" sz="1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7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2048" y="21953"/>
            <a:ext cx="30598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20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2016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63" y="364680"/>
            <a:ext cx="7241931" cy="220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05095" y="4437112"/>
            <a:ext cx="428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/>
              <a:t>问题：应注意积分的上下限。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83076"/>
              </p:ext>
            </p:extLst>
          </p:nvPr>
        </p:nvGraphicFramePr>
        <p:xfrm>
          <a:off x="683568" y="2996952"/>
          <a:ext cx="6715125" cy="1018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公式" r:id="rId5" imgW="2565400" imgH="368300" progId="Equation.3">
                  <p:embed/>
                </p:oleObj>
              </mc:Choice>
              <mc:Fallback>
                <p:oleObj name="公式" r:id="rId5" imgW="2565400" imgH="3683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96952"/>
                        <a:ext cx="6715125" cy="1018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244154"/>
              </p:ext>
            </p:extLst>
          </p:nvPr>
        </p:nvGraphicFramePr>
        <p:xfrm>
          <a:off x="755576" y="1700808"/>
          <a:ext cx="39973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公式" r:id="rId7" imgW="2006600" imgH="368300" progId="Equation.3">
                  <p:embed/>
                </p:oleObj>
              </mc:Choice>
              <mc:Fallback>
                <p:oleObj name="公式" r:id="rId7" imgW="2006600" imgH="3683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00808"/>
                        <a:ext cx="3997325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0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071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20.</a:t>
            </a:r>
            <a:endParaRPr lang="zh-CN" altLang="en-US" b="1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871017"/>
              </p:ext>
            </p:extLst>
          </p:nvPr>
        </p:nvGraphicFramePr>
        <p:xfrm>
          <a:off x="1071563" y="4149080"/>
          <a:ext cx="5059362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公式" r:id="rId3" imgW="3822700" imgH="1308100" progId="Equation.3">
                  <p:embed/>
                </p:oleObj>
              </mc:Choice>
              <mc:Fallback>
                <p:oleObj name="公式" r:id="rId3" imgW="3822700" imgH="13081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149080"/>
                        <a:ext cx="5059362" cy="173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50" y="3717032"/>
            <a:ext cx="25050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199483"/>
              </p:ext>
            </p:extLst>
          </p:nvPr>
        </p:nvGraphicFramePr>
        <p:xfrm>
          <a:off x="971550" y="1030288"/>
          <a:ext cx="4799013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公式" r:id="rId6" imgW="3479800" imgH="2197100" progId="Equation.3">
                  <p:embed/>
                </p:oleObj>
              </mc:Choice>
              <mc:Fallback>
                <p:oleObj name="公式" r:id="rId6" imgW="3479800" imgH="21971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30288"/>
                        <a:ext cx="4799013" cy="301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0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624"/>
            <a:ext cx="73056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79" y="1196752"/>
            <a:ext cx="21717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14" name="Picture 5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41" y="3235001"/>
            <a:ext cx="666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7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6050" y="52671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/>
              <a:t>作业</a:t>
            </a:r>
            <a:r>
              <a:rPr lang="en-US" altLang="zh-CN" b="1" dirty="0" smtClean="0"/>
              <a:t>12.</a:t>
            </a:r>
            <a:endParaRPr lang="zh-CN" altLang="en-US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4506" y="1685864"/>
            <a:ext cx="1071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 smtClean="0"/>
              <a:t>解：</a:t>
            </a:r>
            <a:endParaRPr lang="zh-CN" altLang="en-US" b="1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23" y="1556792"/>
            <a:ext cx="5351884" cy="497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212977"/>
            <a:ext cx="2880320" cy="27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570255"/>
            <a:ext cx="15049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2671"/>
            <a:ext cx="7279720" cy="16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2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1920"/>
            <a:ext cx="74580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46050" y="52948"/>
            <a:ext cx="21216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17.</a:t>
            </a:r>
            <a:endParaRPr lang="zh-CN" altLang="en-US" b="1" dirty="0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646488" y="1592263"/>
          <a:ext cx="10715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公式" r:id="rId4" imgW="774364" imgH="393529" progId="Equation.3">
                  <p:embed/>
                </p:oleObj>
              </mc:Choice>
              <mc:Fallback>
                <p:oleObj name="公式" r:id="rId4" imgW="774364" imgH="393529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1592263"/>
                        <a:ext cx="10715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301750" y="3949700"/>
          <a:ext cx="671195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公式" r:id="rId6" imgW="3314700" imgH="622300" progId="Equation.3">
                  <p:embed/>
                </p:oleObj>
              </mc:Choice>
              <mc:Fallback>
                <p:oleObj name="公式" r:id="rId6" imgW="3314700" imgH="6223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949700"/>
                        <a:ext cx="6711950" cy="141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60363" y="1663700"/>
            <a:ext cx="3313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>
                <a:latin typeface="宋体" charset="-122"/>
                <a:cs typeface="Times New Roman" pitchFamily="18" charset="0"/>
              </a:rPr>
              <a:t>解：</a:t>
            </a:r>
            <a:r>
              <a:rPr lang="zh-CN" sz="1600">
                <a:latin typeface="宋体" charset="-122"/>
                <a:cs typeface="Times New Roman" pitchFamily="18" charset="0"/>
              </a:rPr>
              <a:t>设棒上电荷线密度为</a:t>
            </a:r>
            <a:r>
              <a:rPr lang="en-US" altLang="zh-CN" sz="1600">
                <a:latin typeface="宋体" charset="-122"/>
                <a:cs typeface="Times New Roman" pitchFamily="18" charset="0"/>
              </a:rPr>
              <a:t>λ</a:t>
            </a:r>
            <a:r>
              <a:rPr lang="zh-CN" altLang="en-US" sz="1600">
                <a:latin typeface="宋体" charset="-122"/>
                <a:cs typeface="Times New Roman" pitchFamily="18" charset="0"/>
              </a:rPr>
              <a:t>，则：</a:t>
            </a:r>
            <a:endParaRPr lang="zh-CN" sz="160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54013" y="4521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000">
                <a:latin typeface="宋体" charset="-122"/>
                <a:cs typeface="Times New Roman" pitchFamily="18" charset="0"/>
              </a:rPr>
              <a:t>; </a:t>
            </a:r>
            <a:endParaRPr lang="en-US" altLang="zh-CN" sz="600"/>
          </a:p>
          <a:p>
            <a:pPr eaLnBrk="0" hangingPunct="0"/>
            <a:endParaRPr lang="en-US" altLang="zh-CN"/>
          </a:p>
        </p:txBody>
      </p:sp>
      <p:grpSp>
        <p:nvGrpSpPr>
          <p:cNvPr id="11" name="组合 29"/>
          <p:cNvGrpSpPr>
            <a:grpSpLocks/>
          </p:cNvGrpSpPr>
          <p:nvPr/>
        </p:nvGrpSpPr>
        <p:grpSpPr bwMode="auto">
          <a:xfrm>
            <a:off x="860425" y="2235200"/>
            <a:ext cx="6572250" cy="830263"/>
            <a:chOff x="857224" y="1071546"/>
            <a:chExt cx="6572296" cy="830997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2000232" y="1357298"/>
            <a:ext cx="307010" cy="285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" name="公式" r:id="rId8" imgW="152268" imgH="203024" progId="Equation.3">
                    <p:embed/>
                  </p:oleObj>
                </mc:Choice>
                <mc:Fallback>
                  <p:oleObj name="公式" r:id="rId8" imgW="152268" imgH="203024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1357298"/>
                          <a:ext cx="307010" cy="2857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857224" y="1071546"/>
              <a:ext cx="65722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zh-CN" altLang="en-US" sz="1600" dirty="0">
                  <a:latin typeface="宋体" charset="-122"/>
                  <a:cs typeface="Times New Roman" pitchFamily="18" charset="0"/>
                </a:rPr>
                <a:t>圆心处场强可以看成是半径为</a:t>
              </a:r>
              <a:r>
                <a:rPr lang="en-US" altLang="zh-CN" sz="1600" i="1" dirty="0">
                  <a:latin typeface="宋体" charset="-122"/>
                  <a:cs typeface="Times New Roman" pitchFamily="18" charset="0"/>
                </a:rPr>
                <a:t>R</a:t>
              </a:r>
              <a:r>
                <a:rPr lang="en-US" altLang="zh-CN" sz="1600" dirty="0">
                  <a:latin typeface="宋体" charset="-122"/>
                  <a:cs typeface="Times New Roman" pitchFamily="18" charset="0"/>
                </a:rPr>
                <a:t>,</a:t>
              </a:r>
              <a:r>
                <a:rPr lang="zh-CN" altLang="en-US" sz="1600" dirty="0">
                  <a:latin typeface="宋体" charset="-122"/>
                  <a:cs typeface="Times New Roman" pitchFamily="18" charset="0"/>
                </a:rPr>
                <a:t>电荷线度为</a:t>
              </a:r>
              <a:r>
                <a:rPr lang="en-US" altLang="zh-CN" sz="1600" i="1" dirty="0">
                  <a:latin typeface="宋体" charset="-122"/>
                  <a:cs typeface="Times New Roman" pitchFamily="18" charset="0"/>
                </a:rPr>
                <a:t>λ</a:t>
              </a:r>
              <a:r>
                <a:rPr lang="zh-CN" altLang="en-US" sz="1600" dirty="0">
                  <a:latin typeface="宋体" charset="-122"/>
                  <a:cs typeface="Times New Roman" pitchFamily="18" charset="0"/>
                </a:rPr>
                <a:t>的均匀带电园环在圆心处产生的场强 </a:t>
              </a:r>
              <a:r>
                <a:rPr lang="zh-CN" altLang="en-US" sz="1600" dirty="0">
                  <a:solidFill>
                    <a:srgbClr val="FF0000"/>
                  </a:solidFill>
                  <a:latin typeface="宋体" charset="-122"/>
                  <a:cs typeface="Times New Roman" pitchFamily="18" charset="0"/>
                </a:rPr>
                <a:t>   </a:t>
              </a:r>
              <a:r>
                <a:rPr lang="zh-CN" altLang="en-US" sz="1600" dirty="0">
                  <a:latin typeface="宋体" charset="-122"/>
                  <a:cs typeface="Times New Roman" pitchFamily="18" charset="0"/>
                </a:rPr>
                <a:t>与放在空隙处长为</a:t>
              </a:r>
              <a:r>
                <a:rPr lang="zh-CN" altLang="en-US" sz="1000" dirty="0">
                  <a:latin typeface="宋体" charset="-122"/>
                  <a:cs typeface="Times New Roman" pitchFamily="18" charset="0"/>
                </a:rPr>
                <a:t> </a:t>
              </a:r>
              <a:r>
                <a:rPr lang="en-US" altLang="zh-CN" sz="1600" i="1" dirty="0">
                  <a:latin typeface="Times New Roman" pitchFamily="18" charset="0"/>
                  <a:cs typeface="Times New Roman" pitchFamily="18" charset="0"/>
                </a:rPr>
                <a:t>l </a:t>
              </a: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的，</a:t>
              </a:r>
              <a:r>
                <a:rPr lang="zh-CN" altLang="en-US" sz="1600" dirty="0">
                  <a:latin typeface="宋体" charset="-122"/>
                  <a:cs typeface="Times New Roman" pitchFamily="18" charset="0"/>
                </a:rPr>
                <a:t>电荷线密度为 </a:t>
              </a:r>
              <a:r>
                <a:rPr lang="en-US" altLang="zh-CN" sz="1600" dirty="0">
                  <a:latin typeface="宋体" charset="-122"/>
                  <a:cs typeface="Times New Roman" pitchFamily="18" charset="0"/>
                </a:rPr>
                <a:t>-</a:t>
              </a:r>
              <a:r>
                <a:rPr lang="en-US" altLang="zh-CN" sz="1600" i="1" dirty="0">
                  <a:latin typeface="宋体" charset="-122"/>
                  <a:cs typeface="Times New Roman" pitchFamily="18" charset="0"/>
                </a:rPr>
                <a:t>λ</a:t>
              </a:r>
              <a:r>
                <a:rPr lang="zh-CN" altLang="en-US" sz="1600" dirty="0">
                  <a:latin typeface="宋体" charset="-122"/>
                  <a:cs typeface="Times New Roman" pitchFamily="18" charset="0"/>
                </a:rPr>
                <a:t>的均匀带电棒在圆心产的场强    的叠加。即：</a:t>
              </a:r>
              <a:endParaRPr lang="zh-CN" altLang="en-US" sz="1600" dirty="0"/>
            </a:p>
          </p:txBody>
        </p:sp>
        <p:graphicFrame>
          <p:nvGraphicFramePr>
            <p:cNvPr id="14" name="Object 24"/>
            <p:cNvGraphicFramePr>
              <a:graphicFrameLocks noChangeAspect="1"/>
            </p:cNvGraphicFramePr>
            <p:nvPr/>
          </p:nvGraphicFramePr>
          <p:xfrm>
            <a:off x="2643174" y="1571612"/>
            <a:ext cx="369152" cy="31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6" name="公式" r:id="rId10" imgW="164957" imgH="203024" progId="Equation.3">
                    <p:embed/>
                  </p:oleObj>
                </mc:Choice>
                <mc:Fallback>
                  <p:oleObj name="公式" r:id="rId10" imgW="164957" imgH="203024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1571612"/>
                          <a:ext cx="369152" cy="316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24"/>
          <p:cNvGraphicFramePr>
            <a:graphicFrameLocks noChangeAspect="1"/>
          </p:cNvGraphicFramePr>
          <p:nvPr/>
        </p:nvGraphicFramePr>
        <p:xfrm>
          <a:off x="1574800" y="3235325"/>
          <a:ext cx="23415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公式" r:id="rId12" imgW="660113" imgH="203112" progId="Equation.3">
                  <p:embed/>
                </p:oleObj>
              </mc:Choice>
              <mc:Fallback>
                <p:oleObj name="公式" r:id="rId12" imgW="660113" imgH="203112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235325"/>
                        <a:ext cx="23415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/>
          <p:cNvGraphicFramePr>
            <a:graphicFrameLocks noChangeAspect="1"/>
          </p:cNvGraphicFramePr>
          <p:nvPr/>
        </p:nvGraphicFramePr>
        <p:xfrm>
          <a:off x="1431925" y="5592763"/>
          <a:ext cx="42910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公式" r:id="rId14" imgW="2044700" imgH="203200" progId="Equation.3">
                  <p:embed/>
                </p:oleObj>
              </mc:Choice>
              <mc:Fallback>
                <p:oleObj name="公式" r:id="rId14" imgW="2044700" imgH="2032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592763"/>
                        <a:ext cx="429101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-1" y="-21590"/>
            <a:ext cx="1071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17.</a:t>
            </a:r>
            <a:endParaRPr lang="zh-CN" altLang="en-US" b="1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91" y="242227"/>
            <a:ext cx="77343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999"/>
            <a:ext cx="17859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402819"/>
              </p:ext>
            </p:extLst>
          </p:nvPr>
        </p:nvGraphicFramePr>
        <p:xfrm>
          <a:off x="1357313" y="2852936"/>
          <a:ext cx="6376987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6" imgW="3149600" imgH="850900" progId="Equation.3">
                  <p:embed/>
                </p:oleObj>
              </mc:Choice>
              <mc:Fallback>
                <p:oleObj name="公式" r:id="rId6" imgW="3149600" imgH="850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852936"/>
                        <a:ext cx="6376987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357313" y="4924624"/>
            <a:ext cx="2663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>
                <a:latin typeface="宋体" charset="-122"/>
                <a:cs typeface="Times New Roman" pitchFamily="18" charset="0"/>
              </a:rPr>
              <a:t>解得：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α=115.6°</a:t>
            </a:r>
            <a:endParaRPr lang="zh-CN" altLang="zh-CN" sz="2400" b="1"/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357188" y="5496124"/>
            <a:ext cx="8358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另解得：张力为负（即与标注方向相反），所以连接电荷的是轻杆而不是细绳！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924124"/>
            <a:ext cx="50450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3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0362"/>
            <a:ext cx="71056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61472" y="21806"/>
            <a:ext cx="10715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17.</a:t>
            </a:r>
          </a:p>
          <a:p>
            <a:pPr eaLnBrk="0" hangingPunct="0"/>
            <a:endParaRPr lang="zh-CN" altLang="en-US" b="1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890305"/>
              </p:ext>
            </p:extLst>
          </p:nvPr>
        </p:nvGraphicFramePr>
        <p:xfrm>
          <a:off x="580231" y="1988840"/>
          <a:ext cx="6572250" cy="392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公式" r:id="rId4" imgW="3746500" imgH="2247900" progId="Equation.3">
                  <p:embed/>
                </p:oleObj>
              </mc:Choice>
              <mc:Fallback>
                <p:oleObj name="公式" r:id="rId4" imgW="3746500" imgH="2247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" y="1988840"/>
                        <a:ext cx="6572250" cy="392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1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" y="116632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 smtClean="0"/>
              <a:t>作业</a:t>
            </a:r>
            <a:r>
              <a:rPr lang="en-US" altLang="zh-CN" b="1" dirty="0" smtClean="0"/>
              <a:t>12.</a:t>
            </a:r>
            <a:endParaRPr lang="zh-CN" altLang="en-US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4234" y="1804671"/>
            <a:ext cx="70392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b="1" dirty="0" smtClean="0"/>
              <a:t>解：</a:t>
            </a:r>
            <a:endParaRPr lang="zh-CN" altLang="en-US" b="1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04671"/>
            <a:ext cx="3533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46" y="3405962"/>
            <a:ext cx="52863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86" y="164285"/>
            <a:ext cx="8019909" cy="148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0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1569" y="15142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/>
              <a:t>作业</a:t>
            </a:r>
            <a:r>
              <a:rPr lang="en-US" altLang="zh-CN" b="1" dirty="0" smtClean="0"/>
              <a:t>12.</a:t>
            </a:r>
            <a:endParaRPr lang="zh-CN" altLang="en-US" b="1" dirty="0"/>
          </a:p>
        </p:txBody>
      </p:sp>
      <p:sp>
        <p:nvSpPr>
          <p:cNvPr id="5" name="矩形 9"/>
          <p:cNvSpPr>
            <a:spLocks noChangeArrowheads="1"/>
          </p:cNvSpPr>
          <p:nvPr/>
        </p:nvSpPr>
        <p:spPr bwMode="auto">
          <a:xfrm>
            <a:off x="0" y="1139007"/>
            <a:ext cx="64293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解：</a:t>
            </a:r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由于电荷、电场分布具有轴对称性，可利用高斯定理求场强。</a:t>
            </a:r>
            <a:endParaRPr lang="en-US" altLang="zh-CN" sz="160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         取长为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L</a:t>
            </a:r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，半径为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r </a:t>
            </a:r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zh-CN" altLang="en-US" sz="1600" dirty="0">
                <a:cs typeface="Times New Roman" pitchFamily="18" charset="0"/>
              </a:rPr>
              <a:t>同轴柱面加上、下盖为高斯面。当高斯柱   </a:t>
            </a:r>
            <a:endParaRPr lang="en-US" altLang="zh-CN" sz="1600" dirty="0">
              <a:cs typeface="Times New Roman" pitchFamily="18" charset="0"/>
            </a:endParaRPr>
          </a:p>
          <a:p>
            <a:pPr eaLnBrk="0" hangingPunct="0"/>
            <a:r>
              <a:rPr lang="en-US" altLang="zh-CN" sz="1600" dirty="0">
                <a:cs typeface="Times New Roman" pitchFamily="18" charset="0"/>
              </a:rPr>
              <a:t>         </a:t>
            </a:r>
            <a:r>
              <a:rPr lang="zh-CN" altLang="en-US" sz="1600" dirty="0">
                <a:cs typeface="Times New Roman" pitchFamily="18" charset="0"/>
              </a:rPr>
              <a:t>面的半径 </a:t>
            </a:r>
            <a:r>
              <a:rPr lang="en-US" altLang="zh-CN" sz="1600" dirty="0">
                <a:cs typeface="Times New Roman" pitchFamily="18" charset="0"/>
              </a:rPr>
              <a:t>r </a:t>
            </a:r>
            <a:r>
              <a:rPr lang="zh-CN" altLang="en-US" sz="1600" dirty="0">
                <a:cs typeface="Times New Roman" pitchFamily="18" charset="0"/>
              </a:rPr>
              <a:t>满足：</a:t>
            </a:r>
            <a:endParaRPr lang="zh-CN" altLang="en-US" sz="1600" dirty="0"/>
          </a:p>
          <a:p>
            <a:pPr eaLnBrk="0" hangingPunct="0"/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357187" y="2282007"/>
          <a:ext cx="10112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" name="公式" r:id="rId3" imgW="558558" imgH="241195" progId="Equation.3">
                  <p:embed/>
                </p:oleObj>
              </mc:Choice>
              <mc:Fallback>
                <p:oleObj name="公式" r:id="rId3" imgW="558558" imgH="241195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" y="2282007"/>
                        <a:ext cx="10112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995487" y="2067694"/>
          <a:ext cx="15335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" name="公式" r:id="rId5" imgW="710891" imgH="342751" progId="Equation.3">
                  <p:embed/>
                </p:oleObj>
              </mc:Choice>
              <mc:Fallback>
                <p:oleObj name="公式" r:id="rId5" imgW="710891" imgH="342751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7" y="2067694"/>
                        <a:ext cx="1533525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000500" y="2282007"/>
          <a:ext cx="11064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1" name="公式" r:id="rId7" imgW="647700" imgH="190500" progId="Equation.3">
                  <p:embed/>
                </p:oleObj>
              </mc:Choice>
              <mc:Fallback>
                <p:oleObj name="公式" r:id="rId7" imgW="647700" imgH="1905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282007"/>
                        <a:ext cx="11064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500687" y="2210569"/>
          <a:ext cx="6699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2" name="公式" r:id="rId9" imgW="355292" imgH="203024" progId="Equation.3">
                  <p:embed/>
                </p:oleObj>
              </mc:Choice>
              <mc:Fallback>
                <p:oleObj name="公式" r:id="rId9" imgW="355292" imgH="203024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7" y="2210569"/>
                        <a:ext cx="66992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000">
                <a:latin typeface="宋体" charset="-122"/>
                <a:cs typeface="Times New Roman" pitchFamily="18" charset="0"/>
              </a:rPr>
              <a:t>   </a:t>
            </a:r>
            <a:endParaRPr lang="en-US" altLang="zh-CN"/>
          </a:p>
        </p:txBody>
      </p:sp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2011362" y="2853507"/>
          <a:ext cx="14065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" name="公式" r:id="rId11" imgW="812447" imgH="406224" progId="Equation.3">
                  <p:embed/>
                </p:oleObj>
              </mc:Choice>
              <mc:Fallback>
                <p:oleObj name="公式" r:id="rId11" imgW="812447" imgH="406224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2" y="2853507"/>
                        <a:ext cx="1406525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4000500" y="2924944"/>
          <a:ext cx="12525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" name="公式" r:id="rId13" imgW="736600" imgH="368300" progId="Equation.3">
                  <p:embed/>
                </p:oleObj>
              </mc:Choice>
              <mc:Fallback>
                <p:oleObj name="公式" r:id="rId13" imgW="736600" imgH="3683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924944"/>
                        <a:ext cx="125253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5530850" y="2832869"/>
          <a:ext cx="10763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" name="公式" r:id="rId15" imgW="685502" imgH="406224" progId="Equation.3">
                  <p:embed/>
                </p:oleObj>
              </mc:Choice>
              <mc:Fallback>
                <p:oleObj name="公式" r:id="rId15" imgW="685502" imgH="406224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832869"/>
                        <a:ext cx="107632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50975" y="4553719"/>
            <a:ext cx="441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1000">
                <a:latin typeface="宋体" charset="-122"/>
                <a:cs typeface="Times New Roman" pitchFamily="18" charset="0"/>
              </a:rPr>
              <a:t>    </a:t>
            </a:r>
            <a:endParaRPr lang="zh-CN" altLang="en-US"/>
          </a:p>
        </p:txBody>
      </p:sp>
      <p:graphicFrame>
        <p:nvGraphicFramePr>
          <p:cNvPr id="16" name="Object 28"/>
          <p:cNvGraphicFramePr>
            <a:graphicFrameLocks noChangeAspect="1"/>
          </p:cNvGraphicFramePr>
          <p:nvPr/>
        </p:nvGraphicFramePr>
        <p:xfrm>
          <a:off x="366712" y="3139257"/>
          <a:ext cx="13382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6" name="公式" r:id="rId17" imgW="863225" imgH="228501" progId="Equation.3">
                  <p:embed/>
                </p:oleObj>
              </mc:Choice>
              <mc:Fallback>
                <p:oleObj name="公式" r:id="rId17" imgW="863225" imgH="228501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" y="3139257"/>
                        <a:ext cx="1338263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0"/>
          <p:cNvGraphicFramePr>
            <a:graphicFrameLocks noChangeAspect="1"/>
          </p:cNvGraphicFramePr>
          <p:nvPr/>
        </p:nvGraphicFramePr>
        <p:xfrm>
          <a:off x="2000250" y="3782194"/>
          <a:ext cx="18113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" name="公式" r:id="rId19" imgW="1218671" imgH="406224" progId="Equation.3">
                  <p:embed/>
                </p:oleObj>
              </mc:Choice>
              <mc:Fallback>
                <p:oleObj name="公式" r:id="rId19" imgW="1218671" imgH="406224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782194"/>
                        <a:ext cx="1811337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9"/>
          <p:cNvGraphicFramePr>
            <a:graphicFrameLocks noChangeAspect="1"/>
          </p:cNvGraphicFramePr>
          <p:nvPr/>
        </p:nvGraphicFramePr>
        <p:xfrm>
          <a:off x="5572125" y="3710757"/>
          <a:ext cx="714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" name="公式" r:id="rId21" imgW="368140" imgH="304668" progId="Equation.3">
                  <p:embed/>
                </p:oleObj>
              </mc:Choice>
              <mc:Fallback>
                <p:oleObj name="公式" r:id="rId21" imgW="368140" imgH="304668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710757"/>
                        <a:ext cx="7143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7"/>
          <p:cNvGraphicFramePr>
            <a:graphicFrameLocks noChangeAspect="1"/>
          </p:cNvGraphicFramePr>
          <p:nvPr/>
        </p:nvGraphicFramePr>
        <p:xfrm>
          <a:off x="357187" y="3925069"/>
          <a:ext cx="11858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" name="公式" r:id="rId23" imgW="558800" imgH="228600" progId="Equation.3">
                  <p:embed/>
                </p:oleObj>
              </mc:Choice>
              <mc:Fallback>
                <p:oleObj name="公式" r:id="rId23" imgW="558800" imgH="22860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" y="3925069"/>
                        <a:ext cx="118586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8"/>
          <p:cNvGraphicFramePr>
            <a:graphicFrameLocks noChangeAspect="1"/>
          </p:cNvGraphicFramePr>
          <p:nvPr/>
        </p:nvGraphicFramePr>
        <p:xfrm>
          <a:off x="4071937" y="3996507"/>
          <a:ext cx="11064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" name="公式" r:id="rId25" imgW="647700" imgH="190500" progId="Equation.3">
                  <p:embed/>
                </p:oleObj>
              </mc:Choice>
              <mc:Fallback>
                <p:oleObj name="公式" r:id="rId25" imgW="647700" imgH="19050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7" y="3996507"/>
                        <a:ext cx="110648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75" name="Picture 279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0086"/>
            <a:ext cx="7308304" cy="80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76" name="Picture 280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84884"/>
            <a:ext cx="1647143" cy="253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7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2806" y="0"/>
            <a:ext cx="1071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18.</a:t>
            </a:r>
            <a:endParaRPr lang="zh-CN" altLang="en-US" b="1" dirty="0"/>
          </a:p>
        </p:txBody>
      </p:sp>
      <p:grpSp>
        <p:nvGrpSpPr>
          <p:cNvPr id="5" name="组合 56"/>
          <p:cNvGrpSpPr>
            <a:grpSpLocks/>
          </p:cNvGrpSpPr>
          <p:nvPr/>
        </p:nvGrpSpPr>
        <p:grpSpPr bwMode="auto">
          <a:xfrm>
            <a:off x="322639" y="980728"/>
            <a:ext cx="6286500" cy="1138237"/>
            <a:chOff x="500034" y="857232"/>
            <a:chExt cx="6286544" cy="1138773"/>
          </a:xfrm>
        </p:grpSpPr>
        <p:graphicFrame>
          <p:nvGraphicFramePr>
            <p:cNvPr id="6" name="Object 40"/>
            <p:cNvGraphicFramePr>
              <a:graphicFrameLocks noChangeAspect="1"/>
            </p:cNvGraphicFramePr>
            <p:nvPr/>
          </p:nvGraphicFramePr>
          <p:xfrm>
            <a:off x="3786182" y="1214422"/>
            <a:ext cx="285752" cy="242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" name="公式" r:id="rId3" imgW="190335" imgH="164957" progId="Equation.3">
                    <p:embed/>
                  </p:oleObj>
                </mc:Choice>
                <mc:Fallback>
                  <p:oleObj name="公式" r:id="rId3" imgW="190335" imgH="164957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182" y="1214422"/>
                          <a:ext cx="285752" cy="2428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8"/>
            <p:cNvGraphicFramePr>
              <a:graphicFrameLocks noChangeAspect="1"/>
            </p:cNvGraphicFramePr>
            <p:nvPr/>
          </p:nvGraphicFramePr>
          <p:xfrm>
            <a:off x="3071802" y="1500174"/>
            <a:ext cx="190500" cy="180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" name="公式" r:id="rId5" imgW="190335" imgH="177646" progId="Equation.3">
                    <p:embed/>
                  </p:oleObj>
                </mc:Choice>
                <mc:Fallback>
                  <p:oleObj name="公式" r:id="rId5" imgW="190335" imgH="177646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1500174"/>
                          <a:ext cx="190500" cy="180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55"/>
            <p:cNvSpPr>
              <a:spLocks noChangeArrowheads="1"/>
            </p:cNvSpPr>
            <p:nvPr/>
          </p:nvSpPr>
          <p:spPr bwMode="auto">
            <a:xfrm>
              <a:off x="500034" y="857232"/>
              <a:ext cx="6286544" cy="1138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 b="1" dirty="0">
                  <a:cs typeface="Times New Roman" pitchFamily="18" charset="0"/>
                </a:rPr>
                <a:t> </a:t>
              </a:r>
              <a:r>
                <a:rPr lang="zh-CN" altLang="en-US" sz="2000" b="1" dirty="0">
                  <a:cs typeface="Times New Roman" pitchFamily="18" charset="0"/>
                </a:rPr>
                <a:t>解：</a:t>
              </a:r>
              <a:r>
                <a:rPr lang="zh-CN" altLang="en-US" sz="1600" b="1" dirty="0">
                  <a:cs typeface="Times New Roman" pitchFamily="18" charset="0"/>
                </a:rPr>
                <a:t>利用场强叠加原理，所求场强可看成半径为</a:t>
              </a:r>
              <a:r>
                <a:rPr lang="en-US" altLang="zh-CN" sz="16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zh-CN" altLang="en-US" sz="1600" b="1" dirty="0">
                  <a:cs typeface="Times New Roman" pitchFamily="18" charset="0"/>
                </a:rPr>
                <a:t>，电荷体密度</a:t>
              </a:r>
              <a:endParaRPr lang="en-US" altLang="zh-CN" sz="1600" b="1" dirty="0">
                <a:cs typeface="Times New Roman" pitchFamily="18" charset="0"/>
              </a:endParaRPr>
            </a:p>
            <a:p>
              <a:pPr eaLnBrk="0" hangingPunct="0"/>
              <a:r>
                <a:rPr lang="zh-CN" altLang="en-US" sz="1600" b="1" dirty="0">
                  <a:cs typeface="Times New Roman" pitchFamily="18" charset="0"/>
                </a:rPr>
                <a:t>          为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ρ</a:t>
              </a:r>
              <a:r>
                <a:rPr lang="zh-CN" altLang="en-US" sz="1600" b="1" dirty="0">
                  <a:cs typeface="Times New Roman" pitchFamily="18" charset="0"/>
                </a:rPr>
                <a:t>的均匀带电球体及半径为     </a:t>
              </a:r>
              <a:r>
                <a:rPr lang="zh-CN" altLang="en-US" sz="1600" b="1" dirty="0" smtClean="0">
                  <a:cs typeface="Times New Roman" pitchFamily="18" charset="0"/>
                </a:rPr>
                <a:t>    ，</a:t>
              </a:r>
              <a:r>
                <a:rPr lang="zh-CN" altLang="en-US" sz="1600" b="1" dirty="0">
                  <a:cs typeface="Times New Roman" pitchFamily="18" charset="0"/>
                </a:rPr>
                <a:t>电荷体密度为 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ρ </a:t>
              </a:r>
              <a:r>
                <a:rPr lang="zh-CN" altLang="en-US" sz="1600" b="1" dirty="0">
                  <a:cs typeface="Times New Roman" pitchFamily="18" charset="0"/>
                </a:rPr>
                <a:t>的均匀</a:t>
              </a:r>
              <a:endParaRPr lang="en-US" altLang="zh-CN" sz="1600" b="1" dirty="0">
                <a:cs typeface="Times New Roman" pitchFamily="18" charset="0"/>
              </a:endParaRPr>
            </a:p>
            <a:p>
              <a:pPr eaLnBrk="0" hangingPunct="0"/>
              <a:r>
                <a:rPr lang="en-US" altLang="zh-CN" sz="1600" b="1" dirty="0">
                  <a:cs typeface="Times New Roman" pitchFamily="18" charset="0"/>
                </a:rPr>
                <a:t>          </a:t>
              </a:r>
              <a:r>
                <a:rPr lang="zh-CN" altLang="en-US" sz="1600" b="1" dirty="0">
                  <a:cs typeface="Times New Roman" pitchFamily="18" charset="0"/>
                </a:rPr>
                <a:t>带 电球体（球心位于     </a:t>
              </a:r>
              <a:r>
                <a:rPr lang="zh-CN" altLang="en-US" sz="1600" b="1" dirty="0" smtClean="0">
                  <a:cs typeface="Times New Roman" pitchFamily="18" charset="0"/>
                </a:rPr>
                <a:t>  处</a:t>
              </a:r>
              <a:r>
                <a:rPr lang="zh-CN" altLang="en-US" sz="1600" b="1" dirty="0">
                  <a:cs typeface="Times New Roman" pitchFamily="18" charset="0"/>
                </a:rPr>
                <a:t>）产生场强的叠加，这两球各自</a:t>
              </a:r>
              <a:endParaRPr lang="en-US" altLang="zh-CN" sz="1600" b="1" dirty="0">
                <a:cs typeface="Times New Roman" pitchFamily="18" charset="0"/>
              </a:endParaRPr>
            </a:p>
            <a:p>
              <a:pPr eaLnBrk="0" hangingPunct="0"/>
              <a:r>
                <a:rPr lang="en-US" altLang="zh-CN" sz="1600" b="1" dirty="0">
                  <a:cs typeface="Times New Roman" pitchFamily="18" charset="0"/>
                </a:rPr>
                <a:t>          </a:t>
              </a:r>
              <a:r>
                <a:rPr lang="zh-CN" altLang="en-US" sz="1600" b="1" dirty="0">
                  <a:cs typeface="Times New Roman" pitchFamily="18" charset="0"/>
                </a:rPr>
                <a:t>产生的场强具有球对称性，利用高斯定理，有</a:t>
              </a:r>
              <a:r>
                <a:rPr lang="zh-CN" altLang="en-US" sz="1600" b="1" dirty="0"/>
                <a:t> ：</a:t>
              </a:r>
              <a:endParaRPr lang="zh-CN" altLang="en-US" sz="4000" dirty="0"/>
            </a:p>
          </p:txBody>
        </p:sp>
      </p:grpSp>
      <p:graphicFrame>
        <p:nvGraphicFramePr>
          <p:cNvPr id="1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876556"/>
              </p:ext>
            </p:extLst>
          </p:nvPr>
        </p:nvGraphicFramePr>
        <p:xfrm>
          <a:off x="1157986" y="2118966"/>
          <a:ext cx="2803262" cy="869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公式" r:id="rId7" imgW="1422400" imgH="444500" progId="Equation.3">
                  <p:embed/>
                </p:oleObj>
              </mc:Choice>
              <mc:Fallback>
                <p:oleObj name="公式" r:id="rId7" imgW="1422400" imgH="4445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86" y="2118966"/>
                        <a:ext cx="2803262" cy="8693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0163" y="536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508390"/>
              </p:ext>
            </p:extLst>
          </p:nvPr>
        </p:nvGraphicFramePr>
        <p:xfrm>
          <a:off x="1195756" y="4159321"/>
          <a:ext cx="1500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公式" r:id="rId9" imgW="532937" imgH="164957" progId="Equation.3">
                  <p:embed/>
                </p:oleObj>
              </mc:Choice>
              <mc:Fallback>
                <p:oleObj name="公式" r:id="rId9" imgW="532937" imgH="164957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756" y="4159321"/>
                        <a:ext cx="15001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60316"/>
              </p:ext>
            </p:extLst>
          </p:nvPr>
        </p:nvGraphicFramePr>
        <p:xfrm>
          <a:off x="3161411" y="4104393"/>
          <a:ext cx="16541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公式" r:id="rId11" imgW="431613" imgH="215806" progId="Equation.3">
                  <p:embed/>
                </p:oleObj>
              </mc:Choice>
              <mc:Fallback>
                <p:oleObj name="公式" r:id="rId11" imgW="431613" imgH="215806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411" y="4104393"/>
                        <a:ext cx="1654175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402409"/>
              </p:ext>
            </p:extLst>
          </p:nvPr>
        </p:nvGraphicFramePr>
        <p:xfrm>
          <a:off x="628237" y="4824473"/>
          <a:ext cx="7486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公式" r:id="rId13" imgW="3378200" imgH="406400" progId="Equation.3">
                  <p:embed/>
                </p:oleObj>
              </mc:Choice>
              <mc:Fallback>
                <p:oleObj name="公式" r:id="rId13" imgW="3378200" imgH="40640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37" y="4824473"/>
                        <a:ext cx="74866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389450"/>
              </p:ext>
            </p:extLst>
          </p:nvPr>
        </p:nvGraphicFramePr>
        <p:xfrm>
          <a:off x="4542536" y="2439056"/>
          <a:ext cx="3444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公式" r:id="rId15" imgW="126890" imgH="190335" progId="Equation.3">
                  <p:embed/>
                </p:oleObj>
              </mc:Choice>
              <mc:Fallback>
                <p:oleObj name="公式" r:id="rId15" imgW="126890" imgH="190335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536" y="2439056"/>
                        <a:ext cx="3444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30163" y="536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000">
                <a:cs typeface="Times New Roman" pitchFamily="18" charset="0"/>
              </a:rPr>
              <a:t> </a:t>
            </a:r>
            <a:endParaRPr lang="en-US" altLang="zh-CN"/>
          </a:p>
        </p:txBody>
      </p:sp>
      <p:graphicFrame>
        <p:nvGraphicFramePr>
          <p:cNvPr id="1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018003"/>
              </p:ext>
            </p:extLst>
          </p:nvPr>
        </p:nvGraphicFramePr>
        <p:xfrm>
          <a:off x="4489818" y="3302071"/>
          <a:ext cx="4921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公式" r:id="rId17" imgW="139639" imgH="190417" progId="Equation.3">
                  <p:embed/>
                </p:oleObj>
              </mc:Choice>
              <mc:Fallback>
                <p:oleObj name="公式" r:id="rId17" imgW="139639" imgH="190417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818" y="3302071"/>
                        <a:ext cx="49212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76"/>
          <p:cNvSpPr>
            <a:spLocks noChangeArrowheads="1"/>
          </p:cNvSpPr>
          <p:nvPr/>
        </p:nvSpPr>
        <p:spPr bwMode="auto">
          <a:xfrm>
            <a:off x="4910506" y="3444946"/>
            <a:ext cx="35044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为由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’点指向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点</a:t>
            </a:r>
            <a:r>
              <a:rPr lang="zh-CN" altLang="en-US" sz="1600" dirty="0" smtClean="0">
                <a:solidFill>
                  <a:srgbClr val="000000"/>
                </a:solidFill>
                <a:cs typeface="Times New Roman" pitchFamily="18" charset="0"/>
              </a:rPr>
              <a:t>的单位有向线段</a:t>
            </a:r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。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pic>
        <p:nvPicPr>
          <p:cNvPr id="5176" name="Picture 5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2" y="178735"/>
            <a:ext cx="6768752" cy="90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77" name="Picture 57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75" y="712396"/>
            <a:ext cx="1987082" cy="188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74"/>
          <p:cNvSpPr>
            <a:spLocks noChangeArrowheads="1"/>
          </p:cNvSpPr>
          <p:nvPr/>
        </p:nvSpPr>
        <p:spPr bwMode="auto">
          <a:xfrm>
            <a:off x="4815586" y="2561294"/>
            <a:ext cx="32993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为由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点指向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点</a:t>
            </a:r>
            <a:r>
              <a:rPr lang="zh-CN" altLang="en-US" sz="1600" dirty="0" smtClean="0">
                <a:solidFill>
                  <a:srgbClr val="000000"/>
                </a:solidFill>
                <a:cs typeface="Times New Roman" pitchFamily="18" charset="0"/>
              </a:rPr>
              <a:t>的单位有向线段</a:t>
            </a:r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。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pic>
        <p:nvPicPr>
          <p:cNvPr id="5281" name="Picture 161"/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23" y="3181713"/>
            <a:ext cx="3060829" cy="81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5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189634"/>
              </p:ext>
            </p:extLst>
          </p:nvPr>
        </p:nvGraphicFramePr>
        <p:xfrm>
          <a:off x="1907704" y="2444850"/>
          <a:ext cx="2428875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公式" r:id="rId3" imgW="1498600" imgH="965200" progId="Equation.3">
                  <p:embed/>
                </p:oleObj>
              </mc:Choice>
              <mc:Fallback>
                <p:oleObj name="公式" r:id="rId3" imgW="1498600" imgH="965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444850"/>
                        <a:ext cx="2428875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07504" y="-104090"/>
            <a:ext cx="1071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18.</a:t>
            </a:r>
            <a:endParaRPr lang="zh-CN" altLang="en-US" b="1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19931" y="1385755"/>
            <a:ext cx="5715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解</a:t>
            </a:r>
            <a:r>
              <a:rPr lang="zh-CN" altLang="en-US" b="1" dirty="0">
                <a:sym typeface="Wingdings" pitchFamily="2" charset="2"/>
              </a:rPr>
              <a:t>：</a:t>
            </a:r>
            <a:r>
              <a:rPr lang="zh-CN" altLang="en-US" sz="1600" dirty="0">
                <a:sym typeface="Wingdings" pitchFamily="2" charset="2"/>
              </a:rPr>
              <a:t>（</a:t>
            </a:r>
            <a:r>
              <a:rPr lang="en-US" altLang="zh-CN" sz="1600" dirty="0">
                <a:sym typeface="Wingdings" pitchFamily="2" charset="2"/>
              </a:rPr>
              <a:t>1</a:t>
            </a:r>
            <a:r>
              <a:rPr lang="zh-CN" altLang="en-US" sz="1600" dirty="0">
                <a:sym typeface="Wingdings" pitchFamily="2" charset="2"/>
              </a:rPr>
              <a:t>）</a:t>
            </a:r>
            <a:r>
              <a:rPr lang="zh-CN" altLang="en-US" sz="1600" dirty="0"/>
              <a:t>小球受到竖直向上的电场力</a:t>
            </a:r>
            <a:r>
              <a:rPr lang="en-US" altLang="zh-CN" sz="1600" dirty="0" err="1"/>
              <a:t>qE</a:t>
            </a:r>
            <a:r>
              <a:rPr lang="zh-CN" altLang="en-US" sz="1600" dirty="0"/>
              <a:t>、竖直向下的重力</a:t>
            </a:r>
            <a:r>
              <a:rPr lang="en-US" altLang="zh-CN" sz="1600" dirty="0"/>
              <a:t>mg</a:t>
            </a:r>
            <a:r>
              <a:rPr lang="zh-CN" altLang="en-US" sz="1600" dirty="0"/>
              <a:t>及绝缘槽给予的支持力</a:t>
            </a:r>
            <a:r>
              <a:rPr lang="en-US" altLang="zh-CN" sz="1600" dirty="0"/>
              <a:t>N</a:t>
            </a:r>
            <a:r>
              <a:rPr lang="zh-CN" altLang="en-US" sz="1600" dirty="0"/>
              <a:t>（法向，指向圆心）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88412" y="1992414"/>
            <a:ext cx="5072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）设小球与圆心的连线跟通过圆心的垂直线之间的夹角</a:t>
            </a:r>
            <a:r>
              <a:rPr lang="zh-CN" altLang="en-US" sz="1600" dirty="0" smtClean="0"/>
              <a:t>为</a:t>
            </a:r>
            <a:r>
              <a:rPr lang="en-US" altLang="zh-CN" sz="1600" i="1" dirty="0" smtClean="0">
                <a:latin typeface="Times" pitchFamily="18" charset="0"/>
                <a:cs typeface="Times New Roman" pitchFamily="18" charset="0"/>
              </a:rPr>
              <a:t>θ 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则运动方程为：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331438"/>
              </p:ext>
            </p:extLst>
          </p:nvPr>
        </p:nvGraphicFramePr>
        <p:xfrm>
          <a:off x="2411760" y="4581128"/>
          <a:ext cx="15494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公式" r:id="rId5" imgW="812447" imgH="393529" progId="Equation.3">
                  <p:embed/>
                </p:oleObj>
              </mc:Choice>
              <mc:Fallback>
                <p:oleObj name="公式" r:id="rId5" imgW="812447" imgH="393529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581128"/>
                        <a:ext cx="1549400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59921" y="4027331"/>
            <a:ext cx="6364407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1600" dirty="0">
                <a:cs typeface="Times New Roman" pitchFamily="18" charset="0"/>
              </a:rPr>
              <a:t>（</a:t>
            </a:r>
            <a:r>
              <a:rPr lang="en-US" altLang="zh-CN" sz="1600" dirty="0">
                <a:cs typeface="Times New Roman" pitchFamily="18" charset="0"/>
              </a:rPr>
              <a:t>3</a:t>
            </a:r>
            <a:r>
              <a:rPr lang="zh-CN" altLang="en-US" sz="1600" dirty="0">
                <a:cs typeface="Times New Roman" pitchFamily="18" charset="0"/>
              </a:rPr>
              <a:t>） 当</a:t>
            </a:r>
            <a:r>
              <a:rPr lang="zh-CN" altLang="en-US" sz="1600" dirty="0">
                <a:latin typeface="Times" pitchFamily="18" charset="0"/>
                <a:cs typeface="Times New Roman" pitchFamily="18" charset="0"/>
              </a:rPr>
              <a:t>满足 </a:t>
            </a:r>
            <a:r>
              <a:rPr lang="en-US" altLang="zh-CN" sz="1600" dirty="0" err="1">
                <a:latin typeface="Times" pitchFamily="18" charset="0"/>
                <a:cs typeface="Times New Roman" pitchFamily="18" charset="0"/>
              </a:rPr>
              <a:t>sin</a:t>
            </a:r>
            <a:r>
              <a:rPr lang="en-US" altLang="zh-CN" sz="1600" i="1" dirty="0" err="1">
                <a:latin typeface="Times" pitchFamily="18" charset="0"/>
                <a:cs typeface="Times New Roman" pitchFamily="18" charset="0"/>
              </a:rPr>
              <a:t>θ</a:t>
            </a:r>
            <a:r>
              <a:rPr lang="en-US" altLang="zh-CN" sz="1600" i="1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" pitchFamily="18" charset="0"/>
                <a:cs typeface="Times New Roman" pitchFamily="18" charset="0"/>
              </a:rPr>
              <a:t>≈ </a:t>
            </a:r>
            <a:r>
              <a:rPr lang="en-US" altLang="zh-CN" sz="1600" i="1" dirty="0">
                <a:latin typeface="Times" pitchFamily="18" charset="0"/>
                <a:cs typeface="Times New Roman" pitchFamily="18" charset="0"/>
              </a:rPr>
              <a:t>θ</a:t>
            </a:r>
            <a:r>
              <a:rPr lang="zh-CN" altLang="en-US" sz="1600" dirty="0">
                <a:latin typeface="Times" pitchFamily="18" charset="0"/>
                <a:cs typeface="Times New Roman" pitchFamily="18" charset="0"/>
              </a:rPr>
              <a:t>（即</a:t>
            </a:r>
            <a:r>
              <a:rPr lang="en-US" altLang="zh-CN" sz="1600" i="1" dirty="0">
                <a:latin typeface="Times" pitchFamily="18" charset="0"/>
                <a:cs typeface="Times New Roman" pitchFamily="18" charset="0"/>
              </a:rPr>
              <a:t>θ</a:t>
            </a:r>
            <a:r>
              <a:rPr lang="zh-CN" altLang="en-US" sz="1600" dirty="0">
                <a:latin typeface="Times" pitchFamily="18" charset="0"/>
                <a:cs typeface="Times New Roman" pitchFamily="18" charset="0"/>
              </a:rPr>
              <a:t>＜</a:t>
            </a:r>
            <a:r>
              <a:rPr lang="en-US" altLang="zh-CN" sz="1600" dirty="0">
                <a:latin typeface="Times" pitchFamily="18" charset="0"/>
                <a:cs typeface="Times New Roman" pitchFamily="18" charset="0"/>
              </a:rPr>
              <a:t>5°</a:t>
            </a:r>
            <a:r>
              <a:rPr lang="zh-CN" altLang="en-US" sz="1600" dirty="0">
                <a:latin typeface="Times" pitchFamily="18" charset="0"/>
                <a:cs typeface="Times New Roman" pitchFamily="18" charset="0"/>
              </a:rPr>
              <a:t>），且  </a:t>
            </a:r>
            <a:r>
              <a:rPr lang="en-US" altLang="zh-CN" sz="1600" i="1" dirty="0">
                <a:latin typeface="Times" pitchFamily="18" charset="0"/>
                <a:cs typeface="Times New Roman" pitchFamily="18" charset="0"/>
              </a:rPr>
              <a:t>mg</a:t>
            </a:r>
            <a:r>
              <a:rPr lang="zh-CN" altLang="en-US" sz="1600" dirty="0">
                <a:latin typeface="Times" pitchFamily="18" charset="0"/>
                <a:cs typeface="Times New Roman" pitchFamily="18" charset="0"/>
              </a:rPr>
              <a:t>－</a:t>
            </a:r>
            <a:r>
              <a:rPr lang="en-US" altLang="zh-CN" sz="1600" i="1" dirty="0" err="1">
                <a:latin typeface="Times" pitchFamily="18" charset="0"/>
                <a:cs typeface="Times New Roman" pitchFamily="18" charset="0"/>
              </a:rPr>
              <a:t>qE</a:t>
            </a:r>
            <a:r>
              <a:rPr lang="zh-CN" altLang="en-US" sz="1600" dirty="0">
                <a:latin typeface="Times" pitchFamily="18" charset="0"/>
                <a:cs typeface="Times New Roman" pitchFamily="18" charset="0"/>
              </a:rPr>
              <a:t>＞</a:t>
            </a:r>
            <a:r>
              <a:rPr lang="en-US" altLang="zh-CN" sz="1600" dirty="0">
                <a:latin typeface="Times" pitchFamily="18" charset="0"/>
                <a:cs typeface="Times New Roman" pitchFamily="18" charset="0"/>
              </a:rPr>
              <a:t>0  </a:t>
            </a:r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时，上式就</a:t>
            </a:r>
            <a:r>
              <a:rPr lang="zh-CN" altLang="en-US" sz="1600" dirty="0" smtClean="0">
                <a:solidFill>
                  <a:srgbClr val="000000"/>
                </a:solidFill>
                <a:cs typeface="Times New Roman" pitchFamily="18" charset="0"/>
              </a:rPr>
              <a:t>变为</a:t>
            </a:r>
            <a:r>
              <a:rPr lang="zh-CN" altLang="en-US" sz="1600" dirty="0">
                <a:solidFill>
                  <a:srgbClr val="000000"/>
                </a:solidFill>
                <a:cs typeface="Times New Roman" pitchFamily="18" charset="0"/>
              </a:rPr>
              <a:t>简谐振动方程，小球此时作简谐振动。其振动角频率为：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eaLnBrk="0" hangingPunct="0"/>
            <a:endParaRPr lang="zh-CN" altLang="en-US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590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600"/>
              <a:t> </a:t>
            </a:r>
            <a:endParaRPr lang="zh-CN" altLang="zh-CN"/>
          </a:p>
        </p:txBody>
      </p: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509755" y="5373216"/>
            <a:ext cx="642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问：关于简谐振动的条件、角频率写得不是很理想。</a:t>
            </a: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056" y="1836837"/>
            <a:ext cx="2557462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21" y="116632"/>
            <a:ext cx="7058086" cy="121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0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710</Words>
  <Application>Microsoft Office PowerPoint</Application>
  <PresentationFormat>全屏显示(4:3)</PresentationFormat>
  <Paragraphs>76</Paragraphs>
  <Slides>16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DLUT</cp:lastModifiedBy>
  <cp:revision>40</cp:revision>
  <dcterms:created xsi:type="dcterms:W3CDTF">2016-06-12T01:49:44Z</dcterms:created>
  <dcterms:modified xsi:type="dcterms:W3CDTF">2020-05-27T01:51:11Z</dcterms:modified>
</cp:coreProperties>
</file>