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24138"/>
            <a:ext cx="1071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14.</a:t>
            </a:r>
            <a:endParaRPr lang="zh-CN" altLang="en-US" b="1" dirty="0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76672"/>
            <a:ext cx="77565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85750" y="1476797"/>
            <a:ext cx="85725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       </a:t>
            </a:r>
            <a:r>
              <a:rPr lang="zh-CN" altLang="en-US" sz="2800" dirty="0"/>
              <a:t>答：</a:t>
            </a: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    </a:t>
            </a:r>
            <a:r>
              <a:rPr lang="zh-CN" altLang="en-US" sz="2000" b="1" dirty="0"/>
              <a:t>二者相同之处在于都认为，对于力学规律一切惯性系都是等价的。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（即无法用力学实验证明一个惯性系是静止的还是做匀速直线运动。）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 不同之处在于伽利略相对性原理仅限于力学规律，而狭义相对论的相对性原理则指出，对于所有的物理规律（不仅仅力学），一切惯性系都是等价的。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88640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b="1" dirty="0"/>
              <a:t>作业</a:t>
            </a:r>
            <a:r>
              <a:rPr lang="en-US" altLang="zh-CN" b="1" dirty="0"/>
              <a:t>14.</a:t>
            </a:r>
            <a:endParaRPr lang="zh-CN" altLang="en-US" b="1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468990" cy="10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9888" y="2204864"/>
            <a:ext cx="2424112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126" y="2348880"/>
            <a:ext cx="5929313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       </a:t>
            </a:r>
            <a:r>
              <a:rPr lang="zh-CN" altLang="en-US" sz="2800" dirty="0"/>
              <a:t>答：</a:t>
            </a:r>
            <a:endParaRPr lang="en-US" altLang="zh-CN" sz="2800" dirty="0"/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       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）在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′ </a:t>
            </a:r>
            <a:r>
              <a:rPr lang="zh-CN" altLang="en-US" sz="2000" b="1" dirty="0"/>
              <a:t>系中测量：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处的时钟同时；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       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）在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′ ′ </a:t>
            </a:r>
            <a:r>
              <a:rPr lang="zh-CN" altLang="en-US" sz="2000" b="1" dirty="0"/>
              <a:t>系中测量：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最超前；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最落后。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1932" y="4869160"/>
            <a:ext cx="8286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b="1" dirty="0">
                <a:latin typeface="Times New Roman" pitchFamily="18" charset="0"/>
                <a:cs typeface="Times New Roman" pitchFamily="18" charset="0"/>
              </a:rPr>
              <a:t>第四题：</a:t>
            </a:r>
            <a:r>
              <a:rPr lang="en-US" altLang="zh-CN" b="1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′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系中的三个中的比较有问题，部分学生仍用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′ ′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中的方法求解。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3683" y="0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b="1" dirty="0" smtClean="0"/>
              <a:t>作业</a:t>
            </a:r>
            <a:r>
              <a:rPr lang="en-US" altLang="zh-CN" b="1" dirty="0" smtClean="0"/>
              <a:t>10.</a:t>
            </a:r>
            <a:endParaRPr lang="zh-CN" alt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259787"/>
              </p:ext>
            </p:extLst>
          </p:nvPr>
        </p:nvGraphicFramePr>
        <p:xfrm>
          <a:off x="557476" y="1628800"/>
          <a:ext cx="8001000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公式" r:id="rId3" imgW="4419600" imgH="2273300" progId="Equation.3">
                  <p:embed/>
                </p:oleObj>
              </mc:Choice>
              <mc:Fallback>
                <p:oleObj name="公式" r:id="rId3" imgW="4419600" imgH="227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76" y="1628800"/>
                        <a:ext cx="8001000" cy="407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3558"/>
            <a:ext cx="73533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b="1" dirty="0"/>
              <a:t>作业</a:t>
            </a:r>
            <a:r>
              <a:rPr lang="en-US" altLang="zh-CN" b="1" dirty="0" smtClean="0"/>
              <a:t>10.</a:t>
            </a:r>
            <a:endParaRPr lang="zh-CN" alt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25768"/>
              </p:ext>
            </p:extLst>
          </p:nvPr>
        </p:nvGraphicFramePr>
        <p:xfrm>
          <a:off x="395536" y="1549590"/>
          <a:ext cx="5184576" cy="177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3" imgW="2946400" imgH="1028700" progId="Equation.3">
                  <p:embed/>
                </p:oleObj>
              </mc:Choice>
              <mc:Fallback>
                <p:oleObj name="公式" r:id="rId3" imgW="2946400" imgH="1028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549590"/>
                        <a:ext cx="5184576" cy="1772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902005"/>
              </p:ext>
            </p:extLst>
          </p:nvPr>
        </p:nvGraphicFramePr>
        <p:xfrm>
          <a:off x="467544" y="4005064"/>
          <a:ext cx="7704856" cy="1991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5" imgW="4165600" imgH="1092200" progId="Equation.3">
                  <p:embed/>
                </p:oleObj>
              </mc:Choice>
              <mc:Fallback>
                <p:oleObj name="公式" r:id="rId5" imgW="4165600" imgH="109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7704856" cy="1991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3874"/>
              </p:ext>
            </p:extLst>
          </p:nvPr>
        </p:nvGraphicFramePr>
        <p:xfrm>
          <a:off x="395536" y="3068960"/>
          <a:ext cx="6984776" cy="73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7" imgW="3441700" imgH="393700" progId="Equation.3">
                  <p:embed/>
                </p:oleObj>
              </mc:Choice>
              <mc:Fallback>
                <p:oleObj name="公式" r:id="rId7" imgW="34417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68960"/>
                        <a:ext cx="6984776" cy="736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624"/>
            <a:ext cx="73533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5926" y="1124744"/>
            <a:ext cx="2771800" cy="165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278"/>
            <a:ext cx="2843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 smtClean="0"/>
              <a:t>15.</a:t>
            </a:r>
            <a:endParaRPr lang="zh-CN" alt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481686"/>
              </p:ext>
            </p:extLst>
          </p:nvPr>
        </p:nvGraphicFramePr>
        <p:xfrm>
          <a:off x="0" y="1844824"/>
          <a:ext cx="62150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4" imgW="3644900" imgH="2095500" progId="Equation.3">
                  <p:embed/>
                </p:oleObj>
              </mc:Choice>
              <mc:Fallback>
                <p:oleObj name="公式" r:id="rId4" imgW="3644900" imgH="209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4824"/>
                        <a:ext cx="6215062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369889"/>
            <a:ext cx="8337110" cy="107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-8910" y="0"/>
            <a:ext cx="1071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 smtClean="0"/>
              <a:t>15.</a:t>
            </a:r>
            <a:endParaRPr lang="zh-CN" altLang="en-US" b="1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393676"/>
              </p:ext>
            </p:extLst>
          </p:nvPr>
        </p:nvGraphicFramePr>
        <p:xfrm>
          <a:off x="7783" y="1083958"/>
          <a:ext cx="6364417" cy="482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3" imgW="4343400" imgH="3429000" progId="Equation.3">
                  <p:embed/>
                </p:oleObj>
              </mc:Choice>
              <mc:Fallback>
                <p:oleObj name="公式" r:id="rId3" imgW="4343400" imgH="342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" y="1083958"/>
                        <a:ext cx="6364417" cy="4822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7897" y="1196753"/>
            <a:ext cx="289610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67" y="140982"/>
            <a:ext cx="73247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50419"/>
            <a:ext cx="1071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以前的</a:t>
            </a:r>
            <a:r>
              <a:rPr lang="zh-CN" altLang="en-US" b="1" dirty="0" smtClean="0"/>
              <a:t>作业</a:t>
            </a:r>
            <a:r>
              <a:rPr lang="en-US" altLang="zh-CN" b="1" dirty="0"/>
              <a:t>15.</a:t>
            </a:r>
            <a:endParaRPr lang="zh-CN" altLang="en-US" b="1" dirty="0"/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200880" y="4653136"/>
            <a:ext cx="6715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/>
              <a:t>第六题</a:t>
            </a:r>
            <a:r>
              <a:rPr lang="zh-CN" altLang="en-US" dirty="0"/>
              <a:t> ：有部分学生错误判断列车会遭到雷击，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         </a:t>
            </a:r>
            <a:r>
              <a:rPr lang="zh-CN" altLang="en-US" dirty="0"/>
              <a:t>另外，判断正确的学生的原因表述不清晰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58103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198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DLUT</cp:lastModifiedBy>
  <cp:revision>12</cp:revision>
  <dcterms:created xsi:type="dcterms:W3CDTF">2017-05-31T02:05:41Z</dcterms:created>
  <dcterms:modified xsi:type="dcterms:W3CDTF">2020-05-27T01:37:12Z</dcterms:modified>
</cp:coreProperties>
</file>