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4" r:id="rId4"/>
    <p:sldId id="276" r:id="rId5"/>
    <p:sldId id="277" r:id="rId6"/>
    <p:sldId id="278" r:id="rId7"/>
    <p:sldId id="275" r:id="rId8"/>
    <p:sldId id="279" r:id="rId9"/>
    <p:sldId id="290" r:id="rId10"/>
    <p:sldId id="291" r:id="rId11"/>
    <p:sldId id="258" r:id="rId12"/>
    <p:sldId id="259" r:id="rId13"/>
    <p:sldId id="289" r:id="rId14"/>
    <p:sldId id="261" r:id="rId15"/>
    <p:sldId id="280" r:id="rId16"/>
    <p:sldId id="281" r:id="rId17"/>
    <p:sldId id="263" r:id="rId18"/>
    <p:sldId id="282" r:id="rId19"/>
    <p:sldId id="284" r:id="rId20"/>
    <p:sldId id="285" r:id="rId21"/>
    <p:sldId id="287" r:id="rId22"/>
    <p:sldId id="288" r:id="rId23"/>
    <p:sldId id="262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30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3C43-90A7-475E-95F4-4238388559F3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4CF2D-770B-401E-8FA8-61393E0B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4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4CF2D-770B-401E-8FA8-61393E0BC6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5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5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5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6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382B-5B4B-439F-9555-D24CEB8FA83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9BF9-2C0F-4066-BC61-26CC5AEF0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7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求零点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0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roots (</a:t>
            </a:r>
            <a:r>
              <a:rPr lang="zh-CN" altLang="en-US" dirty="0" smtClean="0"/>
              <a:t>多项式方程的根）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−72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−27=0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p = [1 -6 -72 -27]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r = roots(p)</a:t>
                </a:r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r 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12.1229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-5.7345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-0.3884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</a:t>
            </a:r>
            <a:r>
              <a:rPr lang="zh-CN" altLang="en-US" dirty="0"/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0515600" cy="57658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220000"/>
                  </a:lnSpc>
                  <a:buNone/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f(x)</a:t>
                </a:r>
                <a:r>
                  <a:rPr lang="zh-CN" altLang="en-US" dirty="0" smtClean="0"/>
                  <a:t>在封闭区间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上连续，且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内至少有一个实数根</a:t>
                </a:r>
                <a:r>
                  <a:rPr lang="el-GR" altLang="zh-CN" dirty="0" smtClean="0"/>
                  <a:t>ξ</a:t>
                </a:r>
                <a:r>
                  <a:rPr lang="zh-CN" altLang="en-US" dirty="0" smtClean="0"/>
                  <a:t>。区间二分法求解方程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en-US" dirty="0" smtClean="0"/>
                  <a:t>的根的近似值的基本思想是：首先选取区间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的中点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zh-CN" altLang="en-US" dirty="0" smtClean="0"/>
                  <a:t>，保留有根的半个区间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dirty="0" smtClean="0"/>
                  <a:t>；再选取新区间的中点，保留有根的半区间，以此类推，直到区间长度减小至给定的精度，此时该区间内任意一点都可以作为方程根的近似值。具体步骤如下：</a:t>
                </a:r>
                <a:endParaRPr lang="en-US" altLang="zh-CN" dirty="0" smtClean="0"/>
              </a:p>
              <a:p>
                <a:pPr marL="0" indent="0">
                  <a:lnSpc>
                    <a:spcPct val="220000"/>
                  </a:lnSpc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）取区间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的中点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zh-CN" altLang="en-US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l-GR" altLang="zh-CN" dirty="0" smtClean="0"/>
                  <a:t>ξ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为所求的跟；</a:t>
                </a:r>
                <a:endParaRPr lang="en-US" altLang="zh-CN" dirty="0" smtClean="0"/>
              </a:p>
              <a:p>
                <a:pPr marL="0" indent="0">
                  <a:lnSpc>
                    <a:spcPct val="220000"/>
                  </a:lnSpc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r>
                  <a:rPr lang="zh-CN" altLang="en-US" dirty="0" smtClean="0"/>
                  <a:t>，则取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；否则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zh-CN" altLang="en-US" dirty="0" smtClean="0"/>
                  <a:t>，则取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；从而得到新的有根区间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，将它看作区间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lnSpc>
                    <a:spcPct val="220000"/>
                  </a:lnSpc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）重复执行（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）和（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），直到区间长度不超过给定的误差界。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0515600" cy="5765800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2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牛顿切线迭代法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牛顿切线迭代法的基本思想是：</a:t>
                </a:r>
                <a:endParaRPr lang="en-US" altLang="zh-CN" dirty="0" smtClean="0"/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选取一个端点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，做曲线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处的切线，此时切线与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轴交于区间内一点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做曲线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处的切线交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轴于区间内另一点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以此类推，切线与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轴的交点将快速逼近函数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的零点。此时切线与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轴交点构成的序列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的极限就是方程的根，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就是方程根的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次迭代近似值。</a:t>
                </a:r>
                <a:endParaRPr lang="en-US" altLang="zh-C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zh-CN" altLang="en-US" dirty="0"/>
                  <a:t>牛顿</a:t>
                </a:r>
                <a:r>
                  <a:rPr lang="zh-CN" altLang="en-US" dirty="0" smtClean="0"/>
                  <a:t>切线迭代具体步骤如下：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530727" y="2311203"/>
            <a:ext cx="5095002" cy="4344624"/>
            <a:chOff x="2266726" y="-326466"/>
            <a:chExt cx="7317251" cy="623958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4231084" y="4732020"/>
              <a:ext cx="5352893" cy="91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16200000" flipV="1">
              <a:off x="3249228" y="4010124"/>
              <a:ext cx="3323725" cy="11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rot="5820328">
              <a:off x="2689408" y="-749148"/>
              <a:ext cx="5708032" cy="6553396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7444740" y="3291840"/>
              <a:ext cx="1333500" cy="26212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6888480" y="3497580"/>
              <a:ext cx="1996188" cy="22555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8174166" y="2918460"/>
              <a:ext cx="626934" cy="268986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0"/>
            </p:cNvCxnSpPr>
            <p:nvPr/>
          </p:nvCxnSpPr>
          <p:spPr>
            <a:xfrm>
              <a:off x="8795660" y="2927189"/>
              <a:ext cx="5440" cy="185055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200345" y="4826505"/>
              <a:ext cx="2791" cy="53603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494320" y="4763149"/>
              <a:ext cx="35939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48560" y="235387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67314" y="4606817"/>
              <a:ext cx="3000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63845" y="4388128"/>
              <a:ext cx="3000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87842" y="4350813"/>
              <a:ext cx="3000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65713" y="467419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71267" y="46391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62295" y="4624450"/>
              <a:ext cx="37702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7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dirty="0" smtClean="0"/>
                  <a:t>x=pi/3</a:t>
                </a:r>
                <a:r>
                  <a:rPr lang="zh-CN" altLang="en-US" dirty="0" smtClean="0"/>
                  <a:t>附近的零点。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根，并画出图像。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求积分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符号积分函数）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syms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x f1 f2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f1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= ((sin(x)).^3 - (sin(x)).^5).^(1/2);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f2=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(f1,0,pi);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vpa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(f2, 10);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ans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= 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7030A0"/>
                    </a:solidFill>
                  </a:rPr>
                  <a:t>0.8000000000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syms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x f1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f1 = 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exp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(sin(x)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– x.^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2/50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y=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int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(f1,-inf, 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inf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vpa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(y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, 10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ans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7030A0"/>
                    </a:solidFill>
                  </a:rPr>
                  <a:t>  15.86778263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0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quad (</a:t>
            </a:r>
            <a:r>
              <a:rPr lang="zh-CN" altLang="en-US" dirty="0" smtClean="0"/>
              <a:t>矩形积分</a:t>
            </a:r>
            <a:r>
              <a:rPr lang="zh-CN" altLang="en-US" dirty="0"/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f = @(x) (sin(x) ./ x)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quad(f, 0, 1, 1.0e-10)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ans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  0.946083070367183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546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f = @(x) (1 ./ (x.^3 - 2 * x - 5))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quad(f, 0, 1)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 err="1" smtClean="0">
                    <a:solidFill>
                      <a:srgbClr val="7030A0"/>
                    </a:solidFill>
                  </a:rPr>
                  <a:t>ns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 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7030A0"/>
                    </a:solidFill>
                  </a:rPr>
                  <a:t>      -0.174541251903008</a:t>
                </a: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quad(f, 0,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1, 1.0e-10)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ans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  -0.174541249964971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546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1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2058"/>
            <a:ext cx="10515600" cy="51090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&gt;&gt; [S, n] = quad(f, 0, 1) (S</a:t>
            </a:r>
            <a:r>
              <a:rPr lang="zh-CN" altLang="en-US" dirty="0" smtClean="0">
                <a:solidFill>
                  <a:srgbClr val="0070C0"/>
                </a:solidFill>
              </a:rPr>
              <a:t>是近似积分值，</a:t>
            </a:r>
            <a:r>
              <a:rPr lang="en-US" altLang="zh-CN" dirty="0" smtClean="0">
                <a:solidFill>
                  <a:srgbClr val="0070C0"/>
                </a:solidFill>
              </a:rPr>
              <a:t>n</a:t>
            </a:r>
            <a:r>
              <a:rPr lang="zh-CN" altLang="en-US" dirty="0" smtClean="0">
                <a:solidFill>
                  <a:srgbClr val="0070C0"/>
                </a:solidFill>
              </a:rPr>
              <a:t>是区间的细分个数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S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 -0.174541251903008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n =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13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</a:t>
            </a:r>
            <a:r>
              <a:rPr lang="en-US" altLang="zh-CN" dirty="0" smtClean="0">
                <a:solidFill>
                  <a:srgbClr val="0070C0"/>
                </a:solidFill>
              </a:rPr>
              <a:t>[S, n] = quad(f</a:t>
            </a:r>
            <a:r>
              <a:rPr lang="en-US" altLang="zh-CN" dirty="0">
                <a:solidFill>
                  <a:srgbClr val="0070C0"/>
                </a:solidFill>
              </a:rPr>
              <a:t>, 0, </a:t>
            </a:r>
            <a:r>
              <a:rPr lang="en-US" altLang="zh-CN" dirty="0" smtClean="0">
                <a:solidFill>
                  <a:srgbClr val="0070C0"/>
                </a:solidFill>
              </a:rPr>
              <a:t>1, 1.0e-10)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S =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-0.174541249964971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n 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 </a:t>
            </a:r>
            <a:r>
              <a:rPr lang="en-US" altLang="zh-CN" dirty="0" smtClean="0">
                <a:solidFill>
                  <a:srgbClr val="7030A0"/>
                </a:solidFill>
              </a:rPr>
              <a:t>53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&gt;&gt;</a:t>
                </a:r>
                <a:r>
                  <a:rPr lang="en-US" altLang="zh-CN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syms</a:t>
                </a:r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x;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&gt;&gt;solve(sin(x) - x^2 + 1) 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或者</a:t>
                </a:r>
                <a:endParaRPr lang="en-US" altLang="zh-CN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&gt;&gt;solve(‘sin(x) = x^2-1’)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ans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-0.63673265080528201088799090383828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02" y="755706"/>
            <a:ext cx="7253223" cy="38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trapz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（梯形积分函数）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d = 0.1               </a:t>
                </a:r>
                <a:r>
                  <a:rPr lang="en-US" altLang="zh-CN" dirty="0" smtClean="0"/>
                  <a:t>% d </a:t>
                </a:r>
                <a:r>
                  <a:rPr lang="zh-CN" altLang="en-US" dirty="0" smtClean="0"/>
                  <a:t>是分割区间长度，可以用来控制精度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x = 0 : d : pi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d*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trapz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exp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(-x.^2))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或者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trapz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(x, 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exp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(-x.^2))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ans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=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  0.74621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Trapz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 </a:t>
            </a:r>
            <a:r>
              <a:rPr lang="zh-CN" altLang="en-US" dirty="0" smtClean="0"/>
              <a:t>控制精度的例子）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)+cos(0)=2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（当 </a:t>
                </a:r>
                <a:r>
                  <a:rPr lang="en-US" altLang="zh-CN" dirty="0" smtClean="0"/>
                  <a:t>d </a:t>
                </a:r>
                <a:r>
                  <a:rPr lang="zh-CN" altLang="en-US" dirty="0" smtClean="0"/>
                  <a:t>取值较大时）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d = 0.1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x = 0 : d : pi     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trapz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x,sin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(x))</a:t>
                </a: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ans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  1.9975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0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altLang="zh-CN" dirty="0" err="1"/>
              <a:t>trapz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363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d = </a:t>
            </a:r>
            <a:r>
              <a:rPr lang="en-US" altLang="zh-CN" dirty="0" smtClean="0">
                <a:solidFill>
                  <a:srgbClr val="0070C0"/>
                </a:solidFill>
              </a:rPr>
              <a:t>0.05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x = 0 : d : pi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</a:t>
            </a:r>
            <a:r>
              <a:rPr lang="en-US" altLang="zh-CN" dirty="0" err="1" smtClean="0">
                <a:solidFill>
                  <a:srgbClr val="0070C0"/>
                </a:solidFill>
              </a:rPr>
              <a:t>trapz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x,sin</a:t>
            </a:r>
            <a:r>
              <a:rPr lang="en-US" altLang="zh-CN" dirty="0" smtClean="0">
                <a:solidFill>
                  <a:srgbClr val="0070C0"/>
                </a:solidFill>
              </a:rPr>
              <a:t>(x))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ans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=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  </a:t>
            </a:r>
            <a:r>
              <a:rPr lang="en-US" altLang="zh-CN" dirty="0" smtClean="0">
                <a:solidFill>
                  <a:srgbClr val="7030A0"/>
                </a:solidFill>
              </a:rPr>
              <a:t>1.9987</a:t>
            </a:r>
          </a:p>
          <a:p>
            <a:pPr marL="0" indent="0">
              <a:buNone/>
            </a:pPr>
            <a:r>
              <a:rPr lang="zh-CN" altLang="en-US" dirty="0" smtClean="0"/>
              <a:t>（当 </a:t>
            </a:r>
            <a:r>
              <a:rPr lang="en-US" altLang="zh-CN" dirty="0" smtClean="0"/>
              <a:t>d </a:t>
            </a:r>
            <a:r>
              <a:rPr lang="zh-CN" altLang="en-US" dirty="0" smtClean="0"/>
              <a:t>取值较小时）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d = </a:t>
            </a:r>
            <a:r>
              <a:rPr lang="en-US" altLang="zh-CN" dirty="0" smtClean="0">
                <a:solidFill>
                  <a:srgbClr val="0070C0"/>
                </a:solidFill>
              </a:rPr>
              <a:t>0.01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x = 0 : d : pi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</a:t>
            </a:r>
            <a:r>
              <a:rPr lang="en-US" altLang="zh-CN" dirty="0" err="1" smtClean="0">
                <a:solidFill>
                  <a:srgbClr val="0070C0"/>
                </a:solidFill>
              </a:rPr>
              <a:t>trapz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x,sin</a:t>
            </a:r>
            <a:r>
              <a:rPr lang="en-US" altLang="zh-CN" dirty="0" smtClean="0">
                <a:solidFill>
                  <a:srgbClr val="0070C0"/>
                </a:solidFill>
              </a:rPr>
              <a:t>(x</a:t>
            </a:r>
            <a:r>
              <a:rPr lang="en-US" altLang="zh-CN" dirty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7030A0"/>
                </a:solidFill>
              </a:rPr>
              <a:t>ans</a:t>
            </a:r>
            <a:r>
              <a:rPr lang="en-US" altLang="zh-CN" dirty="0">
                <a:solidFill>
                  <a:srgbClr val="7030A0"/>
                </a:solidFill>
              </a:rPr>
              <a:t> =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  </a:t>
            </a:r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92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积分公式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的原函数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对于无法找到原函数的定积分，可以利用下面的数值积分公式近似计算：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>,           (</a:t>
                </a:r>
                <a:r>
                  <a:rPr lang="zh-CN" altLang="en-US" dirty="0" smtClean="0"/>
                  <a:t>左矩形公式</a:t>
                </a:r>
                <a:r>
                  <a:rPr lang="en-US" altLang="zh-CN" dirty="0" smtClean="0"/>
                  <a:t>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dirty="0" smtClean="0"/>
                  <a:t>，         （右矩形公式）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dirty="0" smtClean="0"/>
                  <a:t>， （中矩形公式）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dirty="0" smtClean="0"/>
                  <a:t>， （</a:t>
                </a:r>
                <a:r>
                  <a:rPr lang="zh-CN" altLang="en-US" dirty="0"/>
                  <a:t>梯形</a:t>
                </a:r>
                <a:r>
                  <a:rPr lang="zh-CN" altLang="en-US" dirty="0" smtClean="0"/>
                  <a:t>公式）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11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3∗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𝑥𝑠𝑖𝑛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syms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x 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solve(x^2+4*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x+a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 x)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7030A0"/>
                    </a:solidFill>
                  </a:rPr>
                  <a:t>ans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=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(4 - a)^(1/2) - 2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- (4 - a)^(1/2) - 2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7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828"/>
                <a:ext cx="10515600" cy="5000171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syms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x y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S = solve(x+y-1, x-11*y-5)</a:t>
                </a:r>
              </a:p>
              <a:p>
                <a:pPr marL="0" indent="0">
                  <a:buNone/>
                </a:pPr>
                <a:r>
                  <a:rPr lang="pl-PL" altLang="zh-CN" dirty="0">
                    <a:solidFill>
                      <a:srgbClr val="7030A0"/>
                    </a:solidFill>
                  </a:rPr>
                  <a:t>S =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                         </a:t>
                </a:r>
                <a:r>
                  <a:rPr lang="en-US" altLang="zh-CN" dirty="0" smtClean="0"/>
                  <a:t>% </a:t>
                </a:r>
                <a:r>
                  <a:rPr lang="zh-CN" altLang="en-US" dirty="0" smtClean="0"/>
                  <a:t>说明 </a:t>
                </a:r>
                <a:r>
                  <a:rPr lang="en-US" altLang="zh-CN" dirty="0" smtClean="0"/>
                  <a:t>S </a:t>
                </a:r>
                <a:r>
                  <a:rPr lang="zh-CN" altLang="en-US" dirty="0" smtClean="0"/>
                  <a:t>的结构</a:t>
                </a:r>
                <a:endParaRPr lang="pl-PL" altLang="zh-CN" dirty="0"/>
              </a:p>
              <a:p>
                <a:pPr marL="0" indent="0">
                  <a:buNone/>
                </a:pPr>
                <a:r>
                  <a:rPr lang="pl-PL" altLang="zh-CN" dirty="0">
                    <a:solidFill>
                      <a:srgbClr val="7030A0"/>
                    </a:solidFill>
                  </a:rPr>
                  <a:t>    x: [1x1 sym]</a:t>
                </a:r>
              </a:p>
              <a:p>
                <a:pPr marL="0" indent="0">
                  <a:buNone/>
                </a:pPr>
                <a:r>
                  <a:rPr lang="pl-PL" altLang="zh-CN" dirty="0">
                    <a:solidFill>
                      <a:srgbClr val="7030A0"/>
                    </a:solidFill>
                  </a:rPr>
                  <a:t>    y: [1x1 sym</a:t>
                </a:r>
                <a:r>
                  <a:rPr lang="pl-PL" altLang="zh-CN" dirty="0" smtClean="0">
                    <a:solidFill>
                      <a:srgbClr val="7030A0"/>
                    </a:solidFill>
                  </a:rPr>
                  <a:t>]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S = [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S.x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S.y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]   </a:t>
                </a:r>
                <a:r>
                  <a:rPr lang="en-US" altLang="zh-CN" dirty="0"/>
                  <a:t>           %</a:t>
                </a:r>
                <a:r>
                  <a:rPr lang="zh-CN" altLang="en-US" dirty="0"/>
                  <a:t>通过调用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中的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 y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</a:t>
                </a:r>
                <a:r>
                  <a:rPr lang="zh-CN" altLang="en-US" dirty="0"/>
                  <a:t>得到方程组的解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S 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[ 4/3, -1/3]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828"/>
                <a:ext cx="10515600" cy="5000171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81" y="1382031"/>
            <a:ext cx="9723897" cy="51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fzero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二分法，不能求解虚根）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f = @(x)x.^3-2*x-5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z = 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fzero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(f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 2)       </a:t>
                </a:r>
                <a:r>
                  <a:rPr lang="en-US" altLang="zh-CN" dirty="0" smtClean="0"/>
                  <a:t>%</a:t>
                </a:r>
                <a:r>
                  <a:rPr lang="zh-CN" altLang="en-US" dirty="0"/>
                  <a:t>求</a:t>
                </a:r>
                <a:r>
                  <a:rPr lang="en-US" altLang="zh-CN" dirty="0" smtClean="0"/>
                  <a:t>x=2</a:t>
                </a:r>
                <a:r>
                  <a:rPr lang="zh-CN" altLang="en-US" dirty="0" smtClean="0"/>
                  <a:t>附近的零点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z =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2.0946 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zero</a:t>
            </a:r>
            <a:r>
              <a:rPr lang="en-US" altLang="zh-CN" dirty="0" smtClean="0"/>
              <a:t> (</a:t>
            </a:r>
            <a:r>
              <a:rPr lang="zh-CN" altLang="en-US" dirty="0" smtClean="0"/>
              <a:t>二分法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s-ES" altLang="zh-CN" dirty="0">
                    <a:solidFill>
                      <a:srgbClr val="0070C0"/>
                    </a:solidFill>
                  </a:rPr>
                  <a:t>&gt;&gt; f=@(</a:t>
                </a:r>
                <a:r>
                  <a:rPr lang="es-ES" altLang="zh-CN" dirty="0" smtClean="0">
                    <a:solidFill>
                      <a:srgbClr val="0070C0"/>
                    </a:solidFill>
                  </a:rPr>
                  <a:t>x)(</a:t>
                </a:r>
                <a:r>
                  <a:rPr lang="es-ES" altLang="zh-CN" dirty="0">
                    <a:solidFill>
                      <a:srgbClr val="0070C0"/>
                    </a:solidFill>
                  </a:rPr>
                  <a:t>sin(x.^2+1</a:t>
                </a:r>
                <a:r>
                  <a:rPr lang="es-ES" altLang="zh-CN" dirty="0" smtClean="0">
                    <a:solidFill>
                      <a:srgbClr val="0070C0"/>
                    </a:solidFill>
                  </a:rPr>
                  <a:t>))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x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= 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fzero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(f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, [1, 3])          </a:t>
                </a:r>
                <a:r>
                  <a:rPr lang="en-US" altLang="zh-CN" dirty="0" smtClean="0"/>
                  <a:t>% </a:t>
                </a:r>
                <a:r>
                  <a:rPr lang="zh-CN" altLang="en-US" dirty="0" smtClean="0"/>
                  <a:t>求 </a:t>
                </a:r>
                <a:r>
                  <a:rPr lang="en-US" altLang="zh-CN" dirty="0" smtClean="0"/>
                  <a:t>f </a:t>
                </a:r>
                <a:r>
                  <a:rPr lang="zh-CN" altLang="en-US" dirty="0" smtClean="0"/>
                  <a:t>在区间 </a:t>
                </a:r>
                <a:r>
                  <a:rPr lang="en-US" altLang="zh-CN" dirty="0" smtClean="0"/>
                  <a:t>[1,3] </a:t>
                </a:r>
                <a:r>
                  <a:rPr lang="zh-CN" altLang="en-US" dirty="0" smtClean="0"/>
                  <a:t>中的一个零点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7030A0"/>
                    </a:solidFill>
                  </a:rPr>
                  <a:t>x =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    1.4634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5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004" y="365125"/>
            <a:ext cx="11051796" cy="1325563"/>
          </a:xfrm>
        </p:spPr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solve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dirty="0"/>
              <a:t>主要</a:t>
            </a:r>
            <a:r>
              <a:rPr lang="zh-CN" altLang="en-US" dirty="0" smtClean="0"/>
              <a:t>用于求解方程组，</a:t>
            </a:r>
            <a:r>
              <a:rPr lang="zh-CN" altLang="en-US" dirty="0"/>
              <a:t>牛顿</a:t>
            </a:r>
            <a:r>
              <a:rPr lang="zh-CN" altLang="en-US" dirty="0" smtClean="0"/>
              <a:t>迭代法）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f = @(x)([2*x(1)-x(2)-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exp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(-x(1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))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-x(1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)+2*x(2)-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exp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(-x(2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))])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x0 = [-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5,-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5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]; (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初始点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&gt;&gt; options=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optimset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(‘Display’,‘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iter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’) (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显示每步迭代结果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&gt;&gt;[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t,fval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] = 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fsolve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(f,x0,options)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428" y="2191657"/>
            <a:ext cx="10515600" cy="411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dirty="0" smtClean="0">
                <a:solidFill>
                  <a:srgbClr val="7030A0"/>
                </a:solidFill>
              </a:rPr>
              <a:t>t =                                  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方程组的解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>
                <a:solidFill>
                  <a:srgbClr val="7030A0"/>
                </a:solidFill>
              </a:rPr>
              <a:t>      </a:t>
            </a:r>
            <a:r>
              <a:rPr lang="pt-BR" altLang="zh-CN" dirty="0" smtClean="0">
                <a:solidFill>
                  <a:srgbClr val="7030A0"/>
                </a:solidFill>
              </a:rPr>
              <a:t>0.567143031397357</a:t>
            </a:r>
          </a:p>
          <a:p>
            <a:pPr marL="0" indent="0">
              <a:buNone/>
            </a:pPr>
            <a:r>
              <a:rPr lang="pt-BR" altLang="zh-CN" dirty="0" smtClean="0">
                <a:solidFill>
                  <a:srgbClr val="7030A0"/>
                </a:solidFill>
              </a:rPr>
              <a:t>      0.567143290409772</a:t>
            </a:r>
          </a:p>
          <a:p>
            <a:pPr marL="0" indent="0">
              <a:buNone/>
            </a:pPr>
            <a:r>
              <a:rPr lang="pt-BR" altLang="zh-CN" dirty="0" smtClean="0">
                <a:solidFill>
                  <a:srgbClr val="7030A0"/>
                </a:solidFill>
              </a:rPr>
              <a:t>fval =                                     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方程组解的精确度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>
                <a:solidFill>
                  <a:srgbClr val="7030A0"/>
                </a:solidFill>
              </a:rPr>
              <a:t> -4.0591e-007</a:t>
            </a:r>
          </a:p>
          <a:p>
            <a:pPr marL="0" indent="0">
              <a:buNone/>
            </a:pPr>
            <a:r>
              <a:rPr lang="pt-BR" altLang="zh-CN" dirty="0">
                <a:solidFill>
                  <a:srgbClr val="7030A0"/>
                </a:solidFill>
              </a:rPr>
              <a:t> -4.0591e-007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f = @(x)([2*x(1)-x(2)-</a:t>
            </a:r>
            <a:r>
              <a:rPr lang="en-US" altLang="zh-CN" dirty="0" err="1">
                <a:solidFill>
                  <a:srgbClr val="0070C0"/>
                </a:solidFill>
              </a:rPr>
              <a:t>exp</a:t>
            </a:r>
            <a:r>
              <a:rPr lang="en-US" altLang="zh-CN" dirty="0">
                <a:solidFill>
                  <a:srgbClr val="0070C0"/>
                </a:solidFill>
              </a:rPr>
              <a:t>(-x(1</a:t>
            </a:r>
            <a:r>
              <a:rPr lang="en-US" altLang="zh-CN" dirty="0" smtClean="0">
                <a:solidFill>
                  <a:srgbClr val="0070C0"/>
                </a:solidFill>
              </a:rPr>
              <a:t>))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-</a:t>
            </a:r>
            <a:r>
              <a:rPr lang="en-US" altLang="zh-CN" dirty="0">
                <a:solidFill>
                  <a:srgbClr val="0070C0"/>
                </a:solidFill>
              </a:rPr>
              <a:t>x(1)+2*x(2)-</a:t>
            </a:r>
            <a:r>
              <a:rPr lang="en-US" altLang="zh-CN" dirty="0" err="1">
                <a:solidFill>
                  <a:srgbClr val="0070C0"/>
                </a:solidFill>
              </a:rPr>
              <a:t>exp</a:t>
            </a:r>
            <a:r>
              <a:rPr lang="en-US" altLang="zh-CN" dirty="0">
                <a:solidFill>
                  <a:srgbClr val="0070C0"/>
                </a:solidFill>
              </a:rPr>
              <a:t>(-x(2))])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x0 = [-</a:t>
            </a:r>
            <a:r>
              <a:rPr lang="en-US" altLang="zh-CN" dirty="0" smtClean="0">
                <a:solidFill>
                  <a:srgbClr val="0070C0"/>
                </a:solidFill>
              </a:rPr>
              <a:t>5, </a:t>
            </a:r>
            <a:r>
              <a:rPr lang="en-US" altLang="zh-CN" dirty="0">
                <a:solidFill>
                  <a:srgbClr val="0070C0"/>
                </a:solidFill>
              </a:rPr>
              <a:t>-5];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 options=</a:t>
            </a:r>
            <a:r>
              <a:rPr lang="en-US" altLang="zh-CN" dirty="0" err="1">
                <a:solidFill>
                  <a:srgbClr val="0070C0"/>
                </a:solidFill>
              </a:rPr>
              <a:t>optimset</a:t>
            </a:r>
            <a:r>
              <a:rPr lang="en-US" altLang="zh-CN" dirty="0">
                <a:solidFill>
                  <a:srgbClr val="0070C0"/>
                </a:solidFill>
              </a:rPr>
              <a:t>('Display',</a:t>
            </a:r>
            <a:r>
              <a:rPr lang="en-US" altLang="zh-CN" dirty="0" smtClean="0">
                <a:solidFill>
                  <a:srgbClr val="0070C0"/>
                </a:solidFill>
              </a:rPr>
              <a:t>'</a:t>
            </a:r>
            <a:r>
              <a:rPr lang="en-US" altLang="zh-CN" dirty="0" err="1" smtClean="0">
                <a:solidFill>
                  <a:srgbClr val="0070C0"/>
                </a:solidFill>
              </a:rPr>
              <a:t>iter</a:t>
            </a:r>
            <a:r>
              <a:rPr lang="en-US" altLang="zh-CN" dirty="0">
                <a:solidFill>
                  <a:srgbClr val="0070C0"/>
                </a:solidFill>
              </a:rPr>
              <a:t>‘, </a:t>
            </a:r>
            <a:r>
              <a:rPr lang="en-US" altLang="zh-CN" dirty="0" smtClean="0">
                <a:solidFill>
                  <a:srgbClr val="0070C0"/>
                </a:solidFill>
              </a:rPr>
              <a:t>'TolFun',1.0e-12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&gt;&gt;[</a:t>
            </a:r>
            <a:r>
              <a:rPr lang="en-US" altLang="zh-CN" dirty="0" err="1">
                <a:solidFill>
                  <a:srgbClr val="0070C0"/>
                </a:solidFill>
              </a:rPr>
              <a:t>x,fval</a:t>
            </a:r>
            <a:r>
              <a:rPr lang="en-US" altLang="zh-CN" dirty="0">
                <a:solidFill>
                  <a:srgbClr val="0070C0"/>
                </a:solidFill>
              </a:rPr>
              <a:t>] = </a:t>
            </a:r>
            <a:r>
              <a:rPr lang="en-US" altLang="zh-CN" dirty="0" err="1" smtClean="0">
                <a:solidFill>
                  <a:srgbClr val="0070C0"/>
                </a:solidFill>
              </a:rPr>
              <a:t>fsolve</a:t>
            </a:r>
            <a:r>
              <a:rPr lang="en-US" altLang="zh-CN" dirty="0" smtClean="0">
                <a:solidFill>
                  <a:srgbClr val="0070C0"/>
                </a:solidFill>
              </a:rPr>
              <a:t>(f, x0, options)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pt-BR" altLang="zh-CN" dirty="0">
                <a:solidFill>
                  <a:srgbClr val="7030A0"/>
                </a:solidFill>
              </a:rPr>
              <a:t>x =</a:t>
            </a:r>
          </a:p>
          <a:p>
            <a:pPr marL="0" indent="0">
              <a:buNone/>
            </a:pPr>
            <a:r>
              <a:rPr lang="pt-BR" altLang="zh-CN" dirty="0">
                <a:solidFill>
                  <a:srgbClr val="7030A0"/>
                </a:solidFill>
              </a:rPr>
              <a:t>      </a:t>
            </a:r>
            <a:r>
              <a:rPr lang="pt-BR" altLang="zh-CN" dirty="0" smtClean="0">
                <a:solidFill>
                  <a:srgbClr val="7030A0"/>
                </a:solidFill>
              </a:rPr>
              <a:t>0.567143290409772</a:t>
            </a:r>
          </a:p>
          <a:p>
            <a:pPr marL="0" indent="0">
              <a:buNone/>
            </a:pPr>
            <a:r>
              <a:rPr lang="pt-BR" altLang="zh-CN" dirty="0" smtClean="0">
                <a:solidFill>
                  <a:srgbClr val="7030A0"/>
                </a:solidFill>
              </a:rPr>
              <a:t>      0.567143290409772</a:t>
            </a:r>
          </a:p>
          <a:p>
            <a:pPr marL="0" indent="0">
              <a:buNone/>
            </a:pPr>
            <a:r>
              <a:rPr lang="pt-BR" altLang="zh-CN" dirty="0" smtClean="0">
                <a:solidFill>
                  <a:srgbClr val="7030A0"/>
                </a:solidFill>
              </a:rPr>
              <a:t>fval =</a:t>
            </a:r>
            <a:endParaRPr lang="pt-BR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altLang="zh-CN" dirty="0">
                <a:solidFill>
                  <a:srgbClr val="7030A0"/>
                </a:solidFill>
              </a:rPr>
              <a:t> -1.7986e-014</a:t>
            </a:r>
          </a:p>
          <a:p>
            <a:pPr marL="0" indent="0">
              <a:buNone/>
            </a:pPr>
            <a:r>
              <a:rPr lang="pt-BR" altLang="zh-CN" dirty="0">
                <a:solidFill>
                  <a:srgbClr val="7030A0"/>
                </a:solidFill>
              </a:rPr>
              <a:t> -1.7986e-014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0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1764</Words>
  <Application>Microsoft Office PowerPoint</Application>
  <PresentationFormat>自定义</PresentationFormat>
  <Paragraphs>195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求零点</vt:lpstr>
      <vt:lpstr>solve</vt:lpstr>
      <vt:lpstr>solve</vt:lpstr>
      <vt:lpstr>solve</vt:lpstr>
      <vt:lpstr>fzero (二分法，不能求解虚根）</vt:lpstr>
      <vt:lpstr>fzero (二分法)</vt:lpstr>
      <vt:lpstr>fsolve （主要用于求解方程组，牛顿迭代法）</vt:lpstr>
      <vt:lpstr>fsolve</vt:lpstr>
      <vt:lpstr>PowerPoint 演示文稿</vt:lpstr>
      <vt:lpstr>roots (多项式方程的根）</vt:lpstr>
      <vt:lpstr>二分法</vt:lpstr>
      <vt:lpstr>牛顿切线迭代法</vt:lpstr>
      <vt:lpstr>练习题</vt:lpstr>
      <vt:lpstr>求积分</vt:lpstr>
      <vt:lpstr>int (符号积分函数） </vt:lpstr>
      <vt:lpstr>int</vt:lpstr>
      <vt:lpstr>quad (矩形积分函数）</vt:lpstr>
      <vt:lpstr>quad</vt:lpstr>
      <vt:lpstr>quad</vt:lpstr>
      <vt:lpstr>trapz （梯形积分函数）</vt:lpstr>
      <vt:lpstr>Trapz （d 控制精度的例子）</vt:lpstr>
      <vt:lpstr>trapz</vt:lpstr>
      <vt:lpstr>积分公式</vt:lpstr>
      <vt:lpstr>练习题</vt:lpstr>
    </vt:vector>
  </TitlesOfParts>
  <Company>wwm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求零点</dc:title>
  <dc:creator>王伟明</dc:creator>
  <cp:lastModifiedBy>apple</cp:lastModifiedBy>
  <cp:revision>150</cp:revision>
  <dcterms:created xsi:type="dcterms:W3CDTF">2017-04-09T05:42:06Z</dcterms:created>
  <dcterms:modified xsi:type="dcterms:W3CDTF">2017-05-05T13:11:15Z</dcterms:modified>
</cp:coreProperties>
</file>