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wmf" ContentType="image/x-wmf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2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83" r:id="rId4"/>
    <p:sldId id="384" r:id="rId6"/>
    <p:sldId id="285" r:id="rId7"/>
    <p:sldId id="390" r:id="rId8"/>
    <p:sldId id="391" r:id="rId9"/>
    <p:sldId id="313" r:id="rId10"/>
    <p:sldId id="265" r:id="rId11"/>
    <p:sldId id="299" r:id="rId12"/>
    <p:sldId id="392" r:id="rId13"/>
    <p:sldId id="318" r:id="rId14"/>
    <p:sldId id="378" r:id="rId15"/>
    <p:sldId id="382" r:id="rId16"/>
    <p:sldId id="383" r:id="rId17"/>
    <p:sldId id="317" r:id="rId18"/>
    <p:sldId id="385" r:id="rId19"/>
    <p:sldId id="386" r:id="rId20"/>
    <p:sldId id="387" r:id="rId21"/>
    <p:sldId id="388" r:id="rId22"/>
    <p:sldId id="389" r:id="rId23"/>
    <p:sldId id="311" r:id="rId24"/>
    <p:sldId id="368" r:id="rId25"/>
    <p:sldId id="35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5271" autoAdjust="0"/>
  </p:normalViewPr>
  <p:slideViewPr>
    <p:cSldViewPr snapToGrid="0">
      <p:cViewPr varScale="1">
        <p:scale>
          <a:sx n="86" d="100"/>
          <a:sy n="86" d="100"/>
        </p:scale>
        <p:origin x="810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9.wmf"/><Relationship Id="rId8" Type="http://schemas.openxmlformats.org/officeDocument/2006/relationships/image" Target="../media/image8.wmf"/><Relationship Id="rId7" Type="http://schemas.openxmlformats.org/officeDocument/2006/relationships/image" Target="../media/image7.wmf"/><Relationship Id="rId6" Type="http://schemas.openxmlformats.org/officeDocument/2006/relationships/image" Target="../media/image6.w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2" Type="http://schemas.openxmlformats.org/officeDocument/2006/relationships/image" Target="../media/image12.wmf"/><Relationship Id="rId11" Type="http://schemas.openxmlformats.org/officeDocument/2006/relationships/image" Target="../media/image11.emf"/><Relationship Id="rId10" Type="http://schemas.openxmlformats.org/officeDocument/2006/relationships/image" Target="../media/image10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5" Type="http://schemas.openxmlformats.org/officeDocument/2006/relationships/image" Target="../media/image62.wmf"/><Relationship Id="rId4" Type="http://schemas.openxmlformats.org/officeDocument/2006/relationships/image" Target="../media/image61.emf"/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image" Target="../media/image58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7" Type="http://schemas.openxmlformats.org/officeDocument/2006/relationships/image" Target="../media/image69.e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emf"/><Relationship Id="rId1" Type="http://schemas.openxmlformats.org/officeDocument/2006/relationships/image" Target="../media/image71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18.vml.rels><?xml version="1.0" encoding="UTF-8" standalone="yes"?>
<Relationships xmlns="http://schemas.openxmlformats.org/package/2006/relationships"><Relationship Id="rId7" Type="http://schemas.openxmlformats.org/officeDocument/2006/relationships/image" Target="../media/image94.emf"/><Relationship Id="rId6" Type="http://schemas.openxmlformats.org/officeDocument/2006/relationships/image" Target="../media/image93.emf"/><Relationship Id="rId5" Type="http://schemas.openxmlformats.org/officeDocument/2006/relationships/image" Target="../media/image92.wmf"/><Relationship Id="rId4" Type="http://schemas.openxmlformats.org/officeDocument/2006/relationships/image" Target="../media/image91.wmf"/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emf"/><Relationship Id="rId3" Type="http://schemas.openxmlformats.org/officeDocument/2006/relationships/image" Target="../media/image22.e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34.wmf"/><Relationship Id="rId8" Type="http://schemas.openxmlformats.org/officeDocument/2006/relationships/image" Target="../media/image33.wmf"/><Relationship Id="rId7" Type="http://schemas.openxmlformats.org/officeDocument/2006/relationships/image" Target="../media/image32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3" Type="http://schemas.openxmlformats.org/officeDocument/2006/relationships/image" Target="../media/image38.wmf"/><Relationship Id="rId12" Type="http://schemas.openxmlformats.org/officeDocument/2006/relationships/image" Target="../media/image37.wmf"/><Relationship Id="rId11" Type="http://schemas.openxmlformats.org/officeDocument/2006/relationships/image" Target="../media/image36.wmf"/><Relationship Id="rId10" Type="http://schemas.openxmlformats.org/officeDocument/2006/relationships/image" Target="../media/image35.wmf"/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47.wmf"/><Relationship Id="rId8" Type="http://schemas.openxmlformats.org/officeDocument/2006/relationships/image" Target="../media/image46.emf"/><Relationship Id="rId7" Type="http://schemas.openxmlformats.org/officeDocument/2006/relationships/image" Target="../media/image45.wmf"/><Relationship Id="rId6" Type="http://schemas.openxmlformats.org/officeDocument/2006/relationships/image" Target="../media/image44.emf"/><Relationship Id="rId5" Type="http://schemas.openxmlformats.org/officeDocument/2006/relationships/image" Target="../media/image43.wmf"/><Relationship Id="rId4" Type="http://schemas.openxmlformats.org/officeDocument/2006/relationships/image" Target="../media/image42.emf"/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3" Type="http://schemas.openxmlformats.org/officeDocument/2006/relationships/image" Target="../media/image51.wmf"/><Relationship Id="rId12" Type="http://schemas.openxmlformats.org/officeDocument/2006/relationships/image" Target="../media/image50.emf"/><Relationship Id="rId11" Type="http://schemas.openxmlformats.org/officeDocument/2006/relationships/image" Target="../media/image49.emf"/><Relationship Id="rId10" Type="http://schemas.openxmlformats.org/officeDocument/2006/relationships/image" Target="../media/image48.emf"/><Relationship Id="rId1" Type="http://schemas.openxmlformats.org/officeDocument/2006/relationships/image" Target="../media/image39.w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50.emf"/><Relationship Id="rId8" Type="http://schemas.openxmlformats.org/officeDocument/2006/relationships/image" Target="../media/image43.wmf"/><Relationship Id="rId7" Type="http://schemas.openxmlformats.org/officeDocument/2006/relationships/image" Target="../media/image49.emf"/><Relationship Id="rId6" Type="http://schemas.openxmlformats.org/officeDocument/2006/relationships/image" Target="../media/image48.emf"/><Relationship Id="rId5" Type="http://schemas.openxmlformats.org/officeDocument/2006/relationships/image" Target="../media/image54.wmf"/><Relationship Id="rId4" Type="http://schemas.openxmlformats.org/officeDocument/2006/relationships/image" Target="../media/image53.wmf"/><Relationship Id="rId3" Type="http://schemas.openxmlformats.org/officeDocument/2006/relationships/image" Target="../media/image41.emf"/><Relationship Id="rId2" Type="http://schemas.openxmlformats.org/officeDocument/2006/relationships/image" Target="../media/image30.wmf"/><Relationship Id="rId12" Type="http://schemas.openxmlformats.org/officeDocument/2006/relationships/image" Target="../media/image57.wmf"/><Relationship Id="rId11" Type="http://schemas.openxmlformats.org/officeDocument/2006/relationships/image" Target="../media/image56.wmf"/><Relationship Id="rId10" Type="http://schemas.openxmlformats.org/officeDocument/2006/relationships/image" Target="../media/image55.wmf"/><Relationship Id="rId1" Type="http://schemas.openxmlformats.org/officeDocument/2006/relationships/image" Target="../media/image29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1-04-21T20:01: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18117 5315 0,'-33'11'0,"33"-11"16,0 0 32,-23 114 63,11-43 110,-3 1 157,15 4 220,-9 12 298,3 10 376,0 0 470,6 2 579,-3 14 688,3 5 813,-3 5 938,9-2 1079,0 18 1235,-3-7 1391,3 1 1563,-6 4 1751,0 8 1939,-3-6 2142,-9 5 2361,0 3 2580,0-10 2814,-3 2 3048,-3 3 3298,1-16 3564,-1-8 3830,3-8 4111,-3-2 4408,0-9 4705,-3-15 5018,3-14 5346,1-7 5674,2-16 6018,0-11 6377,0-14 6736,6-12 7111,9-11 7486,0 0 7877,0 0 8283</inkml:trace>
  <inkml:trace contextRef="#ctx0" brushRef="#br0">16430 8252 0,'0'0'0,"0"0"16,0 0 48,0 0 80,74 6 127,-32-6 190,-1-3 253,10 3 332,-4-3 411,10-5 505,-3 0 615,2 3 740,13 0 865,14 2 1006,-3-2 1147,4 2 1304,-1 1 1476,3-4 1648,13 4 1836,11 4 2040,3-4 2244,0-6 2463,18-3 2682,3 9 2917,-9 2 3167,-3-6 3417,15 1 3683,-6 8 3965,-12-3 4247,9-6 4544,9 9 4857,0-6 5186,-6 3 5515,15 3 5859,-4-8 6203,-14 2 6563,12 0 6923,-3 6 7298,-12-6 7689,-12 1 8080,6-4 8487,0 4 8909,-14-1 9331,-10-2 9769,0 5 10223,6-5 10692,-8-1 11161,-13-2 11646,-9-2 12131,-2-6 12631,-1 3 13147,-2 5 13663,-1-3 14195,-11 1 14742,-9-6 15289,-16 2 15852,-5 1 16415,-6 3 16994,-6-4 17588,-9-12 18182,0 5 18792,-12-8 19417,24 2 20042,-15 27 20683,0 0 21324,0 0 21981</inkml:trace>
  <inkml:trace contextRef="#ctx0" brushRef="#br0">21314 7787 0,'0'0'15,"0"0"30,0 0 61,0 0 107,0 0 153,0 0 215,39 63 293,-12-44 371,17-3 464,10 5 557,-1-3 666,1-4 791,-12-1 931,-16 8 1071,-23 11 1227,-21 7 1383,-41 22 1554,-27 24 1741,-39 23 1944,125-108 2147,0 0 2365,0 0 2583</inkml:trace>
  <inkml:trace contextRef="#ctx0" brushRef="#br0">22237 7940 0,'0'0'16,"0"0"47,0 0 78,0 0 125,0 0 172,0 0 234,-39 61 312,27-21 390,3 5 484,-9 8 593,9 0 702,4-6 827,-1 1 952,12-9 1093,5-2 1249,4-13 1405,18-10 1577,9-20 1764,8-12 1951,16-17 2154,2-4 2373,-5-14 2592,-1 2 2826,-17 1 3076,-15 8 3326,-9 13 3592,-10 13 3858,-11 16 4139,-11 0 4436,-1 47 4733,-3-4 5045,6-1 5373,9 11 5701,9-5 6045,6-9 6404,14-20 6763,7-16 7138,6-27 7529,2-11 7920,1-20 8326,0-14 8732,-16-13 9154,-14-11 9591,-9 3 10028,-21 8 10481,-8 19 10950,-4 13 11419,3 10 11903,3 13 12387,21 27 12887,0 0 13403,0 0 13919</inkml:trace>
  <inkml:trace contextRef="#ctx0" brushRef="#br0">18141 5326 0,'-21'32'16,"21"-32"48,0 0 80,-41 82 127,11-27 174,-3-2 237,0-2 315,-5-17 393,38-34 487,0 0 581,0 0 691</inkml:trace>
  <inkml:trace contextRef="#ctx0" brushRef="#br0">18245 5226 0,'0'0'15,"0"0"30,42 31 61,-15 14 92,8 8 139,10 13 201,3-2 263,5 7 341</inkml:trace>
  <inkml:trace contextRef="#ctx0" brushRef="#br0">18001 8136 0,'24'8'15,"-24"-8"46,0 0 77,0 0 123,39 3 185,-33-1 247,0-2 325,2-2 418,-2-1 511,0 0 620,0 3 729,-6-5 854,6 5 994,3-5 1150,-3-3 1306,-3 5 1477,3-2 1648,6-3 1835,0 0 2038,-6 5 2241,3-7 2459,0 4 2693,0-2 2927,3 1 3177,-1 4 3427,-2-8 3692,6 1 3973,0 2 4254,0 0 4550,3-8 4862,3 5 5174,3-5 5502,2 1 5845,1-4 6188,3-2 6547,-3 0 6922,2-3 7297,1 0 7687,-6 0 8077,3 1 8483,0-4 8904,-1 3 9341,-2 3 9778,3 3 10231,-3-6 10684,6 3 11152,2-6 11620,1-2 12104,9 3 12604,2-4 13104,-2-9 13619,6 2 14150,-1 2 14681,-8-2 15227,6 0 15773,-4-5 16335,1 8 16913,3-6 17506,5-3 18099,7 4 18708,2-1 19333,1-5 19958,-7-5 20598,1-3 21254,0 5 21910,-7 1 22581,4 7 23252,8-2 23939,1 2 24642,5-2 25345,-5-6 26063,-7-10 26797,4 0 27531,6 2 28281,-1 0 29031,9 1 29796,4 2 30577,-7 0 31358,1 0 32154,-10-5 32966,10-8 33778,5 8 34606,1-3 35434,2 5 36277,0 9 37136,-8-9 37995,2 0 38870,4-4 39760,5 4 40650,-8 3 41556,-4 5 42477,-11 6 43398,-7 8 44335,-5-3 45288,-1 8 46241,-2 0 47209,-3 2 48177,5 9 49161,-5-9 50161,-6 6 51161,-3 0 52176,-7 0 53207,-2 7 54238,-3-2 55284,-6 3 56330,-6 5 57392,-3 3 58470,0 0 59563,-3 2 60656,0 3 61765,0 0 62874,-21 5 63999,21-5 65139,0 0 66279,0 0 67435</inkml:trace>
  <inkml:trace contextRef="#ctx0" brushRef="#br0">22332 5247 0,'3'-29'15,"-3"29"46,0 0 77,-18 55 124,12-18 171,3 8 233,0 8 311,9-3 404,6 1 497,3-6 606,12-8 715,11-16 840,1-16 980,15-10 1120,-4-16 1276,-2-6 1448,-3-10 1620,-10-3 1807,-8 1 2010,-9-1 2213,-9 14 2431,-9 2 2665,-6 19 2899,0 5 3149,-12 23 3399,3 4 3664,9 2 3945,6 0 4226,9 3 4523,3-14 4835,9-2 5147,6-8 5475,11-16 5803,10-13 6146,3-13 6505,5-3 6880,-11-14 7255,0-7 7645,-13 5 8035,-14 8 8441,-12 3 8863,-6 5 9285,-6 8 9722,-9 10 10175,15 19 10628,0 0 11096,0 0 11564</inkml:trace>
  <inkml:trace contextRef="#ctx0" brushRef="#br0">23407 4953 0,'0'0'0,"0"0"16,0 0 48,-33 85 80,24-43 127,6 6 190,0 12 253,0 4 331,-3 7 425,-9-4 519,9-12 629,-3-2 739,3-3 864,-3-13 1005,6-5 1146,3-5 1303,9-12 1475,0-7 1647,3-2 1835,9-1 2023,3-8 2226,6-7 2445,5-1 2664,7-7 2899,9-1 3149,5-7 3399,-5 2 3665,-1 0 3947,-2 0 4244,-3 3 4541,-13 8 4854,-8 0 5167,-9 7 5495,-6 4 5823,3-4 6167,-12 6 6527,0 0 6887,0 0 7262</inkml:trace>
  <inkml:trace contextRef="#ctx0" brushRef="#br0">18382 5956 0,'-36'10'15,"36"-10"46,0 0 77,0 0 124,0 0 186,0 61 248,9-42 326,-3-9 420,0 9 529,0-1 638,-3-2 763,3 3 888,0 5 1028,3-6 1184,-6 9 1340,6 2 1512,-6 0 1684,12 5 1871,-6-5 2074,-3 0 2277,9 0 2496,-4 1 2730,4-7 2964,-3 4 3214,6-6 3464,-3 3 3729,0 0 4010,-3-6 4291,0 9 4588,-3-6 4916,3 8 5244,-1 3 5572,1 5 5916,3-8 6260,-6 5 6619,0 1 6994,3-4 7369,-3-4 7759,0 2 8149,-3-3 8555,6 1 8977,-6-3 9399,9 2 9836,-7-5 10289,1 0 10742,6 6 11211,-6 2 11680,3-3 12164,3 1 12664,0 2 13179,-3 0 13694,3-5 14225,3-3 14756,-1-2 15303,4-1 15865,-3-5 16427,0 1 17005,3 1 17599,-3-1 18193,2-1 18802,1 0 19411,-3-5 20036,0 5 20676,0 1 21332,0-4 21988,-3 3 22660,0 3 23332,2-3 24019,1 1 24722,6 4 25425,0-2 26144,0 3 26878,5-6 27612,1 0 28362,0-5 29112,3 8 29877,2-8 30658,-2 5 31455,3 3 32252,0-8 33064,-4 2 33876,-5-4 34704,3-1 35532,0 0 36376,-1-2 37235,7 0 38110,0-1 38985,3-2 39875,2 3 40765,1 0 41671,0 2 42593,-1 5 43515,-5-4 44452,-3 2 45405,-4 0 46358,1 0 47327,-3-3 48311,-3-3 49295,6 1 50295,5 0 51310,1-1 52325,3 6 53356,-4-5 54387,1 2 55434,-3 1 56496,-3-6 57558,-4 2 58636,4 1 59730,-6-6 60824,-3 8 61933,-3-2 63058,0 5 64183,-1 0 65323,1-3 66479,0-2 67635,6 10 68807,3-2 69979,0-3 71166,2-6 72369,4-2 73572,0 8 74791,-3-8 76025,2 0 77259,-5 0 78509,3-2 79759,-6 2 81024,0-3 82305,-4 3 83586,-8 3 84883,9-6 86195,-9 0 87507,-3 1 88835,0 2 90179,-3 0 91523,-3 0 92882,3 0 94257,-6-3 95632,0 3 97022,3-3 98412,-3-2 99818,3 5 101240,0-5 102662,3 7 104099,0-2 105552,-3 3 107005,0-3 108474,0 0 109943,5 3 111427,-2-3 112927,9 5 114427,-6-2 115942,0-1 117473,0 1 119004,-3-8 120551,6 5 122098,-3-3 123676,0 8 125254,3 1 126848</inkml:trace>
  <inkml:trace contextRef="#ctx0" brushRef="#br0">18721 5781 0,'-50'-45'16,"50"45"32,45-10 63,-10-20 110,22 7 157,2-1 219,7-8 281,-4-5 359,7 3 453,-1-1 562,-2 9 671,-4-3 796,-14 5 921,-4 13 1062,-17 11 1218,-27 0 1390,0 0 1562,0 0 1734</inkml:trace>
  <inkml:trace contextRef="#ctx0" brushRef="#br0">18775 5988 0,'0'0'0,"0"0"15,0 0 46,-12 74 77,21-40 124,3-2 186,0-8 248,3-3 326,0-3 404,8-18 497,4-10 606,0-9 715,0-7 840,-3-3 980,-9 2 1120,-7 3 1276,1 6 1448,-12 13 1620,9 5 1807,-6 0 2010,6 52 2213,12-22 2431,6-4 2665,-3-5 2899,3-10 3149,8-17 3414,4-15 3679,3-10 3960,-1-20 4241,1 4 4538,-15-12 4850,-3 14 5162,-9 6 5490,-6 4 5833,-12 19 6176,-12 9 6535,-3 12 6910,-3 19 7285,24-24 7675,0 0 8065,0 0 8471</inkml:trace>
  <inkml:trace contextRef="#ctx0" brushRef="#br0">19629 5752 0,'0'0'0,"0"0"16,-56 64 32,17-19 63,9 5 110,9-3 173,13-7 236,5-8 314,17-16 392,19-16 486,12-13 596,17-11 706,10-19 831,14-4 972,-86 47 1113,0 0 1269,0 0 1425</inkml:trace>
  <inkml:trace contextRef="#ctx0" brushRef="#br0">18995 4813 0,'0'0'0,"0"0"16,-26 95 32,17 14 63,3 60 110,23 72 157,-17-241 220,0 0 298,0 0 376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1-04-21T20:01: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8559 3098 0,'-26'-8'0,"26"8"16,-84 72 47,-5 7 78,-9 22 125,-3 7 188,-4 9 251,-11-4 329,6 12 407,18-9 501,15-13 611,11-15 721,-17-38 846,83-50 987,0 0 1128,0 0 1284</inkml:trace>
  <inkml:trace contextRef="#ctx0" brushRef="#br0">8732 3490 0,'0'0'16,"-50"34"32,-25 30 63,-20 20 94,-12 9 141,-3 5 203,5 13 265,-5 5 343,-6-15 437,0 18 531,116-119 640,0 0 749,0 0 874</inkml:trace>
  <inkml:trace contextRef="#ctx0" brushRef="#br0">9193 3601 0,'0'0'16,"0"0"32,-62 58 63,11 0 110,-5 1 157,-10 9 220,-29 28 283,-3 2 361,-6-1 455,-6 4 565,-12 15 675,8-7 800,7-3 925,107-106 1066,0 0 1207,0 0 1363</inkml:trace>
  <inkml:trace contextRef="#ctx0" brushRef="#br0">9446 3868 0,'0'0'15,"0"0"30,-62 72 61,-1-1 92,-11 14 139,-6 2 201,-7 22 263,-5 18 341,92-127 435,0 0 529,0 0 638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D349D2-D66B-476C-87E0-9E69266657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9B9D9-B03E-4138-BE2E-F2640935626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8958D9A-ED4B-43F6-A3E5-4FD45E8D3A96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800">
                <a:ea typeface="宋体" panose="02010600030101010101" pitchFamily="2" charset="-122"/>
              </a:rPr>
              <a:t>The quality factor is a measure of the selectivity of the circuit, </a:t>
            </a:r>
            <a:r>
              <a:rPr lang="zh-CN" altLang="en-US" sz="800">
                <a:ea typeface="宋体" panose="02010600030101010101" pitchFamily="2" charset="-122"/>
              </a:rPr>
              <a:t>石英的</a:t>
            </a:r>
            <a:r>
              <a:rPr lang="en-US" altLang="zh-CN" sz="800">
                <a:ea typeface="宋体" panose="02010600030101010101" pitchFamily="2" charset="-122"/>
              </a:rPr>
              <a:t>Q</a:t>
            </a:r>
            <a:r>
              <a:rPr lang="zh-CN" altLang="en-US" sz="800">
                <a:ea typeface="宋体" panose="02010600030101010101" pitchFamily="2" charset="-122"/>
              </a:rPr>
              <a:t>一般</a:t>
            </a:r>
            <a:r>
              <a:rPr lang="en-US" altLang="zh-CN" sz="800">
                <a:ea typeface="宋体" panose="02010600030101010101" pitchFamily="2" charset="-122"/>
              </a:rPr>
              <a:t>1000</a:t>
            </a:r>
            <a:r>
              <a:rPr lang="zh-CN" altLang="en-US" sz="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～</a:t>
            </a:r>
            <a:r>
              <a:rPr lang="en-US" altLang="zh-CN" sz="800">
                <a:ea typeface="宋体" panose="02010600030101010101" pitchFamily="2" charset="-122"/>
              </a:rPr>
              <a:t>10000</a:t>
            </a:r>
            <a:endParaRPr lang="en-US" altLang="zh-CN" sz="80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Q of a series resonant circuit is defined as the ratio of the reactive power of either the inductor or the capacitor to the average power of the resistor at resonance</a:t>
            </a:r>
            <a:r>
              <a:rPr lang="en-US" altLang="zh-CN" sz="800">
                <a:ea typeface="宋体" panose="02010600030101010101" pitchFamily="2" charset="-122"/>
              </a:rPr>
              <a:t>. </a:t>
            </a:r>
            <a:r>
              <a:rPr lang="en-US" altLang="zh-CN">
                <a:ea typeface="宋体" panose="02010600030101010101" pitchFamily="2" charset="-122"/>
              </a:rPr>
              <a:t>The quality factor is also an indication of how much energy is placed in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storage compared to that dissipated</a:t>
            </a:r>
            <a:r>
              <a:rPr lang="en-US" altLang="zh-CN" sz="800">
                <a:ea typeface="宋体" panose="02010600030101010101" pitchFamily="2" charset="-122"/>
              </a:rPr>
              <a:t> </a:t>
            </a:r>
            <a:br>
              <a:rPr lang="en-US" altLang="zh-CN" sz="800">
                <a:ea typeface="宋体" panose="02010600030101010101" pitchFamily="2" charset="-122"/>
              </a:rPr>
            </a:br>
            <a:endParaRPr lang="en-US" altLang="zh-CN" sz="80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58958D9A-ED4B-43F6-A3E5-4FD45E8D3A96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800" dirty="0">
                <a:ea typeface="宋体" panose="02010600030101010101" pitchFamily="2" charset="-122"/>
              </a:rPr>
              <a:t>The quality factor is a measure of the selectivity of the circuit, </a:t>
            </a:r>
            <a:r>
              <a:rPr lang="zh-CN" altLang="en-US" sz="800" dirty="0">
                <a:ea typeface="宋体" panose="02010600030101010101" pitchFamily="2" charset="-122"/>
              </a:rPr>
              <a:t>石英的</a:t>
            </a:r>
            <a:r>
              <a:rPr lang="en-US" altLang="zh-CN" sz="800" dirty="0">
                <a:ea typeface="宋体" panose="02010600030101010101" pitchFamily="2" charset="-122"/>
              </a:rPr>
              <a:t>Q</a:t>
            </a:r>
            <a:r>
              <a:rPr lang="zh-CN" altLang="en-US" sz="800" dirty="0">
                <a:ea typeface="宋体" panose="02010600030101010101" pitchFamily="2" charset="-122"/>
              </a:rPr>
              <a:t>一般</a:t>
            </a:r>
            <a:r>
              <a:rPr lang="en-US" altLang="zh-CN" sz="800" dirty="0">
                <a:ea typeface="宋体" panose="02010600030101010101" pitchFamily="2" charset="-122"/>
              </a:rPr>
              <a:t>1000</a:t>
            </a:r>
            <a:r>
              <a:rPr lang="zh-CN" altLang="en-US" sz="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～</a:t>
            </a:r>
            <a:r>
              <a:rPr lang="en-US" altLang="zh-CN" sz="800" dirty="0">
                <a:ea typeface="宋体" panose="02010600030101010101" pitchFamily="2" charset="-122"/>
              </a:rPr>
              <a:t>10000</a:t>
            </a:r>
            <a:endParaRPr lang="en-US" altLang="zh-CN" sz="800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Q of a series resonant circuit is defined as the ratio of the reactive power of either the inductor or the capacitor to the average power of the resistor at resonance</a:t>
            </a:r>
            <a:r>
              <a:rPr lang="en-US" altLang="zh-CN" sz="800" dirty="0">
                <a:ea typeface="宋体" panose="02010600030101010101" pitchFamily="2" charset="-122"/>
              </a:rPr>
              <a:t>. </a:t>
            </a:r>
            <a:r>
              <a:rPr lang="en-US" altLang="zh-CN" dirty="0">
                <a:ea typeface="宋体" panose="02010600030101010101" pitchFamily="2" charset="-122"/>
              </a:rPr>
              <a:t>The quality factor is also an indication of how much energy is placed in storage compared to that dissipated</a:t>
            </a:r>
            <a:r>
              <a:rPr lang="en-US" altLang="zh-CN" sz="800" dirty="0">
                <a:ea typeface="宋体" panose="02010600030101010101" pitchFamily="2" charset="-122"/>
              </a:rPr>
              <a:t> </a:t>
            </a:r>
            <a:br>
              <a:rPr lang="en-US" altLang="zh-CN" sz="800" dirty="0">
                <a:ea typeface="宋体" panose="02010600030101010101" pitchFamily="2" charset="-122"/>
              </a:rPr>
            </a:br>
            <a:endParaRPr lang="en-US" altLang="zh-CN" sz="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36570385-19F9-4986-8CE5-05BA0447195E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928C784F-C1F8-4CAF-8543-823CAE6D9E62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Fundamentals of Electric circuits, Page 604, Ex14.7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A111B5C8-DE6C-48B5-A6E6-28B671D7614F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CN" altLang="en-US" sz="2400">
                <a:ea typeface="宋体" panose="02010600030101010101" pitchFamily="2" charset="-122"/>
              </a:rPr>
              <a:t>串联谐振电路只适用于低内阻信号源。如果信号源内阻比较大 </a:t>
            </a:r>
            <a:r>
              <a:rPr lang="en-US" altLang="zh-CN" sz="2000">
                <a:ea typeface="宋体" panose="02010600030101010101" pitchFamily="2" charset="-122"/>
              </a:rPr>
              <a:t>(</a:t>
            </a:r>
            <a:r>
              <a:rPr lang="zh-CN" altLang="en-US" sz="2000">
                <a:ea typeface="宋体" panose="02010600030101010101" pitchFamily="2" charset="-122"/>
              </a:rPr>
              <a:t>如晶体管，输出阻抗为几百</a:t>
            </a:r>
            <a:r>
              <a:rPr lang="en-US" altLang="zh-CN" sz="2000">
                <a:ea typeface="宋体" panose="02010600030101010101" pitchFamily="2" charset="-122"/>
              </a:rPr>
              <a:t>K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</a:t>
            </a:r>
            <a:r>
              <a:rPr lang="zh-CN" altLang="en-US" sz="2000">
                <a:ea typeface="宋体" panose="02010600030101010101" pitchFamily="2" charset="-122"/>
                <a:sym typeface="Symbol" panose="05050102010706020507" pitchFamily="18" charset="2"/>
              </a:rPr>
              <a:t>或</a:t>
            </a:r>
            <a:r>
              <a:rPr lang="en-US" altLang="zh-CN" sz="2000">
                <a:ea typeface="宋体" panose="02010600030101010101" pitchFamily="2" charset="-122"/>
              </a:rPr>
              <a:t>M 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</a:t>
            </a:r>
            <a:r>
              <a:rPr lang="en-US" altLang="zh-CN" sz="2000">
                <a:ea typeface="宋体" panose="02010600030101010101" pitchFamily="2" charset="-122"/>
              </a:rPr>
              <a:t> )</a:t>
            </a:r>
            <a:r>
              <a:rPr lang="zh-CN" altLang="en-US" sz="2000">
                <a:ea typeface="宋体" panose="02010600030101010101" pitchFamily="2" charset="-122"/>
              </a:rPr>
              <a:t>，串联回路的品质因数</a:t>
            </a:r>
            <a:r>
              <a:rPr lang="en-US" altLang="zh-CN" sz="2000">
                <a:ea typeface="宋体" panose="02010600030101010101" pitchFamily="2" charset="-122"/>
              </a:rPr>
              <a:t>Q</a:t>
            </a:r>
            <a:r>
              <a:rPr lang="zh-CN" altLang="en-US" sz="2000">
                <a:ea typeface="宋体" panose="02010600030101010101" pitchFamily="2" charset="-122"/>
              </a:rPr>
              <a:t>将很低，使谐振特性显著变坏，因此</a:t>
            </a:r>
            <a:r>
              <a:rPr lang="zh-CN" altLang="en-US" sz="2400">
                <a:ea typeface="宋体" panose="02010600030101010101" pitchFamily="2" charset="-122"/>
              </a:rPr>
              <a:t>其负载采用</a:t>
            </a:r>
            <a:r>
              <a:rPr lang="en-US" altLang="zh-CN" sz="2400">
                <a:ea typeface="宋体" panose="02010600030101010101" pitchFamily="2" charset="-122"/>
              </a:rPr>
              <a:t>RLC</a:t>
            </a:r>
            <a:r>
              <a:rPr lang="zh-CN" altLang="en-US" sz="2400">
                <a:ea typeface="宋体" panose="02010600030101010101" pitchFamily="2" charset="-122"/>
              </a:rPr>
              <a:t>并联谐振电路。</a:t>
            </a:r>
            <a:endParaRPr lang="zh-CN" altLang="en-US" sz="240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900">
                <a:ea typeface="宋体" panose="02010600030101010101" pitchFamily="2" charset="-122"/>
              </a:rPr>
              <a:t>The parallel LC combination acts like an open circuit, so that the entire currents flows through G. </a:t>
            </a:r>
            <a:endParaRPr lang="en-US" altLang="zh-CN" sz="90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8EF1B0D4-39D5-473F-ADAC-C0F8C7923B79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The higher the circuit Q the smaller the bandwidth. It is said to be a high-Q circuit when Q is equal to or greater than 10.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The quality factor of a resonant circuit is the ratio of its resonant frequency to its bandwidth. 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solidFill>
                  <a:srgbClr val="000000"/>
                </a:solidFill>
                <a:ea typeface="Song"/>
                <a:cs typeface="Song"/>
              </a:rPr>
              <a:t>彩电多采用</a:t>
            </a:r>
            <a:r>
              <a:rPr lang="en-US" altLang="zh-CN">
                <a:solidFill>
                  <a:srgbClr val="000000"/>
                </a:solidFill>
                <a:ea typeface="Song"/>
                <a:cs typeface="Song"/>
              </a:rPr>
              <a:t>500kHz</a:t>
            </a:r>
            <a:r>
              <a:rPr lang="zh-CN" altLang="en-US">
                <a:solidFill>
                  <a:srgbClr val="000000"/>
                </a:solidFill>
                <a:ea typeface="Song"/>
                <a:cs typeface="Song"/>
              </a:rPr>
              <a:t>或</a:t>
            </a:r>
            <a:r>
              <a:rPr lang="en-US" altLang="zh-CN">
                <a:solidFill>
                  <a:srgbClr val="000000"/>
                </a:solidFill>
                <a:ea typeface="Song"/>
                <a:cs typeface="Song"/>
              </a:rPr>
              <a:t>503 kHz</a:t>
            </a:r>
            <a:r>
              <a:rPr lang="zh-CN" altLang="en-US">
                <a:solidFill>
                  <a:srgbClr val="000000"/>
                </a:solidFill>
                <a:ea typeface="Song"/>
                <a:cs typeface="Song"/>
              </a:rPr>
              <a:t>的晶体振荡器作为行、场电路的振荡源，经</a:t>
            </a:r>
            <a:r>
              <a:rPr lang="en-US" altLang="zh-CN">
                <a:solidFill>
                  <a:srgbClr val="000000"/>
                </a:solidFill>
                <a:ea typeface="Song"/>
                <a:cs typeface="Song"/>
              </a:rPr>
              <a:t>1/3</a:t>
            </a:r>
            <a:r>
              <a:rPr lang="zh-CN" altLang="en-US">
                <a:solidFill>
                  <a:srgbClr val="000000"/>
                </a:solidFill>
                <a:ea typeface="Song"/>
                <a:cs typeface="Song"/>
              </a:rPr>
              <a:t>的分频得到 </a:t>
            </a:r>
            <a:r>
              <a:rPr lang="en-US" altLang="zh-CN">
                <a:solidFill>
                  <a:srgbClr val="000000"/>
                </a:solidFill>
                <a:ea typeface="Song"/>
                <a:cs typeface="Song"/>
              </a:rPr>
              <a:t>15625Hz</a:t>
            </a:r>
            <a:r>
              <a:rPr lang="zh-CN" altLang="en-US">
                <a:solidFill>
                  <a:srgbClr val="000000"/>
                </a:solidFill>
                <a:ea typeface="Song"/>
                <a:cs typeface="Song"/>
              </a:rPr>
              <a:t>的行频，其稳定性和可靠性大为提高。</a:t>
            </a:r>
            <a:endParaRPr lang="zh-CN" altLang="en-US">
              <a:solidFill>
                <a:srgbClr val="000000"/>
              </a:solidFill>
              <a:ea typeface="Song"/>
              <a:cs typeface="Song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6FE7FC65-9CAF-402D-8C2D-D7E2B717AC87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The higher the circuit Q the smaller the bandwidth. It is said to be a high-Q circuit when Q is equal to or greater than 10.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The quality factor of a resonant circuit is the ratio of its resonant frequency to its bandwidth. 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solidFill>
                  <a:srgbClr val="000000"/>
                </a:solidFill>
                <a:ea typeface="Song"/>
                <a:cs typeface="Song"/>
              </a:rPr>
              <a:t>彩电多采用</a:t>
            </a:r>
            <a:r>
              <a:rPr lang="en-US" altLang="zh-CN">
                <a:solidFill>
                  <a:srgbClr val="000000"/>
                </a:solidFill>
                <a:ea typeface="Song"/>
                <a:cs typeface="Song"/>
              </a:rPr>
              <a:t>500kHz</a:t>
            </a:r>
            <a:r>
              <a:rPr lang="zh-CN" altLang="en-US">
                <a:solidFill>
                  <a:srgbClr val="000000"/>
                </a:solidFill>
                <a:ea typeface="Song"/>
                <a:cs typeface="Song"/>
              </a:rPr>
              <a:t>或</a:t>
            </a:r>
            <a:r>
              <a:rPr lang="en-US" altLang="zh-CN">
                <a:solidFill>
                  <a:srgbClr val="000000"/>
                </a:solidFill>
                <a:ea typeface="Song"/>
                <a:cs typeface="Song"/>
              </a:rPr>
              <a:t>503 kHz</a:t>
            </a:r>
            <a:r>
              <a:rPr lang="zh-CN" altLang="en-US">
                <a:solidFill>
                  <a:srgbClr val="000000"/>
                </a:solidFill>
                <a:ea typeface="Song"/>
                <a:cs typeface="Song"/>
              </a:rPr>
              <a:t>的晶体振荡器作为行、场电路的振荡源，经</a:t>
            </a:r>
            <a:r>
              <a:rPr lang="en-US" altLang="zh-CN">
                <a:solidFill>
                  <a:srgbClr val="000000"/>
                </a:solidFill>
                <a:ea typeface="Song"/>
                <a:cs typeface="Song"/>
              </a:rPr>
              <a:t>1/3</a:t>
            </a:r>
            <a:r>
              <a:rPr lang="zh-CN" altLang="en-US">
                <a:solidFill>
                  <a:srgbClr val="000000"/>
                </a:solidFill>
                <a:ea typeface="Song"/>
                <a:cs typeface="Song"/>
              </a:rPr>
              <a:t>的分频得到 </a:t>
            </a:r>
            <a:r>
              <a:rPr lang="en-US" altLang="zh-CN">
                <a:solidFill>
                  <a:srgbClr val="000000"/>
                </a:solidFill>
                <a:ea typeface="Song"/>
                <a:cs typeface="Song"/>
              </a:rPr>
              <a:t>15625Hz</a:t>
            </a:r>
            <a:r>
              <a:rPr lang="zh-CN" altLang="en-US">
                <a:solidFill>
                  <a:srgbClr val="000000"/>
                </a:solidFill>
                <a:ea typeface="Song"/>
                <a:cs typeface="Song"/>
              </a:rPr>
              <a:t>的行频，其稳定性和可靠性大为提高。</a:t>
            </a:r>
            <a:endParaRPr lang="zh-CN" altLang="en-US">
              <a:solidFill>
                <a:srgbClr val="000000"/>
              </a:solidFill>
              <a:ea typeface="Song"/>
              <a:cs typeface="Song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C669D5C-5BC8-4573-B6AA-A4D1ABFBFBFB}" type="slidenum">
              <a:rPr lang="en-US" altLang="zh-CN" sz="1200" smtClean="0"/>
            </a:fld>
            <a:endParaRPr lang="en-US" altLang="zh-CN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B956-2AB4-418E-A538-858B92A66C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8849-F5FF-4BCE-A4C7-7BDBDE0EDB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B956-2AB4-418E-A538-858B92A66C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8849-F5FF-4BCE-A4C7-7BDBDE0EDB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B956-2AB4-418E-A538-858B92A66C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8849-F5FF-4BCE-A4C7-7BDBDE0EDB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A78C3E-1B16-4564-ACF0-0334DC7E409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9A940-E042-47A9-A9A2-67D9FB823AC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B3E0BA-6205-4E87-918D-476FE6E73C1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58C637-9357-4F30-85D0-7FECF03FC9A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8DE0C-FC8F-4FEE-A9A5-3416585813C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F813F-C6C0-426B-9DDD-E28C5953EF7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A0E31B-3186-4766-AD20-EE0CA774736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79551E-316D-439E-AA5E-8C755E67BEE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B956-2AB4-418E-A538-858B92A66C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8849-F5FF-4BCE-A4C7-7BDBDE0EDB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74CDD-42F1-4770-A238-1D1E89E74CA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0C0222-1822-4816-80EA-59BB6C0DAD7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685800"/>
            <a:ext cx="196215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85800"/>
            <a:ext cx="5734050" cy="5410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0E8C4-5B66-4E8C-8E80-FE023D3A30D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B956-2AB4-418E-A538-858B92A66C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8849-F5FF-4BCE-A4C7-7BDBDE0EDB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B956-2AB4-418E-A538-858B92A66C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8849-F5FF-4BCE-A4C7-7BDBDE0EDB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B956-2AB4-418E-A538-858B92A66C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8849-F5FF-4BCE-A4C7-7BDBDE0EDB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B956-2AB4-418E-A538-858B92A66C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8849-F5FF-4BCE-A4C7-7BDBDE0EDB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B956-2AB4-418E-A538-858B92A66C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8849-F5FF-4BCE-A4C7-7BDBDE0EDB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B956-2AB4-418E-A538-858B92A66C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8849-F5FF-4BCE-A4C7-7BDBDE0EDB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B956-2AB4-418E-A538-858B92A66C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8849-F5FF-4BCE-A4C7-7BDBDE0EDB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2B956-2AB4-418E-A538-858B92A66C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D8849-F5FF-4BCE-A4C7-7BDBDE0EDB1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85800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670A087-536B-4FB1-9A2C-AB1713720F2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e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7" Type="http://schemas.openxmlformats.org/officeDocument/2006/relationships/notesSlide" Target="../notesSlides/notesSlide1.xml"/><Relationship Id="rId26" Type="http://schemas.openxmlformats.org/officeDocument/2006/relationships/vmlDrawing" Target="../drawings/vmlDrawing1.vml"/><Relationship Id="rId25" Type="http://schemas.openxmlformats.org/officeDocument/2006/relationships/slideLayout" Target="../slideLayouts/slideLayout18.xml"/><Relationship Id="rId24" Type="http://schemas.openxmlformats.org/officeDocument/2006/relationships/image" Target="../media/image12.wmf"/><Relationship Id="rId23" Type="http://schemas.openxmlformats.org/officeDocument/2006/relationships/oleObject" Target="../embeddings/oleObject12.bin"/><Relationship Id="rId22" Type="http://schemas.openxmlformats.org/officeDocument/2006/relationships/image" Target="../media/image11.emf"/><Relationship Id="rId21" Type="http://schemas.openxmlformats.org/officeDocument/2006/relationships/oleObject" Target="../embeddings/oleObject11.bin"/><Relationship Id="rId20" Type="http://schemas.openxmlformats.org/officeDocument/2006/relationships/image" Target="../media/image10.wmf"/><Relationship Id="rId2" Type="http://schemas.openxmlformats.org/officeDocument/2006/relationships/image" Target="../media/image1.wmf"/><Relationship Id="rId19" Type="http://schemas.openxmlformats.org/officeDocument/2006/relationships/oleObject" Target="../embeddings/oleObject10.bin"/><Relationship Id="rId18" Type="http://schemas.openxmlformats.org/officeDocument/2006/relationships/image" Target="../media/image9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8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7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e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9.bin"/><Relationship Id="rId8" Type="http://schemas.openxmlformats.org/officeDocument/2006/relationships/image" Target="../media/image61.emf"/><Relationship Id="rId7" Type="http://schemas.openxmlformats.org/officeDocument/2006/relationships/oleObject" Target="../embeddings/oleObject68.bin"/><Relationship Id="rId6" Type="http://schemas.openxmlformats.org/officeDocument/2006/relationships/image" Target="../media/image60.e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59.emf"/><Relationship Id="rId3" Type="http://schemas.openxmlformats.org/officeDocument/2006/relationships/oleObject" Target="../embeddings/oleObject66.bin"/><Relationship Id="rId2" Type="http://schemas.openxmlformats.org/officeDocument/2006/relationships/image" Target="../media/image58.emf"/><Relationship Id="rId12" Type="http://schemas.openxmlformats.org/officeDocument/2006/relationships/vmlDrawing" Target="../drawings/vmlDrawing10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62.wmf"/><Relationship Id="rId1" Type="http://schemas.openxmlformats.org/officeDocument/2006/relationships/oleObject" Target="../embeddings/oleObject65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4.bin"/><Relationship Id="rId8" Type="http://schemas.openxmlformats.org/officeDocument/2006/relationships/image" Target="../media/image66.wmf"/><Relationship Id="rId7" Type="http://schemas.openxmlformats.org/officeDocument/2006/relationships/oleObject" Target="../embeddings/oleObject73.bin"/><Relationship Id="rId6" Type="http://schemas.openxmlformats.org/officeDocument/2006/relationships/image" Target="../media/image65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64.wmf"/><Relationship Id="rId3" Type="http://schemas.openxmlformats.org/officeDocument/2006/relationships/oleObject" Target="../embeddings/oleObject71.bin"/><Relationship Id="rId2" Type="http://schemas.openxmlformats.org/officeDocument/2006/relationships/image" Target="../media/image63.wmf"/><Relationship Id="rId19" Type="http://schemas.openxmlformats.org/officeDocument/2006/relationships/notesSlide" Target="../notesSlides/notesSlide6.xml"/><Relationship Id="rId18" Type="http://schemas.openxmlformats.org/officeDocument/2006/relationships/vmlDrawing" Target="../drawings/vmlDrawing11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70.emf"/><Relationship Id="rId15" Type="http://schemas.openxmlformats.org/officeDocument/2006/relationships/oleObject" Target="../embeddings/oleObject77.bin"/><Relationship Id="rId14" Type="http://schemas.openxmlformats.org/officeDocument/2006/relationships/image" Target="../media/image69.emf"/><Relationship Id="rId13" Type="http://schemas.openxmlformats.org/officeDocument/2006/relationships/oleObject" Target="../embeddings/oleObject76.bin"/><Relationship Id="rId12" Type="http://schemas.openxmlformats.org/officeDocument/2006/relationships/image" Target="../media/image68.wmf"/><Relationship Id="rId11" Type="http://schemas.openxmlformats.org/officeDocument/2006/relationships/oleObject" Target="../embeddings/oleObject75.bin"/><Relationship Id="rId10" Type="http://schemas.openxmlformats.org/officeDocument/2006/relationships/image" Target="../media/image67.wmf"/><Relationship Id="rId1" Type="http://schemas.openxmlformats.org/officeDocument/2006/relationships/oleObject" Target="../embeddings/oleObject70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74.png"/><Relationship Id="rId7" Type="http://schemas.openxmlformats.org/officeDocument/2006/relationships/customXml" Target="../ink/ink2.x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72.emf"/><Relationship Id="rId3" Type="http://schemas.openxmlformats.org/officeDocument/2006/relationships/oleObject" Target="../embeddings/oleObject79.bin"/><Relationship Id="rId2" Type="http://schemas.openxmlformats.org/officeDocument/2006/relationships/image" Target="../media/image71.emf"/><Relationship Id="rId11" Type="http://schemas.openxmlformats.org/officeDocument/2006/relationships/notesSlide" Target="../notesSlides/notesSlide7.xml"/><Relationship Id="rId10" Type="http://schemas.openxmlformats.org/officeDocument/2006/relationships/vmlDrawing" Target="../drawings/vmlDrawing12.vml"/><Relationship Id="rId1" Type="http://schemas.openxmlformats.org/officeDocument/2006/relationships/oleObject" Target="../embeddings/oleObject78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6.wmf"/><Relationship Id="rId3" Type="http://schemas.openxmlformats.org/officeDocument/2006/relationships/oleObject" Target="../embeddings/oleObject82.bin"/><Relationship Id="rId2" Type="http://schemas.openxmlformats.org/officeDocument/2006/relationships/image" Target="../media/image75.emf"/><Relationship Id="rId1" Type="http://schemas.openxmlformats.org/officeDocument/2006/relationships/oleObject" Target="../embeddings/oleObject81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vmlDrawing" Target="../drawings/vmlDrawing14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79.wmf"/><Relationship Id="rId3" Type="http://schemas.openxmlformats.org/officeDocument/2006/relationships/oleObject" Target="../embeddings/oleObject83.bin"/><Relationship Id="rId2" Type="http://schemas.openxmlformats.org/officeDocument/2006/relationships/image" Target="../media/image78.png"/><Relationship Id="rId1" Type="http://schemas.openxmlformats.org/officeDocument/2006/relationships/image" Target="../media/image7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5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3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82.wmf"/><Relationship Id="rId3" Type="http://schemas.openxmlformats.org/officeDocument/2006/relationships/oleObject" Target="../embeddings/oleObject86.bin"/><Relationship Id="rId2" Type="http://schemas.openxmlformats.org/officeDocument/2006/relationships/image" Target="../media/image81.wmf"/><Relationship Id="rId1" Type="http://schemas.openxmlformats.org/officeDocument/2006/relationships/oleObject" Target="../embeddings/oleObject85.bin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5.wmf"/><Relationship Id="rId3" Type="http://schemas.openxmlformats.org/officeDocument/2006/relationships/oleObject" Target="../embeddings/oleObject89.bin"/><Relationship Id="rId2" Type="http://schemas.openxmlformats.org/officeDocument/2006/relationships/image" Target="../media/image84.wmf"/><Relationship Id="rId1" Type="http://schemas.openxmlformats.org/officeDocument/2006/relationships/oleObject" Target="../embeddings/oleObject88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7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7.wmf"/><Relationship Id="rId3" Type="http://schemas.openxmlformats.org/officeDocument/2006/relationships/oleObject" Target="../embeddings/oleObject91.bin"/><Relationship Id="rId2" Type="http://schemas.openxmlformats.org/officeDocument/2006/relationships/image" Target="../media/image86.wmf"/><Relationship Id="rId1" Type="http://schemas.openxmlformats.org/officeDocument/2006/relationships/oleObject" Target="../embeddings/oleObject90.bin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4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3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6.bin"/><Relationship Id="rId8" Type="http://schemas.openxmlformats.org/officeDocument/2006/relationships/image" Target="../media/image91.wmf"/><Relationship Id="rId7" Type="http://schemas.openxmlformats.org/officeDocument/2006/relationships/oleObject" Target="../embeddings/oleObject95.bin"/><Relationship Id="rId6" Type="http://schemas.openxmlformats.org/officeDocument/2006/relationships/image" Target="../media/image90.wmf"/><Relationship Id="rId5" Type="http://schemas.openxmlformats.org/officeDocument/2006/relationships/oleObject" Target="../embeddings/oleObject94.bin"/><Relationship Id="rId4" Type="http://schemas.openxmlformats.org/officeDocument/2006/relationships/image" Target="../media/image89.wmf"/><Relationship Id="rId3" Type="http://schemas.openxmlformats.org/officeDocument/2006/relationships/oleObject" Target="../embeddings/oleObject93.bin"/><Relationship Id="rId2" Type="http://schemas.openxmlformats.org/officeDocument/2006/relationships/image" Target="../media/image88.wmf"/><Relationship Id="rId16" Type="http://schemas.openxmlformats.org/officeDocument/2006/relationships/vmlDrawing" Target="../drawings/vmlDrawing18.vml"/><Relationship Id="rId15" Type="http://schemas.openxmlformats.org/officeDocument/2006/relationships/slideLayout" Target="../slideLayouts/slideLayout1.xml"/><Relationship Id="rId14" Type="http://schemas.openxmlformats.org/officeDocument/2006/relationships/image" Target="../media/image94.emf"/><Relationship Id="rId13" Type="http://schemas.openxmlformats.org/officeDocument/2006/relationships/oleObject" Target="../embeddings/oleObject98.bin"/><Relationship Id="rId12" Type="http://schemas.openxmlformats.org/officeDocument/2006/relationships/image" Target="../media/image93.emf"/><Relationship Id="rId11" Type="http://schemas.openxmlformats.org/officeDocument/2006/relationships/oleObject" Target="../embeddings/oleObject97.bin"/><Relationship Id="rId10" Type="http://schemas.openxmlformats.org/officeDocument/2006/relationships/image" Target="../media/image92.wmf"/><Relationship Id="rId1" Type="http://schemas.openxmlformats.org/officeDocument/2006/relationships/oleObject" Target="../embeddings/oleObject92.bin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9.vml"/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1.wav"/><Relationship Id="rId2" Type="http://schemas.openxmlformats.org/officeDocument/2006/relationships/image" Target="../media/image95.emf"/><Relationship Id="rId1" Type="http://schemas.openxmlformats.org/officeDocument/2006/relationships/oleObject" Target="../embeddings/oleObject99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6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15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7.png"/><Relationship Id="rId3" Type="http://schemas.openxmlformats.org/officeDocument/2006/relationships/customXml" Target="../ink/ink1.xml"/><Relationship Id="rId2" Type="http://schemas.openxmlformats.org/officeDocument/2006/relationships/image" Target="../media/image16.wmf"/><Relationship Id="rId1" Type="http://schemas.openxmlformats.org/officeDocument/2006/relationships/oleObject" Target="../embeddings/oleObject16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9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7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.bin"/><Relationship Id="rId8" Type="http://schemas.openxmlformats.org/officeDocument/2006/relationships/image" Target="../media/image23.emf"/><Relationship Id="rId7" Type="http://schemas.openxmlformats.org/officeDocument/2006/relationships/oleObject" Target="../embeddings/oleObject22.bin"/><Relationship Id="rId6" Type="http://schemas.openxmlformats.org/officeDocument/2006/relationships/image" Target="../media/image22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1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20.wmf"/><Relationship Id="rId15" Type="http://schemas.openxmlformats.org/officeDocument/2006/relationships/notesSlide" Target="../notesSlides/notesSlide4.xml"/><Relationship Id="rId14" Type="http://schemas.openxmlformats.org/officeDocument/2006/relationships/vmlDrawing" Target="../drawings/vmlDrawing6.vml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25.wmf"/><Relationship Id="rId11" Type="http://schemas.openxmlformats.org/officeDocument/2006/relationships/oleObject" Target="../embeddings/oleObject24.bin"/><Relationship Id="rId10" Type="http://schemas.openxmlformats.org/officeDocument/2006/relationships/image" Target="../media/image24.wmf"/><Relationship Id="rId1" Type="http://schemas.openxmlformats.org/officeDocument/2006/relationships/oleObject" Target="../embeddings/oleObject19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.bin"/><Relationship Id="rId8" Type="http://schemas.openxmlformats.org/officeDocument/2006/relationships/image" Target="../media/image29.wmf"/><Relationship Id="rId7" Type="http://schemas.openxmlformats.org/officeDocument/2006/relationships/oleObject" Target="../embeddings/oleObject28.bin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7.wmf"/><Relationship Id="rId30" Type="http://schemas.openxmlformats.org/officeDocument/2006/relationships/notesSlide" Target="../notesSlides/notesSlide5.xml"/><Relationship Id="rId3" Type="http://schemas.openxmlformats.org/officeDocument/2006/relationships/oleObject" Target="../embeddings/oleObject26.bin"/><Relationship Id="rId29" Type="http://schemas.openxmlformats.org/officeDocument/2006/relationships/vmlDrawing" Target="../drawings/vmlDrawing7.vml"/><Relationship Id="rId28" Type="http://schemas.openxmlformats.org/officeDocument/2006/relationships/slideLayout" Target="../slideLayouts/slideLayout2.xml"/><Relationship Id="rId27" Type="http://schemas.openxmlformats.org/officeDocument/2006/relationships/image" Target="../media/image38.wmf"/><Relationship Id="rId26" Type="http://schemas.openxmlformats.org/officeDocument/2006/relationships/oleObject" Target="../embeddings/oleObject38.bin"/><Relationship Id="rId25" Type="http://schemas.openxmlformats.org/officeDocument/2006/relationships/image" Target="../media/image37.wmf"/><Relationship Id="rId24" Type="http://schemas.openxmlformats.org/officeDocument/2006/relationships/oleObject" Target="../embeddings/oleObject37.bin"/><Relationship Id="rId23" Type="http://schemas.openxmlformats.org/officeDocument/2006/relationships/image" Target="../media/image36.wmf"/><Relationship Id="rId22" Type="http://schemas.openxmlformats.org/officeDocument/2006/relationships/oleObject" Target="../embeddings/oleObject36.bin"/><Relationship Id="rId21" Type="http://schemas.openxmlformats.org/officeDocument/2006/relationships/image" Target="../media/image35.wmf"/><Relationship Id="rId20" Type="http://schemas.openxmlformats.org/officeDocument/2006/relationships/oleObject" Target="../embeddings/oleObject35.bin"/><Relationship Id="rId2" Type="http://schemas.openxmlformats.org/officeDocument/2006/relationships/image" Target="../media/image26.wmf"/><Relationship Id="rId19" Type="http://schemas.openxmlformats.org/officeDocument/2006/relationships/image" Target="../media/image34.wmf"/><Relationship Id="rId18" Type="http://schemas.openxmlformats.org/officeDocument/2006/relationships/oleObject" Target="../embeddings/oleObject34.bin"/><Relationship Id="rId17" Type="http://schemas.openxmlformats.org/officeDocument/2006/relationships/image" Target="../media/image33.wmf"/><Relationship Id="rId16" Type="http://schemas.openxmlformats.org/officeDocument/2006/relationships/oleObject" Target="../embeddings/oleObject33.bin"/><Relationship Id="rId15" Type="http://schemas.openxmlformats.org/officeDocument/2006/relationships/image" Target="../media/image32.wmf"/><Relationship Id="rId14" Type="http://schemas.openxmlformats.org/officeDocument/2006/relationships/oleObject" Target="../embeddings/oleObject32.bin"/><Relationship Id="rId13" Type="http://schemas.openxmlformats.org/officeDocument/2006/relationships/image" Target="../media/image31.wmf"/><Relationship Id="rId12" Type="http://schemas.openxmlformats.org/officeDocument/2006/relationships/oleObject" Target="../embeddings/oleObject31.bin"/><Relationship Id="rId11" Type="http://schemas.openxmlformats.org/officeDocument/2006/relationships/oleObject" Target="../embeddings/oleObject30.bin"/><Relationship Id="rId10" Type="http://schemas.openxmlformats.org/officeDocument/2006/relationships/image" Target="../media/image30.wmf"/><Relationship Id="rId1" Type="http://schemas.openxmlformats.org/officeDocument/2006/relationships/oleObject" Target="../embeddings/oleObject25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3.bin"/><Relationship Id="rId8" Type="http://schemas.openxmlformats.org/officeDocument/2006/relationships/image" Target="../media/image42.emf"/><Relationship Id="rId7" Type="http://schemas.openxmlformats.org/officeDocument/2006/relationships/oleObject" Target="../embeddings/oleObject42.bin"/><Relationship Id="rId6" Type="http://schemas.openxmlformats.org/officeDocument/2006/relationships/image" Target="../media/image41.e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0.emf"/><Relationship Id="rId3" Type="http://schemas.openxmlformats.org/officeDocument/2006/relationships/oleObject" Target="../embeddings/oleObject40.bin"/><Relationship Id="rId29" Type="http://schemas.openxmlformats.org/officeDocument/2006/relationships/vmlDrawing" Target="../drawings/vmlDrawing8.vml"/><Relationship Id="rId28" Type="http://schemas.openxmlformats.org/officeDocument/2006/relationships/slideLayout" Target="../slideLayouts/slideLayout7.xml"/><Relationship Id="rId27" Type="http://schemas.openxmlformats.org/officeDocument/2006/relationships/image" Target="../media/image51.wmf"/><Relationship Id="rId26" Type="http://schemas.openxmlformats.org/officeDocument/2006/relationships/oleObject" Target="../embeddings/oleObject52.bin"/><Relationship Id="rId25" Type="http://schemas.openxmlformats.org/officeDocument/2006/relationships/image" Target="../media/image50.emf"/><Relationship Id="rId24" Type="http://schemas.openxmlformats.org/officeDocument/2006/relationships/oleObject" Target="../embeddings/oleObject51.bin"/><Relationship Id="rId23" Type="http://schemas.openxmlformats.org/officeDocument/2006/relationships/oleObject" Target="../embeddings/oleObject50.bin"/><Relationship Id="rId22" Type="http://schemas.openxmlformats.org/officeDocument/2006/relationships/image" Target="../media/image49.emf"/><Relationship Id="rId21" Type="http://schemas.openxmlformats.org/officeDocument/2006/relationships/oleObject" Target="../embeddings/oleObject49.bin"/><Relationship Id="rId20" Type="http://schemas.openxmlformats.org/officeDocument/2006/relationships/image" Target="../media/image48.emf"/><Relationship Id="rId2" Type="http://schemas.openxmlformats.org/officeDocument/2006/relationships/image" Target="../media/image39.wmf"/><Relationship Id="rId19" Type="http://schemas.openxmlformats.org/officeDocument/2006/relationships/oleObject" Target="../embeddings/oleObject48.bin"/><Relationship Id="rId18" Type="http://schemas.openxmlformats.org/officeDocument/2006/relationships/image" Target="../media/image47.wmf"/><Relationship Id="rId17" Type="http://schemas.openxmlformats.org/officeDocument/2006/relationships/oleObject" Target="../embeddings/oleObject47.bin"/><Relationship Id="rId16" Type="http://schemas.openxmlformats.org/officeDocument/2006/relationships/image" Target="../media/image46.emf"/><Relationship Id="rId15" Type="http://schemas.openxmlformats.org/officeDocument/2006/relationships/oleObject" Target="../embeddings/oleObject46.bin"/><Relationship Id="rId14" Type="http://schemas.openxmlformats.org/officeDocument/2006/relationships/image" Target="../media/image45.wmf"/><Relationship Id="rId13" Type="http://schemas.openxmlformats.org/officeDocument/2006/relationships/oleObject" Target="../embeddings/oleObject45.bin"/><Relationship Id="rId12" Type="http://schemas.openxmlformats.org/officeDocument/2006/relationships/image" Target="../media/image44.emf"/><Relationship Id="rId11" Type="http://schemas.openxmlformats.org/officeDocument/2006/relationships/oleObject" Target="../embeddings/oleObject44.bin"/><Relationship Id="rId10" Type="http://schemas.openxmlformats.org/officeDocument/2006/relationships/image" Target="../media/image43.wmf"/><Relationship Id="rId1" Type="http://schemas.openxmlformats.org/officeDocument/2006/relationships/oleObject" Target="../embeddings/oleObject39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53.wmf"/><Relationship Id="rId8" Type="http://schemas.openxmlformats.org/officeDocument/2006/relationships/oleObject" Target="../embeddings/oleObject56.bin"/><Relationship Id="rId7" Type="http://schemas.openxmlformats.org/officeDocument/2006/relationships/image" Target="../media/image52.png"/><Relationship Id="rId6" Type="http://schemas.openxmlformats.org/officeDocument/2006/relationships/image" Target="../media/image41.e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30.wmf"/><Relationship Id="rId3" Type="http://schemas.openxmlformats.org/officeDocument/2006/relationships/oleObject" Target="../embeddings/oleObject54.bin"/><Relationship Id="rId27" Type="http://schemas.openxmlformats.org/officeDocument/2006/relationships/vmlDrawing" Target="../drawings/vmlDrawing9.vml"/><Relationship Id="rId26" Type="http://schemas.openxmlformats.org/officeDocument/2006/relationships/slideLayout" Target="../slideLayouts/slideLayout7.xml"/><Relationship Id="rId25" Type="http://schemas.openxmlformats.org/officeDocument/2006/relationships/image" Target="../media/image57.wmf"/><Relationship Id="rId24" Type="http://schemas.openxmlformats.org/officeDocument/2006/relationships/oleObject" Target="../embeddings/oleObject64.bin"/><Relationship Id="rId23" Type="http://schemas.openxmlformats.org/officeDocument/2006/relationships/image" Target="../media/image56.wmf"/><Relationship Id="rId22" Type="http://schemas.openxmlformats.org/officeDocument/2006/relationships/oleObject" Target="../embeddings/oleObject63.bin"/><Relationship Id="rId21" Type="http://schemas.openxmlformats.org/officeDocument/2006/relationships/image" Target="../media/image55.wmf"/><Relationship Id="rId20" Type="http://schemas.openxmlformats.org/officeDocument/2006/relationships/oleObject" Target="../embeddings/oleObject62.bin"/><Relationship Id="rId2" Type="http://schemas.openxmlformats.org/officeDocument/2006/relationships/image" Target="../media/image29.wmf"/><Relationship Id="rId19" Type="http://schemas.openxmlformats.org/officeDocument/2006/relationships/image" Target="../media/image50.emf"/><Relationship Id="rId18" Type="http://schemas.openxmlformats.org/officeDocument/2006/relationships/oleObject" Target="../embeddings/oleObject61.bin"/><Relationship Id="rId17" Type="http://schemas.openxmlformats.org/officeDocument/2006/relationships/image" Target="../media/image43.wmf"/><Relationship Id="rId16" Type="http://schemas.openxmlformats.org/officeDocument/2006/relationships/oleObject" Target="../embeddings/oleObject60.bin"/><Relationship Id="rId15" Type="http://schemas.openxmlformats.org/officeDocument/2006/relationships/image" Target="../media/image49.emf"/><Relationship Id="rId14" Type="http://schemas.openxmlformats.org/officeDocument/2006/relationships/oleObject" Target="../embeddings/oleObject59.bin"/><Relationship Id="rId13" Type="http://schemas.openxmlformats.org/officeDocument/2006/relationships/image" Target="../media/image48.emf"/><Relationship Id="rId12" Type="http://schemas.openxmlformats.org/officeDocument/2006/relationships/oleObject" Target="../embeddings/oleObject58.bin"/><Relationship Id="rId11" Type="http://schemas.openxmlformats.org/officeDocument/2006/relationships/image" Target="../media/image54.wmf"/><Relationship Id="rId10" Type="http://schemas.openxmlformats.org/officeDocument/2006/relationships/oleObject" Target="../embeddings/oleObject57.bin"/><Relationship Id="rId1" Type="http://schemas.openxmlformats.org/officeDocument/2006/relationships/oleObject" Target="../embeddings/oleObject5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4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E6CEF2-191B-4234-8604-59B0A6865825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09585" name="Object 191"/>
          <p:cNvGraphicFramePr>
            <a:graphicFrameLocks noChangeAspect="1"/>
          </p:cNvGraphicFramePr>
          <p:nvPr/>
        </p:nvGraphicFramePr>
        <p:xfrm>
          <a:off x="1211580" y="4877043"/>
          <a:ext cx="2428875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0" name="Equation" r:id="rId1" imgW="25908000" imgH="20116800" progId="Equation.DSMT4">
                  <p:embed/>
                </p:oleObj>
              </mc:Choice>
              <mc:Fallback>
                <p:oleObj name="Equation" r:id="rId1" imgW="25908000" imgH="20116800" progId="Equation.DSMT4">
                  <p:embed/>
                  <p:pic>
                    <p:nvPicPr>
                      <p:cNvPr id="0" name="Object 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1580" y="4877043"/>
                        <a:ext cx="2428875" cy="187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87" name="Text Box 19"/>
          <p:cNvSpPr txBox="1">
            <a:spLocks noChangeArrowheads="1"/>
          </p:cNvSpPr>
          <p:nvPr/>
        </p:nvSpPr>
        <p:spPr bwMode="auto">
          <a:xfrm>
            <a:off x="803592" y="1258888"/>
            <a:ext cx="4347848" cy="22382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60000"/>
              <a:buFont typeface="Wingdings" panose="05000000000000000000" pitchFamily="2" charset="2"/>
              <a:buChar char="u"/>
              <a:defRPr/>
            </a:pP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=0,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串联等效为短路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60000"/>
              <a:buFont typeface="Wingdings" panose="05000000000000000000" pitchFamily="2" charset="2"/>
              <a:buChar char="u"/>
              <a:defRPr/>
            </a:pP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Z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，纯电阻性，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60000"/>
              <a:buFont typeface="Wingdings" panose="05000000000000000000" pitchFamily="2" charset="2"/>
              <a:buChar char="u"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功率因数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cos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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=1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60000"/>
              <a:buFont typeface="Wingdings" panose="05000000000000000000" pitchFamily="2" charset="2"/>
              <a:buChar char="u"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谐振时阻抗最小，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最大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756" name="Text Box 21"/>
          <p:cNvSpPr txBox="1">
            <a:spLocks noChangeArrowheads="1"/>
          </p:cNvSpPr>
          <p:nvPr/>
        </p:nvSpPr>
        <p:spPr bwMode="auto">
          <a:xfrm>
            <a:off x="217487" y="337140"/>
            <a:ext cx="6319838" cy="679450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</a:ln>
        </p:spPr>
        <p:txBody>
          <a:bodyPr tIns="22680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2.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串联谐振的特点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757" name="Line 22"/>
          <p:cNvSpPr>
            <a:spLocks noChangeShapeType="1"/>
          </p:cNvSpPr>
          <p:nvPr/>
        </p:nvSpPr>
        <p:spPr bwMode="auto">
          <a:xfrm rot="10800000">
            <a:off x="8158164" y="2156687"/>
            <a:ext cx="338137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758" name="Arc 23"/>
          <p:cNvSpPr/>
          <p:nvPr/>
        </p:nvSpPr>
        <p:spPr bwMode="auto">
          <a:xfrm rot="16200000" flipV="1">
            <a:off x="7278688" y="1423263"/>
            <a:ext cx="136525" cy="266700"/>
          </a:xfrm>
          <a:custGeom>
            <a:avLst/>
            <a:gdLst>
              <a:gd name="T0" fmla="*/ 2147483647 w 21600"/>
              <a:gd name="T1" fmla="*/ 0 h 42607"/>
              <a:gd name="T2" fmla="*/ 2147483647 w 21600"/>
              <a:gd name="T3" fmla="*/ 2147483647 h 42607"/>
              <a:gd name="T4" fmla="*/ 0 w 21600"/>
              <a:gd name="T5" fmla="*/ 2147483647 h 42607"/>
              <a:gd name="T6" fmla="*/ 0 60000 65536"/>
              <a:gd name="T7" fmla="*/ 0 60000 65536"/>
              <a:gd name="T8" fmla="*/ 0 60000 65536"/>
              <a:gd name="T9" fmla="*/ 0 w 21600"/>
              <a:gd name="T10" fmla="*/ 0 h 42607"/>
              <a:gd name="T11" fmla="*/ 21600 w 21600"/>
              <a:gd name="T12" fmla="*/ 42607 h 4260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42607" fill="none" extrusionOk="0">
                <a:moveTo>
                  <a:pt x="3545" y="0"/>
                </a:moveTo>
                <a:cubicBezTo>
                  <a:pt x="13963" y="1733"/>
                  <a:pt x="21600" y="10746"/>
                  <a:pt x="21600" y="21307"/>
                </a:cubicBezTo>
                <a:cubicBezTo>
                  <a:pt x="21600" y="31852"/>
                  <a:pt x="13985" y="40856"/>
                  <a:pt x="3586" y="42607"/>
                </a:cubicBezTo>
              </a:path>
              <a:path w="21600" h="42607" stroke="0" extrusionOk="0">
                <a:moveTo>
                  <a:pt x="3545" y="0"/>
                </a:moveTo>
                <a:cubicBezTo>
                  <a:pt x="13963" y="1733"/>
                  <a:pt x="21600" y="10746"/>
                  <a:pt x="21600" y="21307"/>
                </a:cubicBezTo>
                <a:cubicBezTo>
                  <a:pt x="21600" y="31852"/>
                  <a:pt x="13985" y="40856"/>
                  <a:pt x="3586" y="42607"/>
                </a:cubicBezTo>
                <a:lnTo>
                  <a:pt x="0" y="21307"/>
                </a:lnTo>
                <a:lnTo>
                  <a:pt x="3545" y="0"/>
                </a:lnTo>
                <a:close/>
              </a:path>
            </a:pathLst>
          </a:custGeom>
          <a:noFill/>
          <a:ln w="1905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759" name="Arc 24"/>
          <p:cNvSpPr/>
          <p:nvPr/>
        </p:nvSpPr>
        <p:spPr bwMode="auto">
          <a:xfrm rot="16200000" flipV="1">
            <a:off x="6738939" y="1421675"/>
            <a:ext cx="136525" cy="269875"/>
          </a:xfrm>
          <a:custGeom>
            <a:avLst/>
            <a:gdLst>
              <a:gd name="T0" fmla="*/ 2147483647 w 21600"/>
              <a:gd name="T1" fmla="*/ 0 h 42889"/>
              <a:gd name="T2" fmla="*/ 2147483647 w 21600"/>
              <a:gd name="T3" fmla="*/ 2147483647 h 42889"/>
              <a:gd name="T4" fmla="*/ 0 w 21600"/>
              <a:gd name="T5" fmla="*/ 2147483647 h 42889"/>
              <a:gd name="T6" fmla="*/ 0 60000 65536"/>
              <a:gd name="T7" fmla="*/ 0 60000 65536"/>
              <a:gd name="T8" fmla="*/ 0 60000 65536"/>
              <a:gd name="T9" fmla="*/ 0 w 21600"/>
              <a:gd name="T10" fmla="*/ 0 h 42889"/>
              <a:gd name="T11" fmla="*/ 21600 w 21600"/>
              <a:gd name="T12" fmla="*/ 42889 h 428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42889" fill="none" extrusionOk="0">
                <a:moveTo>
                  <a:pt x="3545" y="0"/>
                </a:moveTo>
                <a:cubicBezTo>
                  <a:pt x="13963" y="1733"/>
                  <a:pt x="21600" y="10746"/>
                  <a:pt x="21600" y="21307"/>
                </a:cubicBezTo>
                <a:cubicBezTo>
                  <a:pt x="21600" y="32888"/>
                  <a:pt x="12465" y="42409"/>
                  <a:pt x="893" y="42888"/>
                </a:cubicBezTo>
              </a:path>
              <a:path w="21600" h="42889" stroke="0" extrusionOk="0">
                <a:moveTo>
                  <a:pt x="3545" y="0"/>
                </a:moveTo>
                <a:cubicBezTo>
                  <a:pt x="13963" y="1733"/>
                  <a:pt x="21600" y="10746"/>
                  <a:pt x="21600" y="21307"/>
                </a:cubicBezTo>
                <a:cubicBezTo>
                  <a:pt x="21600" y="32888"/>
                  <a:pt x="12465" y="42409"/>
                  <a:pt x="893" y="42888"/>
                </a:cubicBezTo>
                <a:lnTo>
                  <a:pt x="0" y="21307"/>
                </a:lnTo>
                <a:lnTo>
                  <a:pt x="3545" y="0"/>
                </a:lnTo>
                <a:close/>
              </a:path>
            </a:pathLst>
          </a:custGeom>
          <a:noFill/>
          <a:ln w="1905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760" name="Arc 25"/>
          <p:cNvSpPr/>
          <p:nvPr/>
        </p:nvSpPr>
        <p:spPr bwMode="auto">
          <a:xfrm rot="16200000" flipV="1">
            <a:off x="7008020" y="1422469"/>
            <a:ext cx="136525" cy="268287"/>
          </a:xfrm>
          <a:custGeom>
            <a:avLst/>
            <a:gdLst>
              <a:gd name="T0" fmla="*/ 2147483647 w 21600"/>
              <a:gd name="T1" fmla="*/ 0 h 42607"/>
              <a:gd name="T2" fmla="*/ 2147483647 w 21600"/>
              <a:gd name="T3" fmla="*/ 2147483647 h 42607"/>
              <a:gd name="T4" fmla="*/ 0 w 21600"/>
              <a:gd name="T5" fmla="*/ 2147483647 h 42607"/>
              <a:gd name="T6" fmla="*/ 0 60000 65536"/>
              <a:gd name="T7" fmla="*/ 0 60000 65536"/>
              <a:gd name="T8" fmla="*/ 0 60000 65536"/>
              <a:gd name="T9" fmla="*/ 0 w 21600"/>
              <a:gd name="T10" fmla="*/ 0 h 42607"/>
              <a:gd name="T11" fmla="*/ 21600 w 21600"/>
              <a:gd name="T12" fmla="*/ 42607 h 4260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42607" fill="none" extrusionOk="0">
                <a:moveTo>
                  <a:pt x="3545" y="0"/>
                </a:moveTo>
                <a:cubicBezTo>
                  <a:pt x="13963" y="1733"/>
                  <a:pt x="21600" y="10746"/>
                  <a:pt x="21600" y="21307"/>
                </a:cubicBezTo>
                <a:cubicBezTo>
                  <a:pt x="21600" y="31852"/>
                  <a:pt x="13985" y="40856"/>
                  <a:pt x="3586" y="42607"/>
                </a:cubicBezTo>
              </a:path>
              <a:path w="21600" h="42607" stroke="0" extrusionOk="0">
                <a:moveTo>
                  <a:pt x="3545" y="0"/>
                </a:moveTo>
                <a:cubicBezTo>
                  <a:pt x="13963" y="1733"/>
                  <a:pt x="21600" y="10746"/>
                  <a:pt x="21600" y="21307"/>
                </a:cubicBezTo>
                <a:cubicBezTo>
                  <a:pt x="21600" y="31852"/>
                  <a:pt x="13985" y="40856"/>
                  <a:pt x="3586" y="42607"/>
                </a:cubicBezTo>
                <a:lnTo>
                  <a:pt x="0" y="21307"/>
                </a:lnTo>
                <a:lnTo>
                  <a:pt x="3545" y="0"/>
                </a:lnTo>
                <a:close/>
              </a:path>
            </a:pathLst>
          </a:custGeom>
          <a:noFill/>
          <a:ln w="1905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761" name="Rectangle 26"/>
          <p:cNvSpPr>
            <a:spLocks noChangeArrowheads="1"/>
          </p:cNvSpPr>
          <p:nvPr/>
        </p:nvSpPr>
        <p:spPr bwMode="auto">
          <a:xfrm rot="5400000">
            <a:off x="6842920" y="2721044"/>
            <a:ext cx="200025" cy="541337"/>
          </a:xfrm>
          <a:prstGeom prst="rect">
            <a:avLst/>
          </a:prstGeom>
          <a:solidFill>
            <a:srgbClr val="99FF99"/>
          </a:solidFill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762" name="Line 27"/>
          <p:cNvSpPr>
            <a:spLocks noChangeShapeType="1"/>
          </p:cNvSpPr>
          <p:nvPr/>
        </p:nvSpPr>
        <p:spPr bwMode="auto">
          <a:xfrm flipH="1">
            <a:off x="5794376" y="3025050"/>
            <a:ext cx="877888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763" name="Freeform 28"/>
          <p:cNvSpPr/>
          <p:nvPr/>
        </p:nvSpPr>
        <p:spPr bwMode="auto">
          <a:xfrm>
            <a:off x="7483476" y="1623287"/>
            <a:ext cx="877888" cy="400050"/>
          </a:xfrm>
          <a:custGeom>
            <a:avLst/>
            <a:gdLst>
              <a:gd name="T0" fmla="*/ 2147483647 w 528"/>
              <a:gd name="T1" fmla="*/ 2147483647 h 288"/>
              <a:gd name="T2" fmla="*/ 2147483647 w 528"/>
              <a:gd name="T3" fmla="*/ 0 h 288"/>
              <a:gd name="T4" fmla="*/ 0 w 528"/>
              <a:gd name="T5" fmla="*/ 0 h 288"/>
              <a:gd name="T6" fmla="*/ 0 60000 65536"/>
              <a:gd name="T7" fmla="*/ 0 60000 65536"/>
              <a:gd name="T8" fmla="*/ 0 60000 65536"/>
              <a:gd name="T9" fmla="*/ 0 w 528"/>
              <a:gd name="T10" fmla="*/ 0 h 288"/>
              <a:gd name="T11" fmla="*/ 528 w 528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288">
                <a:moveTo>
                  <a:pt x="528" y="288"/>
                </a:moveTo>
                <a:lnTo>
                  <a:pt x="528" y="0"/>
                </a:lnTo>
                <a:lnTo>
                  <a:pt x="0" y="0"/>
                </a:lnTo>
              </a:path>
            </a:pathLst>
          </a:custGeom>
          <a:noFill/>
          <a:ln w="1905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764" name="Freeform 29"/>
          <p:cNvSpPr/>
          <p:nvPr/>
        </p:nvSpPr>
        <p:spPr bwMode="auto">
          <a:xfrm>
            <a:off x="7213601" y="2156687"/>
            <a:ext cx="1147763" cy="868363"/>
          </a:xfrm>
          <a:custGeom>
            <a:avLst/>
            <a:gdLst>
              <a:gd name="T0" fmla="*/ 2147483647 w 528"/>
              <a:gd name="T1" fmla="*/ 0 h 240"/>
              <a:gd name="T2" fmla="*/ 2147483647 w 528"/>
              <a:gd name="T3" fmla="*/ 2147483647 h 240"/>
              <a:gd name="T4" fmla="*/ 0 w 528"/>
              <a:gd name="T5" fmla="*/ 2147483647 h 240"/>
              <a:gd name="T6" fmla="*/ 0 60000 65536"/>
              <a:gd name="T7" fmla="*/ 0 60000 65536"/>
              <a:gd name="T8" fmla="*/ 0 60000 65536"/>
              <a:gd name="T9" fmla="*/ 0 w 528"/>
              <a:gd name="T10" fmla="*/ 0 h 240"/>
              <a:gd name="T11" fmla="*/ 528 w 528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240">
                <a:moveTo>
                  <a:pt x="528" y="0"/>
                </a:moveTo>
                <a:lnTo>
                  <a:pt x="528" y="240"/>
                </a:lnTo>
                <a:lnTo>
                  <a:pt x="0" y="240"/>
                </a:lnTo>
              </a:path>
            </a:pathLst>
          </a:custGeom>
          <a:noFill/>
          <a:ln w="1905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765" name="Line 30"/>
          <p:cNvSpPr>
            <a:spLocks noChangeShapeType="1"/>
          </p:cNvSpPr>
          <p:nvPr/>
        </p:nvSpPr>
        <p:spPr bwMode="auto">
          <a:xfrm rot="10800000">
            <a:off x="8158164" y="2023337"/>
            <a:ext cx="338137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766" name="Oval 31"/>
          <p:cNvSpPr>
            <a:spLocks noChangeArrowheads="1"/>
          </p:cNvSpPr>
          <p:nvPr/>
        </p:nvSpPr>
        <p:spPr bwMode="auto">
          <a:xfrm>
            <a:off x="5524501" y="1894750"/>
            <a:ext cx="539750" cy="534987"/>
          </a:xfrm>
          <a:prstGeom prst="ellipse">
            <a:avLst/>
          </a:prstGeom>
          <a:solidFill>
            <a:schemeClr val="hlink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767" name="Freeform 32"/>
          <p:cNvSpPr/>
          <p:nvPr/>
        </p:nvSpPr>
        <p:spPr bwMode="auto">
          <a:xfrm>
            <a:off x="5794376" y="1623287"/>
            <a:ext cx="877888" cy="1401763"/>
          </a:xfrm>
          <a:custGeom>
            <a:avLst/>
            <a:gdLst>
              <a:gd name="T0" fmla="*/ 0 w 864"/>
              <a:gd name="T1" fmla="*/ 2147483647 h 816"/>
              <a:gd name="T2" fmla="*/ 0 w 864"/>
              <a:gd name="T3" fmla="*/ 0 h 816"/>
              <a:gd name="T4" fmla="*/ 2147483647 w 864"/>
              <a:gd name="T5" fmla="*/ 0 h 816"/>
              <a:gd name="T6" fmla="*/ 0 60000 65536"/>
              <a:gd name="T7" fmla="*/ 0 60000 65536"/>
              <a:gd name="T8" fmla="*/ 0 60000 65536"/>
              <a:gd name="T9" fmla="*/ 0 w 864"/>
              <a:gd name="T10" fmla="*/ 0 h 816"/>
              <a:gd name="T11" fmla="*/ 864 w 864"/>
              <a:gd name="T12" fmla="*/ 816 h 8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816">
                <a:moveTo>
                  <a:pt x="0" y="816"/>
                </a:moveTo>
                <a:lnTo>
                  <a:pt x="0" y="0"/>
                </a:lnTo>
                <a:lnTo>
                  <a:pt x="864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768" name="Line 33"/>
          <p:cNvSpPr>
            <a:spLocks noChangeShapeType="1"/>
          </p:cNvSpPr>
          <p:nvPr/>
        </p:nvSpPr>
        <p:spPr bwMode="auto">
          <a:xfrm>
            <a:off x="5862639" y="1756637"/>
            <a:ext cx="2016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769" name="Line 34"/>
          <p:cNvSpPr>
            <a:spLocks noChangeShapeType="1"/>
          </p:cNvSpPr>
          <p:nvPr/>
        </p:nvSpPr>
        <p:spPr bwMode="auto">
          <a:xfrm>
            <a:off x="5957889" y="1689962"/>
            <a:ext cx="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770" name="Line 35"/>
          <p:cNvSpPr>
            <a:spLocks noChangeShapeType="1"/>
          </p:cNvSpPr>
          <p:nvPr/>
        </p:nvSpPr>
        <p:spPr bwMode="auto">
          <a:xfrm>
            <a:off x="5862639" y="2625000"/>
            <a:ext cx="134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771" name="Text Box 36"/>
          <p:cNvSpPr txBox="1">
            <a:spLocks noChangeArrowheads="1"/>
          </p:cNvSpPr>
          <p:nvPr/>
        </p:nvSpPr>
        <p:spPr bwMode="auto">
          <a:xfrm>
            <a:off x="6738144" y="3174780"/>
            <a:ext cx="338138" cy="330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endParaRPr kumimoji="1" lang="en-US" altLang="zh-CN" sz="24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3744" name="Object 192"/>
          <p:cNvGraphicFramePr>
            <a:graphicFrameLocks noChangeAspect="1"/>
          </p:cNvGraphicFramePr>
          <p:nvPr/>
        </p:nvGraphicFramePr>
        <p:xfrm>
          <a:off x="6015039" y="1232762"/>
          <a:ext cx="334962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1" name="Equation" r:id="rId3" imgW="3048000" imgH="4572000" progId="Equation.DSMT4">
                  <p:embed/>
                </p:oleObj>
              </mc:Choice>
              <mc:Fallback>
                <p:oleObj name="Equation" r:id="rId3" imgW="3048000" imgH="4572000" progId="Equation.DSMT4">
                  <p:embed/>
                  <p:pic>
                    <p:nvPicPr>
                      <p:cNvPr id="0" name="Object 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5039" y="1232762"/>
                        <a:ext cx="334962" cy="366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45" name="Object 193"/>
          <p:cNvGraphicFramePr>
            <a:graphicFrameLocks noChangeAspect="1"/>
          </p:cNvGraphicFramePr>
          <p:nvPr/>
        </p:nvGraphicFramePr>
        <p:xfrm>
          <a:off x="6115051" y="2005875"/>
          <a:ext cx="41751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2" name="Equation" r:id="rId5" imgW="4572000" imgH="5791200" progId="Equation.DSMT4">
                  <p:embed/>
                </p:oleObj>
              </mc:Choice>
              <mc:Fallback>
                <p:oleObj name="Equation" r:id="rId5" imgW="4572000" imgH="5791200" progId="Equation.DSMT4">
                  <p:embed/>
                  <p:pic>
                    <p:nvPicPr>
                      <p:cNvPr id="0" name="Object 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051" y="2005875"/>
                        <a:ext cx="417513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46" name="Object 194"/>
          <p:cNvGraphicFramePr>
            <a:graphicFrameLocks noChangeAspect="1"/>
          </p:cNvGraphicFramePr>
          <p:nvPr/>
        </p:nvGraphicFramePr>
        <p:xfrm>
          <a:off x="7348539" y="1823312"/>
          <a:ext cx="833437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3" name="公式" r:id="rId7" imgW="609600" imgH="482600" progId="Equation.3">
                  <p:embed/>
                </p:oleObj>
              </mc:Choice>
              <mc:Fallback>
                <p:oleObj name="公式" r:id="rId7" imgW="609600" imgH="482600" progId="Equation.3">
                  <p:embed/>
                  <p:pic>
                    <p:nvPicPr>
                      <p:cNvPr id="0" name="Object 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8539" y="1823312"/>
                        <a:ext cx="833437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47" name="Object 195"/>
          <p:cNvGraphicFramePr>
            <a:graphicFrameLocks noChangeAspect="1"/>
          </p:cNvGraphicFramePr>
          <p:nvPr/>
        </p:nvGraphicFramePr>
        <p:xfrm>
          <a:off x="6605589" y="1623287"/>
          <a:ext cx="6667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4" name="公式" r:id="rId9" imgW="381000" imgH="228600" progId="Equation.3">
                  <p:embed/>
                </p:oleObj>
              </mc:Choice>
              <mc:Fallback>
                <p:oleObj name="公式" r:id="rId9" imgW="381000" imgH="228600" progId="Equation.3">
                  <p:embed/>
                  <p:pic>
                    <p:nvPicPr>
                      <p:cNvPr id="0" name="Object 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5589" y="1623287"/>
                        <a:ext cx="666750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772" name="Line 41"/>
          <p:cNvSpPr>
            <a:spLocks noChangeShapeType="1"/>
          </p:cNvSpPr>
          <p:nvPr/>
        </p:nvSpPr>
        <p:spPr bwMode="auto">
          <a:xfrm>
            <a:off x="6199189" y="1623287"/>
            <a:ext cx="1365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9610" name="Freeform 42"/>
          <p:cNvSpPr/>
          <p:nvPr/>
        </p:nvSpPr>
        <p:spPr bwMode="auto">
          <a:xfrm>
            <a:off x="6402389" y="1623287"/>
            <a:ext cx="1963737" cy="1262063"/>
          </a:xfrm>
          <a:custGeom>
            <a:avLst/>
            <a:gdLst>
              <a:gd name="T0" fmla="*/ 0 w 1358"/>
              <a:gd name="T1" fmla="*/ 0 h 888"/>
              <a:gd name="T2" fmla="*/ 2147483647 w 1358"/>
              <a:gd name="T3" fmla="*/ 2147483647 h 888"/>
              <a:gd name="T4" fmla="*/ 2147483647 w 1358"/>
              <a:gd name="T5" fmla="*/ 2147483647 h 888"/>
              <a:gd name="T6" fmla="*/ 2147483647 w 1358"/>
              <a:gd name="T7" fmla="*/ 2147483647 h 888"/>
              <a:gd name="T8" fmla="*/ 2147483647 w 1358"/>
              <a:gd name="T9" fmla="*/ 2147483647 h 888"/>
              <a:gd name="T10" fmla="*/ 2147483647 w 1358"/>
              <a:gd name="T11" fmla="*/ 2147483647 h 888"/>
              <a:gd name="T12" fmla="*/ 2147483647 w 1358"/>
              <a:gd name="T13" fmla="*/ 2147483647 h 888"/>
              <a:gd name="T14" fmla="*/ 2147483647 w 1358"/>
              <a:gd name="T15" fmla="*/ 2147483647 h 888"/>
              <a:gd name="T16" fmla="*/ 2147483647 w 1358"/>
              <a:gd name="T17" fmla="*/ 2147483647 h 888"/>
              <a:gd name="T18" fmla="*/ 2147483647 w 1358"/>
              <a:gd name="T19" fmla="*/ 2147483647 h 888"/>
              <a:gd name="T20" fmla="*/ 2147483647 w 1358"/>
              <a:gd name="T21" fmla="*/ 2147483647 h 888"/>
              <a:gd name="T22" fmla="*/ 2147483647 w 1358"/>
              <a:gd name="T23" fmla="*/ 2147483647 h 88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58"/>
              <a:gd name="T37" fmla="*/ 0 h 888"/>
              <a:gd name="T38" fmla="*/ 1358 w 1358"/>
              <a:gd name="T39" fmla="*/ 888 h 888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58" h="888">
                <a:moveTo>
                  <a:pt x="0" y="0"/>
                </a:moveTo>
                <a:cubicBezTo>
                  <a:pt x="26" y="79"/>
                  <a:pt x="50" y="162"/>
                  <a:pt x="122" y="211"/>
                </a:cubicBezTo>
                <a:cubicBezTo>
                  <a:pt x="145" y="245"/>
                  <a:pt x="173" y="280"/>
                  <a:pt x="200" y="311"/>
                </a:cubicBezTo>
                <a:cubicBezTo>
                  <a:pt x="221" y="334"/>
                  <a:pt x="249" y="351"/>
                  <a:pt x="266" y="377"/>
                </a:cubicBezTo>
                <a:cubicBezTo>
                  <a:pt x="274" y="388"/>
                  <a:pt x="279" y="402"/>
                  <a:pt x="289" y="411"/>
                </a:cubicBezTo>
                <a:cubicBezTo>
                  <a:pt x="300" y="421"/>
                  <a:pt x="366" y="462"/>
                  <a:pt x="389" y="477"/>
                </a:cubicBezTo>
                <a:cubicBezTo>
                  <a:pt x="456" y="522"/>
                  <a:pt x="526" y="578"/>
                  <a:pt x="600" y="611"/>
                </a:cubicBezTo>
                <a:cubicBezTo>
                  <a:pt x="684" y="649"/>
                  <a:pt x="779" y="659"/>
                  <a:pt x="866" y="688"/>
                </a:cubicBezTo>
                <a:cubicBezTo>
                  <a:pt x="947" y="743"/>
                  <a:pt x="1049" y="735"/>
                  <a:pt x="1144" y="744"/>
                </a:cubicBezTo>
                <a:cubicBezTo>
                  <a:pt x="1163" y="748"/>
                  <a:pt x="1182" y="748"/>
                  <a:pt x="1200" y="755"/>
                </a:cubicBezTo>
                <a:cubicBezTo>
                  <a:pt x="1237" y="769"/>
                  <a:pt x="1260" y="814"/>
                  <a:pt x="1289" y="833"/>
                </a:cubicBezTo>
                <a:cubicBezTo>
                  <a:pt x="1358" y="879"/>
                  <a:pt x="1355" y="851"/>
                  <a:pt x="1355" y="888"/>
                </a:cubicBezTo>
              </a:path>
            </a:pathLst>
          </a:custGeom>
          <a:noFill/>
          <a:ln w="38100" cap="rnd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09669" name="Object 196"/>
          <p:cNvGraphicFramePr>
            <a:graphicFrameLocks noChangeAspect="1"/>
          </p:cNvGraphicFramePr>
          <p:nvPr/>
        </p:nvGraphicFramePr>
        <p:xfrm>
          <a:off x="2824956" y="3816716"/>
          <a:ext cx="1095375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5" name="Equation" r:id="rId11" imgW="10972800" imgH="9448800" progId="Equation.DSMT4">
                  <p:embed/>
                </p:oleObj>
              </mc:Choice>
              <mc:Fallback>
                <p:oleObj name="Equation" r:id="rId11" imgW="10972800" imgH="9448800" progId="Equation.DSMT4">
                  <p:embed/>
                  <p:pic>
                    <p:nvPicPr>
                      <p:cNvPr id="0" name="Object 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4956" y="3816716"/>
                        <a:ext cx="1095375" cy="938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196"/>
          <p:cNvGraphicFramePr>
            <a:graphicFrameLocks noChangeAspect="1"/>
          </p:cNvGraphicFramePr>
          <p:nvPr/>
        </p:nvGraphicFramePr>
        <p:xfrm>
          <a:off x="1271861" y="3730023"/>
          <a:ext cx="1095375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6" name="Equation" r:id="rId13" imgW="10972800" imgH="10058400" progId="Equation.DSMT4">
                  <p:embed/>
                </p:oleObj>
              </mc:Choice>
              <mc:Fallback>
                <p:oleObj name="Equation" r:id="rId13" imgW="10972800" imgH="10058400" progId="Equation.DSMT4">
                  <p:embed/>
                  <p:pic>
                    <p:nvPicPr>
                      <p:cNvPr id="0" name="Object 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861" y="3730023"/>
                        <a:ext cx="1095375" cy="998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196"/>
          <p:cNvGraphicFramePr>
            <a:graphicFrameLocks noChangeAspect="1"/>
          </p:cNvGraphicFramePr>
          <p:nvPr/>
        </p:nvGraphicFramePr>
        <p:xfrm>
          <a:off x="3603807" y="1905145"/>
          <a:ext cx="1515881" cy="531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7" name="Equation" r:id="rId15" imgW="16459200" imgH="5791200" progId="Equation.DSMT4">
                  <p:embed/>
                </p:oleObj>
              </mc:Choice>
              <mc:Fallback>
                <p:oleObj name="Equation" r:id="rId15" imgW="16459200" imgH="5791200" progId="Equation.DSMT4">
                  <p:embed/>
                  <p:pic>
                    <p:nvPicPr>
                      <p:cNvPr id="0" name="Object 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807" y="1905145"/>
                        <a:ext cx="1515881" cy="5316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Line 22"/>
          <p:cNvSpPr>
            <a:spLocks noChangeShapeType="1"/>
          </p:cNvSpPr>
          <p:nvPr/>
        </p:nvSpPr>
        <p:spPr bwMode="auto">
          <a:xfrm>
            <a:off x="5992384" y="5229223"/>
            <a:ext cx="1085924" cy="0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 type="none" w="sm" len="sm"/>
            <a:tailEnd type="stealth" w="lg" len="lg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Line 23"/>
          <p:cNvSpPr>
            <a:spLocks noChangeShapeType="1"/>
          </p:cNvSpPr>
          <p:nvPr/>
        </p:nvSpPr>
        <p:spPr bwMode="auto">
          <a:xfrm flipH="1">
            <a:off x="5992384" y="5230603"/>
            <a:ext cx="0" cy="1507471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 type="none" w="sm" len="sm"/>
            <a:tailEnd type="stealth" w="lg" len="lg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" name="Line 25"/>
          <p:cNvSpPr>
            <a:spLocks noChangeShapeType="1"/>
          </p:cNvSpPr>
          <p:nvPr/>
        </p:nvSpPr>
        <p:spPr bwMode="auto">
          <a:xfrm>
            <a:off x="5985391" y="5230603"/>
            <a:ext cx="34195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tailEnd type="stealth" w="lg" len="lg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Line 28"/>
          <p:cNvSpPr>
            <a:spLocks noChangeShapeType="1"/>
          </p:cNvSpPr>
          <p:nvPr/>
        </p:nvSpPr>
        <p:spPr bwMode="auto">
          <a:xfrm flipH="1" flipV="1">
            <a:off x="5991517" y="3690074"/>
            <a:ext cx="0" cy="1539149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tailEnd type="stealth" w="lg" len="lg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7" name="Object 385"/>
          <p:cNvGraphicFramePr>
            <a:graphicFrameLocks noChangeAspect="1"/>
          </p:cNvGraphicFramePr>
          <p:nvPr/>
        </p:nvGraphicFramePr>
        <p:xfrm>
          <a:off x="6032358" y="6364676"/>
          <a:ext cx="417479" cy="46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8" name="Equation" r:id="rId17" imgW="5181600" imgH="5791200" progId="Equation.DSMT4">
                  <p:embed/>
                </p:oleObj>
              </mc:Choice>
              <mc:Fallback>
                <p:oleObj name="Equation" r:id="rId17" imgW="5181600" imgH="5791200" progId="Equation.DSMT4">
                  <p:embed/>
                  <p:pic>
                    <p:nvPicPr>
                      <p:cNvPr id="0" name="Object 3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358" y="6364676"/>
                        <a:ext cx="417479" cy="4669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387"/>
          <p:cNvGraphicFramePr>
            <a:graphicFrameLocks noChangeAspect="1"/>
          </p:cNvGraphicFramePr>
          <p:nvPr/>
        </p:nvGraphicFramePr>
        <p:xfrm>
          <a:off x="5984877" y="5283246"/>
          <a:ext cx="1191416" cy="4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9" name="Equation" r:id="rId19" imgW="12496800" imgH="5791200" progId="Equation.DSMT4">
                  <p:embed/>
                </p:oleObj>
              </mc:Choice>
              <mc:Fallback>
                <p:oleObj name="Equation" r:id="rId19" imgW="12496800" imgH="5791200" progId="Equation.DSMT4">
                  <p:embed/>
                  <p:pic>
                    <p:nvPicPr>
                      <p:cNvPr id="0" name="Object 3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77" y="5283246"/>
                        <a:ext cx="1191416" cy="4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389"/>
          <p:cNvGraphicFramePr>
            <a:graphicFrameLocks noChangeAspect="1"/>
          </p:cNvGraphicFramePr>
          <p:nvPr/>
        </p:nvGraphicFramePr>
        <p:xfrm>
          <a:off x="6875959" y="4799177"/>
          <a:ext cx="253556" cy="378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0" name="Equation" r:id="rId21" imgW="3775710" imgH="5977890" progId="Equation.DSMT4">
                  <p:embed/>
                </p:oleObj>
              </mc:Choice>
              <mc:Fallback>
                <p:oleObj name="Equation" r:id="rId21" imgW="3775710" imgH="5977890" progId="Equation.DSMT4">
                  <p:embed/>
                  <p:pic>
                    <p:nvPicPr>
                      <p:cNvPr id="0" name="Object 3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5959" y="4799177"/>
                        <a:ext cx="253556" cy="3782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386"/>
          <p:cNvGraphicFramePr>
            <a:graphicFrameLocks noChangeAspect="1"/>
          </p:cNvGraphicFramePr>
          <p:nvPr/>
        </p:nvGraphicFramePr>
        <p:xfrm>
          <a:off x="6104327" y="3594366"/>
          <a:ext cx="417479" cy="46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1" name="Equation" r:id="rId23" imgW="5181600" imgH="5791200" progId="Equation.DSMT4">
                  <p:embed/>
                </p:oleObj>
              </mc:Choice>
              <mc:Fallback>
                <p:oleObj name="Equation" r:id="rId23" imgW="5181600" imgH="5791200" progId="Equation.DSMT4">
                  <p:embed/>
                  <p:pic>
                    <p:nvPicPr>
                      <p:cNvPr id="0" name="Object 3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4327" y="3594366"/>
                        <a:ext cx="417479" cy="4669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9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9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9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9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09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1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87" grpId="0" autoUpdateAnimBg="0" uiExpand="1" build="p"/>
      <p:bldP spid="109610" grpId="0" animBg="1"/>
      <p:bldP spid="38" grpId="0" animBg="1"/>
      <p:bldP spid="39" grpId="0" animBg="1"/>
      <p:bldP spid="41" grpId="0" animBg="1"/>
      <p:bldP spid="4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5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D24A8525-A246-47B1-88E2-961090CE89FB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2157" name="Text Box 2"/>
          <p:cNvSpPr txBox="1">
            <a:spLocks noChangeArrowheads="1"/>
          </p:cNvSpPr>
          <p:nvPr/>
        </p:nvSpPr>
        <p:spPr bwMode="auto">
          <a:xfrm>
            <a:off x="358775" y="401047"/>
            <a:ext cx="4578985" cy="98225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练习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：在什么条件下流过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的电流</a:t>
            </a:r>
            <a:r>
              <a:rPr lang="en-US" altLang="zh-CN" sz="2400" b="1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无关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6717" name="Object 170"/>
          <p:cNvGraphicFramePr>
            <a:graphicFrameLocks noChangeAspect="1"/>
          </p:cNvGraphicFramePr>
          <p:nvPr/>
        </p:nvGraphicFramePr>
        <p:xfrm>
          <a:off x="660400" y="3709774"/>
          <a:ext cx="2160385" cy="79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3" name="公式" r:id="rId1" imgW="1295400" imgH="520700" progId="Equation.3">
                  <p:embed/>
                </p:oleObj>
              </mc:Choice>
              <mc:Fallback>
                <p:oleObj name="公式" r:id="rId1" imgW="1295400" imgH="520700" progId="Equation.3">
                  <p:embed/>
                  <p:pic>
                    <p:nvPicPr>
                      <p:cNvPr id="0" name="Object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3709774"/>
                        <a:ext cx="2160385" cy="7948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189" name="Text Box 46"/>
          <p:cNvSpPr txBox="1">
            <a:spLocks noChangeArrowheads="1"/>
          </p:cNvSpPr>
          <p:nvPr/>
        </p:nvSpPr>
        <p:spPr bwMode="auto">
          <a:xfrm>
            <a:off x="433388" y="4871614"/>
            <a:ext cx="3830349" cy="69140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chemeClr val="tx2"/>
                </a:solidFill>
              </a:rPr>
              <a:t>练习</a:t>
            </a:r>
            <a:r>
              <a:rPr lang="en-US" altLang="zh-CN" sz="2400" b="1" dirty="0">
                <a:solidFill>
                  <a:schemeClr val="tx2"/>
                </a:solidFill>
              </a:rPr>
              <a:t>2</a:t>
            </a:r>
            <a:r>
              <a:rPr lang="zh-CN" altLang="en-US" sz="2400" b="1" dirty="0">
                <a:solidFill>
                  <a:schemeClr val="tx2"/>
                </a:solidFill>
              </a:rPr>
              <a:t>：已知</a:t>
            </a:r>
            <a:r>
              <a:rPr lang="en-US" altLang="zh-CN" sz="2400" b="1" dirty="0">
                <a:solidFill>
                  <a:schemeClr val="tx2"/>
                </a:solidFill>
              </a:rPr>
              <a:t> 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=2V</a:t>
            </a:r>
            <a:r>
              <a:rPr lang="zh-CN" altLang="en-US" sz="2400" b="1" dirty="0">
                <a:solidFill>
                  <a:schemeClr val="tx2"/>
                </a:solidFill>
              </a:rPr>
              <a:t>，</a:t>
            </a:r>
            <a:r>
              <a:rPr lang="en-US" altLang="zh-CN" sz="2400" b="1" i="1" dirty="0">
                <a:solidFill>
                  <a:schemeClr val="tx2"/>
                </a:solidFill>
              </a:rPr>
              <a:t>ω</a:t>
            </a:r>
            <a:r>
              <a:rPr lang="en-US" altLang="zh-CN" sz="2400" b="1" dirty="0">
                <a:solidFill>
                  <a:schemeClr val="tx2"/>
                </a:solidFill>
              </a:rPr>
              <a:t>=1rad/s</a:t>
            </a:r>
            <a:r>
              <a:rPr lang="zh-CN" altLang="en-US" sz="2400" b="1" dirty="0">
                <a:solidFill>
                  <a:schemeClr val="tx2"/>
                </a:solidFill>
              </a:rPr>
              <a:t>，求电流表的读数。</a:t>
            </a:r>
            <a:endParaRPr lang="en-US" altLang="zh-CN" sz="2400" b="1" dirty="0">
              <a:solidFill>
                <a:schemeClr val="tx2"/>
              </a:solidFill>
            </a:endParaRPr>
          </a:p>
        </p:txBody>
      </p:sp>
      <p:sp>
        <p:nvSpPr>
          <p:cNvPr id="156752" name="Text Box 80"/>
          <p:cNvSpPr txBox="1">
            <a:spLocks noChangeArrowheads="1"/>
          </p:cNvSpPr>
          <p:nvPr/>
        </p:nvSpPr>
        <p:spPr bwMode="auto">
          <a:xfrm>
            <a:off x="660400" y="5829300"/>
            <a:ext cx="187325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000099"/>
                </a:solidFill>
              </a:rPr>
              <a:t>Answer</a:t>
            </a:r>
            <a:r>
              <a:rPr lang="zh-CN" altLang="en-US" sz="2400" b="1" dirty="0">
                <a:solidFill>
                  <a:srgbClr val="000099"/>
                </a:solidFill>
              </a:rPr>
              <a:t>：</a:t>
            </a:r>
            <a:r>
              <a:rPr lang="en-US" altLang="zh-CN" sz="2400" b="1" dirty="0">
                <a:solidFill>
                  <a:srgbClr val="000099"/>
                </a:solidFill>
              </a:rPr>
              <a:t>2A</a:t>
            </a:r>
            <a:endParaRPr lang="en-US" altLang="zh-CN" sz="2400" b="1" dirty="0">
              <a:solidFill>
                <a:srgbClr val="000099"/>
              </a:solidFill>
            </a:endParaRPr>
          </a:p>
        </p:txBody>
      </p:sp>
      <p:graphicFrame>
        <p:nvGraphicFramePr>
          <p:cNvPr id="78" name="对象 77"/>
          <p:cNvGraphicFramePr>
            <a:graphicFrameLocks noChangeAspect="1"/>
          </p:cNvGraphicFramePr>
          <p:nvPr/>
        </p:nvGraphicFramePr>
        <p:xfrm>
          <a:off x="5202239" y="496113"/>
          <a:ext cx="3138173" cy="1436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4" name="Visio" r:id="rId3" imgW="1099185" imgH="479425" progId="Visio.Drawing.11">
                  <p:embed/>
                </p:oleObj>
              </mc:Choice>
              <mc:Fallback>
                <p:oleObj name="Visio" r:id="rId3" imgW="1099185" imgH="479425" progId="Visio.Drawing.11">
                  <p:embed/>
                  <p:pic>
                    <p:nvPicPr>
                      <p:cNvPr id="0" name="对象 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02239" y="496113"/>
                        <a:ext cx="3138173" cy="14362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对象 78"/>
          <p:cNvGraphicFramePr>
            <a:graphicFrameLocks noChangeAspect="1"/>
          </p:cNvGraphicFramePr>
          <p:nvPr/>
        </p:nvGraphicFramePr>
        <p:xfrm>
          <a:off x="4799388" y="2457543"/>
          <a:ext cx="3747712" cy="148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5" name="Visio" r:id="rId5" imgW="1154430" imgH="459105" progId="Visio.Drawing.11">
                  <p:embed/>
                </p:oleObj>
              </mc:Choice>
              <mc:Fallback>
                <p:oleObj name="Visio" r:id="rId5" imgW="1154430" imgH="459105" progId="Visio.Drawing.11">
                  <p:embed/>
                  <p:pic>
                    <p:nvPicPr>
                      <p:cNvPr id="0" name="对象 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99388" y="2457543"/>
                        <a:ext cx="3747712" cy="1485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对象 79"/>
          <p:cNvGraphicFramePr>
            <a:graphicFrameLocks noChangeAspect="1"/>
          </p:cNvGraphicFramePr>
          <p:nvPr/>
        </p:nvGraphicFramePr>
        <p:xfrm>
          <a:off x="4705735" y="4450700"/>
          <a:ext cx="4131180" cy="1905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6" name="Visio" r:id="rId7" imgW="1390650" imgH="643890" progId="Visio.Drawing.11">
                  <p:embed/>
                </p:oleObj>
              </mc:Choice>
              <mc:Fallback>
                <p:oleObj name="Visio" r:id="rId7" imgW="1390650" imgH="643890" progId="Visio.Drawing.11">
                  <p:embed/>
                  <p:pic>
                    <p:nvPicPr>
                      <p:cNvPr id="0" name="对象 7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05735" y="4450700"/>
                        <a:ext cx="4131180" cy="19056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4"/>
          <p:cNvGraphicFramePr>
            <a:graphicFrameLocks noChangeAspect="1"/>
          </p:cNvGraphicFramePr>
          <p:nvPr/>
        </p:nvGraphicFramePr>
        <p:xfrm>
          <a:off x="541050" y="1113677"/>
          <a:ext cx="3722687" cy="2532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7" name="Equation" r:id="rId9" imgW="35661600" imgH="31089600" progId="Equation.DSMT4">
                  <p:embed/>
                </p:oleObj>
              </mc:Choice>
              <mc:Fallback>
                <p:oleObj name="Equation" r:id="rId9" imgW="35661600" imgH="3108960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50" y="1113677"/>
                        <a:ext cx="3722687" cy="25325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7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56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6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75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E4730A83-D3E3-4CC2-8702-DD2912EA6074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306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9538"/>
            <a:ext cx="4565650" cy="685800"/>
          </a:xfrm>
          <a:solidFill>
            <a:srgbClr val="66FF66"/>
          </a:solidFill>
        </p:spPr>
        <p:txBody>
          <a:bodyPr/>
          <a:lstStyle/>
          <a:p>
            <a:pPr algn="l" eaLnBrk="1" hangingPunct="1"/>
            <a:r>
              <a:rPr lang="en-US" altLang="zh-CN" sz="2800" b="1">
                <a:solidFill>
                  <a:schemeClr val="tx1"/>
                </a:solidFill>
              </a:rPr>
              <a:t>6-4  </a:t>
            </a:r>
            <a:r>
              <a:rPr lang="zh-CN" altLang="en-US" sz="2800" b="1">
                <a:solidFill>
                  <a:schemeClr val="tx1"/>
                </a:solidFill>
              </a:rPr>
              <a:t>谐振电路的频率特性</a:t>
            </a:r>
            <a:endParaRPr lang="en-US" altLang="zh-CN" sz="2800" b="1">
              <a:solidFill>
                <a:schemeClr val="tx1"/>
              </a:solidFill>
            </a:endParaRPr>
          </a:p>
        </p:txBody>
      </p:sp>
      <p:sp>
        <p:nvSpPr>
          <p:cNvPr id="83064" name="Text Box 7"/>
          <p:cNvSpPr txBox="1">
            <a:spLocks noChangeArrowheads="1"/>
          </p:cNvSpPr>
          <p:nvPr/>
        </p:nvSpPr>
        <p:spPr bwMode="auto">
          <a:xfrm>
            <a:off x="466725" y="1022350"/>
            <a:ext cx="2784475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accent2"/>
                </a:solidFill>
              </a:rPr>
              <a:t>串联谐振电路</a:t>
            </a:r>
            <a:r>
              <a:rPr lang="en-US" altLang="zh-CN" b="1">
                <a:solidFill>
                  <a:schemeClr val="accent2"/>
                </a:solidFill>
              </a:rPr>
              <a:t>:</a:t>
            </a:r>
            <a:endParaRPr lang="en-US" altLang="zh-CN" b="1">
              <a:solidFill>
                <a:schemeClr val="accent2"/>
              </a:solidFill>
            </a:endParaRPr>
          </a:p>
        </p:txBody>
      </p:sp>
      <p:sp>
        <p:nvSpPr>
          <p:cNvPr id="83065" name="Text Box 7"/>
          <p:cNvSpPr txBox="1">
            <a:spLocks noChangeArrowheads="1"/>
          </p:cNvSpPr>
          <p:nvPr/>
        </p:nvSpPr>
        <p:spPr bwMode="auto">
          <a:xfrm>
            <a:off x="285750" y="4090988"/>
            <a:ext cx="2782888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accent2"/>
                </a:solidFill>
              </a:rPr>
              <a:t>并联谐振电路</a:t>
            </a:r>
            <a:r>
              <a:rPr lang="en-US" altLang="zh-CN" b="1">
                <a:solidFill>
                  <a:schemeClr val="accent2"/>
                </a:solidFill>
              </a:rPr>
              <a:t>:</a:t>
            </a:r>
            <a:endParaRPr lang="en-US" altLang="zh-CN" b="1">
              <a:solidFill>
                <a:schemeClr val="accent2"/>
              </a:solidFill>
            </a:endParaRPr>
          </a:p>
        </p:txBody>
      </p:sp>
      <p:graphicFrame>
        <p:nvGraphicFramePr>
          <p:cNvPr id="83055" name="Object 111"/>
          <p:cNvGraphicFramePr>
            <a:graphicFrameLocks noChangeAspect="1"/>
          </p:cNvGraphicFramePr>
          <p:nvPr/>
        </p:nvGraphicFramePr>
        <p:xfrm>
          <a:off x="2634538" y="901239"/>
          <a:ext cx="6333250" cy="1208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7" name="" r:id="rId1" imgW="3200400" imgH="609600" progId="Equation.DSMT4">
                  <p:embed/>
                </p:oleObj>
              </mc:Choice>
              <mc:Fallback>
                <p:oleObj name="" r:id="rId1" imgW="3200400" imgH="609600" progId="Equation.DSMT4">
                  <p:embed/>
                  <p:pic>
                    <p:nvPicPr>
                      <p:cNvPr id="0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4538" y="901239"/>
                        <a:ext cx="6333250" cy="12087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1"/>
          <p:cNvSpPr>
            <a:spLocks noChangeArrowheads="1"/>
          </p:cNvSpPr>
          <p:nvPr/>
        </p:nvSpPr>
        <p:spPr bwMode="auto">
          <a:xfrm>
            <a:off x="130175" y="5153025"/>
            <a:ext cx="9401175" cy="444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eaLnBrk="0" hangingPunct="0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83057" name="Object 113"/>
          <p:cNvGraphicFramePr>
            <a:graphicFrameLocks noChangeAspect="1"/>
          </p:cNvGraphicFramePr>
          <p:nvPr/>
        </p:nvGraphicFramePr>
        <p:xfrm>
          <a:off x="2353689" y="3670301"/>
          <a:ext cx="6419009" cy="1427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8" name="" r:id="rId3" imgW="3606800" imgH="787400" progId="Equation.3">
                  <p:embed/>
                </p:oleObj>
              </mc:Choice>
              <mc:Fallback>
                <p:oleObj name="" r:id="rId3" imgW="3606800" imgH="787400" progId="Equation.3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3689" y="3670301"/>
                        <a:ext cx="6419009" cy="14271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14"/>
          <p:cNvGraphicFramePr>
            <a:graphicFrameLocks noChangeAspect="1"/>
          </p:cNvGraphicFramePr>
          <p:nvPr/>
        </p:nvGraphicFramePr>
        <p:xfrm>
          <a:off x="3265488" y="2400300"/>
          <a:ext cx="3716337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9" name="" r:id="rId5" imgW="2006600" imgH="647700" progId="Equation.DSMT4">
                  <p:embed/>
                </p:oleObj>
              </mc:Choice>
              <mc:Fallback>
                <p:oleObj name="" r:id="rId5" imgW="2006600" imgH="647700" progId="Equation.DSMT4">
                  <p:embed/>
                  <p:pic>
                    <p:nvPicPr>
                      <p:cNvPr id="0" name="Object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5488" y="2400300"/>
                        <a:ext cx="3716337" cy="119697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15"/>
          <p:cNvGraphicFramePr>
            <a:graphicFrameLocks noChangeAspect="1"/>
          </p:cNvGraphicFramePr>
          <p:nvPr/>
        </p:nvGraphicFramePr>
        <p:xfrm>
          <a:off x="3957696" y="5245100"/>
          <a:ext cx="2932112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0" name="Equation" r:id="rId7" imgW="38100000" imgH="14935200" progId="Equation.DSMT4">
                  <p:embed/>
                </p:oleObj>
              </mc:Choice>
              <mc:Fallback>
                <p:oleObj name="Equation" r:id="rId7" imgW="38100000" imgH="14935200" progId="Equation.DSMT4">
                  <p:embed/>
                  <p:pic>
                    <p:nvPicPr>
                      <p:cNvPr id="0" name="Object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7696" y="5245100"/>
                        <a:ext cx="2932112" cy="106362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16"/>
          <p:cNvGraphicFramePr>
            <a:graphicFrameLocks noChangeAspect="1"/>
          </p:cNvGraphicFramePr>
          <p:nvPr/>
        </p:nvGraphicFramePr>
        <p:xfrm>
          <a:off x="7251700" y="2627313"/>
          <a:ext cx="1716088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1" name="Equation" r:id="rId9" imgW="1104900" imgH="431800" progId="Equation.DSMT4">
                  <p:embed/>
                </p:oleObj>
              </mc:Choice>
              <mc:Fallback>
                <p:oleObj name="Equation" r:id="rId9" imgW="1104900" imgH="431800" progId="Equation.DSMT4">
                  <p:embed/>
                  <p:pic>
                    <p:nvPicPr>
                      <p:cNvPr id="0" name="Object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2627313"/>
                        <a:ext cx="1716088" cy="671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17"/>
          <p:cNvGraphicFramePr>
            <a:graphicFrameLocks noChangeAspect="1"/>
          </p:cNvGraphicFramePr>
          <p:nvPr/>
        </p:nvGraphicFramePr>
        <p:xfrm>
          <a:off x="7157085" y="5441157"/>
          <a:ext cx="1677988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2" name="Equation" r:id="rId11" imgW="1078865" imgH="431800" progId="Equation.DSMT4">
                  <p:embed/>
                </p:oleObj>
              </mc:Choice>
              <mc:Fallback>
                <p:oleObj name="Equation" r:id="rId11" imgW="1078865" imgH="431800" progId="Equation.DSMT4">
                  <p:embed/>
                  <p:pic>
                    <p:nvPicPr>
                      <p:cNvPr id="0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7085" y="5441157"/>
                        <a:ext cx="1677988" cy="671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23"/>
          <p:cNvGraphicFramePr>
            <a:graphicFrameLocks noChangeAspect="1"/>
          </p:cNvGraphicFramePr>
          <p:nvPr/>
        </p:nvGraphicFramePr>
        <p:xfrm>
          <a:off x="369907" y="1519630"/>
          <a:ext cx="2722524" cy="2185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3" name="Visio" r:id="rId13" imgW="945515" imgH="756920" progId="Visio.Drawing.11">
                  <p:embed/>
                </p:oleObj>
              </mc:Choice>
              <mc:Fallback>
                <p:oleObj name="Visio" r:id="rId13" imgW="945515" imgH="756920" progId="Visio.Drawing.11">
                  <p:embed/>
                  <p:pic>
                    <p:nvPicPr>
                      <p:cNvPr id="0" name="Object 2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907" y="1519630"/>
                        <a:ext cx="2722524" cy="21855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63582" y="4826923"/>
          <a:ext cx="3642807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4" name="Visio" r:id="rId15" imgW="1414145" imgH="527685" progId="Visio.Drawing.11">
                  <p:embed/>
                </p:oleObj>
              </mc:Choice>
              <mc:Fallback>
                <p:oleObj name="Visio" r:id="rId15" imgW="1414145" imgH="527685" progId="Visio.Drawing.11">
                  <p:embed/>
                  <p:pic>
                    <p:nvPicPr>
                      <p:cNvPr id="0" name="图片 1043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63582" y="4826923"/>
                        <a:ext cx="3642807" cy="1343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1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9EE9E225-4E34-4D7A-85B8-5B8791BCC30F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90119" name="Text Box 7"/>
          <p:cNvSpPr txBox="1">
            <a:spLocks noChangeArrowheads="1"/>
          </p:cNvSpPr>
          <p:nvPr/>
        </p:nvSpPr>
        <p:spPr bwMode="auto">
          <a:xfrm>
            <a:off x="792163" y="4757738"/>
            <a:ext cx="5700712" cy="10147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2"/>
                </a:solidFill>
              </a:rPr>
              <a:t>带宽</a:t>
            </a:r>
            <a:r>
              <a:rPr lang="en-US" altLang="zh-CN" sz="2400" b="1" dirty="0">
                <a:solidFill>
                  <a:schemeClr val="accent2"/>
                </a:solidFill>
              </a:rPr>
              <a:t>B </a:t>
            </a:r>
            <a:r>
              <a:rPr lang="zh-CN" altLang="en-US" sz="2400" b="1" dirty="0">
                <a:solidFill>
                  <a:schemeClr val="accent2"/>
                </a:solidFill>
              </a:rPr>
              <a:t>，是衰减到</a:t>
            </a:r>
            <a:r>
              <a:rPr lang="en-US" altLang="zh-CN" sz="2400" b="1" dirty="0">
                <a:solidFill>
                  <a:schemeClr val="accent2"/>
                </a:solidFill>
              </a:rPr>
              <a:t>70.7%</a:t>
            </a:r>
            <a:r>
              <a:rPr lang="zh-CN" altLang="en-US" sz="2400" b="1" dirty="0">
                <a:solidFill>
                  <a:schemeClr val="accent2"/>
                </a:solidFill>
              </a:rPr>
              <a:t>两个频率</a:t>
            </a:r>
            <a:r>
              <a:rPr lang="zh-CN" altLang="en-US" sz="2400" b="1" dirty="0">
                <a:solidFill>
                  <a:schemeClr val="accent2"/>
                </a:solidFill>
              </a:rPr>
              <a:t>之差。</a:t>
            </a:r>
            <a:endParaRPr lang="en-US" altLang="zh-CN" sz="2400" b="1" dirty="0">
              <a:solidFill>
                <a:schemeClr val="accent2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accent2"/>
                </a:solidFill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sym typeface="Symbol" panose="05050102010706020507" pitchFamily="18" charset="2"/>
              </a:rPr>
              <a:t> </a:t>
            </a:r>
            <a:r>
              <a:rPr lang="en-US" altLang="zh-CN" sz="2400" b="1" i="1" dirty="0">
                <a:solidFill>
                  <a:schemeClr val="accent2"/>
                </a:solidFill>
                <a:sym typeface="Symbol" panose="05050102010706020507" pitchFamily="18" charset="2"/>
              </a:rPr>
              <a:t></a:t>
            </a:r>
            <a:r>
              <a:rPr lang="en-US" altLang="zh-CN" sz="2400" b="1" dirty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</a:rPr>
              <a:t>=</a:t>
            </a:r>
            <a:r>
              <a:rPr lang="en-US" altLang="zh-CN" sz="2400" b="1" i="1" dirty="0">
                <a:solidFill>
                  <a:schemeClr val="accent2"/>
                </a:solidFill>
                <a:sym typeface="Symbol" panose="05050102010706020507" pitchFamily="18" charset="2"/>
              </a:rPr>
              <a:t></a:t>
            </a:r>
            <a:r>
              <a:rPr lang="en-US" altLang="zh-CN" sz="2400" b="1" baseline="-25000" dirty="0">
                <a:solidFill>
                  <a:schemeClr val="accent2"/>
                </a:solidFill>
              </a:rPr>
              <a:t>2</a:t>
            </a:r>
            <a:r>
              <a:rPr lang="en-US" altLang="zh-CN" sz="2400" b="1" dirty="0">
                <a:solidFill>
                  <a:schemeClr val="accent2"/>
                </a:solidFill>
              </a:rPr>
              <a:t>-</a:t>
            </a:r>
            <a:r>
              <a:rPr lang="en-US" altLang="zh-CN" sz="2400" b="1" i="1" dirty="0">
                <a:solidFill>
                  <a:schemeClr val="accent2"/>
                </a:solidFill>
                <a:sym typeface="Symbol" panose="05050102010706020507" pitchFamily="18" charset="2"/>
              </a:rPr>
              <a:t></a:t>
            </a:r>
            <a:r>
              <a:rPr lang="en-US" altLang="zh-CN" sz="2400" b="1" baseline="-25000" dirty="0">
                <a:solidFill>
                  <a:schemeClr val="accent2"/>
                </a:solidFill>
              </a:rPr>
              <a:t>1</a:t>
            </a:r>
            <a:endParaRPr lang="en-US" altLang="zh-CN" sz="2400" b="1" baseline="-25000" dirty="0">
              <a:solidFill>
                <a:schemeClr val="accent2"/>
              </a:solidFill>
            </a:endParaRPr>
          </a:p>
        </p:txBody>
      </p:sp>
      <p:graphicFrame>
        <p:nvGraphicFramePr>
          <p:cNvPr id="90133" name="Object 44"/>
          <p:cNvGraphicFramePr>
            <a:graphicFrameLocks noChangeAspect="1"/>
          </p:cNvGraphicFramePr>
          <p:nvPr/>
        </p:nvGraphicFramePr>
        <p:xfrm>
          <a:off x="6526213" y="4322763"/>
          <a:ext cx="158115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9" name="Equation" r:id="rId1" imgW="609600" imgH="469900" progId="Equation.3">
                  <p:embed/>
                </p:oleObj>
              </mc:Choice>
              <mc:Fallback>
                <p:oleObj name="Equation" r:id="rId1" imgW="609600" imgH="4699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6213" y="4322763"/>
                        <a:ext cx="1581150" cy="942975"/>
                      </a:xfrm>
                      <a:prstGeom prst="rect">
                        <a:avLst/>
                      </a:prstGeom>
                      <a:solidFill>
                        <a:srgbClr val="99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49" name="Rectangle 37"/>
          <p:cNvSpPr>
            <a:spLocks noChangeArrowheads="1"/>
          </p:cNvSpPr>
          <p:nvPr/>
        </p:nvSpPr>
        <p:spPr bwMode="auto">
          <a:xfrm>
            <a:off x="6500813" y="3692525"/>
            <a:ext cx="15367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b="1" baseline="-2500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en-US" altLang="zh-CN" b="1">
                <a:solidFill>
                  <a:srgbClr val="000000"/>
                </a:solidFill>
                <a:sym typeface="Symbol" panose="05050102010706020507" pitchFamily="18" charset="2"/>
              </a:rPr>
              <a:t></a:t>
            </a:r>
            <a:r>
              <a:rPr lang="en-US" altLang="zh-CN" b="1" i="1">
                <a:solidFill>
                  <a:srgbClr val="000000"/>
                </a:solidFill>
                <a:sym typeface="Symbol" panose="05050102010706020507" pitchFamily="18" charset="2"/>
              </a:rPr>
              <a:t>f</a:t>
            </a:r>
            <a:r>
              <a:rPr lang="en-US" altLang="zh-CN" b="1">
                <a:solidFill>
                  <a:srgbClr val="000000"/>
                </a:solidFill>
                <a:sym typeface="Symbol" panose="05050102010706020507" pitchFamily="18" charset="2"/>
              </a:rPr>
              <a:t>= </a:t>
            </a:r>
            <a:r>
              <a:rPr lang="en-US" altLang="zh-CN" b="1" i="1">
                <a:solidFill>
                  <a:srgbClr val="000000"/>
                </a:solidFill>
                <a:sym typeface="Symbol" panose="05050102010706020507" pitchFamily="18" charset="2"/>
              </a:rPr>
              <a:t>f</a:t>
            </a:r>
            <a:r>
              <a:rPr lang="en-US" altLang="zh-CN" b="1" baseline="-25000">
                <a:solidFill>
                  <a:srgbClr val="000000"/>
                </a:solidFill>
                <a:sym typeface="Symbol" panose="05050102010706020507" pitchFamily="18" charset="2"/>
              </a:rPr>
              <a:t>2 </a:t>
            </a:r>
            <a:r>
              <a:rPr lang="zh-CN" altLang="en-US" b="1">
                <a:solidFill>
                  <a:srgbClr val="000000"/>
                </a:solidFill>
                <a:sym typeface="Symbol" panose="05050102010706020507" pitchFamily="18" charset="2"/>
              </a:rPr>
              <a:t>－</a:t>
            </a:r>
            <a:r>
              <a:rPr lang="en-US" altLang="zh-CN" b="1" i="1">
                <a:solidFill>
                  <a:srgbClr val="000000"/>
                </a:solidFill>
                <a:sym typeface="Symbol" panose="05050102010706020507" pitchFamily="18" charset="2"/>
              </a:rPr>
              <a:t>f</a:t>
            </a:r>
            <a:r>
              <a:rPr lang="en-US" altLang="zh-CN" b="1" baseline="-25000">
                <a:solidFill>
                  <a:srgbClr val="000000"/>
                </a:solidFill>
                <a:sym typeface="Symbol" panose="05050102010706020507" pitchFamily="18" charset="2"/>
              </a:rPr>
              <a:t>1</a:t>
            </a:r>
            <a:endParaRPr lang="en-US" altLang="zh-CN" b="1" baseline="-2500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90151" name="Object 45"/>
          <p:cNvGraphicFramePr>
            <a:graphicFrameLocks noChangeAspect="1"/>
          </p:cNvGraphicFramePr>
          <p:nvPr/>
        </p:nvGraphicFramePr>
        <p:xfrm>
          <a:off x="6578600" y="2620963"/>
          <a:ext cx="1728585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0" name="Equation" r:id="rId3" imgW="762000" imgH="520700" progId="Equation.3">
                  <p:embed/>
                </p:oleObj>
              </mc:Choice>
              <mc:Fallback>
                <p:oleObj name="Equation" r:id="rId3" imgW="762000" imgH="5207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8600" y="2620963"/>
                        <a:ext cx="1728585" cy="1050925"/>
                      </a:xfrm>
                      <a:prstGeom prst="rect">
                        <a:avLst/>
                      </a:prstGeom>
                      <a:solidFill>
                        <a:srgbClr val="99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 Box 10"/>
          <p:cNvSpPr txBox="1">
            <a:spLocks noChangeArrowheads="1"/>
          </p:cNvSpPr>
          <p:nvPr/>
        </p:nvSpPr>
        <p:spPr bwMode="auto">
          <a:xfrm>
            <a:off x="2871788" y="4059238"/>
            <a:ext cx="504825" cy="320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altLang="zh-CN" sz="2000" b="1">
                <a:solidFill>
                  <a:srgbClr val="000000"/>
                </a:solidFill>
                <a:sym typeface="Symbol" panose="05050102010706020507" pitchFamily="18" charset="2"/>
              </a:rPr>
              <a:t></a:t>
            </a:r>
            <a:r>
              <a:rPr lang="en-US" altLang="zh-CN" sz="2000" b="1" baseline="-25000">
                <a:solidFill>
                  <a:srgbClr val="000000"/>
                </a:solidFill>
                <a:sym typeface="Symbol" panose="05050102010706020507" pitchFamily="18" charset="2"/>
              </a:rPr>
              <a:t>0</a:t>
            </a:r>
            <a:r>
              <a:rPr lang="en-US" altLang="zh-CN" sz="2000" b="1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endParaRPr lang="en-US" altLang="zh-CN" sz="2000" b="1" baseline="-2500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grpSp>
        <p:nvGrpSpPr>
          <p:cNvPr id="36" name="Group 12"/>
          <p:cNvGrpSpPr/>
          <p:nvPr/>
        </p:nvGrpSpPr>
        <p:grpSpPr bwMode="auto">
          <a:xfrm>
            <a:off x="973138" y="1673225"/>
            <a:ext cx="2932112" cy="284163"/>
            <a:chOff x="521" y="1640"/>
            <a:chExt cx="1783" cy="179"/>
          </a:xfrm>
        </p:grpSpPr>
        <p:sp>
          <p:nvSpPr>
            <p:cNvPr id="84038" name="Text Box 13"/>
            <p:cNvSpPr txBox="1">
              <a:spLocks noChangeArrowheads="1"/>
            </p:cNvSpPr>
            <p:nvPr/>
          </p:nvSpPr>
          <p:spPr bwMode="auto">
            <a:xfrm>
              <a:off x="521" y="1640"/>
              <a:ext cx="465" cy="179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</a:rPr>
                <a:t>0.707</a:t>
              </a:r>
              <a:endParaRPr lang="en-US" altLang="zh-CN" sz="2000" b="1"/>
            </a:p>
          </p:txBody>
        </p:sp>
        <p:sp>
          <p:nvSpPr>
            <p:cNvPr id="84039" name="Line 14"/>
            <p:cNvSpPr>
              <a:spLocks noChangeShapeType="1"/>
            </p:cNvSpPr>
            <p:nvPr/>
          </p:nvSpPr>
          <p:spPr bwMode="auto">
            <a:xfrm>
              <a:off x="1056" y="1676"/>
              <a:ext cx="1248" cy="4"/>
            </a:xfrm>
            <a:prstGeom prst="line">
              <a:avLst/>
            </a:prstGeom>
            <a:noFill/>
            <a:ln w="38100" cap="rnd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9" name="Line 15"/>
          <p:cNvSpPr>
            <a:spLocks noChangeShapeType="1"/>
          </p:cNvSpPr>
          <p:nvPr/>
        </p:nvSpPr>
        <p:spPr bwMode="auto">
          <a:xfrm flipH="1">
            <a:off x="2641600" y="1746250"/>
            <a:ext cx="14288" cy="2306638"/>
          </a:xfrm>
          <a:prstGeom prst="line">
            <a:avLst/>
          </a:prstGeom>
          <a:noFill/>
          <a:ln w="38100" cap="rnd">
            <a:solidFill>
              <a:schemeClr val="accent1"/>
            </a:solidFill>
            <a:prstDash val="sysDot"/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0" name="Line 16"/>
          <p:cNvSpPr>
            <a:spLocks noChangeShapeType="1"/>
          </p:cNvSpPr>
          <p:nvPr/>
        </p:nvSpPr>
        <p:spPr bwMode="auto">
          <a:xfrm>
            <a:off x="3648075" y="1701800"/>
            <a:ext cx="0" cy="2395538"/>
          </a:xfrm>
          <a:prstGeom prst="line">
            <a:avLst/>
          </a:prstGeom>
          <a:noFill/>
          <a:ln w="38100" cap="rnd">
            <a:solidFill>
              <a:schemeClr val="accent1"/>
            </a:solidFill>
            <a:prstDash val="sysDot"/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1" name="Rectangle 17"/>
          <p:cNvSpPr>
            <a:spLocks noChangeArrowheads="1"/>
          </p:cNvSpPr>
          <p:nvPr/>
        </p:nvSpPr>
        <p:spPr bwMode="auto">
          <a:xfrm>
            <a:off x="2351088" y="4002088"/>
            <a:ext cx="558800" cy="320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altLang="zh-CN" sz="2000" b="1">
                <a:solidFill>
                  <a:srgbClr val="000000"/>
                </a:solidFill>
                <a:sym typeface="Symbol" panose="05050102010706020507" pitchFamily="18" charset="2"/>
              </a:rPr>
              <a:t></a:t>
            </a:r>
            <a:r>
              <a:rPr lang="en-US" altLang="zh-CN" sz="2000" b="1" baseline="-25000">
                <a:solidFill>
                  <a:srgbClr val="000000"/>
                </a:solidFill>
                <a:sym typeface="Symbol" panose="05050102010706020507" pitchFamily="18" charset="2"/>
              </a:rPr>
              <a:t>1</a:t>
            </a:r>
            <a:endParaRPr lang="en-US" altLang="zh-CN" sz="2000" b="1" baseline="-2500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42" name="Rectangle 18"/>
          <p:cNvSpPr>
            <a:spLocks noChangeArrowheads="1"/>
          </p:cNvSpPr>
          <p:nvPr/>
        </p:nvSpPr>
        <p:spPr bwMode="auto">
          <a:xfrm>
            <a:off x="3392488" y="3994150"/>
            <a:ext cx="558800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2000" b="1">
                <a:solidFill>
                  <a:srgbClr val="000000"/>
                </a:solidFill>
                <a:sym typeface="Symbol" panose="05050102010706020507" pitchFamily="18" charset="2"/>
              </a:rPr>
              <a:t></a:t>
            </a:r>
            <a:r>
              <a:rPr lang="en-US" altLang="zh-CN" sz="2000" b="1" baseline="-2500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endParaRPr lang="en-US" altLang="zh-CN" sz="2000" b="1" baseline="-2500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grpSp>
        <p:nvGrpSpPr>
          <p:cNvPr id="84025" name="Group 23"/>
          <p:cNvGrpSpPr/>
          <p:nvPr/>
        </p:nvGrpSpPr>
        <p:grpSpPr bwMode="auto">
          <a:xfrm>
            <a:off x="1838325" y="1092200"/>
            <a:ext cx="3724275" cy="2916238"/>
            <a:chOff x="841" y="1301"/>
            <a:chExt cx="2346" cy="1855"/>
          </a:xfrm>
        </p:grpSpPr>
        <p:sp>
          <p:nvSpPr>
            <p:cNvPr id="84036" name="Text Box 24"/>
            <p:cNvSpPr txBox="1">
              <a:spLocks noChangeArrowheads="1"/>
            </p:cNvSpPr>
            <p:nvPr/>
          </p:nvSpPr>
          <p:spPr bwMode="auto">
            <a:xfrm>
              <a:off x="2584" y="2401"/>
              <a:ext cx="421" cy="27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b="1" i="1"/>
                <a:t>Q</a:t>
              </a:r>
              <a:r>
                <a:rPr lang="en-US" altLang="zh-CN" sz="2000" b="1"/>
                <a:t>=1</a:t>
              </a:r>
              <a:endParaRPr lang="en-US" altLang="zh-CN" sz="2000" b="1"/>
            </a:p>
          </p:txBody>
        </p:sp>
        <p:sp>
          <p:nvSpPr>
            <p:cNvPr id="84037" name="Freeform 25"/>
            <p:cNvSpPr/>
            <p:nvPr/>
          </p:nvSpPr>
          <p:spPr bwMode="auto">
            <a:xfrm>
              <a:off x="841" y="1301"/>
              <a:ext cx="2346" cy="1855"/>
            </a:xfrm>
            <a:custGeom>
              <a:avLst/>
              <a:gdLst>
                <a:gd name="T0" fmla="*/ 0 w 2346"/>
                <a:gd name="T1" fmla="*/ 1855 h 1855"/>
                <a:gd name="T2" fmla="*/ 246 w 2346"/>
                <a:gd name="T3" fmla="*/ 1231 h 1855"/>
                <a:gd name="T4" fmla="*/ 528 w 2346"/>
                <a:gd name="T5" fmla="*/ 385 h 1855"/>
                <a:gd name="T6" fmla="*/ 672 w 2346"/>
                <a:gd name="T7" fmla="*/ 79 h 1855"/>
                <a:gd name="T8" fmla="*/ 798 w 2346"/>
                <a:gd name="T9" fmla="*/ 10 h 1855"/>
                <a:gd name="T10" fmla="*/ 948 w 2346"/>
                <a:gd name="T11" fmla="*/ 142 h 1855"/>
                <a:gd name="T12" fmla="*/ 1188 w 2346"/>
                <a:gd name="T13" fmla="*/ 475 h 1855"/>
                <a:gd name="T14" fmla="*/ 1458 w 2346"/>
                <a:gd name="T15" fmla="*/ 763 h 1855"/>
                <a:gd name="T16" fmla="*/ 1878 w 2346"/>
                <a:gd name="T17" fmla="*/ 1039 h 1855"/>
                <a:gd name="T18" fmla="*/ 2346 w 2346"/>
                <a:gd name="T19" fmla="*/ 1213 h 185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46"/>
                <a:gd name="T31" fmla="*/ 0 h 1855"/>
                <a:gd name="T32" fmla="*/ 2346 w 2346"/>
                <a:gd name="T33" fmla="*/ 1855 h 185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46" h="1855">
                  <a:moveTo>
                    <a:pt x="0" y="1855"/>
                  </a:moveTo>
                  <a:cubicBezTo>
                    <a:pt x="41" y="1751"/>
                    <a:pt x="158" y="1476"/>
                    <a:pt x="246" y="1231"/>
                  </a:cubicBezTo>
                  <a:cubicBezTo>
                    <a:pt x="334" y="986"/>
                    <a:pt x="457" y="577"/>
                    <a:pt x="528" y="385"/>
                  </a:cubicBezTo>
                  <a:cubicBezTo>
                    <a:pt x="599" y="193"/>
                    <a:pt x="627" y="141"/>
                    <a:pt x="672" y="79"/>
                  </a:cubicBezTo>
                  <a:cubicBezTo>
                    <a:pt x="717" y="17"/>
                    <a:pt x="752" y="0"/>
                    <a:pt x="798" y="10"/>
                  </a:cubicBezTo>
                  <a:cubicBezTo>
                    <a:pt x="844" y="20"/>
                    <a:pt x="883" y="65"/>
                    <a:pt x="948" y="142"/>
                  </a:cubicBezTo>
                  <a:cubicBezTo>
                    <a:pt x="1013" y="219"/>
                    <a:pt x="1103" y="372"/>
                    <a:pt x="1188" y="475"/>
                  </a:cubicBezTo>
                  <a:cubicBezTo>
                    <a:pt x="1273" y="578"/>
                    <a:pt x="1343" y="669"/>
                    <a:pt x="1458" y="763"/>
                  </a:cubicBezTo>
                  <a:cubicBezTo>
                    <a:pt x="1573" y="857"/>
                    <a:pt x="1730" y="964"/>
                    <a:pt x="1878" y="1039"/>
                  </a:cubicBezTo>
                  <a:cubicBezTo>
                    <a:pt x="2026" y="1114"/>
                    <a:pt x="2249" y="1177"/>
                    <a:pt x="2346" y="1213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4026" name="Group 26"/>
          <p:cNvGrpSpPr/>
          <p:nvPr/>
        </p:nvGrpSpPr>
        <p:grpSpPr bwMode="auto">
          <a:xfrm>
            <a:off x="1838325" y="1095375"/>
            <a:ext cx="3705225" cy="2951163"/>
            <a:chOff x="841" y="1303"/>
            <a:chExt cx="2334" cy="1859"/>
          </a:xfrm>
        </p:grpSpPr>
        <p:sp>
          <p:nvSpPr>
            <p:cNvPr id="84034" name="Text Box 27"/>
            <p:cNvSpPr txBox="1">
              <a:spLocks noChangeArrowheads="1"/>
            </p:cNvSpPr>
            <p:nvPr/>
          </p:nvSpPr>
          <p:spPr bwMode="auto">
            <a:xfrm>
              <a:off x="2554" y="2802"/>
              <a:ext cx="501" cy="2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b="1" i="1"/>
                <a:t>Q</a:t>
              </a:r>
              <a:r>
                <a:rPr lang="en-US" altLang="zh-CN" sz="2000" b="1"/>
                <a:t>=10</a:t>
              </a:r>
              <a:endParaRPr lang="en-US" altLang="zh-CN" sz="2000" b="1"/>
            </a:p>
          </p:txBody>
        </p:sp>
        <p:sp>
          <p:nvSpPr>
            <p:cNvPr id="84035" name="Freeform 28"/>
            <p:cNvSpPr/>
            <p:nvPr/>
          </p:nvSpPr>
          <p:spPr bwMode="auto">
            <a:xfrm>
              <a:off x="841" y="1303"/>
              <a:ext cx="2334" cy="1859"/>
            </a:xfrm>
            <a:custGeom>
              <a:avLst/>
              <a:gdLst>
                <a:gd name="T0" fmla="*/ 0 w 2334"/>
                <a:gd name="T1" fmla="*/ 1859 h 1859"/>
                <a:gd name="T2" fmla="*/ 462 w 2334"/>
                <a:gd name="T3" fmla="*/ 1682 h 1859"/>
                <a:gd name="T4" fmla="*/ 645 w 2334"/>
                <a:gd name="T5" fmla="*/ 1343 h 1859"/>
                <a:gd name="T6" fmla="*/ 714 w 2334"/>
                <a:gd name="T7" fmla="*/ 851 h 1859"/>
                <a:gd name="T8" fmla="*/ 747 w 2334"/>
                <a:gd name="T9" fmla="*/ 242 h 1859"/>
                <a:gd name="T10" fmla="*/ 771 w 2334"/>
                <a:gd name="T11" fmla="*/ 8 h 1859"/>
                <a:gd name="T12" fmla="*/ 798 w 2334"/>
                <a:gd name="T13" fmla="*/ 293 h 1859"/>
                <a:gd name="T14" fmla="*/ 855 w 2334"/>
                <a:gd name="T15" fmla="*/ 1040 h 1859"/>
                <a:gd name="T16" fmla="*/ 1020 w 2334"/>
                <a:gd name="T17" fmla="*/ 1535 h 1859"/>
                <a:gd name="T18" fmla="*/ 1527 w 2334"/>
                <a:gd name="T19" fmla="*/ 1733 h 1859"/>
                <a:gd name="T20" fmla="*/ 2334 w 2334"/>
                <a:gd name="T21" fmla="*/ 1787 h 185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334"/>
                <a:gd name="T34" fmla="*/ 0 h 1859"/>
                <a:gd name="T35" fmla="*/ 2334 w 2334"/>
                <a:gd name="T36" fmla="*/ 1859 h 185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334" h="1859">
                  <a:moveTo>
                    <a:pt x="0" y="1859"/>
                  </a:moveTo>
                  <a:cubicBezTo>
                    <a:pt x="77" y="1830"/>
                    <a:pt x="355" y="1768"/>
                    <a:pt x="462" y="1682"/>
                  </a:cubicBezTo>
                  <a:cubicBezTo>
                    <a:pt x="569" y="1596"/>
                    <a:pt x="603" y="1481"/>
                    <a:pt x="645" y="1343"/>
                  </a:cubicBezTo>
                  <a:cubicBezTo>
                    <a:pt x="687" y="1205"/>
                    <a:pt x="697" y="1034"/>
                    <a:pt x="714" y="851"/>
                  </a:cubicBezTo>
                  <a:cubicBezTo>
                    <a:pt x="731" y="668"/>
                    <a:pt x="738" y="382"/>
                    <a:pt x="747" y="242"/>
                  </a:cubicBezTo>
                  <a:cubicBezTo>
                    <a:pt x="756" y="102"/>
                    <a:pt x="763" y="0"/>
                    <a:pt x="771" y="8"/>
                  </a:cubicBezTo>
                  <a:cubicBezTo>
                    <a:pt x="779" y="16"/>
                    <a:pt x="784" y="121"/>
                    <a:pt x="798" y="293"/>
                  </a:cubicBezTo>
                  <a:cubicBezTo>
                    <a:pt x="812" y="465"/>
                    <a:pt x="818" y="833"/>
                    <a:pt x="855" y="1040"/>
                  </a:cubicBezTo>
                  <a:cubicBezTo>
                    <a:pt x="892" y="1247"/>
                    <a:pt x="908" y="1419"/>
                    <a:pt x="1020" y="1535"/>
                  </a:cubicBezTo>
                  <a:cubicBezTo>
                    <a:pt x="1132" y="1651"/>
                    <a:pt x="1308" y="1691"/>
                    <a:pt x="1527" y="1733"/>
                  </a:cubicBezTo>
                  <a:cubicBezTo>
                    <a:pt x="1746" y="1775"/>
                    <a:pt x="2166" y="1776"/>
                    <a:pt x="2334" y="1787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84027" name="Line 29"/>
          <p:cNvSpPr>
            <a:spLocks noChangeShapeType="1"/>
          </p:cNvSpPr>
          <p:nvPr/>
        </p:nvSpPr>
        <p:spPr bwMode="auto">
          <a:xfrm>
            <a:off x="3071813" y="1131888"/>
            <a:ext cx="0" cy="294163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4028" name="Line 30"/>
          <p:cNvSpPr>
            <a:spLocks noChangeShapeType="1"/>
          </p:cNvSpPr>
          <p:nvPr/>
        </p:nvSpPr>
        <p:spPr bwMode="auto">
          <a:xfrm flipV="1">
            <a:off x="1514475" y="4025900"/>
            <a:ext cx="4257675" cy="9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stealth" w="sm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4029" name="Line 31"/>
          <p:cNvSpPr>
            <a:spLocks noChangeShapeType="1"/>
          </p:cNvSpPr>
          <p:nvPr/>
        </p:nvSpPr>
        <p:spPr bwMode="auto">
          <a:xfrm flipV="1">
            <a:off x="1814513" y="757238"/>
            <a:ext cx="14287" cy="3678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stealth" w="sm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4014" name="Object 46"/>
          <p:cNvGraphicFramePr>
            <a:graphicFrameLocks noChangeAspect="1"/>
          </p:cNvGraphicFramePr>
          <p:nvPr/>
        </p:nvGraphicFramePr>
        <p:xfrm>
          <a:off x="1852613" y="608013"/>
          <a:ext cx="88265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1" name="公式" r:id="rId5" imgW="520700" imgH="254000" progId="Equation.3">
                  <p:embed/>
                </p:oleObj>
              </mc:Choice>
              <mc:Fallback>
                <p:oleObj name="公式" r:id="rId5" imgW="520700" imgH="2540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2613" y="608013"/>
                        <a:ext cx="882650" cy="43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30" name="Text Box 33"/>
          <p:cNvSpPr txBox="1">
            <a:spLocks noChangeArrowheads="1"/>
          </p:cNvSpPr>
          <p:nvPr/>
        </p:nvSpPr>
        <p:spPr bwMode="auto">
          <a:xfrm>
            <a:off x="1489075" y="4027488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/>
              <a:t>0</a:t>
            </a:r>
            <a:endParaRPr lang="en-US" altLang="zh-CN" sz="2000" b="1"/>
          </a:p>
        </p:txBody>
      </p:sp>
      <p:sp>
        <p:nvSpPr>
          <p:cNvPr id="84031" name="Line 34"/>
          <p:cNvSpPr>
            <a:spLocks noChangeShapeType="1"/>
          </p:cNvSpPr>
          <p:nvPr/>
        </p:nvSpPr>
        <p:spPr bwMode="auto">
          <a:xfrm flipH="1">
            <a:off x="1822450" y="1101725"/>
            <a:ext cx="1238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032" name="Text Box 35"/>
          <p:cNvSpPr txBox="1">
            <a:spLocks noChangeArrowheads="1"/>
          </p:cNvSpPr>
          <p:nvPr/>
        </p:nvSpPr>
        <p:spPr bwMode="auto">
          <a:xfrm>
            <a:off x="1446213" y="976313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/>
              <a:t>1</a:t>
            </a:r>
            <a:endParaRPr lang="en-US" altLang="zh-CN" sz="2000" b="1"/>
          </a:p>
        </p:txBody>
      </p:sp>
      <p:sp>
        <p:nvSpPr>
          <p:cNvPr id="84033" name="Rectangle 36"/>
          <p:cNvSpPr>
            <a:spLocks noChangeArrowheads="1"/>
          </p:cNvSpPr>
          <p:nvPr/>
        </p:nvSpPr>
        <p:spPr bwMode="auto">
          <a:xfrm>
            <a:off x="5795963" y="3771900"/>
            <a:ext cx="358775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>
                <a:solidFill>
                  <a:srgbClr val="000000"/>
                </a:solidFill>
                <a:sym typeface="Symbol" panose="05050102010706020507" pitchFamily="18" charset="2"/>
              </a:rPr>
              <a:t></a:t>
            </a:r>
            <a:endParaRPr lang="en-US" altLang="zh-CN" sz="2000" b="1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2" name="墨迹 1"/>
              <p14:cNvContentPartPr/>
              <p14:nvPr/>
            </p14:nvContentPartPr>
            <p14:xfrm>
              <a:off x="2704320" y="1112400"/>
              <a:ext cx="696600" cy="53208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8"/>
            </p:blipFill>
            <p:spPr>
              <a:xfrm>
                <a:off x="2704320" y="1112400"/>
                <a:ext cx="696600" cy="53208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90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0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0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9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9" grpId="0" bldLvl="0" animBg="1" autoUpdateAnimBg="0"/>
      <p:bldP spid="90149" grpId="0" autoUpdateAnimBg="0"/>
      <p:bldP spid="35" grpId="0" autoUpdateAnimBg="0"/>
      <p:bldP spid="39" grpId="0" animBg="1"/>
      <p:bldP spid="40" grpId="0" animBg="1"/>
      <p:bldP spid="41" grpId="0" autoUpdateAnimBg="0"/>
      <p:bldP spid="4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48CDD3D9-0782-4214-88EC-7AD0FAD04341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7689" y="450850"/>
            <a:ext cx="5193636" cy="2973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ct val="20000"/>
              </a:spcAft>
              <a:defRPr/>
            </a:pPr>
            <a:r>
              <a:rPr lang="zh-CN" altLang="en-US" sz="2400" b="1" dirty="0">
                <a:latin typeface="+mn-lt"/>
                <a:ea typeface="楷体" panose="02010609060101010101" pitchFamily="49" charset="-122"/>
              </a:rPr>
              <a:t>为兼顾电台数量和广播质量，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楷体" panose="02010609060101010101" pitchFamily="49" charset="-122"/>
              </a:rPr>
              <a:t>电台占的频带宽度受到限制</a:t>
            </a:r>
            <a:r>
              <a:rPr lang="zh-CN" altLang="en-US" sz="2400" b="1" dirty="0">
                <a:solidFill>
                  <a:srgbClr val="000099"/>
                </a:solidFill>
                <a:latin typeface="+mn-lt"/>
                <a:ea typeface="楷体" panose="02010609060101010101" pitchFamily="49" charset="-122"/>
              </a:rPr>
              <a:t>。</a:t>
            </a:r>
            <a:endParaRPr lang="en-US" altLang="zh-CN" sz="2400" b="1" dirty="0">
              <a:solidFill>
                <a:srgbClr val="000099"/>
              </a:solidFill>
              <a:latin typeface="+mn-lt"/>
              <a:ea typeface="楷体" panose="02010609060101010101" pitchFamily="49" charset="-122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400" b="1" dirty="0">
                <a:latin typeface="+mn-lt"/>
                <a:ea typeface="楷体" panose="02010609060101010101" pitchFamily="49" charset="-122"/>
              </a:rPr>
              <a:t>国际上规定</a:t>
            </a:r>
            <a:r>
              <a:rPr lang="zh-CN" altLang="en-US" sz="2400" b="1" dirty="0">
                <a:solidFill>
                  <a:srgbClr val="0066FF"/>
                </a:solidFill>
                <a:latin typeface="+mn-lt"/>
                <a:ea typeface="楷体" panose="02010609060101010101" pitchFamily="49" charset="-122"/>
              </a:rPr>
              <a:t>频率间隔</a:t>
            </a:r>
            <a:r>
              <a:rPr lang="zh-CN" altLang="en-US" sz="2400" b="1" dirty="0">
                <a:latin typeface="+mn-lt"/>
                <a:ea typeface="楷体" panose="02010609060101010101" pitchFamily="49" charset="-122"/>
              </a:rPr>
              <a:t>：</a:t>
            </a:r>
            <a:endParaRPr lang="en-US" altLang="zh-CN" sz="2400" b="1" dirty="0">
              <a:latin typeface="+mn-lt"/>
              <a:ea typeface="楷体" panose="02010609060101010101" pitchFamily="49" charset="-122"/>
            </a:endParaRPr>
          </a:p>
          <a:p>
            <a:pPr marL="342900" indent="-342900">
              <a:spcAft>
                <a:spcPct val="2000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ea typeface="楷体" panose="02010609060101010101" pitchFamily="49" charset="-122"/>
              </a:rPr>
              <a:t>短波</a:t>
            </a:r>
            <a:r>
              <a:rPr lang="en-US" altLang="zh-CN" sz="2400" b="1" dirty="0">
                <a:ea typeface="楷体" panose="02010609060101010101" pitchFamily="49" charset="-122"/>
              </a:rPr>
              <a:t>5kHz</a:t>
            </a:r>
            <a:endParaRPr lang="en-US" altLang="zh-CN" sz="2400" b="1" dirty="0">
              <a:ea typeface="楷体" panose="02010609060101010101" pitchFamily="49" charset="-122"/>
            </a:endParaRPr>
          </a:p>
          <a:p>
            <a:pPr marL="342900" indent="-342900">
              <a:spcAft>
                <a:spcPct val="2000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latin typeface="+mn-lt"/>
                <a:ea typeface="楷体" panose="02010609060101010101" pitchFamily="49" charset="-122"/>
              </a:rPr>
              <a:t>中波</a:t>
            </a:r>
            <a:r>
              <a:rPr lang="en-US" altLang="zh-CN" sz="2400" b="1" dirty="0">
                <a:latin typeface="+mn-lt"/>
                <a:ea typeface="楷体" panose="02010609060101010101" pitchFamily="49" charset="-122"/>
              </a:rPr>
              <a:t>9kHz</a:t>
            </a:r>
            <a:endParaRPr lang="en-US" altLang="zh-CN" sz="2400" b="1" dirty="0">
              <a:ea typeface="楷体" panose="02010609060101010101" pitchFamily="49" charset="-122"/>
            </a:endParaRPr>
          </a:p>
          <a:p>
            <a:pPr marL="342900" indent="-342900">
              <a:spcAft>
                <a:spcPct val="2000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400" b="1" dirty="0">
                <a:latin typeface="+mn-lt"/>
                <a:ea typeface="楷体" panose="02010609060101010101" pitchFamily="49" charset="-122"/>
              </a:rPr>
              <a:t>FM  200kHz</a:t>
            </a:r>
            <a:r>
              <a:rPr lang="zh-CN" altLang="en-US" sz="2400" b="1" dirty="0">
                <a:latin typeface="+mn-lt"/>
                <a:ea typeface="楷体" panose="02010609060101010101" pitchFamily="49" charset="-122"/>
              </a:rPr>
              <a:t>（</a:t>
            </a:r>
            <a:r>
              <a:rPr lang="zh-CN" altLang="en-US" sz="2400" b="1" dirty="0">
                <a:ea typeface="楷体" panose="02010609060101010101" pitchFamily="49" charset="-122"/>
              </a:rPr>
              <a:t>我国</a:t>
            </a:r>
            <a:r>
              <a:rPr lang="zh-CN" altLang="en-US" sz="2400" b="1" dirty="0">
                <a:latin typeface="+mn-lt"/>
                <a:ea typeface="楷体" panose="02010609060101010101" pitchFamily="49" charset="-122"/>
              </a:rPr>
              <a:t>），</a:t>
            </a:r>
            <a:r>
              <a:rPr lang="en-US" altLang="zh-CN" sz="2400" b="1" dirty="0">
                <a:latin typeface="+mn-lt"/>
                <a:ea typeface="楷体" panose="02010609060101010101" pitchFamily="49" charset="-122"/>
              </a:rPr>
              <a:t>300kHz</a:t>
            </a:r>
            <a:r>
              <a:rPr lang="zh-CN" altLang="en-US" sz="2400" b="1" dirty="0">
                <a:latin typeface="+mn-lt"/>
                <a:ea typeface="楷体" panose="02010609060101010101" pitchFamily="49" charset="-122"/>
              </a:rPr>
              <a:t>或</a:t>
            </a:r>
            <a:r>
              <a:rPr lang="en-US" altLang="zh-CN" sz="2400" b="1" dirty="0">
                <a:latin typeface="+mn-lt"/>
                <a:ea typeface="楷体" panose="02010609060101010101" pitchFamily="49" charset="-122"/>
              </a:rPr>
              <a:t>400kHz</a:t>
            </a:r>
            <a:r>
              <a:rPr lang="zh-CN" altLang="en-US" sz="2400" b="1" dirty="0">
                <a:latin typeface="+mn-lt"/>
                <a:ea typeface="楷体" panose="02010609060101010101" pitchFamily="49" charset="-122"/>
              </a:rPr>
              <a:t>。</a:t>
            </a:r>
            <a:endParaRPr lang="zh-CN" altLang="en-US" sz="2400" b="1" dirty="0"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95237" name="Freeform 28"/>
          <p:cNvSpPr/>
          <p:nvPr/>
        </p:nvSpPr>
        <p:spPr bwMode="auto">
          <a:xfrm>
            <a:off x="5041900" y="1174750"/>
            <a:ext cx="2503488" cy="2176463"/>
          </a:xfrm>
          <a:custGeom>
            <a:avLst/>
            <a:gdLst>
              <a:gd name="T0" fmla="*/ 0 w 2334"/>
              <a:gd name="T1" fmla="*/ 2176676 h 1859"/>
              <a:gd name="T2" fmla="*/ 495469 w 2334"/>
              <a:gd name="T3" fmla="*/ 1969429 h 1859"/>
              <a:gd name="T4" fmla="*/ 691726 w 2334"/>
              <a:gd name="T5" fmla="*/ 1572499 h 1859"/>
              <a:gd name="T6" fmla="*/ 765725 w 2334"/>
              <a:gd name="T7" fmla="*/ 996424 h 1859"/>
              <a:gd name="T8" fmla="*/ 801115 w 2334"/>
              <a:gd name="T9" fmla="*/ 283354 h 1859"/>
              <a:gd name="T10" fmla="*/ 826854 w 2334"/>
              <a:gd name="T11" fmla="*/ 9367 h 1859"/>
              <a:gd name="T12" fmla="*/ 855810 w 2334"/>
              <a:gd name="T13" fmla="*/ 343069 h 1859"/>
              <a:gd name="T14" fmla="*/ 916939 w 2334"/>
              <a:gd name="T15" fmla="*/ 1217721 h 1859"/>
              <a:gd name="T16" fmla="*/ 1093892 w 2334"/>
              <a:gd name="T17" fmla="*/ 1797309 h 1859"/>
              <a:gd name="T18" fmla="*/ 1637621 w 2334"/>
              <a:gd name="T19" fmla="*/ 2029144 h 1859"/>
              <a:gd name="T20" fmla="*/ 2503083 w 2334"/>
              <a:gd name="T21" fmla="*/ 2092372 h 185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34"/>
              <a:gd name="T34" fmla="*/ 0 h 1859"/>
              <a:gd name="T35" fmla="*/ 2334 w 2334"/>
              <a:gd name="T36" fmla="*/ 1859 h 185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34" h="1859">
                <a:moveTo>
                  <a:pt x="0" y="1859"/>
                </a:moveTo>
                <a:cubicBezTo>
                  <a:pt x="77" y="1830"/>
                  <a:pt x="355" y="1768"/>
                  <a:pt x="462" y="1682"/>
                </a:cubicBezTo>
                <a:cubicBezTo>
                  <a:pt x="569" y="1596"/>
                  <a:pt x="603" y="1481"/>
                  <a:pt x="645" y="1343"/>
                </a:cubicBezTo>
                <a:cubicBezTo>
                  <a:pt x="687" y="1205"/>
                  <a:pt x="697" y="1034"/>
                  <a:pt x="714" y="851"/>
                </a:cubicBezTo>
                <a:cubicBezTo>
                  <a:pt x="731" y="668"/>
                  <a:pt x="738" y="382"/>
                  <a:pt x="747" y="242"/>
                </a:cubicBezTo>
                <a:cubicBezTo>
                  <a:pt x="756" y="102"/>
                  <a:pt x="763" y="0"/>
                  <a:pt x="771" y="8"/>
                </a:cubicBezTo>
                <a:cubicBezTo>
                  <a:pt x="779" y="16"/>
                  <a:pt x="784" y="121"/>
                  <a:pt x="798" y="293"/>
                </a:cubicBezTo>
                <a:cubicBezTo>
                  <a:pt x="812" y="465"/>
                  <a:pt x="818" y="833"/>
                  <a:pt x="855" y="1040"/>
                </a:cubicBezTo>
                <a:cubicBezTo>
                  <a:pt x="892" y="1247"/>
                  <a:pt x="908" y="1419"/>
                  <a:pt x="1020" y="1535"/>
                </a:cubicBezTo>
                <a:cubicBezTo>
                  <a:pt x="1132" y="1651"/>
                  <a:pt x="1308" y="1691"/>
                  <a:pt x="1527" y="1733"/>
                </a:cubicBezTo>
                <a:cubicBezTo>
                  <a:pt x="1746" y="1775"/>
                  <a:pt x="2166" y="1776"/>
                  <a:pt x="2334" y="178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5238" name="Freeform 28"/>
          <p:cNvSpPr/>
          <p:nvPr/>
        </p:nvSpPr>
        <p:spPr bwMode="auto">
          <a:xfrm>
            <a:off x="5697538" y="1173163"/>
            <a:ext cx="2503487" cy="2176462"/>
          </a:xfrm>
          <a:custGeom>
            <a:avLst/>
            <a:gdLst>
              <a:gd name="T0" fmla="*/ 0 w 2334"/>
              <a:gd name="T1" fmla="*/ 2176676 h 1859"/>
              <a:gd name="T2" fmla="*/ 495469 w 2334"/>
              <a:gd name="T3" fmla="*/ 1969429 h 1859"/>
              <a:gd name="T4" fmla="*/ 691726 w 2334"/>
              <a:gd name="T5" fmla="*/ 1572499 h 1859"/>
              <a:gd name="T6" fmla="*/ 765725 w 2334"/>
              <a:gd name="T7" fmla="*/ 996424 h 1859"/>
              <a:gd name="T8" fmla="*/ 801115 w 2334"/>
              <a:gd name="T9" fmla="*/ 283354 h 1859"/>
              <a:gd name="T10" fmla="*/ 826854 w 2334"/>
              <a:gd name="T11" fmla="*/ 9367 h 1859"/>
              <a:gd name="T12" fmla="*/ 855810 w 2334"/>
              <a:gd name="T13" fmla="*/ 343069 h 1859"/>
              <a:gd name="T14" fmla="*/ 916939 w 2334"/>
              <a:gd name="T15" fmla="*/ 1217721 h 1859"/>
              <a:gd name="T16" fmla="*/ 1093892 w 2334"/>
              <a:gd name="T17" fmla="*/ 1797309 h 1859"/>
              <a:gd name="T18" fmla="*/ 1637621 w 2334"/>
              <a:gd name="T19" fmla="*/ 2029144 h 1859"/>
              <a:gd name="T20" fmla="*/ 2503083 w 2334"/>
              <a:gd name="T21" fmla="*/ 2092372 h 185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34"/>
              <a:gd name="T34" fmla="*/ 0 h 1859"/>
              <a:gd name="T35" fmla="*/ 2334 w 2334"/>
              <a:gd name="T36" fmla="*/ 1859 h 185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34" h="1859">
                <a:moveTo>
                  <a:pt x="0" y="1859"/>
                </a:moveTo>
                <a:cubicBezTo>
                  <a:pt x="77" y="1830"/>
                  <a:pt x="355" y="1768"/>
                  <a:pt x="462" y="1682"/>
                </a:cubicBezTo>
                <a:cubicBezTo>
                  <a:pt x="569" y="1596"/>
                  <a:pt x="603" y="1481"/>
                  <a:pt x="645" y="1343"/>
                </a:cubicBezTo>
                <a:cubicBezTo>
                  <a:pt x="687" y="1205"/>
                  <a:pt x="697" y="1034"/>
                  <a:pt x="714" y="851"/>
                </a:cubicBezTo>
                <a:cubicBezTo>
                  <a:pt x="731" y="668"/>
                  <a:pt x="738" y="382"/>
                  <a:pt x="747" y="242"/>
                </a:cubicBezTo>
                <a:cubicBezTo>
                  <a:pt x="756" y="102"/>
                  <a:pt x="763" y="0"/>
                  <a:pt x="771" y="8"/>
                </a:cubicBezTo>
                <a:cubicBezTo>
                  <a:pt x="779" y="16"/>
                  <a:pt x="784" y="121"/>
                  <a:pt x="798" y="293"/>
                </a:cubicBezTo>
                <a:cubicBezTo>
                  <a:pt x="812" y="465"/>
                  <a:pt x="818" y="833"/>
                  <a:pt x="855" y="1040"/>
                </a:cubicBezTo>
                <a:cubicBezTo>
                  <a:pt x="892" y="1247"/>
                  <a:pt x="908" y="1419"/>
                  <a:pt x="1020" y="1535"/>
                </a:cubicBezTo>
                <a:cubicBezTo>
                  <a:pt x="1132" y="1651"/>
                  <a:pt x="1308" y="1691"/>
                  <a:pt x="1527" y="1733"/>
                </a:cubicBezTo>
                <a:cubicBezTo>
                  <a:pt x="1746" y="1775"/>
                  <a:pt x="2166" y="1776"/>
                  <a:pt x="2334" y="178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5239" name="Freeform 28"/>
          <p:cNvSpPr/>
          <p:nvPr/>
        </p:nvSpPr>
        <p:spPr bwMode="auto">
          <a:xfrm>
            <a:off x="6517235" y="1158875"/>
            <a:ext cx="2503488" cy="2176463"/>
          </a:xfrm>
          <a:custGeom>
            <a:avLst/>
            <a:gdLst>
              <a:gd name="T0" fmla="*/ 0 w 2334"/>
              <a:gd name="T1" fmla="*/ 2176676 h 1859"/>
              <a:gd name="T2" fmla="*/ 495469 w 2334"/>
              <a:gd name="T3" fmla="*/ 1969429 h 1859"/>
              <a:gd name="T4" fmla="*/ 691726 w 2334"/>
              <a:gd name="T5" fmla="*/ 1572499 h 1859"/>
              <a:gd name="T6" fmla="*/ 765725 w 2334"/>
              <a:gd name="T7" fmla="*/ 996424 h 1859"/>
              <a:gd name="T8" fmla="*/ 801115 w 2334"/>
              <a:gd name="T9" fmla="*/ 283354 h 1859"/>
              <a:gd name="T10" fmla="*/ 826854 w 2334"/>
              <a:gd name="T11" fmla="*/ 9367 h 1859"/>
              <a:gd name="T12" fmla="*/ 855810 w 2334"/>
              <a:gd name="T13" fmla="*/ 343069 h 1859"/>
              <a:gd name="T14" fmla="*/ 916939 w 2334"/>
              <a:gd name="T15" fmla="*/ 1217721 h 1859"/>
              <a:gd name="T16" fmla="*/ 1093892 w 2334"/>
              <a:gd name="T17" fmla="*/ 1797309 h 1859"/>
              <a:gd name="T18" fmla="*/ 1637621 w 2334"/>
              <a:gd name="T19" fmla="*/ 2029144 h 1859"/>
              <a:gd name="T20" fmla="*/ 2503083 w 2334"/>
              <a:gd name="T21" fmla="*/ 2092372 h 185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34"/>
              <a:gd name="T34" fmla="*/ 0 h 1859"/>
              <a:gd name="T35" fmla="*/ 2334 w 2334"/>
              <a:gd name="T36" fmla="*/ 1859 h 185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34" h="1859">
                <a:moveTo>
                  <a:pt x="0" y="1859"/>
                </a:moveTo>
                <a:cubicBezTo>
                  <a:pt x="77" y="1830"/>
                  <a:pt x="355" y="1768"/>
                  <a:pt x="462" y="1682"/>
                </a:cubicBezTo>
                <a:cubicBezTo>
                  <a:pt x="569" y="1596"/>
                  <a:pt x="603" y="1481"/>
                  <a:pt x="645" y="1343"/>
                </a:cubicBezTo>
                <a:cubicBezTo>
                  <a:pt x="687" y="1205"/>
                  <a:pt x="697" y="1034"/>
                  <a:pt x="714" y="851"/>
                </a:cubicBezTo>
                <a:cubicBezTo>
                  <a:pt x="731" y="668"/>
                  <a:pt x="738" y="382"/>
                  <a:pt x="747" y="242"/>
                </a:cubicBezTo>
                <a:cubicBezTo>
                  <a:pt x="756" y="102"/>
                  <a:pt x="763" y="0"/>
                  <a:pt x="771" y="8"/>
                </a:cubicBezTo>
                <a:cubicBezTo>
                  <a:pt x="779" y="16"/>
                  <a:pt x="784" y="121"/>
                  <a:pt x="798" y="293"/>
                </a:cubicBezTo>
                <a:cubicBezTo>
                  <a:pt x="812" y="465"/>
                  <a:pt x="818" y="833"/>
                  <a:pt x="855" y="1040"/>
                </a:cubicBezTo>
                <a:cubicBezTo>
                  <a:pt x="892" y="1247"/>
                  <a:pt x="908" y="1419"/>
                  <a:pt x="1020" y="1535"/>
                </a:cubicBezTo>
                <a:cubicBezTo>
                  <a:pt x="1132" y="1651"/>
                  <a:pt x="1308" y="1691"/>
                  <a:pt x="1527" y="1733"/>
                </a:cubicBezTo>
                <a:cubicBezTo>
                  <a:pt x="1746" y="1775"/>
                  <a:pt x="2166" y="1776"/>
                  <a:pt x="2334" y="178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029739" y="3862547"/>
          <a:ext cx="301053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039"/>
                <a:gridCol w="2073323"/>
              </a:tblGrid>
              <a:tr h="37084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音频范围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SW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CC33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100Hz~4kHz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MW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30Hz~5kHz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FM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CC33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30Hz~15kHz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8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6520A7A1-5247-40F1-BBAA-25AD6669D744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3083" name="Text Box 2"/>
          <p:cNvSpPr txBox="1">
            <a:spLocks noChangeArrowheads="1"/>
          </p:cNvSpPr>
          <p:nvPr/>
        </p:nvSpPr>
        <p:spPr bwMode="auto">
          <a:xfrm>
            <a:off x="1615677" y="1897996"/>
            <a:ext cx="5959475" cy="3959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=20Ω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，求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 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和平均功率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084" name="Oval 3"/>
          <p:cNvSpPr>
            <a:spLocks noChangeArrowheads="1"/>
          </p:cNvSpPr>
          <p:nvPr/>
        </p:nvSpPr>
        <p:spPr bwMode="auto">
          <a:xfrm>
            <a:off x="6646863" y="4110038"/>
            <a:ext cx="609600" cy="609600"/>
          </a:xfrm>
          <a:prstGeom prst="ellipse">
            <a:avLst/>
          </a:prstGeom>
          <a:solidFill>
            <a:schemeClr val="hlink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43085" name="Line 4"/>
          <p:cNvSpPr>
            <a:spLocks noChangeShapeType="1"/>
          </p:cNvSpPr>
          <p:nvPr/>
        </p:nvSpPr>
        <p:spPr bwMode="auto">
          <a:xfrm flipV="1">
            <a:off x="6951663" y="2884488"/>
            <a:ext cx="0" cy="2130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3086" name="Text Box 5"/>
          <p:cNvSpPr txBox="1">
            <a:spLocks noChangeArrowheads="1"/>
          </p:cNvSpPr>
          <p:nvPr/>
        </p:nvSpPr>
        <p:spPr bwMode="auto">
          <a:xfrm>
            <a:off x="7081226" y="3756569"/>
            <a:ext cx="641350" cy="132343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altLang="zh-CN" sz="20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087" name="Text Box 6"/>
          <p:cNvSpPr txBox="1">
            <a:spLocks noChangeArrowheads="1"/>
          </p:cNvSpPr>
          <p:nvPr/>
        </p:nvSpPr>
        <p:spPr bwMode="auto">
          <a:xfrm>
            <a:off x="5915115" y="2891431"/>
            <a:ext cx="441146" cy="290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0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088" name="Text Box 7"/>
          <p:cNvSpPr txBox="1">
            <a:spLocks noChangeArrowheads="1"/>
          </p:cNvSpPr>
          <p:nvPr/>
        </p:nvSpPr>
        <p:spPr bwMode="auto">
          <a:xfrm>
            <a:off x="7058525" y="3339106"/>
            <a:ext cx="356187" cy="290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CN" altLang="zh-CN" sz="2000" b="1" i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43080" name="Object 72"/>
          <p:cNvGraphicFramePr>
            <a:graphicFrameLocks noChangeAspect="1"/>
          </p:cNvGraphicFramePr>
          <p:nvPr/>
        </p:nvGraphicFramePr>
        <p:xfrm>
          <a:off x="1555751" y="343134"/>
          <a:ext cx="6180137" cy="140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6" name="Equation" r:id="rId1" imgW="3327400" imgH="762000" progId="Equation.3">
                  <p:embed/>
                </p:oleObj>
              </mc:Choice>
              <mc:Fallback>
                <p:oleObj name="Equation" r:id="rId1" imgW="3327400" imgH="762000" progId="Equation.3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1" y="343134"/>
                        <a:ext cx="6180137" cy="1408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89" name="Rectangle 9"/>
          <p:cNvSpPr>
            <a:spLocks noChangeArrowheads="1"/>
          </p:cNvSpPr>
          <p:nvPr/>
        </p:nvSpPr>
        <p:spPr bwMode="auto">
          <a:xfrm>
            <a:off x="6845300" y="3109913"/>
            <a:ext cx="228600" cy="609600"/>
          </a:xfrm>
          <a:prstGeom prst="rect">
            <a:avLst/>
          </a:prstGeom>
          <a:solidFill>
            <a:srgbClr val="99FF99"/>
          </a:solidFill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43090" name="Line 10"/>
          <p:cNvSpPr>
            <a:spLocks noChangeShapeType="1"/>
          </p:cNvSpPr>
          <p:nvPr/>
        </p:nvSpPr>
        <p:spPr bwMode="auto">
          <a:xfrm flipH="1">
            <a:off x="6508750" y="2881313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3091" name="Line 11"/>
          <p:cNvSpPr>
            <a:spLocks noChangeShapeType="1"/>
          </p:cNvSpPr>
          <p:nvPr/>
        </p:nvSpPr>
        <p:spPr bwMode="auto">
          <a:xfrm rot="10800000">
            <a:off x="8108950" y="4116388"/>
            <a:ext cx="3810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3092" name="Group 12"/>
          <p:cNvGrpSpPr/>
          <p:nvPr/>
        </p:nvGrpSpPr>
        <p:grpSpPr bwMode="auto">
          <a:xfrm rot="-5400000">
            <a:off x="7613650" y="2478088"/>
            <a:ext cx="152400" cy="685800"/>
            <a:chOff x="2756" y="2882"/>
            <a:chExt cx="98" cy="574"/>
          </a:xfrm>
        </p:grpSpPr>
        <p:sp>
          <p:nvSpPr>
            <p:cNvPr id="43111" name="Arc 13"/>
            <p:cNvSpPr/>
            <p:nvPr/>
          </p:nvSpPr>
          <p:spPr bwMode="auto">
            <a:xfrm rot="10800000" flipH="1" flipV="1">
              <a:off x="2756" y="3266"/>
              <a:ext cx="98" cy="190"/>
            </a:xfrm>
            <a:custGeom>
              <a:avLst/>
              <a:gdLst>
                <a:gd name="T0" fmla="*/ 0 w 21600"/>
                <a:gd name="T1" fmla="*/ 0 h 42607"/>
                <a:gd name="T2" fmla="*/ 0 w 21600"/>
                <a:gd name="T3" fmla="*/ 0 h 42607"/>
                <a:gd name="T4" fmla="*/ 0 w 21600"/>
                <a:gd name="T5" fmla="*/ 0 h 42607"/>
                <a:gd name="T6" fmla="*/ 0 60000 65536"/>
                <a:gd name="T7" fmla="*/ 0 60000 65536"/>
                <a:gd name="T8" fmla="*/ 0 60000 65536"/>
                <a:gd name="T9" fmla="*/ 0 w 21600"/>
                <a:gd name="T10" fmla="*/ 0 h 42607"/>
                <a:gd name="T11" fmla="*/ 21600 w 21600"/>
                <a:gd name="T12" fmla="*/ 42607 h 426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2607" fill="none" extrusionOk="0">
                  <a:moveTo>
                    <a:pt x="3545" y="0"/>
                  </a:moveTo>
                  <a:cubicBezTo>
                    <a:pt x="13963" y="1733"/>
                    <a:pt x="21600" y="10746"/>
                    <a:pt x="21600" y="21307"/>
                  </a:cubicBezTo>
                  <a:cubicBezTo>
                    <a:pt x="21600" y="31852"/>
                    <a:pt x="13985" y="40856"/>
                    <a:pt x="3586" y="42607"/>
                  </a:cubicBezTo>
                </a:path>
                <a:path w="21600" h="42607" stroke="0" extrusionOk="0">
                  <a:moveTo>
                    <a:pt x="3545" y="0"/>
                  </a:moveTo>
                  <a:cubicBezTo>
                    <a:pt x="13963" y="1733"/>
                    <a:pt x="21600" y="10746"/>
                    <a:pt x="21600" y="21307"/>
                  </a:cubicBezTo>
                  <a:cubicBezTo>
                    <a:pt x="21600" y="31852"/>
                    <a:pt x="13985" y="40856"/>
                    <a:pt x="3586" y="42607"/>
                  </a:cubicBezTo>
                  <a:lnTo>
                    <a:pt x="0" y="21307"/>
                  </a:lnTo>
                  <a:lnTo>
                    <a:pt x="3545" y="0"/>
                  </a:lnTo>
                  <a:close/>
                </a:path>
              </a:pathLst>
            </a:cu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12" name="Arc 14"/>
            <p:cNvSpPr/>
            <p:nvPr/>
          </p:nvSpPr>
          <p:spPr bwMode="auto">
            <a:xfrm rot="10800000" flipH="1" flipV="1">
              <a:off x="2756" y="2882"/>
              <a:ext cx="98" cy="191"/>
            </a:xfrm>
            <a:custGeom>
              <a:avLst/>
              <a:gdLst>
                <a:gd name="T0" fmla="*/ 0 w 21600"/>
                <a:gd name="T1" fmla="*/ 0 h 42889"/>
                <a:gd name="T2" fmla="*/ 0 w 21600"/>
                <a:gd name="T3" fmla="*/ 0 h 42889"/>
                <a:gd name="T4" fmla="*/ 0 w 21600"/>
                <a:gd name="T5" fmla="*/ 0 h 42889"/>
                <a:gd name="T6" fmla="*/ 0 60000 65536"/>
                <a:gd name="T7" fmla="*/ 0 60000 65536"/>
                <a:gd name="T8" fmla="*/ 0 60000 65536"/>
                <a:gd name="T9" fmla="*/ 0 w 21600"/>
                <a:gd name="T10" fmla="*/ 0 h 42889"/>
                <a:gd name="T11" fmla="*/ 21600 w 21600"/>
                <a:gd name="T12" fmla="*/ 42889 h 428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2889" fill="none" extrusionOk="0">
                  <a:moveTo>
                    <a:pt x="3545" y="0"/>
                  </a:moveTo>
                  <a:cubicBezTo>
                    <a:pt x="13963" y="1733"/>
                    <a:pt x="21600" y="10746"/>
                    <a:pt x="21600" y="21307"/>
                  </a:cubicBezTo>
                  <a:cubicBezTo>
                    <a:pt x="21600" y="32888"/>
                    <a:pt x="12465" y="42409"/>
                    <a:pt x="893" y="42888"/>
                  </a:cubicBezTo>
                </a:path>
                <a:path w="21600" h="42889" stroke="0" extrusionOk="0">
                  <a:moveTo>
                    <a:pt x="3545" y="0"/>
                  </a:moveTo>
                  <a:cubicBezTo>
                    <a:pt x="13963" y="1733"/>
                    <a:pt x="21600" y="10746"/>
                    <a:pt x="21600" y="21307"/>
                  </a:cubicBezTo>
                  <a:cubicBezTo>
                    <a:pt x="21600" y="32888"/>
                    <a:pt x="12465" y="42409"/>
                    <a:pt x="893" y="42888"/>
                  </a:cubicBezTo>
                  <a:lnTo>
                    <a:pt x="0" y="21307"/>
                  </a:lnTo>
                  <a:lnTo>
                    <a:pt x="3545" y="0"/>
                  </a:lnTo>
                  <a:close/>
                </a:path>
              </a:pathLst>
            </a:cu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13" name="Arc 15"/>
            <p:cNvSpPr/>
            <p:nvPr/>
          </p:nvSpPr>
          <p:spPr bwMode="auto">
            <a:xfrm rot="10800000" flipH="1" flipV="1">
              <a:off x="2756" y="3074"/>
              <a:ext cx="98" cy="190"/>
            </a:xfrm>
            <a:custGeom>
              <a:avLst/>
              <a:gdLst>
                <a:gd name="T0" fmla="*/ 0 w 21600"/>
                <a:gd name="T1" fmla="*/ 0 h 42607"/>
                <a:gd name="T2" fmla="*/ 0 w 21600"/>
                <a:gd name="T3" fmla="*/ 0 h 42607"/>
                <a:gd name="T4" fmla="*/ 0 w 21600"/>
                <a:gd name="T5" fmla="*/ 0 h 42607"/>
                <a:gd name="T6" fmla="*/ 0 60000 65536"/>
                <a:gd name="T7" fmla="*/ 0 60000 65536"/>
                <a:gd name="T8" fmla="*/ 0 60000 65536"/>
                <a:gd name="T9" fmla="*/ 0 w 21600"/>
                <a:gd name="T10" fmla="*/ 0 h 42607"/>
                <a:gd name="T11" fmla="*/ 21600 w 21600"/>
                <a:gd name="T12" fmla="*/ 42607 h 426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2607" fill="none" extrusionOk="0">
                  <a:moveTo>
                    <a:pt x="3545" y="0"/>
                  </a:moveTo>
                  <a:cubicBezTo>
                    <a:pt x="13963" y="1733"/>
                    <a:pt x="21600" y="10746"/>
                    <a:pt x="21600" y="21307"/>
                  </a:cubicBezTo>
                  <a:cubicBezTo>
                    <a:pt x="21600" y="31852"/>
                    <a:pt x="13985" y="40856"/>
                    <a:pt x="3586" y="42607"/>
                  </a:cubicBezTo>
                </a:path>
                <a:path w="21600" h="42607" stroke="0" extrusionOk="0">
                  <a:moveTo>
                    <a:pt x="3545" y="0"/>
                  </a:moveTo>
                  <a:cubicBezTo>
                    <a:pt x="13963" y="1733"/>
                    <a:pt x="21600" y="10746"/>
                    <a:pt x="21600" y="21307"/>
                  </a:cubicBezTo>
                  <a:cubicBezTo>
                    <a:pt x="21600" y="31852"/>
                    <a:pt x="13985" y="40856"/>
                    <a:pt x="3586" y="42607"/>
                  </a:cubicBezTo>
                  <a:lnTo>
                    <a:pt x="0" y="21307"/>
                  </a:lnTo>
                  <a:lnTo>
                    <a:pt x="3545" y="0"/>
                  </a:lnTo>
                  <a:close/>
                </a:path>
              </a:pathLst>
            </a:cu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3093" name="Line 16"/>
          <p:cNvSpPr>
            <a:spLocks noChangeShapeType="1"/>
          </p:cNvSpPr>
          <p:nvPr/>
        </p:nvSpPr>
        <p:spPr bwMode="auto">
          <a:xfrm rot="10800000">
            <a:off x="8108950" y="3963988"/>
            <a:ext cx="3810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94" name="Freeform 18"/>
          <p:cNvSpPr/>
          <p:nvPr/>
        </p:nvSpPr>
        <p:spPr bwMode="auto">
          <a:xfrm>
            <a:off x="8023225" y="2881313"/>
            <a:ext cx="304800" cy="1066800"/>
          </a:xfrm>
          <a:custGeom>
            <a:avLst/>
            <a:gdLst>
              <a:gd name="T0" fmla="*/ 0 w 192"/>
              <a:gd name="T1" fmla="*/ 0 h 912"/>
              <a:gd name="T2" fmla="*/ 2147483647 w 192"/>
              <a:gd name="T3" fmla="*/ 0 h 912"/>
              <a:gd name="T4" fmla="*/ 2147483647 w 192"/>
              <a:gd name="T5" fmla="*/ 2147483647 h 912"/>
              <a:gd name="T6" fmla="*/ 0 60000 65536"/>
              <a:gd name="T7" fmla="*/ 0 60000 65536"/>
              <a:gd name="T8" fmla="*/ 0 60000 65536"/>
              <a:gd name="T9" fmla="*/ 0 w 192"/>
              <a:gd name="T10" fmla="*/ 0 h 912"/>
              <a:gd name="T11" fmla="*/ 192 w 192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912">
                <a:moveTo>
                  <a:pt x="0" y="0"/>
                </a:moveTo>
                <a:lnTo>
                  <a:pt x="192" y="0"/>
                </a:lnTo>
                <a:lnTo>
                  <a:pt x="192" y="91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3095" name="Line 19"/>
          <p:cNvSpPr>
            <a:spLocks noChangeShapeType="1"/>
          </p:cNvSpPr>
          <p:nvPr/>
        </p:nvSpPr>
        <p:spPr bwMode="auto">
          <a:xfrm rot="10800000" flipH="1">
            <a:off x="5365750" y="4100513"/>
            <a:ext cx="3810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3096" name="Group 20"/>
          <p:cNvGrpSpPr/>
          <p:nvPr/>
        </p:nvGrpSpPr>
        <p:grpSpPr bwMode="auto">
          <a:xfrm rot="5400000" flipH="1">
            <a:off x="6089650" y="2462213"/>
            <a:ext cx="152400" cy="685800"/>
            <a:chOff x="2756" y="2882"/>
            <a:chExt cx="98" cy="574"/>
          </a:xfrm>
        </p:grpSpPr>
        <p:sp>
          <p:nvSpPr>
            <p:cNvPr id="43108" name="Arc 21"/>
            <p:cNvSpPr/>
            <p:nvPr/>
          </p:nvSpPr>
          <p:spPr bwMode="auto">
            <a:xfrm rot="10800000" flipH="1" flipV="1">
              <a:off x="2756" y="3266"/>
              <a:ext cx="98" cy="190"/>
            </a:xfrm>
            <a:custGeom>
              <a:avLst/>
              <a:gdLst>
                <a:gd name="T0" fmla="*/ 0 w 21600"/>
                <a:gd name="T1" fmla="*/ 0 h 42607"/>
                <a:gd name="T2" fmla="*/ 0 w 21600"/>
                <a:gd name="T3" fmla="*/ 0 h 42607"/>
                <a:gd name="T4" fmla="*/ 0 w 21600"/>
                <a:gd name="T5" fmla="*/ 0 h 42607"/>
                <a:gd name="T6" fmla="*/ 0 60000 65536"/>
                <a:gd name="T7" fmla="*/ 0 60000 65536"/>
                <a:gd name="T8" fmla="*/ 0 60000 65536"/>
                <a:gd name="T9" fmla="*/ 0 w 21600"/>
                <a:gd name="T10" fmla="*/ 0 h 42607"/>
                <a:gd name="T11" fmla="*/ 21600 w 21600"/>
                <a:gd name="T12" fmla="*/ 42607 h 426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2607" fill="none" extrusionOk="0">
                  <a:moveTo>
                    <a:pt x="3545" y="0"/>
                  </a:moveTo>
                  <a:cubicBezTo>
                    <a:pt x="13963" y="1733"/>
                    <a:pt x="21600" y="10746"/>
                    <a:pt x="21600" y="21307"/>
                  </a:cubicBezTo>
                  <a:cubicBezTo>
                    <a:pt x="21600" y="31852"/>
                    <a:pt x="13985" y="40856"/>
                    <a:pt x="3586" y="42607"/>
                  </a:cubicBezTo>
                </a:path>
                <a:path w="21600" h="42607" stroke="0" extrusionOk="0">
                  <a:moveTo>
                    <a:pt x="3545" y="0"/>
                  </a:moveTo>
                  <a:cubicBezTo>
                    <a:pt x="13963" y="1733"/>
                    <a:pt x="21600" y="10746"/>
                    <a:pt x="21600" y="21307"/>
                  </a:cubicBezTo>
                  <a:cubicBezTo>
                    <a:pt x="21600" y="31852"/>
                    <a:pt x="13985" y="40856"/>
                    <a:pt x="3586" y="42607"/>
                  </a:cubicBezTo>
                  <a:lnTo>
                    <a:pt x="0" y="21307"/>
                  </a:lnTo>
                  <a:lnTo>
                    <a:pt x="3545" y="0"/>
                  </a:lnTo>
                  <a:close/>
                </a:path>
              </a:pathLst>
            </a:cu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09" name="Arc 22"/>
            <p:cNvSpPr/>
            <p:nvPr/>
          </p:nvSpPr>
          <p:spPr bwMode="auto">
            <a:xfrm rot="10800000" flipH="1" flipV="1">
              <a:off x="2756" y="2882"/>
              <a:ext cx="98" cy="191"/>
            </a:xfrm>
            <a:custGeom>
              <a:avLst/>
              <a:gdLst>
                <a:gd name="T0" fmla="*/ 0 w 21600"/>
                <a:gd name="T1" fmla="*/ 0 h 42889"/>
                <a:gd name="T2" fmla="*/ 0 w 21600"/>
                <a:gd name="T3" fmla="*/ 0 h 42889"/>
                <a:gd name="T4" fmla="*/ 0 w 21600"/>
                <a:gd name="T5" fmla="*/ 0 h 42889"/>
                <a:gd name="T6" fmla="*/ 0 60000 65536"/>
                <a:gd name="T7" fmla="*/ 0 60000 65536"/>
                <a:gd name="T8" fmla="*/ 0 60000 65536"/>
                <a:gd name="T9" fmla="*/ 0 w 21600"/>
                <a:gd name="T10" fmla="*/ 0 h 42889"/>
                <a:gd name="T11" fmla="*/ 21600 w 21600"/>
                <a:gd name="T12" fmla="*/ 42889 h 428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2889" fill="none" extrusionOk="0">
                  <a:moveTo>
                    <a:pt x="3545" y="0"/>
                  </a:moveTo>
                  <a:cubicBezTo>
                    <a:pt x="13963" y="1733"/>
                    <a:pt x="21600" y="10746"/>
                    <a:pt x="21600" y="21307"/>
                  </a:cubicBezTo>
                  <a:cubicBezTo>
                    <a:pt x="21600" y="32888"/>
                    <a:pt x="12465" y="42409"/>
                    <a:pt x="893" y="42888"/>
                  </a:cubicBezTo>
                </a:path>
                <a:path w="21600" h="42889" stroke="0" extrusionOk="0">
                  <a:moveTo>
                    <a:pt x="3545" y="0"/>
                  </a:moveTo>
                  <a:cubicBezTo>
                    <a:pt x="13963" y="1733"/>
                    <a:pt x="21600" y="10746"/>
                    <a:pt x="21600" y="21307"/>
                  </a:cubicBezTo>
                  <a:cubicBezTo>
                    <a:pt x="21600" y="32888"/>
                    <a:pt x="12465" y="42409"/>
                    <a:pt x="893" y="42888"/>
                  </a:cubicBezTo>
                  <a:lnTo>
                    <a:pt x="0" y="21307"/>
                  </a:lnTo>
                  <a:lnTo>
                    <a:pt x="3545" y="0"/>
                  </a:lnTo>
                  <a:close/>
                </a:path>
              </a:pathLst>
            </a:cu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10" name="Arc 23"/>
            <p:cNvSpPr/>
            <p:nvPr/>
          </p:nvSpPr>
          <p:spPr bwMode="auto">
            <a:xfrm rot="10800000" flipH="1" flipV="1">
              <a:off x="2756" y="3074"/>
              <a:ext cx="98" cy="190"/>
            </a:xfrm>
            <a:custGeom>
              <a:avLst/>
              <a:gdLst>
                <a:gd name="T0" fmla="*/ 0 w 21600"/>
                <a:gd name="T1" fmla="*/ 0 h 42607"/>
                <a:gd name="T2" fmla="*/ 0 w 21600"/>
                <a:gd name="T3" fmla="*/ 0 h 42607"/>
                <a:gd name="T4" fmla="*/ 0 w 21600"/>
                <a:gd name="T5" fmla="*/ 0 h 42607"/>
                <a:gd name="T6" fmla="*/ 0 60000 65536"/>
                <a:gd name="T7" fmla="*/ 0 60000 65536"/>
                <a:gd name="T8" fmla="*/ 0 60000 65536"/>
                <a:gd name="T9" fmla="*/ 0 w 21600"/>
                <a:gd name="T10" fmla="*/ 0 h 42607"/>
                <a:gd name="T11" fmla="*/ 21600 w 21600"/>
                <a:gd name="T12" fmla="*/ 42607 h 426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2607" fill="none" extrusionOk="0">
                  <a:moveTo>
                    <a:pt x="3545" y="0"/>
                  </a:moveTo>
                  <a:cubicBezTo>
                    <a:pt x="13963" y="1733"/>
                    <a:pt x="21600" y="10746"/>
                    <a:pt x="21600" y="21307"/>
                  </a:cubicBezTo>
                  <a:cubicBezTo>
                    <a:pt x="21600" y="31852"/>
                    <a:pt x="13985" y="40856"/>
                    <a:pt x="3586" y="42607"/>
                  </a:cubicBezTo>
                </a:path>
                <a:path w="21600" h="42607" stroke="0" extrusionOk="0">
                  <a:moveTo>
                    <a:pt x="3545" y="0"/>
                  </a:moveTo>
                  <a:cubicBezTo>
                    <a:pt x="13963" y="1733"/>
                    <a:pt x="21600" y="10746"/>
                    <a:pt x="21600" y="21307"/>
                  </a:cubicBezTo>
                  <a:cubicBezTo>
                    <a:pt x="21600" y="31852"/>
                    <a:pt x="13985" y="40856"/>
                    <a:pt x="3586" y="42607"/>
                  </a:cubicBezTo>
                  <a:lnTo>
                    <a:pt x="0" y="21307"/>
                  </a:lnTo>
                  <a:lnTo>
                    <a:pt x="3545" y="0"/>
                  </a:lnTo>
                  <a:close/>
                </a:path>
              </a:pathLst>
            </a:cu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3097" name="Line 24"/>
          <p:cNvSpPr>
            <a:spLocks noChangeShapeType="1"/>
          </p:cNvSpPr>
          <p:nvPr/>
        </p:nvSpPr>
        <p:spPr bwMode="auto">
          <a:xfrm rot="10800000" flipH="1">
            <a:off x="5365750" y="3948113"/>
            <a:ext cx="3810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98" name="Line 25"/>
          <p:cNvSpPr>
            <a:spLocks noChangeShapeType="1"/>
          </p:cNvSpPr>
          <p:nvPr/>
        </p:nvSpPr>
        <p:spPr bwMode="auto">
          <a:xfrm flipH="1">
            <a:off x="5518150" y="3246438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3099" name="Freeform 26"/>
          <p:cNvSpPr/>
          <p:nvPr/>
        </p:nvSpPr>
        <p:spPr bwMode="auto">
          <a:xfrm flipH="1">
            <a:off x="5516563" y="2852738"/>
            <a:ext cx="304800" cy="1082675"/>
          </a:xfrm>
          <a:custGeom>
            <a:avLst/>
            <a:gdLst>
              <a:gd name="T0" fmla="*/ 0 w 192"/>
              <a:gd name="T1" fmla="*/ 0 h 912"/>
              <a:gd name="T2" fmla="*/ 2147483647 w 192"/>
              <a:gd name="T3" fmla="*/ 0 h 912"/>
              <a:gd name="T4" fmla="*/ 2147483647 w 192"/>
              <a:gd name="T5" fmla="*/ 2147483647 h 912"/>
              <a:gd name="T6" fmla="*/ 0 60000 65536"/>
              <a:gd name="T7" fmla="*/ 0 60000 65536"/>
              <a:gd name="T8" fmla="*/ 0 60000 65536"/>
              <a:gd name="T9" fmla="*/ 0 w 192"/>
              <a:gd name="T10" fmla="*/ 0 h 912"/>
              <a:gd name="T11" fmla="*/ 192 w 192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912">
                <a:moveTo>
                  <a:pt x="0" y="0"/>
                </a:moveTo>
                <a:lnTo>
                  <a:pt x="192" y="0"/>
                </a:lnTo>
                <a:lnTo>
                  <a:pt x="192" y="91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3100" name="Freeform 27"/>
          <p:cNvSpPr/>
          <p:nvPr/>
        </p:nvSpPr>
        <p:spPr bwMode="auto">
          <a:xfrm>
            <a:off x="5518150" y="4100513"/>
            <a:ext cx="2819400" cy="914400"/>
          </a:xfrm>
          <a:custGeom>
            <a:avLst/>
            <a:gdLst>
              <a:gd name="T0" fmla="*/ 0 w 1776"/>
              <a:gd name="T1" fmla="*/ 0 h 720"/>
              <a:gd name="T2" fmla="*/ 0 w 1776"/>
              <a:gd name="T3" fmla="*/ 2147483647 h 720"/>
              <a:gd name="T4" fmla="*/ 2147483647 w 1776"/>
              <a:gd name="T5" fmla="*/ 2147483647 h 720"/>
              <a:gd name="T6" fmla="*/ 2147483647 w 1776"/>
              <a:gd name="T7" fmla="*/ 0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1776"/>
              <a:gd name="T13" fmla="*/ 0 h 720"/>
              <a:gd name="T14" fmla="*/ 1776 w 1776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76" h="720">
                <a:moveTo>
                  <a:pt x="0" y="0"/>
                </a:moveTo>
                <a:lnTo>
                  <a:pt x="0" y="720"/>
                </a:lnTo>
                <a:lnTo>
                  <a:pt x="1776" y="720"/>
                </a:lnTo>
                <a:lnTo>
                  <a:pt x="1776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3101" name="Text Box 28"/>
          <p:cNvSpPr txBox="1">
            <a:spLocks noChangeArrowheads="1"/>
          </p:cNvSpPr>
          <p:nvPr/>
        </p:nvSpPr>
        <p:spPr bwMode="auto">
          <a:xfrm>
            <a:off x="7515315" y="2891431"/>
            <a:ext cx="441146" cy="290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0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102" name="Text Box 29"/>
          <p:cNvSpPr txBox="1">
            <a:spLocks noChangeArrowheads="1"/>
          </p:cNvSpPr>
          <p:nvPr/>
        </p:nvSpPr>
        <p:spPr bwMode="auto">
          <a:xfrm>
            <a:off x="7669232" y="3958231"/>
            <a:ext cx="455574" cy="290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0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103" name="Text Box 30"/>
          <p:cNvSpPr txBox="1">
            <a:spLocks noChangeArrowheads="1"/>
          </p:cNvSpPr>
          <p:nvPr/>
        </p:nvSpPr>
        <p:spPr bwMode="auto">
          <a:xfrm>
            <a:off x="5764232" y="3958231"/>
            <a:ext cx="455574" cy="290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0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104" name="Text Box 31"/>
          <p:cNvSpPr txBox="1">
            <a:spLocks noChangeArrowheads="1"/>
          </p:cNvSpPr>
          <p:nvPr/>
        </p:nvSpPr>
        <p:spPr bwMode="auto">
          <a:xfrm>
            <a:off x="5531833" y="3362889"/>
            <a:ext cx="340158" cy="290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0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105" name="Text Box 32"/>
          <p:cNvSpPr txBox="1">
            <a:spLocks noChangeArrowheads="1"/>
          </p:cNvSpPr>
          <p:nvPr/>
        </p:nvSpPr>
        <p:spPr bwMode="auto">
          <a:xfrm>
            <a:off x="7928552" y="3342281"/>
            <a:ext cx="340158" cy="290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000" b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5681" name="Object 73"/>
          <p:cNvGraphicFramePr>
            <a:graphicFrameLocks noChangeAspect="1"/>
          </p:cNvGraphicFramePr>
          <p:nvPr/>
        </p:nvGraphicFramePr>
        <p:xfrm>
          <a:off x="517526" y="3328988"/>
          <a:ext cx="3868737" cy="1988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7" name="公式" r:id="rId3" imgW="2336800" imgH="1333500" progId="Equation.3">
                  <p:embed/>
                </p:oleObj>
              </mc:Choice>
              <mc:Fallback>
                <p:oleObj name="公式" r:id="rId3" imgW="2336800" imgH="1333500" progId="Equation.3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526" y="3328988"/>
                        <a:ext cx="3868737" cy="19880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106" name="Rectangle 34"/>
          <p:cNvSpPr>
            <a:spLocks noChangeArrowheads="1"/>
          </p:cNvSpPr>
          <p:nvPr/>
        </p:nvSpPr>
        <p:spPr bwMode="auto">
          <a:xfrm>
            <a:off x="450850" y="650875"/>
            <a:ext cx="1989138" cy="3508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</a:rPr>
              <a:t>例</a:t>
            </a:r>
            <a:r>
              <a:rPr lang="en-US" altLang="zh-CN" sz="2800" b="1">
                <a:solidFill>
                  <a:srgbClr val="FF3300"/>
                </a:solidFill>
              </a:rPr>
              <a:t> 3</a:t>
            </a:r>
            <a:r>
              <a:rPr lang="zh-CN" altLang="en-US" sz="2800" b="1">
                <a:solidFill>
                  <a:srgbClr val="FF3300"/>
                </a:solidFill>
              </a:rPr>
              <a:t>：</a:t>
            </a:r>
            <a:endParaRPr lang="zh-CN" altLang="en-US" sz="2800" b="1">
              <a:solidFill>
                <a:srgbClr val="FF3300"/>
              </a:solidFill>
            </a:endParaRPr>
          </a:p>
        </p:txBody>
      </p:sp>
      <p:sp>
        <p:nvSpPr>
          <p:cNvPr id="43107" name="Line 35"/>
          <p:cNvSpPr>
            <a:spLocks noChangeShapeType="1"/>
          </p:cNvSpPr>
          <p:nvPr/>
        </p:nvSpPr>
        <p:spPr bwMode="auto">
          <a:xfrm flipH="1">
            <a:off x="8334375" y="333375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5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231AF82-CB09-4F32-92F6-563E3DE258E7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41987" name="Rectangle 2"/>
          <p:cNvSpPr txBox="1">
            <a:spLocks noChangeArrowheads="1"/>
          </p:cNvSpPr>
          <p:nvPr/>
        </p:nvSpPr>
        <p:spPr bwMode="auto">
          <a:xfrm>
            <a:off x="0" y="109538"/>
            <a:ext cx="5613400" cy="685800"/>
          </a:xfrm>
          <a:prstGeom prst="rect">
            <a:avLst/>
          </a:prstGeom>
          <a:solidFill>
            <a:srgbClr val="66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/>
              <a:t>6-5 </a:t>
            </a:r>
            <a:r>
              <a:rPr lang="zh-CN" altLang="en-US" sz="2800" b="1" dirty="0"/>
              <a:t>应用</a:t>
            </a:r>
            <a:r>
              <a:rPr lang="en-US" altLang="zh-CN" sz="2800" b="1" dirty="0"/>
              <a:t>-</a:t>
            </a:r>
            <a:r>
              <a:rPr lang="zh-CN" altLang="en-US" sz="2800" b="1" dirty="0"/>
              <a:t>谐振滤波器</a:t>
            </a:r>
            <a:endParaRPr lang="en-US" altLang="zh-CN" sz="2800" b="1" dirty="0"/>
          </a:p>
        </p:txBody>
      </p:sp>
      <p:pic>
        <p:nvPicPr>
          <p:cNvPr id="41988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22338"/>
            <a:ext cx="5156200" cy="315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0" y="3835400"/>
            <a:ext cx="42894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1990" name="Object 9"/>
          <p:cNvGraphicFramePr>
            <a:graphicFrameLocks noChangeAspect="1"/>
          </p:cNvGraphicFramePr>
          <p:nvPr/>
        </p:nvGraphicFramePr>
        <p:xfrm>
          <a:off x="5613400" y="2146300"/>
          <a:ext cx="161925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8" name="Equation" r:id="rId3" imgW="862965" imgH="381000" progId="Equation.DSMT4">
                  <p:embed/>
                </p:oleObj>
              </mc:Choice>
              <mc:Fallback>
                <p:oleObj name="Equation" r:id="rId3" imgW="862965" imgH="381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2146300"/>
                        <a:ext cx="1619250" cy="711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>
                        <a:prstShdw prst="shdw17" dist="17961" dir="2700000">
                          <a:srgbClr val="999900"/>
                        </a:prst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9"/>
          <p:cNvGraphicFramePr>
            <a:graphicFrameLocks noChangeAspect="1"/>
          </p:cNvGraphicFramePr>
          <p:nvPr/>
        </p:nvGraphicFramePr>
        <p:xfrm>
          <a:off x="2928938" y="5157788"/>
          <a:ext cx="157162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9" name="Equation" r:id="rId5" imgW="838200" imgH="381000" progId="Equation.DSMT4">
                  <p:embed/>
                </p:oleObj>
              </mc:Choice>
              <mc:Fallback>
                <p:oleObj name="Equation" r:id="rId5" imgW="838200" imgH="381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5157788"/>
                        <a:ext cx="1571625" cy="711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>
                        <a:prstShdw prst="shdw17" dist="17961" dir="2700000">
                          <a:srgbClr val="999900"/>
                        </a:prst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2" name="文本框 7"/>
          <p:cNvSpPr txBox="1">
            <a:spLocks noChangeArrowheads="1"/>
          </p:cNvSpPr>
          <p:nvPr/>
        </p:nvSpPr>
        <p:spPr bwMode="auto">
          <a:xfrm>
            <a:off x="250825" y="3709571"/>
            <a:ext cx="463391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err="1"/>
              <a:t>signal+noise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怎样接收到没有噪声的无损信号呢？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014488-B8F5-4C5D-9241-E54E785C051C}" type="slidenum">
              <a:rPr lang="en-US" altLang="zh-CN" sz="1400" smtClean="0"/>
            </a:fld>
            <a:endParaRPr lang="en-US" altLang="zh-CN" sz="1400"/>
          </a:p>
        </p:txBody>
      </p:sp>
      <p:grpSp>
        <p:nvGrpSpPr>
          <p:cNvPr id="44035" name="Group 6"/>
          <p:cNvGrpSpPr/>
          <p:nvPr/>
        </p:nvGrpSpPr>
        <p:grpSpPr bwMode="auto">
          <a:xfrm>
            <a:off x="879475" y="284163"/>
            <a:ext cx="2940050" cy="2287587"/>
            <a:chOff x="704" y="1073"/>
            <a:chExt cx="1852" cy="1441"/>
          </a:xfrm>
        </p:grpSpPr>
        <p:sp>
          <p:nvSpPr>
            <p:cNvPr id="44054" name="Text Box 7"/>
            <p:cNvSpPr txBox="1">
              <a:spLocks noChangeArrowheads="1"/>
            </p:cNvSpPr>
            <p:nvPr/>
          </p:nvSpPr>
          <p:spPr bwMode="auto">
            <a:xfrm>
              <a:off x="1336" y="2226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(a)</a:t>
              </a:r>
              <a:endParaRPr lang="en-US" altLang="zh-CN" sz="2400" b="1"/>
            </a:p>
          </p:txBody>
        </p:sp>
        <p:sp>
          <p:nvSpPr>
            <p:cNvPr id="44055" name="Line 8"/>
            <p:cNvSpPr>
              <a:spLocks noChangeShapeType="1"/>
            </p:cNvSpPr>
            <p:nvPr/>
          </p:nvSpPr>
          <p:spPr bwMode="auto">
            <a:xfrm>
              <a:off x="1672" y="2010"/>
              <a:ext cx="0" cy="19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6" name="Line 9"/>
            <p:cNvSpPr>
              <a:spLocks noChangeShapeType="1"/>
            </p:cNvSpPr>
            <p:nvPr/>
          </p:nvSpPr>
          <p:spPr bwMode="auto">
            <a:xfrm flipV="1">
              <a:off x="1672" y="1422"/>
              <a:ext cx="0" cy="21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7" name="Line 10"/>
            <p:cNvSpPr>
              <a:spLocks noChangeShapeType="1"/>
            </p:cNvSpPr>
            <p:nvPr/>
          </p:nvSpPr>
          <p:spPr bwMode="auto">
            <a:xfrm>
              <a:off x="1384" y="1422"/>
              <a:ext cx="76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8" name="Line 11"/>
            <p:cNvSpPr>
              <a:spLocks noChangeShapeType="1"/>
            </p:cNvSpPr>
            <p:nvPr/>
          </p:nvSpPr>
          <p:spPr bwMode="auto">
            <a:xfrm flipH="1">
              <a:off x="772" y="1428"/>
              <a:ext cx="240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9" name="Line 12"/>
            <p:cNvSpPr>
              <a:spLocks noChangeShapeType="1"/>
            </p:cNvSpPr>
            <p:nvPr/>
          </p:nvSpPr>
          <p:spPr bwMode="auto">
            <a:xfrm>
              <a:off x="766" y="2190"/>
              <a:ext cx="139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0" name="Line 13"/>
            <p:cNvSpPr>
              <a:spLocks noChangeShapeType="1"/>
            </p:cNvSpPr>
            <p:nvPr/>
          </p:nvSpPr>
          <p:spPr bwMode="auto">
            <a:xfrm>
              <a:off x="2152" y="1422"/>
              <a:ext cx="0" cy="33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1" name="Line 14"/>
            <p:cNvSpPr>
              <a:spLocks noChangeShapeType="1"/>
            </p:cNvSpPr>
            <p:nvPr/>
          </p:nvSpPr>
          <p:spPr bwMode="auto">
            <a:xfrm>
              <a:off x="2152" y="1854"/>
              <a:ext cx="0" cy="33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2" name="Text Box 15"/>
            <p:cNvSpPr txBox="1">
              <a:spLocks noChangeArrowheads="1"/>
            </p:cNvSpPr>
            <p:nvPr/>
          </p:nvSpPr>
          <p:spPr bwMode="auto">
            <a:xfrm>
              <a:off x="1390" y="1692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/>
                <a:t>L</a:t>
              </a:r>
              <a:r>
                <a:rPr lang="en-US" altLang="zh-CN" sz="2400" b="1" baseline="-25000"/>
                <a:t>1</a:t>
              </a:r>
              <a:endParaRPr lang="en-US" altLang="zh-CN" sz="2400" b="1"/>
            </a:p>
          </p:txBody>
        </p:sp>
        <p:sp>
          <p:nvSpPr>
            <p:cNvPr id="44063" name="Text Box 16"/>
            <p:cNvSpPr txBox="1">
              <a:spLocks noChangeArrowheads="1"/>
            </p:cNvSpPr>
            <p:nvPr/>
          </p:nvSpPr>
          <p:spPr bwMode="auto">
            <a:xfrm>
              <a:off x="1039" y="1073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/>
                <a:t>L</a:t>
              </a:r>
              <a:r>
                <a:rPr lang="en-US" altLang="zh-CN" sz="2400" b="1" baseline="-25000"/>
                <a:t>3</a:t>
              </a:r>
              <a:endParaRPr lang="en-US" altLang="zh-CN" sz="2400" b="1"/>
            </a:p>
          </p:txBody>
        </p:sp>
        <p:sp>
          <p:nvSpPr>
            <p:cNvPr id="44064" name="Text Box 17"/>
            <p:cNvSpPr txBox="1">
              <a:spLocks noChangeArrowheads="1"/>
            </p:cNvSpPr>
            <p:nvPr/>
          </p:nvSpPr>
          <p:spPr bwMode="auto">
            <a:xfrm>
              <a:off x="2248" y="1662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/>
                <a:t>C</a:t>
              </a:r>
              <a:r>
                <a:rPr lang="en-US" altLang="zh-CN" sz="2400" b="1" baseline="-25000"/>
                <a:t>2</a:t>
              </a:r>
              <a:endParaRPr lang="en-US" altLang="zh-CN" sz="2400" b="1"/>
            </a:p>
          </p:txBody>
        </p:sp>
        <p:grpSp>
          <p:nvGrpSpPr>
            <p:cNvPr id="44065" name="Group 18"/>
            <p:cNvGrpSpPr/>
            <p:nvPr/>
          </p:nvGrpSpPr>
          <p:grpSpPr bwMode="auto">
            <a:xfrm>
              <a:off x="2020" y="1761"/>
              <a:ext cx="258" cy="93"/>
              <a:chOff x="1351" y="3976"/>
              <a:chExt cx="174" cy="93"/>
            </a:xfrm>
          </p:grpSpPr>
          <p:sp>
            <p:nvSpPr>
              <p:cNvPr id="44078" name="Line 19"/>
              <p:cNvSpPr>
                <a:spLocks noChangeShapeType="1"/>
              </p:cNvSpPr>
              <p:nvPr/>
            </p:nvSpPr>
            <p:spPr bwMode="auto">
              <a:xfrm>
                <a:off x="1351" y="3976"/>
                <a:ext cx="174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79" name="Line 20"/>
              <p:cNvSpPr>
                <a:spLocks noChangeShapeType="1"/>
              </p:cNvSpPr>
              <p:nvPr/>
            </p:nvSpPr>
            <p:spPr bwMode="auto">
              <a:xfrm>
                <a:off x="1351" y="4068"/>
                <a:ext cx="174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4066" name="Group 21"/>
            <p:cNvGrpSpPr/>
            <p:nvPr/>
          </p:nvGrpSpPr>
          <p:grpSpPr bwMode="auto">
            <a:xfrm>
              <a:off x="1011" y="1380"/>
              <a:ext cx="379" cy="57"/>
              <a:chOff x="1200" y="1584"/>
              <a:chExt cx="379" cy="45"/>
            </a:xfrm>
          </p:grpSpPr>
          <p:sp>
            <p:nvSpPr>
              <p:cNvPr id="44074" name="Arc 22"/>
              <p:cNvSpPr/>
              <p:nvPr/>
            </p:nvSpPr>
            <p:spPr bwMode="auto">
              <a:xfrm rot="5400000" flipH="1" flipV="1">
                <a:off x="1223" y="1561"/>
                <a:ext cx="45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723"/>
                  <a:gd name="T10" fmla="*/ 0 h 43200"/>
                  <a:gd name="T11" fmla="*/ 22723 w 2272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75" name="Arc 23"/>
              <p:cNvSpPr/>
              <p:nvPr/>
            </p:nvSpPr>
            <p:spPr bwMode="auto">
              <a:xfrm rot="5400000" flipH="1" flipV="1">
                <a:off x="1319" y="1561"/>
                <a:ext cx="45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723"/>
                  <a:gd name="T10" fmla="*/ 0 h 43200"/>
                  <a:gd name="T11" fmla="*/ 22723 w 2272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76" name="Arc 24"/>
              <p:cNvSpPr/>
              <p:nvPr/>
            </p:nvSpPr>
            <p:spPr bwMode="auto">
              <a:xfrm rot="5400000" flipH="1" flipV="1">
                <a:off x="1415" y="1561"/>
                <a:ext cx="45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723"/>
                  <a:gd name="T10" fmla="*/ 0 h 43200"/>
                  <a:gd name="T11" fmla="*/ 22723 w 2272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77" name="Arc 25"/>
              <p:cNvSpPr/>
              <p:nvPr/>
            </p:nvSpPr>
            <p:spPr bwMode="auto">
              <a:xfrm rot="5400000" flipH="1" flipV="1">
                <a:off x="1511" y="1561"/>
                <a:ext cx="45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723"/>
                  <a:gd name="T10" fmla="*/ 0 h 43200"/>
                  <a:gd name="T11" fmla="*/ 22723 w 2272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4067" name="Oval 26"/>
            <p:cNvSpPr>
              <a:spLocks noChangeArrowheads="1"/>
            </p:cNvSpPr>
            <p:nvPr/>
          </p:nvSpPr>
          <p:spPr bwMode="auto">
            <a:xfrm>
              <a:off x="704" y="2152"/>
              <a:ext cx="68" cy="68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44068" name="Oval 27"/>
            <p:cNvSpPr>
              <a:spLocks noChangeArrowheads="1"/>
            </p:cNvSpPr>
            <p:nvPr/>
          </p:nvSpPr>
          <p:spPr bwMode="auto">
            <a:xfrm>
              <a:off x="704" y="1392"/>
              <a:ext cx="68" cy="68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grpSp>
          <p:nvGrpSpPr>
            <p:cNvPr id="44069" name="Group 28"/>
            <p:cNvGrpSpPr/>
            <p:nvPr/>
          </p:nvGrpSpPr>
          <p:grpSpPr bwMode="auto">
            <a:xfrm rot="5400000">
              <a:off x="1510" y="1802"/>
              <a:ext cx="379" cy="57"/>
              <a:chOff x="1200" y="1584"/>
              <a:chExt cx="379" cy="45"/>
            </a:xfrm>
          </p:grpSpPr>
          <p:sp>
            <p:nvSpPr>
              <p:cNvPr id="44070" name="Arc 29"/>
              <p:cNvSpPr/>
              <p:nvPr/>
            </p:nvSpPr>
            <p:spPr bwMode="auto">
              <a:xfrm rot="5400000" flipH="1" flipV="1">
                <a:off x="1223" y="1561"/>
                <a:ext cx="45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723"/>
                  <a:gd name="T10" fmla="*/ 0 h 43200"/>
                  <a:gd name="T11" fmla="*/ 22723 w 2272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71" name="Arc 30"/>
              <p:cNvSpPr/>
              <p:nvPr/>
            </p:nvSpPr>
            <p:spPr bwMode="auto">
              <a:xfrm rot="5400000" flipH="1" flipV="1">
                <a:off x="1319" y="1561"/>
                <a:ext cx="45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723"/>
                  <a:gd name="T10" fmla="*/ 0 h 43200"/>
                  <a:gd name="T11" fmla="*/ 22723 w 2272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72" name="Arc 31"/>
              <p:cNvSpPr/>
              <p:nvPr/>
            </p:nvSpPr>
            <p:spPr bwMode="auto">
              <a:xfrm rot="5400000" flipH="1" flipV="1">
                <a:off x="1415" y="1561"/>
                <a:ext cx="45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723"/>
                  <a:gd name="T10" fmla="*/ 0 h 43200"/>
                  <a:gd name="T11" fmla="*/ 22723 w 2272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73" name="Arc 32"/>
              <p:cNvSpPr/>
              <p:nvPr/>
            </p:nvSpPr>
            <p:spPr bwMode="auto">
              <a:xfrm rot="5400000" flipH="1" flipV="1">
                <a:off x="1511" y="1561"/>
                <a:ext cx="45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723"/>
                  <a:gd name="T10" fmla="*/ 0 h 43200"/>
                  <a:gd name="T11" fmla="*/ 22723 w 2272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186426" name="Object 58"/>
          <p:cNvGraphicFramePr>
            <a:graphicFrameLocks noGrp="1" noChangeAspect="1"/>
          </p:cNvGraphicFramePr>
          <p:nvPr>
            <p:ph idx="1"/>
          </p:nvPr>
        </p:nvGraphicFramePr>
        <p:xfrm>
          <a:off x="192088" y="2794000"/>
          <a:ext cx="3790950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5" name="Equation" r:id="rId1" imgW="42062400" imgH="36576000" progId="Equation.DSMT4">
                  <p:embed/>
                </p:oleObj>
              </mc:Choice>
              <mc:Fallback>
                <p:oleObj name="Equation" r:id="rId1" imgW="42062400" imgH="36576000" progId="Equation.DSMT4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8" y="2794000"/>
                        <a:ext cx="3790950" cy="329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73"/>
          <p:cNvGrpSpPr/>
          <p:nvPr/>
        </p:nvGrpSpPr>
        <p:grpSpPr bwMode="auto">
          <a:xfrm>
            <a:off x="4292600" y="2995613"/>
            <a:ext cx="4565650" cy="2757487"/>
            <a:chOff x="1740" y="2204"/>
            <a:chExt cx="2876" cy="1737"/>
          </a:xfrm>
        </p:grpSpPr>
        <p:sp>
          <p:nvSpPr>
            <p:cNvPr id="44041" name="Rectangle 72"/>
            <p:cNvSpPr>
              <a:spLocks noChangeArrowheads="1"/>
            </p:cNvSpPr>
            <p:nvPr/>
          </p:nvSpPr>
          <p:spPr bwMode="auto">
            <a:xfrm>
              <a:off x="1838" y="2204"/>
              <a:ext cx="2770" cy="1737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grpSp>
          <p:nvGrpSpPr>
            <p:cNvPr id="44042" name="Group 60"/>
            <p:cNvGrpSpPr/>
            <p:nvPr/>
          </p:nvGrpSpPr>
          <p:grpSpPr bwMode="auto">
            <a:xfrm>
              <a:off x="1740" y="2280"/>
              <a:ext cx="2876" cy="1616"/>
              <a:chOff x="1080" y="550"/>
              <a:chExt cx="2876" cy="1616"/>
            </a:xfrm>
          </p:grpSpPr>
          <p:sp>
            <p:nvSpPr>
              <p:cNvPr id="44043" name="Line 61"/>
              <p:cNvSpPr>
                <a:spLocks noChangeShapeType="1"/>
              </p:cNvSpPr>
              <p:nvPr/>
            </p:nvSpPr>
            <p:spPr bwMode="auto">
              <a:xfrm>
                <a:off x="1418" y="1408"/>
                <a:ext cx="2420" cy="0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4044" name="Line 62"/>
              <p:cNvSpPr>
                <a:spLocks noChangeShapeType="1"/>
              </p:cNvSpPr>
              <p:nvPr/>
            </p:nvSpPr>
            <p:spPr bwMode="auto">
              <a:xfrm flipV="1">
                <a:off x="1739" y="588"/>
                <a:ext cx="0" cy="1536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4045" name="Line 63"/>
              <p:cNvSpPr>
                <a:spLocks noChangeShapeType="1"/>
              </p:cNvSpPr>
              <p:nvPr/>
            </p:nvSpPr>
            <p:spPr bwMode="auto">
              <a:xfrm>
                <a:off x="2358" y="588"/>
                <a:ext cx="0" cy="1536"/>
              </a:xfrm>
              <a:prstGeom prst="line">
                <a:avLst/>
              </a:prstGeom>
              <a:noFill/>
              <a:ln w="12700">
                <a:solidFill>
                  <a:srgbClr val="00FFFF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4046" name="Text Box 64"/>
              <p:cNvSpPr txBox="1">
                <a:spLocks noChangeArrowheads="1"/>
              </p:cNvSpPr>
              <p:nvPr/>
            </p:nvSpPr>
            <p:spPr bwMode="auto">
              <a:xfrm>
                <a:off x="2055" y="1338"/>
                <a:ext cx="3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 i="1">
                    <a:solidFill>
                      <a:schemeClr val="bg1"/>
                    </a:solidFill>
                    <a:sym typeface="Symbol" panose="05050102010706020507" pitchFamily="18" charset="2"/>
                  </a:rPr>
                  <a:t> </a:t>
                </a:r>
                <a:r>
                  <a:rPr lang="en-US" altLang="zh-CN" sz="2400" b="1" baseline="-25000">
                    <a:solidFill>
                      <a:schemeClr val="bg1"/>
                    </a:solidFill>
                    <a:sym typeface="Symbol" panose="05050102010706020507" pitchFamily="18" charset="2"/>
                  </a:rPr>
                  <a:t>1</a:t>
                </a:r>
                <a:endParaRPr lang="en-US" altLang="zh-CN" sz="24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44047" name="Text Box 65"/>
              <p:cNvSpPr txBox="1">
                <a:spLocks noChangeArrowheads="1"/>
              </p:cNvSpPr>
              <p:nvPr/>
            </p:nvSpPr>
            <p:spPr bwMode="auto">
              <a:xfrm>
                <a:off x="3660" y="1424"/>
                <a:ext cx="29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 i="1">
                    <a:solidFill>
                      <a:schemeClr val="bg1"/>
                    </a:solidFill>
                    <a:sym typeface="Symbol" panose="05050102010706020507" pitchFamily="18" charset="2"/>
                  </a:rPr>
                  <a:t> </a:t>
                </a:r>
                <a:endParaRPr lang="en-US" altLang="zh-CN" sz="24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44048" name="Text Box 66"/>
              <p:cNvSpPr txBox="1">
                <a:spLocks noChangeArrowheads="1"/>
              </p:cNvSpPr>
              <p:nvPr/>
            </p:nvSpPr>
            <p:spPr bwMode="auto">
              <a:xfrm>
                <a:off x="1080" y="550"/>
                <a:ext cx="75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i="1">
                    <a:solidFill>
                      <a:schemeClr val="bg1"/>
                    </a:solidFill>
                    <a:sym typeface="Symbol" panose="05050102010706020507" pitchFamily="18" charset="2"/>
                  </a:rPr>
                  <a:t>X</a:t>
                </a:r>
                <a:r>
                  <a:rPr lang="en-US" altLang="zh-CN" sz="2400" b="1">
                    <a:solidFill>
                      <a:schemeClr val="bg1"/>
                    </a:solidFill>
                    <a:sym typeface="Symbol" panose="05050102010706020507" pitchFamily="18" charset="2"/>
                  </a:rPr>
                  <a:t>(</a:t>
                </a:r>
                <a:r>
                  <a:rPr lang="en-US" altLang="zh-CN" sz="2400" b="1" i="1">
                    <a:solidFill>
                      <a:schemeClr val="bg1"/>
                    </a:solidFill>
                    <a:sym typeface="Symbol" panose="05050102010706020507" pitchFamily="18" charset="2"/>
                  </a:rPr>
                  <a:t> </a:t>
                </a:r>
                <a:r>
                  <a:rPr lang="en-US" altLang="zh-CN" sz="2400" b="1">
                    <a:solidFill>
                      <a:schemeClr val="bg1"/>
                    </a:solidFill>
                    <a:sym typeface="Symbol" panose="05050102010706020507" pitchFamily="18" charset="2"/>
                  </a:rPr>
                  <a:t>)</a:t>
                </a:r>
                <a:endParaRPr lang="en-US" altLang="zh-CN" sz="2400" b="1">
                  <a:solidFill>
                    <a:schemeClr val="bg1"/>
                  </a:solidFill>
                  <a:sym typeface="Symbol" panose="05050102010706020507" pitchFamily="18" charset="2"/>
                </a:endParaRPr>
              </a:p>
            </p:txBody>
          </p:sp>
          <p:sp>
            <p:nvSpPr>
              <p:cNvPr id="44049" name="Text Box 67"/>
              <p:cNvSpPr txBox="1">
                <a:spLocks noChangeArrowheads="1"/>
              </p:cNvSpPr>
              <p:nvPr/>
            </p:nvSpPr>
            <p:spPr bwMode="auto">
              <a:xfrm>
                <a:off x="1480" y="1396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 i="1">
                    <a:solidFill>
                      <a:schemeClr val="bg1"/>
                    </a:solidFill>
                  </a:rPr>
                  <a:t>O</a:t>
                </a:r>
                <a:endParaRPr lang="en-US" altLang="zh-CN" sz="2400" b="1" i="1">
                  <a:solidFill>
                    <a:schemeClr val="bg1"/>
                  </a:solidFill>
                </a:endParaRPr>
              </a:p>
            </p:txBody>
          </p:sp>
          <p:sp>
            <p:nvSpPr>
              <p:cNvPr id="44050" name="Line 68"/>
              <p:cNvSpPr>
                <a:spLocks noChangeShapeType="1"/>
              </p:cNvSpPr>
              <p:nvPr/>
            </p:nvSpPr>
            <p:spPr bwMode="auto">
              <a:xfrm>
                <a:off x="2978" y="588"/>
                <a:ext cx="0" cy="1536"/>
              </a:xfrm>
              <a:prstGeom prst="line">
                <a:avLst/>
              </a:prstGeom>
              <a:noFill/>
              <a:ln w="12700">
                <a:solidFill>
                  <a:srgbClr val="00FFFF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4051" name="Text Box 69"/>
              <p:cNvSpPr txBox="1">
                <a:spLocks noChangeArrowheads="1"/>
              </p:cNvSpPr>
              <p:nvPr/>
            </p:nvSpPr>
            <p:spPr bwMode="auto">
              <a:xfrm>
                <a:off x="2935" y="1349"/>
                <a:ext cx="3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 i="1">
                    <a:solidFill>
                      <a:schemeClr val="bg1"/>
                    </a:solidFill>
                    <a:sym typeface="Symbol" panose="05050102010706020507" pitchFamily="18" charset="2"/>
                  </a:rPr>
                  <a:t> </a:t>
                </a:r>
                <a:r>
                  <a:rPr lang="en-US" altLang="zh-CN" sz="2400" b="1" baseline="-25000">
                    <a:solidFill>
                      <a:schemeClr val="bg1"/>
                    </a:solidFill>
                    <a:sym typeface="Symbol" panose="05050102010706020507" pitchFamily="18" charset="2"/>
                  </a:rPr>
                  <a:t>2</a:t>
                </a:r>
                <a:endParaRPr lang="en-US" altLang="zh-CN" sz="24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44052" name="Freeform 70"/>
              <p:cNvSpPr/>
              <p:nvPr/>
            </p:nvSpPr>
            <p:spPr bwMode="auto">
              <a:xfrm>
                <a:off x="1734" y="612"/>
                <a:ext cx="597" cy="793"/>
              </a:xfrm>
              <a:custGeom>
                <a:avLst/>
                <a:gdLst>
                  <a:gd name="T0" fmla="*/ 0 w 624"/>
                  <a:gd name="T1" fmla="*/ 120 h 899"/>
                  <a:gd name="T2" fmla="*/ 186 w 624"/>
                  <a:gd name="T3" fmla="*/ 101 h 899"/>
                  <a:gd name="T4" fmla="*/ 306 w 624"/>
                  <a:gd name="T5" fmla="*/ 0 h 899"/>
                  <a:gd name="T6" fmla="*/ 0 60000 65536"/>
                  <a:gd name="T7" fmla="*/ 0 60000 65536"/>
                  <a:gd name="T8" fmla="*/ 0 60000 65536"/>
                  <a:gd name="T9" fmla="*/ 0 w 624"/>
                  <a:gd name="T10" fmla="*/ 0 h 899"/>
                  <a:gd name="T11" fmla="*/ 624 w 624"/>
                  <a:gd name="T12" fmla="*/ 899 h 89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24" h="899">
                    <a:moveTo>
                      <a:pt x="0" y="894"/>
                    </a:moveTo>
                    <a:cubicBezTo>
                      <a:pt x="137" y="896"/>
                      <a:pt x="274" y="899"/>
                      <a:pt x="378" y="750"/>
                    </a:cubicBezTo>
                    <a:cubicBezTo>
                      <a:pt x="482" y="601"/>
                      <a:pt x="553" y="300"/>
                      <a:pt x="624" y="0"/>
                    </a:cubicBezTo>
                  </a:path>
                </a:pathLst>
              </a:custGeom>
              <a:noFill/>
              <a:ln w="38100">
                <a:solidFill>
                  <a:srgbClr val="66FF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4053" name="Freeform 71"/>
              <p:cNvSpPr/>
              <p:nvPr/>
            </p:nvSpPr>
            <p:spPr bwMode="auto">
              <a:xfrm>
                <a:off x="2496" y="744"/>
                <a:ext cx="1386" cy="1422"/>
              </a:xfrm>
              <a:custGeom>
                <a:avLst/>
                <a:gdLst>
                  <a:gd name="T0" fmla="*/ 0 w 1386"/>
                  <a:gd name="T1" fmla="*/ 1422 h 1422"/>
                  <a:gd name="T2" fmla="*/ 180 w 1386"/>
                  <a:gd name="T3" fmla="*/ 954 h 1422"/>
                  <a:gd name="T4" fmla="*/ 786 w 1386"/>
                  <a:gd name="T5" fmla="*/ 432 h 1422"/>
                  <a:gd name="T6" fmla="*/ 1386 w 1386"/>
                  <a:gd name="T7" fmla="*/ 0 h 142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386"/>
                  <a:gd name="T13" fmla="*/ 0 h 1422"/>
                  <a:gd name="T14" fmla="*/ 1386 w 1386"/>
                  <a:gd name="T15" fmla="*/ 1422 h 142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386" h="1422">
                    <a:moveTo>
                      <a:pt x="0" y="1422"/>
                    </a:moveTo>
                    <a:cubicBezTo>
                      <a:pt x="30" y="1344"/>
                      <a:pt x="49" y="1119"/>
                      <a:pt x="180" y="954"/>
                    </a:cubicBezTo>
                    <a:cubicBezTo>
                      <a:pt x="311" y="789"/>
                      <a:pt x="585" y="591"/>
                      <a:pt x="786" y="432"/>
                    </a:cubicBezTo>
                    <a:cubicBezTo>
                      <a:pt x="987" y="273"/>
                      <a:pt x="1261" y="90"/>
                      <a:pt x="1386" y="0"/>
                    </a:cubicBezTo>
                  </a:path>
                </a:pathLst>
              </a:custGeom>
              <a:noFill/>
              <a:ln w="28575">
                <a:solidFill>
                  <a:srgbClr val="FF33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186444" name="Object 76"/>
          <p:cNvGraphicFramePr>
            <a:graphicFrameLocks noChangeAspect="1"/>
          </p:cNvGraphicFramePr>
          <p:nvPr/>
        </p:nvGraphicFramePr>
        <p:xfrm>
          <a:off x="4570413" y="1704975"/>
          <a:ext cx="3600450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6" name="Equation" r:id="rId3" imgW="43586400" imgH="11582400" progId="Equation.DSMT4">
                  <p:embed/>
                </p:oleObj>
              </mc:Choice>
              <mc:Fallback>
                <p:oleObj name="Equation" r:id="rId3" imgW="43586400" imgH="11582400" progId="Equation.DSMT4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0413" y="1704975"/>
                        <a:ext cx="3600450" cy="1112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445" name="Object 77"/>
          <p:cNvGraphicFramePr>
            <a:graphicFrameLocks noChangeAspect="1"/>
          </p:cNvGraphicFramePr>
          <p:nvPr/>
        </p:nvGraphicFramePr>
        <p:xfrm>
          <a:off x="4756150" y="536575"/>
          <a:ext cx="3101975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7" name="Equation" r:id="rId5" imgW="38709600" imgH="10972800" progId="Equation.DSMT4">
                  <p:embed/>
                </p:oleObj>
              </mc:Choice>
              <mc:Fallback>
                <p:oleObj name="Equation" r:id="rId5" imgW="38709600" imgH="10972800" progId="Equation.DSMT4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6150" y="536575"/>
                        <a:ext cx="3101975" cy="104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文本框 71"/>
          <p:cNvSpPr txBox="1">
            <a:spLocks noChangeArrowheads="1"/>
          </p:cNvSpPr>
          <p:nvPr/>
        </p:nvSpPr>
        <p:spPr bwMode="auto">
          <a:xfrm>
            <a:off x="4965700" y="5791200"/>
            <a:ext cx="3657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/>
              <a:t>适用于</a:t>
            </a:r>
            <a:r>
              <a:rPr lang="en-US" altLang="zh-CN" b="1" i="1" dirty="0" err="1"/>
              <a:t>f</a:t>
            </a:r>
            <a:r>
              <a:rPr lang="en-US" altLang="zh-CN" b="1" baseline="-25000" dirty="0" err="1"/>
              <a:t>S</a:t>
            </a:r>
            <a:r>
              <a:rPr lang="en-US" altLang="zh-CN" b="1" dirty="0"/>
              <a:t>&gt;</a:t>
            </a:r>
            <a:r>
              <a:rPr lang="en-US" altLang="zh-CN" b="1" i="1" dirty="0" err="1"/>
              <a:t>f</a:t>
            </a:r>
            <a:r>
              <a:rPr lang="en-US" altLang="zh-CN" b="1" baseline="-25000" dirty="0" err="1"/>
              <a:t>N</a:t>
            </a:r>
            <a:endParaRPr lang="zh-CN" altLang="en-US" b="1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6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86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2000"/>
                                        <p:tgtEl>
                                          <p:spTgt spid="186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圆角矩形 3"/>
          <p:cNvSpPr>
            <a:spLocks noChangeArrowheads="1"/>
          </p:cNvSpPr>
          <p:nvPr/>
        </p:nvSpPr>
        <p:spPr bwMode="auto">
          <a:xfrm>
            <a:off x="4043363" y="1211263"/>
            <a:ext cx="4546600" cy="2820987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19050" algn="ctr">
            <a:solidFill>
              <a:srgbClr val="000000"/>
            </a:solidFill>
            <a:rou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4505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ABD285-22A1-401E-8C0A-3AECCE21AB12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198662" name="Rectangle 6"/>
          <p:cNvSpPr>
            <a:spLocks noChangeArrowheads="1"/>
          </p:cNvSpPr>
          <p:nvPr/>
        </p:nvSpPr>
        <p:spPr bwMode="auto">
          <a:xfrm>
            <a:off x="964332" y="2862116"/>
            <a:ext cx="2341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Series resonance</a:t>
            </a:r>
            <a:endParaRPr lang="en-US" altLang="zh-CN" sz="2400" b="1" dirty="0"/>
          </a:p>
        </p:txBody>
      </p:sp>
      <p:graphicFrame>
        <p:nvGraphicFramePr>
          <p:cNvPr id="198663" name="Object 7"/>
          <p:cNvGraphicFramePr>
            <a:graphicFrameLocks noChangeAspect="1"/>
          </p:cNvGraphicFramePr>
          <p:nvPr/>
        </p:nvGraphicFramePr>
        <p:xfrm>
          <a:off x="1158007" y="3447904"/>
          <a:ext cx="2362200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8" name="Equation" r:id="rId1" imgW="28041600" imgH="10058400" progId="Equation.DSMT4">
                  <p:embed/>
                </p:oleObj>
              </mc:Choice>
              <mc:Fallback>
                <p:oleObj name="Equation" r:id="rId1" imgW="28041600" imgH="10058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007" y="3447904"/>
                        <a:ext cx="2362200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997A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664" name="Rectangle 8"/>
          <p:cNvSpPr>
            <a:spLocks noChangeArrowheads="1"/>
          </p:cNvSpPr>
          <p:nvPr/>
        </p:nvSpPr>
        <p:spPr bwMode="auto">
          <a:xfrm>
            <a:off x="1038945" y="4625829"/>
            <a:ext cx="2576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Parallel resonance</a:t>
            </a:r>
            <a:endParaRPr lang="en-US" altLang="zh-CN" sz="2400" b="1"/>
          </a:p>
        </p:txBody>
      </p:sp>
      <p:grpSp>
        <p:nvGrpSpPr>
          <p:cNvPr id="45063" name="Group 10"/>
          <p:cNvGrpSpPr/>
          <p:nvPr/>
        </p:nvGrpSpPr>
        <p:grpSpPr bwMode="auto">
          <a:xfrm>
            <a:off x="1071563" y="303213"/>
            <a:ext cx="2578100" cy="2381250"/>
            <a:chOff x="3092" y="1014"/>
            <a:chExt cx="1624" cy="1500"/>
          </a:xfrm>
        </p:grpSpPr>
        <p:sp>
          <p:nvSpPr>
            <p:cNvPr id="45078" name="Text Box 11"/>
            <p:cNvSpPr txBox="1">
              <a:spLocks noChangeArrowheads="1"/>
            </p:cNvSpPr>
            <p:nvPr/>
          </p:nvSpPr>
          <p:spPr bwMode="auto">
            <a:xfrm>
              <a:off x="3688" y="2226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(b)</a:t>
              </a:r>
              <a:endParaRPr lang="en-US" altLang="zh-CN" sz="2400" b="1"/>
            </a:p>
          </p:txBody>
        </p:sp>
        <p:sp>
          <p:nvSpPr>
            <p:cNvPr id="45079" name="Line 12"/>
            <p:cNvSpPr>
              <a:spLocks noChangeShapeType="1"/>
            </p:cNvSpPr>
            <p:nvPr/>
          </p:nvSpPr>
          <p:spPr bwMode="auto">
            <a:xfrm>
              <a:off x="3832" y="1997"/>
              <a:ext cx="0" cy="20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0" name="Line 13"/>
            <p:cNvSpPr>
              <a:spLocks noChangeShapeType="1"/>
            </p:cNvSpPr>
            <p:nvPr/>
          </p:nvSpPr>
          <p:spPr bwMode="auto">
            <a:xfrm flipV="1">
              <a:off x="3831" y="1422"/>
              <a:ext cx="1" cy="197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1" name="Line 14"/>
            <p:cNvSpPr>
              <a:spLocks noChangeShapeType="1"/>
            </p:cNvSpPr>
            <p:nvPr/>
          </p:nvSpPr>
          <p:spPr bwMode="auto">
            <a:xfrm>
              <a:off x="3544" y="1422"/>
              <a:ext cx="76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2" name="Line 15"/>
            <p:cNvSpPr>
              <a:spLocks noChangeShapeType="1"/>
            </p:cNvSpPr>
            <p:nvPr/>
          </p:nvSpPr>
          <p:spPr bwMode="auto">
            <a:xfrm flipH="1">
              <a:off x="3160" y="1422"/>
              <a:ext cx="28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3" name="Line 16"/>
            <p:cNvSpPr>
              <a:spLocks noChangeShapeType="1"/>
            </p:cNvSpPr>
            <p:nvPr/>
          </p:nvSpPr>
          <p:spPr bwMode="auto">
            <a:xfrm>
              <a:off x="4312" y="1422"/>
              <a:ext cx="0" cy="34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4" name="Line 17"/>
            <p:cNvSpPr>
              <a:spLocks noChangeShapeType="1"/>
            </p:cNvSpPr>
            <p:nvPr/>
          </p:nvSpPr>
          <p:spPr bwMode="auto">
            <a:xfrm>
              <a:off x="4312" y="1854"/>
              <a:ext cx="0" cy="33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5" name="Line 18"/>
            <p:cNvSpPr>
              <a:spLocks noChangeShapeType="1"/>
            </p:cNvSpPr>
            <p:nvPr/>
          </p:nvSpPr>
          <p:spPr bwMode="auto">
            <a:xfrm flipH="1">
              <a:off x="3160" y="2190"/>
              <a:ext cx="115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6" name="Text Box 19"/>
            <p:cNvSpPr txBox="1">
              <a:spLocks noChangeArrowheads="1"/>
            </p:cNvSpPr>
            <p:nvPr/>
          </p:nvSpPr>
          <p:spPr bwMode="auto">
            <a:xfrm>
              <a:off x="3544" y="1662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/>
                <a:t>L</a:t>
              </a:r>
              <a:r>
                <a:rPr lang="en-US" altLang="zh-CN" sz="2400" b="1" baseline="-25000"/>
                <a:t>1</a:t>
              </a:r>
              <a:endParaRPr lang="en-US" altLang="zh-CN" sz="2400" b="1"/>
            </a:p>
          </p:txBody>
        </p:sp>
        <p:sp>
          <p:nvSpPr>
            <p:cNvPr id="45087" name="Text Box 20"/>
            <p:cNvSpPr txBox="1">
              <a:spLocks noChangeArrowheads="1"/>
            </p:cNvSpPr>
            <p:nvPr/>
          </p:nvSpPr>
          <p:spPr bwMode="auto">
            <a:xfrm>
              <a:off x="4408" y="1662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/>
                <a:t>C</a:t>
              </a:r>
              <a:r>
                <a:rPr lang="en-US" altLang="zh-CN" sz="2400" b="1" baseline="-25000"/>
                <a:t>2</a:t>
              </a:r>
              <a:endParaRPr lang="en-US" altLang="zh-CN" sz="2400" b="1"/>
            </a:p>
          </p:txBody>
        </p:sp>
        <p:sp>
          <p:nvSpPr>
            <p:cNvPr id="45088" name="Text Box 21"/>
            <p:cNvSpPr txBox="1">
              <a:spLocks noChangeArrowheads="1"/>
            </p:cNvSpPr>
            <p:nvPr/>
          </p:nvSpPr>
          <p:spPr bwMode="auto">
            <a:xfrm>
              <a:off x="3328" y="1014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/>
                <a:t>C</a:t>
              </a:r>
              <a:r>
                <a:rPr lang="en-US" altLang="zh-CN" sz="2400" b="1" baseline="-25000"/>
                <a:t>3</a:t>
              </a:r>
              <a:endParaRPr lang="en-US" altLang="zh-CN" sz="2400" b="1"/>
            </a:p>
          </p:txBody>
        </p:sp>
        <p:grpSp>
          <p:nvGrpSpPr>
            <p:cNvPr id="45089" name="Group 22"/>
            <p:cNvGrpSpPr/>
            <p:nvPr/>
          </p:nvGrpSpPr>
          <p:grpSpPr bwMode="auto">
            <a:xfrm rot="5400000">
              <a:off x="3677" y="1780"/>
              <a:ext cx="379" cy="57"/>
              <a:chOff x="1200" y="1584"/>
              <a:chExt cx="379" cy="45"/>
            </a:xfrm>
          </p:grpSpPr>
          <p:sp>
            <p:nvSpPr>
              <p:cNvPr id="45098" name="Arc 23"/>
              <p:cNvSpPr/>
              <p:nvPr/>
            </p:nvSpPr>
            <p:spPr bwMode="auto">
              <a:xfrm rot="5400000" flipH="1" flipV="1">
                <a:off x="1223" y="1561"/>
                <a:ext cx="45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723"/>
                  <a:gd name="T10" fmla="*/ 0 h 43200"/>
                  <a:gd name="T11" fmla="*/ 22723 w 2272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99" name="Arc 24"/>
              <p:cNvSpPr/>
              <p:nvPr/>
            </p:nvSpPr>
            <p:spPr bwMode="auto">
              <a:xfrm rot="5400000" flipH="1" flipV="1">
                <a:off x="1319" y="1561"/>
                <a:ext cx="45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723"/>
                  <a:gd name="T10" fmla="*/ 0 h 43200"/>
                  <a:gd name="T11" fmla="*/ 22723 w 2272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100" name="Arc 25"/>
              <p:cNvSpPr/>
              <p:nvPr/>
            </p:nvSpPr>
            <p:spPr bwMode="auto">
              <a:xfrm rot="5400000" flipH="1" flipV="1">
                <a:off x="1415" y="1561"/>
                <a:ext cx="45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723"/>
                  <a:gd name="T10" fmla="*/ 0 h 43200"/>
                  <a:gd name="T11" fmla="*/ 22723 w 2272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101" name="Arc 26"/>
              <p:cNvSpPr/>
              <p:nvPr/>
            </p:nvSpPr>
            <p:spPr bwMode="auto">
              <a:xfrm rot="5400000" flipH="1" flipV="1">
                <a:off x="1511" y="1561"/>
                <a:ext cx="45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723"/>
                  <a:gd name="T10" fmla="*/ 0 h 43200"/>
                  <a:gd name="T11" fmla="*/ 22723 w 2272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5090" name="Oval 27"/>
            <p:cNvSpPr>
              <a:spLocks noChangeArrowheads="1"/>
            </p:cNvSpPr>
            <p:nvPr/>
          </p:nvSpPr>
          <p:spPr bwMode="auto">
            <a:xfrm>
              <a:off x="3092" y="1384"/>
              <a:ext cx="68" cy="68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45091" name="Oval 28"/>
            <p:cNvSpPr>
              <a:spLocks noChangeArrowheads="1"/>
            </p:cNvSpPr>
            <p:nvPr/>
          </p:nvSpPr>
          <p:spPr bwMode="auto">
            <a:xfrm>
              <a:off x="3092" y="2154"/>
              <a:ext cx="68" cy="68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grpSp>
          <p:nvGrpSpPr>
            <p:cNvPr id="45092" name="Group 29"/>
            <p:cNvGrpSpPr/>
            <p:nvPr/>
          </p:nvGrpSpPr>
          <p:grpSpPr bwMode="auto">
            <a:xfrm>
              <a:off x="4186" y="1757"/>
              <a:ext cx="258" cy="93"/>
              <a:chOff x="1351" y="3976"/>
              <a:chExt cx="174" cy="93"/>
            </a:xfrm>
          </p:grpSpPr>
          <p:sp>
            <p:nvSpPr>
              <p:cNvPr id="45096" name="Line 30"/>
              <p:cNvSpPr>
                <a:spLocks noChangeShapeType="1"/>
              </p:cNvSpPr>
              <p:nvPr/>
            </p:nvSpPr>
            <p:spPr bwMode="auto">
              <a:xfrm>
                <a:off x="1351" y="3976"/>
                <a:ext cx="174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97" name="Line 31"/>
              <p:cNvSpPr>
                <a:spLocks noChangeShapeType="1"/>
              </p:cNvSpPr>
              <p:nvPr/>
            </p:nvSpPr>
            <p:spPr bwMode="auto">
              <a:xfrm>
                <a:off x="1351" y="4068"/>
                <a:ext cx="174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5093" name="Group 32"/>
            <p:cNvGrpSpPr/>
            <p:nvPr/>
          </p:nvGrpSpPr>
          <p:grpSpPr bwMode="auto">
            <a:xfrm rot="5400000">
              <a:off x="3372" y="1372"/>
              <a:ext cx="258" cy="93"/>
              <a:chOff x="1351" y="3976"/>
              <a:chExt cx="174" cy="93"/>
            </a:xfrm>
          </p:grpSpPr>
          <p:sp>
            <p:nvSpPr>
              <p:cNvPr id="45094" name="Line 33"/>
              <p:cNvSpPr>
                <a:spLocks noChangeShapeType="1"/>
              </p:cNvSpPr>
              <p:nvPr/>
            </p:nvSpPr>
            <p:spPr bwMode="auto">
              <a:xfrm>
                <a:off x="1351" y="3976"/>
                <a:ext cx="174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95" name="Line 34"/>
              <p:cNvSpPr>
                <a:spLocks noChangeShapeType="1"/>
              </p:cNvSpPr>
              <p:nvPr/>
            </p:nvSpPr>
            <p:spPr bwMode="auto">
              <a:xfrm>
                <a:off x="1351" y="4068"/>
                <a:ext cx="174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Group 35"/>
          <p:cNvGrpSpPr/>
          <p:nvPr/>
        </p:nvGrpSpPr>
        <p:grpSpPr bwMode="auto">
          <a:xfrm>
            <a:off x="4024313" y="1436688"/>
            <a:ext cx="4598987" cy="2436812"/>
            <a:chOff x="1080" y="2287"/>
            <a:chExt cx="2897" cy="1535"/>
          </a:xfrm>
        </p:grpSpPr>
        <p:sp>
          <p:nvSpPr>
            <p:cNvPr id="45067" name="Line 36"/>
            <p:cNvSpPr>
              <a:spLocks noChangeShapeType="1"/>
            </p:cNvSpPr>
            <p:nvPr/>
          </p:nvSpPr>
          <p:spPr bwMode="auto">
            <a:xfrm>
              <a:off x="1420" y="3124"/>
              <a:ext cx="2440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068" name="Line 37"/>
            <p:cNvSpPr>
              <a:spLocks noChangeShapeType="1"/>
            </p:cNvSpPr>
            <p:nvPr/>
          </p:nvSpPr>
          <p:spPr bwMode="auto">
            <a:xfrm flipV="1">
              <a:off x="1744" y="2329"/>
              <a:ext cx="0" cy="1489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069" name="Line 38"/>
            <p:cNvSpPr>
              <a:spLocks noChangeShapeType="1"/>
            </p:cNvSpPr>
            <p:nvPr/>
          </p:nvSpPr>
          <p:spPr bwMode="auto">
            <a:xfrm>
              <a:off x="2369" y="2329"/>
              <a:ext cx="0" cy="1489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070" name="Text Box 39"/>
            <p:cNvSpPr txBox="1">
              <a:spLocks noChangeArrowheads="1"/>
            </p:cNvSpPr>
            <p:nvPr/>
          </p:nvSpPr>
          <p:spPr bwMode="auto">
            <a:xfrm>
              <a:off x="2340" y="3076"/>
              <a:ext cx="3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i="1">
                  <a:solidFill>
                    <a:schemeClr val="bg1"/>
                  </a:solidFill>
                  <a:sym typeface="Symbol" panose="05050102010706020507" pitchFamily="18" charset="2"/>
                </a:rPr>
                <a:t> </a:t>
              </a:r>
              <a:r>
                <a:rPr lang="en-US" altLang="zh-CN" sz="2400" b="1" baseline="-25000">
                  <a:solidFill>
                    <a:schemeClr val="bg1"/>
                  </a:solidFill>
                  <a:sym typeface="Symbol" panose="05050102010706020507" pitchFamily="18" charset="2"/>
                </a:rPr>
                <a:t>1</a:t>
              </a:r>
              <a:endParaRPr lang="en-US" altLang="zh-CN" sz="2400" b="1">
                <a:solidFill>
                  <a:schemeClr val="bg1"/>
                </a:solidFill>
              </a:endParaRPr>
            </a:p>
          </p:txBody>
        </p:sp>
        <p:sp>
          <p:nvSpPr>
            <p:cNvPr id="45071" name="Text Box 40"/>
            <p:cNvSpPr txBox="1">
              <a:spLocks noChangeArrowheads="1"/>
            </p:cNvSpPr>
            <p:nvPr/>
          </p:nvSpPr>
          <p:spPr bwMode="auto">
            <a:xfrm>
              <a:off x="3681" y="3134"/>
              <a:ext cx="2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i="1">
                  <a:solidFill>
                    <a:schemeClr val="bg1"/>
                  </a:solidFill>
                  <a:sym typeface="Symbol" panose="05050102010706020507" pitchFamily="18" charset="2"/>
                </a:rPr>
                <a:t> </a:t>
              </a:r>
              <a:endParaRPr lang="en-US" altLang="zh-CN" sz="2400" b="1">
                <a:solidFill>
                  <a:schemeClr val="bg1"/>
                </a:solidFill>
              </a:endParaRPr>
            </a:p>
          </p:txBody>
        </p:sp>
        <p:sp>
          <p:nvSpPr>
            <p:cNvPr id="45072" name="Text Box 41"/>
            <p:cNvSpPr txBox="1">
              <a:spLocks noChangeArrowheads="1"/>
            </p:cNvSpPr>
            <p:nvPr/>
          </p:nvSpPr>
          <p:spPr bwMode="auto">
            <a:xfrm>
              <a:off x="1080" y="2287"/>
              <a:ext cx="7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>
                  <a:solidFill>
                    <a:schemeClr val="bg1"/>
                  </a:solidFill>
                  <a:sym typeface="Symbol" panose="05050102010706020507" pitchFamily="18" charset="2"/>
                </a:rPr>
                <a:t>X</a:t>
              </a:r>
              <a:r>
                <a:rPr lang="en-US" altLang="zh-CN" sz="2400" b="1">
                  <a:solidFill>
                    <a:schemeClr val="bg1"/>
                  </a:solidFill>
                  <a:sym typeface="Symbol" panose="05050102010706020507" pitchFamily="18" charset="2"/>
                </a:rPr>
                <a:t>(</a:t>
              </a:r>
              <a:r>
                <a:rPr lang="en-US" altLang="zh-CN" sz="2400" b="1" i="1">
                  <a:solidFill>
                    <a:schemeClr val="bg1"/>
                  </a:solidFill>
                  <a:sym typeface="Symbol" panose="05050102010706020507" pitchFamily="18" charset="2"/>
                </a:rPr>
                <a:t> </a:t>
              </a:r>
              <a:r>
                <a:rPr lang="en-US" altLang="zh-CN" sz="2400" b="1">
                  <a:solidFill>
                    <a:schemeClr val="bg1"/>
                  </a:solidFill>
                  <a:sym typeface="Symbol" panose="05050102010706020507" pitchFamily="18" charset="2"/>
                </a:rPr>
                <a:t>)</a:t>
              </a:r>
              <a:endParaRPr lang="en-US" altLang="zh-CN" sz="2400" b="1">
                <a:solidFill>
                  <a:schemeClr val="bg1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45073" name="Text Box 42"/>
            <p:cNvSpPr txBox="1">
              <a:spLocks noChangeArrowheads="1"/>
            </p:cNvSpPr>
            <p:nvPr/>
          </p:nvSpPr>
          <p:spPr bwMode="auto">
            <a:xfrm>
              <a:off x="1484" y="3108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i="1">
                  <a:solidFill>
                    <a:schemeClr val="bg1"/>
                  </a:solidFill>
                </a:rPr>
                <a:t>O</a:t>
              </a:r>
              <a:endParaRPr lang="en-US" altLang="zh-CN" sz="2400" b="1" i="1">
                <a:solidFill>
                  <a:schemeClr val="bg1"/>
                </a:solidFill>
              </a:endParaRPr>
            </a:p>
          </p:txBody>
        </p:sp>
        <p:sp>
          <p:nvSpPr>
            <p:cNvPr id="45074" name="Line 43"/>
            <p:cNvSpPr>
              <a:spLocks noChangeShapeType="1"/>
            </p:cNvSpPr>
            <p:nvPr/>
          </p:nvSpPr>
          <p:spPr bwMode="auto">
            <a:xfrm>
              <a:off x="2993" y="2329"/>
              <a:ext cx="0" cy="1489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075" name="Text Box 44"/>
            <p:cNvSpPr txBox="1">
              <a:spLocks noChangeArrowheads="1"/>
            </p:cNvSpPr>
            <p:nvPr/>
          </p:nvSpPr>
          <p:spPr bwMode="auto">
            <a:xfrm>
              <a:off x="2940" y="3074"/>
              <a:ext cx="3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i="1">
                  <a:solidFill>
                    <a:schemeClr val="bg1"/>
                  </a:solidFill>
                  <a:sym typeface="Symbol" panose="05050102010706020507" pitchFamily="18" charset="2"/>
                </a:rPr>
                <a:t> </a:t>
              </a:r>
              <a:r>
                <a:rPr lang="en-US" altLang="zh-CN" sz="2400" b="1" baseline="-25000">
                  <a:solidFill>
                    <a:schemeClr val="bg1"/>
                  </a:solidFill>
                  <a:sym typeface="Symbol" panose="05050102010706020507" pitchFamily="18" charset="2"/>
                </a:rPr>
                <a:t>2</a:t>
              </a:r>
              <a:endParaRPr lang="en-US" altLang="zh-CN" sz="2400" b="1">
                <a:solidFill>
                  <a:schemeClr val="bg1"/>
                </a:solidFill>
              </a:endParaRPr>
            </a:p>
          </p:txBody>
        </p:sp>
        <p:sp>
          <p:nvSpPr>
            <p:cNvPr id="45076" name="Freeform 45"/>
            <p:cNvSpPr/>
            <p:nvPr/>
          </p:nvSpPr>
          <p:spPr bwMode="auto">
            <a:xfrm>
              <a:off x="3078" y="3168"/>
              <a:ext cx="666" cy="654"/>
            </a:xfrm>
            <a:custGeom>
              <a:avLst/>
              <a:gdLst>
                <a:gd name="T0" fmla="*/ 666 w 666"/>
                <a:gd name="T1" fmla="*/ 0 h 654"/>
                <a:gd name="T2" fmla="*/ 216 w 666"/>
                <a:gd name="T3" fmla="*/ 138 h 654"/>
                <a:gd name="T4" fmla="*/ 0 w 666"/>
                <a:gd name="T5" fmla="*/ 654 h 654"/>
                <a:gd name="T6" fmla="*/ 0 60000 65536"/>
                <a:gd name="T7" fmla="*/ 0 60000 65536"/>
                <a:gd name="T8" fmla="*/ 0 60000 65536"/>
                <a:gd name="T9" fmla="*/ 0 w 666"/>
                <a:gd name="T10" fmla="*/ 0 h 654"/>
                <a:gd name="T11" fmla="*/ 666 w 666"/>
                <a:gd name="T12" fmla="*/ 654 h 6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66" h="654">
                  <a:moveTo>
                    <a:pt x="666" y="0"/>
                  </a:moveTo>
                  <a:cubicBezTo>
                    <a:pt x="592" y="23"/>
                    <a:pt x="327" y="29"/>
                    <a:pt x="216" y="138"/>
                  </a:cubicBezTo>
                  <a:cubicBezTo>
                    <a:pt x="105" y="247"/>
                    <a:pt x="45" y="546"/>
                    <a:pt x="0" y="654"/>
                  </a:cubicBezTo>
                </a:path>
              </a:pathLst>
            </a:custGeom>
            <a:noFill/>
            <a:ln w="381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077" name="Freeform 46"/>
            <p:cNvSpPr/>
            <p:nvPr/>
          </p:nvSpPr>
          <p:spPr bwMode="auto">
            <a:xfrm>
              <a:off x="1818" y="2382"/>
              <a:ext cx="1116" cy="1434"/>
            </a:xfrm>
            <a:custGeom>
              <a:avLst/>
              <a:gdLst>
                <a:gd name="T0" fmla="*/ 0 w 1116"/>
                <a:gd name="T1" fmla="*/ 1434 h 1434"/>
                <a:gd name="T2" fmla="*/ 186 w 1116"/>
                <a:gd name="T3" fmla="*/ 936 h 1434"/>
                <a:gd name="T4" fmla="*/ 882 w 1116"/>
                <a:gd name="T5" fmla="*/ 552 h 1434"/>
                <a:gd name="T6" fmla="*/ 1116 w 1116"/>
                <a:gd name="T7" fmla="*/ 0 h 14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16"/>
                <a:gd name="T13" fmla="*/ 0 h 1434"/>
                <a:gd name="T14" fmla="*/ 1116 w 1116"/>
                <a:gd name="T15" fmla="*/ 1434 h 14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16" h="1434">
                  <a:moveTo>
                    <a:pt x="0" y="1434"/>
                  </a:moveTo>
                  <a:cubicBezTo>
                    <a:pt x="31" y="1352"/>
                    <a:pt x="39" y="1083"/>
                    <a:pt x="186" y="936"/>
                  </a:cubicBezTo>
                  <a:cubicBezTo>
                    <a:pt x="333" y="789"/>
                    <a:pt x="727" y="708"/>
                    <a:pt x="882" y="552"/>
                  </a:cubicBezTo>
                  <a:cubicBezTo>
                    <a:pt x="1037" y="396"/>
                    <a:pt x="1067" y="115"/>
                    <a:pt x="1116" y="0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文本框 45"/>
          <p:cNvSpPr txBox="1">
            <a:spLocks noChangeArrowheads="1"/>
          </p:cNvSpPr>
          <p:nvPr/>
        </p:nvSpPr>
        <p:spPr bwMode="auto">
          <a:xfrm>
            <a:off x="4665663" y="4418013"/>
            <a:ext cx="3924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/>
              <a:t>适用于</a:t>
            </a:r>
            <a:r>
              <a:rPr lang="en-US" altLang="zh-CN" b="1" i="1" dirty="0" err="1"/>
              <a:t>f</a:t>
            </a:r>
            <a:r>
              <a:rPr lang="en-US" altLang="zh-CN" b="1" baseline="-25000" dirty="0" err="1"/>
              <a:t>S</a:t>
            </a:r>
            <a:r>
              <a:rPr lang="en-US" altLang="zh-CN" b="1" dirty="0"/>
              <a:t>&lt;</a:t>
            </a:r>
            <a:r>
              <a:rPr lang="en-US" altLang="zh-CN" b="1" i="1" dirty="0" err="1"/>
              <a:t>f</a:t>
            </a:r>
            <a:r>
              <a:rPr lang="en-US" altLang="zh-CN" b="1" baseline="-25000" dirty="0" err="1"/>
              <a:t>N</a:t>
            </a:r>
            <a:endParaRPr lang="zh-CN" altLang="en-US" b="1" baseline="-25000" dirty="0"/>
          </a:p>
        </p:txBody>
      </p:sp>
      <p:graphicFrame>
        <p:nvGraphicFramePr>
          <p:cNvPr id="47" name="Object 7"/>
          <p:cNvGraphicFramePr>
            <a:graphicFrameLocks noChangeAspect="1"/>
          </p:cNvGraphicFramePr>
          <p:nvPr/>
        </p:nvGraphicFramePr>
        <p:xfrm>
          <a:off x="1338982" y="5323535"/>
          <a:ext cx="1565275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9" name="Equation" r:id="rId3" imgW="18592800" imgH="10058400" progId="Equation.DSMT4">
                  <p:embed/>
                </p:oleObj>
              </mc:Choice>
              <mc:Fallback>
                <p:oleObj name="Equation" r:id="rId3" imgW="18592800" imgH="10058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8982" y="5323535"/>
                        <a:ext cx="1565275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997A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98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2000"/>
                                        <p:tgtEl>
                                          <p:spTgt spid="198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98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2" grpId="0" autoUpdateAnimBg="0"/>
      <p:bldP spid="198664" grpId="0" autoUpdateAnimBg="0"/>
      <p:bldP spid="4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F97851-1971-4A75-83FF-95B34F6CD8B7}" type="slidenum">
              <a:rPr lang="en-US" altLang="zh-CN" smtClean="0"/>
            </a:fld>
            <a:endParaRPr lang="en-US" altLang="zh-CN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47675" y="1244777"/>
            <a:ext cx="8248650" cy="1453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1162050" indent="-1162050" eaLnBrk="1" hangingPunct="1">
              <a:lnSpc>
                <a:spcPct val="120000"/>
              </a:lnSpc>
              <a:spcBef>
                <a:spcPct val="10000"/>
              </a:spcBef>
              <a:buFontTx/>
              <a:buNone/>
            </a:pPr>
            <a:r>
              <a:rPr lang="en-US" altLang="zh-CN" sz="2800" b="1" dirty="0">
                <a:solidFill>
                  <a:srgbClr val="000099"/>
                </a:solidFill>
              </a:rPr>
              <a:t>【</a:t>
            </a:r>
            <a:r>
              <a:rPr lang="zh-CN" altLang="en-US" sz="2800" b="1" dirty="0">
                <a:solidFill>
                  <a:srgbClr val="000099"/>
                </a:solidFill>
              </a:rPr>
              <a:t>例</a:t>
            </a:r>
            <a:r>
              <a:rPr lang="en-US" altLang="zh-CN" sz="2800" b="1" dirty="0">
                <a:solidFill>
                  <a:srgbClr val="000099"/>
                </a:solidFill>
              </a:rPr>
              <a:t> 4】</a:t>
            </a:r>
            <a:r>
              <a:rPr lang="zh-CN" altLang="en-US" sz="2400" b="1" dirty="0">
                <a:solidFill>
                  <a:srgbClr val="000099"/>
                </a:solidFill>
              </a:rPr>
              <a:t>已知</a:t>
            </a:r>
            <a:r>
              <a:rPr lang="en-US" altLang="zh-CN" sz="2400" b="1" dirty="0">
                <a:solidFill>
                  <a:srgbClr val="000099"/>
                </a:solidFill>
              </a:rPr>
              <a:t> </a:t>
            </a:r>
            <a:r>
              <a:rPr lang="en-US" altLang="zh-CN" sz="2400" b="1" i="1" dirty="0">
                <a:solidFill>
                  <a:srgbClr val="000099"/>
                </a:solidFill>
              </a:rPr>
              <a:t>u</a:t>
            </a:r>
            <a:r>
              <a:rPr lang="en-US" altLang="zh-CN" sz="2400" b="1" baseline="-25000" dirty="0">
                <a:solidFill>
                  <a:srgbClr val="000099"/>
                </a:solidFill>
              </a:rPr>
              <a:t>1</a:t>
            </a:r>
            <a:r>
              <a:rPr lang="en-US" altLang="zh-CN" sz="2400" b="1" dirty="0">
                <a:solidFill>
                  <a:srgbClr val="000099"/>
                </a:solidFill>
              </a:rPr>
              <a:t>=2sin5000t+5sin10000tV</a:t>
            </a:r>
            <a:r>
              <a:rPr lang="zh-CN" altLang="en-US" sz="2400" b="1" dirty="0">
                <a:solidFill>
                  <a:srgbClr val="000099"/>
                </a:solidFill>
              </a:rPr>
              <a:t>，提供一个</a:t>
            </a:r>
            <a:r>
              <a:rPr lang="en-US" altLang="zh-CN" sz="2400" b="1" dirty="0">
                <a:solidFill>
                  <a:srgbClr val="000099"/>
                </a:solidFill>
              </a:rPr>
              <a:t> 10mH </a:t>
            </a:r>
            <a:r>
              <a:rPr lang="zh-CN" altLang="en-US" sz="2400" b="1" dirty="0">
                <a:solidFill>
                  <a:srgbClr val="000099"/>
                </a:solidFill>
              </a:rPr>
              <a:t>电感和若干其他电路元件。</a:t>
            </a:r>
            <a:r>
              <a:rPr lang="en-US" altLang="zh-CN" sz="2400" b="1" dirty="0">
                <a:solidFill>
                  <a:srgbClr val="000099"/>
                </a:solidFill>
              </a:rPr>
              <a:t> </a:t>
            </a:r>
            <a:r>
              <a:rPr lang="zh-CN" altLang="en-US" sz="2400" b="1" dirty="0">
                <a:solidFill>
                  <a:srgbClr val="000099"/>
                </a:solidFill>
              </a:rPr>
              <a:t>设计一个无源滤波器使</a:t>
            </a:r>
            <a:r>
              <a:rPr lang="en-US" altLang="zh-CN" sz="2400" b="1" dirty="0">
                <a:solidFill>
                  <a:srgbClr val="000099"/>
                </a:solidFill>
              </a:rPr>
              <a:t> </a:t>
            </a:r>
            <a:r>
              <a:rPr lang="en-US" altLang="zh-CN" sz="2400" b="1" i="1" dirty="0">
                <a:solidFill>
                  <a:srgbClr val="000099"/>
                </a:solidFill>
              </a:rPr>
              <a:t>u</a:t>
            </a:r>
            <a:r>
              <a:rPr lang="en-US" altLang="zh-CN" sz="2400" b="1" baseline="-25000" dirty="0">
                <a:solidFill>
                  <a:srgbClr val="000099"/>
                </a:solidFill>
              </a:rPr>
              <a:t>2</a:t>
            </a:r>
            <a:r>
              <a:rPr lang="en-US" altLang="zh-CN" sz="2400" b="1" dirty="0">
                <a:solidFill>
                  <a:srgbClr val="000099"/>
                </a:solidFill>
              </a:rPr>
              <a:t>=2sin5000tV</a:t>
            </a:r>
            <a:r>
              <a:rPr lang="zh-CN" altLang="en-US" sz="2400" b="1" dirty="0">
                <a:solidFill>
                  <a:srgbClr val="000099"/>
                </a:solidFill>
              </a:rPr>
              <a:t>。</a:t>
            </a:r>
            <a:endParaRPr lang="en-US" altLang="zh-CN" sz="2400" b="1" dirty="0">
              <a:solidFill>
                <a:srgbClr val="000099"/>
              </a:solidFill>
            </a:endParaRPr>
          </a:p>
        </p:txBody>
      </p:sp>
      <p:grpSp>
        <p:nvGrpSpPr>
          <p:cNvPr id="7" name="Group 8"/>
          <p:cNvGrpSpPr/>
          <p:nvPr/>
        </p:nvGrpSpPr>
        <p:grpSpPr bwMode="auto">
          <a:xfrm>
            <a:off x="2160876" y="3593379"/>
            <a:ext cx="4052887" cy="1636712"/>
            <a:chOff x="468" y="1500"/>
            <a:chExt cx="2460" cy="816"/>
          </a:xfrm>
        </p:grpSpPr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1260" y="1500"/>
              <a:ext cx="576" cy="816"/>
            </a:xfrm>
            <a:prstGeom prst="rect">
              <a:avLst/>
            </a:prstGeom>
            <a:solidFill>
              <a:srgbClr val="FFCC00"/>
            </a:solidFill>
            <a:ln w="28575">
              <a:solidFill>
                <a:srgbClr val="FF990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1836" y="1620"/>
              <a:ext cx="528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1836" y="2184"/>
              <a:ext cx="528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2364" y="1620"/>
              <a:ext cx="0" cy="564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2316" y="1764"/>
              <a:ext cx="96" cy="252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rgbClr val="FF9900"/>
              </a:solidFill>
              <a:miter lim="800000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732" y="1644"/>
              <a:ext cx="528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732" y="2172"/>
              <a:ext cx="528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492" y="1500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dirty="0"/>
                <a:t>+</a:t>
              </a:r>
              <a:endParaRPr lang="en-US" altLang="zh-CN" sz="2400" b="1" dirty="0"/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494" y="192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dirty="0"/>
                <a:t>_</a:t>
              </a:r>
              <a:endParaRPr lang="en-US" altLang="zh-CN" sz="2400" b="1" dirty="0"/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468" y="1740"/>
              <a:ext cx="4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 dirty="0"/>
                <a:t>u</a:t>
              </a:r>
              <a:r>
                <a:rPr lang="en-US" altLang="zh-CN" sz="2400" b="1" baseline="-25000" dirty="0"/>
                <a:t>1</a:t>
              </a:r>
              <a:r>
                <a:rPr lang="en-US" altLang="zh-CN" sz="2400" b="1" dirty="0"/>
                <a:t>(</a:t>
              </a:r>
              <a:r>
                <a:rPr lang="en-US" altLang="zh-CN" sz="2400" b="1" i="1" dirty="0"/>
                <a:t>t</a:t>
              </a:r>
              <a:r>
                <a:rPr lang="en-US" altLang="zh-CN" sz="2400" b="1" dirty="0"/>
                <a:t>)</a:t>
              </a:r>
              <a:endParaRPr lang="en-US" altLang="zh-CN" sz="2400" b="1" dirty="0"/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2460" y="1740"/>
              <a:ext cx="4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 dirty="0"/>
                <a:t>u</a:t>
              </a:r>
              <a:r>
                <a:rPr lang="en-US" altLang="zh-CN" sz="2400" b="1" baseline="-25000" dirty="0"/>
                <a:t>2</a:t>
              </a:r>
              <a:r>
                <a:rPr lang="en-US" altLang="zh-CN" sz="2400" b="1" dirty="0"/>
                <a:t>(</a:t>
              </a:r>
              <a:r>
                <a:rPr lang="en-US" altLang="zh-CN" sz="2400" b="1" i="1" dirty="0"/>
                <a:t>t</a:t>
              </a:r>
              <a:r>
                <a:rPr lang="en-US" altLang="zh-CN" sz="2400" b="1" dirty="0"/>
                <a:t>)</a:t>
              </a:r>
              <a:endParaRPr lang="en-US" altLang="zh-CN" sz="2400" b="1" dirty="0"/>
            </a:p>
          </p:txBody>
        </p:sp>
        <p:sp>
          <p:nvSpPr>
            <p:cNvPr id="19" name="Oval 20"/>
            <p:cNvSpPr>
              <a:spLocks noChangeArrowheads="1"/>
            </p:cNvSpPr>
            <p:nvPr/>
          </p:nvSpPr>
          <p:spPr bwMode="auto">
            <a:xfrm>
              <a:off x="694" y="2142"/>
              <a:ext cx="45" cy="45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681" y="1620"/>
              <a:ext cx="45" cy="45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F97851-1971-4A75-83FF-95B34F6CD8B7}" type="slidenum">
              <a:rPr lang="en-US" altLang="zh-CN" smtClean="0"/>
            </a:fld>
            <a:endParaRPr lang="en-US" altLang="zh-CN"/>
          </a:p>
        </p:txBody>
      </p:sp>
      <p:grpSp>
        <p:nvGrpSpPr>
          <p:cNvPr id="3" name="Group 8"/>
          <p:cNvGrpSpPr/>
          <p:nvPr/>
        </p:nvGrpSpPr>
        <p:grpSpPr bwMode="auto">
          <a:xfrm>
            <a:off x="1206505" y="1309688"/>
            <a:ext cx="4733920" cy="2190750"/>
            <a:chOff x="-150" y="324"/>
            <a:chExt cx="2982" cy="1380"/>
          </a:xfrm>
        </p:grpSpPr>
        <p:sp>
          <p:nvSpPr>
            <p:cNvPr id="4" name="Oval 9"/>
            <p:cNvSpPr>
              <a:spLocks noChangeArrowheads="1"/>
            </p:cNvSpPr>
            <p:nvPr/>
          </p:nvSpPr>
          <p:spPr bwMode="auto">
            <a:xfrm>
              <a:off x="325" y="1068"/>
              <a:ext cx="405" cy="409"/>
            </a:xfrm>
            <a:prstGeom prst="ellipse">
              <a:avLst/>
            </a:prstGeom>
            <a:solidFill>
              <a:srgbClr val="33CCFF"/>
            </a:solidFill>
            <a:ln w="38100">
              <a:solidFill>
                <a:srgbClr val="FF9900"/>
              </a:solidFill>
              <a:round/>
            </a:ln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5" name="Line 10"/>
            <p:cNvSpPr>
              <a:spLocks noChangeShapeType="1"/>
            </p:cNvSpPr>
            <p:nvPr/>
          </p:nvSpPr>
          <p:spPr bwMode="auto">
            <a:xfrm>
              <a:off x="1785" y="666"/>
              <a:ext cx="240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11"/>
            <p:cNvSpPr>
              <a:spLocks noChangeShapeType="1"/>
            </p:cNvSpPr>
            <p:nvPr/>
          </p:nvSpPr>
          <p:spPr bwMode="auto">
            <a:xfrm flipH="1">
              <a:off x="1260" y="660"/>
              <a:ext cx="209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12"/>
            <p:cNvSpPr>
              <a:spLocks noChangeShapeType="1"/>
            </p:cNvSpPr>
            <p:nvPr/>
          </p:nvSpPr>
          <p:spPr bwMode="auto">
            <a:xfrm>
              <a:off x="1681" y="996"/>
              <a:ext cx="344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13"/>
            <p:cNvSpPr>
              <a:spLocks noChangeShapeType="1"/>
            </p:cNvSpPr>
            <p:nvPr/>
          </p:nvSpPr>
          <p:spPr bwMode="auto">
            <a:xfrm flipH="1">
              <a:off x="2023" y="660"/>
              <a:ext cx="2" cy="33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14"/>
            <p:cNvSpPr>
              <a:spLocks noChangeShapeType="1"/>
            </p:cNvSpPr>
            <p:nvPr/>
          </p:nvSpPr>
          <p:spPr bwMode="auto">
            <a:xfrm flipH="1">
              <a:off x="1260" y="996"/>
              <a:ext cx="32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5"/>
            <p:cNvSpPr>
              <a:spLocks noChangeShapeType="1"/>
            </p:cNvSpPr>
            <p:nvPr/>
          </p:nvSpPr>
          <p:spPr bwMode="auto">
            <a:xfrm>
              <a:off x="1260" y="660"/>
              <a:ext cx="0" cy="33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6"/>
            <p:cNvSpPr>
              <a:spLocks noChangeShapeType="1"/>
            </p:cNvSpPr>
            <p:nvPr/>
          </p:nvSpPr>
          <p:spPr bwMode="auto">
            <a:xfrm>
              <a:off x="2028" y="840"/>
              <a:ext cx="28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969" y="840"/>
              <a:ext cx="28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auto">
            <a:xfrm>
              <a:off x="2316" y="840"/>
              <a:ext cx="0" cy="86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9"/>
            <p:cNvSpPr>
              <a:spLocks noChangeShapeType="1"/>
            </p:cNvSpPr>
            <p:nvPr/>
          </p:nvSpPr>
          <p:spPr bwMode="auto">
            <a:xfrm>
              <a:off x="540" y="840"/>
              <a:ext cx="0" cy="86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20"/>
            <p:cNvSpPr>
              <a:spLocks noChangeShapeType="1"/>
            </p:cNvSpPr>
            <p:nvPr/>
          </p:nvSpPr>
          <p:spPr bwMode="auto">
            <a:xfrm>
              <a:off x="540" y="1704"/>
              <a:ext cx="177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Rectangle 21"/>
            <p:cNvSpPr>
              <a:spLocks noChangeArrowheads="1"/>
            </p:cNvSpPr>
            <p:nvPr/>
          </p:nvSpPr>
          <p:spPr bwMode="auto">
            <a:xfrm>
              <a:off x="2256" y="1140"/>
              <a:ext cx="120" cy="288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rgbClr val="FF9900"/>
              </a:solidFill>
              <a:miter lim="800000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7" name="Text Box 22"/>
            <p:cNvSpPr txBox="1">
              <a:spLocks noChangeArrowheads="1"/>
            </p:cNvSpPr>
            <p:nvPr/>
          </p:nvSpPr>
          <p:spPr bwMode="auto">
            <a:xfrm>
              <a:off x="1500" y="1080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/>
                <a:t>C</a:t>
              </a:r>
              <a:endParaRPr lang="en-US" altLang="zh-CN" sz="2400" b="1" i="1"/>
            </a:p>
          </p:txBody>
        </p:sp>
        <p:sp>
          <p:nvSpPr>
            <p:cNvPr id="18" name="Text Box 23"/>
            <p:cNvSpPr txBox="1">
              <a:spLocks noChangeArrowheads="1"/>
            </p:cNvSpPr>
            <p:nvPr/>
          </p:nvSpPr>
          <p:spPr bwMode="auto">
            <a:xfrm>
              <a:off x="2023" y="1128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/>
                <a:t>R</a:t>
              </a:r>
              <a:endParaRPr lang="en-US" altLang="zh-CN" sz="2400" b="1" i="1"/>
            </a:p>
          </p:txBody>
        </p:sp>
        <p:sp>
          <p:nvSpPr>
            <p:cNvPr id="19" name="Text Box 24"/>
            <p:cNvSpPr txBox="1">
              <a:spLocks noChangeArrowheads="1"/>
            </p:cNvSpPr>
            <p:nvPr/>
          </p:nvSpPr>
          <p:spPr bwMode="auto">
            <a:xfrm>
              <a:off x="1500" y="1080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/>
                <a:t>C</a:t>
              </a:r>
              <a:r>
                <a:rPr lang="en-US" altLang="zh-CN" sz="2400" b="1" baseline="-25000"/>
                <a:t>2</a:t>
              </a:r>
              <a:endParaRPr lang="en-US" altLang="zh-CN" sz="2400" b="1" i="1"/>
            </a:p>
          </p:txBody>
        </p:sp>
        <p:sp>
          <p:nvSpPr>
            <p:cNvPr id="20" name="Line 25"/>
            <p:cNvSpPr>
              <a:spLocks noChangeShapeType="1"/>
            </p:cNvSpPr>
            <p:nvPr/>
          </p:nvSpPr>
          <p:spPr bwMode="auto">
            <a:xfrm>
              <a:off x="540" y="840"/>
              <a:ext cx="32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Text Box 26"/>
            <p:cNvSpPr txBox="1">
              <a:spLocks noChangeArrowheads="1"/>
            </p:cNvSpPr>
            <p:nvPr/>
          </p:nvSpPr>
          <p:spPr bwMode="auto">
            <a:xfrm>
              <a:off x="756" y="414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/>
                <a:t>C</a:t>
              </a:r>
              <a:r>
                <a:rPr lang="en-US" altLang="zh-CN" sz="2400" b="1" baseline="-25000"/>
                <a:t>3</a:t>
              </a:r>
              <a:endParaRPr lang="en-US" altLang="zh-CN" sz="2400" b="1" i="1"/>
            </a:p>
          </p:txBody>
        </p:sp>
        <p:sp>
          <p:nvSpPr>
            <p:cNvPr id="22" name="Text Box 27"/>
            <p:cNvSpPr txBox="1">
              <a:spLocks noChangeArrowheads="1"/>
            </p:cNvSpPr>
            <p:nvPr/>
          </p:nvSpPr>
          <p:spPr bwMode="auto">
            <a:xfrm>
              <a:off x="1511" y="324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/>
                <a:t>L</a:t>
              </a:r>
              <a:r>
                <a:rPr lang="en-US" altLang="zh-CN" sz="2400" b="1" baseline="-25000"/>
                <a:t>1</a:t>
              </a:r>
              <a:endParaRPr lang="en-US" altLang="zh-CN" sz="2400" b="1"/>
            </a:p>
          </p:txBody>
        </p:sp>
        <p:grpSp>
          <p:nvGrpSpPr>
            <p:cNvPr id="23" name="Group 28"/>
            <p:cNvGrpSpPr/>
            <p:nvPr/>
          </p:nvGrpSpPr>
          <p:grpSpPr bwMode="auto">
            <a:xfrm>
              <a:off x="1469" y="612"/>
              <a:ext cx="323" cy="57"/>
              <a:chOff x="1200" y="1584"/>
              <a:chExt cx="379" cy="45"/>
            </a:xfrm>
          </p:grpSpPr>
          <p:sp>
            <p:nvSpPr>
              <p:cNvPr id="36" name="Arc 29"/>
              <p:cNvSpPr/>
              <p:nvPr/>
            </p:nvSpPr>
            <p:spPr bwMode="auto">
              <a:xfrm rot="5400000" flipH="1" flipV="1">
                <a:off x="1223" y="1561"/>
                <a:ext cx="45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723"/>
                  <a:gd name="T10" fmla="*/ 0 h 43200"/>
                  <a:gd name="T11" fmla="*/ 22723 w 2272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Arc 30"/>
              <p:cNvSpPr/>
              <p:nvPr/>
            </p:nvSpPr>
            <p:spPr bwMode="auto">
              <a:xfrm rot="5400000" flipH="1" flipV="1">
                <a:off x="1319" y="1561"/>
                <a:ext cx="45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723"/>
                  <a:gd name="T10" fmla="*/ 0 h 43200"/>
                  <a:gd name="T11" fmla="*/ 22723 w 2272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Arc 31"/>
              <p:cNvSpPr/>
              <p:nvPr/>
            </p:nvSpPr>
            <p:spPr bwMode="auto">
              <a:xfrm rot="5400000" flipH="1" flipV="1">
                <a:off x="1415" y="1561"/>
                <a:ext cx="45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723"/>
                  <a:gd name="T10" fmla="*/ 0 h 43200"/>
                  <a:gd name="T11" fmla="*/ 22723 w 2272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Arc 32"/>
              <p:cNvSpPr/>
              <p:nvPr/>
            </p:nvSpPr>
            <p:spPr bwMode="auto">
              <a:xfrm rot="5400000" flipH="1" flipV="1">
                <a:off x="1511" y="1561"/>
                <a:ext cx="45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723"/>
                  <a:gd name="T10" fmla="*/ 0 h 43200"/>
                  <a:gd name="T11" fmla="*/ 22723 w 2272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4" name="Group 33"/>
            <p:cNvGrpSpPr/>
            <p:nvPr/>
          </p:nvGrpSpPr>
          <p:grpSpPr bwMode="auto">
            <a:xfrm>
              <a:off x="866" y="705"/>
              <a:ext cx="96" cy="257"/>
              <a:chOff x="866" y="705"/>
              <a:chExt cx="96" cy="257"/>
            </a:xfrm>
          </p:grpSpPr>
          <p:sp>
            <p:nvSpPr>
              <p:cNvPr id="34" name="Line 34"/>
              <p:cNvSpPr>
                <a:spLocks noChangeShapeType="1"/>
              </p:cNvSpPr>
              <p:nvPr/>
            </p:nvSpPr>
            <p:spPr bwMode="auto">
              <a:xfrm rot="-5400000">
                <a:off x="738" y="833"/>
                <a:ext cx="257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Line 35"/>
              <p:cNvSpPr>
                <a:spLocks noChangeShapeType="1"/>
              </p:cNvSpPr>
              <p:nvPr/>
            </p:nvSpPr>
            <p:spPr bwMode="auto">
              <a:xfrm rot="5400000" flipH="1">
                <a:off x="833" y="834"/>
                <a:ext cx="257" cy="0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" name="Text Box 36"/>
            <p:cNvSpPr txBox="1">
              <a:spLocks noChangeArrowheads="1"/>
            </p:cNvSpPr>
            <p:nvPr/>
          </p:nvSpPr>
          <p:spPr bwMode="auto">
            <a:xfrm>
              <a:off x="326" y="840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/>
                <a:t>+</a:t>
              </a:r>
              <a:endParaRPr lang="en-US" altLang="zh-CN" sz="2400" b="1"/>
            </a:p>
          </p:txBody>
        </p:sp>
        <p:sp>
          <p:nvSpPr>
            <p:cNvPr id="26" name="Text Box 37"/>
            <p:cNvSpPr txBox="1">
              <a:spLocks noChangeArrowheads="1"/>
            </p:cNvSpPr>
            <p:nvPr/>
          </p:nvSpPr>
          <p:spPr bwMode="auto">
            <a:xfrm>
              <a:off x="326" y="129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_</a:t>
              </a:r>
              <a:endParaRPr lang="en-US" altLang="zh-CN" sz="2400" b="1"/>
            </a:p>
          </p:txBody>
        </p:sp>
        <p:sp>
          <p:nvSpPr>
            <p:cNvPr id="27" name="Text Box 38"/>
            <p:cNvSpPr txBox="1">
              <a:spLocks noChangeArrowheads="1"/>
            </p:cNvSpPr>
            <p:nvPr/>
          </p:nvSpPr>
          <p:spPr bwMode="auto">
            <a:xfrm>
              <a:off x="-150" y="1117"/>
              <a:ext cx="4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 dirty="0"/>
                <a:t>u</a:t>
              </a:r>
              <a:r>
                <a:rPr lang="en-US" altLang="zh-CN" sz="2400" b="1" baseline="-25000" dirty="0"/>
                <a:t>1</a:t>
              </a:r>
              <a:r>
                <a:rPr lang="en-US" altLang="zh-CN" sz="2400" b="1" dirty="0"/>
                <a:t>(</a:t>
              </a:r>
              <a:r>
                <a:rPr lang="en-US" altLang="zh-CN" sz="2400" b="1" i="1" dirty="0"/>
                <a:t>t</a:t>
              </a:r>
              <a:r>
                <a:rPr lang="en-US" altLang="zh-CN" sz="2400" b="1" dirty="0"/>
                <a:t>)</a:t>
              </a:r>
              <a:endParaRPr lang="en-US" altLang="zh-CN" sz="2400" b="1" dirty="0"/>
            </a:p>
          </p:txBody>
        </p:sp>
        <p:sp>
          <p:nvSpPr>
            <p:cNvPr id="28" name="Text Box 39"/>
            <p:cNvSpPr txBox="1">
              <a:spLocks noChangeArrowheads="1"/>
            </p:cNvSpPr>
            <p:nvPr/>
          </p:nvSpPr>
          <p:spPr bwMode="auto">
            <a:xfrm>
              <a:off x="2376" y="852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/>
                <a:t>+</a:t>
              </a:r>
              <a:endParaRPr lang="en-US" altLang="zh-CN" sz="2400" b="1"/>
            </a:p>
          </p:txBody>
        </p:sp>
        <p:sp>
          <p:nvSpPr>
            <p:cNvPr id="29" name="Text Box 40"/>
            <p:cNvSpPr txBox="1">
              <a:spLocks noChangeArrowheads="1"/>
            </p:cNvSpPr>
            <p:nvPr/>
          </p:nvSpPr>
          <p:spPr bwMode="auto">
            <a:xfrm>
              <a:off x="2388" y="139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_</a:t>
              </a:r>
              <a:endParaRPr lang="en-US" altLang="zh-CN" sz="2400" b="1"/>
            </a:p>
          </p:txBody>
        </p:sp>
        <p:sp>
          <p:nvSpPr>
            <p:cNvPr id="30" name="Text Box 41"/>
            <p:cNvSpPr txBox="1">
              <a:spLocks noChangeArrowheads="1"/>
            </p:cNvSpPr>
            <p:nvPr/>
          </p:nvSpPr>
          <p:spPr bwMode="auto">
            <a:xfrm>
              <a:off x="2364" y="1140"/>
              <a:ext cx="4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/>
                <a:t>u</a:t>
              </a:r>
              <a:r>
                <a:rPr lang="en-US" altLang="zh-CN" sz="2400" b="1" baseline="-25000"/>
                <a:t>2</a:t>
              </a:r>
              <a:r>
                <a:rPr lang="en-US" altLang="zh-CN" sz="2400" b="1"/>
                <a:t>(</a:t>
              </a:r>
              <a:r>
                <a:rPr lang="en-US" altLang="zh-CN" sz="2400" b="1" i="1"/>
                <a:t>t</a:t>
              </a:r>
              <a:r>
                <a:rPr lang="en-US" altLang="zh-CN" sz="2400" b="1"/>
                <a:t>)</a:t>
              </a:r>
              <a:endParaRPr lang="en-US" altLang="zh-CN" sz="2400" b="1"/>
            </a:p>
          </p:txBody>
        </p:sp>
        <p:grpSp>
          <p:nvGrpSpPr>
            <p:cNvPr id="31" name="Group 42"/>
            <p:cNvGrpSpPr/>
            <p:nvPr/>
          </p:nvGrpSpPr>
          <p:grpSpPr bwMode="auto">
            <a:xfrm>
              <a:off x="1585" y="859"/>
              <a:ext cx="96" cy="257"/>
              <a:chOff x="866" y="705"/>
              <a:chExt cx="96" cy="257"/>
            </a:xfrm>
          </p:grpSpPr>
          <p:sp>
            <p:nvSpPr>
              <p:cNvPr id="32" name="Line 43"/>
              <p:cNvSpPr>
                <a:spLocks noChangeShapeType="1"/>
              </p:cNvSpPr>
              <p:nvPr/>
            </p:nvSpPr>
            <p:spPr bwMode="auto">
              <a:xfrm rot="-5400000">
                <a:off x="738" y="833"/>
                <a:ext cx="257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Line 44"/>
              <p:cNvSpPr>
                <a:spLocks noChangeShapeType="1"/>
              </p:cNvSpPr>
              <p:nvPr/>
            </p:nvSpPr>
            <p:spPr bwMode="auto">
              <a:xfrm rot="5400000" flipH="1">
                <a:off x="833" y="834"/>
                <a:ext cx="257" cy="0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40" name="Object 47"/>
          <p:cNvGraphicFramePr>
            <a:graphicFrameLocks noChangeAspect="1"/>
          </p:cNvGraphicFramePr>
          <p:nvPr/>
        </p:nvGraphicFramePr>
        <p:xfrm>
          <a:off x="978045" y="3769652"/>
          <a:ext cx="4962380" cy="1149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2" name="Equation" r:id="rId1" imgW="44196000" imgH="10363200" progId="Equation.DSMT4">
                  <p:embed/>
                </p:oleObj>
              </mc:Choice>
              <mc:Fallback>
                <p:oleObj name="Equation" r:id="rId1" imgW="44196000" imgH="10363200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8045" y="3769652"/>
                        <a:ext cx="4962380" cy="11498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8"/>
          <p:cNvGraphicFramePr>
            <a:graphicFrameLocks noChangeAspect="1"/>
          </p:cNvGraphicFramePr>
          <p:nvPr/>
        </p:nvGraphicFramePr>
        <p:xfrm>
          <a:off x="961719" y="4944199"/>
          <a:ext cx="5411372" cy="1076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3" name="Equation" r:id="rId3" imgW="51206400" imgH="10363200" progId="Equation.DSMT4">
                  <p:embed/>
                </p:oleObj>
              </mc:Choice>
              <mc:Fallback>
                <p:oleObj name="Equation" r:id="rId3" imgW="51206400" imgH="10363200" progId="Equation.DSMT4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1719" y="4944199"/>
                        <a:ext cx="5411372" cy="10766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 Box 49"/>
          <p:cNvSpPr txBox="1">
            <a:spLocks noChangeArrowheads="1"/>
          </p:cNvSpPr>
          <p:nvPr/>
        </p:nvSpPr>
        <p:spPr bwMode="auto">
          <a:xfrm>
            <a:off x="940636" y="6169750"/>
            <a:ext cx="1358064" cy="32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/>
              <a:t>C</a:t>
            </a:r>
            <a:r>
              <a:rPr lang="en-US" altLang="zh-CN" sz="2400" b="1" baseline="-25000" dirty="0"/>
              <a:t>3</a:t>
            </a:r>
            <a:r>
              <a:rPr lang="en-US" altLang="zh-CN" sz="2400" b="1" dirty="0"/>
              <a:t>=3 </a:t>
            </a:r>
            <a:r>
              <a:rPr lang="en-US" altLang="zh-CN" sz="2400" b="1" dirty="0">
                <a:sym typeface="Symbol" panose="05050102010706020507" pitchFamily="18" charset="2"/>
              </a:rPr>
              <a:t>F</a:t>
            </a:r>
            <a:endParaRPr lang="en-US" altLang="zh-CN" sz="2400" b="1" dirty="0">
              <a:sym typeface="Symbol" panose="05050102010706020507" pitchFamily="18" charset="2"/>
            </a:endParaRPr>
          </a:p>
        </p:txBody>
      </p:sp>
      <p:sp>
        <p:nvSpPr>
          <p:cNvPr id="43" name="Text Box 52"/>
          <p:cNvSpPr txBox="1">
            <a:spLocks noChangeArrowheads="1"/>
          </p:cNvSpPr>
          <p:nvPr/>
        </p:nvSpPr>
        <p:spPr bwMode="auto">
          <a:xfrm>
            <a:off x="1593495" y="625476"/>
            <a:ext cx="23391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ea typeface="仿宋_GB2312" pitchFamily="49" charset="-122"/>
              </a:rPr>
              <a:t>滤波器设计如下</a:t>
            </a:r>
            <a:endParaRPr lang="en-US" altLang="zh-CN" sz="2400" dirty="0">
              <a:ea typeface="仿宋_GB2312" pitchFamily="49" charset="-122"/>
            </a:endParaRPr>
          </a:p>
        </p:txBody>
      </p:sp>
      <p:sp>
        <p:nvSpPr>
          <p:cNvPr id="44" name="Text Box 53"/>
          <p:cNvSpPr txBox="1">
            <a:spLocks noChangeArrowheads="1"/>
          </p:cNvSpPr>
          <p:nvPr/>
        </p:nvSpPr>
        <p:spPr bwMode="auto">
          <a:xfrm>
            <a:off x="900113" y="585788"/>
            <a:ext cx="1544637" cy="5191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解</a:t>
            </a:r>
            <a:r>
              <a:rPr lang="en-US" altLang="zh-CN" sz="2800" b="1" dirty="0"/>
              <a:t>:</a:t>
            </a:r>
            <a:endParaRPr lang="en-US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4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70E6CEF2-191B-4234-8604-59B0A6865825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3750" name="Text Box 7"/>
          <p:cNvSpPr txBox="1">
            <a:spLocks noChangeArrowheads="1"/>
          </p:cNvSpPr>
          <p:nvPr/>
        </p:nvSpPr>
        <p:spPr bwMode="auto">
          <a:xfrm>
            <a:off x="433388" y="774700"/>
            <a:ext cx="166103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400" b="1"/>
              <a:t>特性阻抗</a:t>
            </a:r>
            <a:endParaRPr lang="en-US" altLang="zh-CN" sz="2400" b="1"/>
          </a:p>
        </p:txBody>
      </p:sp>
      <p:sp>
        <p:nvSpPr>
          <p:cNvPr id="109576" name="Rectangle 8"/>
          <p:cNvSpPr>
            <a:spLocks noChangeArrowheads="1"/>
          </p:cNvSpPr>
          <p:nvPr/>
        </p:nvSpPr>
        <p:spPr bwMode="auto">
          <a:xfrm>
            <a:off x="3903663" y="1427163"/>
            <a:ext cx="1151277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000" b="1" dirty="0">
                <a:sym typeface="Symbol" panose="05050102010706020507" pitchFamily="18" charset="2"/>
              </a:rPr>
              <a:t>单位：</a:t>
            </a:r>
            <a:r>
              <a:rPr lang="en-US" altLang="zh-CN" sz="2000" b="1" dirty="0">
                <a:sym typeface="Symbol" panose="05050102010706020507" pitchFamily="18" charset="2"/>
              </a:rPr>
              <a:t></a:t>
            </a:r>
            <a:endParaRPr lang="en-US" altLang="zh-CN" sz="2000" b="1" dirty="0"/>
          </a:p>
        </p:txBody>
      </p:sp>
      <p:graphicFrame>
        <p:nvGraphicFramePr>
          <p:cNvPr id="109577" name="Object 189"/>
          <p:cNvGraphicFramePr>
            <a:graphicFrameLocks noChangeAspect="1"/>
          </p:cNvGraphicFramePr>
          <p:nvPr/>
        </p:nvGraphicFramePr>
        <p:xfrm>
          <a:off x="841375" y="1278336"/>
          <a:ext cx="2833269" cy="799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0" name="公式" r:id="rId1" imgW="1434465" imgH="406400" progId="Equation.3">
                  <p:embed/>
                </p:oleObj>
              </mc:Choice>
              <mc:Fallback>
                <p:oleObj name="公式" r:id="rId1" imgW="1434465" imgH="406400" progId="Equation.3">
                  <p:embed/>
                  <p:pic>
                    <p:nvPicPr>
                      <p:cNvPr id="0" name="Object 1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75" y="1278336"/>
                        <a:ext cx="2833269" cy="79930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effectLst>
                        <a:outerShdw dist="17961" dir="2700000" algn="ctr" rotWithShape="0">
                          <a:srgbClr val="99990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752" name="Text Box 10"/>
          <p:cNvSpPr txBox="1">
            <a:spLocks noChangeArrowheads="1"/>
          </p:cNvSpPr>
          <p:nvPr/>
        </p:nvSpPr>
        <p:spPr bwMode="auto">
          <a:xfrm>
            <a:off x="433388" y="2122488"/>
            <a:ext cx="172996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Font typeface="Wingdings" panose="05000000000000000000" pitchFamily="2" charset="2"/>
              <a:buChar char="Ø"/>
            </a:pPr>
            <a:r>
              <a:rPr lang="en-US" altLang="zh-CN" sz="2400" b="1" dirty="0"/>
              <a:t> </a:t>
            </a:r>
            <a:r>
              <a:rPr lang="zh-CN" altLang="en-US" sz="2400" b="1" dirty="0"/>
              <a:t>品质因数</a:t>
            </a:r>
            <a:endParaRPr lang="en-US" altLang="zh-CN" sz="2400" b="1" dirty="0"/>
          </a:p>
        </p:txBody>
      </p:sp>
      <p:sp>
        <p:nvSpPr>
          <p:cNvPr id="109579" name="Text Box 11"/>
          <p:cNvSpPr txBox="1">
            <a:spLocks noChangeArrowheads="1"/>
          </p:cNvSpPr>
          <p:nvPr/>
        </p:nvSpPr>
        <p:spPr bwMode="auto">
          <a:xfrm>
            <a:off x="5026026" y="2944813"/>
            <a:ext cx="954107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000" b="1" dirty="0"/>
              <a:t>无量纲</a:t>
            </a:r>
            <a:endParaRPr lang="zh-CN" altLang="en-US" sz="2000" b="1" dirty="0"/>
          </a:p>
        </p:txBody>
      </p:sp>
      <p:graphicFrame>
        <p:nvGraphicFramePr>
          <p:cNvPr id="109580" name="Object 190"/>
          <p:cNvGraphicFramePr>
            <a:graphicFrameLocks noChangeAspect="1"/>
          </p:cNvGraphicFramePr>
          <p:nvPr/>
        </p:nvGraphicFramePr>
        <p:xfrm>
          <a:off x="758825" y="2664620"/>
          <a:ext cx="4187825" cy="969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1" name="公式" r:id="rId3" imgW="2032000" imgH="469900" progId="Equation.3">
                  <p:embed/>
                </p:oleObj>
              </mc:Choice>
              <mc:Fallback>
                <p:oleObj name="公式" r:id="rId3" imgW="2032000" imgH="469900" progId="Equation.3">
                  <p:embed/>
                  <p:pic>
                    <p:nvPicPr>
                      <p:cNvPr id="0" name="Object 1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825" y="2664620"/>
                        <a:ext cx="4187825" cy="969404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effectLst>
                        <a:outerShdw dist="17961" dir="2700000" algn="ctr" rotWithShape="0">
                          <a:srgbClr val="99990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754" name="Text Box 14"/>
          <p:cNvSpPr txBox="1">
            <a:spLocks noChangeArrowheads="1"/>
          </p:cNvSpPr>
          <p:nvPr/>
        </p:nvSpPr>
        <p:spPr bwMode="auto">
          <a:xfrm>
            <a:off x="0" y="0"/>
            <a:ext cx="2589213" cy="750888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</a:ln>
        </p:spPr>
        <p:txBody>
          <a:bodyPr tIns="226800"/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 dirty="0">
                <a:solidFill>
                  <a:srgbClr val="FF3300"/>
                </a:solidFill>
              </a:rPr>
              <a:t>3. </a:t>
            </a:r>
            <a:r>
              <a:rPr lang="zh-CN" altLang="en-US" sz="2800" b="1" dirty="0">
                <a:solidFill>
                  <a:srgbClr val="FF3300"/>
                </a:solidFill>
              </a:rPr>
              <a:t>参数</a:t>
            </a:r>
            <a:endParaRPr lang="en-US" altLang="zh-CN" sz="2800" b="1" dirty="0">
              <a:solidFill>
                <a:srgbClr val="FF3300"/>
              </a:solidFill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618490" y="4232503"/>
            <a:ext cx="80470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dirty="0"/>
              <a:t>线圈的</a:t>
            </a:r>
            <a:r>
              <a:rPr lang="en-US" altLang="zh-CN" sz="2400" b="1" i="1" dirty="0"/>
              <a:t>Q</a:t>
            </a:r>
            <a:r>
              <a:rPr lang="zh-CN" altLang="en-US" sz="2400" b="1" dirty="0"/>
              <a:t>一般几十</a:t>
            </a:r>
            <a:r>
              <a:rPr lang="en-US" altLang="zh-CN" sz="2400" b="1" dirty="0"/>
              <a:t>~</a:t>
            </a:r>
            <a:r>
              <a:rPr lang="zh-CN" altLang="en-US" sz="2400" b="1" dirty="0"/>
              <a:t>几百，石英晶振的</a:t>
            </a:r>
            <a:r>
              <a:rPr lang="en-US" altLang="zh-CN" sz="2400" i="1" dirty="0"/>
              <a:t>Q</a:t>
            </a:r>
            <a:r>
              <a:rPr lang="zh-CN" altLang="en-US" sz="2400" b="1" dirty="0"/>
              <a:t>一般</a:t>
            </a:r>
            <a:r>
              <a:rPr lang="en-US" altLang="zh-CN" sz="2400" b="1" dirty="0"/>
              <a:t>1000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～</a:t>
            </a:r>
            <a:r>
              <a:rPr lang="en-US" altLang="zh-CN" sz="2400" b="1" dirty="0"/>
              <a:t>10000</a:t>
            </a:r>
            <a:endParaRPr lang="zh-CN" altLang="en-US" sz="24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9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9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6" grpId="0" autoUpdateAnimBg="0"/>
      <p:bldP spid="109579" grpId="0" autoUpdateAnimBg="0"/>
      <p:bldP spid="11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9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78E64329-8614-4E33-87EF-584B159B77EB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829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9250" y="407988"/>
            <a:ext cx="3573463" cy="1766887"/>
          </a:xfrm>
        </p:spPr>
        <p:txBody>
          <a:bodyPr anchor="ctr">
            <a:normAutofit/>
          </a:bodyPr>
          <a:lstStyle/>
          <a:p>
            <a:pPr algn="l" eaLnBrk="1" hangingPunct="1"/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5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 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=100V,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求谐振角频率和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8294" name="Line 3"/>
          <p:cNvSpPr>
            <a:spLocks noChangeShapeType="1"/>
          </p:cNvSpPr>
          <p:nvPr/>
        </p:nvSpPr>
        <p:spPr bwMode="auto">
          <a:xfrm>
            <a:off x="6407150" y="1447800"/>
            <a:ext cx="4572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295" name="Line 4"/>
          <p:cNvSpPr>
            <a:spLocks noChangeShapeType="1"/>
          </p:cNvSpPr>
          <p:nvPr/>
        </p:nvSpPr>
        <p:spPr bwMode="auto">
          <a:xfrm>
            <a:off x="6407150" y="1676400"/>
            <a:ext cx="4572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296" name="Line 5"/>
          <p:cNvSpPr>
            <a:spLocks noChangeShapeType="1"/>
          </p:cNvSpPr>
          <p:nvPr/>
        </p:nvSpPr>
        <p:spPr bwMode="auto">
          <a:xfrm>
            <a:off x="6635750" y="1676400"/>
            <a:ext cx="0" cy="60960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297" name="Text Box 6"/>
          <p:cNvSpPr txBox="1">
            <a:spLocks noChangeArrowheads="1"/>
          </p:cNvSpPr>
          <p:nvPr/>
        </p:nvSpPr>
        <p:spPr bwMode="auto">
          <a:xfrm>
            <a:off x="5715000" y="1524000"/>
            <a:ext cx="762000" cy="3366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/>
              <a:t>4</a:t>
            </a:r>
            <a:r>
              <a:rPr lang="en-US" altLang="zh-CN" sz="2400" b="1">
                <a:sym typeface="Symbol" panose="05050102010706020507" pitchFamily="18" charset="2"/>
              </a:rPr>
              <a:t></a:t>
            </a:r>
            <a:r>
              <a:rPr lang="en-US" altLang="zh-CN" sz="2400" b="1"/>
              <a:t>F</a:t>
            </a:r>
            <a:endParaRPr lang="en-US" altLang="zh-CN" sz="2400" b="1"/>
          </a:p>
        </p:txBody>
      </p:sp>
      <p:grpSp>
        <p:nvGrpSpPr>
          <p:cNvPr id="48298" name="Group 36"/>
          <p:cNvGrpSpPr/>
          <p:nvPr/>
        </p:nvGrpSpPr>
        <p:grpSpPr bwMode="auto">
          <a:xfrm>
            <a:off x="4684713" y="762000"/>
            <a:ext cx="722312" cy="155575"/>
            <a:chOff x="2832" y="480"/>
            <a:chExt cx="574" cy="98"/>
          </a:xfrm>
        </p:grpSpPr>
        <p:sp>
          <p:nvSpPr>
            <p:cNvPr id="48318" name="Arc 7"/>
            <p:cNvSpPr/>
            <p:nvPr/>
          </p:nvSpPr>
          <p:spPr bwMode="auto">
            <a:xfrm rot="16200000" flipV="1">
              <a:off x="3262" y="434"/>
              <a:ext cx="98" cy="190"/>
            </a:xfrm>
            <a:custGeom>
              <a:avLst/>
              <a:gdLst>
                <a:gd name="T0" fmla="*/ 0 w 21600"/>
                <a:gd name="T1" fmla="*/ 0 h 42607"/>
                <a:gd name="T2" fmla="*/ 0 w 21600"/>
                <a:gd name="T3" fmla="*/ 0 h 42607"/>
                <a:gd name="T4" fmla="*/ 0 w 21600"/>
                <a:gd name="T5" fmla="*/ 0 h 42607"/>
                <a:gd name="T6" fmla="*/ 0 60000 65536"/>
                <a:gd name="T7" fmla="*/ 0 60000 65536"/>
                <a:gd name="T8" fmla="*/ 0 60000 65536"/>
                <a:gd name="T9" fmla="*/ 0 w 21600"/>
                <a:gd name="T10" fmla="*/ 0 h 42607"/>
                <a:gd name="T11" fmla="*/ 21600 w 21600"/>
                <a:gd name="T12" fmla="*/ 42607 h 426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2607" fill="none" extrusionOk="0">
                  <a:moveTo>
                    <a:pt x="3545" y="0"/>
                  </a:moveTo>
                  <a:cubicBezTo>
                    <a:pt x="13963" y="1733"/>
                    <a:pt x="21600" y="10746"/>
                    <a:pt x="21600" y="21307"/>
                  </a:cubicBezTo>
                  <a:cubicBezTo>
                    <a:pt x="21600" y="31852"/>
                    <a:pt x="13985" y="40856"/>
                    <a:pt x="3586" y="42607"/>
                  </a:cubicBezTo>
                </a:path>
                <a:path w="21600" h="42607" stroke="0" extrusionOk="0">
                  <a:moveTo>
                    <a:pt x="3545" y="0"/>
                  </a:moveTo>
                  <a:cubicBezTo>
                    <a:pt x="13963" y="1733"/>
                    <a:pt x="21600" y="10746"/>
                    <a:pt x="21600" y="21307"/>
                  </a:cubicBezTo>
                  <a:cubicBezTo>
                    <a:pt x="21600" y="31852"/>
                    <a:pt x="13985" y="40856"/>
                    <a:pt x="3586" y="42607"/>
                  </a:cubicBezTo>
                  <a:lnTo>
                    <a:pt x="0" y="21307"/>
                  </a:lnTo>
                  <a:lnTo>
                    <a:pt x="3545" y="0"/>
                  </a:lnTo>
                  <a:close/>
                </a:path>
              </a:pathLst>
            </a:cu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319" name="Arc 8"/>
            <p:cNvSpPr/>
            <p:nvPr/>
          </p:nvSpPr>
          <p:spPr bwMode="auto">
            <a:xfrm rot="16200000" flipV="1">
              <a:off x="2879" y="433"/>
              <a:ext cx="98" cy="191"/>
            </a:xfrm>
            <a:custGeom>
              <a:avLst/>
              <a:gdLst>
                <a:gd name="T0" fmla="*/ 0 w 21600"/>
                <a:gd name="T1" fmla="*/ 0 h 42889"/>
                <a:gd name="T2" fmla="*/ 0 w 21600"/>
                <a:gd name="T3" fmla="*/ 0 h 42889"/>
                <a:gd name="T4" fmla="*/ 0 w 21600"/>
                <a:gd name="T5" fmla="*/ 0 h 42889"/>
                <a:gd name="T6" fmla="*/ 0 60000 65536"/>
                <a:gd name="T7" fmla="*/ 0 60000 65536"/>
                <a:gd name="T8" fmla="*/ 0 60000 65536"/>
                <a:gd name="T9" fmla="*/ 0 w 21600"/>
                <a:gd name="T10" fmla="*/ 0 h 42889"/>
                <a:gd name="T11" fmla="*/ 21600 w 21600"/>
                <a:gd name="T12" fmla="*/ 42889 h 428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2889" fill="none" extrusionOk="0">
                  <a:moveTo>
                    <a:pt x="3545" y="0"/>
                  </a:moveTo>
                  <a:cubicBezTo>
                    <a:pt x="13963" y="1733"/>
                    <a:pt x="21600" y="10746"/>
                    <a:pt x="21600" y="21307"/>
                  </a:cubicBezTo>
                  <a:cubicBezTo>
                    <a:pt x="21600" y="32888"/>
                    <a:pt x="12465" y="42409"/>
                    <a:pt x="893" y="42888"/>
                  </a:cubicBezTo>
                </a:path>
                <a:path w="21600" h="42889" stroke="0" extrusionOk="0">
                  <a:moveTo>
                    <a:pt x="3545" y="0"/>
                  </a:moveTo>
                  <a:cubicBezTo>
                    <a:pt x="13963" y="1733"/>
                    <a:pt x="21600" y="10746"/>
                    <a:pt x="21600" y="21307"/>
                  </a:cubicBezTo>
                  <a:cubicBezTo>
                    <a:pt x="21600" y="32888"/>
                    <a:pt x="12465" y="42409"/>
                    <a:pt x="893" y="42888"/>
                  </a:cubicBezTo>
                  <a:lnTo>
                    <a:pt x="0" y="21307"/>
                  </a:lnTo>
                  <a:lnTo>
                    <a:pt x="3545" y="0"/>
                  </a:lnTo>
                  <a:close/>
                </a:path>
              </a:pathLst>
            </a:cu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320" name="Arc 9"/>
            <p:cNvSpPr/>
            <p:nvPr/>
          </p:nvSpPr>
          <p:spPr bwMode="auto">
            <a:xfrm rot="16200000" flipV="1">
              <a:off x="3070" y="434"/>
              <a:ext cx="98" cy="190"/>
            </a:xfrm>
            <a:custGeom>
              <a:avLst/>
              <a:gdLst>
                <a:gd name="T0" fmla="*/ 0 w 21600"/>
                <a:gd name="T1" fmla="*/ 0 h 42607"/>
                <a:gd name="T2" fmla="*/ 0 w 21600"/>
                <a:gd name="T3" fmla="*/ 0 h 42607"/>
                <a:gd name="T4" fmla="*/ 0 w 21600"/>
                <a:gd name="T5" fmla="*/ 0 h 42607"/>
                <a:gd name="T6" fmla="*/ 0 60000 65536"/>
                <a:gd name="T7" fmla="*/ 0 60000 65536"/>
                <a:gd name="T8" fmla="*/ 0 60000 65536"/>
                <a:gd name="T9" fmla="*/ 0 w 21600"/>
                <a:gd name="T10" fmla="*/ 0 h 42607"/>
                <a:gd name="T11" fmla="*/ 21600 w 21600"/>
                <a:gd name="T12" fmla="*/ 42607 h 426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2607" fill="none" extrusionOk="0">
                  <a:moveTo>
                    <a:pt x="3545" y="0"/>
                  </a:moveTo>
                  <a:cubicBezTo>
                    <a:pt x="13963" y="1733"/>
                    <a:pt x="21600" y="10746"/>
                    <a:pt x="21600" y="21307"/>
                  </a:cubicBezTo>
                  <a:cubicBezTo>
                    <a:pt x="21600" y="31852"/>
                    <a:pt x="13985" y="40856"/>
                    <a:pt x="3586" y="42607"/>
                  </a:cubicBezTo>
                </a:path>
                <a:path w="21600" h="42607" stroke="0" extrusionOk="0">
                  <a:moveTo>
                    <a:pt x="3545" y="0"/>
                  </a:moveTo>
                  <a:cubicBezTo>
                    <a:pt x="13963" y="1733"/>
                    <a:pt x="21600" y="10746"/>
                    <a:pt x="21600" y="21307"/>
                  </a:cubicBezTo>
                  <a:cubicBezTo>
                    <a:pt x="21600" y="31852"/>
                    <a:pt x="13985" y="40856"/>
                    <a:pt x="3586" y="42607"/>
                  </a:cubicBezTo>
                  <a:lnTo>
                    <a:pt x="0" y="21307"/>
                  </a:lnTo>
                  <a:lnTo>
                    <a:pt x="3545" y="0"/>
                  </a:lnTo>
                  <a:close/>
                </a:path>
              </a:pathLst>
            </a:cu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8299" name="Line 10"/>
          <p:cNvSpPr>
            <a:spLocks noChangeShapeType="1"/>
          </p:cNvSpPr>
          <p:nvPr/>
        </p:nvSpPr>
        <p:spPr bwMode="auto">
          <a:xfrm flipH="1">
            <a:off x="4286250" y="9144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300" name="Rectangle 11"/>
          <p:cNvSpPr>
            <a:spLocks noChangeArrowheads="1"/>
          </p:cNvSpPr>
          <p:nvPr/>
        </p:nvSpPr>
        <p:spPr bwMode="auto">
          <a:xfrm>
            <a:off x="7748588" y="1371600"/>
            <a:ext cx="190500" cy="609600"/>
          </a:xfrm>
          <a:prstGeom prst="rect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48301" name="Freeform 12"/>
          <p:cNvSpPr/>
          <p:nvPr/>
        </p:nvSpPr>
        <p:spPr bwMode="auto">
          <a:xfrm>
            <a:off x="6334125" y="914400"/>
            <a:ext cx="1524000" cy="457200"/>
          </a:xfrm>
          <a:custGeom>
            <a:avLst/>
            <a:gdLst>
              <a:gd name="T0" fmla="*/ 2147483647 w 528"/>
              <a:gd name="T1" fmla="*/ 2147483647 h 288"/>
              <a:gd name="T2" fmla="*/ 2147483647 w 528"/>
              <a:gd name="T3" fmla="*/ 0 h 288"/>
              <a:gd name="T4" fmla="*/ 0 w 528"/>
              <a:gd name="T5" fmla="*/ 0 h 288"/>
              <a:gd name="T6" fmla="*/ 0 60000 65536"/>
              <a:gd name="T7" fmla="*/ 0 60000 65536"/>
              <a:gd name="T8" fmla="*/ 0 60000 65536"/>
              <a:gd name="T9" fmla="*/ 0 w 528"/>
              <a:gd name="T10" fmla="*/ 0 h 288"/>
              <a:gd name="T11" fmla="*/ 528 w 528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288">
                <a:moveTo>
                  <a:pt x="528" y="288"/>
                </a:moveTo>
                <a:lnTo>
                  <a:pt x="528" y="0"/>
                </a:lnTo>
                <a:lnTo>
                  <a:pt x="0" y="0"/>
                </a:lnTo>
              </a:path>
            </a:pathLst>
          </a:custGeom>
          <a:noFill/>
          <a:ln w="1905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302" name="Freeform 13"/>
          <p:cNvSpPr/>
          <p:nvPr/>
        </p:nvSpPr>
        <p:spPr bwMode="auto">
          <a:xfrm>
            <a:off x="4302125" y="1981200"/>
            <a:ext cx="3552825" cy="304800"/>
          </a:xfrm>
          <a:custGeom>
            <a:avLst/>
            <a:gdLst>
              <a:gd name="T0" fmla="*/ 2147483647 w 528"/>
              <a:gd name="T1" fmla="*/ 0 h 240"/>
              <a:gd name="T2" fmla="*/ 2147483647 w 528"/>
              <a:gd name="T3" fmla="*/ 2147483647 h 240"/>
              <a:gd name="T4" fmla="*/ 0 w 528"/>
              <a:gd name="T5" fmla="*/ 2147483647 h 240"/>
              <a:gd name="T6" fmla="*/ 0 60000 65536"/>
              <a:gd name="T7" fmla="*/ 0 60000 65536"/>
              <a:gd name="T8" fmla="*/ 0 60000 65536"/>
              <a:gd name="T9" fmla="*/ 0 w 528"/>
              <a:gd name="T10" fmla="*/ 0 h 240"/>
              <a:gd name="T11" fmla="*/ 528 w 528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240">
                <a:moveTo>
                  <a:pt x="528" y="0"/>
                </a:moveTo>
                <a:lnTo>
                  <a:pt x="528" y="240"/>
                </a:lnTo>
                <a:lnTo>
                  <a:pt x="0" y="240"/>
                </a:lnTo>
              </a:path>
            </a:pathLst>
          </a:custGeom>
          <a:noFill/>
          <a:ln w="1905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303" name="Oval 14"/>
          <p:cNvSpPr>
            <a:spLocks noChangeArrowheads="1"/>
          </p:cNvSpPr>
          <p:nvPr/>
        </p:nvSpPr>
        <p:spPr bwMode="auto">
          <a:xfrm>
            <a:off x="4210050" y="2209800"/>
            <a:ext cx="762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48304" name="Oval 15"/>
          <p:cNvSpPr>
            <a:spLocks noChangeArrowheads="1"/>
          </p:cNvSpPr>
          <p:nvPr/>
        </p:nvSpPr>
        <p:spPr bwMode="auto">
          <a:xfrm>
            <a:off x="4133850" y="838200"/>
            <a:ext cx="762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48305" name="Line 17"/>
          <p:cNvSpPr>
            <a:spLocks noChangeShapeType="1"/>
          </p:cNvSpPr>
          <p:nvPr/>
        </p:nvSpPr>
        <p:spPr bwMode="auto">
          <a:xfrm>
            <a:off x="5410200" y="914400"/>
            <a:ext cx="2063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8306" name="Line 18"/>
          <p:cNvSpPr>
            <a:spLocks noChangeShapeType="1"/>
          </p:cNvSpPr>
          <p:nvPr/>
        </p:nvSpPr>
        <p:spPr bwMode="auto">
          <a:xfrm flipH="1">
            <a:off x="4210050" y="91440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8307" name="Line 19"/>
          <p:cNvSpPr>
            <a:spLocks noChangeShapeType="1"/>
          </p:cNvSpPr>
          <p:nvPr/>
        </p:nvSpPr>
        <p:spPr bwMode="auto">
          <a:xfrm flipV="1">
            <a:off x="6635750" y="9144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8308" name="Rectangle 20"/>
          <p:cNvSpPr>
            <a:spLocks noChangeArrowheads="1"/>
          </p:cNvSpPr>
          <p:nvPr/>
        </p:nvSpPr>
        <p:spPr bwMode="auto">
          <a:xfrm>
            <a:off x="6934200" y="1066800"/>
            <a:ext cx="990600" cy="347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 dirty="0"/>
              <a:t>500 </a:t>
            </a:r>
            <a:r>
              <a:rPr lang="en-US" altLang="zh-CN" sz="2400" b="1" dirty="0">
                <a:sym typeface="Symbol" panose="05050102010706020507" pitchFamily="18" charset="2"/>
              </a:rPr>
              <a:t></a:t>
            </a:r>
            <a:endParaRPr lang="en-US" altLang="zh-CN" sz="2400" b="1" dirty="0">
              <a:sym typeface="Symbol" panose="05050102010706020507" pitchFamily="18" charset="2"/>
            </a:endParaRPr>
          </a:p>
        </p:txBody>
      </p:sp>
      <p:graphicFrame>
        <p:nvGraphicFramePr>
          <p:cNvPr id="48285" name="Object 157"/>
          <p:cNvGraphicFramePr>
            <a:graphicFrameLocks noChangeAspect="1"/>
          </p:cNvGraphicFramePr>
          <p:nvPr/>
        </p:nvGraphicFramePr>
        <p:xfrm>
          <a:off x="4306888" y="395288"/>
          <a:ext cx="377825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1" name="Equation" r:id="rId1" imgW="3048000" imgH="4572000" progId="Equation.DSMT4">
                  <p:embed/>
                </p:oleObj>
              </mc:Choice>
              <mc:Fallback>
                <p:oleObj name="Equation" r:id="rId1" imgW="3048000" imgH="4572000" progId="Equation.DSMT4">
                  <p:embed/>
                  <p:pic>
                    <p:nvPicPr>
                      <p:cNvPr id="0" name="Object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6888" y="395288"/>
                        <a:ext cx="377825" cy="417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309" name="Text Box 22"/>
          <p:cNvSpPr txBox="1">
            <a:spLocks noChangeArrowheads="1"/>
          </p:cNvSpPr>
          <p:nvPr/>
        </p:nvSpPr>
        <p:spPr bwMode="auto">
          <a:xfrm>
            <a:off x="5630863" y="480756"/>
            <a:ext cx="838200" cy="3366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 dirty="0"/>
              <a:t>20 </a:t>
            </a:r>
            <a:r>
              <a:rPr lang="en-US" altLang="zh-CN" sz="2400" b="1" dirty="0">
                <a:sym typeface="Symbol" panose="05050102010706020507" pitchFamily="18" charset="2"/>
              </a:rPr>
              <a:t></a:t>
            </a:r>
            <a:endParaRPr lang="en-US" altLang="zh-CN" sz="2800" b="1" dirty="0">
              <a:sym typeface="Symbol" panose="05050102010706020507" pitchFamily="18" charset="2"/>
            </a:endParaRPr>
          </a:p>
        </p:txBody>
      </p:sp>
      <p:sp>
        <p:nvSpPr>
          <p:cNvPr id="48310" name="Text Box 23"/>
          <p:cNvSpPr txBox="1">
            <a:spLocks noChangeArrowheads="1"/>
          </p:cNvSpPr>
          <p:nvPr/>
        </p:nvSpPr>
        <p:spPr bwMode="auto">
          <a:xfrm>
            <a:off x="4648200" y="480756"/>
            <a:ext cx="914400" cy="33977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 dirty="0"/>
              <a:t>0.2H</a:t>
            </a:r>
            <a:endParaRPr lang="en-US" altLang="zh-CN" sz="2400" b="1" dirty="0"/>
          </a:p>
        </p:txBody>
      </p:sp>
      <p:sp>
        <p:nvSpPr>
          <p:cNvPr id="48311" name="Line 24"/>
          <p:cNvSpPr>
            <a:spLocks noChangeShapeType="1"/>
          </p:cNvSpPr>
          <p:nvPr/>
        </p:nvSpPr>
        <p:spPr bwMode="auto">
          <a:xfrm>
            <a:off x="4057650" y="1219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8312" name="Line 25"/>
          <p:cNvSpPr>
            <a:spLocks noChangeShapeType="1"/>
          </p:cNvSpPr>
          <p:nvPr/>
        </p:nvSpPr>
        <p:spPr bwMode="auto">
          <a:xfrm>
            <a:off x="4210050" y="106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8313" name="Line 26"/>
          <p:cNvSpPr>
            <a:spLocks noChangeShapeType="1"/>
          </p:cNvSpPr>
          <p:nvPr/>
        </p:nvSpPr>
        <p:spPr bwMode="auto">
          <a:xfrm>
            <a:off x="4133850" y="2057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8286" name="Object 158"/>
          <p:cNvGraphicFramePr>
            <a:graphicFrameLocks noChangeAspect="1"/>
          </p:cNvGraphicFramePr>
          <p:nvPr/>
        </p:nvGraphicFramePr>
        <p:xfrm>
          <a:off x="4057650" y="1460500"/>
          <a:ext cx="43021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2" name="Equation" r:id="rId3" imgW="3962400" imgH="4876800" progId="Equation.DSMT4">
                  <p:embed/>
                </p:oleObj>
              </mc:Choice>
              <mc:Fallback>
                <p:oleObj name="Equation" r:id="rId3" imgW="3962400" imgH="4876800" progId="Equation.DSMT4">
                  <p:embed/>
                  <p:pic>
                    <p:nvPicPr>
                      <p:cNvPr id="0" name="Object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7650" y="1460500"/>
                        <a:ext cx="430213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287" name="Object 159"/>
          <p:cNvGraphicFramePr>
            <a:graphicFrameLocks noChangeAspect="1"/>
          </p:cNvGraphicFramePr>
          <p:nvPr/>
        </p:nvGraphicFramePr>
        <p:xfrm>
          <a:off x="8012113" y="1503363"/>
          <a:ext cx="43973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3" name="Equation" r:id="rId5" imgW="5181600" imgH="5791200" progId="Equation.DSMT4">
                  <p:embed/>
                </p:oleObj>
              </mc:Choice>
              <mc:Fallback>
                <p:oleObj name="Equation" r:id="rId5" imgW="5181600" imgH="5791200" progId="Equation.DSMT4">
                  <p:embed/>
                  <p:pic>
                    <p:nvPicPr>
                      <p:cNvPr id="0" name="Object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2113" y="1503363"/>
                        <a:ext cx="439737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314" name="Line 29"/>
          <p:cNvSpPr>
            <a:spLocks noChangeShapeType="1"/>
          </p:cNvSpPr>
          <p:nvPr/>
        </p:nvSpPr>
        <p:spPr bwMode="auto">
          <a:xfrm>
            <a:off x="8024813" y="129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8315" name="Line 30"/>
          <p:cNvSpPr>
            <a:spLocks noChangeShapeType="1"/>
          </p:cNvSpPr>
          <p:nvPr/>
        </p:nvSpPr>
        <p:spPr bwMode="auto">
          <a:xfrm>
            <a:off x="8177213" y="1143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8316" name="Line 31"/>
          <p:cNvSpPr>
            <a:spLocks noChangeShapeType="1"/>
          </p:cNvSpPr>
          <p:nvPr/>
        </p:nvSpPr>
        <p:spPr bwMode="auto">
          <a:xfrm>
            <a:off x="8101013" y="2133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3392" name="Object 160"/>
          <p:cNvGraphicFramePr>
            <a:graphicFrameLocks noChangeAspect="1"/>
          </p:cNvGraphicFramePr>
          <p:nvPr/>
        </p:nvGraphicFramePr>
        <p:xfrm>
          <a:off x="1354138" y="2359025"/>
          <a:ext cx="6016748" cy="1394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4" name="Equation" r:id="rId7" imgW="59436000" imgH="14630400" progId="Equation.DSMT4">
                  <p:embed/>
                </p:oleObj>
              </mc:Choice>
              <mc:Fallback>
                <p:oleObj name="Equation" r:id="rId7" imgW="59436000" imgH="14630400" progId="Equation.DSMT4">
                  <p:embed/>
                  <p:pic>
                    <p:nvPicPr>
                      <p:cNvPr id="0" name="Object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138" y="2359025"/>
                        <a:ext cx="6016748" cy="13940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3" name="Object 161"/>
          <p:cNvGraphicFramePr>
            <a:graphicFrameLocks noChangeAspect="1"/>
          </p:cNvGraphicFramePr>
          <p:nvPr/>
        </p:nvGraphicFramePr>
        <p:xfrm>
          <a:off x="1354138" y="3832225"/>
          <a:ext cx="3886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5" name="Equation" r:id="rId9" imgW="42062400" imgH="5486400" progId="Equation.DSMT4">
                  <p:embed/>
                </p:oleObj>
              </mc:Choice>
              <mc:Fallback>
                <p:oleObj name="Equation" r:id="rId9" imgW="42062400" imgH="5486400" progId="Equation.DSMT4">
                  <p:embed/>
                  <p:pic>
                    <p:nvPicPr>
                      <p:cNvPr id="0" name="Object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138" y="3832225"/>
                        <a:ext cx="3886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4" name="Object 162"/>
          <p:cNvGraphicFramePr>
            <a:graphicFrameLocks noChangeAspect="1"/>
          </p:cNvGraphicFramePr>
          <p:nvPr/>
        </p:nvGraphicFramePr>
        <p:xfrm>
          <a:off x="1295661" y="4506912"/>
          <a:ext cx="2167976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6" name="Equation" r:id="rId11" imgW="977900" imgH="203200" progId="Equation.3">
                  <p:embed/>
                </p:oleObj>
              </mc:Choice>
              <mc:Fallback>
                <p:oleObj name="Equation" r:id="rId11" imgW="977900" imgH="203200" progId="Equation.3">
                  <p:embed/>
                  <p:pic>
                    <p:nvPicPr>
                      <p:cNvPr id="0" name="Object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661" y="4506912"/>
                        <a:ext cx="2167976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5" name="Object 163"/>
          <p:cNvGraphicFramePr>
            <a:graphicFrameLocks noChangeAspect="1"/>
          </p:cNvGraphicFramePr>
          <p:nvPr/>
        </p:nvGraphicFramePr>
        <p:xfrm>
          <a:off x="1225550" y="5105400"/>
          <a:ext cx="6734175" cy="130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7" name="公式" r:id="rId13" imgW="3810000" imgH="736600" progId="Equation.3">
                  <p:embed/>
                </p:oleObj>
              </mc:Choice>
              <mc:Fallback>
                <p:oleObj name="公式" r:id="rId13" imgW="3810000" imgH="736600" progId="Equation.3">
                  <p:embed/>
                  <p:pic>
                    <p:nvPicPr>
                      <p:cNvPr id="0" name="Object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5105400"/>
                        <a:ext cx="6734175" cy="1306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317" name="Rectangle 16"/>
          <p:cNvSpPr>
            <a:spLocks noChangeArrowheads="1"/>
          </p:cNvSpPr>
          <p:nvPr/>
        </p:nvSpPr>
        <p:spPr bwMode="auto">
          <a:xfrm>
            <a:off x="5630863" y="790575"/>
            <a:ext cx="685800" cy="228600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3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3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3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3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15" name="AutoShape 23"/>
          <p:cNvSpPr>
            <a:spLocks noChangeArrowheads="1"/>
          </p:cNvSpPr>
          <p:nvPr/>
        </p:nvSpPr>
        <p:spPr bwMode="auto">
          <a:xfrm>
            <a:off x="758825" y="1211919"/>
            <a:ext cx="7932738" cy="4565931"/>
          </a:xfrm>
          <a:prstGeom prst="roundRect">
            <a:avLst>
              <a:gd name="adj" fmla="val 16667"/>
            </a:avLst>
          </a:prstGeom>
          <a:solidFill>
            <a:srgbClr val="DFC0FF"/>
          </a:solidFill>
          <a:ln>
            <a:noFill/>
          </a:ln>
          <a:effectLst>
            <a:outerShdw dist="107763" dir="18900000" algn="ctr" rotWithShape="0">
              <a:srgbClr val="808080"/>
            </a:outerShdw>
          </a:effectLst>
        </p:spPr>
        <p:txBody>
          <a:bodyPr anchor="ctr">
            <a:sp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defRPr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小结： </a:t>
            </a:r>
            <a:endParaRPr lang="zh-CN" altLang="en-US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谐振电路至少有一个电容和一个电感。</a:t>
            </a:r>
            <a:endParaRPr lang="zh-CN" altLang="en-US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串联谐振和并联谐振的共同特点:呈纯阻性。</a:t>
            </a:r>
            <a:endParaRPr lang="zh-CN" altLang="en-US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defRPr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Im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)=0，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串联谐振；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Im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)=∞，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并联谐振</a:t>
            </a:r>
            <a:endParaRPr lang="zh-CN" altLang="en-US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谐振时，网络端口处电压、电流同相，功率因数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=1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理想串联谐振和并联谐振，</a:t>
            </a:r>
            <a:endParaRPr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endParaRPr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73050" indent="-273050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无线接收器是谐振电路的应用实例，利用带通滤波器从天线接收的众信号中选择一个频率。</a:t>
            </a:r>
            <a:endParaRPr lang="zh-CN" altLang="en-US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92174" name="Object 14"/>
          <p:cNvGraphicFramePr>
            <a:graphicFrameLocks noChangeAspect="1"/>
          </p:cNvGraphicFramePr>
          <p:nvPr/>
        </p:nvGraphicFramePr>
        <p:xfrm>
          <a:off x="4970463" y="3594100"/>
          <a:ext cx="1503362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8" name="Equation" r:id="rId1" imgW="787400" imgH="469900" progId="Equation.3">
                  <p:embed/>
                </p:oleObj>
              </mc:Choice>
              <mc:Fallback>
                <p:oleObj name="Equation" r:id="rId1" imgW="787400" imgH="4699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0463" y="3594100"/>
                        <a:ext cx="1503362" cy="811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850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85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500"/>
                                        <p:tgtEl>
                                          <p:spTgt spid="850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2" dur="500"/>
                                        <p:tgtEl>
                                          <p:spTgt spid="850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7" dur="500"/>
                                        <p:tgtEl>
                                          <p:spTgt spid="850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2" dur="500"/>
                                        <p:tgtEl>
                                          <p:spTgt spid="850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7" dur="500"/>
                                        <p:tgtEl>
                                          <p:spTgt spid="850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2" dur="500"/>
                                        <p:tgtEl>
                                          <p:spTgt spid="850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15" grpId="0" animBg="1" autoUpdateAnimBg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911225"/>
            <a:ext cx="7772400" cy="23209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电感式接近传感器</a:t>
            </a:r>
            <a:endParaRPr lang="en-US" altLang="zh-CN" dirty="0"/>
          </a:p>
          <a:p>
            <a:pPr marL="0" indent="0">
              <a:buFontTx/>
              <a:buNone/>
              <a:defRPr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高频振荡器于传感器检测面处产生电磁场，回路处于振荡状态，随着金属物体的逐渐靠近，金属产生的涡流逐步吸收高频振荡器的能量直至其停振为止。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FontTx/>
              <a:buNone/>
              <a:defRPr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高频振荡器这两种振荡状态的改变可以变换为电信号，并经检波、放大后转换为二进制信号，再经功率放大后进行输出。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854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8F544991-550C-4F8D-ABAD-364AC0240376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108547" name="图片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762125" y="3479800"/>
            <a:ext cx="5162550" cy="242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2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B5DE9287-D0FA-4724-ACF6-72C94FC68607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graphicFrame>
        <p:nvGraphicFramePr>
          <p:cNvPr id="25724" name="Object 124"/>
          <p:cNvGraphicFramePr>
            <a:graphicFrameLocks noChangeAspect="1"/>
          </p:cNvGraphicFramePr>
          <p:nvPr/>
        </p:nvGraphicFramePr>
        <p:xfrm>
          <a:off x="233363" y="957263"/>
          <a:ext cx="503872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quation" r:id="rId1" imgW="1892300" imgH="292100" progId="Equation.3">
                  <p:embed/>
                </p:oleObj>
              </mc:Choice>
              <mc:Fallback>
                <p:oleObj name="Equation" r:id="rId1" imgW="1892300" imgH="292100" progId="Equation.3">
                  <p:embed/>
                  <p:pic>
                    <p:nvPicPr>
                      <p:cNvPr id="0" name="Object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3" y="957263"/>
                        <a:ext cx="5038725" cy="771525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FF00"/>
                          </a:gs>
                          <a:gs pos="100000">
                            <a:srgbClr val="FFFF9E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>
                        <a:outerShdw dist="17961" dir="2700000" algn="ctr" rotWithShape="0">
                          <a:srgbClr val="999900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726" name="Group 12"/>
          <p:cNvGrpSpPr/>
          <p:nvPr/>
        </p:nvGrpSpPr>
        <p:grpSpPr bwMode="auto">
          <a:xfrm>
            <a:off x="5308600" y="0"/>
            <a:ext cx="3594100" cy="2362200"/>
            <a:chOff x="3344" y="0"/>
            <a:chExt cx="2264" cy="1488"/>
          </a:xfrm>
        </p:grpSpPr>
        <p:grpSp>
          <p:nvGrpSpPr>
            <p:cNvPr id="25795" name="Group 13"/>
            <p:cNvGrpSpPr/>
            <p:nvPr/>
          </p:nvGrpSpPr>
          <p:grpSpPr bwMode="auto">
            <a:xfrm>
              <a:off x="3344" y="0"/>
              <a:ext cx="2264" cy="1488"/>
              <a:chOff x="3260" y="1860"/>
              <a:chExt cx="2264" cy="1488"/>
            </a:xfrm>
          </p:grpSpPr>
          <p:grpSp>
            <p:nvGrpSpPr>
              <p:cNvPr id="25801" name="Group 14"/>
              <p:cNvGrpSpPr/>
              <p:nvPr/>
            </p:nvGrpSpPr>
            <p:grpSpPr bwMode="auto">
              <a:xfrm>
                <a:off x="3456" y="1860"/>
                <a:ext cx="2068" cy="1488"/>
                <a:chOff x="1466" y="1716"/>
                <a:chExt cx="2068" cy="1488"/>
              </a:xfrm>
            </p:grpSpPr>
            <p:sp>
              <p:nvSpPr>
                <p:cNvPr id="25803" name="Oval 15"/>
                <p:cNvSpPr>
                  <a:spLocks noChangeArrowheads="1"/>
                </p:cNvSpPr>
                <p:nvPr/>
              </p:nvSpPr>
              <p:spPr bwMode="auto">
                <a:xfrm>
                  <a:off x="1583" y="2512"/>
                  <a:ext cx="295" cy="295"/>
                </a:xfrm>
                <a:prstGeom prst="ellipse">
                  <a:avLst/>
                </a:prstGeom>
                <a:solidFill>
                  <a:schemeClr val="accent1"/>
                </a:solidFill>
                <a:ln w="28575">
                  <a:solidFill>
                    <a:schemeClr val="tx2"/>
                  </a:solidFill>
                  <a:rou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804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466" y="2280"/>
                  <a:ext cx="225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altLang="zh-CN" b="1">
                      <a:solidFill>
                        <a:schemeClr val="tx2"/>
                      </a:solidFill>
                      <a:sym typeface="Symbol" panose="05050102010706020507" pitchFamily="18" charset="2"/>
                    </a:rPr>
                    <a:t>+</a:t>
                  </a:r>
                  <a:endParaRPr lang="en-US" altLang="zh-CN" b="1">
                    <a:solidFill>
                      <a:schemeClr val="tx2"/>
                    </a:solidFill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25805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479" y="2608"/>
                  <a:ext cx="21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anchor="ctr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altLang="zh-CN" b="1">
                      <a:solidFill>
                        <a:schemeClr val="tx2"/>
                      </a:solidFill>
                      <a:sym typeface="Symbol" panose="05050102010706020507" pitchFamily="18" charset="2"/>
                    </a:rPr>
                    <a:t>_</a:t>
                  </a:r>
                  <a:endParaRPr lang="en-US" altLang="zh-CN" b="1">
                    <a:solidFill>
                      <a:schemeClr val="tx2"/>
                    </a:solidFill>
                    <a:sym typeface="Symbol" panose="05050102010706020507" pitchFamily="18" charset="2"/>
                  </a:endParaRPr>
                </a:p>
              </p:txBody>
            </p:sp>
            <p:grpSp>
              <p:nvGrpSpPr>
                <p:cNvPr id="25806" name="Group 18"/>
                <p:cNvGrpSpPr/>
                <p:nvPr/>
              </p:nvGrpSpPr>
              <p:grpSpPr bwMode="auto">
                <a:xfrm>
                  <a:off x="2810" y="1962"/>
                  <a:ext cx="84" cy="270"/>
                  <a:chOff x="625" y="3889"/>
                  <a:chExt cx="93" cy="174"/>
                </a:xfrm>
              </p:grpSpPr>
              <p:sp>
                <p:nvSpPr>
                  <p:cNvPr id="25826" name="Line 19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539" y="3975"/>
                    <a:ext cx="174" cy="1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827" name="Line 20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631" y="3975"/>
                    <a:ext cx="174" cy="1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5807" name="Line 21"/>
                <p:cNvSpPr>
                  <a:spLocks noChangeShapeType="1"/>
                </p:cNvSpPr>
                <p:nvPr/>
              </p:nvSpPr>
              <p:spPr bwMode="auto">
                <a:xfrm>
                  <a:off x="2468" y="2106"/>
                  <a:ext cx="33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808" name="Line 22"/>
                <p:cNvSpPr>
                  <a:spLocks noChangeShapeType="1"/>
                </p:cNvSpPr>
                <p:nvPr/>
              </p:nvSpPr>
              <p:spPr bwMode="auto">
                <a:xfrm>
                  <a:off x="2894" y="2106"/>
                  <a:ext cx="33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809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1742" y="2112"/>
                  <a:ext cx="34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810" name="Line 24"/>
                <p:cNvSpPr>
                  <a:spLocks noChangeShapeType="1"/>
                </p:cNvSpPr>
                <p:nvPr/>
              </p:nvSpPr>
              <p:spPr bwMode="auto">
                <a:xfrm>
                  <a:off x="3230" y="2100"/>
                  <a:ext cx="0" cy="110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811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1742" y="3198"/>
                  <a:ext cx="14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812" name="Line 26"/>
                <p:cNvSpPr>
                  <a:spLocks noChangeShapeType="1"/>
                </p:cNvSpPr>
                <p:nvPr/>
              </p:nvSpPr>
              <p:spPr bwMode="auto">
                <a:xfrm>
                  <a:off x="1742" y="2112"/>
                  <a:ext cx="0" cy="10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813" name="Line 27"/>
                <p:cNvSpPr>
                  <a:spLocks noChangeShapeType="1"/>
                </p:cNvSpPr>
                <p:nvPr/>
              </p:nvSpPr>
              <p:spPr bwMode="auto">
                <a:xfrm>
                  <a:off x="1982" y="2712"/>
                  <a:ext cx="1104" cy="0"/>
                </a:xfrm>
                <a:prstGeom prst="line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tailEnd type="stealth" w="sm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814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420" y="2712"/>
                  <a:ext cx="233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altLang="zh-CN" b="1" i="1">
                      <a:solidFill>
                        <a:srgbClr val="FF3300"/>
                      </a:solidFill>
                    </a:rPr>
                    <a:t>P</a:t>
                  </a:r>
                  <a:endParaRPr lang="en-US" altLang="zh-CN" b="1" i="1">
                    <a:solidFill>
                      <a:srgbClr val="FF3300"/>
                    </a:solidFill>
                  </a:endParaRPr>
                </a:p>
              </p:txBody>
            </p:sp>
            <p:sp>
              <p:nvSpPr>
                <p:cNvPr id="25815" name="Arc 29"/>
                <p:cNvSpPr/>
                <p:nvPr/>
              </p:nvSpPr>
              <p:spPr bwMode="auto">
                <a:xfrm rot="8055901">
                  <a:off x="2313" y="2013"/>
                  <a:ext cx="376" cy="361"/>
                </a:xfrm>
                <a:custGeom>
                  <a:avLst/>
                  <a:gdLst>
                    <a:gd name="T0" fmla="*/ 0 w 24197"/>
                    <a:gd name="T1" fmla="*/ 0 h 23163"/>
                    <a:gd name="T2" fmla="*/ 0 w 24197"/>
                    <a:gd name="T3" fmla="*/ 0 h 23163"/>
                    <a:gd name="T4" fmla="*/ 0 w 24197"/>
                    <a:gd name="T5" fmla="*/ 0 h 23163"/>
                    <a:gd name="T6" fmla="*/ 0 60000 65536"/>
                    <a:gd name="T7" fmla="*/ 0 60000 65536"/>
                    <a:gd name="T8" fmla="*/ 0 60000 65536"/>
                    <a:gd name="T9" fmla="*/ 0 w 24197"/>
                    <a:gd name="T10" fmla="*/ 0 h 23163"/>
                    <a:gd name="T11" fmla="*/ 24197 w 24197"/>
                    <a:gd name="T12" fmla="*/ 23163 h 2316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197" h="23163" fill="none" extrusionOk="0">
                      <a:moveTo>
                        <a:pt x="-1" y="156"/>
                      </a:moveTo>
                      <a:cubicBezTo>
                        <a:pt x="861" y="52"/>
                        <a:pt x="1728" y="0"/>
                        <a:pt x="2597" y="0"/>
                      </a:cubicBezTo>
                      <a:cubicBezTo>
                        <a:pt x="14526" y="0"/>
                        <a:pt x="24197" y="9670"/>
                        <a:pt x="24197" y="21600"/>
                      </a:cubicBezTo>
                      <a:cubicBezTo>
                        <a:pt x="24197" y="22121"/>
                        <a:pt x="24178" y="22642"/>
                        <a:pt x="24140" y="23163"/>
                      </a:cubicBezTo>
                    </a:path>
                    <a:path w="24197" h="23163" stroke="0" extrusionOk="0">
                      <a:moveTo>
                        <a:pt x="-1" y="156"/>
                      </a:moveTo>
                      <a:cubicBezTo>
                        <a:pt x="861" y="52"/>
                        <a:pt x="1728" y="0"/>
                        <a:pt x="2597" y="0"/>
                      </a:cubicBezTo>
                      <a:cubicBezTo>
                        <a:pt x="14526" y="0"/>
                        <a:pt x="24197" y="9670"/>
                        <a:pt x="24197" y="21600"/>
                      </a:cubicBezTo>
                      <a:cubicBezTo>
                        <a:pt x="24197" y="22121"/>
                        <a:pt x="24178" y="22642"/>
                        <a:pt x="24140" y="23163"/>
                      </a:cubicBezTo>
                      <a:lnTo>
                        <a:pt x="2597" y="21600"/>
                      </a:lnTo>
                      <a:lnTo>
                        <a:pt x="-1" y="156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accent2"/>
                  </a:solidFill>
                  <a:round/>
                  <a:headEnd type="stealth" w="sm" len="med"/>
                  <a:tailEnd type="stealth" w="sm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816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2366" y="2249"/>
                  <a:ext cx="11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endParaRPr lang="zh-CN" altLang="zh-CN" b="1" i="1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5817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2222" y="1752"/>
                  <a:ext cx="233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altLang="zh-CN" b="1" i="1"/>
                    <a:t>L</a:t>
                  </a:r>
                  <a:endParaRPr lang="en-US" altLang="zh-CN" b="1" i="1"/>
                </a:p>
              </p:txBody>
            </p:sp>
            <p:sp>
              <p:nvSpPr>
                <p:cNvPr id="25818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2732" y="1716"/>
                  <a:ext cx="244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altLang="zh-CN" b="1" i="1"/>
                    <a:t>C</a:t>
                  </a:r>
                  <a:endParaRPr lang="en-US" altLang="zh-CN" b="1" i="1"/>
                </a:p>
              </p:txBody>
            </p:sp>
            <p:sp>
              <p:nvSpPr>
                <p:cNvPr id="25819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290" y="2532"/>
                  <a:ext cx="244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altLang="zh-CN" b="1" i="1"/>
                    <a:t>R</a:t>
                  </a:r>
                  <a:endParaRPr lang="en-US" altLang="zh-CN" b="1" i="1"/>
                </a:p>
              </p:txBody>
            </p:sp>
            <p:grpSp>
              <p:nvGrpSpPr>
                <p:cNvPr id="25820" name="Group 34"/>
                <p:cNvGrpSpPr/>
                <p:nvPr/>
              </p:nvGrpSpPr>
              <p:grpSpPr bwMode="auto">
                <a:xfrm>
                  <a:off x="2083" y="2055"/>
                  <a:ext cx="379" cy="57"/>
                  <a:chOff x="1200" y="1584"/>
                  <a:chExt cx="379" cy="45"/>
                </a:xfrm>
              </p:grpSpPr>
              <p:sp>
                <p:nvSpPr>
                  <p:cNvPr id="25822" name="Arc 35"/>
                  <p:cNvSpPr/>
                  <p:nvPr/>
                </p:nvSpPr>
                <p:spPr bwMode="auto">
                  <a:xfrm rot="5400000" flipH="1" flipV="1">
                    <a:off x="1223" y="1561"/>
                    <a:ext cx="45" cy="91"/>
                  </a:xfrm>
                  <a:custGeom>
                    <a:avLst/>
                    <a:gdLst>
                      <a:gd name="T0" fmla="*/ 0 w 22723"/>
                      <a:gd name="T1" fmla="*/ 0 h 43200"/>
                      <a:gd name="T2" fmla="*/ 0 w 22723"/>
                      <a:gd name="T3" fmla="*/ 0 h 43200"/>
                      <a:gd name="T4" fmla="*/ 0 w 22723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22723"/>
                      <a:gd name="T10" fmla="*/ 0 h 43200"/>
                      <a:gd name="T11" fmla="*/ 22723 w 22723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2723" h="43200" fill="none" extrusionOk="0">
                        <a:moveTo>
                          <a:pt x="1122" y="0"/>
                        </a:moveTo>
                        <a:cubicBezTo>
                          <a:pt x="13052" y="0"/>
                          <a:pt x="22723" y="9670"/>
                          <a:pt x="22723" y="21600"/>
                        </a:cubicBezTo>
                        <a:cubicBezTo>
                          <a:pt x="22723" y="33529"/>
                          <a:pt x="13052" y="43200"/>
                          <a:pt x="1123" y="43200"/>
                        </a:cubicBezTo>
                        <a:cubicBezTo>
                          <a:pt x="748" y="43200"/>
                          <a:pt x="374" y="43190"/>
                          <a:pt x="0" y="43170"/>
                        </a:cubicBezTo>
                      </a:path>
                      <a:path w="22723" h="43200" stroke="0" extrusionOk="0">
                        <a:moveTo>
                          <a:pt x="1122" y="0"/>
                        </a:moveTo>
                        <a:cubicBezTo>
                          <a:pt x="13052" y="0"/>
                          <a:pt x="22723" y="9670"/>
                          <a:pt x="22723" y="21600"/>
                        </a:cubicBezTo>
                        <a:cubicBezTo>
                          <a:pt x="22723" y="33529"/>
                          <a:pt x="13052" y="43200"/>
                          <a:pt x="1123" y="43200"/>
                        </a:cubicBezTo>
                        <a:cubicBezTo>
                          <a:pt x="748" y="43200"/>
                          <a:pt x="374" y="43190"/>
                          <a:pt x="0" y="43170"/>
                        </a:cubicBezTo>
                        <a:lnTo>
                          <a:pt x="1123" y="21600"/>
                        </a:lnTo>
                        <a:lnTo>
                          <a:pt x="1122" y="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823" name="Arc 36"/>
                  <p:cNvSpPr/>
                  <p:nvPr/>
                </p:nvSpPr>
                <p:spPr bwMode="auto">
                  <a:xfrm rot="5400000" flipH="1" flipV="1">
                    <a:off x="1319" y="1561"/>
                    <a:ext cx="45" cy="91"/>
                  </a:xfrm>
                  <a:custGeom>
                    <a:avLst/>
                    <a:gdLst>
                      <a:gd name="T0" fmla="*/ 0 w 22723"/>
                      <a:gd name="T1" fmla="*/ 0 h 43200"/>
                      <a:gd name="T2" fmla="*/ 0 w 22723"/>
                      <a:gd name="T3" fmla="*/ 0 h 43200"/>
                      <a:gd name="T4" fmla="*/ 0 w 22723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22723"/>
                      <a:gd name="T10" fmla="*/ 0 h 43200"/>
                      <a:gd name="T11" fmla="*/ 22723 w 22723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2723" h="43200" fill="none" extrusionOk="0">
                        <a:moveTo>
                          <a:pt x="1122" y="0"/>
                        </a:moveTo>
                        <a:cubicBezTo>
                          <a:pt x="13052" y="0"/>
                          <a:pt x="22723" y="9670"/>
                          <a:pt x="22723" y="21600"/>
                        </a:cubicBezTo>
                        <a:cubicBezTo>
                          <a:pt x="22723" y="33529"/>
                          <a:pt x="13052" y="43200"/>
                          <a:pt x="1123" y="43200"/>
                        </a:cubicBezTo>
                        <a:cubicBezTo>
                          <a:pt x="748" y="43200"/>
                          <a:pt x="374" y="43190"/>
                          <a:pt x="0" y="43170"/>
                        </a:cubicBezTo>
                      </a:path>
                      <a:path w="22723" h="43200" stroke="0" extrusionOk="0">
                        <a:moveTo>
                          <a:pt x="1122" y="0"/>
                        </a:moveTo>
                        <a:cubicBezTo>
                          <a:pt x="13052" y="0"/>
                          <a:pt x="22723" y="9670"/>
                          <a:pt x="22723" y="21600"/>
                        </a:cubicBezTo>
                        <a:cubicBezTo>
                          <a:pt x="22723" y="33529"/>
                          <a:pt x="13052" y="43200"/>
                          <a:pt x="1123" y="43200"/>
                        </a:cubicBezTo>
                        <a:cubicBezTo>
                          <a:pt x="748" y="43200"/>
                          <a:pt x="374" y="43190"/>
                          <a:pt x="0" y="43170"/>
                        </a:cubicBezTo>
                        <a:lnTo>
                          <a:pt x="1123" y="21600"/>
                        </a:lnTo>
                        <a:lnTo>
                          <a:pt x="1122" y="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824" name="Arc 37"/>
                  <p:cNvSpPr/>
                  <p:nvPr/>
                </p:nvSpPr>
                <p:spPr bwMode="auto">
                  <a:xfrm rot="5400000" flipH="1" flipV="1">
                    <a:off x="1415" y="1561"/>
                    <a:ext cx="45" cy="91"/>
                  </a:xfrm>
                  <a:custGeom>
                    <a:avLst/>
                    <a:gdLst>
                      <a:gd name="T0" fmla="*/ 0 w 22723"/>
                      <a:gd name="T1" fmla="*/ 0 h 43200"/>
                      <a:gd name="T2" fmla="*/ 0 w 22723"/>
                      <a:gd name="T3" fmla="*/ 0 h 43200"/>
                      <a:gd name="T4" fmla="*/ 0 w 22723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22723"/>
                      <a:gd name="T10" fmla="*/ 0 h 43200"/>
                      <a:gd name="T11" fmla="*/ 22723 w 22723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2723" h="43200" fill="none" extrusionOk="0">
                        <a:moveTo>
                          <a:pt x="1122" y="0"/>
                        </a:moveTo>
                        <a:cubicBezTo>
                          <a:pt x="13052" y="0"/>
                          <a:pt x="22723" y="9670"/>
                          <a:pt x="22723" y="21600"/>
                        </a:cubicBezTo>
                        <a:cubicBezTo>
                          <a:pt x="22723" y="33529"/>
                          <a:pt x="13052" y="43200"/>
                          <a:pt x="1123" y="43200"/>
                        </a:cubicBezTo>
                        <a:cubicBezTo>
                          <a:pt x="748" y="43200"/>
                          <a:pt x="374" y="43190"/>
                          <a:pt x="0" y="43170"/>
                        </a:cubicBezTo>
                      </a:path>
                      <a:path w="22723" h="43200" stroke="0" extrusionOk="0">
                        <a:moveTo>
                          <a:pt x="1122" y="0"/>
                        </a:moveTo>
                        <a:cubicBezTo>
                          <a:pt x="13052" y="0"/>
                          <a:pt x="22723" y="9670"/>
                          <a:pt x="22723" y="21600"/>
                        </a:cubicBezTo>
                        <a:cubicBezTo>
                          <a:pt x="22723" y="33529"/>
                          <a:pt x="13052" y="43200"/>
                          <a:pt x="1123" y="43200"/>
                        </a:cubicBezTo>
                        <a:cubicBezTo>
                          <a:pt x="748" y="43200"/>
                          <a:pt x="374" y="43190"/>
                          <a:pt x="0" y="43170"/>
                        </a:cubicBezTo>
                        <a:lnTo>
                          <a:pt x="1123" y="21600"/>
                        </a:lnTo>
                        <a:lnTo>
                          <a:pt x="1122" y="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825" name="Arc 38"/>
                  <p:cNvSpPr/>
                  <p:nvPr/>
                </p:nvSpPr>
                <p:spPr bwMode="auto">
                  <a:xfrm rot="5400000" flipH="1" flipV="1">
                    <a:off x="1511" y="1561"/>
                    <a:ext cx="45" cy="91"/>
                  </a:xfrm>
                  <a:custGeom>
                    <a:avLst/>
                    <a:gdLst>
                      <a:gd name="T0" fmla="*/ 0 w 22723"/>
                      <a:gd name="T1" fmla="*/ 0 h 43200"/>
                      <a:gd name="T2" fmla="*/ 0 w 22723"/>
                      <a:gd name="T3" fmla="*/ 0 h 43200"/>
                      <a:gd name="T4" fmla="*/ 0 w 22723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22723"/>
                      <a:gd name="T10" fmla="*/ 0 h 43200"/>
                      <a:gd name="T11" fmla="*/ 22723 w 22723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2723" h="43200" fill="none" extrusionOk="0">
                        <a:moveTo>
                          <a:pt x="1122" y="0"/>
                        </a:moveTo>
                        <a:cubicBezTo>
                          <a:pt x="13052" y="0"/>
                          <a:pt x="22723" y="9670"/>
                          <a:pt x="22723" y="21600"/>
                        </a:cubicBezTo>
                        <a:cubicBezTo>
                          <a:pt x="22723" y="33529"/>
                          <a:pt x="13052" y="43200"/>
                          <a:pt x="1123" y="43200"/>
                        </a:cubicBezTo>
                        <a:cubicBezTo>
                          <a:pt x="748" y="43200"/>
                          <a:pt x="374" y="43190"/>
                          <a:pt x="0" y="43170"/>
                        </a:cubicBezTo>
                      </a:path>
                      <a:path w="22723" h="43200" stroke="0" extrusionOk="0">
                        <a:moveTo>
                          <a:pt x="1122" y="0"/>
                        </a:moveTo>
                        <a:cubicBezTo>
                          <a:pt x="13052" y="0"/>
                          <a:pt x="22723" y="9670"/>
                          <a:pt x="22723" y="21600"/>
                        </a:cubicBezTo>
                        <a:cubicBezTo>
                          <a:pt x="22723" y="33529"/>
                          <a:pt x="13052" y="43200"/>
                          <a:pt x="1123" y="43200"/>
                        </a:cubicBezTo>
                        <a:cubicBezTo>
                          <a:pt x="748" y="43200"/>
                          <a:pt x="374" y="43190"/>
                          <a:pt x="0" y="43170"/>
                        </a:cubicBezTo>
                        <a:lnTo>
                          <a:pt x="1123" y="21600"/>
                        </a:lnTo>
                        <a:lnTo>
                          <a:pt x="1122" y="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5821" name="Rectangle 39"/>
                <p:cNvSpPr>
                  <a:spLocks noChangeArrowheads="1"/>
                </p:cNvSpPr>
                <p:nvPr/>
              </p:nvSpPr>
              <p:spPr bwMode="auto">
                <a:xfrm>
                  <a:off x="3176" y="2518"/>
                  <a:ext cx="102" cy="295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5802" name="Text Box 40"/>
              <p:cNvSpPr txBox="1">
                <a:spLocks noChangeArrowheads="1"/>
              </p:cNvSpPr>
              <p:nvPr/>
            </p:nvSpPr>
            <p:spPr bwMode="auto">
              <a:xfrm>
                <a:off x="3260" y="2618"/>
                <a:ext cx="273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b="1" i="1">
                    <a:solidFill>
                      <a:schemeClr val="accent2"/>
                    </a:solidFill>
                    <a:sym typeface="Symbol" panose="05050102010706020507" pitchFamily="18" charset="2"/>
                  </a:rPr>
                  <a:t>u</a:t>
                </a:r>
                <a:r>
                  <a:rPr lang="en-US" altLang="zh-CN" b="1" i="1" baseline="-25000">
                    <a:solidFill>
                      <a:schemeClr val="accent2"/>
                    </a:solidFill>
                    <a:sym typeface="Symbol" panose="05050102010706020507" pitchFamily="18" charset="2"/>
                  </a:rPr>
                  <a:t>s</a:t>
                </a:r>
                <a:endParaRPr lang="en-US" altLang="zh-CN" b="1" i="1" baseline="-25000">
                  <a:solidFill>
                    <a:schemeClr val="accent2"/>
                  </a:solidFill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25796" name="Line 41"/>
            <p:cNvSpPr>
              <a:spLocks noChangeShapeType="1"/>
            </p:cNvSpPr>
            <p:nvPr/>
          </p:nvSpPr>
          <p:spPr bwMode="auto">
            <a:xfrm>
              <a:off x="3756" y="324"/>
              <a:ext cx="3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97" name="Text Box 42"/>
            <p:cNvSpPr txBox="1">
              <a:spLocks noChangeArrowheads="1"/>
            </p:cNvSpPr>
            <p:nvPr/>
          </p:nvSpPr>
          <p:spPr bwMode="auto">
            <a:xfrm>
              <a:off x="3792" y="62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b="1" i="1">
                  <a:solidFill>
                    <a:schemeClr val="accent2"/>
                  </a:solidFill>
                  <a:sym typeface="Symbol" panose="05050102010706020507" pitchFamily="18" charset="2"/>
                </a:rPr>
                <a:t>i</a:t>
              </a:r>
              <a:endParaRPr lang="en-US" altLang="zh-CN" b="1" i="1">
                <a:solidFill>
                  <a:schemeClr val="accent2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25798" name="Text Box 43"/>
            <p:cNvSpPr txBox="1">
              <a:spLocks noChangeArrowheads="1"/>
            </p:cNvSpPr>
            <p:nvPr/>
          </p:nvSpPr>
          <p:spPr bwMode="auto">
            <a:xfrm>
              <a:off x="4838" y="50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b="1" i="1">
                  <a:solidFill>
                    <a:schemeClr val="accent2"/>
                  </a:solidFill>
                  <a:sym typeface="Symbol" panose="05050102010706020507" pitchFamily="18" charset="2"/>
                </a:rPr>
                <a:t>u</a:t>
              </a:r>
              <a:r>
                <a:rPr lang="en-US" altLang="zh-CN" b="1" i="1" baseline="-25000">
                  <a:solidFill>
                    <a:schemeClr val="accent2"/>
                  </a:solidFill>
                  <a:sym typeface="Symbol" panose="05050102010706020507" pitchFamily="18" charset="2"/>
                </a:rPr>
                <a:t>C</a:t>
              </a:r>
              <a:endParaRPr lang="en-US" altLang="zh-CN" b="1" i="1">
                <a:solidFill>
                  <a:schemeClr val="accent2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25799" name="Text Box 44"/>
            <p:cNvSpPr txBox="1">
              <a:spLocks noChangeArrowheads="1"/>
            </p:cNvSpPr>
            <p:nvPr/>
          </p:nvSpPr>
          <p:spPr bwMode="auto">
            <a:xfrm>
              <a:off x="4664" y="542"/>
              <a:ext cx="225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b="1">
                  <a:solidFill>
                    <a:schemeClr val="accent2"/>
                  </a:solidFill>
                  <a:sym typeface="Symbol" panose="05050102010706020507" pitchFamily="18" charset="2"/>
                </a:rPr>
                <a:t>+</a:t>
              </a:r>
              <a:endParaRPr lang="en-US" altLang="zh-CN" b="1">
                <a:solidFill>
                  <a:schemeClr val="accent2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25800" name="Text Box 45"/>
            <p:cNvSpPr txBox="1">
              <a:spLocks noChangeArrowheads="1"/>
            </p:cNvSpPr>
            <p:nvPr/>
          </p:nvSpPr>
          <p:spPr bwMode="auto">
            <a:xfrm>
              <a:off x="5065" y="541"/>
              <a:ext cx="214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b="1">
                  <a:solidFill>
                    <a:schemeClr val="accent2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-</a:t>
              </a:r>
              <a:endParaRPr lang="en-US" altLang="zh-CN" b="1">
                <a:solidFill>
                  <a:schemeClr val="accent2"/>
                </a:solidFill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25727" name="Text Box 51"/>
          <p:cNvSpPr txBox="1">
            <a:spLocks noChangeArrowheads="1"/>
          </p:cNvSpPr>
          <p:nvPr/>
        </p:nvSpPr>
        <p:spPr bwMode="auto">
          <a:xfrm>
            <a:off x="0" y="0"/>
            <a:ext cx="3375025" cy="690563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</a:ln>
        </p:spPr>
        <p:txBody>
          <a:bodyPr tIns="226800"/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</a:rPr>
              <a:t>4.  </a:t>
            </a:r>
            <a:r>
              <a:rPr lang="zh-CN" altLang="en-US" sz="2800" b="1">
                <a:solidFill>
                  <a:srgbClr val="FF3300"/>
                </a:solidFill>
              </a:rPr>
              <a:t>储存的能量</a:t>
            </a:r>
            <a:endParaRPr lang="en-US" altLang="zh-CN" sz="2800" b="1">
              <a:solidFill>
                <a:srgbClr val="FF3300"/>
              </a:solidFill>
            </a:endParaRPr>
          </a:p>
        </p:txBody>
      </p:sp>
      <p:sp>
        <p:nvSpPr>
          <p:cNvPr id="25728" name="Line 53"/>
          <p:cNvSpPr>
            <a:spLocks noChangeShapeType="1"/>
          </p:cNvSpPr>
          <p:nvPr/>
        </p:nvSpPr>
        <p:spPr bwMode="auto">
          <a:xfrm>
            <a:off x="798513" y="5410200"/>
            <a:ext cx="65563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729" name="Line 54"/>
          <p:cNvSpPr>
            <a:spLocks noChangeShapeType="1"/>
          </p:cNvSpPr>
          <p:nvPr/>
        </p:nvSpPr>
        <p:spPr bwMode="auto">
          <a:xfrm flipV="1">
            <a:off x="998538" y="2662238"/>
            <a:ext cx="0" cy="3763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" name="Group 55"/>
          <p:cNvGrpSpPr/>
          <p:nvPr/>
        </p:nvGrpSpPr>
        <p:grpSpPr bwMode="auto">
          <a:xfrm>
            <a:off x="1023938" y="4787900"/>
            <a:ext cx="4492625" cy="1651000"/>
            <a:chOff x="912" y="2064"/>
            <a:chExt cx="2928" cy="1248"/>
          </a:xfrm>
        </p:grpSpPr>
        <p:grpSp>
          <p:nvGrpSpPr>
            <p:cNvPr id="25787" name="Group 56"/>
            <p:cNvGrpSpPr/>
            <p:nvPr/>
          </p:nvGrpSpPr>
          <p:grpSpPr bwMode="auto">
            <a:xfrm>
              <a:off x="912" y="2064"/>
              <a:ext cx="2928" cy="960"/>
              <a:chOff x="912" y="2064"/>
              <a:chExt cx="1536" cy="960"/>
            </a:xfrm>
          </p:grpSpPr>
          <p:grpSp>
            <p:nvGrpSpPr>
              <p:cNvPr id="25789" name="Group 57"/>
              <p:cNvGrpSpPr/>
              <p:nvPr/>
            </p:nvGrpSpPr>
            <p:grpSpPr bwMode="auto">
              <a:xfrm>
                <a:off x="912" y="2064"/>
                <a:ext cx="768" cy="480"/>
                <a:chOff x="912" y="2064"/>
                <a:chExt cx="768" cy="480"/>
              </a:xfrm>
            </p:grpSpPr>
            <p:sp>
              <p:nvSpPr>
                <p:cNvPr id="25793" name="Freeform 58"/>
                <p:cNvSpPr/>
                <p:nvPr/>
              </p:nvSpPr>
              <p:spPr bwMode="auto">
                <a:xfrm>
                  <a:off x="912" y="2064"/>
                  <a:ext cx="384" cy="480"/>
                </a:xfrm>
                <a:custGeom>
                  <a:avLst/>
                  <a:gdLst>
                    <a:gd name="T0" fmla="*/ 0 w 384"/>
                    <a:gd name="T1" fmla="*/ 480 h 480"/>
                    <a:gd name="T2" fmla="*/ 114 w 384"/>
                    <a:gd name="T3" fmla="*/ 246 h 480"/>
                    <a:gd name="T4" fmla="*/ 213 w 384"/>
                    <a:gd name="T5" fmla="*/ 102 h 480"/>
                    <a:gd name="T6" fmla="*/ 300 w 384"/>
                    <a:gd name="T7" fmla="*/ 21 h 480"/>
                    <a:gd name="T8" fmla="*/ 384 w 384"/>
                    <a:gd name="T9" fmla="*/ 0 h 4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84"/>
                    <a:gd name="T16" fmla="*/ 0 h 480"/>
                    <a:gd name="T17" fmla="*/ 384 w 384"/>
                    <a:gd name="T18" fmla="*/ 480 h 4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84" h="480">
                      <a:moveTo>
                        <a:pt x="0" y="480"/>
                      </a:moveTo>
                      <a:cubicBezTo>
                        <a:pt x="19" y="441"/>
                        <a:pt x="78" y="309"/>
                        <a:pt x="114" y="246"/>
                      </a:cubicBezTo>
                      <a:cubicBezTo>
                        <a:pt x="150" y="183"/>
                        <a:pt x="182" y="139"/>
                        <a:pt x="213" y="102"/>
                      </a:cubicBezTo>
                      <a:cubicBezTo>
                        <a:pt x="244" y="65"/>
                        <a:pt x="271" y="38"/>
                        <a:pt x="300" y="21"/>
                      </a:cubicBezTo>
                      <a:cubicBezTo>
                        <a:pt x="329" y="4"/>
                        <a:pt x="367" y="4"/>
                        <a:pt x="384" y="0"/>
                      </a:cubicBezTo>
                    </a:path>
                  </a:pathLst>
                </a:custGeom>
                <a:noFill/>
                <a:ln w="28575">
                  <a:solidFill>
                    <a:srgbClr val="008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794" name="Freeform 59"/>
                <p:cNvSpPr/>
                <p:nvPr/>
              </p:nvSpPr>
              <p:spPr bwMode="auto">
                <a:xfrm flipH="1">
                  <a:off x="1296" y="2064"/>
                  <a:ext cx="384" cy="480"/>
                </a:xfrm>
                <a:custGeom>
                  <a:avLst/>
                  <a:gdLst>
                    <a:gd name="T0" fmla="*/ 0 w 384"/>
                    <a:gd name="T1" fmla="*/ 480 h 480"/>
                    <a:gd name="T2" fmla="*/ 114 w 384"/>
                    <a:gd name="T3" fmla="*/ 246 h 480"/>
                    <a:gd name="T4" fmla="*/ 213 w 384"/>
                    <a:gd name="T5" fmla="*/ 102 h 480"/>
                    <a:gd name="T6" fmla="*/ 300 w 384"/>
                    <a:gd name="T7" fmla="*/ 21 h 480"/>
                    <a:gd name="T8" fmla="*/ 384 w 384"/>
                    <a:gd name="T9" fmla="*/ 0 h 4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84"/>
                    <a:gd name="T16" fmla="*/ 0 h 480"/>
                    <a:gd name="T17" fmla="*/ 384 w 384"/>
                    <a:gd name="T18" fmla="*/ 480 h 4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84" h="480">
                      <a:moveTo>
                        <a:pt x="0" y="480"/>
                      </a:moveTo>
                      <a:cubicBezTo>
                        <a:pt x="19" y="441"/>
                        <a:pt x="78" y="309"/>
                        <a:pt x="114" y="246"/>
                      </a:cubicBezTo>
                      <a:cubicBezTo>
                        <a:pt x="150" y="183"/>
                        <a:pt x="182" y="139"/>
                        <a:pt x="213" y="102"/>
                      </a:cubicBezTo>
                      <a:cubicBezTo>
                        <a:pt x="244" y="65"/>
                        <a:pt x="271" y="38"/>
                        <a:pt x="300" y="21"/>
                      </a:cubicBezTo>
                      <a:cubicBezTo>
                        <a:pt x="329" y="4"/>
                        <a:pt x="367" y="4"/>
                        <a:pt x="384" y="0"/>
                      </a:cubicBezTo>
                    </a:path>
                  </a:pathLst>
                </a:custGeom>
                <a:noFill/>
                <a:ln w="28575">
                  <a:solidFill>
                    <a:srgbClr val="008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790" name="Group 60"/>
              <p:cNvGrpSpPr/>
              <p:nvPr/>
            </p:nvGrpSpPr>
            <p:grpSpPr bwMode="auto">
              <a:xfrm flipV="1">
                <a:off x="1680" y="2544"/>
                <a:ext cx="768" cy="480"/>
                <a:chOff x="912" y="2064"/>
                <a:chExt cx="768" cy="480"/>
              </a:xfrm>
            </p:grpSpPr>
            <p:sp>
              <p:nvSpPr>
                <p:cNvPr id="25791" name="Freeform 61"/>
                <p:cNvSpPr/>
                <p:nvPr/>
              </p:nvSpPr>
              <p:spPr bwMode="auto">
                <a:xfrm>
                  <a:off x="912" y="2064"/>
                  <a:ext cx="384" cy="480"/>
                </a:xfrm>
                <a:custGeom>
                  <a:avLst/>
                  <a:gdLst>
                    <a:gd name="T0" fmla="*/ 0 w 384"/>
                    <a:gd name="T1" fmla="*/ 480 h 480"/>
                    <a:gd name="T2" fmla="*/ 114 w 384"/>
                    <a:gd name="T3" fmla="*/ 246 h 480"/>
                    <a:gd name="T4" fmla="*/ 213 w 384"/>
                    <a:gd name="T5" fmla="*/ 102 h 480"/>
                    <a:gd name="T6" fmla="*/ 300 w 384"/>
                    <a:gd name="T7" fmla="*/ 21 h 480"/>
                    <a:gd name="T8" fmla="*/ 384 w 384"/>
                    <a:gd name="T9" fmla="*/ 0 h 4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84"/>
                    <a:gd name="T16" fmla="*/ 0 h 480"/>
                    <a:gd name="T17" fmla="*/ 384 w 384"/>
                    <a:gd name="T18" fmla="*/ 480 h 4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84" h="480">
                      <a:moveTo>
                        <a:pt x="0" y="480"/>
                      </a:moveTo>
                      <a:cubicBezTo>
                        <a:pt x="19" y="441"/>
                        <a:pt x="78" y="309"/>
                        <a:pt x="114" y="246"/>
                      </a:cubicBezTo>
                      <a:cubicBezTo>
                        <a:pt x="150" y="183"/>
                        <a:pt x="182" y="139"/>
                        <a:pt x="213" y="102"/>
                      </a:cubicBezTo>
                      <a:cubicBezTo>
                        <a:pt x="244" y="65"/>
                        <a:pt x="271" y="38"/>
                        <a:pt x="300" y="21"/>
                      </a:cubicBezTo>
                      <a:cubicBezTo>
                        <a:pt x="329" y="4"/>
                        <a:pt x="367" y="4"/>
                        <a:pt x="384" y="0"/>
                      </a:cubicBezTo>
                    </a:path>
                  </a:pathLst>
                </a:custGeom>
                <a:noFill/>
                <a:ln w="28575">
                  <a:solidFill>
                    <a:srgbClr val="008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792" name="Freeform 62"/>
                <p:cNvSpPr/>
                <p:nvPr/>
              </p:nvSpPr>
              <p:spPr bwMode="auto">
                <a:xfrm flipH="1">
                  <a:off x="1296" y="2064"/>
                  <a:ext cx="384" cy="480"/>
                </a:xfrm>
                <a:custGeom>
                  <a:avLst/>
                  <a:gdLst>
                    <a:gd name="T0" fmla="*/ 0 w 384"/>
                    <a:gd name="T1" fmla="*/ 480 h 480"/>
                    <a:gd name="T2" fmla="*/ 114 w 384"/>
                    <a:gd name="T3" fmla="*/ 246 h 480"/>
                    <a:gd name="T4" fmla="*/ 213 w 384"/>
                    <a:gd name="T5" fmla="*/ 102 h 480"/>
                    <a:gd name="T6" fmla="*/ 300 w 384"/>
                    <a:gd name="T7" fmla="*/ 21 h 480"/>
                    <a:gd name="T8" fmla="*/ 384 w 384"/>
                    <a:gd name="T9" fmla="*/ 0 h 4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84"/>
                    <a:gd name="T16" fmla="*/ 0 h 480"/>
                    <a:gd name="T17" fmla="*/ 384 w 384"/>
                    <a:gd name="T18" fmla="*/ 480 h 4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84" h="480">
                      <a:moveTo>
                        <a:pt x="0" y="480"/>
                      </a:moveTo>
                      <a:cubicBezTo>
                        <a:pt x="19" y="441"/>
                        <a:pt x="78" y="309"/>
                        <a:pt x="114" y="246"/>
                      </a:cubicBezTo>
                      <a:cubicBezTo>
                        <a:pt x="150" y="183"/>
                        <a:pt x="182" y="139"/>
                        <a:pt x="213" y="102"/>
                      </a:cubicBezTo>
                      <a:cubicBezTo>
                        <a:pt x="244" y="65"/>
                        <a:pt x="271" y="38"/>
                        <a:pt x="300" y="21"/>
                      </a:cubicBezTo>
                      <a:cubicBezTo>
                        <a:pt x="329" y="4"/>
                        <a:pt x="367" y="4"/>
                        <a:pt x="384" y="0"/>
                      </a:cubicBezTo>
                    </a:path>
                  </a:pathLst>
                </a:custGeom>
                <a:noFill/>
                <a:ln w="28575">
                  <a:solidFill>
                    <a:srgbClr val="008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5788" name="AutoShape 63"/>
            <p:cNvSpPr>
              <a:spLocks noChangeArrowheads="1"/>
            </p:cNvSpPr>
            <p:nvPr/>
          </p:nvSpPr>
          <p:spPr bwMode="auto">
            <a:xfrm>
              <a:off x="2448" y="3072"/>
              <a:ext cx="240" cy="240"/>
            </a:xfrm>
            <a:prstGeom prst="wedgeRectCallout">
              <a:avLst>
                <a:gd name="adj1" fmla="val 117083"/>
                <a:gd name="adj2" fmla="val -103333"/>
              </a:avLst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i="1"/>
                <a:t>i</a:t>
              </a:r>
              <a:endParaRPr lang="en-US" altLang="zh-CN"/>
            </a:p>
          </p:txBody>
        </p:sp>
      </p:grpSp>
      <p:grpSp>
        <p:nvGrpSpPr>
          <p:cNvPr id="11" name="Group 64"/>
          <p:cNvGrpSpPr/>
          <p:nvPr/>
        </p:nvGrpSpPr>
        <p:grpSpPr bwMode="auto">
          <a:xfrm>
            <a:off x="931863" y="4629150"/>
            <a:ext cx="5837237" cy="1809750"/>
            <a:chOff x="852" y="1944"/>
            <a:chExt cx="3804" cy="1368"/>
          </a:xfrm>
        </p:grpSpPr>
        <p:grpSp>
          <p:nvGrpSpPr>
            <p:cNvPr id="25778" name="Group 65"/>
            <p:cNvGrpSpPr/>
            <p:nvPr/>
          </p:nvGrpSpPr>
          <p:grpSpPr bwMode="auto">
            <a:xfrm>
              <a:off x="852" y="1944"/>
              <a:ext cx="3660" cy="1224"/>
              <a:chOff x="852" y="1944"/>
              <a:chExt cx="3660" cy="1224"/>
            </a:xfrm>
          </p:grpSpPr>
          <p:grpSp>
            <p:nvGrpSpPr>
              <p:cNvPr id="25780" name="Group 66"/>
              <p:cNvGrpSpPr/>
              <p:nvPr/>
            </p:nvGrpSpPr>
            <p:grpSpPr bwMode="auto">
              <a:xfrm>
                <a:off x="1584" y="1944"/>
                <a:ext cx="1464" cy="600"/>
                <a:chOff x="1584" y="1824"/>
                <a:chExt cx="1464" cy="600"/>
              </a:xfrm>
            </p:grpSpPr>
            <p:sp>
              <p:nvSpPr>
                <p:cNvPr id="25785" name="Freeform 67"/>
                <p:cNvSpPr/>
                <p:nvPr/>
              </p:nvSpPr>
              <p:spPr bwMode="auto">
                <a:xfrm>
                  <a:off x="1584" y="1824"/>
                  <a:ext cx="732" cy="600"/>
                </a:xfrm>
                <a:custGeom>
                  <a:avLst/>
                  <a:gdLst>
                    <a:gd name="T0" fmla="*/ 0 w 384"/>
                    <a:gd name="T1" fmla="*/ 2864 h 480"/>
                    <a:gd name="T2" fmla="*/ 19859 w 384"/>
                    <a:gd name="T3" fmla="*/ 1468 h 480"/>
                    <a:gd name="T4" fmla="*/ 37130 w 384"/>
                    <a:gd name="T5" fmla="*/ 610 h 480"/>
                    <a:gd name="T6" fmla="*/ 52306 w 384"/>
                    <a:gd name="T7" fmla="*/ 125 h 480"/>
                    <a:gd name="T8" fmla="*/ 66934 w 384"/>
                    <a:gd name="T9" fmla="*/ 0 h 4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84"/>
                    <a:gd name="T16" fmla="*/ 0 h 480"/>
                    <a:gd name="T17" fmla="*/ 384 w 384"/>
                    <a:gd name="T18" fmla="*/ 480 h 4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84" h="480">
                      <a:moveTo>
                        <a:pt x="0" y="480"/>
                      </a:moveTo>
                      <a:cubicBezTo>
                        <a:pt x="19" y="441"/>
                        <a:pt x="78" y="309"/>
                        <a:pt x="114" y="246"/>
                      </a:cubicBezTo>
                      <a:cubicBezTo>
                        <a:pt x="150" y="183"/>
                        <a:pt x="182" y="139"/>
                        <a:pt x="213" y="102"/>
                      </a:cubicBezTo>
                      <a:cubicBezTo>
                        <a:pt x="244" y="65"/>
                        <a:pt x="271" y="38"/>
                        <a:pt x="300" y="21"/>
                      </a:cubicBezTo>
                      <a:cubicBezTo>
                        <a:pt x="329" y="4"/>
                        <a:pt x="367" y="4"/>
                        <a:pt x="384" y="0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786" name="Freeform 68"/>
                <p:cNvSpPr/>
                <p:nvPr/>
              </p:nvSpPr>
              <p:spPr bwMode="auto">
                <a:xfrm flipH="1">
                  <a:off x="2316" y="1824"/>
                  <a:ext cx="732" cy="600"/>
                </a:xfrm>
                <a:custGeom>
                  <a:avLst/>
                  <a:gdLst>
                    <a:gd name="T0" fmla="*/ 0 w 384"/>
                    <a:gd name="T1" fmla="*/ 2864 h 480"/>
                    <a:gd name="T2" fmla="*/ 19859 w 384"/>
                    <a:gd name="T3" fmla="*/ 1468 h 480"/>
                    <a:gd name="T4" fmla="*/ 37130 w 384"/>
                    <a:gd name="T5" fmla="*/ 610 h 480"/>
                    <a:gd name="T6" fmla="*/ 52306 w 384"/>
                    <a:gd name="T7" fmla="*/ 125 h 480"/>
                    <a:gd name="T8" fmla="*/ 66934 w 384"/>
                    <a:gd name="T9" fmla="*/ 0 h 4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84"/>
                    <a:gd name="T16" fmla="*/ 0 h 480"/>
                    <a:gd name="T17" fmla="*/ 384 w 384"/>
                    <a:gd name="T18" fmla="*/ 480 h 4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84" h="480">
                      <a:moveTo>
                        <a:pt x="0" y="480"/>
                      </a:moveTo>
                      <a:cubicBezTo>
                        <a:pt x="19" y="441"/>
                        <a:pt x="78" y="309"/>
                        <a:pt x="114" y="246"/>
                      </a:cubicBezTo>
                      <a:cubicBezTo>
                        <a:pt x="150" y="183"/>
                        <a:pt x="182" y="139"/>
                        <a:pt x="213" y="102"/>
                      </a:cubicBezTo>
                      <a:cubicBezTo>
                        <a:pt x="244" y="65"/>
                        <a:pt x="271" y="38"/>
                        <a:pt x="300" y="21"/>
                      </a:cubicBezTo>
                      <a:cubicBezTo>
                        <a:pt x="329" y="4"/>
                        <a:pt x="367" y="4"/>
                        <a:pt x="384" y="0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781" name="Group 69"/>
              <p:cNvGrpSpPr/>
              <p:nvPr/>
            </p:nvGrpSpPr>
            <p:grpSpPr bwMode="auto">
              <a:xfrm>
                <a:off x="3048" y="2568"/>
                <a:ext cx="1464" cy="600"/>
                <a:chOff x="3048" y="2424"/>
                <a:chExt cx="1464" cy="600"/>
              </a:xfrm>
            </p:grpSpPr>
            <p:sp>
              <p:nvSpPr>
                <p:cNvPr id="25783" name="Freeform 70"/>
                <p:cNvSpPr/>
                <p:nvPr/>
              </p:nvSpPr>
              <p:spPr bwMode="auto">
                <a:xfrm flipV="1">
                  <a:off x="3048" y="2424"/>
                  <a:ext cx="732" cy="600"/>
                </a:xfrm>
                <a:custGeom>
                  <a:avLst/>
                  <a:gdLst>
                    <a:gd name="T0" fmla="*/ 0 w 384"/>
                    <a:gd name="T1" fmla="*/ 2864 h 480"/>
                    <a:gd name="T2" fmla="*/ 19859 w 384"/>
                    <a:gd name="T3" fmla="*/ 1468 h 480"/>
                    <a:gd name="T4" fmla="*/ 37130 w 384"/>
                    <a:gd name="T5" fmla="*/ 610 h 480"/>
                    <a:gd name="T6" fmla="*/ 52306 w 384"/>
                    <a:gd name="T7" fmla="*/ 125 h 480"/>
                    <a:gd name="T8" fmla="*/ 66934 w 384"/>
                    <a:gd name="T9" fmla="*/ 0 h 4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84"/>
                    <a:gd name="T16" fmla="*/ 0 h 480"/>
                    <a:gd name="T17" fmla="*/ 384 w 384"/>
                    <a:gd name="T18" fmla="*/ 480 h 4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84" h="480">
                      <a:moveTo>
                        <a:pt x="0" y="480"/>
                      </a:moveTo>
                      <a:cubicBezTo>
                        <a:pt x="19" y="441"/>
                        <a:pt x="78" y="309"/>
                        <a:pt x="114" y="246"/>
                      </a:cubicBezTo>
                      <a:cubicBezTo>
                        <a:pt x="150" y="183"/>
                        <a:pt x="182" y="139"/>
                        <a:pt x="213" y="102"/>
                      </a:cubicBezTo>
                      <a:cubicBezTo>
                        <a:pt x="244" y="65"/>
                        <a:pt x="271" y="38"/>
                        <a:pt x="300" y="21"/>
                      </a:cubicBezTo>
                      <a:cubicBezTo>
                        <a:pt x="329" y="4"/>
                        <a:pt x="367" y="4"/>
                        <a:pt x="384" y="0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784" name="Freeform 71"/>
                <p:cNvSpPr/>
                <p:nvPr/>
              </p:nvSpPr>
              <p:spPr bwMode="auto">
                <a:xfrm flipH="1" flipV="1">
                  <a:off x="3780" y="2424"/>
                  <a:ext cx="732" cy="600"/>
                </a:xfrm>
                <a:custGeom>
                  <a:avLst/>
                  <a:gdLst>
                    <a:gd name="T0" fmla="*/ 0 w 384"/>
                    <a:gd name="T1" fmla="*/ 2864 h 480"/>
                    <a:gd name="T2" fmla="*/ 19859 w 384"/>
                    <a:gd name="T3" fmla="*/ 1468 h 480"/>
                    <a:gd name="T4" fmla="*/ 37130 w 384"/>
                    <a:gd name="T5" fmla="*/ 610 h 480"/>
                    <a:gd name="T6" fmla="*/ 52306 w 384"/>
                    <a:gd name="T7" fmla="*/ 125 h 480"/>
                    <a:gd name="T8" fmla="*/ 66934 w 384"/>
                    <a:gd name="T9" fmla="*/ 0 h 4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84"/>
                    <a:gd name="T16" fmla="*/ 0 h 480"/>
                    <a:gd name="T17" fmla="*/ 384 w 384"/>
                    <a:gd name="T18" fmla="*/ 480 h 4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84" h="480">
                      <a:moveTo>
                        <a:pt x="0" y="480"/>
                      </a:moveTo>
                      <a:cubicBezTo>
                        <a:pt x="19" y="441"/>
                        <a:pt x="78" y="309"/>
                        <a:pt x="114" y="246"/>
                      </a:cubicBezTo>
                      <a:cubicBezTo>
                        <a:pt x="150" y="183"/>
                        <a:pt x="182" y="139"/>
                        <a:pt x="213" y="102"/>
                      </a:cubicBezTo>
                      <a:cubicBezTo>
                        <a:pt x="244" y="65"/>
                        <a:pt x="271" y="38"/>
                        <a:pt x="300" y="21"/>
                      </a:cubicBezTo>
                      <a:cubicBezTo>
                        <a:pt x="329" y="4"/>
                        <a:pt x="367" y="4"/>
                        <a:pt x="384" y="0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5782" name="Freeform 72"/>
              <p:cNvSpPr/>
              <p:nvPr/>
            </p:nvSpPr>
            <p:spPr bwMode="auto">
              <a:xfrm flipH="1" flipV="1">
                <a:off x="852" y="2544"/>
                <a:ext cx="732" cy="600"/>
              </a:xfrm>
              <a:custGeom>
                <a:avLst/>
                <a:gdLst>
                  <a:gd name="T0" fmla="*/ 0 w 384"/>
                  <a:gd name="T1" fmla="*/ 2864 h 480"/>
                  <a:gd name="T2" fmla="*/ 19859 w 384"/>
                  <a:gd name="T3" fmla="*/ 1468 h 480"/>
                  <a:gd name="T4" fmla="*/ 37130 w 384"/>
                  <a:gd name="T5" fmla="*/ 610 h 480"/>
                  <a:gd name="T6" fmla="*/ 52306 w 384"/>
                  <a:gd name="T7" fmla="*/ 125 h 480"/>
                  <a:gd name="T8" fmla="*/ 66934 w 384"/>
                  <a:gd name="T9" fmla="*/ 0 h 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84"/>
                  <a:gd name="T16" fmla="*/ 0 h 480"/>
                  <a:gd name="T17" fmla="*/ 384 w 384"/>
                  <a:gd name="T18" fmla="*/ 480 h 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84" h="480">
                    <a:moveTo>
                      <a:pt x="0" y="480"/>
                    </a:moveTo>
                    <a:cubicBezTo>
                      <a:pt x="19" y="441"/>
                      <a:pt x="78" y="309"/>
                      <a:pt x="114" y="246"/>
                    </a:cubicBezTo>
                    <a:cubicBezTo>
                      <a:pt x="150" y="183"/>
                      <a:pt x="182" y="139"/>
                      <a:pt x="213" y="102"/>
                    </a:cubicBezTo>
                    <a:cubicBezTo>
                      <a:pt x="244" y="65"/>
                      <a:pt x="271" y="38"/>
                      <a:pt x="300" y="21"/>
                    </a:cubicBezTo>
                    <a:cubicBezTo>
                      <a:pt x="329" y="4"/>
                      <a:pt x="367" y="4"/>
                      <a:pt x="384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5779" name="AutoShape 73"/>
            <p:cNvSpPr>
              <a:spLocks noChangeArrowheads="1"/>
            </p:cNvSpPr>
            <p:nvPr/>
          </p:nvSpPr>
          <p:spPr bwMode="auto">
            <a:xfrm>
              <a:off x="4416" y="3072"/>
              <a:ext cx="240" cy="240"/>
            </a:xfrm>
            <a:prstGeom prst="wedgeRectCallout">
              <a:avLst>
                <a:gd name="adj1" fmla="val -159583"/>
                <a:gd name="adj2" fmla="val -76667"/>
              </a:avLst>
            </a:prstGeom>
            <a:solidFill>
              <a:srgbClr val="FFCCFF"/>
            </a:solidFill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i="1">
                  <a:solidFill>
                    <a:srgbClr val="FF0000"/>
                  </a:solidFill>
                </a:rPr>
                <a:t>u</a:t>
              </a:r>
              <a:r>
                <a:rPr lang="en-US" altLang="zh-CN" i="1" baseline="-25000">
                  <a:solidFill>
                    <a:srgbClr val="FF0000"/>
                  </a:solidFill>
                </a:rPr>
                <a:t>C</a:t>
              </a:r>
              <a:endParaRPr lang="en-US" altLang="zh-CN"/>
            </a:p>
          </p:txBody>
        </p:sp>
      </p:grpSp>
      <p:grpSp>
        <p:nvGrpSpPr>
          <p:cNvPr id="15" name="Group 74"/>
          <p:cNvGrpSpPr/>
          <p:nvPr/>
        </p:nvGrpSpPr>
        <p:grpSpPr bwMode="auto">
          <a:xfrm>
            <a:off x="968375" y="2608263"/>
            <a:ext cx="6218238" cy="2814637"/>
            <a:chOff x="876" y="416"/>
            <a:chExt cx="4052" cy="2128"/>
          </a:xfrm>
        </p:grpSpPr>
        <p:grpSp>
          <p:nvGrpSpPr>
            <p:cNvPr id="25757" name="Group 75"/>
            <p:cNvGrpSpPr/>
            <p:nvPr/>
          </p:nvGrpSpPr>
          <p:grpSpPr bwMode="auto">
            <a:xfrm>
              <a:off x="876" y="960"/>
              <a:ext cx="4052" cy="1584"/>
              <a:chOff x="876" y="960"/>
              <a:chExt cx="4092" cy="1584"/>
            </a:xfrm>
          </p:grpSpPr>
          <p:grpSp>
            <p:nvGrpSpPr>
              <p:cNvPr id="25759" name="Group 76"/>
              <p:cNvGrpSpPr/>
              <p:nvPr/>
            </p:nvGrpSpPr>
            <p:grpSpPr bwMode="auto">
              <a:xfrm>
                <a:off x="876" y="960"/>
                <a:ext cx="3348" cy="1584"/>
                <a:chOff x="876" y="960"/>
                <a:chExt cx="3348" cy="1584"/>
              </a:xfrm>
            </p:grpSpPr>
            <p:grpSp>
              <p:nvGrpSpPr>
                <p:cNvPr id="25763" name="Group 77"/>
                <p:cNvGrpSpPr/>
                <p:nvPr/>
              </p:nvGrpSpPr>
              <p:grpSpPr bwMode="auto">
                <a:xfrm>
                  <a:off x="1248" y="960"/>
                  <a:ext cx="1488" cy="1584"/>
                  <a:chOff x="912" y="2064"/>
                  <a:chExt cx="1536" cy="960"/>
                </a:xfrm>
              </p:grpSpPr>
              <p:grpSp>
                <p:nvGrpSpPr>
                  <p:cNvPr id="25772" name="Group 78"/>
                  <p:cNvGrpSpPr/>
                  <p:nvPr/>
                </p:nvGrpSpPr>
                <p:grpSpPr bwMode="auto">
                  <a:xfrm>
                    <a:off x="912" y="2064"/>
                    <a:ext cx="768" cy="480"/>
                    <a:chOff x="912" y="2064"/>
                    <a:chExt cx="768" cy="480"/>
                  </a:xfrm>
                </p:grpSpPr>
                <p:sp>
                  <p:nvSpPr>
                    <p:cNvPr id="25776" name="Freeform 79"/>
                    <p:cNvSpPr/>
                    <p:nvPr/>
                  </p:nvSpPr>
                  <p:spPr bwMode="auto">
                    <a:xfrm>
                      <a:off x="912" y="2064"/>
                      <a:ext cx="384" cy="480"/>
                    </a:xfrm>
                    <a:custGeom>
                      <a:avLst/>
                      <a:gdLst>
                        <a:gd name="T0" fmla="*/ 0 w 384"/>
                        <a:gd name="T1" fmla="*/ 480 h 480"/>
                        <a:gd name="T2" fmla="*/ 114 w 384"/>
                        <a:gd name="T3" fmla="*/ 246 h 480"/>
                        <a:gd name="T4" fmla="*/ 213 w 384"/>
                        <a:gd name="T5" fmla="*/ 102 h 480"/>
                        <a:gd name="T6" fmla="*/ 300 w 384"/>
                        <a:gd name="T7" fmla="*/ 21 h 480"/>
                        <a:gd name="T8" fmla="*/ 384 w 384"/>
                        <a:gd name="T9" fmla="*/ 0 h 48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84"/>
                        <a:gd name="T16" fmla="*/ 0 h 480"/>
                        <a:gd name="T17" fmla="*/ 384 w 384"/>
                        <a:gd name="T18" fmla="*/ 480 h 48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84" h="480">
                          <a:moveTo>
                            <a:pt x="0" y="480"/>
                          </a:moveTo>
                          <a:cubicBezTo>
                            <a:pt x="19" y="441"/>
                            <a:pt x="78" y="309"/>
                            <a:pt x="114" y="246"/>
                          </a:cubicBezTo>
                          <a:cubicBezTo>
                            <a:pt x="150" y="183"/>
                            <a:pt x="182" y="139"/>
                            <a:pt x="213" y="102"/>
                          </a:cubicBezTo>
                          <a:cubicBezTo>
                            <a:pt x="244" y="65"/>
                            <a:pt x="271" y="38"/>
                            <a:pt x="300" y="21"/>
                          </a:cubicBezTo>
                          <a:cubicBezTo>
                            <a:pt x="329" y="4"/>
                            <a:pt x="367" y="4"/>
                            <a:pt x="384" y="0"/>
                          </a:cubicBezTo>
                        </a:path>
                      </a:pathLst>
                    </a:custGeom>
                    <a:noFill/>
                    <a:ln w="38100">
                      <a:solidFill>
                        <a:srgbClr val="008000"/>
                      </a:solidFill>
                      <a:rou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777" name="Freeform 80"/>
                    <p:cNvSpPr/>
                    <p:nvPr/>
                  </p:nvSpPr>
                  <p:spPr bwMode="auto">
                    <a:xfrm flipH="1">
                      <a:off x="1296" y="2064"/>
                      <a:ext cx="384" cy="480"/>
                    </a:xfrm>
                    <a:custGeom>
                      <a:avLst/>
                      <a:gdLst>
                        <a:gd name="T0" fmla="*/ 0 w 384"/>
                        <a:gd name="T1" fmla="*/ 480 h 480"/>
                        <a:gd name="T2" fmla="*/ 114 w 384"/>
                        <a:gd name="T3" fmla="*/ 246 h 480"/>
                        <a:gd name="T4" fmla="*/ 213 w 384"/>
                        <a:gd name="T5" fmla="*/ 102 h 480"/>
                        <a:gd name="T6" fmla="*/ 300 w 384"/>
                        <a:gd name="T7" fmla="*/ 21 h 480"/>
                        <a:gd name="T8" fmla="*/ 384 w 384"/>
                        <a:gd name="T9" fmla="*/ 0 h 48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84"/>
                        <a:gd name="T16" fmla="*/ 0 h 480"/>
                        <a:gd name="T17" fmla="*/ 384 w 384"/>
                        <a:gd name="T18" fmla="*/ 480 h 48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84" h="480">
                          <a:moveTo>
                            <a:pt x="0" y="480"/>
                          </a:moveTo>
                          <a:cubicBezTo>
                            <a:pt x="19" y="441"/>
                            <a:pt x="78" y="309"/>
                            <a:pt x="114" y="246"/>
                          </a:cubicBezTo>
                          <a:cubicBezTo>
                            <a:pt x="150" y="183"/>
                            <a:pt x="182" y="139"/>
                            <a:pt x="213" y="102"/>
                          </a:cubicBezTo>
                          <a:cubicBezTo>
                            <a:pt x="244" y="65"/>
                            <a:pt x="271" y="38"/>
                            <a:pt x="300" y="21"/>
                          </a:cubicBezTo>
                          <a:cubicBezTo>
                            <a:pt x="329" y="4"/>
                            <a:pt x="367" y="4"/>
                            <a:pt x="384" y="0"/>
                          </a:cubicBezTo>
                        </a:path>
                      </a:pathLst>
                    </a:custGeom>
                    <a:noFill/>
                    <a:ln w="38100">
                      <a:solidFill>
                        <a:srgbClr val="008000"/>
                      </a:solidFill>
                      <a:rou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5773" name="Group 81"/>
                  <p:cNvGrpSpPr/>
                  <p:nvPr/>
                </p:nvGrpSpPr>
                <p:grpSpPr bwMode="auto">
                  <a:xfrm flipV="1">
                    <a:off x="1680" y="2544"/>
                    <a:ext cx="768" cy="480"/>
                    <a:chOff x="912" y="2064"/>
                    <a:chExt cx="768" cy="480"/>
                  </a:xfrm>
                </p:grpSpPr>
                <p:sp>
                  <p:nvSpPr>
                    <p:cNvPr id="25774" name="Freeform 82"/>
                    <p:cNvSpPr/>
                    <p:nvPr/>
                  </p:nvSpPr>
                  <p:spPr bwMode="auto">
                    <a:xfrm>
                      <a:off x="912" y="2064"/>
                      <a:ext cx="384" cy="480"/>
                    </a:xfrm>
                    <a:custGeom>
                      <a:avLst/>
                      <a:gdLst>
                        <a:gd name="T0" fmla="*/ 0 w 384"/>
                        <a:gd name="T1" fmla="*/ 480 h 480"/>
                        <a:gd name="T2" fmla="*/ 114 w 384"/>
                        <a:gd name="T3" fmla="*/ 246 h 480"/>
                        <a:gd name="T4" fmla="*/ 213 w 384"/>
                        <a:gd name="T5" fmla="*/ 102 h 480"/>
                        <a:gd name="T6" fmla="*/ 300 w 384"/>
                        <a:gd name="T7" fmla="*/ 21 h 480"/>
                        <a:gd name="T8" fmla="*/ 384 w 384"/>
                        <a:gd name="T9" fmla="*/ 0 h 48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84"/>
                        <a:gd name="T16" fmla="*/ 0 h 480"/>
                        <a:gd name="T17" fmla="*/ 384 w 384"/>
                        <a:gd name="T18" fmla="*/ 480 h 48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84" h="480">
                          <a:moveTo>
                            <a:pt x="0" y="480"/>
                          </a:moveTo>
                          <a:cubicBezTo>
                            <a:pt x="19" y="441"/>
                            <a:pt x="78" y="309"/>
                            <a:pt x="114" y="246"/>
                          </a:cubicBezTo>
                          <a:cubicBezTo>
                            <a:pt x="150" y="183"/>
                            <a:pt x="182" y="139"/>
                            <a:pt x="213" y="102"/>
                          </a:cubicBezTo>
                          <a:cubicBezTo>
                            <a:pt x="244" y="65"/>
                            <a:pt x="271" y="38"/>
                            <a:pt x="300" y="21"/>
                          </a:cubicBezTo>
                          <a:cubicBezTo>
                            <a:pt x="329" y="4"/>
                            <a:pt x="367" y="4"/>
                            <a:pt x="384" y="0"/>
                          </a:cubicBezTo>
                        </a:path>
                      </a:pathLst>
                    </a:custGeom>
                    <a:noFill/>
                    <a:ln w="38100">
                      <a:solidFill>
                        <a:srgbClr val="008000"/>
                      </a:solidFill>
                      <a:rou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775" name="Freeform 83"/>
                    <p:cNvSpPr/>
                    <p:nvPr/>
                  </p:nvSpPr>
                  <p:spPr bwMode="auto">
                    <a:xfrm flipH="1">
                      <a:off x="1296" y="2064"/>
                      <a:ext cx="384" cy="480"/>
                    </a:xfrm>
                    <a:custGeom>
                      <a:avLst/>
                      <a:gdLst>
                        <a:gd name="T0" fmla="*/ 0 w 384"/>
                        <a:gd name="T1" fmla="*/ 480 h 480"/>
                        <a:gd name="T2" fmla="*/ 114 w 384"/>
                        <a:gd name="T3" fmla="*/ 246 h 480"/>
                        <a:gd name="T4" fmla="*/ 213 w 384"/>
                        <a:gd name="T5" fmla="*/ 102 h 480"/>
                        <a:gd name="T6" fmla="*/ 300 w 384"/>
                        <a:gd name="T7" fmla="*/ 21 h 480"/>
                        <a:gd name="T8" fmla="*/ 384 w 384"/>
                        <a:gd name="T9" fmla="*/ 0 h 48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84"/>
                        <a:gd name="T16" fmla="*/ 0 h 480"/>
                        <a:gd name="T17" fmla="*/ 384 w 384"/>
                        <a:gd name="T18" fmla="*/ 480 h 48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84" h="480">
                          <a:moveTo>
                            <a:pt x="0" y="480"/>
                          </a:moveTo>
                          <a:cubicBezTo>
                            <a:pt x="19" y="441"/>
                            <a:pt x="78" y="309"/>
                            <a:pt x="114" y="246"/>
                          </a:cubicBezTo>
                          <a:cubicBezTo>
                            <a:pt x="150" y="183"/>
                            <a:pt x="182" y="139"/>
                            <a:pt x="213" y="102"/>
                          </a:cubicBezTo>
                          <a:cubicBezTo>
                            <a:pt x="244" y="65"/>
                            <a:pt x="271" y="38"/>
                            <a:pt x="300" y="21"/>
                          </a:cubicBezTo>
                          <a:cubicBezTo>
                            <a:pt x="329" y="4"/>
                            <a:pt x="367" y="4"/>
                            <a:pt x="384" y="0"/>
                          </a:cubicBezTo>
                        </a:path>
                      </a:pathLst>
                    </a:custGeom>
                    <a:noFill/>
                    <a:ln w="38100">
                      <a:solidFill>
                        <a:srgbClr val="008000"/>
                      </a:solidFill>
                      <a:rou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25764" name="Group 84"/>
                <p:cNvGrpSpPr/>
                <p:nvPr/>
              </p:nvGrpSpPr>
              <p:grpSpPr bwMode="auto">
                <a:xfrm>
                  <a:off x="2736" y="960"/>
                  <a:ext cx="1488" cy="1584"/>
                  <a:chOff x="912" y="2064"/>
                  <a:chExt cx="1536" cy="960"/>
                </a:xfrm>
              </p:grpSpPr>
              <p:grpSp>
                <p:nvGrpSpPr>
                  <p:cNvPr id="25766" name="Group 85"/>
                  <p:cNvGrpSpPr/>
                  <p:nvPr/>
                </p:nvGrpSpPr>
                <p:grpSpPr bwMode="auto">
                  <a:xfrm>
                    <a:off x="912" y="2064"/>
                    <a:ext cx="768" cy="480"/>
                    <a:chOff x="912" y="2064"/>
                    <a:chExt cx="768" cy="480"/>
                  </a:xfrm>
                </p:grpSpPr>
                <p:sp>
                  <p:nvSpPr>
                    <p:cNvPr id="25770" name="Freeform 86"/>
                    <p:cNvSpPr/>
                    <p:nvPr/>
                  </p:nvSpPr>
                  <p:spPr bwMode="auto">
                    <a:xfrm>
                      <a:off x="912" y="2064"/>
                      <a:ext cx="384" cy="480"/>
                    </a:xfrm>
                    <a:custGeom>
                      <a:avLst/>
                      <a:gdLst>
                        <a:gd name="T0" fmla="*/ 0 w 384"/>
                        <a:gd name="T1" fmla="*/ 480 h 480"/>
                        <a:gd name="T2" fmla="*/ 114 w 384"/>
                        <a:gd name="T3" fmla="*/ 246 h 480"/>
                        <a:gd name="T4" fmla="*/ 213 w 384"/>
                        <a:gd name="T5" fmla="*/ 102 h 480"/>
                        <a:gd name="T6" fmla="*/ 300 w 384"/>
                        <a:gd name="T7" fmla="*/ 21 h 480"/>
                        <a:gd name="T8" fmla="*/ 384 w 384"/>
                        <a:gd name="T9" fmla="*/ 0 h 48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84"/>
                        <a:gd name="T16" fmla="*/ 0 h 480"/>
                        <a:gd name="T17" fmla="*/ 384 w 384"/>
                        <a:gd name="T18" fmla="*/ 480 h 48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84" h="480">
                          <a:moveTo>
                            <a:pt x="0" y="480"/>
                          </a:moveTo>
                          <a:cubicBezTo>
                            <a:pt x="19" y="441"/>
                            <a:pt x="78" y="309"/>
                            <a:pt x="114" y="246"/>
                          </a:cubicBezTo>
                          <a:cubicBezTo>
                            <a:pt x="150" y="183"/>
                            <a:pt x="182" y="139"/>
                            <a:pt x="213" y="102"/>
                          </a:cubicBezTo>
                          <a:cubicBezTo>
                            <a:pt x="244" y="65"/>
                            <a:pt x="271" y="38"/>
                            <a:pt x="300" y="21"/>
                          </a:cubicBezTo>
                          <a:cubicBezTo>
                            <a:pt x="329" y="4"/>
                            <a:pt x="367" y="4"/>
                            <a:pt x="384" y="0"/>
                          </a:cubicBezTo>
                        </a:path>
                      </a:pathLst>
                    </a:custGeom>
                    <a:noFill/>
                    <a:ln w="38100">
                      <a:solidFill>
                        <a:srgbClr val="008000"/>
                      </a:solidFill>
                      <a:rou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771" name="Freeform 87"/>
                    <p:cNvSpPr/>
                    <p:nvPr/>
                  </p:nvSpPr>
                  <p:spPr bwMode="auto">
                    <a:xfrm flipH="1">
                      <a:off x="1296" y="2064"/>
                      <a:ext cx="384" cy="480"/>
                    </a:xfrm>
                    <a:custGeom>
                      <a:avLst/>
                      <a:gdLst>
                        <a:gd name="T0" fmla="*/ 0 w 384"/>
                        <a:gd name="T1" fmla="*/ 480 h 480"/>
                        <a:gd name="T2" fmla="*/ 114 w 384"/>
                        <a:gd name="T3" fmla="*/ 246 h 480"/>
                        <a:gd name="T4" fmla="*/ 213 w 384"/>
                        <a:gd name="T5" fmla="*/ 102 h 480"/>
                        <a:gd name="T6" fmla="*/ 300 w 384"/>
                        <a:gd name="T7" fmla="*/ 21 h 480"/>
                        <a:gd name="T8" fmla="*/ 384 w 384"/>
                        <a:gd name="T9" fmla="*/ 0 h 48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84"/>
                        <a:gd name="T16" fmla="*/ 0 h 480"/>
                        <a:gd name="T17" fmla="*/ 384 w 384"/>
                        <a:gd name="T18" fmla="*/ 480 h 48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84" h="480">
                          <a:moveTo>
                            <a:pt x="0" y="480"/>
                          </a:moveTo>
                          <a:cubicBezTo>
                            <a:pt x="19" y="441"/>
                            <a:pt x="78" y="309"/>
                            <a:pt x="114" y="246"/>
                          </a:cubicBezTo>
                          <a:cubicBezTo>
                            <a:pt x="150" y="183"/>
                            <a:pt x="182" y="139"/>
                            <a:pt x="213" y="102"/>
                          </a:cubicBezTo>
                          <a:cubicBezTo>
                            <a:pt x="244" y="65"/>
                            <a:pt x="271" y="38"/>
                            <a:pt x="300" y="21"/>
                          </a:cubicBezTo>
                          <a:cubicBezTo>
                            <a:pt x="329" y="4"/>
                            <a:pt x="367" y="4"/>
                            <a:pt x="384" y="0"/>
                          </a:cubicBezTo>
                        </a:path>
                      </a:pathLst>
                    </a:custGeom>
                    <a:noFill/>
                    <a:ln w="38100">
                      <a:solidFill>
                        <a:srgbClr val="008000"/>
                      </a:solidFill>
                      <a:rou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5767" name="Group 88"/>
                  <p:cNvGrpSpPr/>
                  <p:nvPr/>
                </p:nvGrpSpPr>
                <p:grpSpPr bwMode="auto">
                  <a:xfrm flipV="1">
                    <a:off x="1680" y="2544"/>
                    <a:ext cx="768" cy="480"/>
                    <a:chOff x="912" y="2064"/>
                    <a:chExt cx="768" cy="480"/>
                  </a:xfrm>
                </p:grpSpPr>
                <p:sp>
                  <p:nvSpPr>
                    <p:cNvPr id="25768" name="Freeform 89"/>
                    <p:cNvSpPr/>
                    <p:nvPr/>
                  </p:nvSpPr>
                  <p:spPr bwMode="auto">
                    <a:xfrm>
                      <a:off x="912" y="2064"/>
                      <a:ext cx="384" cy="480"/>
                    </a:xfrm>
                    <a:custGeom>
                      <a:avLst/>
                      <a:gdLst>
                        <a:gd name="T0" fmla="*/ 0 w 384"/>
                        <a:gd name="T1" fmla="*/ 480 h 480"/>
                        <a:gd name="T2" fmla="*/ 114 w 384"/>
                        <a:gd name="T3" fmla="*/ 246 h 480"/>
                        <a:gd name="T4" fmla="*/ 213 w 384"/>
                        <a:gd name="T5" fmla="*/ 102 h 480"/>
                        <a:gd name="T6" fmla="*/ 300 w 384"/>
                        <a:gd name="T7" fmla="*/ 21 h 480"/>
                        <a:gd name="T8" fmla="*/ 384 w 384"/>
                        <a:gd name="T9" fmla="*/ 0 h 48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84"/>
                        <a:gd name="T16" fmla="*/ 0 h 480"/>
                        <a:gd name="T17" fmla="*/ 384 w 384"/>
                        <a:gd name="T18" fmla="*/ 480 h 48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84" h="480">
                          <a:moveTo>
                            <a:pt x="0" y="480"/>
                          </a:moveTo>
                          <a:cubicBezTo>
                            <a:pt x="19" y="441"/>
                            <a:pt x="78" y="309"/>
                            <a:pt x="114" y="246"/>
                          </a:cubicBezTo>
                          <a:cubicBezTo>
                            <a:pt x="150" y="183"/>
                            <a:pt x="182" y="139"/>
                            <a:pt x="213" y="102"/>
                          </a:cubicBezTo>
                          <a:cubicBezTo>
                            <a:pt x="244" y="65"/>
                            <a:pt x="271" y="38"/>
                            <a:pt x="300" y="21"/>
                          </a:cubicBezTo>
                          <a:cubicBezTo>
                            <a:pt x="329" y="4"/>
                            <a:pt x="367" y="4"/>
                            <a:pt x="384" y="0"/>
                          </a:cubicBezTo>
                        </a:path>
                      </a:pathLst>
                    </a:custGeom>
                    <a:noFill/>
                    <a:ln w="38100">
                      <a:solidFill>
                        <a:srgbClr val="008000"/>
                      </a:solidFill>
                      <a:rou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769" name="Freeform 90"/>
                    <p:cNvSpPr/>
                    <p:nvPr/>
                  </p:nvSpPr>
                  <p:spPr bwMode="auto">
                    <a:xfrm flipH="1">
                      <a:off x="1296" y="2064"/>
                      <a:ext cx="384" cy="480"/>
                    </a:xfrm>
                    <a:custGeom>
                      <a:avLst/>
                      <a:gdLst>
                        <a:gd name="T0" fmla="*/ 0 w 384"/>
                        <a:gd name="T1" fmla="*/ 480 h 480"/>
                        <a:gd name="T2" fmla="*/ 114 w 384"/>
                        <a:gd name="T3" fmla="*/ 246 h 480"/>
                        <a:gd name="T4" fmla="*/ 213 w 384"/>
                        <a:gd name="T5" fmla="*/ 102 h 480"/>
                        <a:gd name="T6" fmla="*/ 300 w 384"/>
                        <a:gd name="T7" fmla="*/ 21 h 480"/>
                        <a:gd name="T8" fmla="*/ 384 w 384"/>
                        <a:gd name="T9" fmla="*/ 0 h 48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84"/>
                        <a:gd name="T16" fmla="*/ 0 h 480"/>
                        <a:gd name="T17" fmla="*/ 384 w 384"/>
                        <a:gd name="T18" fmla="*/ 480 h 48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84" h="480">
                          <a:moveTo>
                            <a:pt x="0" y="480"/>
                          </a:moveTo>
                          <a:cubicBezTo>
                            <a:pt x="19" y="441"/>
                            <a:pt x="78" y="309"/>
                            <a:pt x="114" y="246"/>
                          </a:cubicBezTo>
                          <a:cubicBezTo>
                            <a:pt x="150" y="183"/>
                            <a:pt x="182" y="139"/>
                            <a:pt x="213" y="102"/>
                          </a:cubicBezTo>
                          <a:cubicBezTo>
                            <a:pt x="244" y="65"/>
                            <a:pt x="271" y="38"/>
                            <a:pt x="300" y="21"/>
                          </a:cubicBezTo>
                          <a:cubicBezTo>
                            <a:pt x="329" y="4"/>
                            <a:pt x="367" y="4"/>
                            <a:pt x="384" y="0"/>
                          </a:cubicBezTo>
                        </a:path>
                      </a:pathLst>
                    </a:custGeom>
                    <a:noFill/>
                    <a:ln w="38100">
                      <a:solidFill>
                        <a:srgbClr val="008000"/>
                      </a:solidFill>
                      <a:rou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25765" name="Freeform 91"/>
                <p:cNvSpPr/>
                <p:nvPr/>
              </p:nvSpPr>
              <p:spPr bwMode="auto">
                <a:xfrm flipH="1" flipV="1">
                  <a:off x="876" y="1752"/>
                  <a:ext cx="372" cy="792"/>
                </a:xfrm>
                <a:custGeom>
                  <a:avLst/>
                  <a:gdLst>
                    <a:gd name="T0" fmla="*/ 0 w 384"/>
                    <a:gd name="T1" fmla="*/ 26379 h 480"/>
                    <a:gd name="T2" fmla="*/ 89 w 384"/>
                    <a:gd name="T3" fmla="*/ 13525 h 480"/>
                    <a:gd name="T4" fmla="*/ 166 w 384"/>
                    <a:gd name="T5" fmla="*/ 5589 h 480"/>
                    <a:gd name="T6" fmla="*/ 232 w 384"/>
                    <a:gd name="T7" fmla="*/ 1173 h 480"/>
                    <a:gd name="T8" fmla="*/ 297 w 384"/>
                    <a:gd name="T9" fmla="*/ 0 h 4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84"/>
                    <a:gd name="T16" fmla="*/ 0 h 480"/>
                    <a:gd name="T17" fmla="*/ 384 w 384"/>
                    <a:gd name="T18" fmla="*/ 480 h 4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84" h="480">
                      <a:moveTo>
                        <a:pt x="0" y="480"/>
                      </a:moveTo>
                      <a:cubicBezTo>
                        <a:pt x="19" y="441"/>
                        <a:pt x="78" y="309"/>
                        <a:pt x="114" y="246"/>
                      </a:cubicBezTo>
                      <a:cubicBezTo>
                        <a:pt x="150" y="183"/>
                        <a:pt x="182" y="139"/>
                        <a:pt x="213" y="102"/>
                      </a:cubicBezTo>
                      <a:cubicBezTo>
                        <a:pt x="244" y="65"/>
                        <a:pt x="271" y="38"/>
                        <a:pt x="300" y="21"/>
                      </a:cubicBezTo>
                      <a:cubicBezTo>
                        <a:pt x="329" y="4"/>
                        <a:pt x="367" y="4"/>
                        <a:pt x="384" y="0"/>
                      </a:cubicBezTo>
                    </a:path>
                  </a:pathLst>
                </a:custGeom>
                <a:noFill/>
                <a:ln w="38100">
                  <a:solidFill>
                    <a:srgbClr val="008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760" name="Group 92"/>
              <p:cNvGrpSpPr/>
              <p:nvPr/>
            </p:nvGrpSpPr>
            <p:grpSpPr bwMode="auto">
              <a:xfrm>
                <a:off x="4224" y="960"/>
                <a:ext cx="744" cy="792"/>
                <a:chOff x="912" y="2064"/>
                <a:chExt cx="768" cy="480"/>
              </a:xfrm>
            </p:grpSpPr>
            <p:sp>
              <p:nvSpPr>
                <p:cNvPr id="25761" name="Freeform 93"/>
                <p:cNvSpPr/>
                <p:nvPr/>
              </p:nvSpPr>
              <p:spPr bwMode="auto">
                <a:xfrm>
                  <a:off x="912" y="2064"/>
                  <a:ext cx="384" cy="480"/>
                </a:xfrm>
                <a:custGeom>
                  <a:avLst/>
                  <a:gdLst>
                    <a:gd name="T0" fmla="*/ 0 w 384"/>
                    <a:gd name="T1" fmla="*/ 480 h 480"/>
                    <a:gd name="T2" fmla="*/ 114 w 384"/>
                    <a:gd name="T3" fmla="*/ 246 h 480"/>
                    <a:gd name="T4" fmla="*/ 213 w 384"/>
                    <a:gd name="T5" fmla="*/ 102 h 480"/>
                    <a:gd name="T6" fmla="*/ 300 w 384"/>
                    <a:gd name="T7" fmla="*/ 21 h 480"/>
                    <a:gd name="T8" fmla="*/ 384 w 384"/>
                    <a:gd name="T9" fmla="*/ 0 h 4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84"/>
                    <a:gd name="T16" fmla="*/ 0 h 480"/>
                    <a:gd name="T17" fmla="*/ 384 w 384"/>
                    <a:gd name="T18" fmla="*/ 480 h 4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84" h="480">
                      <a:moveTo>
                        <a:pt x="0" y="480"/>
                      </a:moveTo>
                      <a:cubicBezTo>
                        <a:pt x="19" y="441"/>
                        <a:pt x="78" y="309"/>
                        <a:pt x="114" y="246"/>
                      </a:cubicBezTo>
                      <a:cubicBezTo>
                        <a:pt x="150" y="183"/>
                        <a:pt x="182" y="139"/>
                        <a:pt x="213" y="102"/>
                      </a:cubicBezTo>
                      <a:cubicBezTo>
                        <a:pt x="244" y="65"/>
                        <a:pt x="271" y="38"/>
                        <a:pt x="300" y="21"/>
                      </a:cubicBezTo>
                      <a:cubicBezTo>
                        <a:pt x="329" y="4"/>
                        <a:pt x="367" y="4"/>
                        <a:pt x="384" y="0"/>
                      </a:cubicBezTo>
                    </a:path>
                  </a:pathLst>
                </a:custGeom>
                <a:noFill/>
                <a:ln w="38100">
                  <a:solidFill>
                    <a:srgbClr val="008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762" name="Freeform 94"/>
                <p:cNvSpPr/>
                <p:nvPr/>
              </p:nvSpPr>
              <p:spPr bwMode="auto">
                <a:xfrm flipH="1">
                  <a:off x="1296" y="2064"/>
                  <a:ext cx="384" cy="480"/>
                </a:xfrm>
                <a:custGeom>
                  <a:avLst/>
                  <a:gdLst>
                    <a:gd name="T0" fmla="*/ 0 w 384"/>
                    <a:gd name="T1" fmla="*/ 480 h 480"/>
                    <a:gd name="T2" fmla="*/ 114 w 384"/>
                    <a:gd name="T3" fmla="*/ 246 h 480"/>
                    <a:gd name="T4" fmla="*/ 213 w 384"/>
                    <a:gd name="T5" fmla="*/ 102 h 480"/>
                    <a:gd name="T6" fmla="*/ 300 w 384"/>
                    <a:gd name="T7" fmla="*/ 21 h 480"/>
                    <a:gd name="T8" fmla="*/ 384 w 384"/>
                    <a:gd name="T9" fmla="*/ 0 h 4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84"/>
                    <a:gd name="T16" fmla="*/ 0 h 480"/>
                    <a:gd name="T17" fmla="*/ 384 w 384"/>
                    <a:gd name="T18" fmla="*/ 480 h 4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84" h="480">
                      <a:moveTo>
                        <a:pt x="0" y="480"/>
                      </a:moveTo>
                      <a:cubicBezTo>
                        <a:pt x="19" y="441"/>
                        <a:pt x="78" y="309"/>
                        <a:pt x="114" y="246"/>
                      </a:cubicBezTo>
                      <a:cubicBezTo>
                        <a:pt x="150" y="183"/>
                        <a:pt x="182" y="139"/>
                        <a:pt x="213" y="102"/>
                      </a:cubicBezTo>
                      <a:cubicBezTo>
                        <a:pt x="244" y="65"/>
                        <a:pt x="271" y="38"/>
                        <a:pt x="300" y="21"/>
                      </a:cubicBezTo>
                      <a:cubicBezTo>
                        <a:pt x="329" y="4"/>
                        <a:pt x="367" y="4"/>
                        <a:pt x="384" y="0"/>
                      </a:cubicBezTo>
                    </a:path>
                  </a:pathLst>
                </a:custGeom>
                <a:noFill/>
                <a:ln w="38100">
                  <a:solidFill>
                    <a:srgbClr val="008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5758" name="AutoShape 95"/>
            <p:cNvSpPr>
              <a:spLocks noChangeArrowheads="1"/>
            </p:cNvSpPr>
            <p:nvPr/>
          </p:nvSpPr>
          <p:spPr bwMode="auto">
            <a:xfrm>
              <a:off x="1192" y="416"/>
              <a:ext cx="424" cy="400"/>
            </a:xfrm>
            <a:prstGeom prst="wedgeRectCallout">
              <a:avLst>
                <a:gd name="adj1" fmla="val -7310"/>
                <a:gd name="adj2" fmla="val 155500"/>
              </a:avLst>
            </a:prstGeom>
            <a:solidFill>
              <a:srgbClr val="66FFCC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b="1" i="1"/>
                <a:t>w</a:t>
              </a:r>
              <a:r>
                <a:rPr lang="en-US" altLang="zh-CN" i="1" baseline="-25000"/>
                <a:t>L</a:t>
              </a:r>
              <a:endParaRPr lang="en-US" altLang="zh-CN"/>
            </a:p>
          </p:txBody>
        </p:sp>
      </p:grpSp>
      <p:grpSp>
        <p:nvGrpSpPr>
          <p:cNvPr id="25" name="Group 96"/>
          <p:cNvGrpSpPr/>
          <p:nvPr/>
        </p:nvGrpSpPr>
        <p:grpSpPr bwMode="auto">
          <a:xfrm>
            <a:off x="895350" y="2608263"/>
            <a:ext cx="6297613" cy="2814637"/>
            <a:chOff x="828" y="416"/>
            <a:chExt cx="4104" cy="2128"/>
          </a:xfrm>
        </p:grpSpPr>
        <p:grpSp>
          <p:nvGrpSpPr>
            <p:cNvPr id="25737" name="Group 97"/>
            <p:cNvGrpSpPr/>
            <p:nvPr/>
          </p:nvGrpSpPr>
          <p:grpSpPr bwMode="auto">
            <a:xfrm>
              <a:off x="828" y="960"/>
              <a:ext cx="4104" cy="1584"/>
              <a:chOff x="828" y="960"/>
              <a:chExt cx="4104" cy="1584"/>
            </a:xfrm>
          </p:grpSpPr>
          <p:grpSp>
            <p:nvGrpSpPr>
              <p:cNvPr id="25739" name="Group 98"/>
              <p:cNvGrpSpPr/>
              <p:nvPr/>
            </p:nvGrpSpPr>
            <p:grpSpPr bwMode="auto">
              <a:xfrm>
                <a:off x="1584" y="960"/>
                <a:ext cx="3348" cy="1584"/>
                <a:chOff x="876" y="960"/>
                <a:chExt cx="3348" cy="1584"/>
              </a:xfrm>
            </p:grpSpPr>
            <p:grpSp>
              <p:nvGrpSpPr>
                <p:cNvPr id="25742" name="Group 99"/>
                <p:cNvGrpSpPr/>
                <p:nvPr/>
              </p:nvGrpSpPr>
              <p:grpSpPr bwMode="auto">
                <a:xfrm>
                  <a:off x="1248" y="960"/>
                  <a:ext cx="1488" cy="1584"/>
                  <a:chOff x="912" y="2064"/>
                  <a:chExt cx="1536" cy="960"/>
                </a:xfrm>
              </p:grpSpPr>
              <p:grpSp>
                <p:nvGrpSpPr>
                  <p:cNvPr id="25751" name="Group 100"/>
                  <p:cNvGrpSpPr/>
                  <p:nvPr/>
                </p:nvGrpSpPr>
                <p:grpSpPr bwMode="auto">
                  <a:xfrm>
                    <a:off x="912" y="2064"/>
                    <a:ext cx="768" cy="480"/>
                    <a:chOff x="912" y="2064"/>
                    <a:chExt cx="768" cy="480"/>
                  </a:xfrm>
                </p:grpSpPr>
                <p:sp>
                  <p:nvSpPr>
                    <p:cNvPr id="25755" name="Freeform 101"/>
                    <p:cNvSpPr/>
                    <p:nvPr/>
                  </p:nvSpPr>
                  <p:spPr bwMode="auto">
                    <a:xfrm>
                      <a:off x="912" y="2064"/>
                      <a:ext cx="384" cy="480"/>
                    </a:xfrm>
                    <a:custGeom>
                      <a:avLst/>
                      <a:gdLst>
                        <a:gd name="T0" fmla="*/ 0 w 384"/>
                        <a:gd name="T1" fmla="*/ 480 h 480"/>
                        <a:gd name="T2" fmla="*/ 114 w 384"/>
                        <a:gd name="T3" fmla="*/ 246 h 480"/>
                        <a:gd name="T4" fmla="*/ 213 w 384"/>
                        <a:gd name="T5" fmla="*/ 102 h 480"/>
                        <a:gd name="T6" fmla="*/ 300 w 384"/>
                        <a:gd name="T7" fmla="*/ 21 h 480"/>
                        <a:gd name="T8" fmla="*/ 384 w 384"/>
                        <a:gd name="T9" fmla="*/ 0 h 48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84"/>
                        <a:gd name="T16" fmla="*/ 0 h 480"/>
                        <a:gd name="T17" fmla="*/ 384 w 384"/>
                        <a:gd name="T18" fmla="*/ 480 h 48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84" h="480">
                          <a:moveTo>
                            <a:pt x="0" y="480"/>
                          </a:moveTo>
                          <a:cubicBezTo>
                            <a:pt x="19" y="441"/>
                            <a:pt x="78" y="309"/>
                            <a:pt x="114" y="246"/>
                          </a:cubicBezTo>
                          <a:cubicBezTo>
                            <a:pt x="150" y="183"/>
                            <a:pt x="182" y="139"/>
                            <a:pt x="213" y="102"/>
                          </a:cubicBezTo>
                          <a:cubicBezTo>
                            <a:pt x="244" y="65"/>
                            <a:pt x="271" y="38"/>
                            <a:pt x="300" y="21"/>
                          </a:cubicBezTo>
                          <a:cubicBezTo>
                            <a:pt x="329" y="4"/>
                            <a:pt x="367" y="4"/>
                            <a:pt x="384" y="0"/>
                          </a:cubicBezTo>
                        </a:path>
                      </a:pathLst>
                    </a:custGeom>
                    <a:noFill/>
                    <a:ln w="38100">
                      <a:solidFill>
                        <a:srgbClr val="FF0000"/>
                      </a:solidFill>
                      <a:rou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756" name="Freeform 102"/>
                    <p:cNvSpPr/>
                    <p:nvPr/>
                  </p:nvSpPr>
                  <p:spPr bwMode="auto">
                    <a:xfrm flipH="1">
                      <a:off x="1296" y="2064"/>
                      <a:ext cx="384" cy="480"/>
                    </a:xfrm>
                    <a:custGeom>
                      <a:avLst/>
                      <a:gdLst>
                        <a:gd name="T0" fmla="*/ 0 w 384"/>
                        <a:gd name="T1" fmla="*/ 480 h 480"/>
                        <a:gd name="T2" fmla="*/ 114 w 384"/>
                        <a:gd name="T3" fmla="*/ 246 h 480"/>
                        <a:gd name="T4" fmla="*/ 213 w 384"/>
                        <a:gd name="T5" fmla="*/ 102 h 480"/>
                        <a:gd name="T6" fmla="*/ 300 w 384"/>
                        <a:gd name="T7" fmla="*/ 21 h 480"/>
                        <a:gd name="T8" fmla="*/ 384 w 384"/>
                        <a:gd name="T9" fmla="*/ 0 h 48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84"/>
                        <a:gd name="T16" fmla="*/ 0 h 480"/>
                        <a:gd name="T17" fmla="*/ 384 w 384"/>
                        <a:gd name="T18" fmla="*/ 480 h 48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84" h="480">
                          <a:moveTo>
                            <a:pt x="0" y="480"/>
                          </a:moveTo>
                          <a:cubicBezTo>
                            <a:pt x="19" y="441"/>
                            <a:pt x="78" y="309"/>
                            <a:pt x="114" y="246"/>
                          </a:cubicBezTo>
                          <a:cubicBezTo>
                            <a:pt x="150" y="183"/>
                            <a:pt x="182" y="139"/>
                            <a:pt x="213" y="102"/>
                          </a:cubicBezTo>
                          <a:cubicBezTo>
                            <a:pt x="244" y="65"/>
                            <a:pt x="271" y="38"/>
                            <a:pt x="300" y="21"/>
                          </a:cubicBezTo>
                          <a:cubicBezTo>
                            <a:pt x="329" y="4"/>
                            <a:pt x="367" y="4"/>
                            <a:pt x="384" y="0"/>
                          </a:cubicBezTo>
                        </a:path>
                      </a:pathLst>
                    </a:custGeom>
                    <a:noFill/>
                    <a:ln w="38100">
                      <a:solidFill>
                        <a:srgbClr val="FF0000"/>
                      </a:solidFill>
                      <a:rou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5752" name="Group 103"/>
                  <p:cNvGrpSpPr/>
                  <p:nvPr/>
                </p:nvGrpSpPr>
                <p:grpSpPr bwMode="auto">
                  <a:xfrm flipV="1">
                    <a:off x="1680" y="2544"/>
                    <a:ext cx="768" cy="480"/>
                    <a:chOff x="912" y="2064"/>
                    <a:chExt cx="768" cy="480"/>
                  </a:xfrm>
                </p:grpSpPr>
                <p:sp>
                  <p:nvSpPr>
                    <p:cNvPr id="25753" name="Freeform 104"/>
                    <p:cNvSpPr/>
                    <p:nvPr/>
                  </p:nvSpPr>
                  <p:spPr bwMode="auto">
                    <a:xfrm>
                      <a:off x="912" y="2064"/>
                      <a:ext cx="384" cy="480"/>
                    </a:xfrm>
                    <a:custGeom>
                      <a:avLst/>
                      <a:gdLst>
                        <a:gd name="T0" fmla="*/ 0 w 384"/>
                        <a:gd name="T1" fmla="*/ 480 h 480"/>
                        <a:gd name="T2" fmla="*/ 114 w 384"/>
                        <a:gd name="T3" fmla="*/ 246 h 480"/>
                        <a:gd name="T4" fmla="*/ 213 w 384"/>
                        <a:gd name="T5" fmla="*/ 102 h 480"/>
                        <a:gd name="T6" fmla="*/ 300 w 384"/>
                        <a:gd name="T7" fmla="*/ 21 h 480"/>
                        <a:gd name="T8" fmla="*/ 384 w 384"/>
                        <a:gd name="T9" fmla="*/ 0 h 48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84"/>
                        <a:gd name="T16" fmla="*/ 0 h 480"/>
                        <a:gd name="T17" fmla="*/ 384 w 384"/>
                        <a:gd name="T18" fmla="*/ 480 h 48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84" h="480">
                          <a:moveTo>
                            <a:pt x="0" y="480"/>
                          </a:moveTo>
                          <a:cubicBezTo>
                            <a:pt x="19" y="441"/>
                            <a:pt x="78" y="309"/>
                            <a:pt x="114" y="246"/>
                          </a:cubicBezTo>
                          <a:cubicBezTo>
                            <a:pt x="150" y="183"/>
                            <a:pt x="182" y="139"/>
                            <a:pt x="213" y="102"/>
                          </a:cubicBezTo>
                          <a:cubicBezTo>
                            <a:pt x="244" y="65"/>
                            <a:pt x="271" y="38"/>
                            <a:pt x="300" y="21"/>
                          </a:cubicBezTo>
                          <a:cubicBezTo>
                            <a:pt x="329" y="4"/>
                            <a:pt x="367" y="4"/>
                            <a:pt x="384" y="0"/>
                          </a:cubicBezTo>
                        </a:path>
                      </a:pathLst>
                    </a:custGeom>
                    <a:noFill/>
                    <a:ln w="38100">
                      <a:solidFill>
                        <a:srgbClr val="FF0000"/>
                      </a:solidFill>
                      <a:rou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754" name="Freeform 105"/>
                    <p:cNvSpPr/>
                    <p:nvPr/>
                  </p:nvSpPr>
                  <p:spPr bwMode="auto">
                    <a:xfrm flipH="1">
                      <a:off x="1296" y="2064"/>
                      <a:ext cx="384" cy="480"/>
                    </a:xfrm>
                    <a:custGeom>
                      <a:avLst/>
                      <a:gdLst>
                        <a:gd name="T0" fmla="*/ 0 w 384"/>
                        <a:gd name="T1" fmla="*/ 480 h 480"/>
                        <a:gd name="T2" fmla="*/ 114 w 384"/>
                        <a:gd name="T3" fmla="*/ 246 h 480"/>
                        <a:gd name="T4" fmla="*/ 213 w 384"/>
                        <a:gd name="T5" fmla="*/ 102 h 480"/>
                        <a:gd name="T6" fmla="*/ 300 w 384"/>
                        <a:gd name="T7" fmla="*/ 21 h 480"/>
                        <a:gd name="T8" fmla="*/ 384 w 384"/>
                        <a:gd name="T9" fmla="*/ 0 h 48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84"/>
                        <a:gd name="T16" fmla="*/ 0 h 480"/>
                        <a:gd name="T17" fmla="*/ 384 w 384"/>
                        <a:gd name="T18" fmla="*/ 480 h 48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84" h="480">
                          <a:moveTo>
                            <a:pt x="0" y="480"/>
                          </a:moveTo>
                          <a:cubicBezTo>
                            <a:pt x="19" y="441"/>
                            <a:pt x="78" y="309"/>
                            <a:pt x="114" y="246"/>
                          </a:cubicBezTo>
                          <a:cubicBezTo>
                            <a:pt x="150" y="183"/>
                            <a:pt x="182" y="139"/>
                            <a:pt x="213" y="102"/>
                          </a:cubicBezTo>
                          <a:cubicBezTo>
                            <a:pt x="244" y="65"/>
                            <a:pt x="271" y="38"/>
                            <a:pt x="300" y="21"/>
                          </a:cubicBezTo>
                          <a:cubicBezTo>
                            <a:pt x="329" y="4"/>
                            <a:pt x="367" y="4"/>
                            <a:pt x="384" y="0"/>
                          </a:cubicBezTo>
                        </a:path>
                      </a:pathLst>
                    </a:custGeom>
                    <a:noFill/>
                    <a:ln w="38100">
                      <a:solidFill>
                        <a:srgbClr val="FF0000"/>
                      </a:solidFill>
                      <a:rou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25743" name="Group 106"/>
                <p:cNvGrpSpPr/>
                <p:nvPr/>
              </p:nvGrpSpPr>
              <p:grpSpPr bwMode="auto">
                <a:xfrm>
                  <a:off x="2736" y="960"/>
                  <a:ext cx="1488" cy="1584"/>
                  <a:chOff x="912" y="2064"/>
                  <a:chExt cx="1536" cy="960"/>
                </a:xfrm>
              </p:grpSpPr>
              <p:grpSp>
                <p:nvGrpSpPr>
                  <p:cNvPr id="25745" name="Group 107"/>
                  <p:cNvGrpSpPr/>
                  <p:nvPr/>
                </p:nvGrpSpPr>
                <p:grpSpPr bwMode="auto">
                  <a:xfrm>
                    <a:off x="912" y="2064"/>
                    <a:ext cx="768" cy="480"/>
                    <a:chOff x="912" y="2064"/>
                    <a:chExt cx="768" cy="480"/>
                  </a:xfrm>
                </p:grpSpPr>
                <p:sp>
                  <p:nvSpPr>
                    <p:cNvPr id="25749" name="Freeform 108"/>
                    <p:cNvSpPr/>
                    <p:nvPr/>
                  </p:nvSpPr>
                  <p:spPr bwMode="auto">
                    <a:xfrm>
                      <a:off x="912" y="2064"/>
                      <a:ext cx="384" cy="480"/>
                    </a:xfrm>
                    <a:custGeom>
                      <a:avLst/>
                      <a:gdLst>
                        <a:gd name="T0" fmla="*/ 0 w 384"/>
                        <a:gd name="T1" fmla="*/ 480 h 480"/>
                        <a:gd name="T2" fmla="*/ 114 w 384"/>
                        <a:gd name="T3" fmla="*/ 246 h 480"/>
                        <a:gd name="T4" fmla="*/ 213 w 384"/>
                        <a:gd name="T5" fmla="*/ 102 h 480"/>
                        <a:gd name="T6" fmla="*/ 300 w 384"/>
                        <a:gd name="T7" fmla="*/ 21 h 480"/>
                        <a:gd name="T8" fmla="*/ 384 w 384"/>
                        <a:gd name="T9" fmla="*/ 0 h 48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84"/>
                        <a:gd name="T16" fmla="*/ 0 h 480"/>
                        <a:gd name="T17" fmla="*/ 384 w 384"/>
                        <a:gd name="T18" fmla="*/ 480 h 48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84" h="480">
                          <a:moveTo>
                            <a:pt x="0" y="480"/>
                          </a:moveTo>
                          <a:cubicBezTo>
                            <a:pt x="19" y="441"/>
                            <a:pt x="78" y="309"/>
                            <a:pt x="114" y="246"/>
                          </a:cubicBezTo>
                          <a:cubicBezTo>
                            <a:pt x="150" y="183"/>
                            <a:pt x="182" y="139"/>
                            <a:pt x="213" y="102"/>
                          </a:cubicBezTo>
                          <a:cubicBezTo>
                            <a:pt x="244" y="65"/>
                            <a:pt x="271" y="38"/>
                            <a:pt x="300" y="21"/>
                          </a:cubicBezTo>
                          <a:cubicBezTo>
                            <a:pt x="329" y="4"/>
                            <a:pt x="367" y="4"/>
                            <a:pt x="384" y="0"/>
                          </a:cubicBezTo>
                        </a:path>
                      </a:pathLst>
                    </a:custGeom>
                    <a:noFill/>
                    <a:ln w="38100">
                      <a:solidFill>
                        <a:srgbClr val="FF0000"/>
                      </a:solidFill>
                      <a:rou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750" name="Freeform 109"/>
                    <p:cNvSpPr/>
                    <p:nvPr/>
                  </p:nvSpPr>
                  <p:spPr bwMode="auto">
                    <a:xfrm flipH="1">
                      <a:off x="1296" y="2064"/>
                      <a:ext cx="384" cy="480"/>
                    </a:xfrm>
                    <a:custGeom>
                      <a:avLst/>
                      <a:gdLst>
                        <a:gd name="T0" fmla="*/ 0 w 384"/>
                        <a:gd name="T1" fmla="*/ 480 h 480"/>
                        <a:gd name="T2" fmla="*/ 114 w 384"/>
                        <a:gd name="T3" fmla="*/ 246 h 480"/>
                        <a:gd name="T4" fmla="*/ 213 w 384"/>
                        <a:gd name="T5" fmla="*/ 102 h 480"/>
                        <a:gd name="T6" fmla="*/ 300 w 384"/>
                        <a:gd name="T7" fmla="*/ 21 h 480"/>
                        <a:gd name="T8" fmla="*/ 384 w 384"/>
                        <a:gd name="T9" fmla="*/ 0 h 48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84"/>
                        <a:gd name="T16" fmla="*/ 0 h 480"/>
                        <a:gd name="T17" fmla="*/ 384 w 384"/>
                        <a:gd name="T18" fmla="*/ 480 h 48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84" h="480">
                          <a:moveTo>
                            <a:pt x="0" y="480"/>
                          </a:moveTo>
                          <a:cubicBezTo>
                            <a:pt x="19" y="441"/>
                            <a:pt x="78" y="309"/>
                            <a:pt x="114" y="246"/>
                          </a:cubicBezTo>
                          <a:cubicBezTo>
                            <a:pt x="150" y="183"/>
                            <a:pt x="182" y="139"/>
                            <a:pt x="213" y="102"/>
                          </a:cubicBezTo>
                          <a:cubicBezTo>
                            <a:pt x="244" y="65"/>
                            <a:pt x="271" y="38"/>
                            <a:pt x="300" y="21"/>
                          </a:cubicBezTo>
                          <a:cubicBezTo>
                            <a:pt x="329" y="4"/>
                            <a:pt x="367" y="4"/>
                            <a:pt x="384" y="0"/>
                          </a:cubicBezTo>
                        </a:path>
                      </a:pathLst>
                    </a:custGeom>
                    <a:noFill/>
                    <a:ln w="38100">
                      <a:solidFill>
                        <a:srgbClr val="FF0000"/>
                      </a:solidFill>
                      <a:rou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5746" name="Group 110"/>
                  <p:cNvGrpSpPr/>
                  <p:nvPr/>
                </p:nvGrpSpPr>
                <p:grpSpPr bwMode="auto">
                  <a:xfrm flipV="1">
                    <a:off x="1680" y="2544"/>
                    <a:ext cx="768" cy="480"/>
                    <a:chOff x="912" y="2064"/>
                    <a:chExt cx="768" cy="480"/>
                  </a:xfrm>
                </p:grpSpPr>
                <p:sp>
                  <p:nvSpPr>
                    <p:cNvPr id="25747" name="Freeform 111"/>
                    <p:cNvSpPr/>
                    <p:nvPr/>
                  </p:nvSpPr>
                  <p:spPr bwMode="auto">
                    <a:xfrm>
                      <a:off x="912" y="2064"/>
                      <a:ext cx="384" cy="480"/>
                    </a:xfrm>
                    <a:custGeom>
                      <a:avLst/>
                      <a:gdLst>
                        <a:gd name="T0" fmla="*/ 0 w 384"/>
                        <a:gd name="T1" fmla="*/ 480 h 480"/>
                        <a:gd name="T2" fmla="*/ 114 w 384"/>
                        <a:gd name="T3" fmla="*/ 246 h 480"/>
                        <a:gd name="T4" fmla="*/ 213 w 384"/>
                        <a:gd name="T5" fmla="*/ 102 h 480"/>
                        <a:gd name="T6" fmla="*/ 300 w 384"/>
                        <a:gd name="T7" fmla="*/ 21 h 480"/>
                        <a:gd name="T8" fmla="*/ 384 w 384"/>
                        <a:gd name="T9" fmla="*/ 0 h 48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84"/>
                        <a:gd name="T16" fmla="*/ 0 h 480"/>
                        <a:gd name="T17" fmla="*/ 384 w 384"/>
                        <a:gd name="T18" fmla="*/ 480 h 48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84" h="480">
                          <a:moveTo>
                            <a:pt x="0" y="480"/>
                          </a:moveTo>
                          <a:cubicBezTo>
                            <a:pt x="19" y="441"/>
                            <a:pt x="78" y="309"/>
                            <a:pt x="114" y="246"/>
                          </a:cubicBezTo>
                          <a:cubicBezTo>
                            <a:pt x="150" y="183"/>
                            <a:pt x="182" y="139"/>
                            <a:pt x="213" y="102"/>
                          </a:cubicBezTo>
                          <a:cubicBezTo>
                            <a:pt x="244" y="65"/>
                            <a:pt x="271" y="38"/>
                            <a:pt x="300" y="21"/>
                          </a:cubicBezTo>
                          <a:cubicBezTo>
                            <a:pt x="329" y="4"/>
                            <a:pt x="367" y="4"/>
                            <a:pt x="384" y="0"/>
                          </a:cubicBezTo>
                        </a:path>
                      </a:pathLst>
                    </a:custGeom>
                    <a:noFill/>
                    <a:ln w="38100">
                      <a:solidFill>
                        <a:srgbClr val="FF0000"/>
                      </a:solidFill>
                      <a:rou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748" name="Freeform 112"/>
                    <p:cNvSpPr/>
                    <p:nvPr/>
                  </p:nvSpPr>
                  <p:spPr bwMode="auto">
                    <a:xfrm flipH="1">
                      <a:off x="1296" y="2064"/>
                      <a:ext cx="384" cy="480"/>
                    </a:xfrm>
                    <a:custGeom>
                      <a:avLst/>
                      <a:gdLst>
                        <a:gd name="T0" fmla="*/ 0 w 384"/>
                        <a:gd name="T1" fmla="*/ 480 h 480"/>
                        <a:gd name="T2" fmla="*/ 114 w 384"/>
                        <a:gd name="T3" fmla="*/ 246 h 480"/>
                        <a:gd name="T4" fmla="*/ 213 w 384"/>
                        <a:gd name="T5" fmla="*/ 102 h 480"/>
                        <a:gd name="T6" fmla="*/ 300 w 384"/>
                        <a:gd name="T7" fmla="*/ 21 h 480"/>
                        <a:gd name="T8" fmla="*/ 384 w 384"/>
                        <a:gd name="T9" fmla="*/ 0 h 48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84"/>
                        <a:gd name="T16" fmla="*/ 0 h 480"/>
                        <a:gd name="T17" fmla="*/ 384 w 384"/>
                        <a:gd name="T18" fmla="*/ 480 h 48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84" h="480">
                          <a:moveTo>
                            <a:pt x="0" y="480"/>
                          </a:moveTo>
                          <a:cubicBezTo>
                            <a:pt x="19" y="441"/>
                            <a:pt x="78" y="309"/>
                            <a:pt x="114" y="246"/>
                          </a:cubicBezTo>
                          <a:cubicBezTo>
                            <a:pt x="150" y="183"/>
                            <a:pt x="182" y="139"/>
                            <a:pt x="213" y="102"/>
                          </a:cubicBezTo>
                          <a:cubicBezTo>
                            <a:pt x="244" y="65"/>
                            <a:pt x="271" y="38"/>
                            <a:pt x="300" y="21"/>
                          </a:cubicBezTo>
                          <a:cubicBezTo>
                            <a:pt x="329" y="4"/>
                            <a:pt x="367" y="4"/>
                            <a:pt x="384" y="0"/>
                          </a:cubicBezTo>
                        </a:path>
                      </a:pathLst>
                    </a:custGeom>
                    <a:noFill/>
                    <a:ln w="38100">
                      <a:solidFill>
                        <a:srgbClr val="FF0000"/>
                      </a:solidFill>
                      <a:rou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25744" name="Freeform 113"/>
                <p:cNvSpPr/>
                <p:nvPr/>
              </p:nvSpPr>
              <p:spPr bwMode="auto">
                <a:xfrm flipH="1" flipV="1">
                  <a:off x="876" y="1752"/>
                  <a:ext cx="372" cy="792"/>
                </a:xfrm>
                <a:custGeom>
                  <a:avLst/>
                  <a:gdLst>
                    <a:gd name="T0" fmla="*/ 0 w 384"/>
                    <a:gd name="T1" fmla="*/ 26379 h 480"/>
                    <a:gd name="T2" fmla="*/ 89 w 384"/>
                    <a:gd name="T3" fmla="*/ 13525 h 480"/>
                    <a:gd name="T4" fmla="*/ 166 w 384"/>
                    <a:gd name="T5" fmla="*/ 5589 h 480"/>
                    <a:gd name="T6" fmla="*/ 232 w 384"/>
                    <a:gd name="T7" fmla="*/ 1173 h 480"/>
                    <a:gd name="T8" fmla="*/ 297 w 384"/>
                    <a:gd name="T9" fmla="*/ 0 h 4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84"/>
                    <a:gd name="T16" fmla="*/ 0 h 480"/>
                    <a:gd name="T17" fmla="*/ 384 w 384"/>
                    <a:gd name="T18" fmla="*/ 480 h 4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84" h="480">
                      <a:moveTo>
                        <a:pt x="0" y="480"/>
                      </a:moveTo>
                      <a:cubicBezTo>
                        <a:pt x="19" y="441"/>
                        <a:pt x="78" y="309"/>
                        <a:pt x="114" y="246"/>
                      </a:cubicBezTo>
                      <a:cubicBezTo>
                        <a:pt x="150" y="183"/>
                        <a:pt x="182" y="139"/>
                        <a:pt x="213" y="102"/>
                      </a:cubicBezTo>
                      <a:cubicBezTo>
                        <a:pt x="244" y="65"/>
                        <a:pt x="271" y="38"/>
                        <a:pt x="300" y="21"/>
                      </a:cubicBezTo>
                      <a:cubicBezTo>
                        <a:pt x="329" y="4"/>
                        <a:pt x="367" y="4"/>
                        <a:pt x="384" y="0"/>
                      </a:cubicBezTo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5740" name="Freeform 114"/>
              <p:cNvSpPr/>
              <p:nvPr/>
            </p:nvSpPr>
            <p:spPr bwMode="auto">
              <a:xfrm flipH="1">
                <a:off x="828" y="960"/>
                <a:ext cx="372" cy="792"/>
              </a:xfrm>
              <a:custGeom>
                <a:avLst/>
                <a:gdLst>
                  <a:gd name="T0" fmla="*/ 0 w 384"/>
                  <a:gd name="T1" fmla="*/ 26379 h 480"/>
                  <a:gd name="T2" fmla="*/ 89 w 384"/>
                  <a:gd name="T3" fmla="*/ 13525 h 480"/>
                  <a:gd name="T4" fmla="*/ 166 w 384"/>
                  <a:gd name="T5" fmla="*/ 5589 h 480"/>
                  <a:gd name="T6" fmla="*/ 232 w 384"/>
                  <a:gd name="T7" fmla="*/ 1173 h 480"/>
                  <a:gd name="T8" fmla="*/ 297 w 384"/>
                  <a:gd name="T9" fmla="*/ 0 h 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84"/>
                  <a:gd name="T16" fmla="*/ 0 h 480"/>
                  <a:gd name="T17" fmla="*/ 384 w 384"/>
                  <a:gd name="T18" fmla="*/ 480 h 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84" h="480">
                    <a:moveTo>
                      <a:pt x="0" y="480"/>
                    </a:moveTo>
                    <a:cubicBezTo>
                      <a:pt x="19" y="441"/>
                      <a:pt x="78" y="309"/>
                      <a:pt x="114" y="246"/>
                    </a:cubicBezTo>
                    <a:cubicBezTo>
                      <a:pt x="150" y="183"/>
                      <a:pt x="182" y="139"/>
                      <a:pt x="213" y="102"/>
                    </a:cubicBezTo>
                    <a:cubicBezTo>
                      <a:pt x="244" y="65"/>
                      <a:pt x="271" y="38"/>
                      <a:pt x="300" y="21"/>
                    </a:cubicBezTo>
                    <a:cubicBezTo>
                      <a:pt x="329" y="4"/>
                      <a:pt x="367" y="4"/>
                      <a:pt x="384" y="0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741" name="Freeform 115"/>
              <p:cNvSpPr/>
              <p:nvPr/>
            </p:nvSpPr>
            <p:spPr bwMode="auto">
              <a:xfrm flipV="1">
                <a:off x="1200" y="1752"/>
                <a:ext cx="372" cy="792"/>
              </a:xfrm>
              <a:custGeom>
                <a:avLst/>
                <a:gdLst>
                  <a:gd name="T0" fmla="*/ 0 w 384"/>
                  <a:gd name="T1" fmla="*/ 26379 h 480"/>
                  <a:gd name="T2" fmla="*/ 89 w 384"/>
                  <a:gd name="T3" fmla="*/ 13525 h 480"/>
                  <a:gd name="T4" fmla="*/ 166 w 384"/>
                  <a:gd name="T5" fmla="*/ 5589 h 480"/>
                  <a:gd name="T6" fmla="*/ 232 w 384"/>
                  <a:gd name="T7" fmla="*/ 1173 h 480"/>
                  <a:gd name="T8" fmla="*/ 297 w 384"/>
                  <a:gd name="T9" fmla="*/ 0 h 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84"/>
                  <a:gd name="T16" fmla="*/ 0 h 480"/>
                  <a:gd name="T17" fmla="*/ 384 w 384"/>
                  <a:gd name="T18" fmla="*/ 480 h 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84" h="480">
                    <a:moveTo>
                      <a:pt x="0" y="480"/>
                    </a:moveTo>
                    <a:cubicBezTo>
                      <a:pt x="19" y="441"/>
                      <a:pt x="78" y="309"/>
                      <a:pt x="114" y="246"/>
                    </a:cubicBezTo>
                    <a:cubicBezTo>
                      <a:pt x="150" y="183"/>
                      <a:pt x="182" y="139"/>
                      <a:pt x="213" y="102"/>
                    </a:cubicBezTo>
                    <a:cubicBezTo>
                      <a:pt x="244" y="65"/>
                      <a:pt x="271" y="38"/>
                      <a:pt x="300" y="21"/>
                    </a:cubicBezTo>
                    <a:cubicBezTo>
                      <a:pt x="329" y="4"/>
                      <a:pt x="367" y="4"/>
                      <a:pt x="384" y="0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5738" name="AutoShape 116"/>
            <p:cNvSpPr>
              <a:spLocks noChangeArrowheads="1"/>
            </p:cNvSpPr>
            <p:nvPr/>
          </p:nvSpPr>
          <p:spPr bwMode="auto">
            <a:xfrm>
              <a:off x="3024" y="416"/>
              <a:ext cx="424" cy="400"/>
            </a:xfrm>
            <a:prstGeom prst="wedgeRectCallout">
              <a:avLst>
                <a:gd name="adj1" fmla="val 83255"/>
                <a:gd name="adj2" fmla="val 149500"/>
              </a:avLst>
            </a:prstGeom>
            <a:solidFill>
              <a:srgbClr val="FFCCFF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b="1" i="1"/>
                <a:t>w</a:t>
              </a:r>
              <a:r>
                <a:rPr lang="en-US" altLang="zh-CN" i="1" baseline="-25000"/>
                <a:t>C</a:t>
              </a:r>
              <a:endParaRPr lang="en-US" altLang="zh-CN"/>
            </a:p>
          </p:txBody>
        </p:sp>
      </p:grpSp>
      <p:grpSp>
        <p:nvGrpSpPr>
          <p:cNvPr id="10308" name="Group 117"/>
          <p:cNvGrpSpPr/>
          <p:nvPr/>
        </p:nvGrpSpPr>
        <p:grpSpPr bwMode="auto">
          <a:xfrm>
            <a:off x="974725" y="2524125"/>
            <a:ext cx="6273800" cy="814388"/>
            <a:chOff x="880" y="352"/>
            <a:chExt cx="4088" cy="616"/>
          </a:xfrm>
        </p:grpSpPr>
        <p:sp>
          <p:nvSpPr>
            <p:cNvPr id="25735" name="Line 118"/>
            <p:cNvSpPr>
              <a:spLocks noChangeShapeType="1"/>
            </p:cNvSpPr>
            <p:nvPr/>
          </p:nvSpPr>
          <p:spPr bwMode="auto">
            <a:xfrm flipV="1">
              <a:off x="880" y="960"/>
              <a:ext cx="4080" cy="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36" name="AutoShape 119"/>
            <p:cNvSpPr>
              <a:spLocks noChangeArrowheads="1"/>
            </p:cNvSpPr>
            <p:nvPr/>
          </p:nvSpPr>
          <p:spPr bwMode="auto">
            <a:xfrm>
              <a:off x="4544" y="352"/>
              <a:ext cx="424" cy="480"/>
            </a:xfrm>
            <a:prstGeom prst="wedgeRectCallout">
              <a:avLst>
                <a:gd name="adj1" fmla="val -94102"/>
                <a:gd name="adj2" fmla="val 76250"/>
              </a:avLst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b="1" i="1"/>
                <a:t>W</a:t>
              </a:r>
              <a:r>
                <a:rPr lang="en-US" altLang="zh-CN" i="1" baseline="-25000"/>
                <a:t>total</a:t>
              </a:r>
              <a:endParaRPr lang="en-US" altLang="zh-CN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F97851-1971-4A75-83FF-95B34F6CD8B7}" type="slidenum">
              <a:rPr lang="en-US" altLang="zh-CN" smtClean="0"/>
            </a:fld>
            <a:endParaRPr lang="en-US" altLang="zh-CN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93675" y="319088"/>
            <a:ext cx="882650" cy="519112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例</a:t>
            </a:r>
            <a:r>
              <a:rPr lang="en-US" altLang="zh-CN" sz="2800" b="1"/>
              <a:t>1 </a:t>
            </a:r>
            <a:endParaRPr lang="en-US" altLang="zh-CN" sz="2800" b="1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632200" y="333375"/>
            <a:ext cx="5095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仿宋_GB2312" pitchFamily="49" charset="-122"/>
              </a:rPr>
              <a:t>电路参数如下</a:t>
            </a:r>
            <a:r>
              <a:rPr lang="en-US" altLang="zh-CN" sz="2400" dirty="0">
                <a:ea typeface="仿宋_GB2312" pitchFamily="49" charset="-122"/>
              </a:rPr>
              <a:t>:</a:t>
            </a:r>
            <a:endParaRPr lang="en-US" altLang="zh-CN" sz="2400" dirty="0">
              <a:ea typeface="仿宋_GB2312" pitchFamily="49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51275" y="793750"/>
            <a:ext cx="5022850" cy="13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1" i="1" dirty="0"/>
              <a:t>L</a:t>
            </a:r>
            <a:r>
              <a:rPr lang="en-US" altLang="zh-CN" sz="2400" b="1" dirty="0"/>
              <a:t>=250</a:t>
            </a:r>
            <a:r>
              <a:rPr lang="en-US" altLang="zh-CN" sz="2400" b="1" dirty="0">
                <a:latin typeface="Symbol" panose="05050102010706020507" pitchFamily="18" charset="2"/>
              </a:rPr>
              <a:t>m</a:t>
            </a:r>
            <a:r>
              <a:rPr lang="en-US" altLang="zh-CN" sz="2400" b="1" dirty="0"/>
              <a:t>H,  </a:t>
            </a:r>
            <a:r>
              <a:rPr lang="en-US" altLang="zh-CN" sz="2400" b="1" i="1" dirty="0"/>
              <a:t>R</a:t>
            </a:r>
            <a:r>
              <a:rPr lang="en-US" altLang="zh-CN" sz="2400" b="1" dirty="0"/>
              <a:t>=20</a:t>
            </a:r>
            <a:r>
              <a:rPr lang="en-US" altLang="zh-CN" sz="2400" b="1" dirty="0">
                <a:latin typeface="Symbol" panose="05050102010706020507" pitchFamily="18" charset="2"/>
              </a:rPr>
              <a:t>W, </a:t>
            </a:r>
            <a:r>
              <a:rPr lang="en-US" altLang="zh-CN" sz="2400" b="1" i="1" dirty="0"/>
              <a:t>C</a:t>
            </a:r>
            <a:r>
              <a:rPr lang="en-US" altLang="zh-CN" sz="2400" b="1" dirty="0"/>
              <a:t>=150pF, </a:t>
            </a:r>
            <a:r>
              <a:rPr lang="en-US" altLang="zh-CN" sz="2400" b="1" i="1" dirty="0"/>
              <a:t>U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=</a:t>
            </a:r>
            <a:r>
              <a:rPr lang="en-US" altLang="zh-CN" sz="2400" b="1" i="1" dirty="0"/>
              <a:t>U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= </a:t>
            </a:r>
            <a:r>
              <a:rPr lang="en-US" altLang="zh-CN" sz="2400" b="1" i="1" dirty="0"/>
              <a:t>U</a:t>
            </a:r>
            <a:r>
              <a:rPr lang="en-US" altLang="zh-CN" sz="2400" b="1" baseline="-25000" dirty="0"/>
              <a:t>3 </a:t>
            </a:r>
            <a:r>
              <a:rPr lang="en-US" altLang="zh-CN" sz="2400" b="1" dirty="0"/>
              <a:t>=10</a:t>
            </a:r>
            <a:r>
              <a:rPr lang="en-US" altLang="zh-CN" sz="2400" b="1" dirty="0">
                <a:latin typeface="Symbol" panose="05050102010706020507" pitchFamily="18" charset="2"/>
              </a:rPr>
              <a:t>m</a:t>
            </a:r>
            <a:r>
              <a:rPr lang="en-US" altLang="zh-CN" sz="2400" b="1" dirty="0"/>
              <a:t>V, </a:t>
            </a:r>
            <a:r>
              <a:rPr lang="en-US" altLang="zh-CN" sz="2400" b="1" i="1" dirty="0">
                <a:latin typeface="Symbol" panose="05050102010706020507" pitchFamily="18" charset="2"/>
              </a:rPr>
              <a:t>w</a:t>
            </a:r>
            <a:r>
              <a:rPr lang="en-US" altLang="zh-CN" sz="2400" b="1" baseline="-25000" dirty="0"/>
              <a:t>0</a:t>
            </a:r>
            <a:r>
              <a:rPr lang="en-US" altLang="zh-CN" sz="2400" b="1" dirty="0"/>
              <a:t>=5.5</a:t>
            </a:r>
            <a:r>
              <a:rPr lang="en-US" altLang="zh-CN" sz="2400" b="1" dirty="0">
                <a:sym typeface="Symbol" panose="05050102010706020507" pitchFamily="18" charset="2"/>
              </a:rPr>
              <a:t></a:t>
            </a:r>
            <a:r>
              <a:rPr lang="en-US" altLang="zh-CN" sz="2400" b="1" dirty="0"/>
              <a:t>10</a:t>
            </a:r>
            <a:r>
              <a:rPr lang="en-US" altLang="zh-CN" sz="2400" b="1" baseline="30000" dirty="0"/>
              <a:t>6 </a:t>
            </a:r>
            <a:r>
              <a:rPr lang="en-US" altLang="zh-CN" sz="2400" b="1" dirty="0"/>
              <a:t>rad/s,  </a:t>
            </a:r>
            <a:r>
              <a:rPr lang="en-US" altLang="zh-CN" sz="2400" b="1" i="1" dirty="0"/>
              <a:t>f</a:t>
            </a:r>
            <a:r>
              <a:rPr lang="en-US" altLang="zh-CN" sz="2400" b="1" baseline="-25000" dirty="0"/>
              <a:t>0</a:t>
            </a:r>
            <a:r>
              <a:rPr lang="en-US" altLang="zh-CN" sz="2400" b="1" dirty="0"/>
              <a:t>=820 kHz. </a:t>
            </a:r>
            <a:r>
              <a:rPr lang="zh-CN" altLang="en-US" sz="2400" b="1" dirty="0"/>
              <a:t>选中那个台</a:t>
            </a:r>
            <a:r>
              <a:rPr lang="en-US" altLang="zh-CN" sz="2400" b="1" dirty="0"/>
              <a:t>?</a:t>
            </a:r>
            <a:endParaRPr lang="en-US" altLang="zh-CN" sz="2400" b="1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035175" y="2794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400" b="1"/>
          </a:p>
        </p:txBody>
      </p:sp>
      <p:grpSp>
        <p:nvGrpSpPr>
          <p:cNvPr id="7" name="Group 6"/>
          <p:cNvGrpSpPr/>
          <p:nvPr/>
        </p:nvGrpSpPr>
        <p:grpSpPr bwMode="auto">
          <a:xfrm>
            <a:off x="1123947" y="253206"/>
            <a:ext cx="2679705" cy="2720975"/>
            <a:chOff x="506" y="404"/>
            <a:chExt cx="1688" cy="1714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614" y="570"/>
              <a:ext cx="416" cy="409"/>
            </a:xfrm>
            <a:prstGeom prst="ellipse">
              <a:avLst/>
            </a:prstGeom>
            <a:solidFill>
              <a:srgbClr val="33CCFF"/>
            </a:solidFill>
            <a:ln w="38100">
              <a:solidFill>
                <a:srgbClr val="FF9900"/>
              </a:solidFill>
              <a:round/>
            </a:ln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517" y="404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 b="1" dirty="0">
                  <a:sym typeface="Symbol" panose="05050102010706020507" pitchFamily="18" charset="2"/>
                </a:rPr>
                <a:t>+</a:t>
              </a:r>
              <a:endParaRPr lang="en-US" altLang="zh-CN" sz="2400" b="1" dirty="0">
                <a:sym typeface="Symbol" panose="05050102010706020507" pitchFamily="18" charset="2"/>
              </a:endParaRP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548" y="732"/>
              <a:ext cx="1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ym typeface="Symbol" panose="05050102010706020507" pitchFamily="18" charset="2"/>
                </a:rPr>
                <a:t>_</a:t>
              </a:r>
              <a:endParaRPr lang="en-US" altLang="zh-CN" sz="2400" b="1">
                <a:sym typeface="Symbol" panose="05050102010706020507" pitchFamily="18" charset="2"/>
              </a:endParaRPr>
            </a:p>
          </p:txBody>
        </p:sp>
        <p:grpSp>
          <p:nvGrpSpPr>
            <p:cNvPr id="11" name="Group 10"/>
            <p:cNvGrpSpPr/>
            <p:nvPr/>
          </p:nvGrpSpPr>
          <p:grpSpPr bwMode="auto">
            <a:xfrm>
              <a:off x="1932" y="1514"/>
              <a:ext cx="262" cy="99"/>
              <a:chOff x="1351" y="3976"/>
              <a:chExt cx="174" cy="93"/>
            </a:xfrm>
          </p:grpSpPr>
          <p:sp>
            <p:nvSpPr>
              <p:cNvPr id="37" name="Line 11"/>
              <p:cNvSpPr>
                <a:spLocks noChangeShapeType="1"/>
              </p:cNvSpPr>
              <p:nvPr/>
            </p:nvSpPr>
            <p:spPr bwMode="auto">
              <a:xfrm>
                <a:off x="1351" y="3976"/>
                <a:ext cx="174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12"/>
              <p:cNvSpPr>
                <a:spLocks noChangeShapeType="1"/>
              </p:cNvSpPr>
              <p:nvPr/>
            </p:nvSpPr>
            <p:spPr bwMode="auto">
              <a:xfrm>
                <a:off x="1351" y="4068"/>
                <a:ext cx="174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808" y="500"/>
              <a:ext cx="1255" cy="0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602" y="1092"/>
              <a:ext cx="395" cy="409"/>
            </a:xfrm>
            <a:prstGeom prst="ellipse">
              <a:avLst/>
            </a:prstGeom>
            <a:solidFill>
              <a:srgbClr val="33CCFF"/>
            </a:solidFill>
            <a:ln w="38100">
              <a:solidFill>
                <a:srgbClr val="FF9900"/>
              </a:solidFill>
              <a:round/>
            </a:ln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509" y="944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 b="1" dirty="0">
                  <a:sym typeface="Symbol" panose="05050102010706020507" pitchFamily="18" charset="2"/>
                </a:rPr>
                <a:t>+</a:t>
              </a:r>
              <a:endParaRPr lang="en-US" altLang="zh-CN" sz="2400" b="1" dirty="0">
                <a:sym typeface="Symbol" panose="05050102010706020507" pitchFamily="18" charset="2"/>
              </a:endParaRPr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537" y="1268"/>
              <a:ext cx="18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 b="1" dirty="0">
                  <a:sym typeface="Symbol" panose="05050102010706020507" pitchFamily="18" charset="2"/>
                </a:rPr>
                <a:t>_</a:t>
              </a:r>
              <a:endParaRPr lang="en-US" altLang="zh-CN" sz="2400" b="1" dirty="0">
                <a:sym typeface="Symbol" panose="05050102010706020507" pitchFamily="18" charset="2"/>
              </a:endParaRPr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623" y="1632"/>
              <a:ext cx="391" cy="409"/>
            </a:xfrm>
            <a:prstGeom prst="ellipse">
              <a:avLst/>
            </a:prstGeom>
            <a:solidFill>
              <a:srgbClr val="33CCFF"/>
            </a:solidFill>
            <a:ln w="38100">
              <a:solidFill>
                <a:srgbClr val="FF9900"/>
              </a:solidFill>
              <a:round/>
            </a:ln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506" y="1490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ym typeface="Symbol" panose="05050102010706020507" pitchFamily="18" charset="2"/>
                </a:rPr>
                <a:t>+</a:t>
              </a:r>
              <a:endParaRPr lang="en-US" altLang="zh-CN" sz="2400" b="1">
                <a:sym typeface="Symbol" panose="05050102010706020507" pitchFamily="18" charset="2"/>
              </a:endParaRPr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808" y="500"/>
              <a:ext cx="0" cy="1584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>
              <a:off x="2063" y="500"/>
              <a:ext cx="0" cy="384"/>
            </a:xfrm>
            <a:prstGeom prst="line">
              <a:avLst/>
            </a:prstGeom>
            <a:noFill/>
            <a:ln w="28575">
              <a:solidFill>
                <a:srgbClr val="FFCC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2063" y="1262"/>
              <a:ext cx="0" cy="258"/>
            </a:xfrm>
            <a:prstGeom prst="line">
              <a:avLst/>
            </a:prstGeom>
            <a:noFill/>
            <a:ln w="28575">
              <a:solidFill>
                <a:srgbClr val="FFCC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>
              <a:off x="2063" y="1604"/>
              <a:ext cx="0" cy="480"/>
            </a:xfrm>
            <a:prstGeom prst="line">
              <a:avLst/>
            </a:prstGeom>
            <a:noFill/>
            <a:ln w="28575">
              <a:solidFill>
                <a:srgbClr val="FFCC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 flipV="1">
              <a:off x="1937" y="1382"/>
              <a:ext cx="257" cy="29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791" y="890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/>
                <a:t>L</a:t>
              </a:r>
              <a:endParaRPr lang="en-US" altLang="zh-CN" sz="2400" b="1" i="1"/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1655" y="1389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/>
                <a:t>C</a:t>
              </a:r>
              <a:endParaRPr lang="en-US" altLang="zh-CN" sz="2400" b="1" i="1"/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 rot="16200000">
              <a:off x="1367" y="354"/>
              <a:ext cx="116" cy="291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rgbClr val="FF9900"/>
              </a:solidFill>
              <a:miter lim="800000"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1338" y="572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/>
                <a:t>R</a:t>
              </a:r>
              <a:endParaRPr lang="en-US" altLang="zh-CN" sz="2400" b="1" i="1"/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1007" y="618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 dirty="0"/>
                <a:t>u</a:t>
              </a:r>
              <a:r>
                <a:rPr lang="en-US" altLang="zh-CN" sz="2400" b="1" baseline="-25000" dirty="0"/>
                <a:t>1</a:t>
              </a:r>
              <a:endParaRPr lang="en-US" altLang="zh-CN" sz="2400" b="1" dirty="0"/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1007" y="1162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 dirty="0"/>
                <a:t>u</a:t>
              </a:r>
              <a:r>
                <a:rPr lang="en-US" altLang="zh-CN" sz="2400" b="1" baseline="-25000" dirty="0"/>
                <a:t>2</a:t>
              </a:r>
              <a:endParaRPr lang="en-US" altLang="zh-CN" sz="2400" b="1" dirty="0"/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1007" y="1661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/>
                <a:t>u</a:t>
              </a:r>
              <a:r>
                <a:rPr lang="en-US" altLang="zh-CN" sz="2400" b="1" baseline="-25000"/>
                <a:t>3</a:t>
              </a:r>
              <a:endParaRPr lang="en-US" altLang="zh-CN" sz="2400" b="1"/>
            </a:p>
          </p:txBody>
        </p:sp>
        <p:grpSp>
          <p:nvGrpSpPr>
            <p:cNvPr id="30" name="Group 31"/>
            <p:cNvGrpSpPr/>
            <p:nvPr/>
          </p:nvGrpSpPr>
          <p:grpSpPr bwMode="auto">
            <a:xfrm rot="5400000">
              <a:off x="1897" y="1047"/>
              <a:ext cx="379" cy="50"/>
              <a:chOff x="1200" y="1584"/>
              <a:chExt cx="379" cy="45"/>
            </a:xfrm>
          </p:grpSpPr>
          <p:sp>
            <p:nvSpPr>
              <p:cNvPr id="33" name="Arc 32"/>
              <p:cNvSpPr/>
              <p:nvPr/>
            </p:nvSpPr>
            <p:spPr bwMode="auto">
              <a:xfrm rot="5400000" flipH="1" flipV="1">
                <a:off x="1223" y="1561"/>
                <a:ext cx="45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723"/>
                  <a:gd name="T10" fmla="*/ 0 h 43200"/>
                  <a:gd name="T11" fmla="*/ 22723 w 2272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Arc 33"/>
              <p:cNvSpPr/>
              <p:nvPr/>
            </p:nvSpPr>
            <p:spPr bwMode="auto">
              <a:xfrm rot="5400000" flipH="1" flipV="1">
                <a:off x="1319" y="1561"/>
                <a:ext cx="45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723"/>
                  <a:gd name="T10" fmla="*/ 0 h 43200"/>
                  <a:gd name="T11" fmla="*/ 22723 w 2272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Arc 34"/>
              <p:cNvSpPr/>
              <p:nvPr/>
            </p:nvSpPr>
            <p:spPr bwMode="auto">
              <a:xfrm rot="5400000" flipH="1" flipV="1">
                <a:off x="1415" y="1561"/>
                <a:ext cx="45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723"/>
                  <a:gd name="T10" fmla="*/ 0 h 43200"/>
                  <a:gd name="T11" fmla="*/ 22723 w 2272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Arc 35"/>
              <p:cNvSpPr/>
              <p:nvPr/>
            </p:nvSpPr>
            <p:spPr bwMode="auto">
              <a:xfrm rot="5400000" flipH="1" flipV="1">
                <a:off x="1511" y="1561"/>
                <a:ext cx="45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723"/>
                  <a:gd name="T10" fmla="*/ 0 h 43200"/>
                  <a:gd name="T11" fmla="*/ 22723 w 2272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1" name="Line 36"/>
            <p:cNvSpPr>
              <a:spLocks noChangeShapeType="1"/>
            </p:cNvSpPr>
            <p:nvPr/>
          </p:nvSpPr>
          <p:spPr bwMode="auto">
            <a:xfrm>
              <a:off x="813" y="2084"/>
              <a:ext cx="1255" cy="0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Text Box 37"/>
            <p:cNvSpPr txBox="1">
              <a:spLocks noChangeArrowheads="1"/>
            </p:cNvSpPr>
            <p:nvPr/>
          </p:nvSpPr>
          <p:spPr bwMode="auto">
            <a:xfrm>
              <a:off x="553" y="1830"/>
              <a:ext cx="18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 b="1" dirty="0">
                  <a:sym typeface="Symbol" panose="05050102010706020507" pitchFamily="18" charset="2"/>
                </a:rPr>
                <a:t>_</a:t>
              </a:r>
              <a:endParaRPr lang="en-US" altLang="zh-CN" sz="2400" b="1" dirty="0">
                <a:sym typeface="Symbol" panose="05050102010706020507" pitchFamily="18" charset="2"/>
              </a:endParaRPr>
            </a:p>
          </p:txBody>
        </p:sp>
      </p:grp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1063625" y="3559175"/>
            <a:ext cx="1106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/>
              <a:t>f </a:t>
            </a:r>
            <a:r>
              <a:rPr lang="en-US" altLang="zh-CN" sz="2400" b="1"/>
              <a:t>(kHz)</a:t>
            </a:r>
            <a:endParaRPr lang="en-US" altLang="zh-CN" sz="2400" b="1"/>
          </a:p>
        </p:txBody>
      </p: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2730500" y="3019425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/>
              <a:t>北京台</a:t>
            </a:r>
            <a:endParaRPr lang="zh-CN" altLang="en-US" sz="2400" b="1" dirty="0"/>
          </a:p>
        </p:txBody>
      </p:sp>
      <p:sp>
        <p:nvSpPr>
          <p:cNvPr id="41" name="Text Box 41"/>
          <p:cNvSpPr txBox="1">
            <a:spLocks noChangeArrowheads="1"/>
          </p:cNvSpPr>
          <p:nvPr/>
        </p:nvSpPr>
        <p:spPr bwMode="auto">
          <a:xfrm>
            <a:off x="4614863" y="2997200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中央台</a:t>
            </a:r>
            <a:endParaRPr lang="zh-CN" altLang="en-US" sz="2400" b="1"/>
          </a:p>
        </p:txBody>
      </p:sp>
      <p:sp>
        <p:nvSpPr>
          <p:cNvPr id="42" name="Text Box 42"/>
          <p:cNvSpPr txBox="1">
            <a:spLocks noChangeArrowheads="1"/>
          </p:cNvSpPr>
          <p:nvPr/>
        </p:nvSpPr>
        <p:spPr bwMode="auto">
          <a:xfrm>
            <a:off x="6704013" y="3019425"/>
            <a:ext cx="1716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北京经济台</a:t>
            </a:r>
            <a:endParaRPr lang="zh-CN" altLang="en-US" sz="2400" b="1"/>
          </a:p>
        </p:txBody>
      </p:sp>
      <p:sp>
        <p:nvSpPr>
          <p:cNvPr id="43" name="Text Box 44"/>
          <p:cNvSpPr txBox="1">
            <a:spLocks noChangeArrowheads="1"/>
          </p:cNvSpPr>
          <p:nvPr/>
        </p:nvSpPr>
        <p:spPr bwMode="auto">
          <a:xfrm>
            <a:off x="2965450" y="3559175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820</a:t>
            </a:r>
            <a:endParaRPr lang="en-US" altLang="zh-CN" sz="2400" b="1"/>
          </a:p>
        </p:txBody>
      </p:sp>
      <p:sp>
        <p:nvSpPr>
          <p:cNvPr id="44" name="Text Box 45"/>
          <p:cNvSpPr txBox="1">
            <a:spLocks noChangeArrowheads="1"/>
          </p:cNvSpPr>
          <p:nvPr/>
        </p:nvSpPr>
        <p:spPr bwMode="auto">
          <a:xfrm>
            <a:off x="4849813" y="3559175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640</a:t>
            </a:r>
            <a:endParaRPr lang="en-US" altLang="zh-CN" sz="2400" b="1"/>
          </a:p>
        </p:txBody>
      </p:sp>
      <p:sp>
        <p:nvSpPr>
          <p:cNvPr id="45" name="Text Box 46"/>
          <p:cNvSpPr txBox="1">
            <a:spLocks noChangeArrowheads="1"/>
          </p:cNvSpPr>
          <p:nvPr/>
        </p:nvSpPr>
        <p:spPr bwMode="auto">
          <a:xfrm>
            <a:off x="7175500" y="3559175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1026</a:t>
            </a:r>
            <a:endParaRPr lang="en-US" altLang="zh-CN" sz="2400" b="1"/>
          </a:p>
        </p:txBody>
      </p:sp>
      <p:grpSp>
        <p:nvGrpSpPr>
          <p:cNvPr id="46" name="Group 64"/>
          <p:cNvGrpSpPr/>
          <p:nvPr/>
        </p:nvGrpSpPr>
        <p:grpSpPr bwMode="auto">
          <a:xfrm>
            <a:off x="668338" y="4052888"/>
            <a:ext cx="7691437" cy="2033587"/>
            <a:chOff x="421" y="2553"/>
            <a:chExt cx="4845" cy="1281"/>
          </a:xfrm>
        </p:grpSpPr>
        <p:sp>
          <p:nvSpPr>
            <p:cNvPr id="47" name="Text Box 43"/>
            <p:cNvSpPr txBox="1">
              <a:spLocks noChangeArrowheads="1"/>
            </p:cNvSpPr>
            <p:nvPr/>
          </p:nvSpPr>
          <p:spPr bwMode="auto">
            <a:xfrm>
              <a:off x="804" y="2553"/>
              <a:ext cx="48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 sz="2400" b="1" dirty="0">
                  <a:sym typeface="Symbol" panose="05050102010706020507" pitchFamily="18" charset="2"/>
                </a:rPr>
                <a:t>j</a:t>
              </a:r>
              <a:r>
                <a:rPr kumimoji="0" lang="en-US" altLang="zh-CN" sz="2400" b="1" i="1" dirty="0">
                  <a:latin typeface="Symbol" panose="05050102010706020507" pitchFamily="18" charset="2"/>
                  <a:sym typeface="Symbol" panose="05050102010706020507" pitchFamily="18" charset="2"/>
                </a:rPr>
                <a:t></a:t>
              </a:r>
              <a:r>
                <a:rPr lang="en-US" altLang="zh-CN" sz="2400" b="1" i="1" dirty="0">
                  <a:latin typeface="Symbol" panose="05050102010706020507" pitchFamily="18" charset="2"/>
                  <a:sym typeface="Symbol" panose="05050102010706020507" pitchFamily="18" charset="2"/>
                </a:rPr>
                <a:t> </a:t>
              </a:r>
              <a:r>
                <a:rPr lang="en-US" altLang="zh-CN" sz="2400" b="1" i="1" dirty="0"/>
                <a:t>L</a:t>
              </a:r>
              <a:endParaRPr lang="en-US" altLang="zh-CN" sz="2400" b="1" dirty="0"/>
            </a:p>
          </p:txBody>
        </p:sp>
        <p:sp>
          <p:nvSpPr>
            <p:cNvPr id="48" name="Text Box 47"/>
            <p:cNvSpPr txBox="1">
              <a:spLocks noChangeArrowheads="1"/>
            </p:cNvSpPr>
            <p:nvPr/>
          </p:nvSpPr>
          <p:spPr bwMode="auto">
            <a:xfrm>
              <a:off x="876" y="3301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dirty="0" err="1"/>
                <a:t>j</a:t>
              </a:r>
              <a:r>
                <a:rPr lang="en-US" altLang="zh-CN" sz="2400" b="1" i="1" dirty="0" err="1"/>
                <a:t>X</a:t>
              </a:r>
              <a:endParaRPr lang="en-US" altLang="zh-CN" sz="2400" b="1" i="1" dirty="0"/>
            </a:p>
          </p:txBody>
        </p:sp>
        <p:sp>
          <p:nvSpPr>
            <p:cNvPr id="49" name="Text Box 48"/>
            <p:cNvSpPr txBox="1">
              <a:spLocks noChangeArrowheads="1"/>
            </p:cNvSpPr>
            <p:nvPr/>
          </p:nvSpPr>
          <p:spPr bwMode="auto">
            <a:xfrm>
              <a:off x="1818" y="2949"/>
              <a:ext cx="6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-j1290</a:t>
              </a:r>
              <a:endParaRPr lang="en-US" altLang="zh-CN" sz="2400" b="1"/>
            </a:p>
          </p:txBody>
        </p:sp>
        <p:sp>
          <p:nvSpPr>
            <p:cNvPr id="50" name="Text Box 49"/>
            <p:cNvSpPr txBox="1">
              <a:spLocks noChangeArrowheads="1"/>
            </p:cNvSpPr>
            <p:nvPr/>
          </p:nvSpPr>
          <p:spPr bwMode="auto">
            <a:xfrm>
              <a:off x="2973" y="2949"/>
              <a:ext cx="66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–j1660</a:t>
              </a:r>
              <a:endParaRPr lang="en-US" altLang="zh-CN" sz="2400" b="1"/>
            </a:p>
          </p:txBody>
        </p:sp>
        <p:sp>
          <p:nvSpPr>
            <p:cNvPr id="51" name="Text Box 50"/>
            <p:cNvSpPr txBox="1">
              <a:spLocks noChangeArrowheads="1"/>
            </p:cNvSpPr>
            <p:nvPr/>
          </p:nvSpPr>
          <p:spPr bwMode="auto">
            <a:xfrm>
              <a:off x="4520" y="2949"/>
              <a:ext cx="63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-j1034</a:t>
              </a:r>
              <a:endParaRPr lang="en-US" altLang="zh-CN" sz="2400" b="1"/>
            </a:p>
          </p:txBody>
        </p:sp>
        <p:sp>
          <p:nvSpPr>
            <p:cNvPr id="52" name="Text Box 51"/>
            <p:cNvSpPr txBox="1">
              <a:spLocks noChangeArrowheads="1"/>
            </p:cNvSpPr>
            <p:nvPr/>
          </p:nvSpPr>
          <p:spPr bwMode="auto">
            <a:xfrm>
              <a:off x="1967" y="326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53" name="Text Box 52"/>
            <p:cNvSpPr txBox="1">
              <a:spLocks noChangeArrowheads="1"/>
            </p:cNvSpPr>
            <p:nvPr/>
          </p:nvSpPr>
          <p:spPr bwMode="auto">
            <a:xfrm>
              <a:off x="2998" y="3261"/>
              <a:ext cx="6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–j 660</a:t>
              </a:r>
              <a:endParaRPr lang="en-US" altLang="zh-CN" sz="2400" b="1"/>
            </a:p>
          </p:txBody>
        </p:sp>
        <p:sp>
          <p:nvSpPr>
            <p:cNvPr id="54" name="Text Box 53"/>
            <p:cNvSpPr txBox="1">
              <a:spLocks noChangeArrowheads="1"/>
            </p:cNvSpPr>
            <p:nvPr/>
          </p:nvSpPr>
          <p:spPr bwMode="auto">
            <a:xfrm>
              <a:off x="4619" y="3261"/>
              <a:ext cx="47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j577</a:t>
              </a:r>
              <a:endParaRPr lang="en-US" altLang="zh-CN" sz="2400" b="1"/>
            </a:p>
          </p:txBody>
        </p:sp>
        <p:sp>
          <p:nvSpPr>
            <p:cNvPr id="55" name="Text Box 54"/>
            <p:cNvSpPr txBox="1">
              <a:spLocks noChangeArrowheads="1"/>
            </p:cNvSpPr>
            <p:nvPr/>
          </p:nvSpPr>
          <p:spPr bwMode="auto">
            <a:xfrm>
              <a:off x="1818" y="2591"/>
              <a:ext cx="5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j1290</a:t>
              </a:r>
              <a:endParaRPr lang="en-US" altLang="zh-CN" sz="2400" b="1"/>
            </a:p>
          </p:txBody>
        </p:sp>
        <p:sp>
          <p:nvSpPr>
            <p:cNvPr id="56" name="Text Box 55"/>
            <p:cNvSpPr txBox="1">
              <a:spLocks noChangeArrowheads="1"/>
            </p:cNvSpPr>
            <p:nvPr/>
          </p:nvSpPr>
          <p:spPr bwMode="auto">
            <a:xfrm>
              <a:off x="3006" y="2591"/>
              <a:ext cx="56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j1000</a:t>
              </a:r>
              <a:endParaRPr lang="en-US" altLang="zh-CN" sz="2400" b="1"/>
            </a:p>
          </p:txBody>
        </p:sp>
        <p:sp>
          <p:nvSpPr>
            <p:cNvPr id="57" name="Text Box 56"/>
            <p:cNvSpPr txBox="1">
              <a:spLocks noChangeArrowheads="1"/>
            </p:cNvSpPr>
            <p:nvPr/>
          </p:nvSpPr>
          <p:spPr bwMode="auto">
            <a:xfrm>
              <a:off x="4520" y="2591"/>
              <a:ext cx="5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j1611</a:t>
              </a:r>
              <a:endParaRPr lang="en-US" altLang="zh-CN" sz="2400" b="1"/>
            </a:p>
          </p:txBody>
        </p:sp>
        <p:sp>
          <p:nvSpPr>
            <p:cNvPr id="58" name="Text Box 57"/>
            <p:cNvSpPr txBox="1">
              <a:spLocks noChangeArrowheads="1"/>
            </p:cNvSpPr>
            <p:nvPr/>
          </p:nvSpPr>
          <p:spPr bwMode="auto">
            <a:xfrm>
              <a:off x="1771" y="3546"/>
              <a:ext cx="6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/>
                <a:t>I</a:t>
              </a:r>
              <a:r>
                <a:rPr lang="en-US" altLang="zh-CN" sz="2400" b="1" baseline="-25000"/>
                <a:t>0</a:t>
              </a:r>
              <a:r>
                <a:rPr lang="en-US" altLang="zh-CN" sz="2400" b="1"/>
                <a:t>=0.5</a:t>
              </a:r>
              <a:endParaRPr lang="en-US" altLang="zh-CN" sz="2400" b="1"/>
            </a:p>
          </p:txBody>
        </p:sp>
        <p:sp>
          <p:nvSpPr>
            <p:cNvPr id="59" name="Text Box 58"/>
            <p:cNvSpPr txBox="1">
              <a:spLocks noChangeArrowheads="1"/>
            </p:cNvSpPr>
            <p:nvPr/>
          </p:nvSpPr>
          <p:spPr bwMode="auto">
            <a:xfrm>
              <a:off x="2859" y="3546"/>
              <a:ext cx="8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/>
                <a:t>I</a:t>
              </a:r>
              <a:r>
                <a:rPr lang="en-US" altLang="zh-CN" sz="2400" b="1" baseline="-25000"/>
                <a:t>1</a:t>
              </a:r>
              <a:r>
                <a:rPr lang="en-US" altLang="zh-CN" sz="2400" b="1"/>
                <a:t>=0.0152</a:t>
              </a:r>
              <a:endParaRPr lang="en-US" altLang="zh-CN" sz="2400" b="1"/>
            </a:p>
          </p:txBody>
        </p:sp>
        <p:sp>
          <p:nvSpPr>
            <p:cNvPr id="60" name="Text Box 59"/>
            <p:cNvSpPr txBox="1">
              <a:spLocks noChangeArrowheads="1"/>
            </p:cNvSpPr>
            <p:nvPr/>
          </p:nvSpPr>
          <p:spPr bwMode="auto">
            <a:xfrm>
              <a:off x="4373" y="3546"/>
              <a:ext cx="8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/>
                <a:t>I</a:t>
              </a:r>
              <a:r>
                <a:rPr lang="en-US" altLang="zh-CN" sz="2400" b="1" baseline="-25000"/>
                <a:t>2</a:t>
              </a:r>
              <a:r>
                <a:rPr lang="en-US" altLang="zh-CN" sz="2400" b="1"/>
                <a:t>=0.0173</a:t>
              </a:r>
              <a:endParaRPr lang="en-US" altLang="zh-CN" sz="2400" b="1"/>
            </a:p>
          </p:txBody>
        </p:sp>
        <p:sp>
          <p:nvSpPr>
            <p:cNvPr id="61" name="Text Box 60"/>
            <p:cNvSpPr txBox="1">
              <a:spLocks noChangeArrowheads="1"/>
            </p:cNvSpPr>
            <p:nvPr/>
          </p:nvSpPr>
          <p:spPr bwMode="auto">
            <a:xfrm>
              <a:off x="421" y="3546"/>
              <a:ext cx="11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/>
                <a:t>I=U/|Z| </a:t>
              </a:r>
              <a:r>
                <a:rPr lang="en-US" altLang="zh-CN" sz="2400" b="1"/>
                <a:t>(</a:t>
              </a:r>
              <a:r>
                <a:rPr lang="en-US" altLang="zh-CN" sz="2400" b="1">
                  <a:latin typeface="Symbol" panose="05050102010706020507" pitchFamily="18" charset="2"/>
                </a:rPr>
                <a:t>m</a:t>
              </a:r>
              <a:r>
                <a:rPr lang="en-US" altLang="zh-CN" sz="2400" b="1"/>
                <a:t>A)</a:t>
              </a:r>
              <a:endParaRPr lang="en-US" altLang="zh-CN" sz="2400" b="1"/>
            </a:p>
          </p:txBody>
        </p:sp>
        <p:graphicFrame>
          <p:nvGraphicFramePr>
            <p:cNvPr id="62" name="Object 61"/>
            <p:cNvGraphicFramePr>
              <a:graphicFrameLocks noChangeAspect="1"/>
            </p:cNvGraphicFramePr>
            <p:nvPr/>
          </p:nvGraphicFramePr>
          <p:xfrm>
            <a:off x="833" y="2794"/>
            <a:ext cx="415" cy="5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9" name="Equation" r:id="rId1" imgW="8229600" imgH="10058400" progId="Equation.DSMT4">
                    <p:embed/>
                  </p:oleObj>
                </mc:Choice>
                <mc:Fallback>
                  <p:oleObj name="Equation" r:id="rId1" imgW="8229600" imgH="10058400" progId="Equation.DSMT4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3" y="2794"/>
                          <a:ext cx="415" cy="5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63" name="墨迹 62"/>
              <p14:cNvContentPartPr/>
              <p14:nvPr/>
            </p14:nvContentPartPr>
            <p14:xfrm>
              <a:off x="5914800" y="1732680"/>
              <a:ext cx="2681280" cy="1497600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4"/>
            </p:blipFill>
            <p:spPr>
              <a:xfrm>
                <a:off x="5914800" y="1732680"/>
                <a:ext cx="2681280" cy="1497600"/>
              </a:xfrm>
              <a:prstGeom prst="rect"/>
            </p:spPr>
          </p:pic>
        </mc:Fallback>
      </mc:AlternateContent>
      <p:cxnSp>
        <p:nvCxnSpPr>
          <p:cNvPr id="64" name="直接箭头连接符 63"/>
          <p:cNvCxnSpPr/>
          <p:nvPr/>
        </p:nvCxnSpPr>
        <p:spPr>
          <a:xfrm flipH="1">
            <a:off x="2617470" y="6092190"/>
            <a:ext cx="464185" cy="273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1466850" y="6420485"/>
            <a:ext cx="2652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这个频率下的电流</a:t>
            </a:r>
            <a:r>
              <a:rPr lang="zh-CN" altLang="en-US"/>
              <a:t>最大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7ADECF-C9AA-45BA-B8B8-20291D41AF60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2517775" y="1477963"/>
            <a:ext cx="958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/>
              <a:t>I</a:t>
            </a:r>
            <a:r>
              <a:rPr lang="en-US" altLang="zh-CN" sz="2400" b="1" baseline="-25000"/>
              <a:t>0</a:t>
            </a:r>
            <a:r>
              <a:rPr lang="en-US" altLang="zh-CN" sz="2400" b="1"/>
              <a:t>=0.5</a:t>
            </a:r>
            <a:endParaRPr lang="en-US" altLang="zh-CN" sz="2400" b="1"/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5703888" y="3013075"/>
            <a:ext cx="1416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/>
              <a:t>I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=0.0152</a:t>
            </a:r>
            <a:endParaRPr lang="en-US" altLang="zh-CN" sz="2400" b="1"/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2141538" y="3086100"/>
            <a:ext cx="1416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/>
              <a:t>I</a:t>
            </a:r>
            <a:r>
              <a:rPr lang="en-US" altLang="zh-CN" sz="2400" b="1" baseline="-25000"/>
              <a:t>2</a:t>
            </a:r>
            <a:r>
              <a:rPr lang="en-US" altLang="zh-CN" sz="2400" b="1"/>
              <a:t>=0.0173</a:t>
            </a:r>
            <a:endParaRPr lang="en-US" altLang="zh-CN" sz="2400" b="1"/>
          </a:p>
        </p:txBody>
      </p:sp>
      <p:graphicFrame>
        <p:nvGraphicFramePr>
          <p:cNvPr id="182279" name="Object 7"/>
          <p:cNvGraphicFramePr>
            <a:graphicFrameLocks noChangeAspect="1"/>
          </p:cNvGraphicFramePr>
          <p:nvPr/>
        </p:nvGraphicFramePr>
        <p:xfrm>
          <a:off x="2012946" y="4439226"/>
          <a:ext cx="1589885" cy="103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" name="Equation" r:id="rId1" imgW="17678400" imgH="9753600" progId="Equation.DSMT4">
                  <p:embed/>
                </p:oleObj>
              </mc:Choice>
              <mc:Fallback>
                <p:oleObj name="Equation" r:id="rId1" imgW="17678400" imgH="9753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946" y="4439226"/>
                        <a:ext cx="1589885" cy="1032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281" name="Text Box 9"/>
          <p:cNvSpPr txBox="1">
            <a:spLocks noChangeArrowheads="1"/>
          </p:cNvSpPr>
          <p:nvPr/>
        </p:nvSpPr>
        <p:spPr bwMode="auto">
          <a:xfrm>
            <a:off x="1625600" y="5800004"/>
            <a:ext cx="4246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∴</a:t>
            </a:r>
            <a:r>
              <a:rPr lang="zh-CN" altLang="en-US" sz="2400" b="1" dirty="0"/>
              <a:t>收到北京台</a:t>
            </a:r>
            <a:r>
              <a:rPr lang="en-US" altLang="zh-CN" sz="2400" b="1" dirty="0"/>
              <a:t>820kHz</a:t>
            </a:r>
            <a:r>
              <a:rPr lang="zh-CN" altLang="en-US" sz="2400" b="1" dirty="0"/>
              <a:t>的节目。</a:t>
            </a:r>
            <a:endParaRPr lang="zh-CN" altLang="en-US" sz="2400" b="1" dirty="0"/>
          </a:p>
        </p:txBody>
      </p:sp>
      <p:sp>
        <p:nvSpPr>
          <p:cNvPr id="26632" name="Line 11"/>
          <p:cNvSpPr>
            <a:spLocks noChangeShapeType="1"/>
          </p:cNvSpPr>
          <p:nvPr/>
        </p:nvSpPr>
        <p:spPr bwMode="auto">
          <a:xfrm>
            <a:off x="3300413" y="3725863"/>
            <a:ext cx="304800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3" name="Line 12"/>
          <p:cNvSpPr>
            <a:spLocks noChangeShapeType="1"/>
          </p:cNvSpPr>
          <p:nvPr/>
        </p:nvSpPr>
        <p:spPr bwMode="auto">
          <a:xfrm flipV="1">
            <a:off x="3529013" y="1358900"/>
            <a:ext cx="0" cy="278923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4" name="Freeform 13"/>
          <p:cNvSpPr/>
          <p:nvPr/>
        </p:nvSpPr>
        <p:spPr bwMode="auto">
          <a:xfrm>
            <a:off x="3538538" y="1719263"/>
            <a:ext cx="2733675" cy="1997075"/>
          </a:xfrm>
          <a:custGeom>
            <a:avLst/>
            <a:gdLst>
              <a:gd name="T0" fmla="*/ 0 w 1722"/>
              <a:gd name="T1" fmla="*/ 2147483646 h 1258"/>
              <a:gd name="T2" fmla="*/ 2147483646 w 1722"/>
              <a:gd name="T3" fmla="*/ 2147483646 h 1258"/>
              <a:gd name="T4" fmla="*/ 2147483646 w 1722"/>
              <a:gd name="T5" fmla="*/ 2147483646 h 1258"/>
              <a:gd name="T6" fmla="*/ 2147483646 w 1722"/>
              <a:gd name="T7" fmla="*/ 2147483646 h 1258"/>
              <a:gd name="T8" fmla="*/ 2147483646 w 1722"/>
              <a:gd name="T9" fmla="*/ 2147483646 h 1258"/>
              <a:gd name="T10" fmla="*/ 2147483646 w 1722"/>
              <a:gd name="T11" fmla="*/ 2147483646 h 1258"/>
              <a:gd name="T12" fmla="*/ 2147483646 w 1722"/>
              <a:gd name="T13" fmla="*/ 2147483646 h 1258"/>
              <a:gd name="T14" fmla="*/ 2147483646 w 1722"/>
              <a:gd name="T15" fmla="*/ 2147483646 h 1258"/>
              <a:gd name="T16" fmla="*/ 2147483646 w 1722"/>
              <a:gd name="T17" fmla="*/ 2147483646 h 1258"/>
              <a:gd name="T18" fmla="*/ 2147483646 w 1722"/>
              <a:gd name="T19" fmla="*/ 2147483646 h 1258"/>
              <a:gd name="T20" fmla="*/ 2147483646 w 1722"/>
              <a:gd name="T21" fmla="*/ 2147483646 h 1258"/>
              <a:gd name="T22" fmla="*/ 2147483646 w 1722"/>
              <a:gd name="T23" fmla="*/ 2147483646 h 1258"/>
              <a:gd name="T24" fmla="*/ 2147483646 w 1722"/>
              <a:gd name="T25" fmla="*/ 2147483646 h 1258"/>
              <a:gd name="T26" fmla="*/ 2147483646 w 1722"/>
              <a:gd name="T27" fmla="*/ 2147483646 h 1258"/>
              <a:gd name="T28" fmla="*/ 2147483646 w 1722"/>
              <a:gd name="T29" fmla="*/ 2147483646 h 1258"/>
              <a:gd name="T30" fmla="*/ 2147483646 w 1722"/>
              <a:gd name="T31" fmla="*/ 2147483646 h 1258"/>
              <a:gd name="T32" fmla="*/ 2147483646 w 1722"/>
              <a:gd name="T33" fmla="*/ 2147483646 h 125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722"/>
              <a:gd name="T52" fmla="*/ 0 h 1258"/>
              <a:gd name="T53" fmla="*/ 1722 w 1722"/>
              <a:gd name="T54" fmla="*/ 1258 h 1258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722" h="1258">
                <a:moveTo>
                  <a:pt x="0" y="1258"/>
                </a:moveTo>
                <a:cubicBezTo>
                  <a:pt x="67" y="1242"/>
                  <a:pt x="307" y="1198"/>
                  <a:pt x="402" y="1162"/>
                </a:cubicBezTo>
                <a:cubicBezTo>
                  <a:pt x="497" y="1126"/>
                  <a:pt x="526" y="1089"/>
                  <a:pt x="570" y="1042"/>
                </a:cubicBezTo>
                <a:cubicBezTo>
                  <a:pt x="614" y="995"/>
                  <a:pt x="642" y="955"/>
                  <a:pt x="666" y="880"/>
                </a:cubicBezTo>
                <a:cubicBezTo>
                  <a:pt x="690" y="805"/>
                  <a:pt x="696" y="694"/>
                  <a:pt x="714" y="592"/>
                </a:cubicBezTo>
                <a:cubicBezTo>
                  <a:pt x="732" y="490"/>
                  <a:pt x="758" y="348"/>
                  <a:pt x="774" y="268"/>
                </a:cubicBezTo>
                <a:cubicBezTo>
                  <a:pt x="790" y="188"/>
                  <a:pt x="796" y="154"/>
                  <a:pt x="810" y="112"/>
                </a:cubicBezTo>
                <a:cubicBezTo>
                  <a:pt x="824" y="70"/>
                  <a:pt x="834" y="32"/>
                  <a:pt x="858" y="16"/>
                </a:cubicBezTo>
                <a:cubicBezTo>
                  <a:pt x="882" y="0"/>
                  <a:pt x="930" y="0"/>
                  <a:pt x="954" y="16"/>
                </a:cubicBezTo>
                <a:cubicBezTo>
                  <a:pt x="978" y="32"/>
                  <a:pt x="986" y="54"/>
                  <a:pt x="1002" y="112"/>
                </a:cubicBezTo>
                <a:cubicBezTo>
                  <a:pt x="1018" y="170"/>
                  <a:pt x="1034" y="260"/>
                  <a:pt x="1050" y="364"/>
                </a:cubicBezTo>
                <a:cubicBezTo>
                  <a:pt x="1066" y="468"/>
                  <a:pt x="1082" y="642"/>
                  <a:pt x="1098" y="736"/>
                </a:cubicBezTo>
                <a:cubicBezTo>
                  <a:pt x="1114" y="830"/>
                  <a:pt x="1122" y="872"/>
                  <a:pt x="1146" y="928"/>
                </a:cubicBezTo>
                <a:cubicBezTo>
                  <a:pt x="1170" y="984"/>
                  <a:pt x="1210" y="1040"/>
                  <a:pt x="1242" y="1072"/>
                </a:cubicBezTo>
                <a:cubicBezTo>
                  <a:pt x="1274" y="1104"/>
                  <a:pt x="1290" y="1104"/>
                  <a:pt x="1338" y="1120"/>
                </a:cubicBezTo>
                <a:cubicBezTo>
                  <a:pt x="1386" y="1136"/>
                  <a:pt x="1466" y="1160"/>
                  <a:pt x="1530" y="1168"/>
                </a:cubicBezTo>
                <a:cubicBezTo>
                  <a:pt x="1594" y="1176"/>
                  <a:pt x="1658" y="1172"/>
                  <a:pt x="1722" y="1168"/>
                </a:cubicBezTo>
              </a:path>
            </a:pathLst>
          </a:custGeom>
          <a:noFill/>
          <a:ln w="38100">
            <a:solidFill>
              <a:srgbClr val="FF3300"/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5" name="Line 15"/>
          <p:cNvSpPr>
            <a:spLocks noChangeShapeType="1"/>
          </p:cNvSpPr>
          <p:nvPr/>
        </p:nvSpPr>
        <p:spPr bwMode="auto">
          <a:xfrm>
            <a:off x="4443413" y="335915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6" name="Line 16"/>
          <p:cNvSpPr>
            <a:spLocks noChangeShapeType="1"/>
          </p:cNvSpPr>
          <p:nvPr/>
        </p:nvSpPr>
        <p:spPr bwMode="auto">
          <a:xfrm>
            <a:off x="5872163" y="3573463"/>
            <a:ext cx="0" cy="1524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7" name="Text Box 17"/>
          <p:cNvSpPr txBox="1">
            <a:spLocks noChangeArrowheads="1"/>
          </p:cNvSpPr>
          <p:nvPr/>
        </p:nvSpPr>
        <p:spPr bwMode="auto">
          <a:xfrm>
            <a:off x="4672013" y="3725863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820</a:t>
            </a:r>
            <a:endParaRPr lang="en-US" altLang="zh-CN" sz="2400" b="1"/>
          </a:p>
        </p:txBody>
      </p:sp>
      <p:sp>
        <p:nvSpPr>
          <p:cNvPr id="26638" name="Text Box 18"/>
          <p:cNvSpPr txBox="1">
            <a:spLocks noChangeArrowheads="1"/>
          </p:cNvSpPr>
          <p:nvPr/>
        </p:nvSpPr>
        <p:spPr bwMode="auto">
          <a:xfrm>
            <a:off x="4122738" y="3729038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640</a:t>
            </a:r>
            <a:endParaRPr lang="en-US" altLang="zh-CN" sz="2400" b="1"/>
          </a:p>
        </p:txBody>
      </p:sp>
      <p:sp>
        <p:nvSpPr>
          <p:cNvPr id="26639" name="Text Box 19"/>
          <p:cNvSpPr txBox="1">
            <a:spLocks noChangeArrowheads="1"/>
          </p:cNvSpPr>
          <p:nvPr/>
        </p:nvSpPr>
        <p:spPr bwMode="auto">
          <a:xfrm>
            <a:off x="5453063" y="3709988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1200</a:t>
            </a:r>
            <a:endParaRPr lang="en-US" altLang="zh-CN" sz="2400" b="1"/>
          </a:p>
        </p:txBody>
      </p:sp>
      <p:sp>
        <p:nvSpPr>
          <p:cNvPr id="26640" name="Text Box 20"/>
          <p:cNvSpPr txBox="1">
            <a:spLocks noChangeArrowheads="1"/>
          </p:cNvSpPr>
          <p:nvPr/>
        </p:nvSpPr>
        <p:spPr bwMode="auto">
          <a:xfrm>
            <a:off x="3151188" y="911225"/>
            <a:ext cx="903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/>
              <a:t>I</a:t>
            </a:r>
            <a:r>
              <a:rPr lang="en-US" altLang="zh-CN" sz="2400" b="1"/>
              <a:t>(</a:t>
            </a:r>
            <a:r>
              <a:rPr lang="en-US" altLang="zh-CN" sz="2400" b="1">
                <a:latin typeface="Symbol" panose="05050102010706020507" pitchFamily="18" charset="2"/>
              </a:rPr>
              <a:t>m</a:t>
            </a:r>
            <a:r>
              <a:rPr lang="en-US" altLang="zh-CN" sz="2400" b="1"/>
              <a:t>A)</a:t>
            </a:r>
            <a:endParaRPr lang="en-US" altLang="zh-CN" sz="2400" b="1"/>
          </a:p>
        </p:txBody>
      </p:sp>
      <p:sp>
        <p:nvSpPr>
          <p:cNvPr id="26641" name="Text Box 21"/>
          <p:cNvSpPr txBox="1">
            <a:spLocks noChangeArrowheads="1"/>
          </p:cNvSpPr>
          <p:nvPr/>
        </p:nvSpPr>
        <p:spPr bwMode="auto">
          <a:xfrm>
            <a:off x="6218238" y="3690938"/>
            <a:ext cx="1106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/>
              <a:t>f </a:t>
            </a:r>
            <a:r>
              <a:rPr lang="en-US" altLang="zh-CN" sz="2400" b="1"/>
              <a:t>(kHz)</a:t>
            </a:r>
            <a:endParaRPr lang="en-US" altLang="zh-CN" sz="2400" b="1"/>
          </a:p>
        </p:txBody>
      </p:sp>
      <p:sp>
        <p:nvSpPr>
          <p:cNvPr id="26642" name="Text Box 22"/>
          <p:cNvSpPr txBox="1">
            <a:spLocks noChangeArrowheads="1"/>
          </p:cNvSpPr>
          <p:nvPr/>
        </p:nvSpPr>
        <p:spPr bwMode="auto">
          <a:xfrm>
            <a:off x="3230563" y="37290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0</a:t>
            </a:r>
            <a:endParaRPr lang="en-US" altLang="zh-CN" sz="2400" b="1"/>
          </a:p>
        </p:txBody>
      </p:sp>
      <p:graphicFrame>
        <p:nvGraphicFramePr>
          <p:cNvPr id="182295" name="Object 23"/>
          <p:cNvGraphicFramePr>
            <a:graphicFrameLocks noChangeAspect="1"/>
          </p:cNvGraphicFramePr>
          <p:nvPr/>
        </p:nvGraphicFramePr>
        <p:xfrm>
          <a:off x="4041397" y="4437614"/>
          <a:ext cx="1566032" cy="1047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" name="Equation" r:id="rId3" imgW="17678400" imgH="10363200" progId="Equation.DSMT4">
                  <p:embed/>
                </p:oleObj>
              </mc:Choice>
              <mc:Fallback>
                <p:oleObj name="Equation" r:id="rId3" imgW="17678400" imgH="103632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1397" y="4437614"/>
                        <a:ext cx="1566032" cy="10472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4" name="Line 26"/>
          <p:cNvSpPr>
            <a:spLocks noChangeShapeType="1"/>
          </p:cNvSpPr>
          <p:nvPr/>
        </p:nvSpPr>
        <p:spPr bwMode="auto">
          <a:xfrm>
            <a:off x="3586163" y="3352800"/>
            <a:ext cx="827087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5" name="Freeform 27"/>
          <p:cNvSpPr/>
          <p:nvPr/>
        </p:nvSpPr>
        <p:spPr bwMode="auto">
          <a:xfrm>
            <a:off x="3513138" y="1714500"/>
            <a:ext cx="1465262" cy="2032000"/>
          </a:xfrm>
          <a:custGeom>
            <a:avLst/>
            <a:gdLst>
              <a:gd name="T0" fmla="*/ 0 w 923"/>
              <a:gd name="T1" fmla="*/ 0 h 1280"/>
              <a:gd name="T2" fmla="*/ 2147483646 w 923"/>
              <a:gd name="T3" fmla="*/ 0 h 1280"/>
              <a:gd name="T4" fmla="*/ 2147483646 w 923"/>
              <a:gd name="T5" fmla="*/ 2147483646 h 1280"/>
              <a:gd name="T6" fmla="*/ 0 60000 65536"/>
              <a:gd name="T7" fmla="*/ 0 60000 65536"/>
              <a:gd name="T8" fmla="*/ 0 60000 65536"/>
              <a:gd name="T9" fmla="*/ 0 w 923"/>
              <a:gd name="T10" fmla="*/ 0 h 1280"/>
              <a:gd name="T11" fmla="*/ 923 w 923"/>
              <a:gd name="T12" fmla="*/ 1280 h 12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23" h="1280">
                <a:moveTo>
                  <a:pt x="0" y="0"/>
                </a:moveTo>
                <a:lnTo>
                  <a:pt x="923" y="0"/>
                </a:lnTo>
                <a:lnTo>
                  <a:pt x="923" y="1280"/>
                </a:lnTo>
              </a:path>
            </a:pathLst>
          </a:custGeom>
          <a:noFill/>
          <a:ln w="2857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3" dur="500"/>
                                        <p:tgtEl>
                                          <p:spTgt spid="18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8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7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48DCB7DB-0A72-40F9-BE6F-C904C367B917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5973" name="Text Box 4"/>
          <p:cNvSpPr txBox="1">
            <a:spLocks noChangeArrowheads="1"/>
          </p:cNvSpPr>
          <p:nvPr/>
        </p:nvSpPr>
        <p:spPr bwMode="auto">
          <a:xfrm>
            <a:off x="434975" y="682625"/>
            <a:ext cx="8259763" cy="3818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</a:rPr>
              <a:t>例</a:t>
            </a:r>
            <a:r>
              <a:rPr lang="en-US" altLang="zh-CN" sz="2800" b="1" dirty="0">
                <a:solidFill>
                  <a:srgbClr val="FF3300"/>
                </a:solidFill>
              </a:rPr>
              <a:t> 2</a:t>
            </a:r>
            <a:r>
              <a:rPr lang="zh-CN" altLang="en-US" sz="2800" dirty="0">
                <a:solidFill>
                  <a:schemeClr val="tx2"/>
                </a:solidFill>
              </a:rPr>
              <a:t>：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4cos(2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+30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)A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，求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5445" name="Object 128"/>
          <p:cNvGraphicFramePr>
            <a:graphicFrameLocks noChangeAspect="1"/>
          </p:cNvGraphicFramePr>
          <p:nvPr/>
        </p:nvGraphicFramePr>
        <p:xfrm>
          <a:off x="1019782" y="4756944"/>
          <a:ext cx="2216640" cy="535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6" name="Equation" r:id="rId1" imgW="21640800" imgH="6096000" progId="Equation.DSMT4">
                  <p:embed/>
                </p:oleObj>
              </mc:Choice>
              <mc:Fallback>
                <p:oleObj name="Equation" r:id="rId1" imgW="21640800" imgH="6096000" progId="Equation.DSMT4">
                  <p:embed/>
                  <p:pic>
                    <p:nvPicPr>
                      <p:cNvPr id="0" name="Object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782" y="4756944"/>
                        <a:ext cx="2216640" cy="5354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64" name="Object 131"/>
          <p:cNvGraphicFramePr>
            <a:graphicFrameLocks noChangeAspect="1"/>
          </p:cNvGraphicFramePr>
          <p:nvPr/>
        </p:nvGraphicFramePr>
        <p:xfrm>
          <a:off x="3878263" y="4516438"/>
          <a:ext cx="3797300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7" name="Equation" r:id="rId3" imgW="40233600" imgH="10972800" progId="Equation.DSMT4">
                  <p:embed/>
                </p:oleObj>
              </mc:Choice>
              <mc:Fallback>
                <p:oleObj name="Equation" r:id="rId3" imgW="40233600" imgH="10972800" progId="Equation.DSMT4">
                  <p:embed/>
                  <p:pic>
                    <p:nvPicPr>
                      <p:cNvPr id="0" name="Object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8263" y="4516438"/>
                        <a:ext cx="3797300" cy="9890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65" name="Text Box 57"/>
          <p:cNvSpPr txBox="1">
            <a:spLocks noChangeArrowheads="1"/>
          </p:cNvSpPr>
          <p:nvPr/>
        </p:nvSpPr>
        <p:spPr bwMode="auto">
          <a:xfrm>
            <a:off x="947969" y="5760629"/>
            <a:ext cx="4783137" cy="3405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因此，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2.82 cos(2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-15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)A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903634" y="1383472"/>
          <a:ext cx="3597845" cy="1918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8" name="Visio" r:id="rId5" imgW="1332230" imgH="712470" progId="Visio.Drawing.11">
                  <p:embed/>
                </p:oleObj>
              </mc:Choice>
              <mc:Fallback>
                <p:oleObj name="Visio" r:id="rId5" imgW="1332230" imgH="712470" progId="Visio.Drawing.11">
                  <p:embed/>
                  <p:pic>
                    <p:nvPicPr>
                      <p:cNvPr id="0" name="图片 62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3634" y="1383472"/>
                        <a:ext cx="3597845" cy="19180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5420877" y="1736142"/>
          <a:ext cx="2412689" cy="1565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9" name="Visio" r:id="rId7" imgW="811530" imgH="527685" progId="Visio.Drawing.11">
                  <p:embed/>
                </p:oleObj>
              </mc:Choice>
              <mc:Fallback>
                <p:oleObj name="Visio" r:id="rId7" imgW="811530" imgH="527685" progId="Visio.Drawing.11">
                  <p:embed/>
                  <p:pic>
                    <p:nvPicPr>
                      <p:cNvPr id="0" name="图片 627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20877" y="1736142"/>
                        <a:ext cx="2412689" cy="15653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Text Box 57"/>
          <p:cNvSpPr txBox="1">
            <a:spLocks noChangeArrowheads="1"/>
          </p:cNvSpPr>
          <p:nvPr/>
        </p:nvSpPr>
        <p:spPr bwMode="auto">
          <a:xfrm>
            <a:off x="947968" y="3912081"/>
            <a:ext cx="864207" cy="3405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解：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9" name="Object 128"/>
          <p:cNvGraphicFramePr>
            <a:graphicFrameLocks noChangeAspect="1"/>
          </p:cNvGraphicFramePr>
          <p:nvPr/>
        </p:nvGraphicFramePr>
        <p:xfrm>
          <a:off x="1585633" y="3553658"/>
          <a:ext cx="3353888" cy="92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0" name="Equation" r:id="rId9" imgW="32613600" imgH="10058400" progId="Equation.DSMT4">
                  <p:embed/>
                </p:oleObj>
              </mc:Choice>
              <mc:Fallback>
                <p:oleObj name="Equation" r:id="rId9" imgW="32613600" imgH="10058400" progId="Equation.DSMT4">
                  <p:embed/>
                  <p:pic>
                    <p:nvPicPr>
                      <p:cNvPr id="0" name="Object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5633" y="3553658"/>
                        <a:ext cx="3353888" cy="9266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128"/>
          <p:cNvGraphicFramePr>
            <a:graphicFrameLocks noChangeAspect="1"/>
          </p:cNvGraphicFramePr>
          <p:nvPr/>
        </p:nvGraphicFramePr>
        <p:xfrm>
          <a:off x="5420877" y="3767243"/>
          <a:ext cx="2382837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1" name="Equation" r:id="rId11" imgW="23164800" imgH="4876800" progId="Equation.DSMT4">
                  <p:embed/>
                </p:oleObj>
              </mc:Choice>
              <mc:Fallback>
                <p:oleObj name="Equation" r:id="rId11" imgW="23164800" imgH="4876800" progId="Equation.DSMT4">
                  <p:embed/>
                  <p:pic>
                    <p:nvPicPr>
                      <p:cNvPr id="0" name="Object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0877" y="3767243"/>
                        <a:ext cx="2382837" cy="4492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5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5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45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6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2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43852929-4E6F-4487-A829-5BB38FCE0CF1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82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1938"/>
            <a:ext cx="4565650" cy="685800"/>
          </a:xfrm>
          <a:solidFill>
            <a:srgbClr val="66FF66"/>
          </a:solidFill>
        </p:spPr>
        <p:txBody>
          <a:bodyPr/>
          <a:lstStyle/>
          <a:p>
            <a:pPr algn="l" eaLnBrk="1" hangingPunct="1"/>
            <a:r>
              <a:rPr lang="en-US" altLang="zh-CN" sz="2800" b="1">
                <a:solidFill>
                  <a:schemeClr val="tx1"/>
                </a:solidFill>
              </a:rPr>
              <a:t>6-3  </a:t>
            </a:r>
            <a:r>
              <a:rPr lang="zh-CN" altLang="en-US" sz="2800" b="1">
                <a:solidFill>
                  <a:schemeClr val="tx1"/>
                </a:solidFill>
              </a:rPr>
              <a:t>并联谐振</a:t>
            </a:r>
            <a:endParaRPr lang="en-US" altLang="zh-CN" sz="2800" b="1">
              <a:solidFill>
                <a:schemeClr val="tx1"/>
              </a:solidFill>
            </a:endParaRPr>
          </a:p>
        </p:txBody>
      </p:sp>
      <p:sp>
        <p:nvSpPr>
          <p:cNvPr id="38231" name="Text Box 38"/>
          <p:cNvSpPr txBox="1">
            <a:spLocks noChangeArrowheads="1"/>
          </p:cNvSpPr>
          <p:nvPr/>
        </p:nvSpPr>
        <p:spPr bwMode="auto">
          <a:xfrm>
            <a:off x="0" y="1257300"/>
            <a:ext cx="4968875" cy="646113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</a:ln>
        </p:spPr>
        <p:txBody>
          <a:bodyPr tIns="226800"/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</a:rPr>
              <a:t>1.  G</a:t>
            </a:r>
            <a:r>
              <a:rPr lang="zh-CN" altLang="en-US" sz="2800" b="1">
                <a:solidFill>
                  <a:srgbClr val="FF3300"/>
                </a:solidFill>
              </a:rPr>
              <a:t>、</a:t>
            </a:r>
            <a:r>
              <a:rPr lang="en-US" altLang="zh-CN" sz="2800" b="1">
                <a:solidFill>
                  <a:srgbClr val="FF3300"/>
                </a:solidFill>
              </a:rPr>
              <a:t>C</a:t>
            </a:r>
            <a:r>
              <a:rPr lang="zh-CN" altLang="en-US" sz="2800" b="1">
                <a:solidFill>
                  <a:srgbClr val="FF3300"/>
                </a:solidFill>
              </a:rPr>
              <a:t>、</a:t>
            </a:r>
            <a:r>
              <a:rPr lang="en-US" altLang="zh-CN" sz="2800" b="1">
                <a:solidFill>
                  <a:srgbClr val="FF3300"/>
                </a:solidFill>
              </a:rPr>
              <a:t>L </a:t>
            </a:r>
            <a:r>
              <a:rPr lang="zh-CN" altLang="en-US" sz="2800" b="1">
                <a:solidFill>
                  <a:srgbClr val="FF3300"/>
                </a:solidFill>
              </a:rPr>
              <a:t>并联</a:t>
            </a:r>
            <a:endParaRPr lang="en-US" altLang="zh-CN" sz="2800" b="1">
              <a:solidFill>
                <a:srgbClr val="FF3300"/>
              </a:solidFill>
            </a:endParaRPr>
          </a:p>
        </p:txBody>
      </p:sp>
      <p:sp>
        <p:nvSpPr>
          <p:cNvPr id="38232" name="Text Box 39"/>
          <p:cNvSpPr txBox="1">
            <a:spLocks noChangeArrowheads="1"/>
          </p:cNvSpPr>
          <p:nvPr/>
        </p:nvSpPr>
        <p:spPr bwMode="auto">
          <a:xfrm>
            <a:off x="280988" y="2187575"/>
            <a:ext cx="1524000" cy="46196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="1" dirty="0"/>
              <a:t>对偶原理</a:t>
            </a:r>
            <a:r>
              <a:rPr lang="en-US" altLang="zh-CN" b="1" dirty="0"/>
              <a:t>:</a:t>
            </a:r>
            <a:endParaRPr lang="en-US" altLang="zh-CN" b="1" dirty="0"/>
          </a:p>
        </p:txBody>
      </p:sp>
      <p:sp>
        <p:nvSpPr>
          <p:cNvPr id="38233" name="Text Box 40"/>
          <p:cNvSpPr txBox="1">
            <a:spLocks noChangeArrowheads="1"/>
          </p:cNvSpPr>
          <p:nvPr/>
        </p:nvSpPr>
        <p:spPr bwMode="auto">
          <a:xfrm>
            <a:off x="2439988" y="2168525"/>
            <a:ext cx="192713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RLC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series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234" name="Text Box 41"/>
          <p:cNvSpPr txBox="1">
            <a:spLocks noChangeArrowheads="1"/>
          </p:cNvSpPr>
          <p:nvPr/>
        </p:nvSpPr>
        <p:spPr bwMode="auto">
          <a:xfrm>
            <a:off x="5348288" y="2159000"/>
            <a:ext cx="220586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GCL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parallel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8215" name="Object 327"/>
          <p:cNvGraphicFramePr>
            <a:graphicFrameLocks noChangeAspect="1"/>
          </p:cNvGraphicFramePr>
          <p:nvPr/>
        </p:nvGraphicFramePr>
        <p:xfrm>
          <a:off x="2490788" y="3178175"/>
          <a:ext cx="1427162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" name="公式" r:id="rId1" imgW="723900" imgH="393700" progId="Equation.3">
                  <p:embed/>
                </p:oleObj>
              </mc:Choice>
              <mc:Fallback>
                <p:oleObj name="公式" r:id="rId1" imgW="723900" imgH="393700" progId="Equation.3">
                  <p:embed/>
                  <p:pic>
                    <p:nvPicPr>
                      <p:cNvPr id="0" name="Object 3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0788" y="3178175"/>
                        <a:ext cx="1427162" cy="776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216" name="Object 328"/>
          <p:cNvGraphicFramePr>
            <a:graphicFrameLocks noChangeAspect="1"/>
          </p:cNvGraphicFramePr>
          <p:nvPr/>
        </p:nvGraphicFramePr>
        <p:xfrm>
          <a:off x="2178050" y="2647950"/>
          <a:ext cx="2392363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" name="公式" r:id="rId3" imgW="1295400" imgH="342900" progId="Equation.3">
                  <p:embed/>
                </p:oleObj>
              </mc:Choice>
              <mc:Fallback>
                <p:oleObj name="公式" r:id="rId3" imgW="1295400" imgH="342900" progId="Equation.3">
                  <p:embed/>
                  <p:pic>
                    <p:nvPicPr>
                      <p:cNvPr id="0" name="Object 3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8050" y="2647950"/>
                        <a:ext cx="2392363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217" name="Object 329"/>
          <p:cNvGraphicFramePr>
            <a:graphicFrameLocks noChangeAspect="1"/>
          </p:cNvGraphicFramePr>
          <p:nvPr/>
        </p:nvGraphicFramePr>
        <p:xfrm>
          <a:off x="5440363" y="2647950"/>
          <a:ext cx="229870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0" name="公式" r:id="rId5" imgW="1282700" imgH="342900" progId="Equation.3">
                  <p:embed/>
                </p:oleObj>
              </mc:Choice>
              <mc:Fallback>
                <p:oleObj name="公式" r:id="rId5" imgW="1282700" imgH="342900" progId="Equation.3">
                  <p:embed/>
                  <p:pic>
                    <p:nvPicPr>
                      <p:cNvPr id="0" name="Object 3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0363" y="2647950"/>
                        <a:ext cx="2298700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235" name="Group 45"/>
          <p:cNvGrpSpPr/>
          <p:nvPr/>
        </p:nvGrpSpPr>
        <p:grpSpPr bwMode="auto">
          <a:xfrm>
            <a:off x="5664201" y="492126"/>
            <a:ext cx="3197225" cy="1477963"/>
            <a:chOff x="1779" y="1361"/>
            <a:chExt cx="2014" cy="931"/>
          </a:xfrm>
        </p:grpSpPr>
        <p:sp>
          <p:nvSpPr>
            <p:cNvPr id="38249" name="Text Box 46"/>
            <p:cNvSpPr txBox="1">
              <a:spLocks noChangeArrowheads="1"/>
            </p:cNvSpPr>
            <p:nvPr/>
          </p:nvSpPr>
          <p:spPr bwMode="auto">
            <a:xfrm>
              <a:off x="2304" y="1380"/>
              <a:ext cx="225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  <a:sym typeface="Symbol" panose="05050102010706020507" pitchFamily="18" charset="2"/>
                </a:rPr>
                <a:t>+</a:t>
              </a:r>
              <a:endParaRPr lang="en-US" altLang="zh-CN" b="1">
                <a:solidFill>
                  <a:schemeClr val="tx2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38250" name="Text Box 47"/>
            <p:cNvSpPr txBox="1">
              <a:spLocks noChangeArrowheads="1"/>
            </p:cNvSpPr>
            <p:nvPr/>
          </p:nvSpPr>
          <p:spPr bwMode="auto">
            <a:xfrm>
              <a:off x="2310" y="187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  <a:sym typeface="Symbol" panose="05050102010706020507" pitchFamily="18" charset="2"/>
                </a:rPr>
                <a:t>_</a:t>
              </a:r>
              <a:endParaRPr lang="en-US" altLang="zh-CN" b="1">
                <a:solidFill>
                  <a:schemeClr val="tx2"/>
                </a:solidFill>
                <a:sym typeface="Symbol" panose="05050102010706020507" pitchFamily="18" charset="2"/>
              </a:endParaRPr>
            </a:p>
          </p:txBody>
        </p:sp>
        <p:grpSp>
          <p:nvGrpSpPr>
            <p:cNvPr id="38251" name="Group 48"/>
            <p:cNvGrpSpPr/>
            <p:nvPr/>
          </p:nvGrpSpPr>
          <p:grpSpPr bwMode="auto">
            <a:xfrm>
              <a:off x="2916" y="1770"/>
              <a:ext cx="258" cy="93"/>
              <a:chOff x="1351" y="3976"/>
              <a:chExt cx="174" cy="93"/>
            </a:xfrm>
          </p:grpSpPr>
          <p:sp>
            <p:nvSpPr>
              <p:cNvPr id="38272" name="Line 49"/>
              <p:cNvSpPr>
                <a:spLocks noChangeShapeType="1"/>
              </p:cNvSpPr>
              <p:nvPr/>
            </p:nvSpPr>
            <p:spPr bwMode="auto">
              <a:xfrm>
                <a:off x="1351" y="3976"/>
                <a:ext cx="174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273" name="Line 50"/>
              <p:cNvSpPr>
                <a:spLocks noChangeShapeType="1"/>
              </p:cNvSpPr>
              <p:nvPr/>
            </p:nvSpPr>
            <p:spPr bwMode="auto">
              <a:xfrm>
                <a:off x="1351" y="4068"/>
                <a:ext cx="174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8252" name="Line 51"/>
            <p:cNvSpPr>
              <a:spLocks noChangeShapeType="1"/>
            </p:cNvSpPr>
            <p:nvPr/>
          </p:nvSpPr>
          <p:spPr bwMode="auto">
            <a:xfrm flipV="1">
              <a:off x="3504" y="1380"/>
              <a:ext cx="0" cy="2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253" name="Line 52"/>
            <p:cNvSpPr>
              <a:spLocks noChangeShapeType="1"/>
            </p:cNvSpPr>
            <p:nvPr/>
          </p:nvSpPr>
          <p:spPr bwMode="auto">
            <a:xfrm>
              <a:off x="3504" y="2011"/>
              <a:ext cx="0" cy="2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254" name="Line 53"/>
            <p:cNvSpPr>
              <a:spLocks noChangeShapeType="1"/>
            </p:cNvSpPr>
            <p:nvPr/>
          </p:nvSpPr>
          <p:spPr bwMode="auto">
            <a:xfrm flipH="1">
              <a:off x="2016" y="2292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255" name="Line 54"/>
            <p:cNvSpPr>
              <a:spLocks noChangeShapeType="1"/>
            </p:cNvSpPr>
            <p:nvPr/>
          </p:nvSpPr>
          <p:spPr bwMode="auto">
            <a:xfrm flipH="1">
              <a:off x="2016" y="1380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256" name="Line 55"/>
            <p:cNvSpPr>
              <a:spLocks noChangeShapeType="1"/>
            </p:cNvSpPr>
            <p:nvPr/>
          </p:nvSpPr>
          <p:spPr bwMode="auto">
            <a:xfrm>
              <a:off x="3048" y="1862"/>
              <a:ext cx="0" cy="4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257" name="Line 56"/>
            <p:cNvSpPr>
              <a:spLocks noChangeShapeType="1"/>
            </p:cNvSpPr>
            <p:nvPr/>
          </p:nvSpPr>
          <p:spPr bwMode="auto">
            <a:xfrm flipV="1">
              <a:off x="3048" y="1380"/>
              <a:ext cx="0" cy="3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258" name="Line 57"/>
            <p:cNvSpPr>
              <a:spLocks noChangeShapeType="1"/>
            </p:cNvSpPr>
            <p:nvPr/>
          </p:nvSpPr>
          <p:spPr bwMode="auto">
            <a:xfrm>
              <a:off x="2580" y="1380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259" name="Line 58"/>
            <p:cNvSpPr>
              <a:spLocks noChangeShapeType="1"/>
            </p:cNvSpPr>
            <p:nvPr/>
          </p:nvSpPr>
          <p:spPr bwMode="auto">
            <a:xfrm>
              <a:off x="2016" y="1380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260" name="Oval 59"/>
            <p:cNvSpPr>
              <a:spLocks noChangeArrowheads="1"/>
            </p:cNvSpPr>
            <p:nvPr/>
          </p:nvSpPr>
          <p:spPr bwMode="auto">
            <a:xfrm>
              <a:off x="1872" y="1698"/>
              <a:ext cx="288" cy="28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261" name="Line 60"/>
            <p:cNvSpPr>
              <a:spLocks noChangeShapeType="1"/>
            </p:cNvSpPr>
            <p:nvPr/>
          </p:nvSpPr>
          <p:spPr bwMode="auto">
            <a:xfrm>
              <a:off x="1872" y="1842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8218" name="Object 330"/>
            <p:cNvGraphicFramePr>
              <a:graphicFrameLocks noChangeAspect="1"/>
            </p:cNvGraphicFramePr>
            <p:nvPr/>
          </p:nvGraphicFramePr>
          <p:xfrm>
            <a:off x="1779" y="1361"/>
            <a:ext cx="205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1" name="公式" r:id="rId7" imgW="177800" imgH="304165" progId="Equation.3">
                    <p:embed/>
                  </p:oleObj>
                </mc:Choice>
                <mc:Fallback>
                  <p:oleObj name="公式" r:id="rId7" imgW="177800" imgH="304165" progId="Equation.3">
                    <p:embed/>
                    <p:pic>
                      <p:nvPicPr>
                        <p:cNvPr id="0" name="Object 3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9" y="1361"/>
                          <a:ext cx="205" cy="3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262" name="Line 62"/>
            <p:cNvSpPr>
              <a:spLocks noChangeShapeType="1"/>
            </p:cNvSpPr>
            <p:nvPr/>
          </p:nvSpPr>
          <p:spPr bwMode="auto">
            <a:xfrm flipV="1">
              <a:off x="2016" y="1530"/>
              <a:ext cx="0" cy="15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263" name="Text Box 63"/>
            <p:cNvSpPr txBox="1">
              <a:spLocks noChangeArrowheads="1"/>
            </p:cNvSpPr>
            <p:nvPr/>
          </p:nvSpPr>
          <p:spPr bwMode="auto">
            <a:xfrm>
              <a:off x="2618" y="1694"/>
              <a:ext cx="221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264" name="Text Box 64"/>
            <p:cNvSpPr txBox="1">
              <a:spLocks noChangeArrowheads="1"/>
            </p:cNvSpPr>
            <p:nvPr/>
          </p:nvSpPr>
          <p:spPr bwMode="auto">
            <a:xfrm>
              <a:off x="3138" y="1674"/>
              <a:ext cx="213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265" name="Text Box 65"/>
            <p:cNvSpPr txBox="1">
              <a:spLocks noChangeArrowheads="1"/>
            </p:cNvSpPr>
            <p:nvPr/>
          </p:nvSpPr>
          <p:spPr bwMode="auto">
            <a:xfrm>
              <a:off x="3588" y="1638"/>
              <a:ext cx="205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8266" name="Group 66"/>
            <p:cNvGrpSpPr/>
            <p:nvPr/>
          </p:nvGrpSpPr>
          <p:grpSpPr bwMode="auto">
            <a:xfrm rot="5400000">
              <a:off x="3343" y="1793"/>
              <a:ext cx="379" cy="57"/>
              <a:chOff x="1200" y="1584"/>
              <a:chExt cx="379" cy="45"/>
            </a:xfrm>
          </p:grpSpPr>
          <p:sp>
            <p:nvSpPr>
              <p:cNvPr id="38268" name="Arc 67"/>
              <p:cNvSpPr/>
              <p:nvPr/>
            </p:nvSpPr>
            <p:spPr bwMode="auto">
              <a:xfrm rot="5400000" flipH="1" flipV="1">
                <a:off x="1223" y="1561"/>
                <a:ext cx="45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723"/>
                  <a:gd name="T10" fmla="*/ 0 h 43200"/>
                  <a:gd name="T11" fmla="*/ 22723 w 2272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269" name="Arc 68"/>
              <p:cNvSpPr/>
              <p:nvPr/>
            </p:nvSpPr>
            <p:spPr bwMode="auto">
              <a:xfrm rot="5400000" flipH="1" flipV="1">
                <a:off x="1319" y="1561"/>
                <a:ext cx="45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723"/>
                  <a:gd name="T10" fmla="*/ 0 h 43200"/>
                  <a:gd name="T11" fmla="*/ 22723 w 2272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270" name="Arc 69"/>
              <p:cNvSpPr/>
              <p:nvPr/>
            </p:nvSpPr>
            <p:spPr bwMode="auto">
              <a:xfrm rot="5400000" flipH="1" flipV="1">
                <a:off x="1415" y="1561"/>
                <a:ext cx="45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723"/>
                  <a:gd name="T10" fmla="*/ 0 h 43200"/>
                  <a:gd name="T11" fmla="*/ 22723 w 2272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271" name="Arc 70"/>
              <p:cNvSpPr/>
              <p:nvPr/>
            </p:nvSpPr>
            <p:spPr bwMode="auto">
              <a:xfrm rot="5400000" flipH="1" flipV="1">
                <a:off x="1511" y="1561"/>
                <a:ext cx="45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723"/>
                  <a:gd name="T10" fmla="*/ 0 h 43200"/>
                  <a:gd name="T11" fmla="*/ 22723 w 2272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8267" name="Rectangle 71"/>
            <p:cNvSpPr>
              <a:spLocks noChangeArrowheads="1"/>
            </p:cNvSpPr>
            <p:nvPr/>
          </p:nvSpPr>
          <p:spPr bwMode="auto">
            <a:xfrm>
              <a:off x="2529" y="1710"/>
              <a:ext cx="101" cy="2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</a:ln>
          </p:spPr>
          <p:txBody>
            <a:bodyPr anchor="ctr">
              <a:spAutoFit/>
            </a:bodyPr>
            <a:lstStyle/>
            <a:p>
              <a:pPr algn="ctr"/>
              <a:endParaRPr lang="zh-CN" altLang="en-US"/>
            </a:p>
          </p:txBody>
        </p:sp>
        <p:graphicFrame>
          <p:nvGraphicFramePr>
            <p:cNvPr id="38219" name="Object 331"/>
            <p:cNvGraphicFramePr>
              <a:graphicFrameLocks noChangeAspect="1"/>
            </p:cNvGraphicFramePr>
            <p:nvPr/>
          </p:nvGraphicFramePr>
          <p:xfrm>
            <a:off x="2311" y="1635"/>
            <a:ext cx="190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2" name="公式" r:id="rId9" imgW="165100" imgH="279400" progId="Equation.3">
                    <p:embed/>
                  </p:oleObj>
                </mc:Choice>
                <mc:Fallback>
                  <p:oleObj name="公式" r:id="rId9" imgW="165100" imgH="279400" progId="Equation.3">
                    <p:embed/>
                    <p:pic>
                      <p:nvPicPr>
                        <p:cNvPr id="0" name="Object 3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1" y="1635"/>
                          <a:ext cx="190" cy="3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8220" name="Object 332"/>
          <p:cNvGraphicFramePr>
            <a:graphicFrameLocks noChangeAspect="1"/>
          </p:cNvGraphicFramePr>
          <p:nvPr/>
        </p:nvGraphicFramePr>
        <p:xfrm>
          <a:off x="5732463" y="3216275"/>
          <a:ext cx="1431925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3" name="公式" r:id="rId11" imgW="723900" imgH="393700" progId="Equation.3">
                  <p:embed/>
                </p:oleObj>
              </mc:Choice>
              <mc:Fallback>
                <p:oleObj name="公式" r:id="rId11" imgW="723900" imgH="393700" progId="Equation.3">
                  <p:embed/>
                  <p:pic>
                    <p:nvPicPr>
                      <p:cNvPr id="0" name="Object 3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2463" y="3216275"/>
                        <a:ext cx="1431925" cy="779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236" name="Line 99"/>
          <p:cNvSpPr>
            <a:spLocks noChangeShapeType="1"/>
          </p:cNvSpPr>
          <p:nvPr/>
        </p:nvSpPr>
        <p:spPr bwMode="auto">
          <a:xfrm>
            <a:off x="1755775" y="2686050"/>
            <a:ext cx="7170738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237" name="Line 101"/>
          <p:cNvSpPr>
            <a:spLocks noChangeShapeType="1"/>
          </p:cNvSpPr>
          <p:nvPr/>
        </p:nvSpPr>
        <p:spPr bwMode="auto">
          <a:xfrm>
            <a:off x="5065713" y="2265363"/>
            <a:ext cx="0" cy="414337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238" name="Line 102"/>
          <p:cNvSpPr>
            <a:spLocks noChangeShapeType="1"/>
          </p:cNvSpPr>
          <p:nvPr/>
        </p:nvSpPr>
        <p:spPr bwMode="auto">
          <a:xfrm>
            <a:off x="1712913" y="4064000"/>
            <a:ext cx="7170737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239" name="Line 127"/>
          <p:cNvSpPr>
            <a:spLocks noChangeShapeType="1"/>
          </p:cNvSpPr>
          <p:nvPr/>
        </p:nvSpPr>
        <p:spPr bwMode="auto">
          <a:xfrm>
            <a:off x="2495550" y="5194300"/>
            <a:ext cx="5667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stealth" w="sm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240" name="Line 128"/>
          <p:cNvSpPr>
            <a:spLocks noChangeShapeType="1"/>
          </p:cNvSpPr>
          <p:nvPr/>
        </p:nvSpPr>
        <p:spPr bwMode="auto">
          <a:xfrm>
            <a:off x="2495550" y="5194300"/>
            <a:ext cx="3810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tailEnd type="stealth" w="sm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241" name="Line 129"/>
          <p:cNvSpPr>
            <a:spLocks noChangeShapeType="1"/>
          </p:cNvSpPr>
          <p:nvPr/>
        </p:nvSpPr>
        <p:spPr bwMode="auto">
          <a:xfrm flipV="1">
            <a:off x="2495550" y="4146550"/>
            <a:ext cx="0" cy="1049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stealth" w="sm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242" name="Line 130"/>
          <p:cNvSpPr>
            <a:spLocks noChangeShapeType="1"/>
          </p:cNvSpPr>
          <p:nvPr/>
        </p:nvSpPr>
        <p:spPr bwMode="auto">
          <a:xfrm>
            <a:off x="2495550" y="5194300"/>
            <a:ext cx="0" cy="1130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stealth" w="sm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8221" name="Object 333"/>
          <p:cNvGraphicFramePr>
            <a:graphicFrameLocks noChangeAspect="1"/>
          </p:cNvGraphicFramePr>
          <p:nvPr/>
        </p:nvGraphicFramePr>
        <p:xfrm>
          <a:off x="2125663" y="4194175"/>
          <a:ext cx="3810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4" name="公式" r:id="rId12" imgW="215900" imgH="304800" progId="Equation.3">
                  <p:embed/>
                </p:oleObj>
              </mc:Choice>
              <mc:Fallback>
                <p:oleObj name="公式" r:id="rId12" imgW="215900" imgH="304800" progId="Equation.3">
                  <p:embed/>
                  <p:pic>
                    <p:nvPicPr>
                      <p:cNvPr id="0" name="Object 3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5663" y="4194175"/>
                        <a:ext cx="381000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222" name="Object 334"/>
          <p:cNvGraphicFramePr>
            <a:graphicFrameLocks noChangeAspect="1"/>
          </p:cNvGraphicFramePr>
          <p:nvPr/>
        </p:nvGraphicFramePr>
        <p:xfrm>
          <a:off x="2103438" y="5664200"/>
          <a:ext cx="35877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5" name="公式" r:id="rId14" imgW="203200" imgH="304800" progId="Equation.3">
                  <p:embed/>
                </p:oleObj>
              </mc:Choice>
              <mc:Fallback>
                <p:oleObj name="公式" r:id="rId14" imgW="203200" imgH="304800" progId="Equation.3">
                  <p:embed/>
                  <p:pic>
                    <p:nvPicPr>
                      <p:cNvPr id="0" name="Object 3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3438" y="5664200"/>
                        <a:ext cx="358775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223" name="Object 335"/>
          <p:cNvGraphicFramePr>
            <a:graphicFrameLocks noChangeAspect="1"/>
          </p:cNvGraphicFramePr>
          <p:nvPr/>
        </p:nvGraphicFramePr>
        <p:xfrm>
          <a:off x="2903538" y="5248275"/>
          <a:ext cx="79375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6" name="Equation" r:id="rId16" imgW="406400" imgH="279400" progId="Equation.3">
                  <p:embed/>
                </p:oleObj>
              </mc:Choice>
              <mc:Fallback>
                <p:oleObj name="Equation" r:id="rId16" imgW="406400" imgH="279400" progId="Equation.3">
                  <p:embed/>
                  <p:pic>
                    <p:nvPicPr>
                      <p:cNvPr id="0" name="Object 3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3538" y="5248275"/>
                        <a:ext cx="793750" cy="493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224" name="Object 336"/>
          <p:cNvGraphicFramePr>
            <a:graphicFrameLocks noChangeAspect="1"/>
          </p:cNvGraphicFramePr>
          <p:nvPr/>
        </p:nvGraphicFramePr>
        <p:xfrm>
          <a:off x="2632075" y="5272088"/>
          <a:ext cx="2222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7" name="公式" r:id="rId18" imgW="127000" imgH="266065" progId="Equation.3">
                  <p:embed/>
                </p:oleObj>
              </mc:Choice>
              <mc:Fallback>
                <p:oleObj name="公式" r:id="rId18" imgW="127000" imgH="266065" progId="Equation.3">
                  <p:embed/>
                  <p:pic>
                    <p:nvPicPr>
                      <p:cNvPr id="0" name="Object 3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2075" y="5272088"/>
                        <a:ext cx="222250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243" name="Line 135"/>
          <p:cNvSpPr>
            <a:spLocks noChangeShapeType="1"/>
          </p:cNvSpPr>
          <p:nvPr/>
        </p:nvSpPr>
        <p:spPr bwMode="auto">
          <a:xfrm>
            <a:off x="6149975" y="5140325"/>
            <a:ext cx="612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stealth" w="sm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244" name="Line 136"/>
          <p:cNvSpPr>
            <a:spLocks noChangeShapeType="1"/>
          </p:cNvSpPr>
          <p:nvPr/>
        </p:nvSpPr>
        <p:spPr bwMode="auto">
          <a:xfrm flipV="1">
            <a:off x="6149975" y="4092575"/>
            <a:ext cx="0" cy="1049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stealth" w="sm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245" name="Line 137"/>
          <p:cNvSpPr>
            <a:spLocks noChangeShapeType="1"/>
          </p:cNvSpPr>
          <p:nvPr/>
        </p:nvSpPr>
        <p:spPr bwMode="auto">
          <a:xfrm>
            <a:off x="6149975" y="5140325"/>
            <a:ext cx="0" cy="1130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stealth" w="sm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8225" name="Object 337"/>
          <p:cNvGraphicFramePr>
            <a:graphicFrameLocks noChangeAspect="1"/>
          </p:cNvGraphicFramePr>
          <p:nvPr/>
        </p:nvGraphicFramePr>
        <p:xfrm>
          <a:off x="5791200" y="4127500"/>
          <a:ext cx="338138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8" name="公式" r:id="rId20" imgW="190500" imgH="304800" progId="Equation.3">
                  <p:embed/>
                </p:oleObj>
              </mc:Choice>
              <mc:Fallback>
                <p:oleObj name="公式" r:id="rId20" imgW="190500" imgH="304800" progId="Equation.3">
                  <p:embed/>
                  <p:pic>
                    <p:nvPicPr>
                      <p:cNvPr id="0" name="Object 3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127500"/>
                        <a:ext cx="338138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226" name="Object 338"/>
          <p:cNvGraphicFramePr>
            <a:graphicFrameLocks noChangeAspect="1"/>
          </p:cNvGraphicFramePr>
          <p:nvPr/>
        </p:nvGraphicFramePr>
        <p:xfrm>
          <a:off x="5791200" y="5791200"/>
          <a:ext cx="2921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9" name="公式" r:id="rId22" imgW="165100" imgH="304800" progId="Equation.3">
                  <p:embed/>
                </p:oleObj>
              </mc:Choice>
              <mc:Fallback>
                <p:oleObj name="公式" r:id="rId22" imgW="165100" imgH="304800" progId="Equation.3">
                  <p:embed/>
                  <p:pic>
                    <p:nvPicPr>
                      <p:cNvPr id="0" name="Object 3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5791200"/>
                        <a:ext cx="292100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227" name="Object 339"/>
          <p:cNvGraphicFramePr>
            <a:graphicFrameLocks noChangeAspect="1"/>
          </p:cNvGraphicFramePr>
          <p:nvPr/>
        </p:nvGraphicFramePr>
        <p:xfrm>
          <a:off x="6107113" y="5149850"/>
          <a:ext cx="71278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0" name="公式" r:id="rId24" imgW="508000" imgH="317500" progId="Equation.3">
                  <p:embed/>
                </p:oleObj>
              </mc:Choice>
              <mc:Fallback>
                <p:oleObj name="公式" r:id="rId24" imgW="508000" imgH="317500" progId="Equation.3">
                  <p:embed/>
                  <p:pic>
                    <p:nvPicPr>
                      <p:cNvPr id="0" name="Object 3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7113" y="5149850"/>
                        <a:ext cx="712787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228" name="Object 340"/>
          <p:cNvGraphicFramePr>
            <a:graphicFrameLocks noChangeAspect="1"/>
          </p:cNvGraphicFramePr>
          <p:nvPr/>
        </p:nvGraphicFramePr>
        <p:xfrm>
          <a:off x="6602413" y="4697413"/>
          <a:ext cx="290512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1" name="公式" r:id="rId26" imgW="165100" imgH="279400" progId="Equation.3">
                  <p:embed/>
                </p:oleObj>
              </mc:Choice>
              <mc:Fallback>
                <p:oleObj name="公式" r:id="rId26" imgW="165100" imgH="279400" progId="Equation.3">
                  <p:embed/>
                  <p:pic>
                    <p:nvPicPr>
                      <p:cNvPr id="0" name="Object 3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2413" y="4697413"/>
                        <a:ext cx="290512" cy="449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246" name="Line 142"/>
          <p:cNvSpPr>
            <a:spLocks noChangeShapeType="1"/>
          </p:cNvSpPr>
          <p:nvPr/>
        </p:nvSpPr>
        <p:spPr bwMode="auto">
          <a:xfrm>
            <a:off x="6138863" y="5122863"/>
            <a:ext cx="3810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tailEnd type="stealth" w="sm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247" name="Text Box 143"/>
          <p:cNvSpPr txBox="1">
            <a:spLocks noChangeArrowheads="1"/>
          </p:cNvSpPr>
          <p:nvPr/>
        </p:nvSpPr>
        <p:spPr bwMode="auto">
          <a:xfrm>
            <a:off x="3313113" y="5881688"/>
            <a:ext cx="12065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000" b="1"/>
              <a:t>电压谐振</a:t>
            </a:r>
            <a:endParaRPr lang="zh-CN" altLang="en-US" sz="2000" b="1"/>
          </a:p>
        </p:txBody>
      </p:sp>
      <p:sp>
        <p:nvSpPr>
          <p:cNvPr id="38248" name="Text Box 144"/>
          <p:cNvSpPr txBox="1">
            <a:spLocks noChangeArrowheads="1"/>
          </p:cNvSpPr>
          <p:nvPr/>
        </p:nvSpPr>
        <p:spPr bwMode="auto">
          <a:xfrm>
            <a:off x="6529388" y="5905500"/>
            <a:ext cx="12065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000" b="1"/>
              <a:t>电流谐振</a:t>
            </a:r>
            <a:endParaRPr lang="zh-CN" altLang="en-US" sz="2000" b="1"/>
          </a:p>
        </p:txBody>
      </p:sp>
      <p:sp>
        <p:nvSpPr>
          <p:cNvPr id="2" name="文本框 1"/>
          <p:cNvSpPr txBox="1"/>
          <p:nvPr/>
        </p:nvSpPr>
        <p:spPr>
          <a:xfrm>
            <a:off x="6014720" y="3824605"/>
            <a:ext cx="9645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容性负载</a:t>
            </a:r>
            <a:endParaRPr lang="zh-CN" alt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1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A41642F4-BC64-4F3A-B991-B0D2C8833109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graphicFrame>
        <p:nvGraphicFramePr>
          <p:cNvPr id="125960" name="Object 340"/>
          <p:cNvGraphicFramePr>
            <a:graphicFrameLocks noChangeAspect="1"/>
          </p:cNvGraphicFramePr>
          <p:nvPr/>
        </p:nvGraphicFramePr>
        <p:xfrm>
          <a:off x="2725738" y="4041775"/>
          <a:ext cx="2832100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4" name="Equation" r:id="rId1" imgW="1282700" imgH="444500" progId="Equation.3">
                  <p:embed/>
                </p:oleObj>
              </mc:Choice>
              <mc:Fallback>
                <p:oleObj name="Equation" r:id="rId1" imgW="1282700" imgH="444500" progId="Equation.3">
                  <p:embed/>
                  <p:pic>
                    <p:nvPicPr>
                      <p:cNvPr id="0" name="Object 3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5738" y="4041775"/>
                        <a:ext cx="2832100" cy="976313"/>
                      </a:xfrm>
                      <a:prstGeom prst="rect">
                        <a:avLst/>
                      </a:prstGeom>
                      <a:solidFill>
                        <a:srgbClr val="99FF99"/>
                      </a:solidFill>
                      <a:effectLst>
                        <a:outerShdw dist="17961" dir="2700000" algn="ctr" rotWithShape="0">
                          <a:srgbClr val="5C995C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15" name="Text Box 32"/>
          <p:cNvSpPr txBox="1">
            <a:spLocks noChangeArrowheads="1"/>
          </p:cNvSpPr>
          <p:nvPr/>
        </p:nvSpPr>
        <p:spPr bwMode="auto">
          <a:xfrm>
            <a:off x="0" y="65088"/>
            <a:ext cx="5375275" cy="64611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</a:ln>
        </p:spPr>
        <p:txBody>
          <a:bodyPr tIns="226800"/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</a:rPr>
              <a:t>3  </a:t>
            </a:r>
            <a:r>
              <a:rPr lang="zh-CN" altLang="en-US" sz="2800" b="1">
                <a:solidFill>
                  <a:srgbClr val="FF3300"/>
                </a:solidFill>
              </a:rPr>
              <a:t>电感线圈与</a:t>
            </a:r>
            <a:r>
              <a:rPr lang="en-US" altLang="zh-CN" sz="2800" b="1">
                <a:solidFill>
                  <a:srgbClr val="FF3300"/>
                </a:solidFill>
              </a:rPr>
              <a:t> C</a:t>
            </a:r>
            <a:r>
              <a:rPr lang="zh-CN" altLang="en-US" sz="2800" b="1">
                <a:solidFill>
                  <a:srgbClr val="FF3300"/>
                </a:solidFill>
              </a:rPr>
              <a:t>并联</a:t>
            </a:r>
            <a:endParaRPr lang="en-US" altLang="zh-CN" sz="2800" b="1">
              <a:solidFill>
                <a:srgbClr val="FF3300"/>
              </a:solidFill>
            </a:endParaRPr>
          </a:p>
        </p:txBody>
      </p:sp>
      <p:grpSp>
        <p:nvGrpSpPr>
          <p:cNvPr id="41316" name="Group 34"/>
          <p:cNvGrpSpPr/>
          <p:nvPr/>
        </p:nvGrpSpPr>
        <p:grpSpPr bwMode="auto">
          <a:xfrm>
            <a:off x="846138" y="1131888"/>
            <a:ext cx="2686051" cy="1928812"/>
            <a:chOff x="408" y="1594"/>
            <a:chExt cx="1692" cy="1215"/>
          </a:xfrm>
        </p:grpSpPr>
        <p:sp>
          <p:nvSpPr>
            <p:cNvPr id="41352" name="Line 35"/>
            <p:cNvSpPr>
              <a:spLocks noChangeShapeType="1"/>
            </p:cNvSpPr>
            <p:nvPr/>
          </p:nvSpPr>
          <p:spPr bwMode="auto">
            <a:xfrm>
              <a:off x="1104" y="1632"/>
              <a:ext cx="0" cy="6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53" name="Line 36"/>
            <p:cNvSpPr>
              <a:spLocks noChangeShapeType="1"/>
            </p:cNvSpPr>
            <p:nvPr/>
          </p:nvSpPr>
          <p:spPr bwMode="auto">
            <a:xfrm>
              <a:off x="1104" y="2622"/>
              <a:ext cx="0" cy="1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54" name="Rectangle 37"/>
            <p:cNvSpPr>
              <a:spLocks noChangeArrowheads="1"/>
            </p:cNvSpPr>
            <p:nvPr/>
          </p:nvSpPr>
          <p:spPr bwMode="auto">
            <a:xfrm>
              <a:off x="1044" y="1788"/>
              <a:ext cx="120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  <a:miter lim="800000"/>
            </a:ln>
          </p:spPr>
          <p:txBody>
            <a:bodyPr wrap="none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1355" name="Line 38"/>
            <p:cNvSpPr>
              <a:spLocks noChangeShapeType="1"/>
            </p:cNvSpPr>
            <p:nvPr/>
          </p:nvSpPr>
          <p:spPr bwMode="auto">
            <a:xfrm>
              <a:off x="480" y="1632"/>
              <a:ext cx="12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56" name="Line 39"/>
            <p:cNvSpPr>
              <a:spLocks noChangeShapeType="1"/>
            </p:cNvSpPr>
            <p:nvPr/>
          </p:nvSpPr>
          <p:spPr bwMode="auto">
            <a:xfrm>
              <a:off x="1728" y="1632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57" name="Line 40"/>
            <p:cNvSpPr>
              <a:spLocks noChangeShapeType="1"/>
            </p:cNvSpPr>
            <p:nvPr/>
          </p:nvSpPr>
          <p:spPr bwMode="auto">
            <a:xfrm>
              <a:off x="1728" y="2256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58" name="Line 41"/>
            <p:cNvSpPr>
              <a:spLocks noChangeShapeType="1"/>
            </p:cNvSpPr>
            <p:nvPr/>
          </p:nvSpPr>
          <p:spPr bwMode="auto">
            <a:xfrm flipH="1">
              <a:off x="480" y="2784"/>
              <a:ext cx="12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1359" name="Group 42"/>
            <p:cNvGrpSpPr/>
            <p:nvPr/>
          </p:nvGrpSpPr>
          <p:grpSpPr bwMode="auto">
            <a:xfrm>
              <a:off x="1596" y="2163"/>
              <a:ext cx="258" cy="93"/>
              <a:chOff x="1351" y="3976"/>
              <a:chExt cx="174" cy="93"/>
            </a:xfrm>
          </p:grpSpPr>
          <p:sp>
            <p:nvSpPr>
              <p:cNvPr id="41370" name="Line 43"/>
              <p:cNvSpPr>
                <a:spLocks noChangeShapeType="1"/>
              </p:cNvSpPr>
              <p:nvPr/>
            </p:nvSpPr>
            <p:spPr bwMode="auto">
              <a:xfrm>
                <a:off x="1351" y="3976"/>
                <a:ext cx="174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371" name="Line 44"/>
              <p:cNvSpPr>
                <a:spLocks noChangeShapeType="1"/>
              </p:cNvSpPr>
              <p:nvPr/>
            </p:nvSpPr>
            <p:spPr bwMode="auto">
              <a:xfrm>
                <a:off x="1351" y="4068"/>
                <a:ext cx="174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1360" name="Text Box 45"/>
            <p:cNvSpPr txBox="1">
              <a:spLocks noChangeArrowheads="1"/>
            </p:cNvSpPr>
            <p:nvPr/>
          </p:nvSpPr>
          <p:spPr bwMode="auto">
            <a:xfrm>
              <a:off x="1854" y="2064"/>
              <a:ext cx="246" cy="2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361" name="Text Box 46"/>
            <p:cNvSpPr txBox="1">
              <a:spLocks noChangeArrowheads="1"/>
            </p:cNvSpPr>
            <p:nvPr/>
          </p:nvSpPr>
          <p:spPr bwMode="auto">
            <a:xfrm>
              <a:off x="1179" y="2274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1362" name="Group 47"/>
            <p:cNvGrpSpPr/>
            <p:nvPr/>
          </p:nvGrpSpPr>
          <p:grpSpPr bwMode="auto">
            <a:xfrm rot="5400000">
              <a:off x="940" y="2405"/>
              <a:ext cx="379" cy="57"/>
              <a:chOff x="1200" y="1584"/>
              <a:chExt cx="379" cy="45"/>
            </a:xfrm>
          </p:grpSpPr>
          <p:sp>
            <p:nvSpPr>
              <p:cNvPr id="41366" name="Arc 48"/>
              <p:cNvSpPr/>
              <p:nvPr/>
            </p:nvSpPr>
            <p:spPr bwMode="auto">
              <a:xfrm rot="5400000" flipH="1" flipV="1">
                <a:off x="1223" y="1561"/>
                <a:ext cx="45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723"/>
                  <a:gd name="T10" fmla="*/ 0 h 43200"/>
                  <a:gd name="T11" fmla="*/ 22723 w 2272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67" name="Arc 49"/>
              <p:cNvSpPr/>
              <p:nvPr/>
            </p:nvSpPr>
            <p:spPr bwMode="auto">
              <a:xfrm rot="5400000" flipH="1" flipV="1">
                <a:off x="1319" y="1561"/>
                <a:ext cx="45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723"/>
                  <a:gd name="T10" fmla="*/ 0 h 43200"/>
                  <a:gd name="T11" fmla="*/ 22723 w 2272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68" name="Arc 50"/>
              <p:cNvSpPr/>
              <p:nvPr/>
            </p:nvSpPr>
            <p:spPr bwMode="auto">
              <a:xfrm rot="5400000" flipH="1" flipV="1">
                <a:off x="1415" y="1561"/>
                <a:ext cx="45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723"/>
                  <a:gd name="T10" fmla="*/ 0 h 43200"/>
                  <a:gd name="T11" fmla="*/ 22723 w 2272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69" name="Arc 51"/>
              <p:cNvSpPr/>
              <p:nvPr/>
            </p:nvSpPr>
            <p:spPr bwMode="auto">
              <a:xfrm rot="5400000" flipH="1" flipV="1">
                <a:off x="1511" y="1561"/>
                <a:ext cx="45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723"/>
                  <a:gd name="T10" fmla="*/ 0 h 43200"/>
                  <a:gd name="T11" fmla="*/ 22723 w 2272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1363" name="Text Box 52"/>
            <p:cNvSpPr txBox="1">
              <a:spLocks noChangeArrowheads="1"/>
            </p:cNvSpPr>
            <p:nvPr/>
          </p:nvSpPr>
          <p:spPr bwMode="auto">
            <a:xfrm>
              <a:off x="1180" y="1794"/>
              <a:ext cx="192" cy="2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364" name="Oval 53"/>
            <p:cNvSpPr>
              <a:spLocks noChangeArrowheads="1"/>
            </p:cNvSpPr>
            <p:nvPr/>
          </p:nvSpPr>
          <p:spPr bwMode="auto">
            <a:xfrm>
              <a:off x="420" y="2741"/>
              <a:ext cx="68" cy="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1365" name="Oval 54"/>
            <p:cNvSpPr>
              <a:spLocks noChangeArrowheads="1"/>
            </p:cNvSpPr>
            <p:nvPr/>
          </p:nvSpPr>
          <p:spPr bwMode="auto">
            <a:xfrm>
              <a:off x="408" y="1594"/>
              <a:ext cx="68" cy="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1317" name="Text Box 58"/>
          <p:cNvSpPr txBox="1">
            <a:spLocks noChangeArrowheads="1"/>
          </p:cNvSpPr>
          <p:nvPr/>
        </p:nvSpPr>
        <p:spPr bwMode="auto">
          <a:xfrm>
            <a:off x="706438" y="1201738"/>
            <a:ext cx="357187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zh-CN" b="1">
                <a:sym typeface="Symbol" panose="05050102010706020507" pitchFamily="18" charset="2"/>
              </a:rPr>
              <a:t>+</a:t>
            </a:r>
            <a:endParaRPr lang="en-US" altLang="zh-CN" b="1">
              <a:sym typeface="Symbol" panose="05050102010706020507" pitchFamily="18" charset="2"/>
            </a:endParaRPr>
          </a:p>
        </p:txBody>
      </p:sp>
      <p:sp>
        <p:nvSpPr>
          <p:cNvPr id="41318" name="Text Box 59"/>
          <p:cNvSpPr txBox="1">
            <a:spLocks noChangeArrowheads="1"/>
          </p:cNvSpPr>
          <p:nvPr/>
        </p:nvSpPr>
        <p:spPr bwMode="auto">
          <a:xfrm>
            <a:off x="763588" y="2544763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-</a:t>
            </a:r>
            <a:endParaRPr lang="en-US" altLang="zh-CN" b="1">
              <a:sym typeface="Symbol" panose="05050102010706020507" pitchFamily="18" charset="2"/>
            </a:endParaRPr>
          </a:p>
        </p:txBody>
      </p:sp>
      <p:grpSp>
        <p:nvGrpSpPr>
          <p:cNvPr id="41319" name="Group 66"/>
          <p:cNvGrpSpPr/>
          <p:nvPr/>
        </p:nvGrpSpPr>
        <p:grpSpPr bwMode="auto">
          <a:xfrm>
            <a:off x="1198563" y="742954"/>
            <a:ext cx="2095500" cy="977905"/>
            <a:chOff x="755" y="612"/>
            <a:chExt cx="1320" cy="616"/>
          </a:xfrm>
        </p:grpSpPr>
        <p:sp>
          <p:nvSpPr>
            <p:cNvPr id="41349" name="Line 55"/>
            <p:cNvSpPr>
              <a:spLocks noChangeShapeType="1"/>
            </p:cNvSpPr>
            <p:nvPr/>
          </p:nvSpPr>
          <p:spPr bwMode="auto">
            <a:xfrm>
              <a:off x="755" y="889"/>
              <a:ext cx="16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med" len="lg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350" name="Line 56"/>
            <p:cNvSpPr>
              <a:spLocks noChangeShapeType="1"/>
            </p:cNvSpPr>
            <p:nvPr/>
          </p:nvSpPr>
          <p:spPr bwMode="auto">
            <a:xfrm flipH="1">
              <a:off x="1223" y="973"/>
              <a:ext cx="6" cy="78"/>
            </a:xfrm>
            <a:prstGeom prst="line">
              <a:avLst/>
            </a:prstGeom>
            <a:noFill/>
            <a:ln w="19050">
              <a:solidFill>
                <a:srgbClr val="33CC33"/>
              </a:solidFill>
              <a:round/>
              <a:tailEnd type="triangle" w="med" len="lg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351" name="Line 57"/>
            <p:cNvSpPr>
              <a:spLocks noChangeShapeType="1"/>
            </p:cNvSpPr>
            <p:nvPr/>
          </p:nvSpPr>
          <p:spPr bwMode="auto">
            <a:xfrm>
              <a:off x="1847" y="1045"/>
              <a:ext cx="0" cy="7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lg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1301" name="Object 341"/>
            <p:cNvGraphicFramePr>
              <a:graphicFrameLocks noChangeAspect="1"/>
            </p:cNvGraphicFramePr>
            <p:nvPr/>
          </p:nvGraphicFramePr>
          <p:xfrm>
            <a:off x="818" y="612"/>
            <a:ext cx="180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45" name="公式" r:id="rId3" imgW="177800" imgH="304800" progId="Equation.3">
                    <p:embed/>
                  </p:oleObj>
                </mc:Choice>
                <mc:Fallback>
                  <p:oleObj name="公式" r:id="rId3" imgW="177800" imgH="304800" progId="Equation.3">
                    <p:embed/>
                    <p:pic>
                      <p:nvPicPr>
                        <p:cNvPr id="0" name="Object 3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8" y="612"/>
                          <a:ext cx="180" cy="2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302" name="Object 342"/>
            <p:cNvGraphicFramePr>
              <a:graphicFrameLocks noChangeAspect="1"/>
            </p:cNvGraphicFramePr>
            <p:nvPr/>
          </p:nvGraphicFramePr>
          <p:xfrm>
            <a:off x="932" y="905"/>
            <a:ext cx="22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46" name="公式" r:id="rId5" imgW="215900" imgH="266700" progId="Equation.3">
                    <p:embed/>
                  </p:oleObj>
                </mc:Choice>
                <mc:Fallback>
                  <p:oleObj name="公式" r:id="rId5" imgW="215900" imgH="266700" progId="Equation.3">
                    <p:embed/>
                    <p:pic>
                      <p:nvPicPr>
                        <p:cNvPr id="0" name="Object 3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2" y="905"/>
                          <a:ext cx="226" cy="27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303" name="Object 343"/>
            <p:cNvGraphicFramePr>
              <a:graphicFrameLocks noChangeAspect="1"/>
            </p:cNvGraphicFramePr>
            <p:nvPr/>
          </p:nvGraphicFramePr>
          <p:xfrm>
            <a:off x="1865" y="964"/>
            <a:ext cx="21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47" name="公式" r:id="rId7" imgW="215900" imgH="279400" progId="Equation.3">
                    <p:embed/>
                  </p:oleObj>
                </mc:Choice>
                <mc:Fallback>
                  <p:oleObj name="公式" r:id="rId7" imgW="215900" imgH="279400" progId="Equation.3">
                    <p:embed/>
                    <p:pic>
                      <p:nvPicPr>
                        <p:cNvPr id="0" name="Object 3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5" y="964"/>
                          <a:ext cx="210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304" name="Object 344"/>
          <p:cNvGraphicFramePr>
            <a:graphicFrameLocks noChangeAspect="1"/>
          </p:cNvGraphicFramePr>
          <p:nvPr/>
        </p:nvGraphicFramePr>
        <p:xfrm>
          <a:off x="773113" y="1976438"/>
          <a:ext cx="315912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8" name="公式" r:id="rId9" imgW="165100" imgH="203200" progId="Equation.3">
                  <p:embed/>
                </p:oleObj>
              </mc:Choice>
              <mc:Fallback>
                <p:oleObj name="公式" r:id="rId9" imgW="165100" imgH="203200" progId="Equation.3">
                  <p:embed/>
                  <p:pic>
                    <p:nvPicPr>
                      <p:cNvPr id="0" name="Object 3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3" y="1976438"/>
                        <a:ext cx="315912" cy="38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054" name="Object 350"/>
          <p:cNvGraphicFramePr>
            <a:graphicFrameLocks noChangeAspect="1"/>
          </p:cNvGraphicFramePr>
          <p:nvPr/>
        </p:nvGraphicFramePr>
        <p:xfrm>
          <a:off x="5922963" y="4411663"/>
          <a:ext cx="118745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9" name="公式" r:id="rId11" imgW="825500" imgH="558800" progId="Equation.3">
                  <p:embed/>
                </p:oleObj>
              </mc:Choice>
              <mc:Fallback>
                <p:oleObj name="公式" r:id="rId11" imgW="825500" imgH="558800" progId="Equation.3">
                  <p:embed/>
                  <p:pic>
                    <p:nvPicPr>
                      <p:cNvPr id="0" name="Object 3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2963" y="4411663"/>
                        <a:ext cx="118745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3333FF"/>
                                </a:gs>
                                <a:gs pos="100000">
                                  <a:srgbClr val="181876"/>
                                </a:gs>
                              </a:gsLst>
                              <a:path path="shape">
                                <a:fillToRect l="50000" t="50000" r="50000" b="50000"/>
                              </a:path>
                            </a:gra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055" name="Object 351"/>
          <p:cNvGraphicFramePr>
            <a:graphicFrameLocks noChangeAspect="1"/>
          </p:cNvGraphicFramePr>
          <p:nvPr/>
        </p:nvGraphicFramePr>
        <p:xfrm>
          <a:off x="7326083" y="4812493"/>
          <a:ext cx="1701768" cy="1020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50" name="Equation" r:id="rId13" imgW="698500" imgH="419100" progId="Equation.3">
                  <p:embed/>
                </p:oleObj>
              </mc:Choice>
              <mc:Fallback>
                <p:oleObj name="Equation" r:id="rId13" imgW="698500" imgH="419100" progId="Equation.3">
                  <p:embed/>
                  <p:pic>
                    <p:nvPicPr>
                      <p:cNvPr id="0" name="Object 3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6083" y="4812493"/>
                        <a:ext cx="1701768" cy="1020759"/>
                      </a:xfrm>
                      <a:prstGeom prst="rect">
                        <a:avLst/>
                      </a:prstGeom>
                      <a:solidFill>
                        <a:srgbClr val="99FF99"/>
                      </a:solidFill>
                      <a:effectLst>
                        <a:outerShdw dist="17961" dir="2700000" algn="ctr" rotWithShape="0">
                          <a:srgbClr val="5C995C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4" name="AutoShape 104"/>
          <p:cNvSpPr>
            <a:spLocks noChangeArrowheads="1"/>
          </p:cNvSpPr>
          <p:nvPr/>
        </p:nvSpPr>
        <p:spPr bwMode="auto">
          <a:xfrm rot="-5400000" flipH="1" flipV="1">
            <a:off x="5821363" y="4121150"/>
            <a:ext cx="565150" cy="239712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7895 h 21600"/>
              <a:gd name="T20" fmla="*/ 16876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9257"/>
                </a:lnTo>
                <a:lnTo>
                  <a:pt x="13981" y="9257"/>
                </a:lnTo>
                <a:lnTo>
                  <a:pt x="13981" y="17895"/>
                </a:lnTo>
                <a:lnTo>
                  <a:pt x="0" y="17895"/>
                </a:lnTo>
                <a:lnTo>
                  <a:pt x="0" y="21600"/>
                </a:lnTo>
                <a:lnTo>
                  <a:pt x="16876" y="21600"/>
                </a:lnTo>
                <a:lnTo>
                  <a:pt x="16876" y="9257"/>
                </a:lnTo>
                <a:lnTo>
                  <a:pt x="21600" y="9257"/>
                </a:lnTo>
                <a:lnTo>
                  <a:pt x="15429" y="0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26057" name="Object 352"/>
          <p:cNvGraphicFramePr>
            <a:graphicFrameLocks noChangeAspect="1"/>
          </p:cNvGraphicFramePr>
          <p:nvPr/>
        </p:nvGraphicFramePr>
        <p:xfrm>
          <a:off x="3529447" y="5779449"/>
          <a:ext cx="3649662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51" name="Equation" r:id="rId15" imgW="2082800" imgH="584200" progId="Equation.3">
                  <p:embed/>
                </p:oleObj>
              </mc:Choice>
              <mc:Fallback>
                <p:oleObj name="Equation" r:id="rId15" imgW="2082800" imgH="584200" progId="Equation.3">
                  <p:embed/>
                  <p:pic>
                    <p:nvPicPr>
                      <p:cNvPr id="0" name="Object 3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447" y="5779449"/>
                        <a:ext cx="3649662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062" name="Object 353"/>
          <p:cNvGraphicFramePr>
            <a:graphicFrameLocks noChangeAspect="1"/>
          </p:cNvGraphicFramePr>
          <p:nvPr/>
        </p:nvGraphicFramePr>
        <p:xfrm>
          <a:off x="1441451" y="3078163"/>
          <a:ext cx="5007712" cy="896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52" name="Equation" r:id="rId17" imgW="53340000" imgH="10058400" progId="Equation.DSMT4">
                  <p:embed/>
                </p:oleObj>
              </mc:Choice>
              <mc:Fallback>
                <p:oleObj name="Equation" r:id="rId17" imgW="53340000" imgH="10058400" progId="Equation.DSMT4">
                  <p:embed/>
                  <p:pic>
                    <p:nvPicPr>
                      <p:cNvPr id="0" name="Object 3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1451" y="3078163"/>
                        <a:ext cx="5007712" cy="8965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4" name="Group 111"/>
          <p:cNvGrpSpPr/>
          <p:nvPr/>
        </p:nvGrpSpPr>
        <p:grpSpPr bwMode="auto">
          <a:xfrm>
            <a:off x="3657600" y="1271588"/>
            <a:ext cx="4876800" cy="1800225"/>
            <a:chOff x="2304" y="801"/>
            <a:chExt cx="3072" cy="1134"/>
          </a:xfrm>
        </p:grpSpPr>
        <p:sp>
          <p:nvSpPr>
            <p:cNvPr id="75" name="Text Box 67"/>
            <p:cNvSpPr txBox="1">
              <a:spLocks noChangeArrowheads="1"/>
            </p:cNvSpPr>
            <p:nvPr/>
          </p:nvSpPr>
          <p:spPr bwMode="auto">
            <a:xfrm>
              <a:off x="2304" y="1141"/>
              <a:ext cx="979" cy="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400" b="1" dirty="0"/>
                <a:t>等效为</a:t>
              </a:r>
              <a:endParaRPr lang="en-US" altLang="zh-CN" sz="2400" b="1" dirty="0"/>
            </a:p>
          </p:txBody>
        </p:sp>
        <p:sp>
          <p:nvSpPr>
            <p:cNvPr id="76" name="AutoShape 68"/>
            <p:cNvSpPr>
              <a:spLocks noChangeArrowheads="1"/>
            </p:cNvSpPr>
            <p:nvPr/>
          </p:nvSpPr>
          <p:spPr bwMode="auto">
            <a:xfrm>
              <a:off x="2469" y="1343"/>
              <a:ext cx="740" cy="92"/>
            </a:xfrm>
            <a:prstGeom prst="rightArrow">
              <a:avLst>
                <a:gd name="adj1" fmla="val 50000"/>
                <a:gd name="adj2" fmla="val 201087"/>
              </a:avLst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grpSp>
          <p:nvGrpSpPr>
            <p:cNvPr id="77" name="Group 72"/>
            <p:cNvGrpSpPr/>
            <p:nvPr/>
          </p:nvGrpSpPr>
          <p:grpSpPr bwMode="auto">
            <a:xfrm>
              <a:off x="4471" y="1275"/>
              <a:ext cx="258" cy="93"/>
              <a:chOff x="1351" y="3976"/>
              <a:chExt cx="174" cy="93"/>
            </a:xfrm>
          </p:grpSpPr>
          <p:sp>
            <p:nvSpPr>
              <p:cNvPr id="104" name="Line 73"/>
              <p:cNvSpPr>
                <a:spLocks noChangeShapeType="1"/>
              </p:cNvSpPr>
              <p:nvPr/>
            </p:nvSpPr>
            <p:spPr bwMode="auto">
              <a:xfrm>
                <a:off x="1351" y="3976"/>
                <a:ext cx="174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" name="Line 74"/>
              <p:cNvSpPr>
                <a:spLocks noChangeShapeType="1"/>
              </p:cNvSpPr>
              <p:nvPr/>
            </p:nvSpPr>
            <p:spPr bwMode="auto">
              <a:xfrm>
                <a:off x="1351" y="4068"/>
                <a:ext cx="174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8" name="Line 75"/>
            <p:cNvSpPr>
              <a:spLocks noChangeShapeType="1"/>
            </p:cNvSpPr>
            <p:nvPr/>
          </p:nvSpPr>
          <p:spPr bwMode="auto">
            <a:xfrm flipV="1">
              <a:off x="5059" y="885"/>
              <a:ext cx="1" cy="2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Line 76"/>
            <p:cNvSpPr>
              <a:spLocks noChangeShapeType="1"/>
            </p:cNvSpPr>
            <p:nvPr/>
          </p:nvSpPr>
          <p:spPr bwMode="auto">
            <a:xfrm>
              <a:off x="5059" y="1516"/>
              <a:ext cx="1" cy="2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Line 77"/>
            <p:cNvSpPr>
              <a:spLocks noChangeShapeType="1"/>
            </p:cNvSpPr>
            <p:nvPr/>
          </p:nvSpPr>
          <p:spPr bwMode="auto">
            <a:xfrm flipH="1">
              <a:off x="3571" y="1797"/>
              <a:ext cx="148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Line 78"/>
            <p:cNvSpPr>
              <a:spLocks noChangeShapeType="1"/>
            </p:cNvSpPr>
            <p:nvPr/>
          </p:nvSpPr>
          <p:spPr bwMode="auto">
            <a:xfrm flipH="1">
              <a:off x="3571" y="885"/>
              <a:ext cx="148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Line 79"/>
            <p:cNvSpPr>
              <a:spLocks noChangeShapeType="1"/>
            </p:cNvSpPr>
            <p:nvPr/>
          </p:nvSpPr>
          <p:spPr bwMode="auto">
            <a:xfrm>
              <a:off x="4603" y="1367"/>
              <a:ext cx="1" cy="4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Line 80"/>
            <p:cNvSpPr>
              <a:spLocks noChangeShapeType="1"/>
            </p:cNvSpPr>
            <p:nvPr/>
          </p:nvSpPr>
          <p:spPr bwMode="auto">
            <a:xfrm flipV="1">
              <a:off x="4603" y="885"/>
              <a:ext cx="1" cy="3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Line 81"/>
            <p:cNvSpPr>
              <a:spLocks noChangeShapeType="1"/>
            </p:cNvSpPr>
            <p:nvPr/>
          </p:nvSpPr>
          <p:spPr bwMode="auto">
            <a:xfrm>
              <a:off x="4135" y="885"/>
              <a:ext cx="1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" name="Text Box 82"/>
            <p:cNvSpPr txBox="1">
              <a:spLocks noChangeArrowheads="1"/>
            </p:cNvSpPr>
            <p:nvPr/>
          </p:nvSpPr>
          <p:spPr bwMode="auto">
            <a:xfrm>
              <a:off x="4693" y="1179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b="1" i="1"/>
                <a:t>C</a:t>
              </a:r>
              <a:endParaRPr lang="en-US" altLang="zh-CN" sz="2400" b="1" i="1"/>
            </a:p>
          </p:txBody>
        </p:sp>
        <p:sp>
          <p:nvSpPr>
            <p:cNvPr id="86" name="Text Box 83"/>
            <p:cNvSpPr txBox="1">
              <a:spLocks noChangeArrowheads="1"/>
            </p:cNvSpPr>
            <p:nvPr/>
          </p:nvSpPr>
          <p:spPr bwMode="auto">
            <a:xfrm>
              <a:off x="5143" y="1143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b="1" i="1"/>
                <a:t>L</a:t>
              </a:r>
              <a:endParaRPr lang="en-US" altLang="zh-CN" sz="2400" b="1" i="1"/>
            </a:p>
          </p:txBody>
        </p:sp>
        <p:grpSp>
          <p:nvGrpSpPr>
            <p:cNvPr id="87" name="Group 84"/>
            <p:cNvGrpSpPr/>
            <p:nvPr/>
          </p:nvGrpSpPr>
          <p:grpSpPr bwMode="auto">
            <a:xfrm rot="5400000">
              <a:off x="4898" y="1298"/>
              <a:ext cx="379" cy="57"/>
              <a:chOff x="1200" y="1584"/>
              <a:chExt cx="379" cy="45"/>
            </a:xfrm>
          </p:grpSpPr>
          <p:sp>
            <p:nvSpPr>
              <p:cNvPr id="100" name="Arc 85"/>
              <p:cNvSpPr/>
              <p:nvPr/>
            </p:nvSpPr>
            <p:spPr bwMode="auto">
              <a:xfrm rot="5400000" flipH="1" flipV="1">
                <a:off x="1223" y="1561"/>
                <a:ext cx="45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723"/>
                  <a:gd name="T10" fmla="*/ 0 h 43200"/>
                  <a:gd name="T11" fmla="*/ 22723 w 2272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1" name="Arc 86"/>
              <p:cNvSpPr/>
              <p:nvPr/>
            </p:nvSpPr>
            <p:spPr bwMode="auto">
              <a:xfrm rot="5400000" flipH="1" flipV="1">
                <a:off x="1319" y="1561"/>
                <a:ext cx="45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723"/>
                  <a:gd name="T10" fmla="*/ 0 h 43200"/>
                  <a:gd name="T11" fmla="*/ 22723 w 2272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" name="Arc 87"/>
              <p:cNvSpPr/>
              <p:nvPr/>
            </p:nvSpPr>
            <p:spPr bwMode="auto">
              <a:xfrm rot="5400000" flipH="1" flipV="1">
                <a:off x="1415" y="1561"/>
                <a:ext cx="45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723"/>
                  <a:gd name="T10" fmla="*/ 0 h 43200"/>
                  <a:gd name="T11" fmla="*/ 22723 w 2272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" name="Arc 88"/>
              <p:cNvSpPr/>
              <p:nvPr/>
            </p:nvSpPr>
            <p:spPr bwMode="auto">
              <a:xfrm rot="5400000" flipH="1" flipV="1">
                <a:off x="1511" y="1561"/>
                <a:ext cx="45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723"/>
                  <a:gd name="T10" fmla="*/ 0 h 43200"/>
                  <a:gd name="T11" fmla="*/ 22723 w 2272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8" name="Rectangle 89"/>
            <p:cNvSpPr>
              <a:spLocks noChangeArrowheads="1"/>
            </p:cNvSpPr>
            <p:nvPr/>
          </p:nvSpPr>
          <p:spPr bwMode="auto">
            <a:xfrm>
              <a:off x="4084" y="1215"/>
              <a:ext cx="101" cy="2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graphicFrame>
          <p:nvGraphicFramePr>
            <p:cNvPr id="89" name="Object 91"/>
            <p:cNvGraphicFramePr>
              <a:graphicFrameLocks noChangeAspect="1"/>
            </p:cNvGraphicFramePr>
            <p:nvPr/>
          </p:nvGraphicFramePr>
          <p:xfrm>
            <a:off x="4185" y="1136"/>
            <a:ext cx="256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53" name="Equation" r:id="rId19" imgW="109855" imgH="219075" progId="Equation.3">
                    <p:embed/>
                  </p:oleObj>
                </mc:Choice>
                <mc:Fallback>
                  <p:oleObj name="Equation" r:id="rId19" imgW="109855" imgH="219075" progId="Equation.3">
                    <p:embed/>
                    <p:pic>
                      <p:nvPicPr>
                        <p:cNvPr id="0" name="Object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5" y="1136"/>
                          <a:ext cx="256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" name="Line 92"/>
            <p:cNvSpPr>
              <a:spLocks noChangeShapeType="1"/>
            </p:cNvSpPr>
            <p:nvPr/>
          </p:nvSpPr>
          <p:spPr bwMode="auto">
            <a:xfrm>
              <a:off x="3649" y="891"/>
              <a:ext cx="168" cy="1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1" name="Text Box 93"/>
            <p:cNvSpPr txBox="1">
              <a:spLocks noChangeArrowheads="1"/>
            </p:cNvSpPr>
            <p:nvPr/>
          </p:nvSpPr>
          <p:spPr bwMode="auto">
            <a:xfrm>
              <a:off x="3267" y="801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ym typeface="Symbol" panose="05050102010706020507" pitchFamily="18" charset="2"/>
                </a:rPr>
                <a:t>+</a:t>
              </a:r>
              <a:endParaRPr lang="en-US" altLang="zh-CN" sz="2400" b="1">
                <a:sym typeface="Symbol" panose="05050102010706020507" pitchFamily="18" charset="2"/>
              </a:endParaRPr>
            </a:p>
          </p:txBody>
        </p:sp>
        <p:sp>
          <p:nvSpPr>
            <p:cNvPr id="92" name="Text Box 94"/>
            <p:cNvSpPr txBox="1">
              <a:spLocks noChangeArrowheads="1"/>
            </p:cNvSpPr>
            <p:nvPr/>
          </p:nvSpPr>
          <p:spPr bwMode="auto">
            <a:xfrm>
              <a:off x="3303" y="1647"/>
              <a:ext cx="2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-</a:t>
              </a:r>
              <a:endParaRPr lang="en-US" altLang="zh-CN" sz="2400" b="1">
                <a:sym typeface="Symbol" panose="05050102010706020507" pitchFamily="18" charset="2"/>
              </a:endParaRPr>
            </a:p>
          </p:txBody>
        </p:sp>
        <p:graphicFrame>
          <p:nvGraphicFramePr>
            <p:cNvPr id="93" name="Object 95"/>
            <p:cNvGraphicFramePr>
              <a:graphicFrameLocks noChangeAspect="1"/>
            </p:cNvGraphicFramePr>
            <p:nvPr/>
          </p:nvGraphicFramePr>
          <p:xfrm>
            <a:off x="3640" y="935"/>
            <a:ext cx="180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54" name="公式" r:id="rId21" imgW="54610" imgH="123190" progId="Equation.3">
                    <p:embed/>
                  </p:oleObj>
                </mc:Choice>
                <mc:Fallback>
                  <p:oleObj name="公式" r:id="rId21" imgW="54610" imgH="123190" progId="Equation.3">
                    <p:embed/>
                    <p:pic>
                      <p:nvPicPr>
                        <p:cNvPr id="0" name="Object 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0" y="935"/>
                          <a:ext cx="180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" name="Object 96"/>
            <p:cNvGraphicFramePr>
              <a:graphicFrameLocks noChangeAspect="1"/>
            </p:cNvGraphicFramePr>
            <p:nvPr/>
          </p:nvGraphicFramePr>
          <p:xfrm>
            <a:off x="3309" y="1289"/>
            <a:ext cx="199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55" name="公式" r:id="rId23" imgW="165100" imgH="203200" progId="Equation.3">
                    <p:embed/>
                  </p:oleObj>
                </mc:Choice>
                <mc:Fallback>
                  <p:oleObj name="公式" r:id="rId23" imgW="165100" imgH="203200" progId="Equation.3">
                    <p:embed/>
                    <p:pic>
                      <p:nvPicPr>
                        <p:cNvPr id="0" name="Object 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9" y="1289"/>
                          <a:ext cx="199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5" name="Oval 97"/>
            <p:cNvSpPr>
              <a:spLocks noChangeArrowheads="1"/>
            </p:cNvSpPr>
            <p:nvPr/>
          </p:nvSpPr>
          <p:spPr bwMode="auto">
            <a:xfrm>
              <a:off x="3507" y="842"/>
              <a:ext cx="56" cy="73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96" name="Oval 98"/>
            <p:cNvSpPr>
              <a:spLocks noChangeArrowheads="1"/>
            </p:cNvSpPr>
            <p:nvPr/>
          </p:nvSpPr>
          <p:spPr bwMode="auto">
            <a:xfrm>
              <a:off x="3503" y="1770"/>
              <a:ext cx="56" cy="73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grpSp>
          <p:nvGrpSpPr>
            <p:cNvPr id="97" name="Group 99"/>
            <p:cNvGrpSpPr/>
            <p:nvPr/>
          </p:nvGrpSpPr>
          <p:grpSpPr bwMode="auto">
            <a:xfrm>
              <a:off x="4608" y="1507"/>
              <a:ext cx="247" cy="264"/>
              <a:chOff x="4992" y="3126"/>
              <a:chExt cx="247" cy="264"/>
            </a:xfrm>
          </p:grpSpPr>
          <p:sp>
            <p:nvSpPr>
              <p:cNvPr id="98" name="Line 100"/>
              <p:cNvSpPr>
                <a:spLocks noChangeShapeType="1"/>
              </p:cNvSpPr>
              <p:nvPr/>
            </p:nvSpPr>
            <p:spPr bwMode="auto">
              <a:xfrm>
                <a:off x="4992" y="3258"/>
                <a:ext cx="0" cy="72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graphicFrame>
            <p:nvGraphicFramePr>
              <p:cNvPr id="99" name="Object 101"/>
              <p:cNvGraphicFramePr>
                <a:graphicFrameLocks noChangeAspect="1"/>
              </p:cNvGraphicFramePr>
              <p:nvPr/>
            </p:nvGraphicFramePr>
            <p:xfrm>
              <a:off x="5029" y="3126"/>
              <a:ext cx="210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556" name="公式" r:id="rId24" imgW="75565" imgH="109855" progId="Equation.3">
                      <p:embed/>
                    </p:oleObj>
                  </mc:Choice>
                  <mc:Fallback>
                    <p:oleObj name="公式" r:id="rId24" imgW="75565" imgH="109855" progId="Equation.3">
                      <p:embed/>
                      <p:pic>
                        <p:nvPicPr>
                          <p:cNvPr id="0" name="Object 10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29" y="3126"/>
                            <a:ext cx="210" cy="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106" name="Object 64"/>
          <p:cNvGraphicFramePr>
            <a:graphicFrameLocks noChangeAspect="1"/>
          </p:cNvGraphicFramePr>
          <p:nvPr/>
        </p:nvGraphicFramePr>
        <p:xfrm>
          <a:off x="334963" y="4373563"/>
          <a:ext cx="2994025" cy="224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57" name="Picture" r:id="rId26" imgW="7467600" imgH="5848350" progId="Word.Picture.8">
                  <p:embed/>
                </p:oleObj>
              </mc:Choice>
              <mc:Fallback>
                <p:oleObj name="Picture" r:id="rId26" imgW="7467600" imgH="5848350" progId="Word.Picture.8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 l="4546" t="6200" r="2924" b="5586"/>
                      <a:stretch>
                        <a:fillRect/>
                      </a:stretch>
                    </p:blipFill>
                    <p:spPr bwMode="auto">
                      <a:xfrm>
                        <a:off x="334963" y="4373563"/>
                        <a:ext cx="2994025" cy="224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6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6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26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5"/>
          <p:cNvGrpSpPr/>
          <p:nvPr/>
        </p:nvGrpSpPr>
        <p:grpSpPr bwMode="auto">
          <a:xfrm>
            <a:off x="906402" y="861695"/>
            <a:ext cx="3197225" cy="1477963"/>
            <a:chOff x="1779" y="1361"/>
            <a:chExt cx="2014" cy="931"/>
          </a:xfrm>
        </p:grpSpPr>
        <p:sp>
          <p:nvSpPr>
            <p:cNvPr id="3" name="Text Box 46"/>
            <p:cNvSpPr txBox="1">
              <a:spLocks noChangeArrowheads="1"/>
            </p:cNvSpPr>
            <p:nvPr/>
          </p:nvSpPr>
          <p:spPr bwMode="auto">
            <a:xfrm>
              <a:off x="2304" y="1380"/>
              <a:ext cx="225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  <a:sym typeface="Symbol" panose="05050102010706020507" pitchFamily="18" charset="2"/>
                </a:rPr>
                <a:t>+</a:t>
              </a:r>
              <a:endParaRPr lang="en-US" altLang="zh-CN" b="1">
                <a:solidFill>
                  <a:schemeClr val="tx2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4" name="Text Box 47"/>
            <p:cNvSpPr txBox="1">
              <a:spLocks noChangeArrowheads="1"/>
            </p:cNvSpPr>
            <p:nvPr/>
          </p:nvSpPr>
          <p:spPr bwMode="auto">
            <a:xfrm>
              <a:off x="2310" y="187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  <a:sym typeface="Symbol" panose="05050102010706020507" pitchFamily="18" charset="2"/>
                </a:rPr>
                <a:t>_</a:t>
              </a:r>
              <a:endParaRPr lang="en-US" altLang="zh-CN" b="1">
                <a:solidFill>
                  <a:schemeClr val="tx2"/>
                </a:solidFill>
                <a:sym typeface="Symbol" panose="05050102010706020507" pitchFamily="18" charset="2"/>
              </a:endParaRPr>
            </a:p>
          </p:txBody>
        </p:sp>
        <p:grpSp>
          <p:nvGrpSpPr>
            <p:cNvPr id="5" name="Group 48"/>
            <p:cNvGrpSpPr/>
            <p:nvPr/>
          </p:nvGrpSpPr>
          <p:grpSpPr bwMode="auto">
            <a:xfrm>
              <a:off x="2916" y="1770"/>
              <a:ext cx="258" cy="93"/>
              <a:chOff x="1351" y="3976"/>
              <a:chExt cx="174" cy="93"/>
            </a:xfrm>
          </p:grpSpPr>
          <p:sp>
            <p:nvSpPr>
              <p:cNvPr id="28" name="Line 49"/>
              <p:cNvSpPr>
                <a:spLocks noChangeShapeType="1"/>
              </p:cNvSpPr>
              <p:nvPr/>
            </p:nvSpPr>
            <p:spPr bwMode="auto">
              <a:xfrm>
                <a:off x="1351" y="3976"/>
                <a:ext cx="174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50"/>
              <p:cNvSpPr>
                <a:spLocks noChangeShapeType="1"/>
              </p:cNvSpPr>
              <p:nvPr/>
            </p:nvSpPr>
            <p:spPr bwMode="auto">
              <a:xfrm>
                <a:off x="1351" y="4068"/>
                <a:ext cx="174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" name="Line 51"/>
            <p:cNvSpPr>
              <a:spLocks noChangeShapeType="1"/>
            </p:cNvSpPr>
            <p:nvPr/>
          </p:nvSpPr>
          <p:spPr bwMode="auto">
            <a:xfrm flipV="1">
              <a:off x="3504" y="1380"/>
              <a:ext cx="0" cy="2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52"/>
            <p:cNvSpPr>
              <a:spLocks noChangeShapeType="1"/>
            </p:cNvSpPr>
            <p:nvPr/>
          </p:nvSpPr>
          <p:spPr bwMode="auto">
            <a:xfrm>
              <a:off x="3504" y="2011"/>
              <a:ext cx="0" cy="2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53"/>
            <p:cNvSpPr>
              <a:spLocks noChangeShapeType="1"/>
            </p:cNvSpPr>
            <p:nvPr/>
          </p:nvSpPr>
          <p:spPr bwMode="auto">
            <a:xfrm flipH="1">
              <a:off x="2016" y="2292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54"/>
            <p:cNvSpPr>
              <a:spLocks noChangeShapeType="1"/>
            </p:cNvSpPr>
            <p:nvPr/>
          </p:nvSpPr>
          <p:spPr bwMode="auto">
            <a:xfrm flipH="1">
              <a:off x="2016" y="1380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55"/>
            <p:cNvSpPr>
              <a:spLocks noChangeShapeType="1"/>
            </p:cNvSpPr>
            <p:nvPr/>
          </p:nvSpPr>
          <p:spPr bwMode="auto">
            <a:xfrm>
              <a:off x="3048" y="1862"/>
              <a:ext cx="0" cy="4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56"/>
            <p:cNvSpPr>
              <a:spLocks noChangeShapeType="1"/>
            </p:cNvSpPr>
            <p:nvPr/>
          </p:nvSpPr>
          <p:spPr bwMode="auto">
            <a:xfrm flipV="1">
              <a:off x="3048" y="1380"/>
              <a:ext cx="0" cy="3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57"/>
            <p:cNvSpPr>
              <a:spLocks noChangeShapeType="1"/>
            </p:cNvSpPr>
            <p:nvPr/>
          </p:nvSpPr>
          <p:spPr bwMode="auto">
            <a:xfrm>
              <a:off x="2580" y="1380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58"/>
            <p:cNvSpPr>
              <a:spLocks noChangeShapeType="1"/>
            </p:cNvSpPr>
            <p:nvPr/>
          </p:nvSpPr>
          <p:spPr bwMode="auto">
            <a:xfrm>
              <a:off x="2016" y="1380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Oval 59"/>
            <p:cNvSpPr>
              <a:spLocks noChangeArrowheads="1"/>
            </p:cNvSpPr>
            <p:nvPr/>
          </p:nvSpPr>
          <p:spPr bwMode="auto">
            <a:xfrm>
              <a:off x="1872" y="1698"/>
              <a:ext cx="288" cy="28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Line 60"/>
            <p:cNvSpPr>
              <a:spLocks noChangeShapeType="1"/>
            </p:cNvSpPr>
            <p:nvPr/>
          </p:nvSpPr>
          <p:spPr bwMode="auto">
            <a:xfrm>
              <a:off x="1872" y="1842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" name="Object 330"/>
            <p:cNvGraphicFramePr>
              <a:graphicFrameLocks noChangeAspect="1"/>
            </p:cNvGraphicFramePr>
            <p:nvPr/>
          </p:nvGraphicFramePr>
          <p:xfrm>
            <a:off x="1779" y="1361"/>
            <a:ext cx="205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34" name="公式" r:id="rId1" imgW="177800" imgH="304165" progId="Equation.3">
                    <p:embed/>
                  </p:oleObj>
                </mc:Choice>
                <mc:Fallback>
                  <p:oleObj name="公式" r:id="rId1" imgW="177800" imgH="304165" progId="Equation.3">
                    <p:embed/>
                    <p:pic>
                      <p:nvPicPr>
                        <p:cNvPr id="0" name="Object 3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9" y="1361"/>
                          <a:ext cx="205" cy="3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Line 62"/>
            <p:cNvSpPr>
              <a:spLocks noChangeShapeType="1"/>
            </p:cNvSpPr>
            <p:nvPr/>
          </p:nvSpPr>
          <p:spPr bwMode="auto">
            <a:xfrm flipV="1">
              <a:off x="2016" y="1530"/>
              <a:ext cx="0" cy="15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Text Box 63"/>
            <p:cNvSpPr txBox="1">
              <a:spLocks noChangeArrowheads="1"/>
            </p:cNvSpPr>
            <p:nvPr/>
          </p:nvSpPr>
          <p:spPr bwMode="auto">
            <a:xfrm>
              <a:off x="2618" y="1694"/>
              <a:ext cx="221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 Box 64"/>
            <p:cNvSpPr txBox="1">
              <a:spLocks noChangeArrowheads="1"/>
            </p:cNvSpPr>
            <p:nvPr/>
          </p:nvSpPr>
          <p:spPr bwMode="auto">
            <a:xfrm>
              <a:off x="3138" y="1674"/>
              <a:ext cx="213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 Box 65"/>
            <p:cNvSpPr txBox="1">
              <a:spLocks noChangeArrowheads="1"/>
            </p:cNvSpPr>
            <p:nvPr/>
          </p:nvSpPr>
          <p:spPr bwMode="auto">
            <a:xfrm>
              <a:off x="3588" y="1638"/>
              <a:ext cx="205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1" name="Group 66"/>
            <p:cNvGrpSpPr/>
            <p:nvPr/>
          </p:nvGrpSpPr>
          <p:grpSpPr bwMode="auto">
            <a:xfrm rot="5400000">
              <a:off x="3343" y="1793"/>
              <a:ext cx="379" cy="57"/>
              <a:chOff x="1200" y="1584"/>
              <a:chExt cx="379" cy="45"/>
            </a:xfrm>
          </p:grpSpPr>
          <p:sp>
            <p:nvSpPr>
              <p:cNvPr id="24" name="Arc 67"/>
              <p:cNvSpPr/>
              <p:nvPr/>
            </p:nvSpPr>
            <p:spPr bwMode="auto">
              <a:xfrm rot="5400000" flipH="1" flipV="1">
                <a:off x="1223" y="1561"/>
                <a:ext cx="45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723"/>
                  <a:gd name="T10" fmla="*/ 0 h 43200"/>
                  <a:gd name="T11" fmla="*/ 22723 w 2272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Arc 68"/>
              <p:cNvSpPr/>
              <p:nvPr/>
            </p:nvSpPr>
            <p:spPr bwMode="auto">
              <a:xfrm rot="5400000" flipH="1" flipV="1">
                <a:off x="1319" y="1561"/>
                <a:ext cx="45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723"/>
                  <a:gd name="T10" fmla="*/ 0 h 43200"/>
                  <a:gd name="T11" fmla="*/ 22723 w 2272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Arc 69"/>
              <p:cNvSpPr/>
              <p:nvPr/>
            </p:nvSpPr>
            <p:spPr bwMode="auto">
              <a:xfrm rot="5400000" flipH="1" flipV="1">
                <a:off x="1415" y="1561"/>
                <a:ext cx="45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723"/>
                  <a:gd name="T10" fmla="*/ 0 h 43200"/>
                  <a:gd name="T11" fmla="*/ 22723 w 2272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Arc 70"/>
              <p:cNvSpPr/>
              <p:nvPr/>
            </p:nvSpPr>
            <p:spPr bwMode="auto">
              <a:xfrm rot="5400000" flipH="1" flipV="1">
                <a:off x="1511" y="1561"/>
                <a:ext cx="45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723"/>
                  <a:gd name="T10" fmla="*/ 0 h 43200"/>
                  <a:gd name="T11" fmla="*/ 22723 w 2272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2" name="Rectangle 71"/>
            <p:cNvSpPr>
              <a:spLocks noChangeArrowheads="1"/>
            </p:cNvSpPr>
            <p:nvPr/>
          </p:nvSpPr>
          <p:spPr bwMode="auto">
            <a:xfrm>
              <a:off x="2529" y="1710"/>
              <a:ext cx="101" cy="2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</a:ln>
          </p:spPr>
          <p:txBody>
            <a:bodyPr anchor="ctr">
              <a:spAutoFit/>
            </a:bodyPr>
            <a:lstStyle/>
            <a:p>
              <a:pPr algn="ctr"/>
              <a:endParaRPr lang="zh-CN" altLang="en-US"/>
            </a:p>
          </p:txBody>
        </p:sp>
        <p:graphicFrame>
          <p:nvGraphicFramePr>
            <p:cNvPr id="23" name="Object 331"/>
            <p:cNvGraphicFramePr>
              <a:graphicFrameLocks noChangeAspect="1"/>
            </p:cNvGraphicFramePr>
            <p:nvPr/>
          </p:nvGraphicFramePr>
          <p:xfrm>
            <a:off x="2311" y="1635"/>
            <a:ext cx="190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35" name="公式" r:id="rId3" imgW="165100" imgH="279400" progId="Equation.3">
                    <p:embed/>
                  </p:oleObj>
                </mc:Choice>
                <mc:Fallback>
                  <p:oleObj name="公式" r:id="rId3" imgW="165100" imgH="279400" progId="Equation.3">
                    <p:embed/>
                    <p:pic>
                      <p:nvPicPr>
                        <p:cNvPr id="0" name="Object 3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1" y="1635"/>
                          <a:ext cx="190" cy="3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" name="Group 34"/>
          <p:cNvGrpSpPr/>
          <p:nvPr/>
        </p:nvGrpSpPr>
        <p:grpSpPr bwMode="auto">
          <a:xfrm>
            <a:off x="789839" y="3009769"/>
            <a:ext cx="2686051" cy="1928812"/>
            <a:chOff x="408" y="1594"/>
            <a:chExt cx="1692" cy="1215"/>
          </a:xfrm>
        </p:grpSpPr>
        <p:sp>
          <p:nvSpPr>
            <p:cNvPr id="31" name="Line 35"/>
            <p:cNvSpPr>
              <a:spLocks noChangeShapeType="1"/>
            </p:cNvSpPr>
            <p:nvPr/>
          </p:nvSpPr>
          <p:spPr bwMode="auto">
            <a:xfrm>
              <a:off x="1104" y="1632"/>
              <a:ext cx="0" cy="6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36"/>
            <p:cNvSpPr>
              <a:spLocks noChangeShapeType="1"/>
            </p:cNvSpPr>
            <p:nvPr/>
          </p:nvSpPr>
          <p:spPr bwMode="auto">
            <a:xfrm>
              <a:off x="1104" y="2622"/>
              <a:ext cx="0" cy="1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Rectangle 37"/>
            <p:cNvSpPr>
              <a:spLocks noChangeArrowheads="1"/>
            </p:cNvSpPr>
            <p:nvPr/>
          </p:nvSpPr>
          <p:spPr bwMode="auto">
            <a:xfrm>
              <a:off x="1044" y="1788"/>
              <a:ext cx="120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  <a:miter lim="800000"/>
            </a:ln>
          </p:spPr>
          <p:txBody>
            <a:bodyPr wrap="none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" name="Line 38"/>
            <p:cNvSpPr>
              <a:spLocks noChangeShapeType="1"/>
            </p:cNvSpPr>
            <p:nvPr/>
          </p:nvSpPr>
          <p:spPr bwMode="auto">
            <a:xfrm>
              <a:off x="480" y="1632"/>
              <a:ext cx="12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39"/>
            <p:cNvSpPr>
              <a:spLocks noChangeShapeType="1"/>
            </p:cNvSpPr>
            <p:nvPr/>
          </p:nvSpPr>
          <p:spPr bwMode="auto">
            <a:xfrm>
              <a:off x="1728" y="1632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40"/>
            <p:cNvSpPr>
              <a:spLocks noChangeShapeType="1"/>
            </p:cNvSpPr>
            <p:nvPr/>
          </p:nvSpPr>
          <p:spPr bwMode="auto">
            <a:xfrm>
              <a:off x="1728" y="2256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41"/>
            <p:cNvSpPr>
              <a:spLocks noChangeShapeType="1"/>
            </p:cNvSpPr>
            <p:nvPr/>
          </p:nvSpPr>
          <p:spPr bwMode="auto">
            <a:xfrm flipH="1">
              <a:off x="480" y="2784"/>
              <a:ext cx="12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8" name="Group 42"/>
            <p:cNvGrpSpPr/>
            <p:nvPr/>
          </p:nvGrpSpPr>
          <p:grpSpPr bwMode="auto">
            <a:xfrm>
              <a:off x="1596" y="2163"/>
              <a:ext cx="258" cy="93"/>
              <a:chOff x="1351" y="3976"/>
              <a:chExt cx="174" cy="93"/>
            </a:xfrm>
          </p:grpSpPr>
          <p:sp>
            <p:nvSpPr>
              <p:cNvPr id="49" name="Line 43"/>
              <p:cNvSpPr>
                <a:spLocks noChangeShapeType="1"/>
              </p:cNvSpPr>
              <p:nvPr/>
            </p:nvSpPr>
            <p:spPr bwMode="auto">
              <a:xfrm>
                <a:off x="1351" y="3976"/>
                <a:ext cx="174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Line 44"/>
              <p:cNvSpPr>
                <a:spLocks noChangeShapeType="1"/>
              </p:cNvSpPr>
              <p:nvPr/>
            </p:nvSpPr>
            <p:spPr bwMode="auto">
              <a:xfrm>
                <a:off x="1351" y="4068"/>
                <a:ext cx="174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9" name="Text Box 45"/>
            <p:cNvSpPr txBox="1">
              <a:spLocks noChangeArrowheads="1"/>
            </p:cNvSpPr>
            <p:nvPr/>
          </p:nvSpPr>
          <p:spPr bwMode="auto">
            <a:xfrm>
              <a:off x="1854" y="2064"/>
              <a:ext cx="246" cy="2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Text Box 46"/>
            <p:cNvSpPr txBox="1">
              <a:spLocks noChangeArrowheads="1"/>
            </p:cNvSpPr>
            <p:nvPr/>
          </p:nvSpPr>
          <p:spPr bwMode="auto">
            <a:xfrm>
              <a:off x="1179" y="2274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1" name="Group 47"/>
            <p:cNvGrpSpPr/>
            <p:nvPr/>
          </p:nvGrpSpPr>
          <p:grpSpPr bwMode="auto">
            <a:xfrm rot="5400000">
              <a:off x="940" y="2405"/>
              <a:ext cx="379" cy="57"/>
              <a:chOff x="1200" y="1584"/>
              <a:chExt cx="379" cy="45"/>
            </a:xfrm>
          </p:grpSpPr>
          <p:sp>
            <p:nvSpPr>
              <p:cNvPr id="45" name="Arc 48"/>
              <p:cNvSpPr/>
              <p:nvPr/>
            </p:nvSpPr>
            <p:spPr bwMode="auto">
              <a:xfrm rot="5400000" flipH="1" flipV="1">
                <a:off x="1223" y="1561"/>
                <a:ext cx="45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723"/>
                  <a:gd name="T10" fmla="*/ 0 h 43200"/>
                  <a:gd name="T11" fmla="*/ 22723 w 2272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Arc 49"/>
              <p:cNvSpPr/>
              <p:nvPr/>
            </p:nvSpPr>
            <p:spPr bwMode="auto">
              <a:xfrm rot="5400000" flipH="1" flipV="1">
                <a:off x="1319" y="1561"/>
                <a:ext cx="45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723"/>
                  <a:gd name="T10" fmla="*/ 0 h 43200"/>
                  <a:gd name="T11" fmla="*/ 22723 w 2272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Arc 50"/>
              <p:cNvSpPr/>
              <p:nvPr/>
            </p:nvSpPr>
            <p:spPr bwMode="auto">
              <a:xfrm rot="5400000" flipH="1" flipV="1">
                <a:off x="1415" y="1561"/>
                <a:ext cx="45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723"/>
                  <a:gd name="T10" fmla="*/ 0 h 43200"/>
                  <a:gd name="T11" fmla="*/ 22723 w 2272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Arc 51"/>
              <p:cNvSpPr/>
              <p:nvPr/>
            </p:nvSpPr>
            <p:spPr bwMode="auto">
              <a:xfrm rot="5400000" flipH="1" flipV="1">
                <a:off x="1511" y="1561"/>
                <a:ext cx="45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723"/>
                  <a:gd name="T10" fmla="*/ 0 h 43200"/>
                  <a:gd name="T11" fmla="*/ 22723 w 2272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2" name="Text Box 52"/>
            <p:cNvSpPr txBox="1">
              <a:spLocks noChangeArrowheads="1"/>
            </p:cNvSpPr>
            <p:nvPr/>
          </p:nvSpPr>
          <p:spPr bwMode="auto">
            <a:xfrm>
              <a:off x="1180" y="1794"/>
              <a:ext cx="192" cy="2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Oval 53"/>
            <p:cNvSpPr>
              <a:spLocks noChangeArrowheads="1"/>
            </p:cNvSpPr>
            <p:nvPr/>
          </p:nvSpPr>
          <p:spPr bwMode="auto">
            <a:xfrm>
              <a:off x="420" y="2741"/>
              <a:ext cx="68" cy="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4" name="Oval 54"/>
            <p:cNvSpPr>
              <a:spLocks noChangeArrowheads="1"/>
            </p:cNvSpPr>
            <p:nvPr/>
          </p:nvSpPr>
          <p:spPr bwMode="auto">
            <a:xfrm>
              <a:off x="408" y="1594"/>
              <a:ext cx="68" cy="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51" name="Text Box 39"/>
          <p:cNvSpPr txBox="1">
            <a:spLocks noChangeArrowheads="1"/>
          </p:cNvSpPr>
          <p:nvPr/>
        </p:nvSpPr>
        <p:spPr bwMode="auto">
          <a:xfrm>
            <a:off x="546681" y="211255"/>
            <a:ext cx="3775393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理想并联谐振电路的品质因数：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52" name="Object 342"/>
          <p:cNvGraphicFramePr>
            <a:graphicFrameLocks noChangeAspect="1"/>
          </p:cNvGraphicFramePr>
          <p:nvPr/>
        </p:nvGraphicFramePr>
        <p:xfrm>
          <a:off x="3212352" y="879951"/>
          <a:ext cx="399152" cy="478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6" name="公式" r:id="rId5" imgW="215900" imgH="266700" progId="Equation.3">
                  <p:embed/>
                </p:oleObj>
              </mc:Choice>
              <mc:Fallback>
                <p:oleObj name="公式" r:id="rId5" imgW="215900" imgH="266700" progId="Equation.3">
                  <p:embed/>
                  <p:pic>
                    <p:nvPicPr>
                      <p:cNvPr id="0" name="Object 3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2352" y="879951"/>
                        <a:ext cx="399152" cy="4786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4" name="图片 5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17148" y="1030493"/>
            <a:ext cx="249958" cy="249958"/>
          </a:xfrm>
          <a:prstGeom prst="rect">
            <a:avLst/>
          </a:prstGeom>
        </p:spPr>
      </p:pic>
      <p:graphicFrame>
        <p:nvGraphicFramePr>
          <p:cNvPr id="55" name="Object 191"/>
          <p:cNvGraphicFramePr>
            <a:graphicFrameLocks noChangeAspect="1"/>
          </p:cNvGraphicFramePr>
          <p:nvPr/>
        </p:nvGraphicFramePr>
        <p:xfrm>
          <a:off x="4472567" y="590233"/>
          <a:ext cx="2770801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7" name="Equation" r:id="rId8" imgW="32918400" imgH="10972800" progId="Equation.DSMT4">
                  <p:embed/>
                </p:oleObj>
              </mc:Choice>
              <mc:Fallback>
                <p:oleObj name="Equation" r:id="rId8" imgW="32918400" imgH="10972800" progId="Equation.DSMT4">
                  <p:embed/>
                  <p:pic>
                    <p:nvPicPr>
                      <p:cNvPr id="0" name="Object 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2567" y="590233"/>
                        <a:ext cx="2770801" cy="920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191"/>
          <p:cNvGraphicFramePr>
            <a:graphicFrameLocks noChangeAspect="1"/>
          </p:cNvGraphicFramePr>
          <p:nvPr/>
        </p:nvGraphicFramePr>
        <p:xfrm>
          <a:off x="4302125" y="1549400"/>
          <a:ext cx="366712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8" name="Equation" r:id="rId10" imgW="49072800" imgH="10363200" progId="Equation.DSMT4">
                  <p:embed/>
                </p:oleObj>
              </mc:Choice>
              <mc:Fallback>
                <p:oleObj name="Equation" r:id="rId10" imgW="49072800" imgH="10363200" progId="Equation.DSMT4">
                  <p:embed/>
                  <p:pic>
                    <p:nvPicPr>
                      <p:cNvPr id="0" name="Object 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125" y="1549400"/>
                        <a:ext cx="3667125" cy="771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Text Box 39"/>
          <p:cNvSpPr txBox="1">
            <a:spLocks noChangeArrowheads="1"/>
          </p:cNvSpPr>
          <p:nvPr/>
        </p:nvSpPr>
        <p:spPr bwMode="auto">
          <a:xfrm>
            <a:off x="718619" y="2562711"/>
            <a:ext cx="3775393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实际并联谐振电路的品质因数：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91" name="Group 111"/>
          <p:cNvGrpSpPr/>
          <p:nvPr/>
        </p:nvGrpSpPr>
        <p:grpSpPr bwMode="auto">
          <a:xfrm>
            <a:off x="3425089" y="3138070"/>
            <a:ext cx="4876800" cy="1800225"/>
            <a:chOff x="2304" y="801"/>
            <a:chExt cx="3072" cy="1134"/>
          </a:xfrm>
        </p:grpSpPr>
        <p:sp>
          <p:nvSpPr>
            <p:cNvPr id="92" name="Text Box 67"/>
            <p:cNvSpPr txBox="1">
              <a:spLocks noChangeArrowheads="1"/>
            </p:cNvSpPr>
            <p:nvPr/>
          </p:nvSpPr>
          <p:spPr bwMode="auto">
            <a:xfrm>
              <a:off x="2304" y="1141"/>
              <a:ext cx="979" cy="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000" b="1" dirty="0"/>
                <a:t>等效为</a:t>
              </a:r>
              <a:endParaRPr lang="en-US" altLang="zh-CN" sz="2000" b="1" dirty="0"/>
            </a:p>
          </p:txBody>
        </p:sp>
        <p:sp>
          <p:nvSpPr>
            <p:cNvPr id="93" name="AutoShape 68"/>
            <p:cNvSpPr>
              <a:spLocks noChangeArrowheads="1"/>
            </p:cNvSpPr>
            <p:nvPr/>
          </p:nvSpPr>
          <p:spPr bwMode="auto">
            <a:xfrm>
              <a:off x="2469" y="1343"/>
              <a:ext cx="740" cy="92"/>
            </a:xfrm>
            <a:prstGeom prst="rightArrow">
              <a:avLst>
                <a:gd name="adj1" fmla="val 50000"/>
                <a:gd name="adj2" fmla="val 201087"/>
              </a:avLst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grpSp>
          <p:nvGrpSpPr>
            <p:cNvPr id="94" name="Group 72"/>
            <p:cNvGrpSpPr/>
            <p:nvPr/>
          </p:nvGrpSpPr>
          <p:grpSpPr bwMode="auto">
            <a:xfrm>
              <a:off x="4471" y="1275"/>
              <a:ext cx="258" cy="93"/>
              <a:chOff x="1351" y="3976"/>
              <a:chExt cx="174" cy="93"/>
            </a:xfrm>
          </p:grpSpPr>
          <p:sp>
            <p:nvSpPr>
              <p:cNvPr id="121" name="Line 73"/>
              <p:cNvSpPr>
                <a:spLocks noChangeShapeType="1"/>
              </p:cNvSpPr>
              <p:nvPr/>
            </p:nvSpPr>
            <p:spPr bwMode="auto">
              <a:xfrm>
                <a:off x="1351" y="3976"/>
                <a:ext cx="174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" name="Line 74"/>
              <p:cNvSpPr>
                <a:spLocks noChangeShapeType="1"/>
              </p:cNvSpPr>
              <p:nvPr/>
            </p:nvSpPr>
            <p:spPr bwMode="auto">
              <a:xfrm>
                <a:off x="1351" y="4068"/>
                <a:ext cx="174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5" name="Line 75"/>
            <p:cNvSpPr>
              <a:spLocks noChangeShapeType="1"/>
            </p:cNvSpPr>
            <p:nvPr/>
          </p:nvSpPr>
          <p:spPr bwMode="auto">
            <a:xfrm flipV="1">
              <a:off x="5059" y="885"/>
              <a:ext cx="1" cy="2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" name="Line 76"/>
            <p:cNvSpPr>
              <a:spLocks noChangeShapeType="1"/>
            </p:cNvSpPr>
            <p:nvPr/>
          </p:nvSpPr>
          <p:spPr bwMode="auto">
            <a:xfrm>
              <a:off x="5059" y="1516"/>
              <a:ext cx="1" cy="2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" name="Line 77"/>
            <p:cNvSpPr>
              <a:spLocks noChangeShapeType="1"/>
            </p:cNvSpPr>
            <p:nvPr/>
          </p:nvSpPr>
          <p:spPr bwMode="auto">
            <a:xfrm flipH="1">
              <a:off x="3571" y="1797"/>
              <a:ext cx="148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" name="Line 78"/>
            <p:cNvSpPr>
              <a:spLocks noChangeShapeType="1"/>
            </p:cNvSpPr>
            <p:nvPr/>
          </p:nvSpPr>
          <p:spPr bwMode="auto">
            <a:xfrm flipH="1">
              <a:off x="3571" y="885"/>
              <a:ext cx="148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" name="Line 79"/>
            <p:cNvSpPr>
              <a:spLocks noChangeShapeType="1"/>
            </p:cNvSpPr>
            <p:nvPr/>
          </p:nvSpPr>
          <p:spPr bwMode="auto">
            <a:xfrm>
              <a:off x="4603" y="1367"/>
              <a:ext cx="1" cy="4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" name="Line 80"/>
            <p:cNvSpPr>
              <a:spLocks noChangeShapeType="1"/>
            </p:cNvSpPr>
            <p:nvPr/>
          </p:nvSpPr>
          <p:spPr bwMode="auto">
            <a:xfrm flipV="1">
              <a:off x="4603" y="885"/>
              <a:ext cx="1" cy="3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" name="Line 81"/>
            <p:cNvSpPr>
              <a:spLocks noChangeShapeType="1"/>
            </p:cNvSpPr>
            <p:nvPr/>
          </p:nvSpPr>
          <p:spPr bwMode="auto">
            <a:xfrm>
              <a:off x="4135" y="885"/>
              <a:ext cx="1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" name="Text Box 82"/>
            <p:cNvSpPr txBox="1">
              <a:spLocks noChangeArrowheads="1"/>
            </p:cNvSpPr>
            <p:nvPr/>
          </p:nvSpPr>
          <p:spPr bwMode="auto">
            <a:xfrm>
              <a:off x="4693" y="1179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b="1" i="1"/>
                <a:t>C</a:t>
              </a:r>
              <a:endParaRPr lang="en-US" altLang="zh-CN" sz="2400" b="1" i="1"/>
            </a:p>
          </p:txBody>
        </p:sp>
        <p:sp>
          <p:nvSpPr>
            <p:cNvPr id="103" name="Text Box 83"/>
            <p:cNvSpPr txBox="1">
              <a:spLocks noChangeArrowheads="1"/>
            </p:cNvSpPr>
            <p:nvPr/>
          </p:nvSpPr>
          <p:spPr bwMode="auto">
            <a:xfrm>
              <a:off x="5143" y="1143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b="1" i="1"/>
                <a:t>L</a:t>
              </a:r>
              <a:endParaRPr lang="en-US" altLang="zh-CN" sz="2400" b="1" i="1"/>
            </a:p>
          </p:txBody>
        </p:sp>
        <p:grpSp>
          <p:nvGrpSpPr>
            <p:cNvPr id="104" name="Group 84"/>
            <p:cNvGrpSpPr/>
            <p:nvPr/>
          </p:nvGrpSpPr>
          <p:grpSpPr bwMode="auto">
            <a:xfrm rot="5400000">
              <a:off x="4898" y="1298"/>
              <a:ext cx="379" cy="57"/>
              <a:chOff x="1200" y="1584"/>
              <a:chExt cx="379" cy="45"/>
            </a:xfrm>
          </p:grpSpPr>
          <p:sp>
            <p:nvSpPr>
              <p:cNvPr id="117" name="Arc 85"/>
              <p:cNvSpPr/>
              <p:nvPr/>
            </p:nvSpPr>
            <p:spPr bwMode="auto">
              <a:xfrm rot="5400000" flipH="1" flipV="1">
                <a:off x="1223" y="1561"/>
                <a:ext cx="45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723"/>
                  <a:gd name="T10" fmla="*/ 0 h 43200"/>
                  <a:gd name="T11" fmla="*/ 22723 w 2272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8" name="Arc 86"/>
              <p:cNvSpPr/>
              <p:nvPr/>
            </p:nvSpPr>
            <p:spPr bwMode="auto">
              <a:xfrm rot="5400000" flipH="1" flipV="1">
                <a:off x="1319" y="1561"/>
                <a:ext cx="45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723"/>
                  <a:gd name="T10" fmla="*/ 0 h 43200"/>
                  <a:gd name="T11" fmla="*/ 22723 w 2272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" name="Arc 87"/>
              <p:cNvSpPr/>
              <p:nvPr/>
            </p:nvSpPr>
            <p:spPr bwMode="auto">
              <a:xfrm rot="5400000" flipH="1" flipV="1">
                <a:off x="1415" y="1561"/>
                <a:ext cx="45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723"/>
                  <a:gd name="T10" fmla="*/ 0 h 43200"/>
                  <a:gd name="T11" fmla="*/ 22723 w 2272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0" name="Arc 88"/>
              <p:cNvSpPr/>
              <p:nvPr/>
            </p:nvSpPr>
            <p:spPr bwMode="auto">
              <a:xfrm rot="5400000" flipH="1" flipV="1">
                <a:off x="1511" y="1561"/>
                <a:ext cx="45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723"/>
                  <a:gd name="T10" fmla="*/ 0 h 43200"/>
                  <a:gd name="T11" fmla="*/ 22723 w 2272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5" name="Rectangle 89"/>
            <p:cNvSpPr>
              <a:spLocks noChangeArrowheads="1"/>
            </p:cNvSpPr>
            <p:nvPr/>
          </p:nvSpPr>
          <p:spPr bwMode="auto">
            <a:xfrm>
              <a:off x="4084" y="1215"/>
              <a:ext cx="101" cy="2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graphicFrame>
          <p:nvGraphicFramePr>
            <p:cNvPr id="106" name="Object 91"/>
            <p:cNvGraphicFramePr>
              <a:graphicFrameLocks noChangeAspect="1"/>
            </p:cNvGraphicFramePr>
            <p:nvPr/>
          </p:nvGraphicFramePr>
          <p:xfrm>
            <a:off x="4185" y="1136"/>
            <a:ext cx="256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39" name="Equation" r:id="rId12" imgW="109855" imgH="219075" progId="Equation.3">
                    <p:embed/>
                  </p:oleObj>
                </mc:Choice>
                <mc:Fallback>
                  <p:oleObj name="Equation" r:id="rId12" imgW="109855" imgH="219075" progId="Equation.3">
                    <p:embed/>
                    <p:pic>
                      <p:nvPicPr>
                        <p:cNvPr id="0" name="Object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5" y="1136"/>
                          <a:ext cx="256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" name="Line 92"/>
            <p:cNvSpPr>
              <a:spLocks noChangeShapeType="1"/>
            </p:cNvSpPr>
            <p:nvPr/>
          </p:nvSpPr>
          <p:spPr bwMode="auto">
            <a:xfrm>
              <a:off x="3649" y="891"/>
              <a:ext cx="168" cy="1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8" name="Text Box 93"/>
            <p:cNvSpPr txBox="1">
              <a:spLocks noChangeArrowheads="1"/>
            </p:cNvSpPr>
            <p:nvPr/>
          </p:nvSpPr>
          <p:spPr bwMode="auto">
            <a:xfrm>
              <a:off x="3267" y="801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ym typeface="Symbol" panose="05050102010706020507" pitchFamily="18" charset="2"/>
                </a:rPr>
                <a:t>+</a:t>
              </a:r>
              <a:endParaRPr lang="en-US" altLang="zh-CN" sz="2400" b="1">
                <a:sym typeface="Symbol" panose="05050102010706020507" pitchFamily="18" charset="2"/>
              </a:endParaRPr>
            </a:p>
          </p:txBody>
        </p:sp>
        <p:sp>
          <p:nvSpPr>
            <p:cNvPr id="109" name="Text Box 94"/>
            <p:cNvSpPr txBox="1">
              <a:spLocks noChangeArrowheads="1"/>
            </p:cNvSpPr>
            <p:nvPr/>
          </p:nvSpPr>
          <p:spPr bwMode="auto">
            <a:xfrm>
              <a:off x="3303" y="1647"/>
              <a:ext cx="2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-</a:t>
              </a:r>
              <a:endParaRPr lang="en-US" altLang="zh-CN" sz="2400" b="1">
                <a:sym typeface="Symbol" panose="05050102010706020507" pitchFamily="18" charset="2"/>
              </a:endParaRPr>
            </a:p>
          </p:txBody>
        </p:sp>
        <p:graphicFrame>
          <p:nvGraphicFramePr>
            <p:cNvPr id="110" name="Object 95"/>
            <p:cNvGraphicFramePr>
              <a:graphicFrameLocks noChangeAspect="1"/>
            </p:cNvGraphicFramePr>
            <p:nvPr/>
          </p:nvGraphicFramePr>
          <p:xfrm>
            <a:off x="3640" y="935"/>
            <a:ext cx="180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40" name="公式" r:id="rId14" imgW="54610" imgH="123190" progId="Equation.3">
                    <p:embed/>
                  </p:oleObj>
                </mc:Choice>
                <mc:Fallback>
                  <p:oleObj name="公式" r:id="rId14" imgW="54610" imgH="123190" progId="Equation.3">
                    <p:embed/>
                    <p:pic>
                      <p:nvPicPr>
                        <p:cNvPr id="0" name="Object 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0" y="935"/>
                          <a:ext cx="180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" name="Object 96"/>
            <p:cNvGraphicFramePr>
              <a:graphicFrameLocks noChangeAspect="1"/>
            </p:cNvGraphicFramePr>
            <p:nvPr/>
          </p:nvGraphicFramePr>
          <p:xfrm>
            <a:off x="3309" y="1289"/>
            <a:ext cx="199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41" name="公式" r:id="rId16" imgW="165100" imgH="203200" progId="Equation.3">
                    <p:embed/>
                  </p:oleObj>
                </mc:Choice>
                <mc:Fallback>
                  <p:oleObj name="公式" r:id="rId16" imgW="165100" imgH="203200" progId="Equation.3">
                    <p:embed/>
                    <p:pic>
                      <p:nvPicPr>
                        <p:cNvPr id="0" name="Object 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9" y="1289"/>
                          <a:ext cx="199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" name="Oval 97"/>
            <p:cNvSpPr>
              <a:spLocks noChangeArrowheads="1"/>
            </p:cNvSpPr>
            <p:nvPr/>
          </p:nvSpPr>
          <p:spPr bwMode="auto">
            <a:xfrm>
              <a:off x="3507" y="842"/>
              <a:ext cx="56" cy="73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13" name="Oval 98"/>
            <p:cNvSpPr>
              <a:spLocks noChangeArrowheads="1"/>
            </p:cNvSpPr>
            <p:nvPr/>
          </p:nvSpPr>
          <p:spPr bwMode="auto">
            <a:xfrm>
              <a:off x="3503" y="1770"/>
              <a:ext cx="56" cy="73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grpSp>
          <p:nvGrpSpPr>
            <p:cNvPr id="114" name="Group 99"/>
            <p:cNvGrpSpPr/>
            <p:nvPr/>
          </p:nvGrpSpPr>
          <p:grpSpPr bwMode="auto">
            <a:xfrm>
              <a:off x="4608" y="1507"/>
              <a:ext cx="247" cy="264"/>
              <a:chOff x="4992" y="3126"/>
              <a:chExt cx="247" cy="264"/>
            </a:xfrm>
          </p:grpSpPr>
          <p:sp>
            <p:nvSpPr>
              <p:cNvPr id="115" name="Line 100"/>
              <p:cNvSpPr>
                <a:spLocks noChangeShapeType="1"/>
              </p:cNvSpPr>
              <p:nvPr/>
            </p:nvSpPr>
            <p:spPr bwMode="auto">
              <a:xfrm>
                <a:off x="4992" y="3258"/>
                <a:ext cx="0" cy="72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graphicFrame>
            <p:nvGraphicFramePr>
              <p:cNvPr id="116" name="Object 101"/>
              <p:cNvGraphicFramePr>
                <a:graphicFrameLocks noChangeAspect="1"/>
              </p:cNvGraphicFramePr>
              <p:nvPr/>
            </p:nvGraphicFramePr>
            <p:xfrm>
              <a:off x="5029" y="3126"/>
              <a:ext cx="210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642" name="公式" r:id="rId18" imgW="75565" imgH="109855" progId="Equation.3">
                      <p:embed/>
                    </p:oleObj>
                  </mc:Choice>
                  <mc:Fallback>
                    <p:oleObj name="公式" r:id="rId18" imgW="75565" imgH="109855" progId="Equation.3">
                      <p:embed/>
                      <p:pic>
                        <p:nvPicPr>
                          <p:cNvPr id="0" name="Object 10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29" y="3126"/>
                            <a:ext cx="210" cy="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23" name="Text Box 39"/>
          <p:cNvSpPr txBox="1">
            <a:spLocks noChangeArrowheads="1"/>
          </p:cNvSpPr>
          <p:nvPr/>
        </p:nvSpPr>
        <p:spPr bwMode="auto">
          <a:xfrm>
            <a:off x="644390" y="5255737"/>
            <a:ext cx="4059125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将等效电路参数带入式（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得：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24" name="Object 191"/>
          <p:cNvGraphicFramePr>
            <a:graphicFrameLocks noChangeAspect="1"/>
          </p:cNvGraphicFramePr>
          <p:nvPr/>
        </p:nvGraphicFramePr>
        <p:xfrm>
          <a:off x="4678909" y="4901074"/>
          <a:ext cx="2005012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3" name="Equation" r:id="rId20" imgW="26822400" imgH="14630400" progId="Equation.DSMT4">
                  <p:embed/>
                </p:oleObj>
              </mc:Choice>
              <mc:Fallback>
                <p:oleObj name="Equation" r:id="rId20" imgW="26822400" imgH="14630400" progId="Equation.DSMT4">
                  <p:embed/>
                  <p:pic>
                    <p:nvPicPr>
                      <p:cNvPr id="0" name="Object 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8909" y="4901074"/>
                        <a:ext cx="2005012" cy="1089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" name="Object 191"/>
          <p:cNvGraphicFramePr>
            <a:graphicFrameLocks noChangeAspect="1"/>
          </p:cNvGraphicFramePr>
          <p:nvPr/>
        </p:nvGraphicFramePr>
        <p:xfrm>
          <a:off x="1592996" y="5948797"/>
          <a:ext cx="164147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4" name="Equation" r:id="rId22" imgW="21945600" imgH="10363200" progId="Equation.DSMT4">
                  <p:embed/>
                </p:oleObj>
              </mc:Choice>
              <mc:Fallback>
                <p:oleObj name="Equation" r:id="rId22" imgW="21945600" imgH="10363200" progId="Equation.DSMT4">
                  <p:embed/>
                  <p:pic>
                    <p:nvPicPr>
                      <p:cNvPr id="0" name="Object 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2996" y="5948797"/>
                        <a:ext cx="1641475" cy="771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" name="Object 191"/>
          <p:cNvGraphicFramePr>
            <a:graphicFrameLocks noChangeAspect="1"/>
          </p:cNvGraphicFramePr>
          <p:nvPr/>
        </p:nvGraphicFramePr>
        <p:xfrm>
          <a:off x="3536749" y="6022642"/>
          <a:ext cx="1914525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5" name="Equation" r:id="rId24" imgW="25603200" imgH="9448800" progId="Equation.DSMT4">
                  <p:embed/>
                </p:oleObj>
              </mc:Choice>
              <mc:Fallback>
                <p:oleObj name="Equation" r:id="rId24" imgW="25603200" imgH="9448800" progId="Equation.DSMT4">
                  <p:embed/>
                  <p:pic>
                    <p:nvPicPr>
                      <p:cNvPr id="0" name="Object 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6749" y="6022642"/>
                        <a:ext cx="1914525" cy="7032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TABLE_BEAUTIFY" val="smartTable{748bc19c-b259-431d-971b-4a05981a92ed}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1582</Words>
  <Application>WPS 演示</Application>
  <PresentationFormat>全屏显示(4:3)</PresentationFormat>
  <Paragraphs>465</Paragraphs>
  <Slides>22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99</vt:i4>
      </vt:variant>
      <vt:variant>
        <vt:lpstr>幻灯片标题</vt:lpstr>
      </vt:variant>
      <vt:variant>
        <vt:i4>22</vt:i4>
      </vt:variant>
    </vt:vector>
  </HeadingPairs>
  <TitlesOfParts>
    <vt:vector size="140" baseType="lpstr">
      <vt:lpstr>Arial</vt:lpstr>
      <vt:lpstr>宋体</vt:lpstr>
      <vt:lpstr>Wingdings</vt:lpstr>
      <vt:lpstr>Times New Roman</vt:lpstr>
      <vt:lpstr>Symbol</vt:lpstr>
      <vt:lpstr>仿宋_GB2312</vt:lpstr>
      <vt:lpstr>仿宋</vt:lpstr>
      <vt:lpstr>黑体</vt:lpstr>
      <vt:lpstr>楷体</vt:lpstr>
      <vt:lpstr>微软雅黑</vt:lpstr>
      <vt:lpstr>Arial Unicode MS</vt:lpstr>
      <vt:lpstr>等线</vt:lpstr>
      <vt:lpstr>Song</vt:lpstr>
      <vt:lpstr>Segoe Print</vt:lpstr>
      <vt:lpstr>Calibri Light</vt:lpstr>
      <vt:lpstr>等线 Light</vt:lpstr>
      <vt:lpstr>Calibri</vt:lpstr>
      <vt:lpstr>Office 主题​​</vt:lpstr>
      <vt:lpstr>默认设计模板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Visio.Drawing.11</vt:lpstr>
      <vt:lpstr>Visio.Drawing.11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Word.Picture.8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Equation.3</vt:lpstr>
      <vt:lpstr>Visio.Drawing.11</vt:lpstr>
      <vt:lpstr>Visio.Drawing.11</vt:lpstr>
      <vt:lpstr>Visio.Drawing.11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Visio.Drawing.11</vt:lpstr>
      <vt:lpstr>Visio.Drawing.11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6-3  并联谐振</vt:lpstr>
      <vt:lpstr>PowerPoint 演示文稿</vt:lpstr>
      <vt:lpstr>PowerPoint 演示文稿</vt:lpstr>
      <vt:lpstr>PowerPoint 演示文稿</vt:lpstr>
      <vt:lpstr>6-4  谐振电路的频率特性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Example 5： U=100V, 求谐振角频率和UR。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董 维杰</dc:creator>
  <cp:lastModifiedBy>翎羽飞翔(王宏伟)</cp:lastModifiedBy>
  <cp:revision>32</cp:revision>
  <dcterms:created xsi:type="dcterms:W3CDTF">2020-04-16T16:41:00Z</dcterms:created>
  <dcterms:modified xsi:type="dcterms:W3CDTF">2021-04-21T12:11:08Z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0B1E72FDEA8B424E8C49F861A9A30079</vt:lpwstr>
  </property>
  <property fmtid="{D5CDD505-2E9C-101B-9397-08002B2CF9AE}" pid="3" name="KSOProductBuildVer">
    <vt:lpwstr>2052-11.1.0.10463</vt:lpwstr>
  </property>
</Properties>
</file>