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359" r:id="rId3"/>
    <p:sldId id="402" r:id="rId4"/>
    <p:sldId id="363" r:id="rId6"/>
    <p:sldId id="412" r:id="rId7"/>
    <p:sldId id="365" r:id="rId8"/>
    <p:sldId id="366" r:id="rId9"/>
    <p:sldId id="360" r:id="rId10"/>
    <p:sldId id="393" r:id="rId11"/>
    <p:sldId id="413" r:id="rId12"/>
    <p:sldId id="370" r:id="rId13"/>
    <p:sldId id="374" r:id="rId14"/>
    <p:sldId id="410" r:id="rId1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66FF"/>
    <a:srgbClr val="99FF99"/>
    <a:srgbClr val="FFFFCC"/>
    <a:srgbClr val="FFCC00"/>
    <a:srgbClr val="660066"/>
    <a:srgbClr val="CC0000"/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2081" autoAdjust="0"/>
  </p:normalViewPr>
  <p:slideViewPr>
    <p:cSldViewPr snapToGrid="0">
      <p:cViewPr varScale="1">
        <p:scale>
          <a:sx n="85" d="100"/>
          <a:sy n="85" d="100"/>
        </p:scale>
        <p:origin x="51" y="171"/>
      </p:cViewPr>
      <p:guideLst>
        <p:guide orient="horz" pos="2160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</a:defRPr>
            </a:lvl1pPr>
          </a:lstStyle>
          <a:p>
            <a:fld id="{7A059557-26DD-452B-B249-28ABA658BD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29T06:01: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11779 10434 0,'-14'44'0,"14"-44"15,-7 66 46,-3 15 77,6-2 123,0-10 185,26-7 247,6-15 325,7-9 418,0-22 527,1-16 636,2-19 761,-2-19 886,-8-6 1026,-7-9 1166,-10-7 1322,-4 4 1493,-11 6 1664,-6 6 1851,-8 3 2054,-10 10 2257,-7 12 2475,-11 0 2693,-11 0 2927,4 13 3177,0 6 3442,11 9 3707,14 7 3988,7 12 4269,21 7 4565,17 21 4877,19 20 5189,24-1 5517,-15-3 5860,-45-72 6203,0 0 6562,0 0 6921</inkml:trace>
  <inkml:trace contextRef="#ctx0" brushRef="#br0">12774 7455 0,'0'0'0,"0"0"15,-78-10 46,33 10 77,9 26 123,5-8 185,2 11 247,15 14 325,0 14 403,14 6 496,4 6 605,10-22 730,14 6 855,-3-22 995,14-9 1135,6-6 1291,8-25 1462,11-7 1633,10-28 1820,-4-19 2023,-3 1 2226,-14-4 2444,-17-3 2662,-8 25 2896,-21-10 3146,-18 11 3396,-6 24 3661,-29 6 3942,0 16 4223,-21 13 4519,-4-7 4831,11 29 5143,4-13 5471,10 13 5814,25 15 6157,10-25 6516</inkml:trace>
  <inkml:trace contextRef="#ctx0" brushRef="#br0">13899 4833 0,'0'0'0,"0"0"16,0 0 47,-74-53 78,46 59 125,0-12 187,-4 15 249,4 13 327,-7 16 405,10 15 499,0 29 608,4 6 733,11 3 858,6-4 999,15-14 1140,13-14 1296,12-21 1468,13-19 1640,14-29 1827,12-9 2030,2-15 2233,1-10 2452,-18-9 2671,-18-20 2905,-21 5 3155,-21 2 3421,-21 12 3687,-18 4 3968,-17 22 4249,-15 9 4546,1 35 4858,-11 28 5170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</a:defRPr>
            </a:lvl1pPr>
          </a:lstStyle>
          <a:p>
            <a:fld id="{AA46B44D-FBEF-42D8-9288-DEF6DBFF251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hyperlink" Target="http://www.baidu.com/s?wd=%E6%9E%B6%E7%A9%BA%E5%9C%B0%E7%BA%BF&amp;hl_tag=textlink&amp;tn=SE_hldp01350_v6v6zkg6" TargetMode="External"/><Relationship Id="rId3" Type="http://schemas.openxmlformats.org/officeDocument/2006/relationships/hyperlink" Target="http://www.baidu.com/s?wd=%E7%9B%B8%E7%BA%BF&amp;hl_tag=textlink&amp;tn=SE_hldp01350_v6v6zkg6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5E2008B-D0DE-4CA2-A426-609B1E6468CD}" type="slidenum"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高压线</a:t>
            </a:r>
            <a:r>
              <a:rPr lang="en-US" altLang="zh-CN"/>
              <a:t>5</a:t>
            </a:r>
            <a:r>
              <a:rPr lang="zh-CN" altLang="en-US"/>
              <a:t>根的是</a:t>
            </a:r>
            <a:r>
              <a:rPr lang="en-US" altLang="zh-CN"/>
              <a:t>3</a:t>
            </a:r>
            <a:r>
              <a:rPr lang="zh-CN" altLang="en-US"/>
              <a:t>根</a:t>
            </a:r>
            <a:r>
              <a:rPr lang="zh-CN" altLang="en-US">
                <a:hlinkClick r:id="rId3"/>
              </a:rPr>
              <a:t>相线</a:t>
            </a:r>
            <a:r>
              <a:rPr lang="en-US" altLang="zh-CN"/>
              <a:t>2</a:t>
            </a:r>
            <a:r>
              <a:rPr lang="zh-CN" altLang="en-US"/>
              <a:t>根</a:t>
            </a:r>
            <a:r>
              <a:rPr lang="zh-CN" altLang="en-US">
                <a:hlinkClick r:id="rId4"/>
              </a:rPr>
              <a:t>架空地线</a:t>
            </a:r>
            <a:r>
              <a:rPr lang="zh-CN" altLang="en-US"/>
              <a:t>；</a:t>
            </a:r>
            <a:r>
              <a:rPr lang="en-US" altLang="zh-CN"/>
              <a:t>8</a:t>
            </a:r>
            <a:r>
              <a:rPr lang="zh-CN" altLang="en-US"/>
              <a:t>根的是双回线，</a:t>
            </a:r>
            <a:r>
              <a:rPr lang="en-US" altLang="zh-CN"/>
              <a:t>6</a:t>
            </a:r>
            <a:r>
              <a:rPr lang="zh-CN" altLang="en-US"/>
              <a:t>根</a:t>
            </a:r>
            <a:r>
              <a:rPr lang="zh-CN" altLang="en-US">
                <a:hlinkClick r:id="rId3"/>
              </a:rPr>
              <a:t>相线</a:t>
            </a:r>
            <a:r>
              <a:rPr lang="en-US" altLang="zh-CN"/>
              <a:t>2</a:t>
            </a:r>
            <a:r>
              <a:rPr lang="zh-CN" altLang="en-US"/>
              <a:t>根</a:t>
            </a:r>
            <a:r>
              <a:rPr lang="zh-CN" altLang="en-US">
                <a:hlinkClick r:id="rId4"/>
              </a:rPr>
              <a:t>架空地线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0808DFB-5FF6-4647-BE5F-DC1BD4F035DF}" type="slidenum"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D1F3BF9-89AE-4CAA-BA30-7991B56DD6FF}" type="slidenum"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Balanced phase voltages are equal in magnitude and are out of phase with each other by 120</a:t>
            </a:r>
            <a:r>
              <a:rPr lang="en-US" altLang="en-US"/>
              <a:t>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FF3300"/>
                </a:solidFill>
              </a:rPr>
              <a:t>相电流、线电流均对称</a:t>
            </a:r>
            <a:endParaRPr lang="zh-CN" altLang="en-US" b="1">
              <a:solidFill>
                <a:srgbClr val="FF3300"/>
              </a:solidFill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D411C79-AE3C-438A-897D-4915D20C5DC1}" type="slidenum"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6DA1A-0B0D-443F-B340-C4DE269863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5A7CB-C743-4899-AAFE-97AD7DE4FA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CFE42-752B-4415-A3C7-90218BC3DB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85800"/>
            <a:ext cx="10464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3229B-74BD-456C-8AFE-CC65DCBA39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EC61C-D5C3-4189-A2E2-E53C0BA921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E7BAB-5806-4022-981F-C3DF8CE637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C30EC-7612-4DB1-ADA1-525025E97D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EEF35-F39B-48C6-B040-EBDDF65CF7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84538-609A-4091-ADC5-ED5817DE33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DA65A-D7AC-4115-9D06-59392CFB9F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BE336-CFBD-47C4-8D50-A4C080D80F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BFB41-1B34-4E36-B04B-8CE24F7079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B37864C-C38A-45D4-98A6-F4A069B708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9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3.wmf"/><Relationship Id="rId15" Type="http://schemas.openxmlformats.org/officeDocument/2006/relationships/notesSlide" Target="../notesSlides/notesSlide3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2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6.wmf"/><Relationship Id="rId19" Type="http://schemas.openxmlformats.org/officeDocument/2006/relationships/vmlDrawing" Target="../drawings/vmlDrawing5.vml"/><Relationship Id="rId18" Type="http://schemas.openxmlformats.org/officeDocument/2006/relationships/slideLayout" Target="../slideLayouts/slideLayout12.xml"/><Relationship Id="rId17" Type="http://schemas.openxmlformats.org/officeDocument/2006/relationships/audio" Target="../media/audio2.wav"/><Relationship Id="rId16" Type="http://schemas.openxmlformats.org/officeDocument/2006/relationships/audio" Target="../media/audio1.wav"/><Relationship Id="rId15" Type="http://schemas.openxmlformats.org/officeDocument/2006/relationships/image" Target="../media/image32.e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31.emf"/><Relationship Id="rId12" Type="http://schemas.openxmlformats.org/officeDocument/2006/relationships/oleObject" Target="../embeddings/oleObject22.bin"/><Relationship Id="rId11" Type="http://schemas.openxmlformats.org/officeDocument/2006/relationships/image" Target="../media/image30.emf"/><Relationship Id="rId10" Type="http://schemas.openxmlformats.org/officeDocument/2006/relationships/oleObject" Target="../embeddings/oleObject21.bin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377825"/>
            <a:ext cx="7874000" cy="1841500"/>
          </a:xfrm>
          <a:solidFill>
            <a:srgbClr val="99FF99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Ctr="1"/>
          <a:lstStyle/>
          <a:p>
            <a:pPr eaLnBrk="1" hangingPunct="1"/>
            <a:r>
              <a:rPr lang="zh-CN" altLang="en-US" sz="4800" b="1"/>
              <a:t>第</a:t>
            </a:r>
            <a:r>
              <a:rPr lang="en-US" altLang="zh-CN" sz="4800" b="1"/>
              <a:t>8</a:t>
            </a:r>
            <a:r>
              <a:rPr lang="zh-CN" altLang="en-US" sz="4800" b="1"/>
              <a:t>章</a:t>
            </a:r>
            <a:r>
              <a:rPr lang="zh-CN" altLang="en-US"/>
              <a:t>   </a:t>
            </a:r>
            <a:r>
              <a:rPr lang="en-US" altLang="zh-CN" sz="3600" b="1"/>
              <a:t> </a:t>
            </a:r>
            <a:r>
              <a:rPr lang="zh-CN" altLang="en-US" sz="5400" b="1"/>
              <a:t>三相电路</a:t>
            </a:r>
            <a:endParaRPr lang="en-US" altLang="zh-CN" sz="5400" b="1"/>
          </a:p>
        </p:txBody>
      </p:sp>
      <p:sp>
        <p:nvSpPr>
          <p:cNvPr id="4099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FA08F5A-9660-4989-808B-551B679BCE75}" type="slidenum">
              <a:rPr kumimoji="1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>
            <a:off x="2344738" y="2314575"/>
            <a:ext cx="7459662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kumimoji="1"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重点</a:t>
            </a:r>
            <a:r>
              <a:rPr kumimoji="1"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3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K"/>
            </a:pPr>
            <a:r>
              <a:rPr kumimoji="1"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概念：线电压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电流、相电压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电流</a:t>
            </a:r>
            <a:endParaRPr kumimoji="1"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K"/>
            </a:pPr>
            <a:r>
              <a:rPr kumimoji="1"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对称三相电路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kumimoji="1"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化为一相</a:t>
            </a:r>
            <a:endParaRPr kumimoji="1"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D0E770-227A-4161-B9D0-547820521A2D}" type="slidenum">
              <a:rPr kumimoji="1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36" y="0"/>
            <a:ext cx="8492464" cy="6712278"/>
          </a:xfrm>
          <a:prstGeom prst="rect">
            <a:avLst/>
          </a:prstGeom>
        </p:spPr>
      </p:pic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0" y="0"/>
            <a:ext cx="36512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zh-CN" altLang="en-US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三相电源的星形联结   </a:t>
            </a:r>
            <a:endParaRPr kumimoji="0" lang="zh-CN" altLang="en-US" sz="2800" b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8393BE-9963-43CB-8C7A-FE581F881620}" type="slidenum">
              <a:rPr kumimoji="1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1943100" y="349250"/>
            <a:ext cx="40068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电源或负载的角形联结   </a:t>
            </a:r>
            <a:endParaRPr kumimoji="0" lang="zh-CN" altLang="en-US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104" y="755375"/>
            <a:ext cx="8443692" cy="6102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9DE7E0D-7CD2-40A2-9954-A7925BC72136}" type="slidenum">
              <a:rPr kumimoji="1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560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39150" y="631825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045985D-E739-4A66-B47C-A385EB07BEF4}" type="slidenum">
              <a:rPr kumimoji="1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0663"/>
            <a:ext cx="6553200" cy="1143000"/>
          </a:xfrm>
        </p:spPr>
        <p:txBody>
          <a:bodyPr anchor="b"/>
          <a:lstStyle/>
          <a:p>
            <a:pPr eaLnBrk="1" hangingPunct="1"/>
            <a:r>
              <a:rPr lang="en-US" altLang="zh-CN" sz="4800" b="1" dirty="0">
                <a:ea typeface="黑体" panose="02010609060101010101" pitchFamily="49" charset="-122"/>
              </a:rPr>
              <a:t>Background</a:t>
            </a:r>
            <a:endParaRPr lang="en-US" altLang="zh-CN" sz="4800" b="1" dirty="0">
              <a:ea typeface="黑体" panose="02010609060101010101" pitchFamily="49" charset="-122"/>
            </a:endParaRPr>
          </a:p>
        </p:txBody>
      </p:sp>
      <p:graphicFrame>
        <p:nvGraphicFramePr>
          <p:cNvPr id="5124" name="Object 13"/>
          <p:cNvGraphicFramePr>
            <a:graphicFrameLocks noChangeAspect="1"/>
          </p:cNvGraphicFramePr>
          <p:nvPr/>
        </p:nvGraphicFramePr>
        <p:xfrm>
          <a:off x="6643688" y="1470025"/>
          <a:ext cx="1525587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位图图像" r:id="rId1" imgW="990600" imgH="1028700" progId="Paint.Picture">
                  <p:embed/>
                </p:oleObj>
              </mc:Choice>
              <mc:Fallback>
                <p:oleObj name="位图图像" r:id="rId1" imgW="990600" imgH="1028700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470025"/>
                        <a:ext cx="1525587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14"/>
          <p:cNvSpPr txBox="1">
            <a:spLocks noChangeArrowheads="1"/>
          </p:cNvSpPr>
          <p:nvPr/>
        </p:nvSpPr>
        <p:spPr bwMode="auto">
          <a:xfrm>
            <a:off x="2208213" y="3068638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发电</a:t>
            </a:r>
            <a:endParaRPr lang="zh-CN" altLang="en-US" sz="2000" b="1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6" name="Text Box 15"/>
          <p:cNvSpPr txBox="1">
            <a:spLocks noChangeArrowheads="1"/>
          </p:cNvSpPr>
          <p:nvPr/>
        </p:nvSpPr>
        <p:spPr bwMode="auto">
          <a:xfrm>
            <a:off x="4237038" y="307181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输电</a:t>
            </a:r>
            <a:endParaRPr lang="zh-CN" altLang="en-US" sz="2000" b="1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7" name="Text Box 16"/>
          <p:cNvSpPr txBox="1">
            <a:spLocks noChangeArrowheads="1"/>
          </p:cNvSpPr>
          <p:nvPr/>
        </p:nvSpPr>
        <p:spPr bwMode="auto">
          <a:xfrm>
            <a:off x="6624638" y="3108325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配电</a:t>
            </a:r>
            <a:r>
              <a:rPr lang="zh-CN" altLang="en-US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变压器</a:t>
            </a:r>
            <a:endParaRPr lang="en-US" altLang="zh-CN" sz="1800" b="1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8" name="Text Box 17"/>
          <p:cNvSpPr txBox="1">
            <a:spLocks noChangeArrowheads="1"/>
          </p:cNvSpPr>
          <p:nvPr/>
        </p:nvSpPr>
        <p:spPr bwMode="auto">
          <a:xfrm>
            <a:off x="9043988" y="3097213"/>
            <a:ext cx="93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用电</a:t>
            </a:r>
            <a:endParaRPr lang="zh-CN" altLang="en-US" sz="2000" b="1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9" name="AutoShape 18"/>
          <p:cNvSpPr>
            <a:spLocks noChangeArrowheads="1"/>
          </p:cNvSpPr>
          <p:nvPr/>
        </p:nvSpPr>
        <p:spPr bwMode="auto">
          <a:xfrm>
            <a:off x="3430588" y="2135188"/>
            <a:ext cx="647700" cy="287337"/>
          </a:xfrm>
          <a:prstGeom prst="rightArrow">
            <a:avLst>
              <a:gd name="adj1" fmla="val 50000"/>
              <a:gd name="adj2" fmla="val 5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</a:pPr>
            <a:endParaRPr kumimoji="1"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0" name="AutoShape 19"/>
          <p:cNvSpPr>
            <a:spLocks noChangeArrowheads="1"/>
          </p:cNvSpPr>
          <p:nvPr/>
        </p:nvSpPr>
        <p:spPr bwMode="auto">
          <a:xfrm>
            <a:off x="6151563" y="2178050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</a:pPr>
            <a:endParaRPr kumimoji="1"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1" name="AutoShape 20"/>
          <p:cNvSpPr>
            <a:spLocks noChangeArrowheads="1"/>
          </p:cNvSpPr>
          <p:nvPr/>
        </p:nvSpPr>
        <p:spPr bwMode="auto">
          <a:xfrm>
            <a:off x="8053388" y="2178050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</a:pPr>
            <a:endParaRPr kumimoji="1"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32" name="Picture 21" descr="10-1032358-284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530350"/>
            <a:ext cx="15128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22" descr="螺柱焊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458913"/>
            <a:ext cx="165576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22" descr="u=519215844,148813194&amp;fm=52&amp;g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1611313"/>
            <a:ext cx="2095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7" name="Rectangle 23"/>
          <p:cNvSpPr>
            <a:spLocks noChangeArrowheads="1"/>
          </p:cNvSpPr>
          <p:nvPr/>
        </p:nvSpPr>
        <p:spPr bwMode="auto">
          <a:xfrm>
            <a:off x="984739" y="3640594"/>
            <a:ext cx="9750994" cy="2677656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1</a:t>
            </a:r>
            <a:r>
              <a:rPr lang="zh-CN" altLang="zh-CN" sz="2400" b="1" dirty="0">
                <a:latin typeface="+mn-lt"/>
                <a:ea typeface="+mn-ea"/>
              </a:rPr>
              <a:t>）发电方面：同时产生三个电源，容量比单相电源大</a:t>
            </a:r>
            <a:r>
              <a:rPr lang="en-US" altLang="zh-CN" sz="2400" b="1" dirty="0">
                <a:latin typeface="+mn-lt"/>
                <a:ea typeface="+mn-ea"/>
              </a:rPr>
              <a:t>50</a:t>
            </a:r>
            <a:r>
              <a:rPr lang="zh-CN" altLang="zh-CN" sz="2400" b="1" dirty="0">
                <a:latin typeface="+mn-lt"/>
                <a:ea typeface="+mn-ea"/>
              </a:rPr>
              <a:t>％；</a:t>
            </a:r>
            <a:endParaRPr lang="en-US" altLang="zh-CN" sz="2400" b="1" dirty="0">
              <a:latin typeface="+mn-lt"/>
              <a:ea typeface="+mn-ea"/>
            </a:endParaRPr>
          </a:p>
          <a:p>
            <a:pPr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2</a:t>
            </a:r>
            <a:r>
              <a:rPr lang="zh-CN" altLang="zh-CN" sz="2400" b="1" dirty="0">
                <a:latin typeface="+mn-lt"/>
                <a:ea typeface="+mn-ea"/>
              </a:rPr>
              <a:t>）输电方面：比单相输电节省有色金属</a:t>
            </a:r>
            <a:r>
              <a:rPr lang="en-US" altLang="zh-CN" sz="2400" b="1" dirty="0">
                <a:latin typeface="+mn-lt"/>
                <a:ea typeface="+mn-ea"/>
              </a:rPr>
              <a:t>25</a:t>
            </a:r>
            <a:r>
              <a:rPr lang="zh-CN" altLang="zh-CN" sz="2400" b="1" dirty="0">
                <a:latin typeface="+mn-lt"/>
                <a:ea typeface="+mn-ea"/>
              </a:rPr>
              <a:t>％；比单相电能损耗小；</a:t>
            </a:r>
            <a:endParaRPr lang="en-US" altLang="zh-CN" sz="2400" b="1" dirty="0">
              <a:latin typeface="+mn-lt"/>
              <a:ea typeface="+mn-ea"/>
            </a:endParaRPr>
          </a:p>
          <a:p>
            <a:pPr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3</a:t>
            </a:r>
            <a:r>
              <a:rPr lang="zh-CN" altLang="zh-CN" sz="2400" b="1" dirty="0">
                <a:latin typeface="+mn-lt"/>
                <a:ea typeface="+mn-ea"/>
              </a:rPr>
              <a:t>）配电方面：三相变压器比单相变压器经济且便于接入负载；</a:t>
            </a:r>
            <a:endParaRPr lang="en-US" altLang="zh-CN" sz="2400" b="1" dirty="0">
              <a:latin typeface="+mn-lt"/>
              <a:ea typeface="+mn-ea"/>
            </a:endParaRPr>
          </a:p>
          <a:p>
            <a:pPr marL="812800" indent="-812800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4</a:t>
            </a:r>
            <a:r>
              <a:rPr lang="zh-CN" altLang="zh-CN" sz="2400" b="1" dirty="0">
                <a:latin typeface="+mn-lt"/>
                <a:ea typeface="+mn-ea"/>
              </a:rPr>
              <a:t>）用电方面：对称电路中瞬时功率恒定；三相磁场可以形成旋转磁场；负载三相或单相均可，用电灵活。</a:t>
            </a:r>
            <a:endParaRPr lang="zh-CN" altLang="en-US" sz="1800" b="1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7BD88A6-25BB-4103-A08A-E767D0D97A49}" type="slidenum">
              <a:rPr kumimoji="1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524000" y="339725"/>
            <a:ext cx="9144000" cy="5334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8-1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对称三相电源</a:t>
            </a:r>
            <a:endParaRPr kumimoji="1" lang="zh-CN" altLang="zh-CN" sz="36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803525" y="4565650"/>
            <a:ext cx="184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endParaRPr kumimoji="1"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Text Box 39"/>
          <p:cNvSpPr txBox="1">
            <a:spLocks noChangeArrowheads="1"/>
          </p:cNvSpPr>
          <p:nvPr/>
        </p:nvSpPr>
        <p:spPr bwMode="auto">
          <a:xfrm>
            <a:off x="2651125" y="4641850"/>
            <a:ext cx="184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endParaRPr kumimoji="1"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Rectangle 42"/>
          <p:cNvSpPr>
            <a:spLocks noChangeArrowheads="1"/>
          </p:cNvSpPr>
          <p:nvPr/>
        </p:nvSpPr>
        <p:spPr bwMode="auto">
          <a:xfrm>
            <a:off x="2074863" y="1693863"/>
            <a:ext cx="41513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一台发电机同时产生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个电压，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个电压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同频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等幅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初相依次相差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120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223" name="Group 58"/>
          <p:cNvGrpSpPr/>
          <p:nvPr/>
        </p:nvGrpSpPr>
        <p:grpSpPr bwMode="auto">
          <a:xfrm>
            <a:off x="6788150" y="1693863"/>
            <a:ext cx="3327400" cy="3721100"/>
            <a:chOff x="572" y="914"/>
            <a:chExt cx="2096" cy="2344"/>
          </a:xfrm>
        </p:grpSpPr>
        <p:grpSp>
          <p:nvGrpSpPr>
            <p:cNvPr id="9226" name="Group 59"/>
            <p:cNvGrpSpPr/>
            <p:nvPr/>
          </p:nvGrpSpPr>
          <p:grpSpPr bwMode="auto">
            <a:xfrm rot="17520747" flipH="1">
              <a:off x="936" y="1502"/>
              <a:ext cx="86" cy="85"/>
              <a:chOff x="3264" y="1927"/>
              <a:chExt cx="102" cy="99"/>
            </a:xfrm>
          </p:grpSpPr>
          <p:sp>
            <p:nvSpPr>
              <p:cNvPr id="9307" name="Rectangle 60"/>
              <p:cNvSpPr>
                <a:spLocks noChangeArrowheads="1"/>
              </p:cNvSpPr>
              <p:nvPr/>
            </p:nvSpPr>
            <p:spPr bwMode="auto">
              <a:xfrm>
                <a:off x="3264" y="1930"/>
                <a:ext cx="102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08" name="Freeform 61"/>
              <p:cNvSpPr/>
              <p:nvPr/>
            </p:nvSpPr>
            <p:spPr bwMode="auto">
              <a:xfrm>
                <a:off x="3270" y="1927"/>
                <a:ext cx="96" cy="90"/>
              </a:xfrm>
              <a:custGeom>
                <a:avLst/>
                <a:gdLst>
                  <a:gd name="T0" fmla="*/ 0 w 96"/>
                  <a:gd name="T1" fmla="*/ 90 h 90"/>
                  <a:gd name="T2" fmla="*/ 0 w 96"/>
                  <a:gd name="T3" fmla="*/ 3 h 90"/>
                  <a:gd name="T4" fmla="*/ 96 w 96"/>
                  <a:gd name="T5" fmla="*/ 0 h 90"/>
                  <a:gd name="T6" fmla="*/ 96 w 96"/>
                  <a:gd name="T7" fmla="*/ 90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7" name="Group 62"/>
            <p:cNvGrpSpPr/>
            <p:nvPr/>
          </p:nvGrpSpPr>
          <p:grpSpPr bwMode="auto">
            <a:xfrm rot="10678065">
              <a:off x="1486" y="2343"/>
              <a:ext cx="88" cy="83"/>
              <a:chOff x="3264" y="1927"/>
              <a:chExt cx="102" cy="99"/>
            </a:xfrm>
          </p:grpSpPr>
          <p:sp>
            <p:nvSpPr>
              <p:cNvPr id="9305" name="Rectangle 63"/>
              <p:cNvSpPr>
                <a:spLocks noChangeArrowheads="1"/>
              </p:cNvSpPr>
              <p:nvPr/>
            </p:nvSpPr>
            <p:spPr bwMode="auto">
              <a:xfrm>
                <a:off x="3264" y="1930"/>
                <a:ext cx="102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06" name="Freeform 64"/>
              <p:cNvSpPr/>
              <p:nvPr/>
            </p:nvSpPr>
            <p:spPr bwMode="auto">
              <a:xfrm>
                <a:off x="3270" y="1927"/>
                <a:ext cx="96" cy="90"/>
              </a:xfrm>
              <a:custGeom>
                <a:avLst/>
                <a:gdLst>
                  <a:gd name="T0" fmla="*/ 0 w 96"/>
                  <a:gd name="T1" fmla="*/ 90 h 90"/>
                  <a:gd name="T2" fmla="*/ 0 w 96"/>
                  <a:gd name="T3" fmla="*/ 3 h 90"/>
                  <a:gd name="T4" fmla="*/ 96 w 96"/>
                  <a:gd name="T5" fmla="*/ 0 h 90"/>
                  <a:gd name="T6" fmla="*/ 96 w 96"/>
                  <a:gd name="T7" fmla="*/ 90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8" name="Group 65"/>
            <p:cNvGrpSpPr/>
            <p:nvPr/>
          </p:nvGrpSpPr>
          <p:grpSpPr bwMode="auto">
            <a:xfrm rot="3600000">
              <a:off x="2089" y="1466"/>
              <a:ext cx="86" cy="85"/>
              <a:chOff x="3264" y="1927"/>
              <a:chExt cx="102" cy="99"/>
            </a:xfrm>
          </p:grpSpPr>
          <p:sp>
            <p:nvSpPr>
              <p:cNvPr id="9303" name="Rectangle 66"/>
              <p:cNvSpPr>
                <a:spLocks noChangeArrowheads="1"/>
              </p:cNvSpPr>
              <p:nvPr/>
            </p:nvSpPr>
            <p:spPr bwMode="auto">
              <a:xfrm>
                <a:off x="3264" y="1930"/>
                <a:ext cx="102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04" name="Freeform 67"/>
              <p:cNvSpPr/>
              <p:nvPr/>
            </p:nvSpPr>
            <p:spPr bwMode="auto">
              <a:xfrm>
                <a:off x="3270" y="1927"/>
                <a:ext cx="96" cy="90"/>
              </a:xfrm>
              <a:custGeom>
                <a:avLst/>
                <a:gdLst>
                  <a:gd name="T0" fmla="*/ 0 w 96"/>
                  <a:gd name="T1" fmla="*/ 90 h 90"/>
                  <a:gd name="T2" fmla="*/ 0 w 96"/>
                  <a:gd name="T3" fmla="*/ 3 h 90"/>
                  <a:gd name="T4" fmla="*/ 96 w 96"/>
                  <a:gd name="T5" fmla="*/ 0 h 90"/>
                  <a:gd name="T6" fmla="*/ 96 w 96"/>
                  <a:gd name="T7" fmla="*/ 90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9" name="Oval 68"/>
            <p:cNvSpPr>
              <a:spLocks noChangeArrowheads="1"/>
            </p:cNvSpPr>
            <p:nvPr/>
          </p:nvSpPr>
          <p:spPr bwMode="auto">
            <a:xfrm>
              <a:off x="964" y="1189"/>
              <a:ext cx="1196" cy="11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230" name="Group 69"/>
            <p:cNvGrpSpPr/>
            <p:nvPr/>
          </p:nvGrpSpPr>
          <p:grpSpPr bwMode="auto">
            <a:xfrm>
              <a:off x="1222" y="1290"/>
              <a:ext cx="701" cy="727"/>
              <a:chOff x="972" y="2040"/>
              <a:chExt cx="816" cy="864"/>
            </a:xfrm>
          </p:grpSpPr>
          <p:sp>
            <p:nvSpPr>
              <p:cNvPr id="9298" name="Line 70"/>
              <p:cNvSpPr>
                <a:spLocks noChangeShapeType="1"/>
              </p:cNvSpPr>
              <p:nvPr/>
            </p:nvSpPr>
            <p:spPr bwMode="auto">
              <a:xfrm>
                <a:off x="1212" y="23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9" name="Line 71"/>
              <p:cNvSpPr>
                <a:spLocks noChangeShapeType="1"/>
              </p:cNvSpPr>
              <p:nvPr/>
            </p:nvSpPr>
            <p:spPr bwMode="auto">
              <a:xfrm>
                <a:off x="1548" y="23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00" name="Arc 72"/>
              <p:cNvSpPr/>
              <p:nvPr/>
            </p:nvSpPr>
            <p:spPr bwMode="auto">
              <a:xfrm rot="13359926" flipV="1">
                <a:off x="1092" y="2040"/>
                <a:ext cx="576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01" name="Line 73"/>
              <p:cNvSpPr>
                <a:spLocks noChangeShapeType="1"/>
              </p:cNvSpPr>
              <p:nvPr/>
            </p:nvSpPr>
            <p:spPr bwMode="auto">
              <a:xfrm>
                <a:off x="1548" y="23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02" name="Line 74"/>
              <p:cNvSpPr>
                <a:spLocks noChangeShapeType="1"/>
              </p:cNvSpPr>
              <p:nvPr/>
            </p:nvSpPr>
            <p:spPr bwMode="auto">
              <a:xfrm flipH="1">
                <a:off x="972" y="2328"/>
                <a:ext cx="2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75"/>
            <p:cNvGrpSpPr/>
            <p:nvPr/>
          </p:nvGrpSpPr>
          <p:grpSpPr bwMode="auto">
            <a:xfrm rot="10800000">
              <a:off x="1222" y="1542"/>
              <a:ext cx="701" cy="727"/>
              <a:chOff x="972" y="2040"/>
              <a:chExt cx="816" cy="864"/>
            </a:xfrm>
          </p:grpSpPr>
          <p:sp>
            <p:nvSpPr>
              <p:cNvPr id="9293" name="Line 76"/>
              <p:cNvSpPr>
                <a:spLocks noChangeShapeType="1"/>
              </p:cNvSpPr>
              <p:nvPr/>
            </p:nvSpPr>
            <p:spPr bwMode="auto">
              <a:xfrm>
                <a:off x="1212" y="23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4" name="Line 77"/>
              <p:cNvSpPr>
                <a:spLocks noChangeShapeType="1"/>
              </p:cNvSpPr>
              <p:nvPr/>
            </p:nvSpPr>
            <p:spPr bwMode="auto">
              <a:xfrm>
                <a:off x="1548" y="23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5" name="Arc 78"/>
              <p:cNvSpPr/>
              <p:nvPr/>
            </p:nvSpPr>
            <p:spPr bwMode="auto">
              <a:xfrm rot="13359926" flipV="1">
                <a:off x="1092" y="2040"/>
                <a:ext cx="576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6" name="Line 79"/>
              <p:cNvSpPr>
                <a:spLocks noChangeShapeType="1"/>
              </p:cNvSpPr>
              <p:nvPr/>
            </p:nvSpPr>
            <p:spPr bwMode="auto">
              <a:xfrm>
                <a:off x="1548" y="23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7" name="Line 80"/>
              <p:cNvSpPr>
                <a:spLocks noChangeShapeType="1"/>
              </p:cNvSpPr>
              <p:nvPr/>
            </p:nvSpPr>
            <p:spPr bwMode="auto">
              <a:xfrm flipH="1">
                <a:off x="972" y="2328"/>
                <a:ext cx="2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32" name="Freeform 81"/>
            <p:cNvSpPr/>
            <p:nvPr/>
          </p:nvSpPr>
          <p:spPr bwMode="auto">
            <a:xfrm>
              <a:off x="1345" y="1643"/>
              <a:ext cx="454" cy="111"/>
            </a:xfrm>
            <a:custGeom>
              <a:avLst/>
              <a:gdLst>
                <a:gd name="T0" fmla="*/ 0 w 928"/>
                <a:gd name="T1" fmla="*/ 0 h 192"/>
                <a:gd name="T2" fmla="*/ 0 w 928"/>
                <a:gd name="T3" fmla="*/ 1 h 192"/>
                <a:gd name="T4" fmla="*/ 0 w 928"/>
                <a:gd name="T5" fmla="*/ 1 h 192"/>
                <a:gd name="T6" fmla="*/ 0 w 928"/>
                <a:gd name="T7" fmla="*/ 1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8" h="192">
                  <a:moveTo>
                    <a:pt x="200" y="0"/>
                  </a:moveTo>
                  <a:cubicBezTo>
                    <a:pt x="100" y="12"/>
                    <a:pt x="0" y="24"/>
                    <a:pt x="104" y="48"/>
                  </a:cubicBezTo>
                  <a:cubicBezTo>
                    <a:pt x="208" y="72"/>
                    <a:pt x="720" y="120"/>
                    <a:pt x="824" y="144"/>
                  </a:cubicBezTo>
                  <a:cubicBezTo>
                    <a:pt x="928" y="168"/>
                    <a:pt x="744" y="192"/>
                    <a:pt x="728" y="192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Freeform 82"/>
            <p:cNvSpPr/>
            <p:nvPr/>
          </p:nvSpPr>
          <p:spPr bwMode="auto">
            <a:xfrm>
              <a:off x="1335" y="1714"/>
              <a:ext cx="454" cy="111"/>
            </a:xfrm>
            <a:custGeom>
              <a:avLst/>
              <a:gdLst>
                <a:gd name="T0" fmla="*/ 0 w 928"/>
                <a:gd name="T1" fmla="*/ 0 h 192"/>
                <a:gd name="T2" fmla="*/ 0 w 928"/>
                <a:gd name="T3" fmla="*/ 1 h 192"/>
                <a:gd name="T4" fmla="*/ 0 w 928"/>
                <a:gd name="T5" fmla="*/ 1 h 192"/>
                <a:gd name="T6" fmla="*/ 0 w 928"/>
                <a:gd name="T7" fmla="*/ 1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8" h="192">
                  <a:moveTo>
                    <a:pt x="200" y="0"/>
                  </a:moveTo>
                  <a:cubicBezTo>
                    <a:pt x="100" y="12"/>
                    <a:pt x="0" y="24"/>
                    <a:pt x="104" y="48"/>
                  </a:cubicBezTo>
                  <a:cubicBezTo>
                    <a:pt x="208" y="72"/>
                    <a:pt x="720" y="120"/>
                    <a:pt x="824" y="144"/>
                  </a:cubicBezTo>
                  <a:cubicBezTo>
                    <a:pt x="928" y="168"/>
                    <a:pt x="744" y="192"/>
                    <a:pt x="728" y="192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Freeform 83"/>
            <p:cNvSpPr/>
            <p:nvPr/>
          </p:nvSpPr>
          <p:spPr bwMode="auto">
            <a:xfrm>
              <a:off x="1335" y="1795"/>
              <a:ext cx="454" cy="111"/>
            </a:xfrm>
            <a:custGeom>
              <a:avLst/>
              <a:gdLst>
                <a:gd name="T0" fmla="*/ 0 w 928"/>
                <a:gd name="T1" fmla="*/ 0 h 192"/>
                <a:gd name="T2" fmla="*/ 0 w 928"/>
                <a:gd name="T3" fmla="*/ 1 h 192"/>
                <a:gd name="T4" fmla="*/ 0 w 928"/>
                <a:gd name="T5" fmla="*/ 1 h 192"/>
                <a:gd name="T6" fmla="*/ 0 w 928"/>
                <a:gd name="T7" fmla="*/ 1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8" h="192">
                  <a:moveTo>
                    <a:pt x="200" y="0"/>
                  </a:moveTo>
                  <a:cubicBezTo>
                    <a:pt x="100" y="12"/>
                    <a:pt x="0" y="24"/>
                    <a:pt x="104" y="48"/>
                  </a:cubicBezTo>
                  <a:cubicBezTo>
                    <a:pt x="208" y="72"/>
                    <a:pt x="720" y="120"/>
                    <a:pt x="824" y="144"/>
                  </a:cubicBezTo>
                  <a:cubicBezTo>
                    <a:pt x="928" y="168"/>
                    <a:pt x="744" y="192"/>
                    <a:pt x="728" y="192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Freeform 84"/>
            <p:cNvSpPr/>
            <p:nvPr/>
          </p:nvSpPr>
          <p:spPr bwMode="auto">
            <a:xfrm>
              <a:off x="1335" y="1876"/>
              <a:ext cx="454" cy="111"/>
            </a:xfrm>
            <a:custGeom>
              <a:avLst/>
              <a:gdLst>
                <a:gd name="T0" fmla="*/ 0 w 928"/>
                <a:gd name="T1" fmla="*/ 0 h 192"/>
                <a:gd name="T2" fmla="*/ 0 w 928"/>
                <a:gd name="T3" fmla="*/ 1 h 192"/>
                <a:gd name="T4" fmla="*/ 0 w 928"/>
                <a:gd name="T5" fmla="*/ 1 h 192"/>
                <a:gd name="T6" fmla="*/ 0 w 928"/>
                <a:gd name="T7" fmla="*/ 1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8" h="192">
                  <a:moveTo>
                    <a:pt x="200" y="0"/>
                  </a:moveTo>
                  <a:cubicBezTo>
                    <a:pt x="100" y="12"/>
                    <a:pt x="0" y="24"/>
                    <a:pt x="104" y="48"/>
                  </a:cubicBezTo>
                  <a:cubicBezTo>
                    <a:pt x="208" y="72"/>
                    <a:pt x="720" y="120"/>
                    <a:pt x="824" y="144"/>
                  </a:cubicBezTo>
                  <a:cubicBezTo>
                    <a:pt x="928" y="168"/>
                    <a:pt x="744" y="192"/>
                    <a:pt x="728" y="192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85"/>
            <p:cNvSpPr>
              <a:spLocks noChangeShapeType="1"/>
            </p:cNvSpPr>
            <p:nvPr/>
          </p:nvSpPr>
          <p:spPr bwMode="auto">
            <a:xfrm flipH="1">
              <a:off x="1170" y="1987"/>
              <a:ext cx="24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Freeform 86"/>
            <p:cNvSpPr/>
            <p:nvPr/>
          </p:nvSpPr>
          <p:spPr bwMode="auto">
            <a:xfrm rot="351775">
              <a:off x="1438" y="1613"/>
              <a:ext cx="330" cy="40"/>
            </a:xfrm>
            <a:custGeom>
              <a:avLst/>
              <a:gdLst>
                <a:gd name="T0" fmla="*/ 0 w 384"/>
                <a:gd name="T1" fmla="*/ 0 h 144"/>
                <a:gd name="T2" fmla="*/ 25 w 384"/>
                <a:gd name="T3" fmla="*/ 0 h 144"/>
                <a:gd name="T4" fmla="*/ 34 w 384"/>
                <a:gd name="T5" fmla="*/ 0 h 144"/>
                <a:gd name="T6" fmla="*/ 25 w 38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44">
                  <a:moveTo>
                    <a:pt x="0" y="0"/>
                  </a:moveTo>
                  <a:cubicBezTo>
                    <a:pt x="112" y="16"/>
                    <a:pt x="224" y="32"/>
                    <a:pt x="288" y="48"/>
                  </a:cubicBezTo>
                  <a:cubicBezTo>
                    <a:pt x="352" y="64"/>
                    <a:pt x="384" y="80"/>
                    <a:pt x="384" y="96"/>
                  </a:cubicBezTo>
                  <a:cubicBezTo>
                    <a:pt x="384" y="112"/>
                    <a:pt x="336" y="128"/>
                    <a:pt x="288" y="144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87"/>
            <p:cNvSpPr>
              <a:spLocks noChangeShapeType="1"/>
            </p:cNvSpPr>
            <p:nvPr/>
          </p:nvSpPr>
          <p:spPr bwMode="auto">
            <a:xfrm flipH="1">
              <a:off x="1170" y="1593"/>
              <a:ext cx="24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Text Box 88"/>
            <p:cNvSpPr txBox="1">
              <a:spLocks noChangeArrowheads="1"/>
            </p:cNvSpPr>
            <p:nvPr/>
          </p:nvSpPr>
          <p:spPr bwMode="auto">
            <a:xfrm>
              <a:off x="1469" y="139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0" name="Text Box 89"/>
            <p:cNvSpPr txBox="1">
              <a:spLocks noChangeArrowheads="1"/>
            </p:cNvSpPr>
            <p:nvPr/>
          </p:nvSpPr>
          <p:spPr bwMode="auto">
            <a:xfrm>
              <a:off x="1479" y="192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1" name="Line 90"/>
            <p:cNvSpPr>
              <a:spLocks noChangeShapeType="1"/>
            </p:cNvSpPr>
            <p:nvPr/>
          </p:nvSpPr>
          <p:spPr bwMode="auto">
            <a:xfrm>
              <a:off x="1170" y="1593"/>
              <a:ext cx="1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Text Box 91"/>
            <p:cNvSpPr txBox="1">
              <a:spLocks noChangeArrowheads="1"/>
            </p:cNvSpPr>
            <p:nvPr/>
          </p:nvSpPr>
          <p:spPr bwMode="auto">
            <a:xfrm>
              <a:off x="1099" y="147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243" name="Text Box 92"/>
            <p:cNvSpPr txBox="1">
              <a:spLocks noChangeArrowheads="1"/>
            </p:cNvSpPr>
            <p:nvPr/>
          </p:nvSpPr>
          <p:spPr bwMode="auto">
            <a:xfrm>
              <a:off x="1109" y="187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º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244" name="Text Box 93"/>
            <p:cNvSpPr txBox="1">
              <a:spLocks noChangeArrowheads="1"/>
            </p:cNvSpPr>
            <p:nvPr/>
          </p:nvSpPr>
          <p:spPr bwMode="auto">
            <a:xfrm>
              <a:off x="1170" y="1593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5" name="Line 94"/>
            <p:cNvSpPr>
              <a:spLocks noChangeShapeType="1"/>
            </p:cNvSpPr>
            <p:nvPr/>
          </p:nvSpPr>
          <p:spPr bwMode="auto">
            <a:xfrm flipV="1">
              <a:off x="1583" y="1229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95"/>
            <p:cNvSpPr>
              <a:spLocks noChangeShapeType="1"/>
            </p:cNvSpPr>
            <p:nvPr/>
          </p:nvSpPr>
          <p:spPr bwMode="auto">
            <a:xfrm rot="20492951" flipV="1">
              <a:off x="1387" y="1270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96"/>
            <p:cNvSpPr>
              <a:spLocks noChangeShapeType="1"/>
            </p:cNvSpPr>
            <p:nvPr/>
          </p:nvSpPr>
          <p:spPr bwMode="auto">
            <a:xfrm rot="18886292" flipV="1">
              <a:off x="1211" y="1349"/>
              <a:ext cx="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Line 97"/>
            <p:cNvSpPr>
              <a:spLocks noChangeShapeType="1"/>
            </p:cNvSpPr>
            <p:nvPr/>
          </p:nvSpPr>
          <p:spPr bwMode="auto">
            <a:xfrm rot="1741084" flipV="1">
              <a:off x="1768" y="1260"/>
              <a:ext cx="1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Line 98"/>
            <p:cNvSpPr>
              <a:spLocks noChangeShapeType="1"/>
            </p:cNvSpPr>
            <p:nvPr/>
          </p:nvSpPr>
          <p:spPr bwMode="auto">
            <a:xfrm rot="2500223" flipV="1">
              <a:off x="1913" y="1341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Line 99"/>
            <p:cNvSpPr>
              <a:spLocks noChangeShapeType="1"/>
            </p:cNvSpPr>
            <p:nvPr/>
          </p:nvSpPr>
          <p:spPr bwMode="auto">
            <a:xfrm>
              <a:off x="1995" y="1512"/>
              <a:ext cx="82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Text Box 100"/>
            <p:cNvSpPr txBox="1">
              <a:spLocks noChangeArrowheads="1"/>
            </p:cNvSpPr>
            <p:nvPr/>
          </p:nvSpPr>
          <p:spPr bwMode="auto">
            <a:xfrm>
              <a:off x="1871" y="1593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400" b="1" i="1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9252" name="Text Box 101"/>
            <p:cNvSpPr txBox="1">
              <a:spLocks noChangeArrowheads="1"/>
            </p:cNvSpPr>
            <p:nvPr/>
          </p:nvSpPr>
          <p:spPr bwMode="auto">
            <a:xfrm>
              <a:off x="1474" y="91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3" name="Text Box 102"/>
            <p:cNvSpPr txBox="1">
              <a:spLocks noChangeArrowheads="1"/>
            </p:cNvSpPr>
            <p:nvPr/>
          </p:nvSpPr>
          <p:spPr bwMode="auto">
            <a:xfrm>
              <a:off x="2150" y="134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4" name="Text Box 103"/>
            <p:cNvSpPr txBox="1">
              <a:spLocks noChangeArrowheads="1"/>
            </p:cNvSpPr>
            <p:nvPr/>
          </p:nvSpPr>
          <p:spPr bwMode="auto">
            <a:xfrm>
              <a:off x="2057" y="208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5" name="Text Box 104"/>
            <p:cNvSpPr txBox="1">
              <a:spLocks noChangeArrowheads="1"/>
            </p:cNvSpPr>
            <p:nvPr/>
          </p:nvSpPr>
          <p:spPr bwMode="auto">
            <a:xfrm>
              <a:off x="1443" y="240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6" name="Text Box 105"/>
            <p:cNvSpPr txBox="1">
              <a:spLocks noChangeArrowheads="1"/>
            </p:cNvSpPr>
            <p:nvPr/>
          </p:nvSpPr>
          <p:spPr bwMode="auto">
            <a:xfrm>
              <a:off x="836" y="206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7" name="Text Box 106"/>
            <p:cNvSpPr txBox="1">
              <a:spLocks noChangeArrowheads="1"/>
            </p:cNvSpPr>
            <p:nvPr/>
          </p:nvSpPr>
          <p:spPr bwMode="auto">
            <a:xfrm>
              <a:off x="777" y="138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258" name="Group 107"/>
            <p:cNvGrpSpPr/>
            <p:nvPr/>
          </p:nvGrpSpPr>
          <p:grpSpPr bwMode="auto">
            <a:xfrm>
              <a:off x="1549" y="1052"/>
              <a:ext cx="771" cy="488"/>
              <a:chOff x="2357" y="1828"/>
              <a:chExt cx="771" cy="488"/>
            </a:xfrm>
          </p:grpSpPr>
          <p:sp>
            <p:nvSpPr>
              <p:cNvPr id="9289" name="Rectangle 108"/>
              <p:cNvSpPr>
                <a:spLocks noChangeArrowheads="1"/>
              </p:cNvSpPr>
              <p:nvPr/>
            </p:nvSpPr>
            <p:spPr bwMode="auto">
              <a:xfrm>
                <a:off x="3040" y="1828"/>
                <a:ext cx="88" cy="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90" name="Oval 109"/>
              <p:cNvSpPr>
                <a:spLocks noChangeArrowheads="1"/>
              </p:cNvSpPr>
              <p:nvPr/>
            </p:nvSpPr>
            <p:spPr bwMode="auto">
              <a:xfrm>
                <a:off x="2893" y="2240"/>
                <a:ext cx="79" cy="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91" name="Freeform 110"/>
              <p:cNvSpPr/>
              <p:nvPr/>
            </p:nvSpPr>
            <p:spPr bwMode="auto">
              <a:xfrm>
                <a:off x="2357" y="1889"/>
                <a:ext cx="83" cy="75"/>
              </a:xfrm>
              <a:custGeom>
                <a:avLst/>
                <a:gdLst>
                  <a:gd name="T0" fmla="*/ 0 w 96"/>
                  <a:gd name="T1" fmla="*/ 6 h 90"/>
                  <a:gd name="T2" fmla="*/ 0 w 96"/>
                  <a:gd name="T3" fmla="*/ 3 h 90"/>
                  <a:gd name="T4" fmla="*/ 9 w 96"/>
                  <a:gd name="T5" fmla="*/ 0 h 90"/>
                  <a:gd name="T6" fmla="*/ 9 w 96"/>
                  <a:gd name="T7" fmla="*/ 6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2" name="Oval 111"/>
              <p:cNvSpPr>
                <a:spLocks noChangeArrowheads="1"/>
              </p:cNvSpPr>
              <p:nvPr/>
            </p:nvSpPr>
            <p:spPr bwMode="auto">
              <a:xfrm>
                <a:off x="2923" y="2277"/>
                <a:ext cx="19" cy="1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59" name="Group 112"/>
            <p:cNvGrpSpPr/>
            <p:nvPr/>
          </p:nvGrpSpPr>
          <p:grpSpPr bwMode="auto">
            <a:xfrm>
              <a:off x="1502" y="2109"/>
              <a:ext cx="594" cy="455"/>
              <a:chOff x="2310" y="2885"/>
              <a:chExt cx="594" cy="455"/>
            </a:xfrm>
          </p:grpSpPr>
          <p:sp>
            <p:nvSpPr>
              <p:cNvPr id="9285" name="Rectangle 113"/>
              <p:cNvSpPr>
                <a:spLocks noChangeArrowheads="1"/>
              </p:cNvSpPr>
              <p:nvPr/>
            </p:nvSpPr>
            <p:spPr bwMode="auto">
              <a:xfrm rot="7200000">
                <a:off x="2557" y="3256"/>
                <a:ext cx="86" cy="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86" name="Oval 114"/>
              <p:cNvSpPr>
                <a:spLocks noChangeArrowheads="1"/>
              </p:cNvSpPr>
              <p:nvPr/>
            </p:nvSpPr>
            <p:spPr bwMode="auto">
              <a:xfrm rot="7200000">
                <a:off x="2310" y="3122"/>
                <a:ext cx="77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87" name="Freeform 115"/>
              <p:cNvSpPr/>
              <p:nvPr/>
            </p:nvSpPr>
            <p:spPr bwMode="auto">
              <a:xfrm rot="7200000">
                <a:off x="2825" y="2887"/>
                <a:ext cx="81" cy="77"/>
              </a:xfrm>
              <a:custGeom>
                <a:avLst/>
                <a:gdLst>
                  <a:gd name="T0" fmla="*/ 0 w 96"/>
                  <a:gd name="T1" fmla="*/ 8 h 90"/>
                  <a:gd name="T2" fmla="*/ 0 w 96"/>
                  <a:gd name="T3" fmla="*/ 3 h 90"/>
                  <a:gd name="T4" fmla="*/ 7 w 96"/>
                  <a:gd name="T5" fmla="*/ 0 h 90"/>
                  <a:gd name="T6" fmla="*/ 7 w 96"/>
                  <a:gd name="T7" fmla="*/ 8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8" name="Oval 116"/>
              <p:cNvSpPr>
                <a:spLocks noChangeArrowheads="1"/>
              </p:cNvSpPr>
              <p:nvPr/>
            </p:nvSpPr>
            <p:spPr bwMode="auto">
              <a:xfrm rot="7200000">
                <a:off x="2347" y="3142"/>
                <a:ext cx="19" cy="2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60" name="Group 117"/>
            <p:cNvGrpSpPr/>
            <p:nvPr/>
          </p:nvGrpSpPr>
          <p:grpSpPr bwMode="auto">
            <a:xfrm>
              <a:off x="1011" y="2135"/>
              <a:ext cx="85" cy="85"/>
              <a:chOff x="1819" y="2911"/>
              <a:chExt cx="85" cy="85"/>
            </a:xfrm>
          </p:grpSpPr>
          <p:sp>
            <p:nvSpPr>
              <p:cNvPr id="9283" name="Rectangle 118"/>
              <p:cNvSpPr>
                <a:spLocks noChangeArrowheads="1"/>
              </p:cNvSpPr>
              <p:nvPr/>
            </p:nvSpPr>
            <p:spPr bwMode="auto">
              <a:xfrm rot="-7200000">
                <a:off x="1820" y="2913"/>
                <a:ext cx="85" cy="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84" name="Freeform 119"/>
              <p:cNvSpPr/>
              <p:nvPr/>
            </p:nvSpPr>
            <p:spPr bwMode="auto">
              <a:xfrm rot="-7200000">
                <a:off x="1818" y="2916"/>
                <a:ext cx="80" cy="77"/>
              </a:xfrm>
              <a:custGeom>
                <a:avLst/>
                <a:gdLst>
                  <a:gd name="T0" fmla="*/ 0 w 96"/>
                  <a:gd name="T1" fmla="*/ 8 h 90"/>
                  <a:gd name="T2" fmla="*/ 0 w 96"/>
                  <a:gd name="T3" fmla="*/ 3 h 90"/>
                  <a:gd name="T4" fmla="*/ 6 w 96"/>
                  <a:gd name="T5" fmla="*/ 0 h 90"/>
                  <a:gd name="T6" fmla="*/ 6 w 96"/>
                  <a:gd name="T7" fmla="*/ 8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61" name="Group 120"/>
            <p:cNvGrpSpPr/>
            <p:nvPr/>
          </p:nvGrpSpPr>
          <p:grpSpPr bwMode="auto">
            <a:xfrm rot="2643584">
              <a:off x="1551" y="1114"/>
              <a:ext cx="78" cy="78"/>
              <a:chOff x="3269" y="2111"/>
              <a:chExt cx="91" cy="92"/>
            </a:xfrm>
          </p:grpSpPr>
          <p:sp>
            <p:nvSpPr>
              <p:cNvPr id="9280" name="Oval 121"/>
              <p:cNvSpPr>
                <a:spLocks noChangeArrowheads="1"/>
              </p:cNvSpPr>
              <p:nvPr/>
            </p:nvSpPr>
            <p:spPr bwMode="auto">
              <a:xfrm rot="5400000">
                <a:off x="3269" y="2112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81" name="Line 122"/>
              <p:cNvSpPr>
                <a:spLocks noChangeShapeType="1"/>
              </p:cNvSpPr>
              <p:nvPr/>
            </p:nvSpPr>
            <p:spPr bwMode="auto">
              <a:xfrm rot="5400000">
                <a:off x="3269" y="215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2" name="Line 123"/>
              <p:cNvSpPr>
                <a:spLocks noChangeShapeType="1"/>
              </p:cNvSpPr>
              <p:nvPr/>
            </p:nvSpPr>
            <p:spPr bwMode="auto">
              <a:xfrm rot="5400000">
                <a:off x="3315" y="211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62" name="Group 124"/>
            <p:cNvGrpSpPr/>
            <p:nvPr/>
          </p:nvGrpSpPr>
          <p:grpSpPr bwMode="auto">
            <a:xfrm rot="2643584">
              <a:off x="1022" y="2129"/>
              <a:ext cx="79" cy="78"/>
              <a:chOff x="3269" y="2111"/>
              <a:chExt cx="91" cy="92"/>
            </a:xfrm>
          </p:grpSpPr>
          <p:sp>
            <p:nvSpPr>
              <p:cNvPr id="9277" name="Oval 125"/>
              <p:cNvSpPr>
                <a:spLocks noChangeArrowheads="1"/>
              </p:cNvSpPr>
              <p:nvPr/>
            </p:nvSpPr>
            <p:spPr bwMode="auto">
              <a:xfrm rot="5400000">
                <a:off x="3269" y="2112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78" name="Line 126"/>
              <p:cNvSpPr>
                <a:spLocks noChangeShapeType="1"/>
              </p:cNvSpPr>
              <p:nvPr/>
            </p:nvSpPr>
            <p:spPr bwMode="auto">
              <a:xfrm rot="5400000">
                <a:off x="3269" y="215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9" name="Line 127"/>
              <p:cNvSpPr>
                <a:spLocks noChangeShapeType="1"/>
              </p:cNvSpPr>
              <p:nvPr/>
            </p:nvSpPr>
            <p:spPr bwMode="auto">
              <a:xfrm rot="5400000">
                <a:off x="3315" y="211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63" name="Group 128"/>
            <p:cNvGrpSpPr/>
            <p:nvPr/>
          </p:nvGrpSpPr>
          <p:grpSpPr bwMode="auto">
            <a:xfrm rot="2643584">
              <a:off x="2020" y="2107"/>
              <a:ext cx="78" cy="77"/>
              <a:chOff x="3269" y="2111"/>
              <a:chExt cx="91" cy="92"/>
            </a:xfrm>
          </p:grpSpPr>
          <p:sp>
            <p:nvSpPr>
              <p:cNvPr id="9274" name="Oval 129"/>
              <p:cNvSpPr>
                <a:spLocks noChangeArrowheads="1"/>
              </p:cNvSpPr>
              <p:nvPr/>
            </p:nvSpPr>
            <p:spPr bwMode="auto">
              <a:xfrm rot="5400000">
                <a:off x="3269" y="2112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75" name="Line 130"/>
              <p:cNvSpPr>
                <a:spLocks noChangeShapeType="1"/>
              </p:cNvSpPr>
              <p:nvPr/>
            </p:nvSpPr>
            <p:spPr bwMode="auto">
              <a:xfrm rot="5400000">
                <a:off x="3269" y="215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Line 131"/>
              <p:cNvSpPr>
                <a:spLocks noChangeShapeType="1"/>
              </p:cNvSpPr>
              <p:nvPr/>
            </p:nvSpPr>
            <p:spPr bwMode="auto">
              <a:xfrm rot="5400000">
                <a:off x="3315" y="211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64" name="Oval 132"/>
            <p:cNvSpPr>
              <a:spLocks noChangeArrowheads="1"/>
            </p:cNvSpPr>
            <p:nvPr/>
          </p:nvSpPr>
          <p:spPr bwMode="auto">
            <a:xfrm>
              <a:off x="756" y="985"/>
              <a:ext cx="1656" cy="16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5" name="Freeform 133"/>
            <p:cNvSpPr/>
            <p:nvPr/>
          </p:nvSpPr>
          <p:spPr bwMode="auto">
            <a:xfrm>
              <a:off x="572" y="2461"/>
              <a:ext cx="2052" cy="424"/>
            </a:xfrm>
            <a:custGeom>
              <a:avLst/>
              <a:gdLst>
                <a:gd name="T0" fmla="*/ 55 w 2388"/>
                <a:gd name="T1" fmla="*/ 1 h 576"/>
                <a:gd name="T2" fmla="*/ 0 w 2388"/>
                <a:gd name="T3" fmla="*/ 2 h 576"/>
                <a:gd name="T4" fmla="*/ 0 w 2388"/>
                <a:gd name="T5" fmla="*/ 4 h 576"/>
                <a:gd name="T6" fmla="*/ 211 w 2388"/>
                <a:gd name="T7" fmla="*/ 4 h 576"/>
                <a:gd name="T8" fmla="*/ 211 w 2388"/>
                <a:gd name="T9" fmla="*/ 1 h 576"/>
                <a:gd name="T10" fmla="*/ 155 w 2388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88" h="576">
                  <a:moveTo>
                    <a:pt x="624" y="22"/>
                  </a:moveTo>
                  <a:lnTo>
                    <a:pt x="0" y="305"/>
                  </a:lnTo>
                  <a:lnTo>
                    <a:pt x="0" y="576"/>
                  </a:lnTo>
                  <a:lnTo>
                    <a:pt x="2388" y="576"/>
                  </a:lnTo>
                  <a:lnTo>
                    <a:pt x="2388" y="250"/>
                  </a:lnTo>
                  <a:lnTo>
                    <a:pt x="175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6" name="Oval 134"/>
            <p:cNvSpPr>
              <a:spLocks noChangeArrowheads="1"/>
            </p:cNvSpPr>
            <p:nvPr/>
          </p:nvSpPr>
          <p:spPr bwMode="auto">
            <a:xfrm rot="-7200000">
              <a:off x="939" y="1498"/>
              <a:ext cx="76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7" name="Oval 135"/>
            <p:cNvSpPr>
              <a:spLocks noChangeArrowheads="1"/>
            </p:cNvSpPr>
            <p:nvPr/>
          </p:nvSpPr>
          <p:spPr bwMode="auto">
            <a:xfrm rot="-7200000">
              <a:off x="960" y="1518"/>
              <a:ext cx="20" cy="2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8" name="Text Box 136"/>
            <p:cNvSpPr txBox="1">
              <a:spLocks noChangeArrowheads="1"/>
            </p:cNvSpPr>
            <p:nvPr/>
          </p:nvSpPr>
          <p:spPr bwMode="auto">
            <a:xfrm>
              <a:off x="604" y="3008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三相同步发电机示意图</a:t>
              </a:r>
              <a:endPara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9" name="Line 137"/>
            <p:cNvSpPr>
              <a:spLocks noChangeShapeType="1"/>
            </p:cNvSpPr>
            <p:nvPr/>
          </p:nvSpPr>
          <p:spPr bwMode="auto">
            <a:xfrm flipV="1">
              <a:off x="1583" y="221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0" name="Line 138"/>
            <p:cNvSpPr>
              <a:spLocks noChangeShapeType="1"/>
            </p:cNvSpPr>
            <p:nvPr/>
          </p:nvSpPr>
          <p:spPr bwMode="auto">
            <a:xfrm rot="20492951" flipV="1">
              <a:off x="1759" y="2182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1" name="Line 139"/>
            <p:cNvSpPr>
              <a:spLocks noChangeShapeType="1"/>
            </p:cNvSpPr>
            <p:nvPr/>
          </p:nvSpPr>
          <p:spPr bwMode="auto">
            <a:xfrm rot="18886292" flipV="1">
              <a:off x="1871" y="2093"/>
              <a:ext cx="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2" name="Line 140"/>
            <p:cNvSpPr>
              <a:spLocks noChangeShapeType="1"/>
            </p:cNvSpPr>
            <p:nvPr/>
          </p:nvSpPr>
          <p:spPr bwMode="auto">
            <a:xfrm rot="1741084" flipV="1">
              <a:off x="1420" y="2184"/>
              <a:ext cx="1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3" name="Line 141"/>
            <p:cNvSpPr>
              <a:spLocks noChangeShapeType="1"/>
            </p:cNvSpPr>
            <p:nvPr/>
          </p:nvSpPr>
          <p:spPr bwMode="auto">
            <a:xfrm rot="2500223" flipV="1">
              <a:off x="1253" y="2121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4" name="AutoShape 144" descr="u=1347226692,120996362&amp;fm=23&amp;gp=0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225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89300"/>
            <a:ext cx="28575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/>
          <p:cNvGrpSpPr/>
          <p:nvPr/>
        </p:nvGrpSpPr>
        <p:grpSpPr bwMode="auto">
          <a:xfrm>
            <a:off x="6221413" y="1109663"/>
            <a:ext cx="3432175" cy="1058862"/>
            <a:chOff x="2687" y="1305"/>
            <a:chExt cx="2162" cy="667"/>
          </a:xfrm>
        </p:grpSpPr>
        <p:sp>
          <p:nvSpPr>
            <p:cNvPr id="13377" name="Line 3"/>
            <p:cNvSpPr>
              <a:spLocks noChangeShapeType="1"/>
            </p:cNvSpPr>
            <p:nvPr/>
          </p:nvSpPr>
          <p:spPr bwMode="auto">
            <a:xfrm>
              <a:off x="3016" y="1355"/>
              <a:ext cx="0" cy="6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8" name="Line 4"/>
            <p:cNvSpPr>
              <a:spLocks noChangeShapeType="1"/>
            </p:cNvSpPr>
            <p:nvPr/>
          </p:nvSpPr>
          <p:spPr bwMode="auto">
            <a:xfrm flipV="1">
              <a:off x="3009" y="1691"/>
              <a:ext cx="17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9" name="Text Box 5"/>
            <p:cNvSpPr txBox="1">
              <a:spLocks noChangeArrowheads="1"/>
            </p:cNvSpPr>
            <p:nvPr/>
          </p:nvSpPr>
          <p:spPr bwMode="auto">
            <a:xfrm>
              <a:off x="4511" y="1631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i="1">
                  <a:solidFill>
                    <a:srgbClr val="6699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000" b="1" i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80" name="Rectangle 6"/>
            <p:cNvSpPr>
              <a:spLocks noChangeArrowheads="1"/>
            </p:cNvSpPr>
            <p:nvPr/>
          </p:nvSpPr>
          <p:spPr bwMode="auto">
            <a:xfrm>
              <a:off x="2812" y="1583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81" name="Rectangle 7"/>
            <p:cNvSpPr>
              <a:spLocks noChangeArrowheads="1"/>
            </p:cNvSpPr>
            <p:nvPr/>
          </p:nvSpPr>
          <p:spPr bwMode="auto">
            <a:xfrm>
              <a:off x="2687" y="1305"/>
              <a:ext cx="4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8B17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500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r>
                <a:rPr kumimoji="1" lang="en-US" altLang="zh-CN" sz="2000" b="1" i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000" b="1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493" name="Freeform 8"/>
          <p:cNvSpPr/>
          <p:nvPr/>
        </p:nvSpPr>
        <p:spPr bwMode="auto">
          <a:xfrm>
            <a:off x="6743700" y="1312863"/>
            <a:ext cx="2286000" cy="822325"/>
          </a:xfrm>
          <a:custGeom>
            <a:avLst/>
            <a:gdLst>
              <a:gd name="T0" fmla="*/ 0 w 1440"/>
              <a:gd name="T1" fmla="*/ 2147483646 h 1038"/>
              <a:gd name="T2" fmla="*/ 2147483646 w 1440"/>
              <a:gd name="T3" fmla="*/ 2147483646 h 1038"/>
              <a:gd name="T4" fmla="*/ 2147483646 w 1440"/>
              <a:gd name="T5" fmla="*/ 2147483646 h 1038"/>
              <a:gd name="T6" fmla="*/ 2147483646 w 1440"/>
              <a:gd name="T7" fmla="*/ 2147483646 h 1038"/>
              <a:gd name="T8" fmla="*/ 2147483646 w 1440"/>
              <a:gd name="T9" fmla="*/ 2147483646 h 1038"/>
              <a:gd name="T10" fmla="*/ 2147483646 w 1440"/>
              <a:gd name="T11" fmla="*/ 2147483646 h 1038"/>
              <a:gd name="T12" fmla="*/ 2147483646 w 1440"/>
              <a:gd name="T13" fmla="*/ 2147483646 h 1038"/>
              <a:gd name="T14" fmla="*/ 2147483646 w 1440"/>
              <a:gd name="T15" fmla="*/ 2147483646 h 1038"/>
              <a:gd name="T16" fmla="*/ 2147483646 w 1440"/>
              <a:gd name="T17" fmla="*/ 2147483646 h 10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40" h="1038">
                <a:moveTo>
                  <a:pt x="0" y="517"/>
                </a:moveTo>
                <a:cubicBezTo>
                  <a:pt x="31" y="452"/>
                  <a:pt x="132" y="215"/>
                  <a:pt x="192" y="129"/>
                </a:cubicBezTo>
                <a:cubicBezTo>
                  <a:pt x="252" y="43"/>
                  <a:pt x="303" y="0"/>
                  <a:pt x="360" y="1"/>
                </a:cubicBezTo>
                <a:cubicBezTo>
                  <a:pt x="417" y="2"/>
                  <a:pt x="476" y="47"/>
                  <a:pt x="536" y="133"/>
                </a:cubicBezTo>
                <a:cubicBezTo>
                  <a:pt x="596" y="219"/>
                  <a:pt x="661" y="392"/>
                  <a:pt x="720" y="517"/>
                </a:cubicBezTo>
                <a:cubicBezTo>
                  <a:pt x="779" y="642"/>
                  <a:pt x="829" y="794"/>
                  <a:pt x="888" y="881"/>
                </a:cubicBezTo>
                <a:cubicBezTo>
                  <a:pt x="947" y="968"/>
                  <a:pt x="1014" y="1036"/>
                  <a:pt x="1076" y="1037"/>
                </a:cubicBezTo>
                <a:cubicBezTo>
                  <a:pt x="1138" y="1038"/>
                  <a:pt x="1199" y="976"/>
                  <a:pt x="1260" y="889"/>
                </a:cubicBezTo>
                <a:cubicBezTo>
                  <a:pt x="1321" y="802"/>
                  <a:pt x="1410" y="579"/>
                  <a:pt x="1440" y="517"/>
                </a:cubicBezTo>
              </a:path>
            </a:pathLst>
          </a:custGeom>
          <a:noFill/>
          <a:ln w="38100" cmpd="sng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16" name="Group 9"/>
          <p:cNvGrpSpPr/>
          <p:nvPr/>
        </p:nvGrpSpPr>
        <p:grpSpPr bwMode="auto">
          <a:xfrm>
            <a:off x="2709863" y="1144588"/>
            <a:ext cx="3063875" cy="3119437"/>
            <a:chOff x="478" y="1343"/>
            <a:chExt cx="1930" cy="1965"/>
          </a:xfrm>
        </p:grpSpPr>
        <p:grpSp>
          <p:nvGrpSpPr>
            <p:cNvPr id="13363" name="Group 10"/>
            <p:cNvGrpSpPr/>
            <p:nvPr/>
          </p:nvGrpSpPr>
          <p:grpSpPr bwMode="auto">
            <a:xfrm>
              <a:off x="485" y="1379"/>
              <a:ext cx="1923" cy="1923"/>
              <a:chOff x="485" y="1379"/>
              <a:chExt cx="1923" cy="1923"/>
            </a:xfrm>
          </p:grpSpPr>
          <p:sp>
            <p:nvSpPr>
              <p:cNvPr id="13370" name="AutoShape 11"/>
              <p:cNvSpPr>
                <a:spLocks noChangeArrowheads="1"/>
              </p:cNvSpPr>
              <p:nvPr/>
            </p:nvSpPr>
            <p:spPr bwMode="auto">
              <a:xfrm>
                <a:off x="485" y="1379"/>
                <a:ext cx="1923" cy="192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561" y="10800"/>
                    </a:moveTo>
                    <a:cubicBezTo>
                      <a:pt x="3561" y="14798"/>
                      <a:pt x="6802" y="18039"/>
                      <a:pt x="10800" y="18039"/>
                    </a:cubicBezTo>
                    <a:cubicBezTo>
                      <a:pt x="14798" y="18039"/>
                      <a:pt x="18039" y="14798"/>
                      <a:pt x="18039" y="10800"/>
                    </a:cubicBezTo>
                    <a:cubicBezTo>
                      <a:pt x="18039" y="6802"/>
                      <a:pt x="14798" y="3561"/>
                      <a:pt x="10800" y="3561"/>
                    </a:cubicBezTo>
                    <a:cubicBezTo>
                      <a:pt x="6802" y="3561"/>
                      <a:pt x="3561" y="6802"/>
                      <a:pt x="3561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25252"/>
                  </a:gs>
                  <a:gs pos="50000">
                    <a:srgbClr val="B2B2B2"/>
                  </a:gs>
                  <a:gs pos="100000">
                    <a:srgbClr val="525252"/>
                  </a:gs>
                </a:gsLst>
                <a:lin ang="2700000" scaled="1"/>
              </a:gradFill>
              <a:ln w="2857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1" name="Oval 12"/>
              <p:cNvSpPr>
                <a:spLocks noChangeArrowheads="1"/>
              </p:cNvSpPr>
              <p:nvPr/>
            </p:nvSpPr>
            <p:spPr bwMode="auto">
              <a:xfrm>
                <a:off x="745" y="1912"/>
                <a:ext cx="133" cy="133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8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72" name="Oval 13"/>
              <p:cNvSpPr>
                <a:spLocks noChangeArrowheads="1"/>
              </p:cNvSpPr>
              <p:nvPr/>
            </p:nvSpPr>
            <p:spPr bwMode="auto">
              <a:xfrm>
                <a:off x="2012" y="2642"/>
                <a:ext cx="133" cy="133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8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73" name="Oval 14"/>
              <p:cNvSpPr>
                <a:spLocks noChangeArrowheads="1"/>
              </p:cNvSpPr>
              <p:nvPr/>
            </p:nvSpPr>
            <p:spPr bwMode="auto">
              <a:xfrm>
                <a:off x="2016" y="1903"/>
                <a:ext cx="133" cy="133"/>
              </a:xfrm>
              <a:prstGeom prst="ellipse">
                <a:avLst/>
              </a:prstGeom>
              <a:solidFill>
                <a:srgbClr val="EBF7FF"/>
              </a:solidFill>
              <a:ln w="28575">
                <a:solidFill>
                  <a:srgbClr val="CC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74" name="Oval 15"/>
              <p:cNvSpPr>
                <a:spLocks noChangeArrowheads="1"/>
              </p:cNvSpPr>
              <p:nvPr/>
            </p:nvSpPr>
            <p:spPr bwMode="auto">
              <a:xfrm>
                <a:off x="748" y="2642"/>
                <a:ext cx="133" cy="133"/>
              </a:xfrm>
              <a:prstGeom prst="ellipse">
                <a:avLst/>
              </a:prstGeom>
              <a:solidFill>
                <a:srgbClr val="EBF7FF"/>
              </a:solidFill>
              <a:ln w="28575">
                <a:solidFill>
                  <a:srgbClr val="CC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75" name="Oval 16"/>
              <p:cNvSpPr>
                <a:spLocks noChangeArrowheads="1"/>
              </p:cNvSpPr>
              <p:nvPr/>
            </p:nvSpPr>
            <p:spPr bwMode="auto">
              <a:xfrm>
                <a:off x="1381" y="1542"/>
                <a:ext cx="133" cy="133"/>
              </a:xfrm>
              <a:prstGeom prst="ellipse">
                <a:avLst/>
              </a:prstGeom>
              <a:solidFill>
                <a:srgbClr val="FFCCFF"/>
              </a:solidFill>
              <a:ln w="28575">
                <a:solidFill>
                  <a:srgbClr val="FF66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76" name="Oval 17"/>
              <p:cNvSpPr>
                <a:spLocks noChangeArrowheads="1"/>
              </p:cNvSpPr>
              <p:nvPr/>
            </p:nvSpPr>
            <p:spPr bwMode="auto">
              <a:xfrm>
                <a:off x="1386" y="3005"/>
                <a:ext cx="133" cy="133"/>
              </a:xfrm>
              <a:prstGeom prst="ellipse">
                <a:avLst/>
              </a:prstGeom>
              <a:solidFill>
                <a:srgbClr val="FFCCFF"/>
              </a:solidFill>
              <a:ln w="28575">
                <a:solidFill>
                  <a:srgbClr val="FF66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64" name="Rectangle 18"/>
            <p:cNvSpPr>
              <a:spLocks noChangeArrowheads="1"/>
            </p:cNvSpPr>
            <p:nvPr/>
          </p:nvSpPr>
          <p:spPr bwMode="auto">
            <a:xfrm>
              <a:off x="1115" y="134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0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65" name="Rectangle 19"/>
            <p:cNvSpPr>
              <a:spLocks noChangeArrowheads="1"/>
            </p:cNvSpPr>
            <p:nvPr/>
          </p:nvSpPr>
          <p:spPr bwMode="auto">
            <a:xfrm>
              <a:off x="536" y="19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1" lang="en-US" altLang="zh-CN" sz="20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66" name="Rectangle 20"/>
            <p:cNvSpPr>
              <a:spLocks noChangeArrowheads="1"/>
            </p:cNvSpPr>
            <p:nvPr/>
          </p:nvSpPr>
          <p:spPr bwMode="auto">
            <a:xfrm>
              <a:off x="2054" y="249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0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67" name="Rectangle 21"/>
            <p:cNvSpPr>
              <a:spLocks noChangeArrowheads="1"/>
            </p:cNvSpPr>
            <p:nvPr/>
          </p:nvSpPr>
          <p:spPr bwMode="auto">
            <a:xfrm>
              <a:off x="1913" y="165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68" name="Rectangle 22"/>
            <p:cNvSpPr>
              <a:spLocks noChangeArrowheads="1"/>
            </p:cNvSpPr>
            <p:nvPr/>
          </p:nvSpPr>
          <p:spPr bwMode="auto">
            <a:xfrm>
              <a:off x="478" y="244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69" name="Rectangle 23"/>
            <p:cNvSpPr>
              <a:spLocks noChangeArrowheads="1"/>
            </p:cNvSpPr>
            <p:nvPr/>
          </p:nvSpPr>
          <p:spPr bwMode="auto">
            <a:xfrm>
              <a:off x="1163" y="302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0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47" name="Group 27"/>
          <p:cNvGrpSpPr/>
          <p:nvPr/>
        </p:nvGrpSpPr>
        <p:grpSpPr bwMode="auto">
          <a:xfrm rot="-5400000">
            <a:off x="3521075" y="1817688"/>
            <a:ext cx="1465263" cy="1836737"/>
            <a:chOff x="1259" y="1581"/>
            <a:chExt cx="923" cy="1157"/>
          </a:xfrm>
        </p:grpSpPr>
        <p:grpSp>
          <p:nvGrpSpPr>
            <p:cNvPr id="13348" name="Group 28"/>
            <p:cNvGrpSpPr/>
            <p:nvPr/>
          </p:nvGrpSpPr>
          <p:grpSpPr bwMode="auto">
            <a:xfrm>
              <a:off x="1259" y="1581"/>
              <a:ext cx="923" cy="1157"/>
              <a:chOff x="3973" y="2311"/>
              <a:chExt cx="923" cy="1157"/>
            </a:xfrm>
          </p:grpSpPr>
          <p:sp>
            <p:nvSpPr>
              <p:cNvPr id="13350" name="Arc 29"/>
              <p:cNvSpPr/>
              <p:nvPr/>
            </p:nvSpPr>
            <p:spPr bwMode="auto">
              <a:xfrm>
                <a:off x="3977" y="2311"/>
                <a:ext cx="901" cy="554"/>
              </a:xfrm>
              <a:custGeom>
                <a:avLst/>
                <a:gdLst>
                  <a:gd name="T0" fmla="*/ 0 w 35012"/>
                  <a:gd name="T1" fmla="*/ 0 h 21600"/>
                  <a:gd name="T2" fmla="*/ 0 w 35012"/>
                  <a:gd name="T3" fmla="*/ 0 h 21600"/>
                  <a:gd name="T4" fmla="*/ 0 w 3501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012" h="21600" fill="none" extrusionOk="0">
                    <a:moveTo>
                      <a:pt x="0" y="8917"/>
                    </a:moveTo>
                    <a:cubicBezTo>
                      <a:pt x="4063" y="3315"/>
                      <a:pt x="10564" y="-1"/>
                      <a:pt x="17485" y="0"/>
                    </a:cubicBezTo>
                    <a:cubicBezTo>
                      <a:pt x="24430" y="0"/>
                      <a:pt x="30952" y="3340"/>
                      <a:pt x="35011" y="8976"/>
                    </a:cubicBezTo>
                  </a:path>
                  <a:path w="35012" h="21600" stroke="0" extrusionOk="0">
                    <a:moveTo>
                      <a:pt x="0" y="8917"/>
                    </a:moveTo>
                    <a:cubicBezTo>
                      <a:pt x="4063" y="3315"/>
                      <a:pt x="10564" y="-1"/>
                      <a:pt x="17485" y="0"/>
                    </a:cubicBezTo>
                    <a:cubicBezTo>
                      <a:pt x="24430" y="0"/>
                      <a:pt x="30952" y="3340"/>
                      <a:pt x="35011" y="8976"/>
                    </a:cubicBezTo>
                    <a:lnTo>
                      <a:pt x="17485" y="21600"/>
                    </a:lnTo>
                    <a:lnTo>
                      <a:pt x="0" y="8917"/>
                    </a:lnTo>
                    <a:close/>
                  </a:path>
                </a:pathLst>
              </a:cu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1" name="Line 30"/>
              <p:cNvSpPr>
                <a:spLocks noChangeShapeType="1"/>
              </p:cNvSpPr>
              <p:nvPr/>
            </p:nvSpPr>
            <p:spPr bwMode="auto">
              <a:xfrm>
                <a:off x="3982" y="2575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Line 31"/>
              <p:cNvSpPr>
                <a:spLocks noChangeShapeType="1"/>
              </p:cNvSpPr>
              <p:nvPr/>
            </p:nvSpPr>
            <p:spPr bwMode="auto">
              <a:xfrm>
                <a:off x="4660" y="2575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Line 32"/>
              <p:cNvSpPr>
                <a:spLocks noChangeShapeType="1"/>
              </p:cNvSpPr>
              <p:nvPr/>
            </p:nvSpPr>
            <p:spPr bwMode="auto">
              <a:xfrm>
                <a:off x="3979" y="3202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4" name="Line 33"/>
              <p:cNvSpPr>
                <a:spLocks noChangeShapeType="1"/>
              </p:cNvSpPr>
              <p:nvPr/>
            </p:nvSpPr>
            <p:spPr bwMode="auto">
              <a:xfrm>
                <a:off x="4657" y="3202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Line 34"/>
              <p:cNvSpPr>
                <a:spLocks noChangeShapeType="1"/>
              </p:cNvSpPr>
              <p:nvPr/>
            </p:nvSpPr>
            <p:spPr bwMode="auto">
              <a:xfrm>
                <a:off x="4195" y="2569"/>
                <a:ext cx="0" cy="64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6" name="Line 35"/>
              <p:cNvSpPr>
                <a:spLocks noChangeShapeType="1"/>
              </p:cNvSpPr>
              <p:nvPr/>
            </p:nvSpPr>
            <p:spPr bwMode="auto">
              <a:xfrm>
                <a:off x="4666" y="2569"/>
                <a:ext cx="0" cy="64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7" name="Line 36"/>
              <p:cNvSpPr>
                <a:spLocks noChangeShapeType="1"/>
              </p:cNvSpPr>
              <p:nvPr/>
            </p:nvSpPr>
            <p:spPr bwMode="auto">
              <a:xfrm>
                <a:off x="3982" y="2527"/>
                <a:ext cx="0" cy="58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8" name="Line 37"/>
              <p:cNvSpPr>
                <a:spLocks noChangeShapeType="1"/>
              </p:cNvSpPr>
              <p:nvPr/>
            </p:nvSpPr>
            <p:spPr bwMode="auto">
              <a:xfrm>
                <a:off x="4874" y="2527"/>
                <a:ext cx="0" cy="58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9" name="Arc 38"/>
              <p:cNvSpPr/>
              <p:nvPr/>
            </p:nvSpPr>
            <p:spPr bwMode="auto">
              <a:xfrm flipV="1">
                <a:off x="3977" y="2914"/>
                <a:ext cx="901" cy="554"/>
              </a:xfrm>
              <a:custGeom>
                <a:avLst/>
                <a:gdLst>
                  <a:gd name="T0" fmla="*/ 0 w 35012"/>
                  <a:gd name="T1" fmla="*/ 0 h 21600"/>
                  <a:gd name="T2" fmla="*/ 0 w 35012"/>
                  <a:gd name="T3" fmla="*/ 0 h 21600"/>
                  <a:gd name="T4" fmla="*/ 0 w 3501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012" h="21600" fill="none" extrusionOk="0">
                    <a:moveTo>
                      <a:pt x="0" y="8917"/>
                    </a:moveTo>
                    <a:cubicBezTo>
                      <a:pt x="4063" y="3315"/>
                      <a:pt x="10564" y="-1"/>
                      <a:pt x="17485" y="0"/>
                    </a:cubicBezTo>
                    <a:cubicBezTo>
                      <a:pt x="24430" y="0"/>
                      <a:pt x="30952" y="3340"/>
                      <a:pt x="35011" y="8976"/>
                    </a:cubicBezTo>
                  </a:path>
                  <a:path w="35012" h="21600" stroke="0" extrusionOk="0">
                    <a:moveTo>
                      <a:pt x="0" y="8917"/>
                    </a:moveTo>
                    <a:cubicBezTo>
                      <a:pt x="4063" y="3315"/>
                      <a:pt x="10564" y="-1"/>
                      <a:pt x="17485" y="0"/>
                    </a:cubicBezTo>
                    <a:cubicBezTo>
                      <a:pt x="24430" y="0"/>
                      <a:pt x="30952" y="3340"/>
                      <a:pt x="35011" y="8976"/>
                    </a:cubicBezTo>
                    <a:lnTo>
                      <a:pt x="17485" y="21600"/>
                    </a:lnTo>
                    <a:lnTo>
                      <a:pt x="0" y="8917"/>
                    </a:lnTo>
                    <a:close/>
                  </a:path>
                </a:pathLst>
              </a:cu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0" name="Line 39"/>
              <p:cNvSpPr>
                <a:spLocks noChangeShapeType="1"/>
              </p:cNvSpPr>
              <p:nvPr/>
            </p:nvSpPr>
            <p:spPr bwMode="auto">
              <a:xfrm>
                <a:off x="3979" y="3193"/>
                <a:ext cx="0" cy="58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1" name="Line 40"/>
              <p:cNvSpPr>
                <a:spLocks noChangeShapeType="1"/>
              </p:cNvSpPr>
              <p:nvPr/>
            </p:nvSpPr>
            <p:spPr bwMode="auto">
              <a:xfrm>
                <a:off x="4877" y="3193"/>
                <a:ext cx="0" cy="58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2" name="Freeform 41"/>
              <p:cNvSpPr/>
              <p:nvPr/>
            </p:nvSpPr>
            <p:spPr bwMode="auto">
              <a:xfrm>
                <a:off x="3973" y="2317"/>
                <a:ext cx="923" cy="1147"/>
              </a:xfrm>
              <a:custGeom>
                <a:avLst/>
                <a:gdLst>
                  <a:gd name="T0" fmla="*/ 14 w 923"/>
                  <a:gd name="T1" fmla="*/ 259 h 1147"/>
                  <a:gd name="T2" fmla="*/ 21 w 923"/>
                  <a:gd name="T3" fmla="*/ 211 h 1147"/>
                  <a:gd name="T4" fmla="*/ 102 w 923"/>
                  <a:gd name="T5" fmla="*/ 130 h 1147"/>
                  <a:gd name="T6" fmla="*/ 207 w 923"/>
                  <a:gd name="T7" fmla="*/ 61 h 1147"/>
                  <a:gd name="T8" fmla="*/ 333 w 923"/>
                  <a:gd name="T9" fmla="*/ 16 h 1147"/>
                  <a:gd name="T10" fmla="*/ 477 w 923"/>
                  <a:gd name="T11" fmla="*/ 1 h 1147"/>
                  <a:gd name="T12" fmla="*/ 612 w 923"/>
                  <a:gd name="T13" fmla="*/ 22 h 1147"/>
                  <a:gd name="T14" fmla="*/ 723 w 923"/>
                  <a:gd name="T15" fmla="*/ 70 h 1147"/>
                  <a:gd name="T16" fmla="*/ 840 w 923"/>
                  <a:gd name="T17" fmla="*/ 157 h 1147"/>
                  <a:gd name="T18" fmla="*/ 891 w 923"/>
                  <a:gd name="T19" fmla="*/ 220 h 1147"/>
                  <a:gd name="T20" fmla="*/ 894 w 923"/>
                  <a:gd name="T21" fmla="*/ 250 h 1147"/>
                  <a:gd name="T22" fmla="*/ 799 w 923"/>
                  <a:gd name="T23" fmla="*/ 253 h 1147"/>
                  <a:gd name="T24" fmla="*/ 696 w 923"/>
                  <a:gd name="T25" fmla="*/ 253 h 1147"/>
                  <a:gd name="T26" fmla="*/ 687 w 923"/>
                  <a:gd name="T27" fmla="*/ 335 h 1147"/>
                  <a:gd name="T28" fmla="*/ 689 w 923"/>
                  <a:gd name="T29" fmla="*/ 797 h 1147"/>
                  <a:gd name="T30" fmla="*/ 707 w 923"/>
                  <a:gd name="T31" fmla="*/ 884 h 1147"/>
                  <a:gd name="T32" fmla="*/ 892 w 923"/>
                  <a:gd name="T33" fmla="*/ 887 h 1147"/>
                  <a:gd name="T34" fmla="*/ 895 w 923"/>
                  <a:gd name="T35" fmla="*/ 935 h 1147"/>
                  <a:gd name="T36" fmla="*/ 852 w 923"/>
                  <a:gd name="T37" fmla="*/ 979 h 1147"/>
                  <a:gd name="T38" fmla="*/ 735 w 923"/>
                  <a:gd name="T39" fmla="*/ 1066 h 1147"/>
                  <a:gd name="T40" fmla="*/ 579 w 923"/>
                  <a:gd name="T41" fmla="*/ 1135 h 1147"/>
                  <a:gd name="T42" fmla="*/ 426 w 923"/>
                  <a:gd name="T43" fmla="*/ 1141 h 1147"/>
                  <a:gd name="T44" fmla="*/ 303 w 923"/>
                  <a:gd name="T45" fmla="*/ 1123 h 1147"/>
                  <a:gd name="T46" fmla="*/ 207 w 923"/>
                  <a:gd name="T47" fmla="*/ 1093 h 1147"/>
                  <a:gd name="T48" fmla="*/ 117 w 923"/>
                  <a:gd name="T49" fmla="*/ 1033 h 1147"/>
                  <a:gd name="T50" fmla="*/ 27 w 923"/>
                  <a:gd name="T51" fmla="*/ 949 h 1147"/>
                  <a:gd name="T52" fmla="*/ 7 w 923"/>
                  <a:gd name="T53" fmla="*/ 911 h 1147"/>
                  <a:gd name="T54" fmla="*/ 29 w 923"/>
                  <a:gd name="T55" fmla="*/ 886 h 1147"/>
                  <a:gd name="T56" fmla="*/ 160 w 923"/>
                  <a:gd name="T57" fmla="*/ 887 h 1147"/>
                  <a:gd name="T58" fmla="*/ 228 w 923"/>
                  <a:gd name="T59" fmla="*/ 877 h 1147"/>
                  <a:gd name="T60" fmla="*/ 228 w 923"/>
                  <a:gd name="T61" fmla="*/ 718 h 1147"/>
                  <a:gd name="T62" fmla="*/ 224 w 923"/>
                  <a:gd name="T63" fmla="*/ 395 h 1147"/>
                  <a:gd name="T64" fmla="*/ 228 w 923"/>
                  <a:gd name="T65" fmla="*/ 268 h 1147"/>
                  <a:gd name="T66" fmla="*/ 167 w 923"/>
                  <a:gd name="T67" fmla="*/ 259 h 1147"/>
                  <a:gd name="T68" fmla="*/ 101 w 923"/>
                  <a:gd name="T69" fmla="*/ 257 h 1147"/>
                  <a:gd name="T70" fmla="*/ 14 w 923"/>
                  <a:gd name="T71" fmla="*/ 259 h 114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923" h="1147">
                    <a:moveTo>
                      <a:pt x="14" y="259"/>
                    </a:moveTo>
                    <a:cubicBezTo>
                      <a:pt x="0" y="252"/>
                      <a:pt x="6" y="232"/>
                      <a:pt x="21" y="211"/>
                    </a:cubicBezTo>
                    <a:cubicBezTo>
                      <a:pt x="36" y="190"/>
                      <a:pt x="71" y="155"/>
                      <a:pt x="102" y="130"/>
                    </a:cubicBezTo>
                    <a:cubicBezTo>
                      <a:pt x="133" y="105"/>
                      <a:pt x="169" y="80"/>
                      <a:pt x="207" y="61"/>
                    </a:cubicBezTo>
                    <a:cubicBezTo>
                      <a:pt x="245" y="42"/>
                      <a:pt x="288" y="26"/>
                      <a:pt x="333" y="16"/>
                    </a:cubicBezTo>
                    <a:cubicBezTo>
                      <a:pt x="378" y="6"/>
                      <a:pt x="431" y="0"/>
                      <a:pt x="477" y="1"/>
                    </a:cubicBezTo>
                    <a:cubicBezTo>
                      <a:pt x="523" y="2"/>
                      <a:pt x="571" y="11"/>
                      <a:pt x="612" y="22"/>
                    </a:cubicBezTo>
                    <a:cubicBezTo>
                      <a:pt x="653" y="33"/>
                      <a:pt x="685" y="47"/>
                      <a:pt x="723" y="70"/>
                    </a:cubicBezTo>
                    <a:cubicBezTo>
                      <a:pt x="761" y="93"/>
                      <a:pt x="812" y="132"/>
                      <a:pt x="840" y="157"/>
                    </a:cubicBezTo>
                    <a:cubicBezTo>
                      <a:pt x="868" y="182"/>
                      <a:pt x="882" y="205"/>
                      <a:pt x="891" y="220"/>
                    </a:cubicBezTo>
                    <a:cubicBezTo>
                      <a:pt x="900" y="235"/>
                      <a:pt x="909" y="245"/>
                      <a:pt x="894" y="250"/>
                    </a:cubicBezTo>
                    <a:cubicBezTo>
                      <a:pt x="879" y="255"/>
                      <a:pt x="832" y="253"/>
                      <a:pt x="799" y="253"/>
                    </a:cubicBezTo>
                    <a:cubicBezTo>
                      <a:pt x="766" y="253"/>
                      <a:pt x="715" y="239"/>
                      <a:pt x="696" y="253"/>
                    </a:cubicBezTo>
                    <a:cubicBezTo>
                      <a:pt x="677" y="267"/>
                      <a:pt x="688" y="244"/>
                      <a:pt x="687" y="335"/>
                    </a:cubicBezTo>
                    <a:cubicBezTo>
                      <a:pt x="686" y="426"/>
                      <a:pt x="686" y="706"/>
                      <a:pt x="689" y="797"/>
                    </a:cubicBezTo>
                    <a:cubicBezTo>
                      <a:pt x="692" y="888"/>
                      <a:pt x="673" y="869"/>
                      <a:pt x="707" y="884"/>
                    </a:cubicBezTo>
                    <a:cubicBezTo>
                      <a:pt x="741" y="899"/>
                      <a:pt x="861" y="879"/>
                      <a:pt x="892" y="887"/>
                    </a:cubicBezTo>
                    <a:cubicBezTo>
                      <a:pt x="923" y="895"/>
                      <a:pt x="902" y="920"/>
                      <a:pt x="895" y="935"/>
                    </a:cubicBezTo>
                    <a:cubicBezTo>
                      <a:pt x="888" y="950"/>
                      <a:pt x="879" y="957"/>
                      <a:pt x="852" y="979"/>
                    </a:cubicBezTo>
                    <a:cubicBezTo>
                      <a:pt x="825" y="1001"/>
                      <a:pt x="781" y="1040"/>
                      <a:pt x="735" y="1066"/>
                    </a:cubicBezTo>
                    <a:cubicBezTo>
                      <a:pt x="689" y="1092"/>
                      <a:pt x="630" y="1123"/>
                      <a:pt x="579" y="1135"/>
                    </a:cubicBezTo>
                    <a:cubicBezTo>
                      <a:pt x="528" y="1147"/>
                      <a:pt x="472" y="1143"/>
                      <a:pt x="426" y="1141"/>
                    </a:cubicBezTo>
                    <a:cubicBezTo>
                      <a:pt x="380" y="1139"/>
                      <a:pt x="339" y="1131"/>
                      <a:pt x="303" y="1123"/>
                    </a:cubicBezTo>
                    <a:cubicBezTo>
                      <a:pt x="267" y="1115"/>
                      <a:pt x="238" y="1108"/>
                      <a:pt x="207" y="1093"/>
                    </a:cubicBezTo>
                    <a:cubicBezTo>
                      <a:pt x="176" y="1078"/>
                      <a:pt x="147" y="1057"/>
                      <a:pt x="117" y="1033"/>
                    </a:cubicBezTo>
                    <a:cubicBezTo>
                      <a:pt x="87" y="1009"/>
                      <a:pt x="45" y="969"/>
                      <a:pt x="27" y="949"/>
                    </a:cubicBezTo>
                    <a:cubicBezTo>
                      <a:pt x="9" y="929"/>
                      <a:pt x="7" y="921"/>
                      <a:pt x="7" y="911"/>
                    </a:cubicBezTo>
                    <a:cubicBezTo>
                      <a:pt x="7" y="901"/>
                      <a:pt x="4" y="890"/>
                      <a:pt x="29" y="886"/>
                    </a:cubicBezTo>
                    <a:cubicBezTo>
                      <a:pt x="54" y="882"/>
                      <a:pt x="127" y="888"/>
                      <a:pt x="160" y="887"/>
                    </a:cubicBezTo>
                    <a:cubicBezTo>
                      <a:pt x="193" y="886"/>
                      <a:pt x="217" y="905"/>
                      <a:pt x="228" y="877"/>
                    </a:cubicBezTo>
                    <a:cubicBezTo>
                      <a:pt x="239" y="849"/>
                      <a:pt x="229" y="798"/>
                      <a:pt x="228" y="718"/>
                    </a:cubicBezTo>
                    <a:cubicBezTo>
                      <a:pt x="227" y="638"/>
                      <a:pt x="224" y="470"/>
                      <a:pt x="224" y="395"/>
                    </a:cubicBezTo>
                    <a:cubicBezTo>
                      <a:pt x="224" y="320"/>
                      <a:pt x="237" y="291"/>
                      <a:pt x="228" y="268"/>
                    </a:cubicBezTo>
                    <a:cubicBezTo>
                      <a:pt x="219" y="245"/>
                      <a:pt x="188" y="261"/>
                      <a:pt x="167" y="259"/>
                    </a:cubicBezTo>
                    <a:cubicBezTo>
                      <a:pt x="146" y="257"/>
                      <a:pt x="126" y="257"/>
                      <a:pt x="101" y="257"/>
                    </a:cubicBezTo>
                    <a:cubicBezTo>
                      <a:pt x="76" y="257"/>
                      <a:pt x="32" y="259"/>
                      <a:pt x="14" y="259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 cmpd="sng">
                <a:solidFill>
                  <a:srgbClr val="99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49" name="Text Box 42"/>
            <p:cNvSpPr txBox="1">
              <a:spLocks noChangeArrowheads="1"/>
            </p:cNvSpPr>
            <p:nvPr/>
          </p:nvSpPr>
          <p:spPr bwMode="auto">
            <a:xfrm>
              <a:off x="1581" y="1603"/>
              <a:ext cx="288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 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525" name="Group 43"/>
          <p:cNvGrpSpPr/>
          <p:nvPr/>
        </p:nvGrpSpPr>
        <p:grpSpPr bwMode="auto">
          <a:xfrm>
            <a:off x="2614613" y="1063625"/>
            <a:ext cx="5080000" cy="4267200"/>
            <a:chOff x="415" y="1290"/>
            <a:chExt cx="3200" cy="2688"/>
          </a:xfrm>
        </p:grpSpPr>
        <p:sp>
          <p:nvSpPr>
            <p:cNvPr id="13336" name="Freeform 44"/>
            <p:cNvSpPr/>
            <p:nvPr/>
          </p:nvSpPr>
          <p:spPr bwMode="auto">
            <a:xfrm>
              <a:off x="1451" y="1314"/>
              <a:ext cx="2153" cy="292"/>
            </a:xfrm>
            <a:custGeom>
              <a:avLst/>
              <a:gdLst>
                <a:gd name="T0" fmla="*/ 0 w 2153"/>
                <a:gd name="T1" fmla="*/ 292 h 292"/>
                <a:gd name="T2" fmla="*/ 253 w 2153"/>
                <a:gd name="T3" fmla="*/ 0 h 292"/>
                <a:gd name="T4" fmla="*/ 2153 w 2153"/>
                <a:gd name="T5" fmla="*/ 0 h 2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3" h="292">
                  <a:moveTo>
                    <a:pt x="0" y="292"/>
                  </a:moveTo>
                  <a:lnTo>
                    <a:pt x="253" y="0"/>
                  </a:lnTo>
                  <a:lnTo>
                    <a:pt x="2153" y="0"/>
                  </a:lnTo>
                </a:path>
              </a:pathLst>
            </a:custGeom>
            <a:noFill/>
            <a:ln w="28575" cmpd="sng">
              <a:solidFill>
                <a:srgbClr val="FF66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7" name="Freeform 45"/>
            <p:cNvSpPr/>
            <p:nvPr/>
          </p:nvSpPr>
          <p:spPr bwMode="auto">
            <a:xfrm>
              <a:off x="1451" y="2023"/>
              <a:ext cx="2153" cy="1347"/>
            </a:xfrm>
            <a:custGeom>
              <a:avLst/>
              <a:gdLst>
                <a:gd name="T0" fmla="*/ 0 w 2153"/>
                <a:gd name="T1" fmla="*/ 1047 h 1347"/>
                <a:gd name="T2" fmla="*/ 258 w 2153"/>
                <a:gd name="T3" fmla="*/ 1341 h 1347"/>
                <a:gd name="T4" fmla="*/ 1055 w 2153"/>
                <a:gd name="T5" fmla="*/ 1347 h 1347"/>
                <a:gd name="T6" fmla="*/ 1055 w 2153"/>
                <a:gd name="T7" fmla="*/ 1 h 1347"/>
                <a:gd name="T8" fmla="*/ 2153 w 2153"/>
                <a:gd name="T9" fmla="*/ 0 h 1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3" h="1347">
                  <a:moveTo>
                    <a:pt x="0" y="1047"/>
                  </a:moveTo>
                  <a:lnTo>
                    <a:pt x="258" y="1341"/>
                  </a:lnTo>
                  <a:lnTo>
                    <a:pt x="1055" y="1347"/>
                  </a:lnTo>
                  <a:lnTo>
                    <a:pt x="1055" y="1"/>
                  </a:lnTo>
                  <a:lnTo>
                    <a:pt x="2153" y="0"/>
                  </a:lnTo>
                </a:path>
              </a:pathLst>
            </a:custGeom>
            <a:noFill/>
            <a:ln w="28575" cmpd="sng">
              <a:solidFill>
                <a:srgbClr val="FF66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8" name="Freeform 46"/>
            <p:cNvSpPr/>
            <p:nvPr/>
          </p:nvSpPr>
          <p:spPr bwMode="auto">
            <a:xfrm>
              <a:off x="2081" y="2716"/>
              <a:ext cx="1523" cy="528"/>
            </a:xfrm>
            <a:custGeom>
              <a:avLst/>
              <a:gdLst>
                <a:gd name="T0" fmla="*/ 0 w 1523"/>
                <a:gd name="T1" fmla="*/ 0 h 949"/>
                <a:gd name="T2" fmla="*/ 258 w 1523"/>
                <a:gd name="T3" fmla="*/ 1 h 949"/>
                <a:gd name="T4" fmla="*/ 262 w 1523"/>
                <a:gd name="T5" fmla="*/ 1 h 949"/>
                <a:gd name="T6" fmla="*/ 1523 w 1523"/>
                <a:gd name="T7" fmla="*/ 1 h 9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3" h="949">
                  <a:moveTo>
                    <a:pt x="0" y="0"/>
                  </a:moveTo>
                  <a:lnTo>
                    <a:pt x="258" y="294"/>
                  </a:lnTo>
                  <a:lnTo>
                    <a:pt x="262" y="949"/>
                  </a:lnTo>
                  <a:lnTo>
                    <a:pt x="1523" y="949"/>
                  </a:lnTo>
                </a:path>
              </a:pathLst>
            </a:custGeom>
            <a:noFill/>
            <a:ln w="28575" cmpd="sng">
              <a:solidFill>
                <a:srgbClr val="008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9" name="Freeform 47"/>
            <p:cNvSpPr/>
            <p:nvPr/>
          </p:nvSpPr>
          <p:spPr bwMode="auto">
            <a:xfrm>
              <a:off x="809" y="2708"/>
              <a:ext cx="2795" cy="802"/>
            </a:xfrm>
            <a:custGeom>
              <a:avLst/>
              <a:gdLst>
                <a:gd name="T0" fmla="*/ 0 w 2795"/>
                <a:gd name="T1" fmla="*/ 0 h 802"/>
                <a:gd name="T2" fmla="*/ 0 w 2795"/>
                <a:gd name="T3" fmla="*/ 800 h 802"/>
                <a:gd name="T4" fmla="*/ 1822 w 2795"/>
                <a:gd name="T5" fmla="*/ 802 h 802"/>
                <a:gd name="T6" fmla="*/ 1822 w 2795"/>
                <a:gd name="T7" fmla="*/ 242 h 802"/>
                <a:gd name="T8" fmla="*/ 2795 w 2795"/>
                <a:gd name="T9" fmla="*/ 243 h 8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5" h="802">
                  <a:moveTo>
                    <a:pt x="0" y="0"/>
                  </a:moveTo>
                  <a:lnTo>
                    <a:pt x="0" y="800"/>
                  </a:lnTo>
                  <a:lnTo>
                    <a:pt x="1822" y="802"/>
                  </a:lnTo>
                  <a:lnTo>
                    <a:pt x="1822" y="242"/>
                  </a:lnTo>
                  <a:lnTo>
                    <a:pt x="2795" y="243"/>
                  </a:ln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0" name="Freeform 48"/>
            <p:cNvSpPr/>
            <p:nvPr/>
          </p:nvSpPr>
          <p:spPr bwMode="auto">
            <a:xfrm>
              <a:off x="2087" y="1972"/>
              <a:ext cx="1517" cy="284"/>
            </a:xfrm>
            <a:custGeom>
              <a:avLst/>
              <a:gdLst>
                <a:gd name="T0" fmla="*/ 0 w 1517"/>
                <a:gd name="T1" fmla="*/ 0 h 385"/>
                <a:gd name="T2" fmla="*/ 444 w 1517"/>
                <a:gd name="T3" fmla="*/ 4 h 385"/>
                <a:gd name="T4" fmla="*/ 1517 w 1517"/>
                <a:gd name="T5" fmla="*/ 4 h 3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17" h="385">
                  <a:moveTo>
                    <a:pt x="0" y="0"/>
                  </a:moveTo>
                  <a:lnTo>
                    <a:pt x="444" y="384"/>
                  </a:lnTo>
                  <a:lnTo>
                    <a:pt x="1517" y="385"/>
                  </a:ln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1" name="Freeform 49"/>
            <p:cNvSpPr/>
            <p:nvPr/>
          </p:nvSpPr>
          <p:spPr bwMode="auto">
            <a:xfrm>
              <a:off x="415" y="1977"/>
              <a:ext cx="3165" cy="1976"/>
            </a:xfrm>
            <a:custGeom>
              <a:avLst/>
              <a:gdLst>
                <a:gd name="T0" fmla="*/ 400 w 3165"/>
                <a:gd name="T1" fmla="*/ 1 h 1976"/>
                <a:gd name="T2" fmla="*/ 0 w 3165"/>
                <a:gd name="T3" fmla="*/ 0 h 1976"/>
                <a:gd name="T4" fmla="*/ 0 w 3165"/>
                <a:gd name="T5" fmla="*/ 1686 h 1976"/>
                <a:gd name="T6" fmla="*/ 2029 w 3165"/>
                <a:gd name="T7" fmla="*/ 1689 h 1976"/>
                <a:gd name="T8" fmla="*/ 2029 w 3165"/>
                <a:gd name="T9" fmla="*/ 1975 h 1976"/>
                <a:gd name="T10" fmla="*/ 3165 w 3165"/>
                <a:gd name="T11" fmla="*/ 1976 h 19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65" h="1976">
                  <a:moveTo>
                    <a:pt x="400" y="1"/>
                  </a:moveTo>
                  <a:lnTo>
                    <a:pt x="0" y="0"/>
                  </a:lnTo>
                  <a:lnTo>
                    <a:pt x="0" y="1686"/>
                  </a:lnTo>
                  <a:lnTo>
                    <a:pt x="2029" y="1689"/>
                  </a:lnTo>
                  <a:lnTo>
                    <a:pt x="2029" y="1975"/>
                  </a:lnTo>
                  <a:lnTo>
                    <a:pt x="3165" y="1976"/>
                  </a:lnTo>
                </a:path>
              </a:pathLst>
            </a:custGeom>
            <a:noFill/>
            <a:ln w="28575" cmpd="sng">
              <a:solidFill>
                <a:srgbClr val="008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2" name="Oval 50"/>
            <p:cNvSpPr>
              <a:spLocks noChangeArrowheads="1"/>
            </p:cNvSpPr>
            <p:nvPr/>
          </p:nvSpPr>
          <p:spPr bwMode="auto">
            <a:xfrm>
              <a:off x="3567" y="1290"/>
              <a:ext cx="48" cy="48"/>
            </a:xfrm>
            <a:prstGeom prst="ellipse">
              <a:avLst/>
            </a:prstGeom>
            <a:solidFill>
              <a:srgbClr val="EBF7FF"/>
            </a:solidFill>
            <a:ln w="28575">
              <a:solidFill>
                <a:srgbClr val="FF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3" name="Oval 51"/>
            <p:cNvSpPr>
              <a:spLocks noChangeArrowheads="1"/>
            </p:cNvSpPr>
            <p:nvPr/>
          </p:nvSpPr>
          <p:spPr bwMode="auto">
            <a:xfrm>
              <a:off x="3567" y="1998"/>
              <a:ext cx="48" cy="48"/>
            </a:xfrm>
            <a:prstGeom prst="ellipse">
              <a:avLst/>
            </a:prstGeom>
            <a:solidFill>
              <a:srgbClr val="EBF7FF"/>
            </a:solidFill>
            <a:ln w="28575">
              <a:solidFill>
                <a:srgbClr val="FF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4" name="Oval 52"/>
            <p:cNvSpPr>
              <a:spLocks noChangeArrowheads="1"/>
            </p:cNvSpPr>
            <p:nvPr/>
          </p:nvSpPr>
          <p:spPr bwMode="auto">
            <a:xfrm>
              <a:off x="3567" y="2232"/>
              <a:ext cx="48" cy="48"/>
            </a:xfrm>
            <a:prstGeom prst="ellipse">
              <a:avLst/>
            </a:prstGeom>
            <a:solidFill>
              <a:srgbClr val="EBF7FF"/>
            </a:solidFill>
            <a:ln w="28575">
              <a:solidFill>
                <a:srgbClr val="CC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5" name="Oval 53"/>
            <p:cNvSpPr>
              <a:spLocks noChangeArrowheads="1"/>
            </p:cNvSpPr>
            <p:nvPr/>
          </p:nvSpPr>
          <p:spPr bwMode="auto">
            <a:xfrm>
              <a:off x="3567" y="2932"/>
              <a:ext cx="48" cy="48"/>
            </a:xfrm>
            <a:prstGeom prst="ellipse">
              <a:avLst/>
            </a:prstGeom>
            <a:solidFill>
              <a:srgbClr val="EBF7FF"/>
            </a:solidFill>
            <a:ln w="28575">
              <a:solidFill>
                <a:srgbClr val="CC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6" name="Oval 54"/>
            <p:cNvSpPr>
              <a:spLocks noChangeArrowheads="1"/>
            </p:cNvSpPr>
            <p:nvPr/>
          </p:nvSpPr>
          <p:spPr bwMode="auto">
            <a:xfrm>
              <a:off x="3567" y="3222"/>
              <a:ext cx="48" cy="48"/>
            </a:xfrm>
            <a:prstGeom prst="ellipse">
              <a:avLst/>
            </a:prstGeom>
            <a:solidFill>
              <a:srgbClr val="EBF7FF"/>
            </a:solidFill>
            <a:ln w="28575">
              <a:solidFill>
                <a:srgbClr val="008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7" name="Oval 55"/>
            <p:cNvSpPr>
              <a:spLocks noChangeArrowheads="1"/>
            </p:cNvSpPr>
            <p:nvPr/>
          </p:nvSpPr>
          <p:spPr bwMode="auto">
            <a:xfrm>
              <a:off x="3567" y="3930"/>
              <a:ext cx="48" cy="48"/>
            </a:xfrm>
            <a:prstGeom prst="ellipse">
              <a:avLst/>
            </a:prstGeom>
            <a:solidFill>
              <a:srgbClr val="EBF7FF"/>
            </a:solidFill>
            <a:ln w="28575">
              <a:solidFill>
                <a:srgbClr val="008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76" name="Group 56"/>
          <p:cNvGrpSpPr/>
          <p:nvPr/>
        </p:nvGrpSpPr>
        <p:grpSpPr bwMode="auto">
          <a:xfrm>
            <a:off x="6232525" y="2590800"/>
            <a:ext cx="3422650" cy="1058863"/>
            <a:chOff x="2693" y="1305"/>
            <a:chExt cx="2156" cy="667"/>
          </a:xfrm>
        </p:grpSpPr>
        <p:sp>
          <p:nvSpPr>
            <p:cNvPr id="13331" name="Line 57"/>
            <p:cNvSpPr>
              <a:spLocks noChangeShapeType="1"/>
            </p:cNvSpPr>
            <p:nvPr/>
          </p:nvSpPr>
          <p:spPr bwMode="auto">
            <a:xfrm>
              <a:off x="3016" y="1355"/>
              <a:ext cx="0" cy="6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58"/>
            <p:cNvSpPr>
              <a:spLocks noChangeShapeType="1"/>
            </p:cNvSpPr>
            <p:nvPr/>
          </p:nvSpPr>
          <p:spPr bwMode="auto">
            <a:xfrm flipV="1">
              <a:off x="3009" y="1691"/>
              <a:ext cx="17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Text Box 59"/>
            <p:cNvSpPr txBox="1">
              <a:spLocks noChangeArrowheads="1"/>
            </p:cNvSpPr>
            <p:nvPr/>
          </p:nvSpPr>
          <p:spPr bwMode="auto">
            <a:xfrm>
              <a:off x="4511" y="1631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i="1">
                  <a:solidFill>
                    <a:srgbClr val="6699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000" b="1" i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Rectangle 60"/>
            <p:cNvSpPr>
              <a:spLocks noChangeArrowheads="1"/>
            </p:cNvSpPr>
            <p:nvPr/>
          </p:nvSpPr>
          <p:spPr bwMode="auto">
            <a:xfrm>
              <a:off x="2812" y="1583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endPara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Rectangle 61"/>
            <p:cNvSpPr>
              <a:spLocks noChangeArrowheads="1"/>
            </p:cNvSpPr>
            <p:nvPr/>
          </p:nvSpPr>
          <p:spPr bwMode="auto">
            <a:xfrm>
              <a:off x="2693" y="1305"/>
              <a:ext cx="3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8B17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500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CZ</a:t>
              </a:r>
              <a:r>
                <a:rPr kumimoji="1" lang="en-US" altLang="zh-CN" sz="2000" b="1" i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0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544" name="Freeform 62"/>
          <p:cNvSpPr/>
          <p:nvPr/>
        </p:nvSpPr>
        <p:spPr bwMode="auto">
          <a:xfrm>
            <a:off x="6743700" y="2792413"/>
            <a:ext cx="2279650" cy="822325"/>
          </a:xfrm>
          <a:custGeom>
            <a:avLst/>
            <a:gdLst>
              <a:gd name="T0" fmla="*/ 0 w 1436"/>
              <a:gd name="T1" fmla="*/ 2147483646 h 1039"/>
              <a:gd name="T2" fmla="*/ 2147483646 w 1436"/>
              <a:gd name="T3" fmla="*/ 2147483646 h 1039"/>
              <a:gd name="T4" fmla="*/ 2147483646 w 1436"/>
              <a:gd name="T5" fmla="*/ 2147483646 h 1039"/>
              <a:gd name="T6" fmla="*/ 2147483646 w 1436"/>
              <a:gd name="T7" fmla="*/ 2147483646 h 1039"/>
              <a:gd name="T8" fmla="*/ 2147483646 w 1436"/>
              <a:gd name="T9" fmla="*/ 2147483646 h 1039"/>
              <a:gd name="T10" fmla="*/ 2147483646 w 1436"/>
              <a:gd name="T11" fmla="*/ 2147483646 h 1039"/>
              <a:gd name="T12" fmla="*/ 2147483646 w 1436"/>
              <a:gd name="T13" fmla="*/ 2147483646 h 1039"/>
              <a:gd name="T14" fmla="*/ 2147483646 w 1436"/>
              <a:gd name="T15" fmla="*/ 2147483646 h 1039"/>
              <a:gd name="T16" fmla="*/ 2147483646 w 1436"/>
              <a:gd name="T17" fmla="*/ 2147483646 h 1039"/>
              <a:gd name="T18" fmla="*/ 2147483646 w 1436"/>
              <a:gd name="T19" fmla="*/ 2147483646 h 1039"/>
              <a:gd name="T20" fmla="*/ 2147483646 w 1436"/>
              <a:gd name="T21" fmla="*/ 2147483646 h 10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36" h="1039">
                <a:moveTo>
                  <a:pt x="0" y="66"/>
                </a:moveTo>
                <a:cubicBezTo>
                  <a:pt x="15" y="89"/>
                  <a:pt x="53" y="131"/>
                  <a:pt x="92" y="206"/>
                </a:cubicBezTo>
                <a:cubicBezTo>
                  <a:pt x="131" y="281"/>
                  <a:pt x="184" y="405"/>
                  <a:pt x="236" y="518"/>
                </a:cubicBezTo>
                <a:cubicBezTo>
                  <a:pt x="288" y="631"/>
                  <a:pt x="345" y="795"/>
                  <a:pt x="404" y="882"/>
                </a:cubicBezTo>
                <a:cubicBezTo>
                  <a:pt x="463" y="969"/>
                  <a:pt x="530" y="1037"/>
                  <a:pt x="592" y="1038"/>
                </a:cubicBezTo>
                <a:cubicBezTo>
                  <a:pt x="654" y="1039"/>
                  <a:pt x="715" y="977"/>
                  <a:pt x="776" y="890"/>
                </a:cubicBezTo>
                <a:cubicBezTo>
                  <a:pt x="837" y="803"/>
                  <a:pt x="903" y="631"/>
                  <a:pt x="956" y="518"/>
                </a:cubicBezTo>
                <a:cubicBezTo>
                  <a:pt x="1009" y="405"/>
                  <a:pt x="1055" y="286"/>
                  <a:pt x="1096" y="210"/>
                </a:cubicBezTo>
                <a:cubicBezTo>
                  <a:pt x="1137" y="134"/>
                  <a:pt x="1163" y="97"/>
                  <a:pt x="1200" y="62"/>
                </a:cubicBezTo>
                <a:cubicBezTo>
                  <a:pt x="1237" y="27"/>
                  <a:pt x="1277" y="0"/>
                  <a:pt x="1316" y="2"/>
                </a:cubicBezTo>
                <a:cubicBezTo>
                  <a:pt x="1355" y="4"/>
                  <a:pt x="1411" y="59"/>
                  <a:pt x="1436" y="74"/>
                </a:cubicBezTo>
              </a:path>
            </a:pathLst>
          </a:custGeom>
          <a:noFill/>
          <a:ln w="38100" cmpd="sng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83" name="Group 63"/>
          <p:cNvGrpSpPr/>
          <p:nvPr/>
        </p:nvGrpSpPr>
        <p:grpSpPr bwMode="auto">
          <a:xfrm>
            <a:off x="6257925" y="4186238"/>
            <a:ext cx="3395663" cy="1058862"/>
            <a:chOff x="2710" y="1305"/>
            <a:chExt cx="2139" cy="667"/>
          </a:xfrm>
        </p:grpSpPr>
        <p:sp>
          <p:nvSpPr>
            <p:cNvPr id="13326" name="Line 64"/>
            <p:cNvSpPr>
              <a:spLocks noChangeShapeType="1"/>
            </p:cNvSpPr>
            <p:nvPr/>
          </p:nvSpPr>
          <p:spPr bwMode="auto">
            <a:xfrm>
              <a:off x="3016" y="1355"/>
              <a:ext cx="0" cy="6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65"/>
            <p:cNvSpPr>
              <a:spLocks noChangeShapeType="1"/>
            </p:cNvSpPr>
            <p:nvPr/>
          </p:nvSpPr>
          <p:spPr bwMode="auto">
            <a:xfrm flipV="1">
              <a:off x="3009" y="1691"/>
              <a:ext cx="17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Text Box 66"/>
            <p:cNvSpPr txBox="1">
              <a:spLocks noChangeArrowheads="1"/>
            </p:cNvSpPr>
            <p:nvPr/>
          </p:nvSpPr>
          <p:spPr bwMode="auto">
            <a:xfrm>
              <a:off x="4511" y="1631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000" b="1" i="1">
                  <a:solidFill>
                    <a:srgbClr val="6699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000" b="1" i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9" name="Rectangle 67"/>
            <p:cNvSpPr>
              <a:spLocks noChangeArrowheads="1"/>
            </p:cNvSpPr>
            <p:nvPr/>
          </p:nvSpPr>
          <p:spPr bwMode="auto">
            <a:xfrm>
              <a:off x="2812" y="1583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kumimoji="1" lang="en-US" altLang="zh-CN" sz="2000" b="1" i="1">
                  <a:solidFill>
                    <a:srgbClr val="6699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000" b="1" i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0" name="Rectangle 68"/>
            <p:cNvSpPr>
              <a:spLocks noChangeArrowheads="1"/>
            </p:cNvSpPr>
            <p:nvPr/>
          </p:nvSpPr>
          <p:spPr bwMode="auto">
            <a:xfrm>
              <a:off x="2710" y="1305"/>
              <a:ext cx="3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8B17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500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BY</a:t>
              </a:r>
              <a:r>
                <a:rPr kumimoji="1"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000" b="1" i="1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551" name="Freeform 69"/>
          <p:cNvSpPr/>
          <p:nvPr/>
        </p:nvSpPr>
        <p:spPr bwMode="auto">
          <a:xfrm>
            <a:off x="6743700" y="4379913"/>
            <a:ext cx="2298700" cy="822325"/>
          </a:xfrm>
          <a:custGeom>
            <a:avLst/>
            <a:gdLst>
              <a:gd name="T0" fmla="*/ 0 w 1448"/>
              <a:gd name="T1" fmla="*/ 2147483646 h 1040"/>
              <a:gd name="T2" fmla="*/ 2147483646 w 1448"/>
              <a:gd name="T3" fmla="*/ 2147483646 h 1040"/>
              <a:gd name="T4" fmla="*/ 2147483646 w 1448"/>
              <a:gd name="T5" fmla="*/ 2147483646 h 1040"/>
              <a:gd name="T6" fmla="*/ 2147483646 w 1448"/>
              <a:gd name="T7" fmla="*/ 2147483646 h 1040"/>
              <a:gd name="T8" fmla="*/ 2147483646 w 1448"/>
              <a:gd name="T9" fmla="*/ 2147483646 h 1040"/>
              <a:gd name="T10" fmla="*/ 2147483646 w 1448"/>
              <a:gd name="T11" fmla="*/ 2147483646 h 1040"/>
              <a:gd name="T12" fmla="*/ 2147483646 w 1448"/>
              <a:gd name="T13" fmla="*/ 2147483646 h 1040"/>
              <a:gd name="T14" fmla="*/ 2147483646 w 1448"/>
              <a:gd name="T15" fmla="*/ 0 h 1040"/>
              <a:gd name="T16" fmla="*/ 2147483646 w 1448"/>
              <a:gd name="T17" fmla="*/ 2147483646 h 1040"/>
              <a:gd name="T18" fmla="*/ 2147483646 w 1448"/>
              <a:gd name="T19" fmla="*/ 2147483646 h 1040"/>
              <a:gd name="T20" fmla="*/ 2147483646 w 1448"/>
              <a:gd name="T21" fmla="*/ 2147483646 h 1040"/>
              <a:gd name="T22" fmla="*/ 2147483646 w 1448"/>
              <a:gd name="T23" fmla="*/ 2147483646 h 1040"/>
              <a:gd name="T24" fmla="*/ 2147483646 w 1448"/>
              <a:gd name="T25" fmla="*/ 2147483646 h 10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48" h="1040">
                <a:moveTo>
                  <a:pt x="0" y="964"/>
                </a:moveTo>
                <a:cubicBezTo>
                  <a:pt x="7" y="972"/>
                  <a:pt x="23" y="1000"/>
                  <a:pt x="44" y="1012"/>
                </a:cubicBezTo>
                <a:cubicBezTo>
                  <a:pt x="65" y="1024"/>
                  <a:pt x="97" y="1040"/>
                  <a:pt x="128" y="1036"/>
                </a:cubicBezTo>
                <a:cubicBezTo>
                  <a:pt x="159" y="1032"/>
                  <a:pt x="189" y="1027"/>
                  <a:pt x="228" y="988"/>
                </a:cubicBezTo>
                <a:cubicBezTo>
                  <a:pt x="267" y="949"/>
                  <a:pt x="317" y="878"/>
                  <a:pt x="360" y="800"/>
                </a:cubicBezTo>
                <a:cubicBezTo>
                  <a:pt x="403" y="722"/>
                  <a:pt x="430" y="632"/>
                  <a:pt x="484" y="520"/>
                </a:cubicBezTo>
                <a:cubicBezTo>
                  <a:pt x="538" y="408"/>
                  <a:pt x="623" y="215"/>
                  <a:pt x="684" y="128"/>
                </a:cubicBezTo>
                <a:cubicBezTo>
                  <a:pt x="745" y="41"/>
                  <a:pt x="796" y="0"/>
                  <a:pt x="852" y="0"/>
                </a:cubicBezTo>
                <a:cubicBezTo>
                  <a:pt x="908" y="0"/>
                  <a:pt x="961" y="41"/>
                  <a:pt x="1020" y="128"/>
                </a:cubicBezTo>
                <a:cubicBezTo>
                  <a:pt x="1079" y="215"/>
                  <a:pt x="1159" y="413"/>
                  <a:pt x="1208" y="520"/>
                </a:cubicBezTo>
                <a:cubicBezTo>
                  <a:pt x="1257" y="627"/>
                  <a:pt x="1286" y="705"/>
                  <a:pt x="1316" y="768"/>
                </a:cubicBezTo>
                <a:cubicBezTo>
                  <a:pt x="1346" y="831"/>
                  <a:pt x="1366" y="867"/>
                  <a:pt x="1388" y="900"/>
                </a:cubicBezTo>
                <a:cubicBezTo>
                  <a:pt x="1410" y="933"/>
                  <a:pt x="1436" y="954"/>
                  <a:pt x="1448" y="96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Rectangle 70"/>
          <p:cNvSpPr>
            <a:spLocks noChangeArrowheads="1"/>
          </p:cNvSpPr>
          <p:nvPr/>
        </p:nvSpPr>
        <p:spPr bwMode="auto">
          <a:xfrm>
            <a:off x="2459038" y="31432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对称三相电源的产生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24" name="Rectangle 138"/>
          <p:cNvSpPr>
            <a:spLocks noChangeArrowheads="1"/>
          </p:cNvSpPr>
          <p:nvPr/>
        </p:nvSpPr>
        <p:spPr bwMode="auto">
          <a:xfrm>
            <a:off x="2678113" y="5800725"/>
            <a:ext cx="6445250" cy="47625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kumimoji="1"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：黄色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ea typeface="黑体" panose="02010609060101010101" pitchFamily="49" charset="-122"/>
              </a:rPr>
              <a:t>蓝色</a:t>
            </a:r>
            <a:r>
              <a:rPr kumimoji="1"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（绿色）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：红色</a:t>
            </a:r>
            <a:endParaRPr kumimoji="1" lang="zh-CN" altLang="en-US" sz="2400" b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3325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5" y="77788"/>
            <a:ext cx="1797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0151110" y="5285900"/>
            <a:ext cx="210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三相四线插座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6" name="Picture 20" descr="u=3873861551,3988871002&amp;fm=51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436" y="3960338"/>
            <a:ext cx="12239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0288384" y="3197544"/>
            <a:ext cx="161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单相插座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8" name="Picture 18" descr="timg?image&amp;quality=80&amp;size=b9999_10000&amp;sec=1526222894816&amp;di=33ab039a4654e82424c23845a764aa5a&amp;imgtype=0&amp;src=http%3A%2F%2Fimg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434" y="1735455"/>
            <a:ext cx="1357312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2" presetClass="entr" presetSubtype="8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6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6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93" grpId="0" animBg="1"/>
      <p:bldP spid="60544" grpId="0" animBg="1"/>
      <p:bldP spid="605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31B224-0A5F-490E-95D7-C29BA1A830B8}" type="slidenum">
              <a:rPr kumimoji="1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943100" y="363538"/>
            <a:ext cx="529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瞬时值表达式</a:t>
            </a:r>
            <a:endParaRPr kumimoji="1"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Text Box 30"/>
          <p:cNvSpPr txBox="1">
            <a:spLocks noChangeArrowheads="1"/>
          </p:cNvSpPr>
          <p:nvPr/>
        </p:nvSpPr>
        <p:spPr bwMode="auto">
          <a:xfrm>
            <a:off x="2138363" y="3595688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波形</a:t>
            </a:r>
            <a:endParaRPr kumimoji="1"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4796" name="Object 60"/>
          <p:cNvGraphicFramePr>
            <a:graphicFrameLocks noChangeAspect="1"/>
          </p:cNvGraphicFramePr>
          <p:nvPr/>
        </p:nvGraphicFramePr>
        <p:xfrm>
          <a:off x="6019800" y="1060450"/>
          <a:ext cx="29559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1" imgW="1244600" imgH="228600" progId="Equation.DSMT4">
                  <p:embed/>
                </p:oleObj>
              </mc:Choice>
              <mc:Fallback>
                <p:oleObj name="Equation" r:id="rId1" imgW="1244600" imgH="228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060450"/>
                        <a:ext cx="29559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5"/>
          <p:cNvGraphicFramePr>
            <a:graphicFrameLocks noChangeAspect="1"/>
          </p:cNvGraphicFramePr>
          <p:nvPr/>
        </p:nvGraphicFramePr>
        <p:xfrm>
          <a:off x="4629150" y="3576638"/>
          <a:ext cx="4416425" cy="25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Visio" r:id="rId3" imgW="2273300" imgH="1244600" progId="Visio.Drawing.11">
                  <p:embed/>
                </p:oleObj>
              </mc:Choice>
              <mc:Fallback>
                <p:oleObj name="Visio" r:id="rId3" imgW="2273300" imgH="1244600" progId="Visio.Drawing.11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3576638"/>
                        <a:ext cx="4416425" cy="253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0"/>
          <p:cNvGraphicFramePr>
            <a:graphicFrameLocks noChangeAspect="1"/>
          </p:cNvGraphicFramePr>
          <p:nvPr/>
        </p:nvGraphicFramePr>
        <p:xfrm>
          <a:off x="6024563" y="1701800"/>
          <a:ext cx="37449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5" imgW="1955800" imgH="228600" progId="Equation.DSMT4">
                  <p:embed/>
                </p:oleObj>
              </mc:Choice>
              <mc:Fallback>
                <p:oleObj name="Equation" r:id="rId5" imgW="1955800" imgH="228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701800"/>
                        <a:ext cx="37449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0"/>
          <p:cNvGraphicFramePr>
            <a:graphicFrameLocks noChangeAspect="1"/>
          </p:cNvGraphicFramePr>
          <p:nvPr/>
        </p:nvGraphicFramePr>
        <p:xfrm>
          <a:off x="6024563" y="2393950"/>
          <a:ext cx="37449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7" imgW="1955800" imgH="228600" progId="Equation.DSMT4">
                  <p:embed/>
                </p:oleObj>
              </mc:Choice>
              <mc:Fallback>
                <p:oleObj name="Equation" r:id="rId7" imgW="1955800" imgH="228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2393950"/>
                        <a:ext cx="37449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5" name="Group 5"/>
          <p:cNvGrpSpPr/>
          <p:nvPr/>
        </p:nvGrpSpPr>
        <p:grpSpPr bwMode="auto">
          <a:xfrm>
            <a:off x="3149600" y="966788"/>
            <a:ext cx="1054100" cy="2414587"/>
            <a:chOff x="324" y="606"/>
            <a:chExt cx="664" cy="1521"/>
          </a:xfrm>
        </p:grpSpPr>
        <p:sp>
          <p:nvSpPr>
            <p:cNvPr id="14366" name="Text Box 6"/>
            <p:cNvSpPr txBox="1">
              <a:spLocks noChangeArrowheads="1"/>
            </p:cNvSpPr>
            <p:nvPr/>
          </p:nvSpPr>
          <p:spPr bwMode="auto">
            <a:xfrm>
              <a:off x="648" y="60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7" name="Oval 7"/>
            <p:cNvSpPr>
              <a:spLocks noChangeArrowheads="1"/>
            </p:cNvSpPr>
            <p:nvPr/>
          </p:nvSpPr>
          <p:spPr bwMode="auto">
            <a:xfrm>
              <a:off x="606" y="1182"/>
              <a:ext cx="340" cy="3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8" name="Line 8"/>
            <p:cNvSpPr>
              <a:spLocks noChangeShapeType="1"/>
            </p:cNvSpPr>
            <p:nvPr/>
          </p:nvSpPr>
          <p:spPr bwMode="auto">
            <a:xfrm flipH="1">
              <a:off x="780" y="926"/>
              <a:ext cx="0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Oval 9"/>
            <p:cNvSpPr>
              <a:spLocks noChangeArrowheads="1"/>
            </p:cNvSpPr>
            <p:nvPr/>
          </p:nvSpPr>
          <p:spPr bwMode="auto">
            <a:xfrm>
              <a:off x="756" y="870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0" name="Oval 10"/>
            <p:cNvSpPr>
              <a:spLocks noChangeArrowheads="1"/>
            </p:cNvSpPr>
            <p:nvPr/>
          </p:nvSpPr>
          <p:spPr bwMode="auto">
            <a:xfrm>
              <a:off x="753" y="180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1" name="Text Box 11"/>
            <p:cNvSpPr txBox="1">
              <a:spLocks noChangeArrowheads="1"/>
            </p:cNvSpPr>
            <p:nvPr/>
          </p:nvSpPr>
          <p:spPr bwMode="auto">
            <a:xfrm>
              <a:off x="588" y="92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2" name="Text Box 12"/>
            <p:cNvSpPr txBox="1">
              <a:spLocks noChangeArrowheads="1"/>
            </p:cNvSpPr>
            <p:nvPr/>
          </p:nvSpPr>
          <p:spPr bwMode="auto">
            <a:xfrm>
              <a:off x="588" y="1480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3" name="Text Box 13"/>
            <p:cNvSpPr txBox="1">
              <a:spLocks noChangeArrowheads="1"/>
            </p:cNvSpPr>
            <p:nvPr/>
          </p:nvSpPr>
          <p:spPr bwMode="auto">
            <a:xfrm>
              <a:off x="648" y="1839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4" name="Text Box 14"/>
            <p:cNvSpPr txBox="1">
              <a:spLocks noChangeArrowheads="1"/>
            </p:cNvSpPr>
            <p:nvPr/>
          </p:nvSpPr>
          <p:spPr bwMode="auto">
            <a:xfrm>
              <a:off x="324" y="1170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46" name="Group 18"/>
          <p:cNvGrpSpPr/>
          <p:nvPr/>
        </p:nvGrpSpPr>
        <p:grpSpPr bwMode="auto">
          <a:xfrm>
            <a:off x="2038350" y="977900"/>
            <a:ext cx="1054100" cy="2414588"/>
            <a:chOff x="324" y="606"/>
            <a:chExt cx="664" cy="1521"/>
          </a:xfrm>
        </p:grpSpPr>
        <p:sp>
          <p:nvSpPr>
            <p:cNvPr id="14357" name="Text Box 19"/>
            <p:cNvSpPr txBox="1">
              <a:spLocks noChangeArrowheads="1"/>
            </p:cNvSpPr>
            <p:nvPr/>
          </p:nvSpPr>
          <p:spPr bwMode="auto">
            <a:xfrm>
              <a:off x="648" y="60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8" name="Oval 20"/>
            <p:cNvSpPr>
              <a:spLocks noChangeArrowheads="1"/>
            </p:cNvSpPr>
            <p:nvPr/>
          </p:nvSpPr>
          <p:spPr bwMode="auto">
            <a:xfrm>
              <a:off x="606" y="1182"/>
              <a:ext cx="340" cy="34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9" name="Line 21"/>
            <p:cNvSpPr>
              <a:spLocks noChangeShapeType="1"/>
            </p:cNvSpPr>
            <p:nvPr/>
          </p:nvSpPr>
          <p:spPr bwMode="auto">
            <a:xfrm flipH="1">
              <a:off x="780" y="926"/>
              <a:ext cx="0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Oval 22"/>
            <p:cNvSpPr>
              <a:spLocks noChangeArrowheads="1"/>
            </p:cNvSpPr>
            <p:nvPr/>
          </p:nvSpPr>
          <p:spPr bwMode="auto">
            <a:xfrm>
              <a:off x="756" y="870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1" name="Oval 23"/>
            <p:cNvSpPr>
              <a:spLocks noChangeArrowheads="1"/>
            </p:cNvSpPr>
            <p:nvPr/>
          </p:nvSpPr>
          <p:spPr bwMode="auto">
            <a:xfrm>
              <a:off x="753" y="180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588" y="92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588" y="1480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kumimoji="1"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4" name="Text Box 26"/>
            <p:cNvSpPr txBox="1">
              <a:spLocks noChangeArrowheads="1"/>
            </p:cNvSpPr>
            <p:nvPr/>
          </p:nvSpPr>
          <p:spPr bwMode="auto">
            <a:xfrm>
              <a:off x="648" y="1839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5" name="Text Box 27"/>
            <p:cNvSpPr txBox="1">
              <a:spLocks noChangeArrowheads="1"/>
            </p:cNvSpPr>
            <p:nvPr/>
          </p:nvSpPr>
          <p:spPr bwMode="auto">
            <a:xfrm>
              <a:off x="324" y="1170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47" name="Group 49"/>
          <p:cNvGrpSpPr/>
          <p:nvPr/>
        </p:nvGrpSpPr>
        <p:grpSpPr bwMode="auto">
          <a:xfrm>
            <a:off x="4311650" y="1009650"/>
            <a:ext cx="1054100" cy="2414588"/>
            <a:chOff x="324" y="606"/>
            <a:chExt cx="664" cy="1521"/>
          </a:xfrm>
        </p:grpSpPr>
        <p:sp>
          <p:nvSpPr>
            <p:cNvPr id="14348" name="Text Box 50"/>
            <p:cNvSpPr txBox="1">
              <a:spLocks noChangeArrowheads="1"/>
            </p:cNvSpPr>
            <p:nvPr/>
          </p:nvSpPr>
          <p:spPr bwMode="auto">
            <a:xfrm>
              <a:off x="648" y="60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9" name="Oval 51"/>
            <p:cNvSpPr>
              <a:spLocks noChangeArrowheads="1"/>
            </p:cNvSpPr>
            <p:nvPr/>
          </p:nvSpPr>
          <p:spPr bwMode="auto">
            <a:xfrm>
              <a:off x="606" y="1182"/>
              <a:ext cx="340" cy="3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0" name="Line 52"/>
            <p:cNvSpPr>
              <a:spLocks noChangeShapeType="1"/>
            </p:cNvSpPr>
            <p:nvPr/>
          </p:nvSpPr>
          <p:spPr bwMode="auto">
            <a:xfrm flipH="1">
              <a:off x="780" y="926"/>
              <a:ext cx="0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Oval 53"/>
            <p:cNvSpPr>
              <a:spLocks noChangeArrowheads="1"/>
            </p:cNvSpPr>
            <p:nvPr/>
          </p:nvSpPr>
          <p:spPr bwMode="auto">
            <a:xfrm>
              <a:off x="756" y="870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2" name="Oval 54"/>
            <p:cNvSpPr>
              <a:spLocks noChangeArrowheads="1"/>
            </p:cNvSpPr>
            <p:nvPr/>
          </p:nvSpPr>
          <p:spPr bwMode="auto">
            <a:xfrm>
              <a:off x="753" y="180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Text Box 55"/>
            <p:cNvSpPr txBox="1">
              <a:spLocks noChangeArrowheads="1"/>
            </p:cNvSpPr>
            <p:nvPr/>
          </p:nvSpPr>
          <p:spPr bwMode="auto">
            <a:xfrm>
              <a:off x="588" y="926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4" name="Text Box 56"/>
            <p:cNvSpPr txBox="1">
              <a:spLocks noChangeArrowheads="1"/>
            </p:cNvSpPr>
            <p:nvPr/>
          </p:nvSpPr>
          <p:spPr bwMode="auto">
            <a:xfrm>
              <a:off x="588" y="1480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5" name="Text Box 57"/>
            <p:cNvSpPr txBox="1">
              <a:spLocks noChangeArrowheads="1"/>
            </p:cNvSpPr>
            <p:nvPr/>
          </p:nvSpPr>
          <p:spPr bwMode="auto">
            <a:xfrm>
              <a:off x="648" y="1839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Text Box 58"/>
            <p:cNvSpPr txBox="1">
              <a:spLocks noChangeArrowheads="1"/>
            </p:cNvSpPr>
            <p:nvPr/>
          </p:nvSpPr>
          <p:spPr bwMode="auto">
            <a:xfrm>
              <a:off x="324" y="1170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8235597-0276-46B9-BBFC-35DAE7DA8F50}" type="slidenum">
              <a:rPr kumimoji="1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307465" y="210185"/>
            <a:ext cx="403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相量表示</a:t>
            </a:r>
            <a:endParaRPr kumimoji="1"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2027873" y="667385"/>
          <a:ext cx="33972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公式" r:id="rId1" imgW="1701800" imgH="939800" progId="Equation.3">
                  <p:embed/>
                </p:oleObj>
              </mc:Choice>
              <mc:Fallback>
                <p:oleObj name="公式" r:id="rId1" imgW="17018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873" y="667385"/>
                        <a:ext cx="339725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4"/>
          <p:cNvGrpSpPr/>
          <p:nvPr/>
        </p:nvGrpSpPr>
        <p:grpSpPr bwMode="auto">
          <a:xfrm>
            <a:off x="6105525" y="330200"/>
            <a:ext cx="3057525" cy="2928938"/>
            <a:chOff x="2646" y="496"/>
            <a:chExt cx="1926" cy="1845"/>
          </a:xfrm>
        </p:grpSpPr>
        <p:sp>
          <p:nvSpPr>
            <p:cNvPr id="15373" name="Line 5"/>
            <p:cNvSpPr>
              <a:spLocks noChangeShapeType="1"/>
            </p:cNvSpPr>
            <p:nvPr/>
          </p:nvSpPr>
          <p:spPr bwMode="auto">
            <a:xfrm>
              <a:off x="3372" y="1476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6"/>
            <p:cNvSpPr>
              <a:spLocks noChangeShapeType="1"/>
            </p:cNvSpPr>
            <p:nvPr/>
          </p:nvSpPr>
          <p:spPr bwMode="auto">
            <a:xfrm rot="7200000">
              <a:off x="2700" y="1866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7"/>
            <p:cNvSpPr>
              <a:spLocks noChangeShapeType="1"/>
            </p:cNvSpPr>
            <p:nvPr/>
          </p:nvSpPr>
          <p:spPr bwMode="auto">
            <a:xfrm rot="-7200000">
              <a:off x="2700" y="1098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6" name="Object 8"/>
            <p:cNvGraphicFramePr>
              <a:graphicFrameLocks noChangeAspect="1"/>
            </p:cNvGraphicFramePr>
            <p:nvPr/>
          </p:nvGraphicFramePr>
          <p:xfrm>
            <a:off x="4284" y="1262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8" name="公式" r:id="rId3" imgW="228600" imgH="304800" progId="Equation.3">
                    <p:embed/>
                  </p:oleObj>
                </mc:Choice>
                <mc:Fallback>
                  <p:oleObj name="公式" r:id="rId3" imgW="228600" imgH="304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1262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9"/>
            <p:cNvGraphicFramePr>
              <a:graphicFrameLocks noChangeAspect="1"/>
            </p:cNvGraphicFramePr>
            <p:nvPr/>
          </p:nvGraphicFramePr>
          <p:xfrm>
            <a:off x="2646" y="496"/>
            <a:ext cx="28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9" name="公式" r:id="rId5" imgW="228600" imgH="241300" progId="Equation.3">
                    <p:embed/>
                  </p:oleObj>
                </mc:Choice>
                <mc:Fallback>
                  <p:oleObj name="公式" r:id="rId5" imgW="2286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6" y="496"/>
                          <a:ext cx="28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10"/>
            <p:cNvGraphicFramePr>
              <a:graphicFrameLocks noChangeAspect="1"/>
            </p:cNvGraphicFramePr>
            <p:nvPr/>
          </p:nvGraphicFramePr>
          <p:xfrm>
            <a:off x="2655" y="2053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0" name="公式" r:id="rId7" imgW="228600" imgH="228600" progId="Equation.3">
                    <p:embed/>
                  </p:oleObj>
                </mc:Choice>
                <mc:Fallback>
                  <p:oleObj name="公式" r:id="rId7" imgW="2286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2053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Arc 11"/>
            <p:cNvSpPr/>
            <p:nvPr/>
          </p:nvSpPr>
          <p:spPr bwMode="auto">
            <a:xfrm>
              <a:off x="3266" y="1267"/>
              <a:ext cx="305" cy="228"/>
            </a:xfrm>
            <a:custGeom>
              <a:avLst/>
              <a:gdLst>
                <a:gd name="T0" fmla="*/ 0 w 34324"/>
                <a:gd name="T1" fmla="*/ 0 h 21600"/>
                <a:gd name="T2" fmla="*/ 0 w 34324"/>
                <a:gd name="T3" fmla="*/ 0 h 21600"/>
                <a:gd name="T4" fmla="*/ 0 w 3432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24" h="21600" fill="none" extrusionOk="0">
                  <a:moveTo>
                    <a:pt x="0" y="4190"/>
                  </a:moveTo>
                  <a:cubicBezTo>
                    <a:pt x="3706" y="1467"/>
                    <a:pt x="8185" y="0"/>
                    <a:pt x="12785" y="0"/>
                  </a:cubicBezTo>
                  <a:cubicBezTo>
                    <a:pt x="24085" y="0"/>
                    <a:pt x="33476" y="8710"/>
                    <a:pt x="34324" y="19979"/>
                  </a:cubicBezTo>
                </a:path>
                <a:path w="34324" h="21600" stroke="0" extrusionOk="0">
                  <a:moveTo>
                    <a:pt x="0" y="4190"/>
                  </a:moveTo>
                  <a:cubicBezTo>
                    <a:pt x="3706" y="1467"/>
                    <a:pt x="8185" y="0"/>
                    <a:pt x="12785" y="0"/>
                  </a:cubicBezTo>
                  <a:cubicBezTo>
                    <a:pt x="24085" y="0"/>
                    <a:pt x="33476" y="8710"/>
                    <a:pt x="34324" y="19979"/>
                  </a:cubicBezTo>
                  <a:lnTo>
                    <a:pt x="12785" y="21600"/>
                  </a:lnTo>
                  <a:lnTo>
                    <a:pt x="0" y="41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Arc 12"/>
            <p:cNvSpPr/>
            <p:nvPr/>
          </p:nvSpPr>
          <p:spPr bwMode="auto">
            <a:xfrm rot="7200000">
              <a:off x="3283" y="1466"/>
              <a:ext cx="301" cy="228"/>
            </a:xfrm>
            <a:custGeom>
              <a:avLst/>
              <a:gdLst>
                <a:gd name="T0" fmla="*/ 0 w 33871"/>
                <a:gd name="T1" fmla="*/ 0 h 21600"/>
                <a:gd name="T2" fmla="*/ 0 w 33871"/>
                <a:gd name="T3" fmla="*/ 0 h 21600"/>
                <a:gd name="T4" fmla="*/ 0 w 3387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871" h="21600" fill="none" extrusionOk="0">
                  <a:moveTo>
                    <a:pt x="-1" y="3846"/>
                  </a:moveTo>
                  <a:cubicBezTo>
                    <a:pt x="3614" y="1342"/>
                    <a:pt x="7906" y="0"/>
                    <a:pt x="12304" y="0"/>
                  </a:cubicBezTo>
                  <a:cubicBezTo>
                    <a:pt x="23769" y="0"/>
                    <a:pt x="33236" y="8957"/>
                    <a:pt x="33870" y="20405"/>
                  </a:cubicBezTo>
                </a:path>
                <a:path w="33871" h="21600" stroke="0" extrusionOk="0">
                  <a:moveTo>
                    <a:pt x="-1" y="3846"/>
                  </a:moveTo>
                  <a:cubicBezTo>
                    <a:pt x="3614" y="1342"/>
                    <a:pt x="7906" y="0"/>
                    <a:pt x="12304" y="0"/>
                  </a:cubicBezTo>
                  <a:cubicBezTo>
                    <a:pt x="23769" y="0"/>
                    <a:pt x="33236" y="8957"/>
                    <a:pt x="33870" y="20405"/>
                  </a:cubicBezTo>
                  <a:lnTo>
                    <a:pt x="12304" y="21600"/>
                  </a:lnTo>
                  <a:lnTo>
                    <a:pt x="-1" y="384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Arc 13"/>
            <p:cNvSpPr/>
            <p:nvPr/>
          </p:nvSpPr>
          <p:spPr bwMode="auto">
            <a:xfrm rot="-7200000">
              <a:off x="3109" y="1378"/>
              <a:ext cx="299" cy="228"/>
            </a:xfrm>
            <a:custGeom>
              <a:avLst/>
              <a:gdLst>
                <a:gd name="T0" fmla="*/ 0 w 33654"/>
                <a:gd name="T1" fmla="*/ 0 h 21600"/>
                <a:gd name="T2" fmla="*/ 0 w 33654"/>
                <a:gd name="T3" fmla="*/ 0 h 21600"/>
                <a:gd name="T4" fmla="*/ 0 w 3365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54" h="21600" fill="none" extrusionOk="0">
                  <a:moveTo>
                    <a:pt x="0" y="3717"/>
                  </a:moveTo>
                  <a:cubicBezTo>
                    <a:pt x="3575" y="1294"/>
                    <a:pt x="7795" y="0"/>
                    <a:pt x="12115" y="0"/>
                  </a:cubicBezTo>
                  <a:cubicBezTo>
                    <a:pt x="23415" y="0"/>
                    <a:pt x="32806" y="8710"/>
                    <a:pt x="33654" y="19979"/>
                  </a:cubicBezTo>
                </a:path>
                <a:path w="33654" h="21600" stroke="0" extrusionOk="0">
                  <a:moveTo>
                    <a:pt x="0" y="3717"/>
                  </a:moveTo>
                  <a:cubicBezTo>
                    <a:pt x="3575" y="1294"/>
                    <a:pt x="7795" y="0"/>
                    <a:pt x="12115" y="0"/>
                  </a:cubicBezTo>
                  <a:cubicBezTo>
                    <a:pt x="23415" y="0"/>
                    <a:pt x="32806" y="8710"/>
                    <a:pt x="33654" y="19979"/>
                  </a:cubicBezTo>
                  <a:lnTo>
                    <a:pt x="12115" y="21600"/>
                  </a:lnTo>
                  <a:lnTo>
                    <a:pt x="0" y="371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Text Box 14"/>
            <p:cNvSpPr txBox="1">
              <a:spLocks noChangeArrowheads="1"/>
            </p:cNvSpPr>
            <p:nvPr/>
          </p:nvSpPr>
          <p:spPr bwMode="auto">
            <a:xfrm>
              <a:off x="3282" y="1002"/>
              <a:ext cx="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120°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Text Box 15"/>
            <p:cNvSpPr txBox="1">
              <a:spLocks noChangeArrowheads="1"/>
            </p:cNvSpPr>
            <p:nvPr/>
          </p:nvSpPr>
          <p:spPr bwMode="auto">
            <a:xfrm>
              <a:off x="3282" y="1644"/>
              <a:ext cx="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120°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Text Box 16"/>
            <p:cNvSpPr txBox="1">
              <a:spLocks noChangeArrowheads="1"/>
            </p:cNvSpPr>
            <p:nvPr/>
          </p:nvSpPr>
          <p:spPr bwMode="auto">
            <a:xfrm>
              <a:off x="2718" y="1363"/>
              <a:ext cx="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120°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6" name="Text Box 17"/>
          <p:cNvSpPr txBox="1">
            <a:spLocks noChangeArrowheads="1"/>
          </p:cNvSpPr>
          <p:nvPr/>
        </p:nvSpPr>
        <p:spPr bwMode="auto">
          <a:xfrm>
            <a:off x="423545" y="2740025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对称三相电源的特点</a:t>
            </a:r>
            <a:endParaRPr kumimoji="1" lang="zh-CN" altLang="en-US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7" name="Object 18"/>
          <p:cNvGraphicFramePr>
            <a:graphicFrameLocks noChangeAspect="1"/>
          </p:cNvGraphicFramePr>
          <p:nvPr/>
        </p:nvGraphicFramePr>
        <p:xfrm>
          <a:off x="2291847" y="3259720"/>
          <a:ext cx="2530633" cy="113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公式" r:id="rId9" imgW="1180465" imgH="533400" progId="Equation.3">
                  <p:embed/>
                </p:oleObj>
              </mc:Choice>
              <mc:Fallback>
                <p:oleObj name="公式" r:id="rId9" imgW="1180465" imgH="533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847" y="3259720"/>
                        <a:ext cx="2530633" cy="1139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19"/>
          <p:cNvGrpSpPr/>
          <p:nvPr/>
        </p:nvGrpSpPr>
        <p:grpSpPr bwMode="auto">
          <a:xfrm>
            <a:off x="6577013" y="1885950"/>
            <a:ext cx="2109787" cy="1752600"/>
            <a:chOff x="2943" y="1476"/>
            <a:chExt cx="1329" cy="1104"/>
          </a:xfrm>
        </p:grpSpPr>
        <p:sp>
          <p:nvSpPr>
            <p:cNvPr id="15369" name="Line 20"/>
            <p:cNvSpPr>
              <a:spLocks noChangeShapeType="1"/>
            </p:cNvSpPr>
            <p:nvPr/>
          </p:nvSpPr>
          <p:spPr bwMode="auto">
            <a:xfrm>
              <a:off x="3375" y="1476"/>
              <a:ext cx="453" cy="80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0" name="Object 21"/>
            <p:cNvGraphicFramePr>
              <a:graphicFrameLocks noChangeAspect="1"/>
            </p:cNvGraphicFramePr>
            <p:nvPr/>
          </p:nvGraphicFramePr>
          <p:xfrm>
            <a:off x="3571" y="2293"/>
            <a:ext cx="70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2" name="公式" r:id="rId11" imgW="596900" imgH="139700" progId="Equation.3">
                    <p:embed/>
                  </p:oleObj>
                </mc:Choice>
                <mc:Fallback>
                  <p:oleObj name="公式" r:id="rId11" imgW="596900" imgH="139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2293"/>
                          <a:ext cx="70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Line 22"/>
            <p:cNvSpPr>
              <a:spLocks noChangeShapeType="1"/>
            </p:cNvSpPr>
            <p:nvPr/>
          </p:nvSpPr>
          <p:spPr bwMode="auto">
            <a:xfrm flipH="1">
              <a:off x="3828" y="1476"/>
              <a:ext cx="444" cy="804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23"/>
            <p:cNvSpPr>
              <a:spLocks noChangeShapeType="1"/>
            </p:cNvSpPr>
            <p:nvPr/>
          </p:nvSpPr>
          <p:spPr bwMode="auto">
            <a:xfrm>
              <a:off x="2943" y="2268"/>
              <a:ext cx="885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1" name="Rectangle 31"/>
          <p:cNvSpPr>
            <a:spLocks noChangeArrowheads="1"/>
          </p:cNvSpPr>
          <p:nvPr/>
        </p:nvSpPr>
        <p:spPr bwMode="auto">
          <a:xfrm>
            <a:off x="209550" y="4398964"/>
            <a:ext cx="7772400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相序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：各相电源经过正最大值的先后顺序</a:t>
            </a:r>
            <a:b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735965" y="4880928"/>
            <a:ext cx="288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正序：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A—B—C—A</a:t>
            </a:r>
            <a:endParaRPr kumimoji="1" lang="en-US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Rectangle 19"/>
          <p:cNvSpPr>
            <a:spLocks noChangeArrowheads="1"/>
          </p:cNvSpPr>
          <p:nvPr/>
        </p:nvSpPr>
        <p:spPr bwMode="auto">
          <a:xfrm>
            <a:off x="4373880" y="4880928"/>
            <a:ext cx="394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逆序：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A—C—B—A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955463" y="5331778"/>
            <a:ext cx="2571750" cy="1270000"/>
            <a:chOff x="288" y="2542"/>
            <a:chExt cx="1620" cy="800"/>
          </a:xfrm>
        </p:grpSpPr>
        <p:sp>
          <p:nvSpPr>
            <p:cNvPr id="17430" name="Oval 16"/>
            <p:cNvSpPr>
              <a:spLocks noChangeArrowheads="1"/>
            </p:cNvSpPr>
            <p:nvPr/>
          </p:nvSpPr>
          <p:spPr bwMode="auto">
            <a:xfrm>
              <a:off x="1380" y="2688"/>
              <a:ext cx="528" cy="5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31" name="Line 17"/>
            <p:cNvSpPr>
              <a:spLocks noChangeShapeType="1"/>
            </p:cNvSpPr>
            <p:nvPr/>
          </p:nvSpPr>
          <p:spPr bwMode="auto">
            <a:xfrm flipH="1">
              <a:off x="756" y="29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18"/>
            <p:cNvSpPr>
              <a:spLocks noChangeShapeType="1"/>
            </p:cNvSpPr>
            <p:nvPr/>
          </p:nvSpPr>
          <p:spPr bwMode="auto">
            <a:xfrm flipH="1" flipV="1">
              <a:off x="1296" y="2736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Line 19"/>
            <p:cNvSpPr>
              <a:spLocks noChangeShapeType="1"/>
            </p:cNvSpPr>
            <p:nvPr/>
          </p:nvSpPr>
          <p:spPr bwMode="auto">
            <a:xfrm flipH="1">
              <a:off x="768" y="273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20"/>
            <p:cNvSpPr>
              <a:spLocks noChangeShapeType="1"/>
            </p:cNvSpPr>
            <p:nvPr/>
          </p:nvSpPr>
          <p:spPr bwMode="auto">
            <a:xfrm flipH="1">
              <a:off x="1296" y="3072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21"/>
            <p:cNvSpPr>
              <a:spLocks noChangeShapeType="1"/>
            </p:cNvSpPr>
            <p:nvPr/>
          </p:nvSpPr>
          <p:spPr bwMode="auto">
            <a:xfrm flipH="1">
              <a:off x="768" y="316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Text Box 22"/>
            <p:cNvSpPr txBox="1">
              <a:spLocks noChangeArrowheads="1"/>
            </p:cNvSpPr>
            <p:nvPr/>
          </p:nvSpPr>
          <p:spPr bwMode="auto">
            <a:xfrm>
              <a:off x="288" y="256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37" name="Text Box 23"/>
            <p:cNvSpPr txBox="1">
              <a:spLocks noChangeArrowheads="1"/>
            </p:cNvSpPr>
            <p:nvPr/>
          </p:nvSpPr>
          <p:spPr bwMode="auto">
            <a:xfrm>
              <a:off x="288" y="280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38" name="Text Box 24"/>
            <p:cNvSpPr txBox="1">
              <a:spLocks noChangeArrowheads="1"/>
            </p:cNvSpPr>
            <p:nvPr/>
          </p:nvSpPr>
          <p:spPr bwMode="auto">
            <a:xfrm>
              <a:off x="288" y="304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39" name="Text Box 25"/>
            <p:cNvSpPr txBox="1">
              <a:spLocks noChangeArrowheads="1"/>
            </p:cNvSpPr>
            <p:nvPr/>
          </p:nvSpPr>
          <p:spPr bwMode="auto">
            <a:xfrm>
              <a:off x="614" y="2542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40" name="Text Box 26"/>
            <p:cNvSpPr txBox="1">
              <a:spLocks noChangeArrowheads="1"/>
            </p:cNvSpPr>
            <p:nvPr/>
          </p:nvSpPr>
          <p:spPr bwMode="auto">
            <a:xfrm>
              <a:off x="576" y="2852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41" name="Text Box 27"/>
            <p:cNvSpPr txBox="1">
              <a:spLocks noChangeArrowheads="1"/>
            </p:cNvSpPr>
            <p:nvPr/>
          </p:nvSpPr>
          <p:spPr bwMode="auto">
            <a:xfrm>
              <a:off x="576" y="3092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4686088" y="5294948"/>
            <a:ext cx="2571750" cy="1270000"/>
            <a:chOff x="288" y="2542"/>
            <a:chExt cx="1620" cy="800"/>
          </a:xfrm>
        </p:grpSpPr>
        <p:sp>
          <p:nvSpPr>
            <p:cNvPr id="17418" name="Oval 29"/>
            <p:cNvSpPr>
              <a:spLocks noChangeArrowheads="1"/>
            </p:cNvSpPr>
            <p:nvPr/>
          </p:nvSpPr>
          <p:spPr bwMode="auto">
            <a:xfrm>
              <a:off x="1380" y="2688"/>
              <a:ext cx="528" cy="5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19" name="Line 30"/>
            <p:cNvSpPr>
              <a:spLocks noChangeShapeType="1"/>
            </p:cNvSpPr>
            <p:nvPr/>
          </p:nvSpPr>
          <p:spPr bwMode="auto">
            <a:xfrm flipH="1">
              <a:off x="756" y="295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31"/>
            <p:cNvSpPr>
              <a:spLocks noChangeShapeType="1"/>
            </p:cNvSpPr>
            <p:nvPr/>
          </p:nvSpPr>
          <p:spPr bwMode="auto">
            <a:xfrm flipH="1" flipV="1">
              <a:off x="1296" y="2736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32"/>
            <p:cNvSpPr>
              <a:spLocks noChangeShapeType="1"/>
            </p:cNvSpPr>
            <p:nvPr/>
          </p:nvSpPr>
          <p:spPr bwMode="auto">
            <a:xfrm flipH="1">
              <a:off x="768" y="273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33"/>
            <p:cNvSpPr>
              <a:spLocks noChangeShapeType="1"/>
            </p:cNvSpPr>
            <p:nvPr/>
          </p:nvSpPr>
          <p:spPr bwMode="auto">
            <a:xfrm flipH="1">
              <a:off x="1296" y="3072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34"/>
            <p:cNvSpPr>
              <a:spLocks noChangeShapeType="1"/>
            </p:cNvSpPr>
            <p:nvPr/>
          </p:nvSpPr>
          <p:spPr bwMode="auto">
            <a:xfrm flipH="1">
              <a:off x="768" y="316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Text Box 35"/>
            <p:cNvSpPr txBox="1">
              <a:spLocks noChangeArrowheads="1"/>
            </p:cNvSpPr>
            <p:nvPr/>
          </p:nvSpPr>
          <p:spPr bwMode="auto">
            <a:xfrm>
              <a:off x="288" y="256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5" name="Text Box 36"/>
            <p:cNvSpPr txBox="1">
              <a:spLocks noChangeArrowheads="1"/>
            </p:cNvSpPr>
            <p:nvPr/>
          </p:nvSpPr>
          <p:spPr bwMode="auto">
            <a:xfrm>
              <a:off x="288" y="280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6" name="Text Box 37"/>
            <p:cNvSpPr txBox="1">
              <a:spLocks noChangeArrowheads="1"/>
            </p:cNvSpPr>
            <p:nvPr/>
          </p:nvSpPr>
          <p:spPr bwMode="auto">
            <a:xfrm>
              <a:off x="288" y="304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7" name="Text Box 38"/>
            <p:cNvSpPr txBox="1">
              <a:spLocks noChangeArrowheads="1"/>
            </p:cNvSpPr>
            <p:nvPr/>
          </p:nvSpPr>
          <p:spPr bwMode="auto">
            <a:xfrm>
              <a:off x="614" y="2542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8" name="Text Box 39"/>
            <p:cNvSpPr txBox="1">
              <a:spLocks noChangeArrowheads="1"/>
            </p:cNvSpPr>
            <p:nvPr/>
          </p:nvSpPr>
          <p:spPr bwMode="auto">
            <a:xfrm>
              <a:off x="576" y="2852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9" name="Text Box 40"/>
            <p:cNvSpPr txBox="1">
              <a:spLocks noChangeArrowheads="1"/>
            </p:cNvSpPr>
            <p:nvPr/>
          </p:nvSpPr>
          <p:spPr bwMode="auto">
            <a:xfrm>
              <a:off x="576" y="3092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1097" name="Text Box 41"/>
          <p:cNvSpPr txBox="1">
            <a:spLocks noChangeArrowheads="1"/>
          </p:cNvSpPr>
          <p:nvPr/>
        </p:nvSpPr>
        <p:spPr bwMode="auto">
          <a:xfrm>
            <a:off x="106" y="5892166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正转</a:t>
            </a:r>
            <a:endParaRPr kumimoji="1"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1098" name="Text Box 42"/>
          <p:cNvSpPr txBox="1">
            <a:spLocks noChangeArrowheads="1"/>
          </p:cNvSpPr>
          <p:nvPr/>
        </p:nvSpPr>
        <p:spPr bwMode="auto">
          <a:xfrm>
            <a:off x="7981738" y="5748021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反转</a:t>
            </a:r>
            <a:endParaRPr kumimoji="1"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97" grpId="0"/>
      <p:bldP spid="3010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9"/>
          <p:cNvSpPr>
            <a:spLocks noGrp="1" noChangeArrowheads="1"/>
          </p:cNvSpPr>
          <p:nvPr>
            <p:ph type="title"/>
          </p:nvPr>
        </p:nvSpPr>
        <p:spPr>
          <a:xfrm>
            <a:off x="1524000" y="323850"/>
            <a:ext cx="9144000" cy="677863"/>
          </a:xfrm>
          <a:solidFill>
            <a:srgbClr val="66FF66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3600" b="1"/>
              <a:t>8-2</a:t>
            </a:r>
            <a:r>
              <a:rPr lang="zh-CN" altLang="en-US" sz="3600" b="1"/>
              <a:t>　三相电路的连接</a:t>
            </a:r>
            <a:endParaRPr lang="zh-CN" altLang="zh-CN" sz="3600" b="1"/>
          </a:p>
        </p:txBody>
      </p:sp>
      <p:sp>
        <p:nvSpPr>
          <p:cNvPr id="19459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1FB8DA8-26A4-41C8-9844-EBA219910736}" type="slidenum">
              <a:rPr kumimoji="1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Rectangle 199"/>
          <p:cNvSpPr>
            <a:spLocks noChangeArrowheads="1"/>
          </p:cNvSpPr>
          <p:nvPr/>
        </p:nvSpPr>
        <p:spPr bwMode="auto">
          <a:xfrm>
            <a:off x="1990725" y="5364356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三相三线制与三相四线制</a:t>
            </a: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506" name="Picture 5" descr="d62a6059252dd42a5ddfe92f033b5bb5c8eab8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583" y="1117600"/>
            <a:ext cx="420370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1117600"/>
            <a:ext cx="6536267" cy="399106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2529" y="6125517"/>
            <a:ext cx="5308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线褐色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PE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线黄绿色或黑色</a:t>
            </a:r>
            <a:endParaRPr kumimoji="1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191120" y="1720800"/>
              <a:ext cx="894240" cy="22165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191120" y="1720800"/>
                <a:ext cx="894240" cy="22165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1538" y="233363"/>
            <a:ext cx="7772400" cy="708025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种可能的电路连接</a:t>
            </a:r>
            <a:endParaRPr lang="en-US" altLang="zh-CN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83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F9A0F47-B2A9-4CD6-A813-17621802BD5B}" type="slidenum">
              <a:rPr kumimoji="1"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6621463" y="374651"/>
            <a:ext cx="36449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altLang="zh-CN" b="1" dirty="0"/>
              <a:t>Y-Y; Y-</a:t>
            </a:r>
            <a:r>
              <a:rPr lang="el-GR" altLang="zh-CN" b="1" dirty="0">
                <a:cs typeface="Times New Roman" panose="02020603050405020304" pitchFamily="18" charset="0"/>
              </a:rPr>
              <a:t>Δ</a:t>
            </a:r>
            <a:r>
              <a:rPr lang="en-US" altLang="zh-CN" b="1" dirty="0">
                <a:cs typeface="Times New Roman" panose="02020603050405020304" pitchFamily="18" charset="0"/>
              </a:rPr>
              <a:t>; </a:t>
            </a:r>
            <a:r>
              <a:rPr lang="el-GR" altLang="zh-CN" b="1" dirty="0">
                <a:cs typeface="Times New Roman" panose="02020603050405020304" pitchFamily="18" charset="0"/>
              </a:rPr>
              <a:t>Δ</a:t>
            </a:r>
            <a:r>
              <a:rPr lang="en-US" altLang="zh-CN" b="1" dirty="0"/>
              <a:t>-Y ; </a:t>
            </a:r>
            <a:r>
              <a:rPr lang="el-GR" altLang="zh-CN" b="1" dirty="0"/>
              <a:t>Δ</a:t>
            </a:r>
            <a:r>
              <a:rPr lang="en-US" altLang="zh-CN" b="1" dirty="0"/>
              <a:t>-</a:t>
            </a:r>
            <a:r>
              <a:rPr lang="el-GR" altLang="zh-CN" b="1" dirty="0"/>
              <a:t>Δ</a:t>
            </a:r>
            <a:endParaRPr lang="en-US" altLang="zh-CN" b="1" dirty="0"/>
          </a:p>
        </p:txBody>
      </p:sp>
      <p:graphicFrame>
        <p:nvGraphicFramePr>
          <p:cNvPr id="20485" name="对象 193"/>
          <p:cNvGraphicFramePr>
            <a:graphicFrameLocks noChangeAspect="1"/>
          </p:cNvGraphicFramePr>
          <p:nvPr/>
        </p:nvGraphicFramePr>
        <p:xfrm>
          <a:off x="806450" y="1423988"/>
          <a:ext cx="4948238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Visio" r:id="rId1" imgW="1828800" imgH="894080" progId="Visio.Drawing.11">
                  <p:embed/>
                </p:oleObj>
              </mc:Choice>
              <mc:Fallback>
                <p:oleObj name="Visio" r:id="rId1" imgW="1828800" imgH="894080" progId="Visio.Drawing.11">
                  <p:embed/>
                  <p:pic>
                    <p:nvPicPr>
                      <p:cNvPr id="0" name="对象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423988"/>
                        <a:ext cx="4948238" cy="244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194"/>
          <p:cNvGraphicFramePr>
            <a:graphicFrameLocks noChangeAspect="1"/>
          </p:cNvGraphicFramePr>
          <p:nvPr/>
        </p:nvGraphicFramePr>
        <p:xfrm>
          <a:off x="6016625" y="1473200"/>
          <a:ext cx="4532313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Visio" r:id="rId3" imgW="1681480" imgH="825500" progId="Visio.Drawing.11">
                  <p:embed/>
                </p:oleObj>
              </mc:Choice>
              <mc:Fallback>
                <p:oleObj name="Visio" r:id="rId3" imgW="1681480" imgH="825500" progId="Visio.Drawing.11">
                  <p:embed/>
                  <p:pic>
                    <p:nvPicPr>
                      <p:cNvPr id="0" name="对象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1473200"/>
                        <a:ext cx="4532313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195"/>
          <p:cNvGraphicFramePr>
            <a:graphicFrameLocks noChangeAspect="1"/>
          </p:cNvGraphicFramePr>
          <p:nvPr/>
        </p:nvGraphicFramePr>
        <p:xfrm>
          <a:off x="5970588" y="3940175"/>
          <a:ext cx="4668837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Visio" r:id="rId5" imgW="1736090" imgH="838835" progId="Visio.Drawing.11">
                  <p:embed/>
                </p:oleObj>
              </mc:Choice>
              <mc:Fallback>
                <p:oleObj name="Visio" r:id="rId5" imgW="1736090" imgH="838835" progId="Visio.Drawing.11">
                  <p:embed/>
                  <p:pic>
                    <p:nvPicPr>
                      <p:cNvPr id="0" name="对象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3940175"/>
                        <a:ext cx="4668837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196"/>
          <p:cNvGraphicFramePr>
            <a:graphicFrameLocks noChangeAspect="1"/>
          </p:cNvGraphicFramePr>
          <p:nvPr/>
        </p:nvGraphicFramePr>
        <p:xfrm>
          <a:off x="889000" y="4006850"/>
          <a:ext cx="4640263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Visio" r:id="rId7" imgW="1883410" imgH="900430" progId="Visio.Drawing.11">
                  <p:embed/>
                </p:oleObj>
              </mc:Choice>
              <mc:Fallback>
                <p:oleObj name="Visio" r:id="rId7" imgW="1883410" imgH="900430" progId="Visio.Drawing.11">
                  <p:embed/>
                  <p:pic>
                    <p:nvPicPr>
                      <p:cNvPr id="0" name="对象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006850"/>
                        <a:ext cx="4640263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70" name="Group 2"/>
          <p:cNvGrpSpPr/>
          <p:nvPr/>
        </p:nvGrpSpPr>
        <p:grpSpPr bwMode="auto">
          <a:xfrm>
            <a:off x="3898900" y="5251450"/>
            <a:ext cx="1954213" cy="461963"/>
            <a:chOff x="1614" y="3231"/>
            <a:chExt cx="1231" cy="291"/>
          </a:xfrm>
        </p:grpSpPr>
        <p:grpSp>
          <p:nvGrpSpPr>
            <p:cNvPr id="21598" name="Group 3"/>
            <p:cNvGrpSpPr/>
            <p:nvPr/>
          </p:nvGrpSpPr>
          <p:grpSpPr bwMode="auto">
            <a:xfrm>
              <a:off x="1718" y="3262"/>
              <a:ext cx="908" cy="41"/>
              <a:chOff x="1718" y="3262"/>
              <a:chExt cx="908" cy="41"/>
            </a:xfrm>
          </p:grpSpPr>
          <p:sp>
            <p:nvSpPr>
              <p:cNvPr id="21600" name="Oval 4"/>
              <p:cNvSpPr>
                <a:spLocks noChangeArrowheads="1"/>
              </p:cNvSpPr>
              <p:nvPr/>
            </p:nvSpPr>
            <p:spPr bwMode="auto">
              <a:xfrm>
                <a:off x="1718" y="3262"/>
                <a:ext cx="41" cy="4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01" name="Oval 5"/>
              <p:cNvSpPr>
                <a:spLocks noChangeArrowheads="1"/>
              </p:cNvSpPr>
              <p:nvPr/>
            </p:nvSpPr>
            <p:spPr bwMode="auto">
              <a:xfrm>
                <a:off x="2186" y="3262"/>
                <a:ext cx="41" cy="4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02" name="Oval 6"/>
              <p:cNvSpPr>
                <a:spLocks noChangeArrowheads="1"/>
              </p:cNvSpPr>
              <p:nvPr/>
            </p:nvSpPr>
            <p:spPr bwMode="auto">
              <a:xfrm>
                <a:off x="2585" y="3262"/>
                <a:ext cx="41" cy="4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99" name="Rectangle 7"/>
            <p:cNvSpPr>
              <a:spLocks noChangeArrowheads="1"/>
            </p:cNvSpPr>
            <p:nvPr/>
          </p:nvSpPr>
          <p:spPr bwMode="auto">
            <a:xfrm>
              <a:off x="1614" y="3231"/>
              <a:ext cx="12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zh-CN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 </a:t>
              </a:r>
              <a:endPara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1914525" y="142875"/>
            <a:ext cx="36512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zh-CN" altLang="en-US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三相电源的星形联结   </a:t>
            </a:r>
            <a:endParaRPr kumimoji="0" lang="zh-CN" altLang="en-US" sz="2800" b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86412" name="Group 44"/>
          <p:cNvGrpSpPr/>
          <p:nvPr/>
        </p:nvGrpSpPr>
        <p:grpSpPr bwMode="auto">
          <a:xfrm>
            <a:off x="4578350" y="1047750"/>
            <a:ext cx="3578225" cy="396875"/>
            <a:chOff x="947" y="1506"/>
            <a:chExt cx="2254" cy="250"/>
          </a:xfrm>
        </p:grpSpPr>
        <p:sp>
          <p:nvSpPr>
            <p:cNvPr id="21595" name="Line 45"/>
            <p:cNvSpPr>
              <a:spLocks noChangeShapeType="1"/>
            </p:cNvSpPr>
            <p:nvPr/>
          </p:nvSpPr>
          <p:spPr bwMode="auto">
            <a:xfrm>
              <a:off x="947" y="1667"/>
              <a:ext cx="20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6" name="Oval 46"/>
            <p:cNvSpPr>
              <a:spLocks noChangeArrowheads="1"/>
            </p:cNvSpPr>
            <p:nvPr/>
          </p:nvSpPr>
          <p:spPr bwMode="auto">
            <a:xfrm>
              <a:off x="2947" y="1643"/>
              <a:ext cx="48" cy="4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97" name="Rectangle 47"/>
            <p:cNvSpPr>
              <a:spLocks noChangeArrowheads="1"/>
            </p:cNvSpPr>
            <p:nvPr/>
          </p:nvSpPr>
          <p:spPr bwMode="auto">
            <a:xfrm>
              <a:off x="2969" y="150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FF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000" b="1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6416" name="Group 48"/>
          <p:cNvGrpSpPr/>
          <p:nvPr/>
        </p:nvGrpSpPr>
        <p:grpSpPr bwMode="auto">
          <a:xfrm>
            <a:off x="3603625" y="3000375"/>
            <a:ext cx="4529138" cy="847725"/>
            <a:chOff x="507" y="2451"/>
            <a:chExt cx="2680" cy="534"/>
          </a:xfrm>
        </p:grpSpPr>
        <p:sp>
          <p:nvSpPr>
            <p:cNvPr id="21592" name="Freeform 49"/>
            <p:cNvSpPr/>
            <p:nvPr/>
          </p:nvSpPr>
          <p:spPr bwMode="auto">
            <a:xfrm>
              <a:off x="507" y="2451"/>
              <a:ext cx="2440" cy="432"/>
            </a:xfrm>
            <a:custGeom>
              <a:avLst/>
              <a:gdLst>
                <a:gd name="T0" fmla="*/ 0 w 2742"/>
                <a:gd name="T1" fmla="*/ 0 h 432"/>
                <a:gd name="T2" fmla="*/ 0 w 2742"/>
                <a:gd name="T3" fmla="*/ 432 h 432"/>
                <a:gd name="T4" fmla="*/ 476 w 2742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42" h="432">
                  <a:moveTo>
                    <a:pt x="0" y="0"/>
                  </a:moveTo>
                  <a:lnTo>
                    <a:pt x="0" y="432"/>
                  </a:lnTo>
                  <a:lnTo>
                    <a:pt x="2742" y="432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3" name="Oval 50"/>
            <p:cNvSpPr>
              <a:spLocks noChangeArrowheads="1"/>
            </p:cNvSpPr>
            <p:nvPr/>
          </p:nvSpPr>
          <p:spPr bwMode="auto">
            <a:xfrm>
              <a:off x="2947" y="2857"/>
              <a:ext cx="48" cy="48"/>
            </a:xfrm>
            <a:prstGeom prst="ellipse">
              <a:avLst/>
            </a:prstGeom>
            <a:noFill/>
            <a:ln w="28575">
              <a:solidFill>
                <a:srgbClr val="CC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94" name="Rectangle 51"/>
            <p:cNvSpPr>
              <a:spLocks noChangeArrowheads="1"/>
            </p:cNvSpPr>
            <p:nvPr/>
          </p:nvSpPr>
          <p:spPr bwMode="auto">
            <a:xfrm>
              <a:off x="2969" y="2735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6424" name="Text Box 56"/>
          <p:cNvSpPr txBox="1">
            <a:spLocks noChangeArrowheads="1"/>
          </p:cNvSpPr>
          <p:nvPr/>
        </p:nvSpPr>
        <p:spPr bwMode="auto">
          <a:xfrm>
            <a:off x="8123238" y="1098550"/>
            <a:ext cx="765175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火线</a:t>
            </a:r>
            <a:endParaRPr kumimoji="1" lang="en-US" altLang="zh-CN" sz="2000" b="1" dirty="0">
              <a:solidFill>
                <a:srgbClr val="66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000" b="1" dirty="0">
              <a:solidFill>
                <a:srgbClr val="66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kumimoji="1" lang="zh-CN" altLang="en-US" sz="2000" b="1" dirty="0">
              <a:solidFill>
                <a:srgbClr val="66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kumimoji="1" lang="zh-CN" altLang="en-US" sz="2000" b="1" dirty="0">
              <a:solidFill>
                <a:srgbClr val="66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火线 </a:t>
            </a:r>
            <a:endParaRPr kumimoji="1" lang="zh-CN" altLang="en-US" sz="2000" b="1" dirty="0">
              <a:solidFill>
                <a:srgbClr val="66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70000"/>
              </a:spcBef>
              <a:buFontTx/>
              <a:buNone/>
            </a:pPr>
            <a:r>
              <a:rPr kumimoji="1" lang="zh-CN" altLang="en-US" sz="2000" b="1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火线 </a:t>
            </a:r>
            <a:endParaRPr kumimoji="1" lang="zh-CN" altLang="en-US" sz="2000" b="1" dirty="0">
              <a:solidFill>
                <a:srgbClr val="66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6425" name="Group 57"/>
          <p:cNvGrpSpPr/>
          <p:nvPr/>
        </p:nvGrpSpPr>
        <p:grpSpPr bwMode="auto">
          <a:xfrm>
            <a:off x="5568950" y="1379538"/>
            <a:ext cx="650875" cy="1535112"/>
            <a:chOff x="1543" y="1451"/>
            <a:chExt cx="410" cy="781"/>
          </a:xfrm>
        </p:grpSpPr>
        <p:sp>
          <p:nvSpPr>
            <p:cNvPr id="21589" name="Line 58"/>
            <p:cNvSpPr>
              <a:spLocks noChangeShapeType="1"/>
            </p:cNvSpPr>
            <p:nvPr/>
          </p:nvSpPr>
          <p:spPr bwMode="auto">
            <a:xfrm>
              <a:off x="1586" y="1451"/>
              <a:ext cx="0" cy="781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0" name="Rectangle 59"/>
            <p:cNvSpPr>
              <a:spLocks noChangeArrowheads="1"/>
            </p:cNvSpPr>
            <p:nvPr/>
          </p:nvSpPr>
          <p:spPr bwMode="auto">
            <a:xfrm>
              <a:off x="1543" y="1548"/>
              <a:ext cx="410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 </a:t>
              </a:r>
              <a:endParaRPr kumimoji="1" lang="en-US" altLang="zh-CN" sz="2000" b="1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91" name="Oval 60"/>
            <p:cNvSpPr>
              <a:spLocks noChangeArrowheads="1"/>
            </p:cNvSpPr>
            <p:nvPr/>
          </p:nvSpPr>
          <p:spPr bwMode="auto">
            <a:xfrm>
              <a:off x="1658" y="1579"/>
              <a:ext cx="34" cy="34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6429" name="Group 61"/>
          <p:cNvGrpSpPr/>
          <p:nvPr/>
        </p:nvGrpSpPr>
        <p:grpSpPr bwMode="auto">
          <a:xfrm>
            <a:off x="5576888" y="3148013"/>
            <a:ext cx="608012" cy="487362"/>
            <a:chOff x="1548" y="2307"/>
            <a:chExt cx="383" cy="307"/>
          </a:xfrm>
        </p:grpSpPr>
        <p:sp>
          <p:nvSpPr>
            <p:cNvPr id="21586" name="Rectangle 62"/>
            <p:cNvSpPr>
              <a:spLocks noChangeArrowheads="1"/>
            </p:cNvSpPr>
            <p:nvPr/>
          </p:nvSpPr>
          <p:spPr bwMode="auto">
            <a:xfrm>
              <a:off x="1548" y="2341"/>
              <a:ext cx="3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BC</a:t>
              </a:r>
              <a:endParaRPr kumimoji="1" lang="en-US" altLang="zh-CN" sz="2000" b="1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87" name="Line 63"/>
            <p:cNvSpPr>
              <a:spLocks noChangeShapeType="1"/>
            </p:cNvSpPr>
            <p:nvPr/>
          </p:nvSpPr>
          <p:spPr bwMode="auto">
            <a:xfrm>
              <a:off x="1586" y="2307"/>
              <a:ext cx="0" cy="307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8" name="Oval 64"/>
            <p:cNvSpPr>
              <a:spLocks noChangeArrowheads="1"/>
            </p:cNvSpPr>
            <p:nvPr/>
          </p:nvSpPr>
          <p:spPr bwMode="auto">
            <a:xfrm>
              <a:off x="1670" y="2368"/>
              <a:ext cx="34" cy="34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6437" name="Text Box 69"/>
          <p:cNvSpPr txBox="1">
            <a:spLocks noChangeArrowheads="1"/>
          </p:cNvSpPr>
          <p:nvPr/>
        </p:nvSpPr>
        <p:spPr bwMode="auto">
          <a:xfrm>
            <a:off x="1897063" y="4560888"/>
            <a:ext cx="2265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线电压： 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6438" name="Group 70"/>
          <p:cNvGrpSpPr/>
          <p:nvPr/>
        </p:nvGrpSpPr>
        <p:grpSpPr bwMode="auto">
          <a:xfrm>
            <a:off x="3957638" y="4570413"/>
            <a:ext cx="2312987" cy="457200"/>
            <a:chOff x="1593" y="2817"/>
            <a:chExt cx="1457" cy="288"/>
          </a:xfrm>
        </p:grpSpPr>
        <p:sp>
          <p:nvSpPr>
            <p:cNvPr id="21582" name="Rectangle 71"/>
            <p:cNvSpPr>
              <a:spLocks noChangeArrowheads="1"/>
            </p:cNvSpPr>
            <p:nvPr/>
          </p:nvSpPr>
          <p:spPr bwMode="auto">
            <a:xfrm>
              <a:off x="1593" y="2817"/>
              <a:ext cx="1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BC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CA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83" name="Oval 72"/>
            <p:cNvSpPr>
              <a:spLocks noChangeArrowheads="1"/>
            </p:cNvSpPr>
            <p:nvPr/>
          </p:nvSpPr>
          <p:spPr bwMode="auto">
            <a:xfrm>
              <a:off x="1684" y="2845"/>
              <a:ext cx="41" cy="4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84" name="Oval 73"/>
            <p:cNvSpPr>
              <a:spLocks noChangeArrowheads="1"/>
            </p:cNvSpPr>
            <p:nvPr/>
          </p:nvSpPr>
          <p:spPr bwMode="auto">
            <a:xfrm>
              <a:off x="2228" y="2853"/>
              <a:ext cx="41" cy="4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85" name="Oval 74"/>
            <p:cNvSpPr>
              <a:spLocks noChangeArrowheads="1"/>
            </p:cNvSpPr>
            <p:nvPr/>
          </p:nvSpPr>
          <p:spPr bwMode="auto">
            <a:xfrm>
              <a:off x="2756" y="2853"/>
              <a:ext cx="41" cy="4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666" name="Text Box 75"/>
          <p:cNvSpPr txBox="1">
            <a:spLocks noChangeArrowheads="1"/>
          </p:cNvSpPr>
          <p:nvPr/>
        </p:nvSpPr>
        <p:spPr bwMode="auto">
          <a:xfrm>
            <a:off x="1736725" y="1458913"/>
            <a:ext cx="1857375" cy="457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三相三线制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6444" name="Group 76"/>
          <p:cNvGrpSpPr/>
          <p:nvPr/>
        </p:nvGrpSpPr>
        <p:grpSpPr bwMode="auto">
          <a:xfrm>
            <a:off x="4576763" y="2236788"/>
            <a:ext cx="3622675" cy="396875"/>
            <a:chOff x="931" y="1806"/>
            <a:chExt cx="2282" cy="250"/>
          </a:xfrm>
        </p:grpSpPr>
        <p:sp>
          <p:nvSpPr>
            <p:cNvPr id="21579" name="Line 77"/>
            <p:cNvSpPr>
              <a:spLocks noChangeShapeType="1"/>
            </p:cNvSpPr>
            <p:nvPr/>
          </p:nvSpPr>
          <p:spPr bwMode="auto">
            <a:xfrm>
              <a:off x="931" y="1944"/>
              <a:ext cx="19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0" name="Rectangle 78"/>
            <p:cNvSpPr>
              <a:spLocks noChangeArrowheads="1"/>
            </p:cNvSpPr>
            <p:nvPr/>
          </p:nvSpPr>
          <p:spPr bwMode="auto">
            <a:xfrm>
              <a:off x="2941" y="1806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81" name="Oval 79"/>
            <p:cNvSpPr>
              <a:spLocks noChangeArrowheads="1"/>
            </p:cNvSpPr>
            <p:nvPr/>
          </p:nvSpPr>
          <p:spPr bwMode="auto">
            <a:xfrm>
              <a:off x="2919" y="1917"/>
              <a:ext cx="48" cy="4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671" name="Text Box 80"/>
          <p:cNvSpPr txBox="1">
            <a:spLocks noChangeArrowheads="1"/>
          </p:cNvSpPr>
          <p:nvPr/>
        </p:nvSpPr>
        <p:spPr bwMode="auto">
          <a:xfrm>
            <a:off x="8024813" y="2236788"/>
            <a:ext cx="75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BF7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中线 </a:t>
            </a:r>
            <a:endParaRPr kumimoji="1" lang="zh-CN" altLang="en-US" sz="2000" b="1">
              <a:solidFill>
                <a:srgbClr val="DC5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6449" name="Group 81"/>
          <p:cNvGrpSpPr/>
          <p:nvPr/>
        </p:nvGrpSpPr>
        <p:grpSpPr bwMode="auto">
          <a:xfrm>
            <a:off x="6645275" y="1692275"/>
            <a:ext cx="528638" cy="717550"/>
            <a:chOff x="2221" y="1462"/>
            <a:chExt cx="333" cy="452"/>
          </a:xfrm>
        </p:grpSpPr>
        <p:sp>
          <p:nvSpPr>
            <p:cNvPr id="21576" name="Line 82"/>
            <p:cNvSpPr>
              <a:spLocks noChangeShapeType="1"/>
            </p:cNvSpPr>
            <p:nvPr/>
          </p:nvSpPr>
          <p:spPr bwMode="auto">
            <a:xfrm>
              <a:off x="2247" y="1462"/>
              <a:ext cx="0" cy="452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7" name="Rectangle 83"/>
            <p:cNvSpPr>
              <a:spLocks noChangeArrowheads="1"/>
            </p:cNvSpPr>
            <p:nvPr/>
          </p:nvSpPr>
          <p:spPr bwMode="auto">
            <a:xfrm>
              <a:off x="2221" y="1559"/>
              <a:ext cx="3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endParaRPr kumimoji="1"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8" name="Oval 84"/>
            <p:cNvSpPr>
              <a:spLocks noChangeArrowheads="1"/>
            </p:cNvSpPr>
            <p:nvPr/>
          </p:nvSpPr>
          <p:spPr bwMode="auto">
            <a:xfrm>
              <a:off x="2337" y="1590"/>
              <a:ext cx="34" cy="34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6453" name="Group 85"/>
          <p:cNvGrpSpPr/>
          <p:nvPr/>
        </p:nvGrpSpPr>
        <p:grpSpPr bwMode="auto">
          <a:xfrm>
            <a:off x="6630988" y="2513013"/>
            <a:ext cx="484187" cy="447675"/>
            <a:chOff x="2212" y="1979"/>
            <a:chExt cx="305" cy="282"/>
          </a:xfrm>
        </p:grpSpPr>
        <p:sp>
          <p:nvSpPr>
            <p:cNvPr id="21573" name="Rectangle 86"/>
            <p:cNvSpPr>
              <a:spLocks noChangeArrowheads="1"/>
            </p:cNvSpPr>
            <p:nvPr/>
          </p:nvSpPr>
          <p:spPr bwMode="auto">
            <a:xfrm>
              <a:off x="2212" y="2009"/>
              <a:ext cx="3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4" name="Line 87"/>
            <p:cNvSpPr>
              <a:spLocks noChangeShapeType="1"/>
            </p:cNvSpPr>
            <p:nvPr/>
          </p:nvSpPr>
          <p:spPr bwMode="auto">
            <a:xfrm flipV="1">
              <a:off x="2241" y="1979"/>
              <a:ext cx="0" cy="27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5" name="Oval 88"/>
            <p:cNvSpPr>
              <a:spLocks noChangeArrowheads="1"/>
            </p:cNvSpPr>
            <p:nvPr/>
          </p:nvSpPr>
          <p:spPr bwMode="auto">
            <a:xfrm>
              <a:off x="2328" y="2036"/>
              <a:ext cx="34" cy="34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6457" name="Group 89"/>
          <p:cNvGrpSpPr/>
          <p:nvPr/>
        </p:nvGrpSpPr>
        <p:grpSpPr bwMode="auto">
          <a:xfrm>
            <a:off x="6946900" y="2505075"/>
            <a:ext cx="536575" cy="1122363"/>
            <a:chOff x="2423" y="1974"/>
            <a:chExt cx="338" cy="629"/>
          </a:xfrm>
        </p:grpSpPr>
        <p:sp>
          <p:nvSpPr>
            <p:cNvPr id="21570" name="Rectangle 90"/>
            <p:cNvSpPr>
              <a:spLocks noChangeArrowheads="1"/>
            </p:cNvSpPr>
            <p:nvPr/>
          </p:nvSpPr>
          <p:spPr bwMode="auto">
            <a:xfrm>
              <a:off x="2423" y="2313"/>
              <a:ext cx="33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 </a:t>
              </a:r>
              <a:endParaRPr kumimoji="1" lang="en-US" altLang="zh-CN" sz="20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1" name="Line 91"/>
            <p:cNvSpPr>
              <a:spLocks noChangeShapeType="1"/>
            </p:cNvSpPr>
            <p:nvPr/>
          </p:nvSpPr>
          <p:spPr bwMode="auto">
            <a:xfrm flipV="1">
              <a:off x="2672" y="1974"/>
              <a:ext cx="0" cy="629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2" name="Oval 92"/>
            <p:cNvSpPr>
              <a:spLocks noChangeArrowheads="1"/>
            </p:cNvSpPr>
            <p:nvPr/>
          </p:nvSpPr>
          <p:spPr bwMode="auto">
            <a:xfrm>
              <a:off x="2542" y="2344"/>
              <a:ext cx="34" cy="34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6461" name="Text Box 93"/>
          <p:cNvSpPr txBox="1">
            <a:spLocks noChangeArrowheads="1"/>
          </p:cNvSpPr>
          <p:nvPr/>
        </p:nvSpPr>
        <p:spPr bwMode="auto">
          <a:xfrm>
            <a:off x="1935163" y="5224463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）相电压： 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685" name="Text Box 94"/>
          <p:cNvSpPr txBox="1">
            <a:spLocks noChangeArrowheads="1"/>
          </p:cNvSpPr>
          <p:nvPr/>
        </p:nvSpPr>
        <p:spPr bwMode="auto">
          <a:xfrm>
            <a:off x="1733550" y="2263775"/>
            <a:ext cx="1857375" cy="457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三相四线制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1523" name="Group 41"/>
          <p:cNvGrpSpPr/>
          <p:nvPr/>
        </p:nvGrpSpPr>
        <p:grpSpPr bwMode="auto">
          <a:xfrm>
            <a:off x="3517900" y="1052513"/>
            <a:ext cx="2174875" cy="2419350"/>
            <a:chOff x="180" y="280"/>
            <a:chExt cx="1370" cy="1524"/>
          </a:xfrm>
        </p:grpSpPr>
        <p:sp>
          <p:nvSpPr>
            <p:cNvPr id="21545" name="Text Box 42"/>
            <p:cNvSpPr txBox="1">
              <a:spLocks noChangeArrowheads="1"/>
            </p:cNvSpPr>
            <p:nvPr/>
          </p:nvSpPr>
          <p:spPr bwMode="auto">
            <a:xfrm>
              <a:off x="591" y="280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46" name="Group 43"/>
            <p:cNvGrpSpPr/>
            <p:nvPr/>
          </p:nvGrpSpPr>
          <p:grpSpPr bwMode="auto">
            <a:xfrm>
              <a:off x="657" y="411"/>
              <a:ext cx="312" cy="771"/>
              <a:chOff x="967" y="1813"/>
              <a:chExt cx="312" cy="771"/>
            </a:xfrm>
          </p:grpSpPr>
          <p:sp>
            <p:nvSpPr>
              <p:cNvPr id="21564" name="Oval 44"/>
              <p:cNvSpPr>
                <a:spLocks noChangeArrowheads="1"/>
              </p:cNvSpPr>
              <p:nvPr/>
            </p:nvSpPr>
            <p:spPr bwMode="auto">
              <a:xfrm>
                <a:off x="1007" y="2055"/>
                <a:ext cx="272" cy="272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5" name="Line 45"/>
              <p:cNvSpPr>
                <a:spLocks noChangeShapeType="1"/>
              </p:cNvSpPr>
              <p:nvPr/>
            </p:nvSpPr>
            <p:spPr bwMode="auto">
              <a:xfrm flipH="1">
                <a:off x="1153" y="1852"/>
                <a:ext cx="0" cy="6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6" name="Oval 46"/>
              <p:cNvSpPr>
                <a:spLocks noChangeArrowheads="1"/>
              </p:cNvSpPr>
              <p:nvPr/>
            </p:nvSpPr>
            <p:spPr bwMode="auto">
              <a:xfrm>
                <a:off x="1132" y="1813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7" name="Oval 47"/>
              <p:cNvSpPr>
                <a:spLocks noChangeArrowheads="1"/>
              </p:cNvSpPr>
              <p:nvPr/>
            </p:nvSpPr>
            <p:spPr bwMode="auto">
              <a:xfrm>
                <a:off x="1136" y="2550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8" name="Text Box 48"/>
              <p:cNvSpPr txBox="1">
                <a:spLocks noChangeArrowheads="1"/>
              </p:cNvSpPr>
              <p:nvPr/>
            </p:nvSpPr>
            <p:spPr bwMode="auto">
              <a:xfrm>
                <a:off x="967" y="1828"/>
                <a:ext cx="1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9" name="Text Box 49"/>
              <p:cNvSpPr txBox="1">
                <a:spLocks noChangeArrowheads="1"/>
              </p:cNvSpPr>
              <p:nvPr/>
            </p:nvSpPr>
            <p:spPr bwMode="auto">
              <a:xfrm>
                <a:off x="967" y="2291"/>
                <a:ext cx="1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47" name="Text Box 50"/>
            <p:cNvSpPr txBox="1">
              <a:spLocks noChangeArrowheads="1"/>
            </p:cNvSpPr>
            <p:nvPr/>
          </p:nvSpPr>
          <p:spPr bwMode="auto">
            <a:xfrm>
              <a:off x="603" y="1002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8" name="Oval 51"/>
            <p:cNvSpPr>
              <a:spLocks noChangeArrowheads="1"/>
            </p:cNvSpPr>
            <p:nvPr/>
          </p:nvSpPr>
          <p:spPr bwMode="auto">
            <a:xfrm rot="7200000">
              <a:off x="1039" y="1211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8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9" name="Line 52"/>
            <p:cNvSpPr>
              <a:spLocks noChangeShapeType="1"/>
            </p:cNvSpPr>
            <p:nvPr/>
          </p:nvSpPr>
          <p:spPr bwMode="auto">
            <a:xfrm rot="7200000" flipH="1">
              <a:off x="1162" y="1001"/>
              <a:ext cx="0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0" name="Oval 53"/>
            <p:cNvSpPr>
              <a:spLocks noChangeArrowheads="1"/>
            </p:cNvSpPr>
            <p:nvPr/>
          </p:nvSpPr>
          <p:spPr bwMode="auto">
            <a:xfrm rot="7200000">
              <a:off x="1454" y="151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1" name="Oval 54"/>
            <p:cNvSpPr>
              <a:spLocks noChangeArrowheads="1"/>
            </p:cNvSpPr>
            <p:nvPr/>
          </p:nvSpPr>
          <p:spPr bwMode="auto">
            <a:xfrm rot="7200000">
              <a:off x="828" y="1150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2" name="Text Box 55"/>
            <p:cNvSpPr txBox="1">
              <a:spLocks noChangeArrowheads="1"/>
            </p:cNvSpPr>
            <p:nvPr/>
          </p:nvSpPr>
          <p:spPr bwMode="auto">
            <a:xfrm rot="7200000">
              <a:off x="1339" y="1285"/>
              <a:ext cx="1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3" name="Text Box 56"/>
            <p:cNvSpPr txBox="1">
              <a:spLocks noChangeArrowheads="1"/>
            </p:cNvSpPr>
            <p:nvPr/>
          </p:nvSpPr>
          <p:spPr bwMode="auto">
            <a:xfrm rot="7200000">
              <a:off x="986" y="1090"/>
              <a:ext cx="1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kumimoji="1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4" name="Oval 57"/>
            <p:cNvSpPr>
              <a:spLocks noChangeArrowheads="1"/>
            </p:cNvSpPr>
            <p:nvPr/>
          </p:nvSpPr>
          <p:spPr bwMode="auto">
            <a:xfrm rot="-7200000">
              <a:off x="389" y="1227"/>
              <a:ext cx="272" cy="272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5" name="Line 58"/>
            <p:cNvSpPr>
              <a:spLocks noChangeShapeType="1"/>
            </p:cNvSpPr>
            <p:nvPr/>
          </p:nvSpPr>
          <p:spPr bwMode="auto">
            <a:xfrm rot="14400000" flipH="1">
              <a:off x="529" y="1000"/>
              <a:ext cx="0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Oval 59"/>
            <p:cNvSpPr>
              <a:spLocks noChangeArrowheads="1"/>
            </p:cNvSpPr>
            <p:nvPr/>
          </p:nvSpPr>
          <p:spPr bwMode="auto">
            <a:xfrm rot="-7200000">
              <a:off x="829" y="1149"/>
              <a:ext cx="34" cy="3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7" name="Text Box 60"/>
            <p:cNvSpPr txBox="1">
              <a:spLocks noChangeArrowheads="1"/>
            </p:cNvSpPr>
            <p:nvPr/>
          </p:nvSpPr>
          <p:spPr bwMode="auto">
            <a:xfrm rot="-7200000">
              <a:off x="313" y="1423"/>
              <a:ext cx="1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8" name="Text Box 61"/>
            <p:cNvSpPr txBox="1">
              <a:spLocks noChangeArrowheads="1"/>
            </p:cNvSpPr>
            <p:nvPr/>
          </p:nvSpPr>
          <p:spPr bwMode="auto">
            <a:xfrm rot="-7200000">
              <a:off x="641" y="1238"/>
              <a:ext cx="1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kumimoji="1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9" name="Text Box 62"/>
            <p:cNvSpPr txBox="1">
              <a:spLocks noChangeArrowheads="1"/>
            </p:cNvSpPr>
            <p:nvPr/>
          </p:nvSpPr>
          <p:spPr bwMode="auto">
            <a:xfrm>
              <a:off x="813" y="915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1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0" name="Text Box 63"/>
            <p:cNvSpPr txBox="1">
              <a:spLocks noChangeArrowheads="1"/>
            </p:cNvSpPr>
            <p:nvPr/>
          </p:nvSpPr>
          <p:spPr bwMode="auto">
            <a:xfrm>
              <a:off x="751" y="1158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61" name="Object 64"/>
            <p:cNvGraphicFramePr>
              <a:graphicFrameLocks noChangeAspect="1"/>
            </p:cNvGraphicFramePr>
            <p:nvPr/>
          </p:nvGraphicFramePr>
          <p:xfrm>
            <a:off x="438" y="567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9" name="公式" r:id="rId1" imgW="215900" imgH="292100" progId="Equation.3">
                    <p:embed/>
                  </p:oleObj>
                </mc:Choice>
                <mc:Fallback>
                  <p:oleObj name="公式" r:id="rId1" imgW="215900" imgH="2921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567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2" name="Object 65"/>
            <p:cNvGraphicFramePr>
              <a:graphicFrameLocks noChangeAspect="1"/>
            </p:cNvGraphicFramePr>
            <p:nvPr/>
          </p:nvGraphicFramePr>
          <p:xfrm>
            <a:off x="1002" y="1375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0" name="公式" r:id="rId3" imgW="215900" imgH="304800" progId="Equation.3">
                    <p:embed/>
                  </p:oleObj>
                </mc:Choice>
                <mc:Fallback>
                  <p:oleObj name="公式" r:id="rId3" imgW="215900" imgH="3048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" y="1375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3" name="Object 66"/>
            <p:cNvGraphicFramePr>
              <a:graphicFrameLocks noChangeAspect="1"/>
            </p:cNvGraphicFramePr>
            <p:nvPr/>
          </p:nvGraphicFramePr>
          <p:xfrm>
            <a:off x="486" y="1423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1" name="公式" r:id="rId5" imgW="215900" imgH="304800" progId="Equation.3">
                    <p:embed/>
                  </p:oleObj>
                </mc:Choice>
                <mc:Fallback>
                  <p:oleObj name="公式" r:id="rId5" imgW="215900" imgH="3048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1423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832" name="Group 392"/>
          <p:cNvGrpSpPr/>
          <p:nvPr/>
        </p:nvGrpSpPr>
        <p:grpSpPr bwMode="auto">
          <a:xfrm>
            <a:off x="5608638" y="2836863"/>
            <a:ext cx="2451100" cy="396875"/>
            <a:chOff x="3378" y="2659"/>
            <a:chExt cx="1544" cy="250"/>
          </a:xfrm>
        </p:grpSpPr>
        <p:sp>
          <p:nvSpPr>
            <p:cNvPr id="21542" name="Oval 54"/>
            <p:cNvSpPr>
              <a:spLocks noChangeArrowheads="1"/>
            </p:cNvSpPr>
            <p:nvPr/>
          </p:nvSpPr>
          <p:spPr bwMode="auto">
            <a:xfrm>
              <a:off x="4679" y="2786"/>
              <a:ext cx="44" cy="48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3" name="Rectangle 55"/>
            <p:cNvSpPr>
              <a:spLocks noChangeArrowheads="1"/>
            </p:cNvSpPr>
            <p:nvPr/>
          </p:nvSpPr>
          <p:spPr bwMode="auto">
            <a:xfrm>
              <a:off x="4699" y="2659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0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4" name="Line 391"/>
            <p:cNvSpPr>
              <a:spLocks noChangeShapeType="1"/>
            </p:cNvSpPr>
            <p:nvPr/>
          </p:nvSpPr>
          <p:spPr bwMode="auto">
            <a:xfrm flipH="1">
              <a:off x="3378" y="2802"/>
              <a:ext cx="132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9182" name="Object 110"/>
          <p:cNvGraphicFramePr>
            <a:graphicFrameLocks noChangeAspect="1"/>
          </p:cNvGraphicFramePr>
          <p:nvPr/>
        </p:nvGraphicFramePr>
        <p:xfrm>
          <a:off x="3971925" y="5853113"/>
          <a:ext cx="15303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公式" r:id="rId7" imgW="812165" imgH="241300" progId="Equation.3">
                  <p:embed/>
                </p:oleObj>
              </mc:Choice>
              <mc:Fallback>
                <p:oleObj name="公式" r:id="rId7" imgW="812165" imgH="24130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5853113"/>
                        <a:ext cx="15303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81" name="Text Box 109"/>
          <p:cNvSpPr txBox="1">
            <a:spLocks noChangeArrowheads="1"/>
          </p:cNvSpPr>
          <p:nvPr/>
        </p:nvSpPr>
        <p:spPr bwMode="auto">
          <a:xfrm>
            <a:off x="1925638" y="5915025"/>
            <a:ext cx="319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）线电</a:t>
            </a:r>
            <a:r>
              <a:rPr kumimoji="1" lang="zh-CN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流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1"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83" name="Rectangle 111"/>
          <p:cNvSpPr>
            <a:spLocks noChangeArrowheads="1"/>
          </p:cNvSpPr>
          <p:nvPr/>
        </p:nvSpPr>
        <p:spPr bwMode="auto">
          <a:xfrm>
            <a:off x="6154738" y="5903913"/>
            <a:ext cx="3581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相电流：</a:t>
            </a:r>
            <a:endParaRPr kumimoji="1"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896" name="Text Box 107"/>
          <p:cNvSpPr txBox="1">
            <a:spLocks noChangeArrowheads="1"/>
          </p:cNvSpPr>
          <p:nvPr/>
        </p:nvSpPr>
        <p:spPr bwMode="auto">
          <a:xfrm>
            <a:off x="1914525" y="3968750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）火线或相线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897" name="Rectangle 108"/>
          <p:cNvSpPr>
            <a:spLocks noChangeArrowheads="1"/>
          </p:cNvSpPr>
          <p:nvPr/>
        </p:nvSpPr>
        <p:spPr bwMode="auto">
          <a:xfrm>
            <a:off x="6145213" y="3892550"/>
            <a:ext cx="342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中线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" name="Object 110"/>
          <p:cNvGraphicFramePr>
            <a:graphicFrameLocks noChangeAspect="1"/>
          </p:cNvGraphicFramePr>
          <p:nvPr/>
        </p:nvGraphicFramePr>
        <p:xfrm>
          <a:off x="7945438" y="5894388"/>
          <a:ext cx="15303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公式" r:id="rId9" imgW="812165" imgH="241300" progId="Equation.3">
                  <p:embed/>
                </p:oleObj>
              </mc:Choice>
              <mc:Fallback>
                <p:oleObj name="公式" r:id="rId9" imgW="812165" imgH="24130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5894388"/>
                        <a:ext cx="15303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Group 458"/>
          <p:cNvGrpSpPr/>
          <p:nvPr/>
        </p:nvGrpSpPr>
        <p:grpSpPr bwMode="auto">
          <a:xfrm>
            <a:off x="5600700" y="661988"/>
            <a:ext cx="785813" cy="3022600"/>
            <a:chOff x="1316" y="525"/>
            <a:chExt cx="495" cy="1904"/>
          </a:xfrm>
        </p:grpSpPr>
        <p:sp>
          <p:nvSpPr>
            <p:cNvPr id="21536" name="Line 93"/>
            <p:cNvSpPr>
              <a:spLocks noChangeShapeType="1"/>
            </p:cNvSpPr>
            <p:nvPr/>
          </p:nvSpPr>
          <p:spPr bwMode="auto">
            <a:xfrm rot="-5400000">
              <a:off x="1585" y="731"/>
              <a:ext cx="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95"/>
            <p:cNvSpPr>
              <a:spLocks noChangeShapeType="1"/>
            </p:cNvSpPr>
            <p:nvPr/>
          </p:nvSpPr>
          <p:spPr bwMode="auto">
            <a:xfrm rot="-5400000">
              <a:off x="1508" y="1845"/>
              <a:ext cx="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8" name="Object 96"/>
            <p:cNvGraphicFramePr>
              <a:graphicFrameLocks noChangeAspect="1"/>
            </p:cNvGraphicFramePr>
            <p:nvPr/>
          </p:nvGraphicFramePr>
          <p:xfrm>
            <a:off x="1466" y="1651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4" name="公式" r:id="rId10" imgW="101600" imgH="254000" progId="Equation.3">
                    <p:embed/>
                  </p:oleObj>
                </mc:Choice>
                <mc:Fallback>
                  <p:oleObj name="公式" r:id="rId10" imgW="101600" imgH="2540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" y="1651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9" name="Line 97"/>
            <p:cNvSpPr>
              <a:spLocks noChangeShapeType="1"/>
            </p:cNvSpPr>
            <p:nvPr/>
          </p:nvSpPr>
          <p:spPr bwMode="auto">
            <a:xfrm rot="-5400000">
              <a:off x="1575" y="2237"/>
              <a:ext cx="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40" name="Object 94"/>
            <p:cNvGraphicFramePr>
              <a:graphicFrameLocks noChangeAspect="1"/>
            </p:cNvGraphicFramePr>
            <p:nvPr/>
          </p:nvGraphicFramePr>
          <p:xfrm>
            <a:off x="1540" y="525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5" name="Equation" r:id="rId12" imgW="88900" imgH="241300" progId="Equation.DSMT4">
                    <p:embed/>
                  </p:oleObj>
                </mc:Choice>
                <mc:Fallback>
                  <p:oleObj name="Equation" r:id="rId12" imgW="88900" imgH="24130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" y="525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Object 98"/>
            <p:cNvGraphicFramePr>
              <a:graphicFrameLocks noChangeAspect="1"/>
            </p:cNvGraphicFramePr>
            <p:nvPr/>
          </p:nvGraphicFramePr>
          <p:xfrm>
            <a:off x="1572" y="2026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6" name="公式" r:id="rId14" imgW="101600" imgH="254000" progId="Equation.3">
                    <p:embed/>
                  </p:oleObj>
                </mc:Choice>
                <mc:Fallback>
                  <p:oleObj name="公式" r:id="rId14" imgW="101600" imgH="2540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2026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 bwMode="auto">
          <a:xfrm>
            <a:off x="5908675" y="1519238"/>
            <a:ext cx="647700" cy="2035175"/>
            <a:chOff x="7138634" y="3897780"/>
            <a:chExt cx="647700" cy="2036762"/>
          </a:xfrm>
        </p:grpSpPr>
        <p:sp>
          <p:nvSpPr>
            <p:cNvPr id="21533" name="Line 67"/>
            <p:cNvSpPr>
              <a:spLocks noChangeShapeType="1"/>
            </p:cNvSpPr>
            <p:nvPr/>
          </p:nvSpPr>
          <p:spPr bwMode="auto">
            <a:xfrm flipV="1">
              <a:off x="7668000" y="3897780"/>
              <a:ext cx="0" cy="2036762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Rectangle 66"/>
            <p:cNvSpPr>
              <a:spLocks noChangeArrowheads="1"/>
            </p:cNvSpPr>
            <p:nvPr/>
          </p:nvSpPr>
          <p:spPr bwMode="auto">
            <a:xfrm>
              <a:off x="7138634" y="4416200"/>
              <a:ext cx="647700" cy="397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 i="1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baseline="-2500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CA </a:t>
              </a:r>
              <a:endParaRPr kumimoji="1" lang="en-US" altLang="zh-CN" sz="2000" b="1" i="1" baseline="-250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5" name="Oval 68"/>
            <p:cNvSpPr>
              <a:spLocks noChangeArrowheads="1"/>
            </p:cNvSpPr>
            <p:nvPr/>
          </p:nvSpPr>
          <p:spPr bwMode="auto">
            <a:xfrm>
              <a:off x="7327547" y="4451477"/>
              <a:ext cx="53975" cy="63127"/>
            </a:xfrm>
            <a:prstGeom prst="ellipse">
              <a:avLst/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86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8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18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1000"/>
                                        <p:tgtEl>
                                          <p:spTgt spid="61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8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8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86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86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2000"/>
                                        <p:tgtEl>
                                          <p:spTgt spid="6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18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000"/>
                                        <p:tgtEl>
                                          <p:spTgt spid="18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0"/>
                                        <p:tgtEl>
                                          <p:spTgt spid="18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1000"/>
                                        <p:tgtEl>
                                          <p:spTgt spid="18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1000"/>
                                        <p:tgtEl>
                                          <p:spTgt spid="61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24" grpId="0"/>
      <p:bldP spid="186437" grpId="0" autoUpdateAnimBg="0"/>
      <p:bldP spid="61666" grpId="0" animBg="1" autoUpdateAnimBg="0"/>
      <p:bldP spid="61671" grpId="0"/>
      <p:bldP spid="186461" grpId="0" autoUpdateAnimBg="0"/>
      <p:bldP spid="61685" grpId="0" animBg="1" autoUpdateAnimBg="0"/>
      <p:bldP spid="61896" grpId="0"/>
      <p:bldP spid="61897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701</Words>
  <Application>WPS 演示</Application>
  <PresentationFormat>宽屏</PresentationFormat>
  <Paragraphs>281</Paragraphs>
  <Slides>12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12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Calibri Light</vt:lpstr>
      <vt:lpstr>等线</vt:lpstr>
      <vt:lpstr>Times New Roman</vt:lpstr>
      <vt:lpstr>黑体</vt:lpstr>
      <vt:lpstr>Symbol</vt:lpstr>
      <vt:lpstr>楷体_GB2312</vt:lpstr>
      <vt:lpstr>新宋体</vt:lpstr>
      <vt:lpstr>楷体</vt:lpstr>
      <vt:lpstr>等线 Light</vt:lpstr>
      <vt:lpstr>微软雅黑</vt:lpstr>
      <vt:lpstr>Arial Unicode MS</vt:lpstr>
      <vt:lpstr>默认设计模板</vt:lpstr>
      <vt:lpstr>Paint.Picture</vt:lpstr>
      <vt:lpstr>Equation.3</vt:lpstr>
      <vt:lpstr>Equation.3</vt:lpstr>
      <vt:lpstr>Visio.Drawing.11</vt:lpstr>
      <vt:lpstr>Visio.Drawing.11</vt:lpstr>
      <vt:lpstr>Visio.Drawing.11</vt:lpstr>
      <vt:lpstr>Visio.Drawing.11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Visio.Drawing.11</vt:lpstr>
      <vt:lpstr>Equation.DSMT4</vt:lpstr>
      <vt:lpstr>Equation.DSMT4</vt:lpstr>
      <vt:lpstr>Equation.3</vt:lpstr>
      <vt:lpstr>Equation.3</vt:lpstr>
      <vt:lpstr>Equation.3</vt:lpstr>
      <vt:lpstr>Equation.3</vt:lpstr>
      <vt:lpstr>第8章    三相电路</vt:lpstr>
      <vt:lpstr>Background</vt:lpstr>
      <vt:lpstr>PowerPoint 演示文稿</vt:lpstr>
      <vt:lpstr>PowerPoint 演示文稿</vt:lpstr>
      <vt:lpstr>PowerPoint 演示文稿</vt:lpstr>
      <vt:lpstr>PowerPoint 演示文稿</vt:lpstr>
      <vt:lpstr>8-2　三相电路的连接</vt:lpstr>
      <vt:lpstr>4 种可能的电路连接</vt:lpstr>
      <vt:lpstr>PowerPoint 演示文稿</vt:lpstr>
      <vt:lpstr>PowerPoint 演示文稿</vt:lpstr>
      <vt:lpstr>PowerPoint 演示文稿</vt:lpstr>
      <vt:lpstr>PowerPoint 演示文稿</vt:lpstr>
    </vt:vector>
  </TitlesOfParts>
  <Company>DLUT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   Transformation  in Resistive circuit </dc:title>
  <dc:creator>Dong WJ</dc:creator>
  <cp:lastModifiedBy>翎羽飞翔(王宏伟)</cp:lastModifiedBy>
  <cp:revision>311</cp:revision>
  <dcterms:created xsi:type="dcterms:W3CDTF">2005-08-18T02:24:00Z</dcterms:created>
  <dcterms:modified xsi:type="dcterms:W3CDTF">2021-04-28T22:09:43Z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CB65AB21725740D4A95654C959750A2F</vt:lpwstr>
  </property>
  <property fmtid="{D5CDD505-2E9C-101B-9397-08002B2CF9AE}" pid="3" name="KSOProductBuildVer">
    <vt:lpwstr>2052-11.1.0.10463</vt:lpwstr>
  </property>
</Properties>
</file>