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3"/>
  </p:notesMasterIdLst>
  <p:sldIdLst>
    <p:sldId id="299" r:id="rId2"/>
    <p:sldId id="303" r:id="rId3"/>
    <p:sldId id="258" r:id="rId4"/>
    <p:sldId id="305" r:id="rId5"/>
    <p:sldId id="306" r:id="rId6"/>
    <p:sldId id="308" r:id="rId7"/>
    <p:sldId id="309" r:id="rId8"/>
    <p:sldId id="310" r:id="rId9"/>
    <p:sldId id="307" r:id="rId10"/>
    <p:sldId id="311" r:id="rId11"/>
    <p:sldId id="312" r:id="rId12"/>
    <p:sldId id="313" r:id="rId13"/>
    <p:sldId id="269" r:id="rId14"/>
    <p:sldId id="270" r:id="rId15"/>
    <p:sldId id="317" r:id="rId16"/>
    <p:sldId id="331" r:id="rId17"/>
    <p:sldId id="318" r:id="rId18"/>
    <p:sldId id="319" r:id="rId19"/>
    <p:sldId id="339" r:id="rId20"/>
    <p:sldId id="285" r:id="rId21"/>
    <p:sldId id="344" r:id="rId22"/>
    <p:sldId id="320" r:id="rId23"/>
    <p:sldId id="321" r:id="rId24"/>
    <p:sldId id="371" r:id="rId25"/>
    <p:sldId id="323" r:id="rId26"/>
    <p:sldId id="324" r:id="rId27"/>
    <p:sldId id="332" r:id="rId28"/>
    <p:sldId id="333" r:id="rId29"/>
    <p:sldId id="338" r:id="rId30"/>
    <p:sldId id="372" r:id="rId31"/>
    <p:sldId id="373" r:id="rId32"/>
  </p:sldIdLst>
  <p:sldSz cx="9144000" cy="6858000" type="screen4x3"/>
  <p:notesSz cx="6858000" cy="9144000"/>
  <p:defaultTextStyle>
    <a:defPPr>
      <a:defRPr lang="zh-CN"/>
    </a:defPPr>
    <a:lvl1pPr algn="l" rtl="0" fontAlgn="base">
      <a:spcBef>
        <a:spcPct val="0"/>
      </a:spcBef>
      <a:spcAft>
        <a:spcPct val="0"/>
      </a:spcAft>
      <a:defRPr sz="36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36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36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36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3600" kern="1200">
        <a:solidFill>
          <a:schemeClr val="tx1"/>
        </a:solidFill>
        <a:latin typeface="Times New Roman" pitchFamily="18" charset="0"/>
        <a:ea typeface="宋体" pitchFamily="2" charset="-122"/>
        <a:cs typeface="+mn-cs"/>
      </a:defRPr>
    </a:lvl5pPr>
    <a:lvl6pPr marL="2286000" algn="l" defTabSz="914400" rtl="0" eaLnBrk="1" latinLnBrk="0" hangingPunct="1">
      <a:defRPr sz="3600" kern="1200">
        <a:solidFill>
          <a:schemeClr val="tx1"/>
        </a:solidFill>
        <a:latin typeface="Times New Roman" pitchFamily="18" charset="0"/>
        <a:ea typeface="宋体" pitchFamily="2" charset="-122"/>
        <a:cs typeface="+mn-cs"/>
      </a:defRPr>
    </a:lvl6pPr>
    <a:lvl7pPr marL="2743200" algn="l" defTabSz="914400" rtl="0" eaLnBrk="1" latinLnBrk="0" hangingPunct="1">
      <a:defRPr sz="3600" kern="1200">
        <a:solidFill>
          <a:schemeClr val="tx1"/>
        </a:solidFill>
        <a:latin typeface="Times New Roman" pitchFamily="18" charset="0"/>
        <a:ea typeface="宋体" pitchFamily="2" charset="-122"/>
        <a:cs typeface="+mn-cs"/>
      </a:defRPr>
    </a:lvl7pPr>
    <a:lvl8pPr marL="3200400" algn="l" defTabSz="914400" rtl="0" eaLnBrk="1" latinLnBrk="0" hangingPunct="1">
      <a:defRPr sz="3600" kern="1200">
        <a:solidFill>
          <a:schemeClr val="tx1"/>
        </a:solidFill>
        <a:latin typeface="Times New Roman" pitchFamily="18" charset="0"/>
        <a:ea typeface="宋体" pitchFamily="2" charset="-122"/>
        <a:cs typeface="+mn-cs"/>
      </a:defRPr>
    </a:lvl8pPr>
    <a:lvl9pPr marL="3657600" algn="l" defTabSz="914400" rtl="0" eaLnBrk="1" latinLnBrk="0" hangingPunct="1">
      <a:defRPr sz="36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CC0000"/>
    <a:srgbClr val="CC3300"/>
    <a:srgbClr val="CCECFF"/>
    <a:srgbClr val="006600"/>
    <a:srgbClr val="00FF00"/>
    <a:srgbClr val="0000FF"/>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0"/>
  </p:normalViewPr>
  <p:slideViewPr>
    <p:cSldViewPr>
      <p:cViewPr varScale="1">
        <p:scale>
          <a:sx n="81" d="100"/>
          <a:sy n="81" d="100"/>
        </p:scale>
        <p:origin x="1958" y="4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37" d="100"/>
          <a:sy n="37" d="100"/>
        </p:scale>
        <p:origin x="-14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vl1pPr>
          </a:lstStyle>
          <a:p>
            <a:pPr>
              <a:defRPr/>
            </a:pPr>
            <a:endParaRPr lang="en-US" altLang="zh-CN"/>
          </a:p>
        </p:txBody>
      </p:sp>
      <p:sp>
        <p:nvSpPr>
          <p:cNvPr id="1843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vl1pPr>
          </a:lstStyle>
          <a:p>
            <a:pPr>
              <a:defRPr/>
            </a:pPr>
            <a:endParaRPr lang="en-US" altLang="zh-CN"/>
          </a:p>
        </p:txBody>
      </p:sp>
      <p:sp>
        <p:nvSpPr>
          <p:cNvPr id="532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843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vl1pPr>
          </a:lstStyle>
          <a:p>
            <a:pPr>
              <a:defRPr/>
            </a:pPr>
            <a:endParaRPr lang="en-US" altLang="zh-CN"/>
          </a:p>
        </p:txBody>
      </p:sp>
      <p:sp>
        <p:nvSpPr>
          <p:cNvPr id="1843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vl1pPr>
          </a:lstStyle>
          <a:p>
            <a:pPr>
              <a:defRPr/>
            </a:pPr>
            <a:fld id="{469343DD-0D60-491E-A044-759CD8C275A3}" type="slidenum">
              <a:rPr lang="en-US" altLang="zh-CN"/>
              <a:pPr>
                <a:defRPr/>
              </a:pPr>
              <a:t>‹#›</a:t>
            </a:fld>
            <a:endParaRPr lang="en-US" altLang="zh-CN"/>
          </a:p>
        </p:txBody>
      </p:sp>
    </p:spTree>
    <p:extLst>
      <p:ext uri="{BB962C8B-B14F-4D97-AF65-F5344CB8AC3E}">
        <p14:creationId xmlns:p14="http://schemas.microsoft.com/office/powerpoint/2010/main" val="25918895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按定义顺序存储，其他元素按最长元素的存储空间分配内存</a:t>
            </a:r>
          </a:p>
        </p:txBody>
      </p:sp>
      <p:sp>
        <p:nvSpPr>
          <p:cNvPr id="4" name="灯片编号占位符 3"/>
          <p:cNvSpPr>
            <a:spLocks noGrp="1"/>
          </p:cNvSpPr>
          <p:nvPr>
            <p:ph type="sldNum" sz="quarter" idx="5"/>
          </p:nvPr>
        </p:nvSpPr>
        <p:spPr/>
        <p:txBody>
          <a:bodyPr/>
          <a:lstStyle/>
          <a:p>
            <a:pPr>
              <a:defRPr/>
            </a:pPr>
            <a:fld id="{469343DD-0D60-491E-A044-759CD8C275A3}" type="slidenum">
              <a:rPr lang="en-US" altLang="zh-CN" smtClean="0"/>
              <a:pPr>
                <a:defRPr/>
              </a:pPr>
              <a:t>16</a:t>
            </a:fld>
            <a:endParaRPr lang="en-US" altLang="zh-CN"/>
          </a:p>
        </p:txBody>
      </p:sp>
    </p:spTree>
    <p:extLst>
      <p:ext uri="{BB962C8B-B14F-4D97-AF65-F5344CB8AC3E}">
        <p14:creationId xmlns:p14="http://schemas.microsoft.com/office/powerpoint/2010/main" val="2385325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defRPr sz="3600">
                <a:solidFill>
                  <a:schemeClr val="tx1"/>
                </a:solidFill>
                <a:latin typeface="Times New Roman" pitchFamily="18" charset="0"/>
                <a:ea typeface="宋体" pitchFamily="2" charset="-122"/>
              </a:defRPr>
            </a:lvl1pPr>
            <a:lvl2pPr marL="742950" indent="-285750" eaLnBrk="0" hangingPunct="0">
              <a:defRPr sz="3600">
                <a:solidFill>
                  <a:schemeClr val="tx1"/>
                </a:solidFill>
                <a:latin typeface="Times New Roman" pitchFamily="18" charset="0"/>
                <a:ea typeface="宋体" pitchFamily="2" charset="-122"/>
              </a:defRPr>
            </a:lvl2pPr>
            <a:lvl3pPr marL="1143000" indent="-228600" eaLnBrk="0" hangingPunct="0">
              <a:defRPr sz="3600">
                <a:solidFill>
                  <a:schemeClr val="tx1"/>
                </a:solidFill>
                <a:latin typeface="Times New Roman" pitchFamily="18" charset="0"/>
                <a:ea typeface="宋体" pitchFamily="2" charset="-122"/>
              </a:defRPr>
            </a:lvl3pPr>
            <a:lvl4pPr marL="1600200" indent="-228600" eaLnBrk="0" hangingPunct="0">
              <a:defRPr sz="3600">
                <a:solidFill>
                  <a:schemeClr val="tx1"/>
                </a:solidFill>
                <a:latin typeface="Times New Roman" pitchFamily="18" charset="0"/>
                <a:ea typeface="宋体" pitchFamily="2" charset="-122"/>
              </a:defRPr>
            </a:lvl4pPr>
            <a:lvl5pPr marL="2057400" indent="-228600" eaLnBrk="0" hangingPunct="0">
              <a:defRPr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pitchFamily="2" charset="-122"/>
              </a:defRPr>
            </a:lvl9pPr>
          </a:lstStyle>
          <a:p>
            <a:pPr eaLnBrk="1" hangingPunct="1"/>
            <a:fld id="{A1427ADC-EB87-4C3E-98A8-3A6D665C782D}" type="slidenum">
              <a:rPr lang="en-US" altLang="zh-CN" sz="1200" smtClean="0"/>
              <a:pPr eaLnBrk="1" hangingPunct="1"/>
              <a:t>27</a:t>
            </a:fld>
            <a:endParaRPr lang="en-US" altLang="zh-CN" sz="1200"/>
          </a:p>
        </p:txBody>
      </p:sp>
      <p:sp>
        <p:nvSpPr>
          <p:cNvPr id="58371" name="Rectangle 2"/>
          <p:cNvSpPr>
            <a:spLocks noGrp="1" noRot="1" noChangeAspect="1" noChangeArrowheads="1" noTextEdit="1"/>
          </p:cNvSpPr>
          <p:nvPr>
            <p:ph type="sldImg"/>
          </p:nvPr>
        </p:nvSpPr>
        <p:spPr>
          <a:xfrm>
            <a:off x="1104900" y="666750"/>
            <a:ext cx="4648200" cy="3486150"/>
          </a:xfrm>
          <a:ln/>
        </p:spPr>
      </p:sp>
      <p:sp>
        <p:nvSpPr>
          <p:cNvPr id="58372" name="Rectangle 3"/>
          <p:cNvSpPr>
            <a:spLocks noGrp="1" noChangeArrowheads="1"/>
          </p:cNvSpPr>
          <p:nvPr>
            <p:ph type="body" idx="1"/>
          </p:nvPr>
        </p:nvSpPr>
        <p:spPr>
          <a:xfrm>
            <a:off x="904875" y="4373563"/>
            <a:ext cx="5048250" cy="4078287"/>
          </a:xfrm>
          <a:noFill/>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18"/>
          <p:cNvSpPr>
            <a:spLocks noGrp="1" noChangeArrowheads="1"/>
          </p:cNvSpPr>
          <p:nvPr>
            <p:ph type="sldNum" sz="quarter" idx="10"/>
          </p:nvPr>
        </p:nvSpPr>
        <p:spPr>
          <a:ln/>
        </p:spPr>
        <p:txBody>
          <a:bodyPr/>
          <a:lstStyle>
            <a:lvl1pPr>
              <a:defRPr/>
            </a:lvl1pPr>
          </a:lstStyle>
          <a:p>
            <a:pPr>
              <a:defRPr/>
            </a:pPr>
            <a:r>
              <a:rPr lang="zh-CN" altLang="en-US"/>
              <a:t>共</a:t>
            </a:r>
            <a:r>
              <a:rPr lang="zh-CN" altLang="en-US">
                <a:solidFill>
                  <a:srgbClr val="FF9900"/>
                </a:solidFill>
              </a:rPr>
              <a:t> </a:t>
            </a:r>
            <a:r>
              <a:rPr lang="en-US" altLang="zh-CN">
                <a:solidFill>
                  <a:srgbClr val="FF9900"/>
                </a:solidFill>
              </a:rPr>
              <a:t>50 </a:t>
            </a:r>
            <a:r>
              <a:rPr lang="zh-CN" altLang="en-US"/>
              <a:t>页   第 </a:t>
            </a:r>
            <a:fld id="{C799D770-97E8-4629-9EFC-58AE07B9FD40}" type="slidenum">
              <a:rPr lang="zh-CN" altLang="en-US" b="1">
                <a:solidFill>
                  <a:srgbClr val="FF9900"/>
                </a:solidFill>
              </a:rPr>
              <a:pPr>
                <a:defRPr/>
              </a:pPr>
              <a:t>‹#›</a:t>
            </a:fld>
            <a:r>
              <a:rPr lang="zh-CN" altLang="en-US" b="1"/>
              <a:t> </a:t>
            </a:r>
            <a:r>
              <a:rPr lang="zh-CN" altLang="en-US"/>
              <a:t>页</a:t>
            </a:r>
          </a:p>
        </p:txBody>
      </p:sp>
    </p:spTree>
    <p:extLst>
      <p:ext uri="{BB962C8B-B14F-4D97-AF65-F5344CB8AC3E}">
        <p14:creationId xmlns:p14="http://schemas.microsoft.com/office/powerpoint/2010/main" val="412326791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a:ln/>
        </p:spPr>
        <p:txBody>
          <a:bodyPr/>
          <a:lstStyle>
            <a:lvl1pPr>
              <a:defRPr/>
            </a:lvl1pPr>
          </a:lstStyle>
          <a:p>
            <a:pPr>
              <a:defRPr/>
            </a:pPr>
            <a:r>
              <a:rPr lang="zh-CN" altLang="en-US"/>
              <a:t>共</a:t>
            </a:r>
            <a:r>
              <a:rPr lang="zh-CN" altLang="en-US">
                <a:solidFill>
                  <a:srgbClr val="FF9900"/>
                </a:solidFill>
              </a:rPr>
              <a:t> </a:t>
            </a:r>
            <a:r>
              <a:rPr lang="en-US" altLang="zh-CN">
                <a:solidFill>
                  <a:srgbClr val="FF9900"/>
                </a:solidFill>
              </a:rPr>
              <a:t>50 </a:t>
            </a:r>
            <a:r>
              <a:rPr lang="zh-CN" altLang="en-US"/>
              <a:t>页   第 </a:t>
            </a:r>
            <a:fld id="{7087178F-10DE-4CC8-A2AD-9345CAF585DB}" type="slidenum">
              <a:rPr lang="zh-CN" altLang="en-US" b="1">
                <a:solidFill>
                  <a:srgbClr val="FF9900"/>
                </a:solidFill>
              </a:rPr>
              <a:pPr>
                <a:defRPr/>
              </a:pPr>
              <a:t>‹#›</a:t>
            </a:fld>
            <a:r>
              <a:rPr lang="zh-CN" altLang="en-US" b="1"/>
              <a:t> </a:t>
            </a:r>
            <a:r>
              <a:rPr lang="zh-CN" altLang="en-US"/>
              <a:t>页</a:t>
            </a:r>
          </a:p>
        </p:txBody>
      </p:sp>
    </p:spTree>
    <p:extLst>
      <p:ext uri="{BB962C8B-B14F-4D97-AF65-F5344CB8AC3E}">
        <p14:creationId xmlns:p14="http://schemas.microsoft.com/office/powerpoint/2010/main" val="13898173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9563" y="0"/>
            <a:ext cx="2016125" cy="48672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11188" y="0"/>
            <a:ext cx="5895975" cy="48672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a:ln/>
        </p:spPr>
        <p:txBody>
          <a:bodyPr/>
          <a:lstStyle>
            <a:lvl1pPr>
              <a:defRPr/>
            </a:lvl1pPr>
          </a:lstStyle>
          <a:p>
            <a:pPr>
              <a:defRPr/>
            </a:pPr>
            <a:r>
              <a:rPr lang="zh-CN" altLang="en-US"/>
              <a:t>共</a:t>
            </a:r>
            <a:r>
              <a:rPr lang="zh-CN" altLang="en-US">
                <a:solidFill>
                  <a:srgbClr val="FF9900"/>
                </a:solidFill>
              </a:rPr>
              <a:t> </a:t>
            </a:r>
            <a:r>
              <a:rPr lang="en-US" altLang="zh-CN">
                <a:solidFill>
                  <a:srgbClr val="FF9900"/>
                </a:solidFill>
              </a:rPr>
              <a:t>50 </a:t>
            </a:r>
            <a:r>
              <a:rPr lang="zh-CN" altLang="en-US"/>
              <a:t>页   第 </a:t>
            </a:r>
            <a:fld id="{C3CECE2B-2D42-473B-9525-90A1E464872D}" type="slidenum">
              <a:rPr lang="zh-CN" altLang="en-US" b="1">
                <a:solidFill>
                  <a:srgbClr val="FF9900"/>
                </a:solidFill>
              </a:rPr>
              <a:pPr>
                <a:defRPr/>
              </a:pPr>
              <a:t>‹#›</a:t>
            </a:fld>
            <a:r>
              <a:rPr lang="zh-CN" altLang="en-US" b="1"/>
              <a:t> </a:t>
            </a:r>
            <a:r>
              <a:rPr lang="zh-CN" altLang="en-US"/>
              <a:t>页</a:t>
            </a:r>
          </a:p>
        </p:txBody>
      </p:sp>
    </p:spTree>
    <p:extLst>
      <p:ext uri="{BB962C8B-B14F-4D97-AF65-F5344CB8AC3E}">
        <p14:creationId xmlns:p14="http://schemas.microsoft.com/office/powerpoint/2010/main" val="254350221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90575" y="0"/>
            <a:ext cx="7742238" cy="720725"/>
          </a:xfrm>
        </p:spPr>
        <p:txBody>
          <a:bodyPr/>
          <a:lstStyle/>
          <a:p>
            <a:r>
              <a:rPr lang="zh-CN" altLang="en-US"/>
              <a:t>单击此处编辑母版标题样式</a:t>
            </a:r>
          </a:p>
        </p:txBody>
      </p:sp>
      <p:sp>
        <p:nvSpPr>
          <p:cNvPr id="3" name="文本占位符 2"/>
          <p:cNvSpPr>
            <a:spLocks noGrp="1"/>
          </p:cNvSpPr>
          <p:nvPr>
            <p:ph type="body" sz="half" idx="1"/>
          </p:nvPr>
        </p:nvSpPr>
        <p:spPr>
          <a:xfrm>
            <a:off x="611188" y="836613"/>
            <a:ext cx="3956050" cy="4030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836613"/>
            <a:ext cx="3956050" cy="4030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8"/>
          <p:cNvSpPr>
            <a:spLocks noGrp="1" noChangeArrowheads="1"/>
          </p:cNvSpPr>
          <p:nvPr>
            <p:ph type="sldNum" sz="quarter" idx="10"/>
          </p:nvPr>
        </p:nvSpPr>
        <p:spPr>
          <a:ln/>
        </p:spPr>
        <p:txBody>
          <a:bodyPr/>
          <a:lstStyle>
            <a:lvl1pPr>
              <a:defRPr/>
            </a:lvl1pPr>
          </a:lstStyle>
          <a:p>
            <a:pPr>
              <a:defRPr/>
            </a:pPr>
            <a:r>
              <a:rPr lang="zh-CN" altLang="en-US"/>
              <a:t>共</a:t>
            </a:r>
            <a:r>
              <a:rPr lang="zh-CN" altLang="en-US">
                <a:solidFill>
                  <a:srgbClr val="FF9900"/>
                </a:solidFill>
              </a:rPr>
              <a:t> </a:t>
            </a:r>
            <a:r>
              <a:rPr lang="en-US" altLang="zh-CN">
                <a:solidFill>
                  <a:srgbClr val="FF9900"/>
                </a:solidFill>
              </a:rPr>
              <a:t>50 </a:t>
            </a:r>
            <a:r>
              <a:rPr lang="zh-CN" altLang="en-US"/>
              <a:t>页   第 </a:t>
            </a:r>
            <a:fld id="{6547B72B-4896-4025-B49F-A30125FF1511}" type="slidenum">
              <a:rPr lang="zh-CN" altLang="en-US" b="1">
                <a:solidFill>
                  <a:srgbClr val="FF9900"/>
                </a:solidFill>
              </a:rPr>
              <a:pPr>
                <a:defRPr/>
              </a:pPr>
              <a:t>‹#›</a:t>
            </a:fld>
            <a:r>
              <a:rPr lang="zh-CN" altLang="en-US" b="1"/>
              <a:t> </a:t>
            </a:r>
            <a:r>
              <a:rPr lang="zh-CN" altLang="en-US"/>
              <a:t>页</a:t>
            </a:r>
          </a:p>
        </p:txBody>
      </p:sp>
    </p:spTree>
    <p:extLst>
      <p:ext uri="{BB962C8B-B14F-4D97-AF65-F5344CB8AC3E}">
        <p14:creationId xmlns:p14="http://schemas.microsoft.com/office/powerpoint/2010/main" val="415949642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a:ln/>
        </p:spPr>
        <p:txBody>
          <a:bodyPr/>
          <a:lstStyle>
            <a:lvl1pPr>
              <a:defRPr/>
            </a:lvl1pPr>
          </a:lstStyle>
          <a:p>
            <a:pPr>
              <a:defRPr/>
            </a:pPr>
            <a:r>
              <a:rPr lang="zh-CN" altLang="en-US"/>
              <a:t>共</a:t>
            </a:r>
            <a:r>
              <a:rPr lang="zh-CN" altLang="en-US">
                <a:solidFill>
                  <a:srgbClr val="FF9900"/>
                </a:solidFill>
              </a:rPr>
              <a:t> </a:t>
            </a:r>
            <a:r>
              <a:rPr lang="en-US" altLang="zh-CN">
                <a:solidFill>
                  <a:srgbClr val="FF9900"/>
                </a:solidFill>
              </a:rPr>
              <a:t>50 </a:t>
            </a:r>
            <a:r>
              <a:rPr lang="zh-CN" altLang="en-US"/>
              <a:t>页   第 </a:t>
            </a:r>
            <a:fld id="{E9873AF7-F2FD-46B0-9B02-5C59A900FDF9}" type="slidenum">
              <a:rPr lang="zh-CN" altLang="en-US" b="1">
                <a:solidFill>
                  <a:srgbClr val="FF9900"/>
                </a:solidFill>
              </a:rPr>
              <a:pPr>
                <a:defRPr/>
              </a:pPr>
              <a:t>‹#›</a:t>
            </a:fld>
            <a:r>
              <a:rPr lang="zh-CN" altLang="en-US" b="1"/>
              <a:t> </a:t>
            </a:r>
            <a:r>
              <a:rPr lang="zh-CN" altLang="en-US"/>
              <a:t>页</a:t>
            </a:r>
          </a:p>
        </p:txBody>
      </p:sp>
    </p:spTree>
    <p:extLst>
      <p:ext uri="{BB962C8B-B14F-4D97-AF65-F5344CB8AC3E}">
        <p14:creationId xmlns:p14="http://schemas.microsoft.com/office/powerpoint/2010/main" val="345646055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8"/>
          <p:cNvSpPr>
            <a:spLocks noGrp="1" noChangeArrowheads="1"/>
          </p:cNvSpPr>
          <p:nvPr>
            <p:ph type="sldNum" sz="quarter" idx="10"/>
          </p:nvPr>
        </p:nvSpPr>
        <p:spPr>
          <a:ln/>
        </p:spPr>
        <p:txBody>
          <a:bodyPr/>
          <a:lstStyle>
            <a:lvl1pPr>
              <a:defRPr/>
            </a:lvl1pPr>
          </a:lstStyle>
          <a:p>
            <a:pPr>
              <a:defRPr/>
            </a:pPr>
            <a:r>
              <a:rPr lang="zh-CN" altLang="en-US"/>
              <a:t>共</a:t>
            </a:r>
            <a:r>
              <a:rPr lang="zh-CN" altLang="en-US">
                <a:solidFill>
                  <a:srgbClr val="FF9900"/>
                </a:solidFill>
              </a:rPr>
              <a:t> </a:t>
            </a:r>
            <a:r>
              <a:rPr lang="en-US" altLang="zh-CN">
                <a:solidFill>
                  <a:srgbClr val="FF9900"/>
                </a:solidFill>
              </a:rPr>
              <a:t>50 </a:t>
            </a:r>
            <a:r>
              <a:rPr lang="zh-CN" altLang="en-US"/>
              <a:t>页   第 </a:t>
            </a:r>
            <a:fld id="{A73AD9C0-36AD-4607-B2A9-E550C850C126}" type="slidenum">
              <a:rPr lang="zh-CN" altLang="en-US" b="1">
                <a:solidFill>
                  <a:srgbClr val="FF9900"/>
                </a:solidFill>
              </a:rPr>
              <a:pPr>
                <a:defRPr/>
              </a:pPr>
              <a:t>‹#›</a:t>
            </a:fld>
            <a:r>
              <a:rPr lang="zh-CN" altLang="en-US" b="1"/>
              <a:t> </a:t>
            </a:r>
            <a:r>
              <a:rPr lang="zh-CN" altLang="en-US"/>
              <a:t>页</a:t>
            </a:r>
          </a:p>
        </p:txBody>
      </p:sp>
    </p:spTree>
    <p:extLst>
      <p:ext uri="{BB962C8B-B14F-4D97-AF65-F5344CB8AC3E}">
        <p14:creationId xmlns:p14="http://schemas.microsoft.com/office/powerpoint/2010/main" val="66414630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11188" y="836613"/>
            <a:ext cx="3956050" cy="4030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836613"/>
            <a:ext cx="3956050" cy="4030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8"/>
          <p:cNvSpPr>
            <a:spLocks noGrp="1" noChangeArrowheads="1"/>
          </p:cNvSpPr>
          <p:nvPr>
            <p:ph type="sldNum" sz="quarter" idx="10"/>
          </p:nvPr>
        </p:nvSpPr>
        <p:spPr>
          <a:ln/>
        </p:spPr>
        <p:txBody>
          <a:bodyPr/>
          <a:lstStyle>
            <a:lvl1pPr>
              <a:defRPr/>
            </a:lvl1pPr>
          </a:lstStyle>
          <a:p>
            <a:pPr>
              <a:defRPr/>
            </a:pPr>
            <a:r>
              <a:rPr lang="zh-CN" altLang="en-US"/>
              <a:t>共</a:t>
            </a:r>
            <a:r>
              <a:rPr lang="zh-CN" altLang="en-US">
                <a:solidFill>
                  <a:srgbClr val="FF9900"/>
                </a:solidFill>
              </a:rPr>
              <a:t> </a:t>
            </a:r>
            <a:r>
              <a:rPr lang="en-US" altLang="zh-CN">
                <a:solidFill>
                  <a:srgbClr val="FF9900"/>
                </a:solidFill>
              </a:rPr>
              <a:t>50 </a:t>
            </a:r>
            <a:r>
              <a:rPr lang="zh-CN" altLang="en-US"/>
              <a:t>页   第 </a:t>
            </a:r>
            <a:fld id="{2FCA137F-0292-400F-89D4-AE4D4FB56898}" type="slidenum">
              <a:rPr lang="zh-CN" altLang="en-US" b="1">
                <a:solidFill>
                  <a:srgbClr val="FF9900"/>
                </a:solidFill>
              </a:rPr>
              <a:pPr>
                <a:defRPr/>
              </a:pPr>
              <a:t>‹#›</a:t>
            </a:fld>
            <a:r>
              <a:rPr lang="zh-CN" altLang="en-US" b="1"/>
              <a:t> </a:t>
            </a:r>
            <a:r>
              <a:rPr lang="zh-CN" altLang="en-US"/>
              <a:t>页</a:t>
            </a:r>
          </a:p>
        </p:txBody>
      </p:sp>
    </p:spTree>
    <p:extLst>
      <p:ext uri="{BB962C8B-B14F-4D97-AF65-F5344CB8AC3E}">
        <p14:creationId xmlns:p14="http://schemas.microsoft.com/office/powerpoint/2010/main" val="222532514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8"/>
          <p:cNvSpPr>
            <a:spLocks noGrp="1" noChangeArrowheads="1"/>
          </p:cNvSpPr>
          <p:nvPr>
            <p:ph type="sldNum" sz="quarter" idx="10"/>
          </p:nvPr>
        </p:nvSpPr>
        <p:spPr>
          <a:ln/>
        </p:spPr>
        <p:txBody>
          <a:bodyPr/>
          <a:lstStyle>
            <a:lvl1pPr>
              <a:defRPr/>
            </a:lvl1pPr>
          </a:lstStyle>
          <a:p>
            <a:pPr>
              <a:defRPr/>
            </a:pPr>
            <a:r>
              <a:rPr lang="zh-CN" altLang="en-US"/>
              <a:t>共</a:t>
            </a:r>
            <a:r>
              <a:rPr lang="zh-CN" altLang="en-US">
                <a:solidFill>
                  <a:srgbClr val="FF9900"/>
                </a:solidFill>
              </a:rPr>
              <a:t> </a:t>
            </a:r>
            <a:r>
              <a:rPr lang="en-US" altLang="zh-CN">
                <a:solidFill>
                  <a:srgbClr val="FF9900"/>
                </a:solidFill>
              </a:rPr>
              <a:t>50 </a:t>
            </a:r>
            <a:r>
              <a:rPr lang="zh-CN" altLang="en-US"/>
              <a:t>页   第 </a:t>
            </a:r>
            <a:fld id="{E63BB6EE-F4CF-41F5-B7A0-4FEC9DE1D9CE}" type="slidenum">
              <a:rPr lang="zh-CN" altLang="en-US" b="1">
                <a:solidFill>
                  <a:srgbClr val="FF9900"/>
                </a:solidFill>
              </a:rPr>
              <a:pPr>
                <a:defRPr/>
              </a:pPr>
              <a:t>‹#›</a:t>
            </a:fld>
            <a:r>
              <a:rPr lang="zh-CN" altLang="en-US" b="1"/>
              <a:t> </a:t>
            </a:r>
            <a:r>
              <a:rPr lang="zh-CN" altLang="en-US"/>
              <a:t>页</a:t>
            </a:r>
          </a:p>
        </p:txBody>
      </p:sp>
    </p:spTree>
    <p:extLst>
      <p:ext uri="{BB962C8B-B14F-4D97-AF65-F5344CB8AC3E}">
        <p14:creationId xmlns:p14="http://schemas.microsoft.com/office/powerpoint/2010/main" val="257305741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8"/>
          <p:cNvSpPr>
            <a:spLocks noGrp="1" noChangeArrowheads="1"/>
          </p:cNvSpPr>
          <p:nvPr>
            <p:ph type="sldNum" sz="quarter" idx="10"/>
          </p:nvPr>
        </p:nvSpPr>
        <p:spPr>
          <a:ln/>
        </p:spPr>
        <p:txBody>
          <a:bodyPr/>
          <a:lstStyle>
            <a:lvl1pPr>
              <a:defRPr/>
            </a:lvl1pPr>
          </a:lstStyle>
          <a:p>
            <a:pPr>
              <a:defRPr/>
            </a:pPr>
            <a:r>
              <a:rPr lang="zh-CN" altLang="en-US"/>
              <a:t>共</a:t>
            </a:r>
            <a:r>
              <a:rPr lang="zh-CN" altLang="en-US">
                <a:solidFill>
                  <a:srgbClr val="FF9900"/>
                </a:solidFill>
              </a:rPr>
              <a:t> </a:t>
            </a:r>
            <a:r>
              <a:rPr lang="en-US" altLang="zh-CN">
                <a:solidFill>
                  <a:srgbClr val="FF9900"/>
                </a:solidFill>
              </a:rPr>
              <a:t>50 </a:t>
            </a:r>
            <a:r>
              <a:rPr lang="zh-CN" altLang="en-US"/>
              <a:t>页   第 </a:t>
            </a:r>
            <a:fld id="{C5A268C3-9791-4405-82B7-4B81D2D18253}" type="slidenum">
              <a:rPr lang="zh-CN" altLang="en-US" b="1">
                <a:solidFill>
                  <a:srgbClr val="FF9900"/>
                </a:solidFill>
              </a:rPr>
              <a:pPr>
                <a:defRPr/>
              </a:pPr>
              <a:t>‹#›</a:t>
            </a:fld>
            <a:r>
              <a:rPr lang="zh-CN" altLang="en-US" b="1"/>
              <a:t> </a:t>
            </a:r>
            <a:r>
              <a:rPr lang="zh-CN" altLang="en-US"/>
              <a:t>页</a:t>
            </a:r>
          </a:p>
        </p:txBody>
      </p:sp>
    </p:spTree>
    <p:extLst>
      <p:ext uri="{BB962C8B-B14F-4D97-AF65-F5344CB8AC3E}">
        <p14:creationId xmlns:p14="http://schemas.microsoft.com/office/powerpoint/2010/main" val="346850282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8"/>
          <p:cNvSpPr>
            <a:spLocks noGrp="1" noChangeArrowheads="1"/>
          </p:cNvSpPr>
          <p:nvPr>
            <p:ph type="sldNum" sz="quarter" idx="10"/>
          </p:nvPr>
        </p:nvSpPr>
        <p:spPr>
          <a:ln/>
        </p:spPr>
        <p:txBody>
          <a:bodyPr/>
          <a:lstStyle>
            <a:lvl1pPr>
              <a:defRPr/>
            </a:lvl1pPr>
          </a:lstStyle>
          <a:p>
            <a:pPr>
              <a:defRPr/>
            </a:pPr>
            <a:r>
              <a:rPr lang="zh-CN" altLang="en-US"/>
              <a:t>共</a:t>
            </a:r>
            <a:r>
              <a:rPr lang="zh-CN" altLang="en-US">
                <a:solidFill>
                  <a:srgbClr val="FF9900"/>
                </a:solidFill>
              </a:rPr>
              <a:t> </a:t>
            </a:r>
            <a:r>
              <a:rPr lang="en-US" altLang="zh-CN">
                <a:solidFill>
                  <a:srgbClr val="FF9900"/>
                </a:solidFill>
              </a:rPr>
              <a:t>50 </a:t>
            </a:r>
            <a:r>
              <a:rPr lang="zh-CN" altLang="en-US"/>
              <a:t>页   第 </a:t>
            </a:r>
            <a:fld id="{C3B48F36-D43E-4259-BBD7-2AEF039C199C}" type="slidenum">
              <a:rPr lang="zh-CN" altLang="en-US" b="1">
                <a:solidFill>
                  <a:srgbClr val="FF9900"/>
                </a:solidFill>
              </a:rPr>
              <a:pPr>
                <a:defRPr/>
              </a:pPr>
              <a:t>‹#›</a:t>
            </a:fld>
            <a:r>
              <a:rPr lang="zh-CN" altLang="en-US" b="1"/>
              <a:t> </a:t>
            </a:r>
            <a:r>
              <a:rPr lang="zh-CN" altLang="en-US"/>
              <a:t>页</a:t>
            </a:r>
          </a:p>
        </p:txBody>
      </p:sp>
    </p:spTree>
    <p:extLst>
      <p:ext uri="{BB962C8B-B14F-4D97-AF65-F5344CB8AC3E}">
        <p14:creationId xmlns:p14="http://schemas.microsoft.com/office/powerpoint/2010/main" val="356857348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p:cNvSpPr>
            <a:spLocks noGrp="1" noChangeArrowheads="1"/>
          </p:cNvSpPr>
          <p:nvPr>
            <p:ph type="sldNum" sz="quarter" idx="10"/>
          </p:nvPr>
        </p:nvSpPr>
        <p:spPr>
          <a:ln/>
        </p:spPr>
        <p:txBody>
          <a:bodyPr/>
          <a:lstStyle>
            <a:lvl1pPr>
              <a:defRPr/>
            </a:lvl1pPr>
          </a:lstStyle>
          <a:p>
            <a:pPr>
              <a:defRPr/>
            </a:pPr>
            <a:r>
              <a:rPr lang="zh-CN" altLang="en-US"/>
              <a:t>共</a:t>
            </a:r>
            <a:r>
              <a:rPr lang="zh-CN" altLang="en-US">
                <a:solidFill>
                  <a:srgbClr val="FF9900"/>
                </a:solidFill>
              </a:rPr>
              <a:t> </a:t>
            </a:r>
            <a:r>
              <a:rPr lang="en-US" altLang="zh-CN">
                <a:solidFill>
                  <a:srgbClr val="FF9900"/>
                </a:solidFill>
              </a:rPr>
              <a:t>50 </a:t>
            </a:r>
            <a:r>
              <a:rPr lang="zh-CN" altLang="en-US"/>
              <a:t>页   第 </a:t>
            </a:r>
            <a:fld id="{15568BAE-F79A-48A6-9935-73EB0DCB84EF}" type="slidenum">
              <a:rPr lang="zh-CN" altLang="en-US" b="1">
                <a:solidFill>
                  <a:srgbClr val="FF9900"/>
                </a:solidFill>
              </a:rPr>
              <a:pPr>
                <a:defRPr/>
              </a:pPr>
              <a:t>‹#›</a:t>
            </a:fld>
            <a:r>
              <a:rPr lang="zh-CN" altLang="en-US" b="1"/>
              <a:t> </a:t>
            </a:r>
            <a:r>
              <a:rPr lang="zh-CN" altLang="en-US"/>
              <a:t>页</a:t>
            </a:r>
          </a:p>
        </p:txBody>
      </p:sp>
    </p:spTree>
    <p:extLst>
      <p:ext uri="{BB962C8B-B14F-4D97-AF65-F5344CB8AC3E}">
        <p14:creationId xmlns:p14="http://schemas.microsoft.com/office/powerpoint/2010/main" val="77913076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p:cNvSpPr>
            <a:spLocks noGrp="1" noChangeArrowheads="1"/>
          </p:cNvSpPr>
          <p:nvPr>
            <p:ph type="sldNum" sz="quarter" idx="10"/>
          </p:nvPr>
        </p:nvSpPr>
        <p:spPr>
          <a:ln/>
        </p:spPr>
        <p:txBody>
          <a:bodyPr/>
          <a:lstStyle>
            <a:lvl1pPr>
              <a:defRPr/>
            </a:lvl1pPr>
          </a:lstStyle>
          <a:p>
            <a:pPr>
              <a:defRPr/>
            </a:pPr>
            <a:r>
              <a:rPr lang="zh-CN" altLang="en-US"/>
              <a:t>共</a:t>
            </a:r>
            <a:r>
              <a:rPr lang="zh-CN" altLang="en-US">
                <a:solidFill>
                  <a:srgbClr val="FF9900"/>
                </a:solidFill>
              </a:rPr>
              <a:t> </a:t>
            </a:r>
            <a:r>
              <a:rPr lang="en-US" altLang="zh-CN">
                <a:solidFill>
                  <a:srgbClr val="FF9900"/>
                </a:solidFill>
              </a:rPr>
              <a:t>50 </a:t>
            </a:r>
            <a:r>
              <a:rPr lang="zh-CN" altLang="en-US"/>
              <a:t>页   第 </a:t>
            </a:r>
            <a:fld id="{99C382B0-4C5B-4F4F-B88C-A18033B63646}" type="slidenum">
              <a:rPr lang="zh-CN" altLang="en-US" b="1">
                <a:solidFill>
                  <a:srgbClr val="FF9900"/>
                </a:solidFill>
              </a:rPr>
              <a:pPr>
                <a:defRPr/>
              </a:pPr>
              <a:t>‹#›</a:t>
            </a:fld>
            <a:r>
              <a:rPr lang="zh-CN" altLang="en-US" b="1"/>
              <a:t> </a:t>
            </a:r>
            <a:r>
              <a:rPr lang="zh-CN" altLang="en-US"/>
              <a:t>页</a:t>
            </a:r>
          </a:p>
        </p:txBody>
      </p:sp>
    </p:spTree>
    <p:extLst>
      <p:ext uri="{BB962C8B-B14F-4D97-AF65-F5344CB8AC3E}">
        <p14:creationId xmlns:p14="http://schemas.microsoft.com/office/powerpoint/2010/main" val="296872441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395288" y="188913"/>
            <a:ext cx="8064500" cy="549275"/>
          </a:xfrm>
          <a:prstGeom prst="rect">
            <a:avLst/>
          </a:prstGeom>
          <a:gradFill rotWithShape="1">
            <a:gsLst>
              <a:gs pos="0">
                <a:srgbClr val="CCECFF"/>
              </a:gs>
              <a:gs pos="100000">
                <a:schemeClr val="bg1"/>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800"/>
          </a:p>
        </p:txBody>
      </p:sp>
      <p:sp>
        <p:nvSpPr>
          <p:cNvPr id="40963" name="Rectangle 3"/>
          <p:cNvSpPr>
            <a:spLocks noGrp="1" noChangeArrowheads="1"/>
          </p:cNvSpPr>
          <p:nvPr>
            <p:ph type="title"/>
          </p:nvPr>
        </p:nvSpPr>
        <p:spPr bwMode="auto">
          <a:xfrm>
            <a:off x="790575" y="0"/>
            <a:ext cx="7742238" cy="720725"/>
          </a:xfrm>
          <a:prstGeom prst="rect">
            <a:avLst/>
          </a:prstGeom>
          <a:noFill/>
          <a:ln>
            <a:noFill/>
          </a:ln>
          <a:effectLst/>
          <a:extLst>
            <a:ext uri="{909E8E84-426E-40DD-AFC4-6F175D3DCCD1}">
              <a14:hiddenFill xmlns:a14="http://schemas.microsoft.com/office/drawing/2010/main">
                <a:gradFill rotWithShape="0">
                  <a:gsLst>
                    <a:gs pos="0">
                      <a:srgbClr val="99CCFF">
                        <a:gamma/>
                        <a:shade val="56078"/>
                        <a:invGamma/>
                      </a:srgbClr>
                    </a:gs>
                    <a:gs pos="50000">
                      <a:srgbClr val="99CCFF"/>
                    </a:gs>
                    <a:gs pos="100000">
                      <a:srgbClr val="99CCFF">
                        <a:gamma/>
                        <a:shade val="56078"/>
                        <a:invGamma/>
                      </a:srgbClr>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vert="horz" wrap="square" lIns="92075" tIns="46038" rIns="92075" bIns="46038" numCol="1" anchor="ctr" anchorCtr="0" compatLnSpc="1">
            <a:prstTxWarp prst="textNoShape">
              <a:avLst/>
            </a:prstTxWarp>
          </a:bodyPr>
          <a:lstStyle/>
          <a:p>
            <a:pPr lvl="0"/>
            <a:r>
              <a:rPr lang="en-US" altLang="zh-CN"/>
              <a:t>  Edit Master title</a:t>
            </a:r>
          </a:p>
        </p:txBody>
      </p:sp>
      <p:sp>
        <p:nvSpPr>
          <p:cNvPr id="1028" name="Rectangle 4"/>
          <p:cNvSpPr>
            <a:spLocks noGrp="1" noChangeArrowheads="1"/>
          </p:cNvSpPr>
          <p:nvPr>
            <p:ph type="body" idx="1"/>
          </p:nvPr>
        </p:nvSpPr>
        <p:spPr bwMode="auto">
          <a:xfrm>
            <a:off x="611188" y="836613"/>
            <a:ext cx="8064500" cy="403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ChangeArrowheads="1"/>
          </p:cNvSpPr>
          <p:nvPr/>
        </p:nvSpPr>
        <p:spPr bwMode="auto">
          <a:xfrm>
            <a:off x="0" y="6237288"/>
            <a:ext cx="9144000" cy="620712"/>
          </a:xfrm>
          <a:prstGeom prst="rect">
            <a:avLst/>
          </a:prstGeom>
          <a:gradFill rotWithShape="1">
            <a:gsLst>
              <a:gs pos="0">
                <a:schemeClr val="bg1"/>
              </a:gs>
              <a:gs pos="100000">
                <a:srgbClr val="CCECFF"/>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 name="Line 6"/>
          <p:cNvSpPr>
            <a:spLocks noChangeShapeType="1"/>
          </p:cNvSpPr>
          <p:nvPr/>
        </p:nvSpPr>
        <p:spPr bwMode="auto">
          <a:xfrm>
            <a:off x="0" y="620713"/>
            <a:ext cx="9144000" cy="0"/>
          </a:xfrm>
          <a:prstGeom prst="line">
            <a:avLst/>
          </a:prstGeom>
          <a:noFill/>
          <a:ln w="1905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1" name="AutoShape 7"/>
          <p:cNvSpPr>
            <a:spLocks noChangeArrowheads="1"/>
          </p:cNvSpPr>
          <p:nvPr/>
        </p:nvSpPr>
        <p:spPr bwMode="auto">
          <a:xfrm>
            <a:off x="7019925" y="476250"/>
            <a:ext cx="152400" cy="152400"/>
          </a:xfrm>
          <a:prstGeom prst="roundRect">
            <a:avLst>
              <a:gd name="adj" fmla="val 16667"/>
            </a:avLst>
          </a:prstGeom>
          <a:solidFill>
            <a:schemeClr val="folHlink"/>
          </a:solidFill>
          <a:ln>
            <a:noFill/>
          </a:ln>
          <a:effectLst/>
          <a:extLst>
            <a:ext uri="{91240B29-F687-4F45-9708-019B960494DF}">
              <a14:hiddenLine xmlns:a14="http://schemas.microsoft.com/office/drawing/2010/main" w="9525">
                <a:solidFill>
                  <a:srgbClr val="99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2" name="AutoShape 8"/>
          <p:cNvSpPr>
            <a:spLocks noChangeArrowheads="1"/>
          </p:cNvSpPr>
          <p:nvPr/>
        </p:nvSpPr>
        <p:spPr bwMode="auto">
          <a:xfrm>
            <a:off x="7380288" y="476250"/>
            <a:ext cx="152400" cy="152400"/>
          </a:xfrm>
          <a:prstGeom prst="roundRect">
            <a:avLst>
              <a:gd name="adj" fmla="val 16667"/>
            </a:avLst>
          </a:prstGeom>
          <a:solidFill>
            <a:srgbClr val="C3FF1B"/>
          </a:solidFill>
          <a:ln>
            <a:noFill/>
          </a:ln>
          <a:effectLst/>
          <a:extLst>
            <a:ext uri="{91240B29-F687-4F45-9708-019B960494DF}">
              <a14:hiddenLine xmlns:a14="http://schemas.microsoft.com/office/drawing/2010/main" w="9525">
                <a:solidFill>
                  <a:srgbClr val="99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3" name="AutoShape 9"/>
          <p:cNvSpPr>
            <a:spLocks noChangeArrowheads="1"/>
          </p:cNvSpPr>
          <p:nvPr/>
        </p:nvSpPr>
        <p:spPr bwMode="auto">
          <a:xfrm>
            <a:off x="7740650" y="476250"/>
            <a:ext cx="152400" cy="152400"/>
          </a:xfrm>
          <a:prstGeom prst="roundRect">
            <a:avLst>
              <a:gd name="adj" fmla="val 16667"/>
            </a:avLst>
          </a:prstGeom>
          <a:solidFill>
            <a:srgbClr val="E0FF87"/>
          </a:solidFill>
          <a:ln>
            <a:noFill/>
          </a:ln>
          <a:effectLst/>
          <a:extLst>
            <a:ext uri="{91240B29-F687-4F45-9708-019B960494DF}">
              <a14:hiddenLine xmlns:a14="http://schemas.microsoft.com/office/drawing/2010/main" w="9525">
                <a:solidFill>
                  <a:srgbClr val="99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 name="AutoShape 10"/>
          <p:cNvSpPr>
            <a:spLocks noChangeArrowheads="1"/>
          </p:cNvSpPr>
          <p:nvPr/>
        </p:nvSpPr>
        <p:spPr bwMode="auto">
          <a:xfrm>
            <a:off x="8101013" y="468313"/>
            <a:ext cx="152400" cy="152400"/>
          </a:xfrm>
          <a:prstGeom prst="roundRect">
            <a:avLst>
              <a:gd name="adj" fmla="val 16667"/>
            </a:avLst>
          </a:prstGeom>
          <a:solidFill>
            <a:srgbClr val="EEFFBD"/>
          </a:solidFill>
          <a:ln>
            <a:noFill/>
          </a:ln>
          <a:effectLst/>
          <a:extLst>
            <a:ext uri="{91240B29-F687-4F45-9708-019B960494DF}">
              <a14:hiddenLine xmlns:a14="http://schemas.microsoft.com/office/drawing/2010/main" w="9525">
                <a:solidFill>
                  <a:srgbClr val="99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5" name="AutoShape 11"/>
          <p:cNvSpPr>
            <a:spLocks noChangeArrowheads="1"/>
          </p:cNvSpPr>
          <p:nvPr/>
        </p:nvSpPr>
        <p:spPr bwMode="auto">
          <a:xfrm>
            <a:off x="6659563" y="476250"/>
            <a:ext cx="152400" cy="152400"/>
          </a:xfrm>
          <a:prstGeom prst="roundRect">
            <a:avLst>
              <a:gd name="adj" fmla="val 16667"/>
            </a:avLst>
          </a:prstGeom>
          <a:solidFill>
            <a:srgbClr val="78A200"/>
          </a:solidFill>
          <a:ln>
            <a:noFill/>
          </a:ln>
          <a:effectLst/>
          <a:extLst>
            <a:ext uri="{91240B29-F687-4F45-9708-019B960494DF}">
              <a14:hiddenLine xmlns:a14="http://schemas.microsoft.com/office/drawing/2010/main" w="9525">
                <a:solidFill>
                  <a:srgbClr val="99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 name="AutoShape 12"/>
          <p:cNvSpPr>
            <a:spLocks noChangeArrowheads="1"/>
          </p:cNvSpPr>
          <p:nvPr/>
        </p:nvSpPr>
        <p:spPr bwMode="auto">
          <a:xfrm>
            <a:off x="107950" y="5726113"/>
            <a:ext cx="152400" cy="152400"/>
          </a:xfrm>
          <a:prstGeom prst="roundRect">
            <a:avLst>
              <a:gd name="adj" fmla="val 16667"/>
            </a:avLst>
          </a:prstGeom>
          <a:solidFill>
            <a:schemeClr val="folHlink"/>
          </a:solidFill>
          <a:ln>
            <a:noFill/>
          </a:ln>
          <a:effectLst/>
          <a:extLst>
            <a:ext uri="{91240B29-F687-4F45-9708-019B960494DF}">
              <a14:hiddenLine xmlns:a14="http://schemas.microsoft.com/office/drawing/2010/main" w="9525">
                <a:solidFill>
                  <a:srgbClr val="99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7" name="AutoShape 13"/>
          <p:cNvSpPr>
            <a:spLocks noChangeArrowheads="1"/>
          </p:cNvSpPr>
          <p:nvPr/>
        </p:nvSpPr>
        <p:spPr bwMode="auto">
          <a:xfrm>
            <a:off x="107950" y="6015038"/>
            <a:ext cx="152400" cy="152400"/>
          </a:xfrm>
          <a:prstGeom prst="roundRect">
            <a:avLst>
              <a:gd name="adj" fmla="val 16667"/>
            </a:avLst>
          </a:prstGeom>
          <a:solidFill>
            <a:srgbClr val="C3FF1B"/>
          </a:solidFill>
          <a:ln>
            <a:noFill/>
          </a:ln>
          <a:effectLst/>
          <a:extLst>
            <a:ext uri="{91240B29-F687-4F45-9708-019B960494DF}">
              <a14:hiddenLine xmlns:a14="http://schemas.microsoft.com/office/drawing/2010/main" w="9525">
                <a:solidFill>
                  <a:srgbClr val="99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8" name="AutoShape 14"/>
          <p:cNvSpPr>
            <a:spLocks noChangeArrowheads="1"/>
          </p:cNvSpPr>
          <p:nvPr/>
        </p:nvSpPr>
        <p:spPr bwMode="auto">
          <a:xfrm>
            <a:off x="107950" y="6302375"/>
            <a:ext cx="152400" cy="152400"/>
          </a:xfrm>
          <a:prstGeom prst="roundRect">
            <a:avLst>
              <a:gd name="adj" fmla="val 16667"/>
            </a:avLst>
          </a:prstGeom>
          <a:solidFill>
            <a:srgbClr val="E0FF87"/>
          </a:solidFill>
          <a:ln>
            <a:noFill/>
          </a:ln>
          <a:effectLst/>
          <a:extLst>
            <a:ext uri="{91240B29-F687-4F45-9708-019B960494DF}">
              <a14:hiddenLine xmlns:a14="http://schemas.microsoft.com/office/drawing/2010/main" w="9525">
                <a:solidFill>
                  <a:srgbClr val="99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9" name="AutoShape 15"/>
          <p:cNvSpPr>
            <a:spLocks noChangeArrowheads="1"/>
          </p:cNvSpPr>
          <p:nvPr/>
        </p:nvSpPr>
        <p:spPr bwMode="auto">
          <a:xfrm>
            <a:off x="107950" y="6589713"/>
            <a:ext cx="152400" cy="152400"/>
          </a:xfrm>
          <a:prstGeom prst="roundRect">
            <a:avLst>
              <a:gd name="adj" fmla="val 16667"/>
            </a:avLst>
          </a:prstGeom>
          <a:solidFill>
            <a:srgbClr val="EEFFBD"/>
          </a:solidFill>
          <a:ln>
            <a:noFill/>
          </a:ln>
          <a:effectLst/>
          <a:extLst>
            <a:ext uri="{91240B29-F687-4F45-9708-019B960494DF}">
              <a14:hiddenLine xmlns:a14="http://schemas.microsoft.com/office/drawing/2010/main" w="9525">
                <a:solidFill>
                  <a:srgbClr val="99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0" name="AutoShape 16"/>
          <p:cNvSpPr>
            <a:spLocks noChangeArrowheads="1"/>
          </p:cNvSpPr>
          <p:nvPr/>
        </p:nvSpPr>
        <p:spPr bwMode="auto">
          <a:xfrm>
            <a:off x="107950" y="5445125"/>
            <a:ext cx="152400" cy="152400"/>
          </a:xfrm>
          <a:prstGeom prst="roundRect">
            <a:avLst>
              <a:gd name="adj" fmla="val 16667"/>
            </a:avLst>
          </a:prstGeom>
          <a:solidFill>
            <a:srgbClr val="78A200"/>
          </a:solidFill>
          <a:ln>
            <a:noFill/>
          </a:ln>
          <a:effectLst/>
          <a:extLst>
            <a:ext uri="{91240B29-F687-4F45-9708-019B960494DF}">
              <a14:hiddenLine xmlns:a14="http://schemas.microsoft.com/office/drawing/2010/main" w="9525">
                <a:solidFill>
                  <a:srgbClr val="99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1" name="Line 17"/>
          <p:cNvSpPr>
            <a:spLocks noChangeShapeType="1"/>
          </p:cNvSpPr>
          <p:nvPr/>
        </p:nvSpPr>
        <p:spPr bwMode="auto">
          <a:xfrm>
            <a:off x="395288" y="0"/>
            <a:ext cx="0" cy="6858000"/>
          </a:xfrm>
          <a:prstGeom prst="line">
            <a:avLst/>
          </a:prstGeom>
          <a:noFill/>
          <a:ln w="1905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8" name="Rectangle 18"/>
          <p:cNvSpPr>
            <a:spLocks noGrp="1" noChangeArrowheads="1"/>
          </p:cNvSpPr>
          <p:nvPr>
            <p:ph type="sldNum" sz="quarter" idx="4"/>
          </p:nvPr>
        </p:nvSpPr>
        <p:spPr bwMode="auto">
          <a:xfrm>
            <a:off x="6737350" y="6481763"/>
            <a:ext cx="2406650" cy="33178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20000"/>
              </a:spcBef>
              <a:buClr>
                <a:srgbClr val="CC99FF"/>
              </a:buClr>
              <a:buFont typeface="Monotype Sorts" pitchFamily="2" charset="2"/>
              <a:buNone/>
              <a:defRPr kumimoji="1" sz="1600">
                <a:solidFill>
                  <a:srgbClr val="008000"/>
                </a:solidFill>
                <a:latin typeface="+mn-lt"/>
              </a:defRPr>
            </a:lvl1pPr>
          </a:lstStyle>
          <a:p>
            <a:pPr>
              <a:defRPr/>
            </a:pPr>
            <a:r>
              <a:rPr lang="zh-CN" altLang="en-US"/>
              <a:t>共</a:t>
            </a:r>
            <a:r>
              <a:rPr lang="zh-CN" altLang="en-US">
                <a:solidFill>
                  <a:srgbClr val="FF9900"/>
                </a:solidFill>
              </a:rPr>
              <a:t> </a:t>
            </a:r>
            <a:r>
              <a:rPr lang="en-US" altLang="zh-CN">
                <a:solidFill>
                  <a:srgbClr val="FF9900"/>
                </a:solidFill>
              </a:rPr>
              <a:t>50 </a:t>
            </a:r>
            <a:r>
              <a:rPr lang="zh-CN" altLang="en-US"/>
              <a:t>页   第 </a:t>
            </a:r>
            <a:fld id="{108615E9-3958-42B5-9486-D909E08D7E58}" type="slidenum">
              <a:rPr lang="zh-CN" altLang="en-US" b="1">
                <a:solidFill>
                  <a:srgbClr val="FF9900"/>
                </a:solidFill>
              </a:rPr>
              <a:pPr>
                <a:defRPr/>
              </a:pPr>
              <a:t>‹#›</a:t>
            </a:fld>
            <a:r>
              <a:rPr lang="zh-CN" altLang="en-US" b="1"/>
              <a:t> </a:t>
            </a:r>
            <a:r>
              <a:rPr lang="zh-CN" altLang="en-US"/>
              <a:t>页</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p:hf hdr="0" ftr="0" dt="0"/>
  <p:txStyles>
    <p:titleStyle>
      <a:lvl1pPr algn="l" defTabSz="762000" rtl="0" eaLnBrk="0" fontAlgn="base" hangingPunct="0">
        <a:spcBef>
          <a:spcPct val="0"/>
        </a:spcBef>
        <a:spcAft>
          <a:spcPct val="0"/>
        </a:spcAft>
        <a:defRPr kumimoji="1" sz="4400" b="1">
          <a:solidFill>
            <a:schemeClr val="tx1"/>
          </a:solidFill>
          <a:effectLst>
            <a:outerShdw blurRad="38100" dist="38100" dir="2700000" algn="tl">
              <a:srgbClr val="C0C0C0"/>
            </a:outerShdw>
          </a:effectLst>
          <a:latin typeface="+mj-lt"/>
          <a:ea typeface="+mj-ea"/>
          <a:cs typeface="+mj-cs"/>
        </a:defRPr>
      </a:lvl1pPr>
      <a:lvl2pPr algn="l" defTabSz="762000" rtl="0" eaLnBrk="0" fontAlgn="base" hangingPunct="0">
        <a:spcBef>
          <a:spcPct val="0"/>
        </a:spcBef>
        <a:spcAft>
          <a:spcPct val="0"/>
        </a:spcAft>
        <a:defRPr kumimoji="1" sz="4400" b="1">
          <a:solidFill>
            <a:schemeClr val="tx1"/>
          </a:solidFill>
          <a:effectLst>
            <a:outerShdw blurRad="38100" dist="38100" dir="2700000" algn="tl">
              <a:srgbClr val="C0C0C0"/>
            </a:outerShdw>
          </a:effectLst>
          <a:latin typeface="宋体" pitchFamily="2" charset="-122"/>
          <a:ea typeface="宋体" pitchFamily="2" charset="-122"/>
        </a:defRPr>
      </a:lvl2pPr>
      <a:lvl3pPr algn="l" defTabSz="762000" rtl="0" eaLnBrk="0" fontAlgn="base" hangingPunct="0">
        <a:spcBef>
          <a:spcPct val="0"/>
        </a:spcBef>
        <a:spcAft>
          <a:spcPct val="0"/>
        </a:spcAft>
        <a:defRPr kumimoji="1" sz="4400" b="1">
          <a:solidFill>
            <a:schemeClr val="tx1"/>
          </a:solidFill>
          <a:effectLst>
            <a:outerShdw blurRad="38100" dist="38100" dir="2700000" algn="tl">
              <a:srgbClr val="C0C0C0"/>
            </a:outerShdw>
          </a:effectLst>
          <a:latin typeface="宋体" pitchFamily="2" charset="-122"/>
          <a:ea typeface="宋体" pitchFamily="2" charset="-122"/>
        </a:defRPr>
      </a:lvl3pPr>
      <a:lvl4pPr algn="l" defTabSz="762000" rtl="0" eaLnBrk="0" fontAlgn="base" hangingPunct="0">
        <a:spcBef>
          <a:spcPct val="0"/>
        </a:spcBef>
        <a:spcAft>
          <a:spcPct val="0"/>
        </a:spcAft>
        <a:defRPr kumimoji="1" sz="4400" b="1">
          <a:solidFill>
            <a:schemeClr val="tx1"/>
          </a:solidFill>
          <a:effectLst>
            <a:outerShdw blurRad="38100" dist="38100" dir="2700000" algn="tl">
              <a:srgbClr val="C0C0C0"/>
            </a:outerShdw>
          </a:effectLst>
          <a:latin typeface="宋体" pitchFamily="2" charset="-122"/>
          <a:ea typeface="宋体" pitchFamily="2" charset="-122"/>
        </a:defRPr>
      </a:lvl4pPr>
      <a:lvl5pPr algn="l" defTabSz="762000" rtl="0" eaLnBrk="0" fontAlgn="base" hangingPunct="0">
        <a:spcBef>
          <a:spcPct val="0"/>
        </a:spcBef>
        <a:spcAft>
          <a:spcPct val="0"/>
        </a:spcAft>
        <a:defRPr kumimoji="1" sz="4400" b="1">
          <a:solidFill>
            <a:schemeClr val="tx1"/>
          </a:solidFill>
          <a:effectLst>
            <a:outerShdw blurRad="38100" dist="38100" dir="2700000" algn="tl">
              <a:srgbClr val="C0C0C0"/>
            </a:outerShdw>
          </a:effectLst>
          <a:latin typeface="宋体" pitchFamily="2" charset="-122"/>
          <a:ea typeface="宋体" pitchFamily="2" charset="-122"/>
        </a:defRPr>
      </a:lvl5pPr>
      <a:lvl6pPr marL="457200" algn="l" defTabSz="762000" rtl="0" eaLnBrk="0" fontAlgn="base" hangingPunct="0">
        <a:spcBef>
          <a:spcPct val="0"/>
        </a:spcBef>
        <a:spcAft>
          <a:spcPct val="0"/>
        </a:spcAft>
        <a:defRPr kumimoji="1" sz="4400" b="1">
          <a:solidFill>
            <a:schemeClr val="tx1"/>
          </a:solidFill>
          <a:effectLst>
            <a:outerShdw blurRad="38100" dist="38100" dir="2700000" algn="tl">
              <a:srgbClr val="C0C0C0"/>
            </a:outerShdw>
          </a:effectLst>
          <a:latin typeface="宋体" pitchFamily="2" charset="-122"/>
          <a:ea typeface="宋体" pitchFamily="2" charset="-122"/>
        </a:defRPr>
      </a:lvl6pPr>
      <a:lvl7pPr marL="914400" algn="l" defTabSz="762000" rtl="0" eaLnBrk="0" fontAlgn="base" hangingPunct="0">
        <a:spcBef>
          <a:spcPct val="0"/>
        </a:spcBef>
        <a:spcAft>
          <a:spcPct val="0"/>
        </a:spcAft>
        <a:defRPr kumimoji="1" sz="4400" b="1">
          <a:solidFill>
            <a:schemeClr val="tx1"/>
          </a:solidFill>
          <a:effectLst>
            <a:outerShdw blurRad="38100" dist="38100" dir="2700000" algn="tl">
              <a:srgbClr val="C0C0C0"/>
            </a:outerShdw>
          </a:effectLst>
          <a:latin typeface="宋体" pitchFamily="2" charset="-122"/>
          <a:ea typeface="宋体" pitchFamily="2" charset="-122"/>
        </a:defRPr>
      </a:lvl7pPr>
      <a:lvl8pPr marL="1371600" algn="l" defTabSz="762000" rtl="0" eaLnBrk="0" fontAlgn="base" hangingPunct="0">
        <a:spcBef>
          <a:spcPct val="0"/>
        </a:spcBef>
        <a:spcAft>
          <a:spcPct val="0"/>
        </a:spcAft>
        <a:defRPr kumimoji="1" sz="4400" b="1">
          <a:solidFill>
            <a:schemeClr val="tx1"/>
          </a:solidFill>
          <a:effectLst>
            <a:outerShdw blurRad="38100" dist="38100" dir="2700000" algn="tl">
              <a:srgbClr val="C0C0C0"/>
            </a:outerShdw>
          </a:effectLst>
          <a:latin typeface="宋体" pitchFamily="2" charset="-122"/>
          <a:ea typeface="宋体" pitchFamily="2" charset="-122"/>
        </a:defRPr>
      </a:lvl8pPr>
      <a:lvl9pPr marL="1828800" algn="l" defTabSz="762000" rtl="0" eaLnBrk="0" fontAlgn="base" hangingPunct="0">
        <a:spcBef>
          <a:spcPct val="0"/>
        </a:spcBef>
        <a:spcAft>
          <a:spcPct val="0"/>
        </a:spcAft>
        <a:defRPr kumimoji="1" sz="4400" b="1">
          <a:solidFill>
            <a:schemeClr val="tx1"/>
          </a:solidFill>
          <a:effectLst>
            <a:outerShdw blurRad="38100" dist="38100" dir="2700000" algn="tl">
              <a:srgbClr val="C0C0C0"/>
            </a:outerShdw>
          </a:effectLst>
          <a:latin typeface="宋体" pitchFamily="2" charset="-122"/>
          <a:ea typeface="宋体" pitchFamily="2" charset="-122"/>
        </a:defRPr>
      </a:lvl9pPr>
    </p:titleStyle>
    <p:bodyStyle>
      <a:lvl1pPr marL="342900" indent="-342900" algn="l" defTabSz="762000"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kumimoji="1" sz="3600">
          <a:solidFill>
            <a:schemeClr val="tx1"/>
          </a:solidFill>
          <a:latin typeface="+mn-lt"/>
          <a:ea typeface="+mn-ea"/>
        </a:defRPr>
      </a:lvl2pPr>
      <a:lvl3pPr marL="1143000" indent="-228600" algn="l" defTabSz="762000" rtl="0" eaLnBrk="0" fontAlgn="base" hangingPunct="0">
        <a:spcBef>
          <a:spcPct val="20000"/>
        </a:spcBef>
        <a:spcAft>
          <a:spcPct val="0"/>
        </a:spcAft>
        <a:buChar char="•"/>
        <a:defRPr kumimoji="1" sz="2800">
          <a:solidFill>
            <a:schemeClr val="tx1"/>
          </a:solidFill>
          <a:latin typeface="+mn-lt"/>
          <a:ea typeface="+mn-ea"/>
        </a:defRPr>
      </a:lvl3pPr>
      <a:lvl4pPr marL="1562100" indent="-228600" algn="l" defTabSz="762000" rtl="0" eaLnBrk="0" fontAlgn="base" hangingPunct="0">
        <a:spcBef>
          <a:spcPct val="20000"/>
        </a:spcBef>
        <a:spcAft>
          <a:spcPct val="0"/>
        </a:spcAft>
        <a:buChar char="–"/>
        <a:defRPr kumimoji="1" sz="3600">
          <a:solidFill>
            <a:schemeClr val="tx1"/>
          </a:solidFill>
          <a:latin typeface="+mn-lt"/>
          <a:ea typeface="+mn-ea"/>
        </a:defRPr>
      </a:lvl4pPr>
      <a:lvl5pPr marL="1981200" indent="-228600" algn="l" defTabSz="762000" rtl="0" eaLnBrk="0" fontAlgn="base" hangingPunct="0">
        <a:spcBef>
          <a:spcPct val="20000"/>
        </a:spcBef>
        <a:spcAft>
          <a:spcPct val="0"/>
        </a:spcAft>
        <a:buChar char="•"/>
        <a:defRPr kumimoji="1" sz="2800">
          <a:solidFill>
            <a:schemeClr val="tx1"/>
          </a:solidFill>
          <a:latin typeface="+mn-lt"/>
          <a:ea typeface="+mn-ea"/>
        </a:defRPr>
      </a:lvl5pPr>
      <a:lvl6pPr marL="2438400" indent="-228600" algn="l" defTabSz="762000" rtl="0" eaLnBrk="0" fontAlgn="base" hangingPunct="0">
        <a:spcBef>
          <a:spcPct val="20000"/>
        </a:spcBef>
        <a:spcAft>
          <a:spcPct val="0"/>
        </a:spcAft>
        <a:buChar char="•"/>
        <a:defRPr kumimoji="1" sz="2800">
          <a:solidFill>
            <a:schemeClr val="tx1"/>
          </a:solidFill>
          <a:latin typeface="+mn-lt"/>
          <a:ea typeface="+mn-ea"/>
        </a:defRPr>
      </a:lvl6pPr>
      <a:lvl7pPr marL="2895600" indent="-228600" algn="l" defTabSz="762000" rtl="0" eaLnBrk="0" fontAlgn="base" hangingPunct="0">
        <a:spcBef>
          <a:spcPct val="20000"/>
        </a:spcBef>
        <a:spcAft>
          <a:spcPct val="0"/>
        </a:spcAft>
        <a:buChar char="•"/>
        <a:defRPr kumimoji="1" sz="2800">
          <a:solidFill>
            <a:schemeClr val="tx1"/>
          </a:solidFill>
          <a:latin typeface="+mn-lt"/>
          <a:ea typeface="+mn-ea"/>
        </a:defRPr>
      </a:lvl7pPr>
      <a:lvl8pPr marL="3352800" indent="-228600" algn="l" defTabSz="762000" rtl="0" eaLnBrk="0" fontAlgn="base" hangingPunct="0">
        <a:spcBef>
          <a:spcPct val="20000"/>
        </a:spcBef>
        <a:spcAft>
          <a:spcPct val="0"/>
        </a:spcAft>
        <a:buChar char="•"/>
        <a:defRPr kumimoji="1" sz="2800">
          <a:solidFill>
            <a:schemeClr val="tx1"/>
          </a:solidFill>
          <a:latin typeface="+mn-lt"/>
          <a:ea typeface="+mn-ea"/>
        </a:defRPr>
      </a:lvl8pPr>
      <a:lvl9pPr marL="3810000" indent="-228600" algn="l" defTabSz="762000" rtl="0" eaLnBrk="0" fontAlgn="base" hangingPunct="0">
        <a:spcBef>
          <a:spcPct val="20000"/>
        </a:spcBef>
        <a:spcAft>
          <a:spcPct val="0"/>
        </a:spcAft>
        <a:buChar char="•"/>
        <a:defRPr kumimoji="1" sz="28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Grp="1" noChangeArrowheads="1"/>
          </p:cNvSpPr>
          <p:nvPr>
            <p:ph type="title"/>
          </p:nvPr>
        </p:nvSpPr>
        <p:spPr>
          <a:xfrm>
            <a:off x="1187450" y="1268413"/>
            <a:ext cx="6764338" cy="949325"/>
          </a:xfrm>
          <a:extLst>
            <a:ext uri="{909E8E84-426E-40DD-AFC4-6F175D3DCCD1}">
              <a14:hiddenFill xmlns:a14="http://schemas.microsoft.com/office/drawing/2010/main">
                <a:solidFill>
                  <a:srgbClr val="CCFFFF">
                    <a:alpha val="50000"/>
                  </a:srgbClr>
                </a:solidFill>
              </a14:hiddenFill>
            </a:ext>
          </a:extLst>
        </p:spPr>
        <p:txBody>
          <a:bodyPr/>
          <a:lstStyle/>
          <a:p>
            <a:pPr algn="ctr" defTabSz="914400">
              <a:defRPr/>
            </a:pPr>
            <a:r>
              <a:rPr lang="zh-CN" altLang="en-US" sz="8800" b="0">
                <a:solidFill>
                  <a:schemeClr val="hlink"/>
                </a:solidFill>
                <a:latin typeface="方正舒体" pitchFamily="2" charset="-122"/>
                <a:ea typeface="方正舒体" pitchFamily="2" charset="-122"/>
              </a:rPr>
              <a:t>第十章</a:t>
            </a:r>
          </a:p>
        </p:txBody>
      </p:sp>
      <p:sp>
        <p:nvSpPr>
          <p:cNvPr id="56325" name="Rectangle 5"/>
          <p:cNvSpPr>
            <a:spLocks noChangeArrowheads="1"/>
          </p:cNvSpPr>
          <p:nvPr/>
        </p:nvSpPr>
        <p:spPr bwMode="auto">
          <a:xfrm>
            <a:off x="827088" y="188913"/>
            <a:ext cx="2592387"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0" hangingPunct="0">
              <a:spcBef>
                <a:spcPct val="20000"/>
              </a:spcBef>
              <a:defRPr/>
            </a:pPr>
            <a:r>
              <a:rPr kumimoji="1" lang="en-US" altLang="zh-CN" sz="2400">
                <a:solidFill>
                  <a:srgbClr val="CC0000"/>
                </a:solidFill>
                <a:effectLst>
                  <a:outerShdw blurRad="38100" dist="38100" dir="2700000" algn="tl">
                    <a:srgbClr val="C0C0C0"/>
                  </a:outerShdw>
                </a:effectLst>
                <a:latin typeface="宋体" pitchFamily="2" charset="-122"/>
                <a:ea typeface="华文行楷" pitchFamily="2" charset="-122"/>
              </a:rPr>
              <a:t>C</a:t>
            </a:r>
            <a:r>
              <a:rPr kumimoji="1" lang="zh-CN" altLang="en-US" sz="2400">
                <a:solidFill>
                  <a:srgbClr val="CC0000"/>
                </a:solidFill>
                <a:effectLst>
                  <a:outerShdw blurRad="38100" dist="38100" dir="2700000" algn="tl">
                    <a:srgbClr val="C0C0C0"/>
                  </a:outerShdw>
                </a:effectLst>
                <a:latin typeface="宋体" pitchFamily="2" charset="-122"/>
                <a:ea typeface="华文行楷" pitchFamily="2" charset="-122"/>
              </a:rPr>
              <a:t>语言程序设计</a:t>
            </a:r>
          </a:p>
        </p:txBody>
      </p:sp>
      <p:sp>
        <p:nvSpPr>
          <p:cNvPr id="56326" name="WordArt 6"/>
          <p:cNvSpPr>
            <a:spLocks noChangeArrowheads="1" noChangeShapeType="1" noTextEdit="1"/>
          </p:cNvSpPr>
          <p:nvPr/>
        </p:nvSpPr>
        <p:spPr bwMode="auto">
          <a:xfrm>
            <a:off x="2051050" y="3141663"/>
            <a:ext cx="5545138" cy="1150937"/>
          </a:xfrm>
          <a:prstGeom prst="rect">
            <a:avLst/>
          </a:prstGeom>
        </p:spPr>
        <p:txBody>
          <a:bodyPr wrap="none" fromWordArt="1">
            <a:prstTxWarp prst="textPlain">
              <a:avLst>
                <a:gd name="adj" fmla="val 50000"/>
              </a:avLst>
            </a:prstTxWarp>
          </a:bodyPr>
          <a:lstStyle/>
          <a:p>
            <a:pPr algn="ctr"/>
            <a:r>
              <a:rPr lang="zh-CN" altLang="en-US" sz="4400" kern="10">
                <a:ln w="12700">
                  <a:solidFill>
                    <a:srgbClr val="3333CC"/>
                  </a:solidFill>
                  <a:round/>
                  <a:headEnd type="none" w="sm" len="sm"/>
                  <a:tailEnd type="none" w="sm" len="sm"/>
                </a:ln>
                <a:solidFill>
                  <a:srgbClr val="B2B2B2">
                    <a:alpha val="50195"/>
                  </a:srgbClr>
                </a:solidFill>
                <a:effectLst>
                  <a:outerShdw dist="45791" dir="2021404" algn="ctr" rotWithShape="0">
                    <a:srgbClr val="9999FF"/>
                  </a:outerShdw>
                </a:effectLst>
                <a:latin typeface="宋体"/>
                <a:ea typeface="宋体"/>
              </a:rPr>
              <a:t>结构体与共用体</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324"/>
                                        </p:tgtEl>
                                        <p:attrNameLst>
                                          <p:attrName>style.visibility</p:attrName>
                                        </p:attrNameLst>
                                      </p:cBhvr>
                                      <p:to>
                                        <p:strVal val="visible"/>
                                      </p:to>
                                    </p:set>
                                    <p:animEffect transition="in" filter="wipe(left)">
                                      <p:cBhvr>
                                        <p:cTn id="7" dur="500"/>
                                        <p:tgtEl>
                                          <p:spTgt spid="563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56326"/>
                                        </p:tgtEl>
                                        <p:attrNameLst>
                                          <p:attrName>style.visibility</p:attrName>
                                        </p:attrNameLst>
                                      </p:cBhvr>
                                      <p:to>
                                        <p:strVal val="visible"/>
                                      </p:to>
                                    </p:set>
                                    <p:anim calcmode="lin" valueType="num">
                                      <p:cBhvr>
                                        <p:cTn id="12" dur="500" fill="hold"/>
                                        <p:tgtEl>
                                          <p:spTgt spid="56326"/>
                                        </p:tgtEl>
                                        <p:attrNameLst>
                                          <p:attrName>ppt_w</p:attrName>
                                        </p:attrNameLst>
                                      </p:cBhvr>
                                      <p:tavLst>
                                        <p:tav tm="0">
                                          <p:val>
                                            <p:fltVal val="0"/>
                                          </p:val>
                                        </p:tav>
                                        <p:tav tm="100000">
                                          <p:val>
                                            <p:strVal val="#ppt_w"/>
                                          </p:val>
                                        </p:tav>
                                      </p:tavLst>
                                    </p:anim>
                                    <p:anim calcmode="lin" valueType="num">
                                      <p:cBhvr>
                                        <p:cTn id="13" dur="500" fill="hold"/>
                                        <p:tgtEl>
                                          <p:spTgt spid="563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p:bldP spid="56326"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058863" y="0"/>
            <a:ext cx="7142162" cy="720725"/>
          </a:xfrm>
          <a:noFill/>
          <a:extLst>
            <a:ext uri="{909E8E84-426E-40DD-AFC4-6F175D3DCCD1}">
              <a14:hiddenFill xmlns:a14="http://schemas.microsoft.com/office/drawing/2010/main">
                <a:solidFill>
                  <a:schemeClr val="bg1"/>
                </a:solidFill>
              </a14:hiddenFill>
            </a:ext>
          </a:extLst>
        </p:spPr>
        <p:txBody>
          <a:bodyPr/>
          <a:lstStyle/>
          <a:p>
            <a:r>
              <a:rPr lang="en-US" altLang="zh-CN" sz="3200">
                <a:effectLst/>
              </a:rPr>
              <a:t>10.1.3 </a:t>
            </a:r>
            <a:r>
              <a:rPr lang="zh-CN" altLang="en-US" sz="3200">
                <a:effectLst/>
              </a:rPr>
              <a:t>结构体变量的引用</a:t>
            </a:r>
          </a:p>
        </p:txBody>
      </p:sp>
      <p:sp>
        <p:nvSpPr>
          <p:cNvPr id="69635" name="Rectangle 3"/>
          <p:cNvSpPr>
            <a:spLocks noGrp="1" noChangeArrowheads="1"/>
          </p:cNvSpPr>
          <p:nvPr>
            <p:ph type="body" idx="1"/>
          </p:nvPr>
        </p:nvSpPr>
        <p:spPr>
          <a:xfrm>
            <a:off x="611188" y="908050"/>
            <a:ext cx="8305800" cy="3384550"/>
          </a:xfrm>
        </p:spPr>
        <p:txBody>
          <a:bodyPr/>
          <a:lstStyle/>
          <a:p>
            <a:pPr marL="609600" indent="-609600">
              <a:buFontTx/>
              <a:buNone/>
            </a:pPr>
            <a:r>
              <a:rPr lang="zh-CN" altLang="en-US" b="1">
                <a:solidFill>
                  <a:srgbClr val="FF3300"/>
                </a:solidFill>
              </a:rPr>
              <a:t>规则：</a:t>
            </a:r>
            <a:endParaRPr lang="zh-CN" altLang="en-US" sz="2800" b="1"/>
          </a:p>
          <a:p>
            <a:pPr marL="609600" indent="-609600">
              <a:buFontTx/>
              <a:buAutoNum type="arabicPeriod"/>
            </a:pPr>
            <a:r>
              <a:rPr lang="zh-CN" altLang="en-US" sz="2800" b="1"/>
              <a:t>不能将一个结构体变量作为一个整体进行赋值和输出；只能对其各个成员分别输出</a:t>
            </a:r>
          </a:p>
          <a:p>
            <a:pPr marL="609600" indent="-609600">
              <a:buFontTx/>
              <a:buNone/>
            </a:pPr>
            <a:r>
              <a:rPr lang="zh-CN" altLang="en-US" sz="2800" b="1"/>
              <a:t>   引用形式：</a:t>
            </a:r>
            <a:r>
              <a:rPr lang="zh-CN" altLang="en-US" sz="2800" b="1">
                <a:solidFill>
                  <a:srgbClr val="0000FF"/>
                </a:solidFill>
              </a:rPr>
              <a:t>结构体变量名</a:t>
            </a:r>
            <a:r>
              <a:rPr lang="en-US" altLang="zh-CN" sz="2800" b="1">
                <a:solidFill>
                  <a:srgbClr val="0000FF"/>
                </a:solidFill>
              </a:rPr>
              <a:t>.</a:t>
            </a:r>
            <a:r>
              <a:rPr lang="zh-CN" altLang="en-US" sz="2800" b="1">
                <a:solidFill>
                  <a:srgbClr val="0000FF"/>
                </a:solidFill>
              </a:rPr>
              <a:t>成员名</a:t>
            </a:r>
            <a:endParaRPr lang="zh-CN" altLang="en-US" sz="2800" b="1"/>
          </a:p>
          <a:p>
            <a:pPr marL="609600" indent="-609600">
              <a:buFontTx/>
              <a:buNone/>
            </a:pPr>
            <a:r>
              <a:rPr lang="en-US" altLang="zh-CN" sz="2800" b="1"/>
              <a:t>  printf(“………”,student1);</a:t>
            </a:r>
          </a:p>
          <a:p>
            <a:pPr marL="609600" indent="-609600">
              <a:buFontTx/>
              <a:buNone/>
            </a:pPr>
            <a:r>
              <a:rPr lang="en-US" altLang="zh-CN" sz="2800" b="1"/>
              <a:t>  printf(“ %d”, student1.num); </a:t>
            </a:r>
          </a:p>
        </p:txBody>
      </p:sp>
      <p:sp>
        <p:nvSpPr>
          <p:cNvPr id="69638" name="Text Box 6"/>
          <p:cNvSpPr txBox="1">
            <a:spLocks noChangeArrowheads="1"/>
          </p:cNvSpPr>
          <p:nvPr/>
        </p:nvSpPr>
        <p:spPr bwMode="auto">
          <a:xfrm>
            <a:off x="684213" y="4652963"/>
            <a:ext cx="8131175"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1"/>
                </a:solidFill>
                <a:latin typeface="Times New Roman" pitchFamily="18" charset="0"/>
                <a:ea typeface="宋体" pitchFamily="2" charset="-122"/>
              </a:defRPr>
            </a:lvl1pPr>
            <a:lvl2pPr marL="742950" indent="-285750" eaLnBrk="0" hangingPunct="0">
              <a:defRPr sz="3600">
                <a:solidFill>
                  <a:schemeClr val="tx1"/>
                </a:solidFill>
                <a:latin typeface="Times New Roman" pitchFamily="18" charset="0"/>
                <a:ea typeface="宋体" pitchFamily="2" charset="-122"/>
              </a:defRPr>
            </a:lvl2pPr>
            <a:lvl3pPr marL="1143000" indent="-228600" eaLnBrk="0" hangingPunct="0">
              <a:defRPr sz="3600">
                <a:solidFill>
                  <a:schemeClr val="tx1"/>
                </a:solidFill>
                <a:latin typeface="Times New Roman" pitchFamily="18" charset="0"/>
                <a:ea typeface="宋体" pitchFamily="2" charset="-122"/>
              </a:defRPr>
            </a:lvl3pPr>
            <a:lvl4pPr marL="1600200" indent="-228600" eaLnBrk="0" hangingPunct="0">
              <a:defRPr sz="3600">
                <a:solidFill>
                  <a:schemeClr val="tx1"/>
                </a:solidFill>
                <a:latin typeface="Times New Roman" pitchFamily="18" charset="0"/>
                <a:ea typeface="宋体" pitchFamily="2" charset="-122"/>
              </a:defRPr>
            </a:lvl4pPr>
            <a:lvl5pPr marL="2057400" indent="-228600" eaLnBrk="0" hangingPunct="0">
              <a:defRPr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pitchFamily="2" charset="-122"/>
              </a:defRPr>
            </a:lvl9pPr>
          </a:lstStyle>
          <a:p>
            <a:pPr eaLnBrk="1" hangingPunct="1">
              <a:lnSpc>
                <a:spcPct val="105000"/>
              </a:lnSpc>
            </a:pPr>
            <a:r>
              <a:rPr kumimoji="1" lang="en-US" altLang="zh-CN" sz="2800" b="1">
                <a:solidFill>
                  <a:srgbClr val="006600"/>
                </a:solidFill>
              </a:rPr>
              <a:t>2 . </a:t>
            </a:r>
            <a:r>
              <a:rPr kumimoji="1" lang="zh-CN" altLang="en-US" sz="2800" b="1"/>
              <a:t>若成员本身又属于一个结构体类型，只能对最低级的成员进行赋值、存取以及运算。</a:t>
            </a:r>
          </a:p>
          <a:p>
            <a:pPr eaLnBrk="1" hangingPunct="1">
              <a:lnSpc>
                <a:spcPct val="105000"/>
              </a:lnSpc>
            </a:pPr>
            <a:r>
              <a:rPr kumimoji="1" lang="zh-CN" altLang="en-US" sz="2800" b="1"/>
              <a:t>     如：</a:t>
            </a:r>
            <a:r>
              <a:rPr kumimoji="1" lang="en-US" altLang="zh-CN" sz="2800" b="1">
                <a:solidFill>
                  <a:srgbClr val="0000FF"/>
                </a:solidFill>
              </a:rPr>
              <a:t>student1.birthday.year</a:t>
            </a:r>
            <a:endParaRPr kumimoji="1" lang="en-US" altLang="zh-CN" sz="2800" b="1"/>
          </a:p>
        </p:txBody>
      </p:sp>
      <p:grpSp>
        <p:nvGrpSpPr>
          <p:cNvPr id="8" name="Group 14"/>
          <p:cNvGrpSpPr>
            <a:grpSpLocks/>
          </p:cNvGrpSpPr>
          <p:nvPr/>
        </p:nvGrpSpPr>
        <p:grpSpPr bwMode="auto">
          <a:xfrm>
            <a:off x="6789738" y="3068638"/>
            <a:ext cx="346075" cy="309562"/>
            <a:chOff x="4344" y="3540"/>
            <a:chExt cx="240" cy="240"/>
          </a:xfrm>
        </p:grpSpPr>
        <p:sp>
          <p:nvSpPr>
            <p:cNvPr id="11272" name="Line 15"/>
            <p:cNvSpPr>
              <a:spLocks noChangeShapeType="1"/>
            </p:cNvSpPr>
            <p:nvPr/>
          </p:nvSpPr>
          <p:spPr bwMode="auto">
            <a:xfrm flipH="1">
              <a:off x="4344" y="3540"/>
              <a:ext cx="240" cy="24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1273" name="Line 16"/>
            <p:cNvSpPr>
              <a:spLocks noChangeShapeType="1"/>
            </p:cNvSpPr>
            <p:nvPr/>
          </p:nvSpPr>
          <p:spPr bwMode="auto">
            <a:xfrm>
              <a:off x="4356" y="3540"/>
              <a:ext cx="228" cy="21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11" name="Freeform 18"/>
          <p:cNvSpPr>
            <a:spLocks/>
          </p:cNvSpPr>
          <p:nvPr/>
        </p:nvSpPr>
        <p:spPr bwMode="auto">
          <a:xfrm>
            <a:off x="6732588" y="3516313"/>
            <a:ext cx="554037" cy="323850"/>
          </a:xfrm>
          <a:custGeom>
            <a:avLst/>
            <a:gdLst>
              <a:gd name="T0" fmla="*/ 0 w 384"/>
              <a:gd name="T1" fmla="*/ 2147483647 h 250"/>
              <a:gd name="T2" fmla="*/ 2147483647 w 384"/>
              <a:gd name="T3" fmla="*/ 2147483647 h 250"/>
              <a:gd name="T4" fmla="*/ 2147483647 w 384"/>
              <a:gd name="T5" fmla="*/ 2147483647 h 250"/>
              <a:gd name="T6" fmla="*/ 2147483647 w 384"/>
              <a:gd name="T7" fmla="*/ 2147483647 h 250"/>
              <a:gd name="T8" fmla="*/ 2147483647 w 384"/>
              <a:gd name="T9" fmla="*/ 2147483647 h 250"/>
              <a:gd name="T10" fmla="*/ 2147483647 w 384"/>
              <a:gd name="T11" fmla="*/ 0 h 2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4" h="250">
                <a:moveTo>
                  <a:pt x="0" y="144"/>
                </a:moveTo>
                <a:cubicBezTo>
                  <a:pt x="60" y="164"/>
                  <a:pt x="93" y="206"/>
                  <a:pt x="144" y="240"/>
                </a:cubicBezTo>
                <a:cubicBezTo>
                  <a:pt x="221" y="214"/>
                  <a:pt x="147" y="250"/>
                  <a:pt x="192" y="192"/>
                </a:cubicBezTo>
                <a:cubicBezTo>
                  <a:pt x="236" y="135"/>
                  <a:pt x="252" y="128"/>
                  <a:pt x="300" y="96"/>
                </a:cubicBezTo>
                <a:cubicBezTo>
                  <a:pt x="364" y="0"/>
                  <a:pt x="280" y="116"/>
                  <a:pt x="360" y="36"/>
                </a:cubicBezTo>
                <a:cubicBezTo>
                  <a:pt x="370" y="26"/>
                  <a:pt x="384" y="0"/>
                  <a:pt x="384" y="0"/>
                </a:cubicBezTo>
              </a:path>
            </a:pathLst>
          </a:custGeom>
          <a:noFill/>
          <a:ln w="38100" cap="flat" cmpd="sng">
            <a:solidFill>
              <a:srgbClr val="008000"/>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9634"/>
                                        </p:tgtEl>
                                        <p:attrNameLst>
                                          <p:attrName>style.visibility</p:attrName>
                                        </p:attrNameLst>
                                      </p:cBhvr>
                                      <p:to>
                                        <p:strVal val="visible"/>
                                      </p:to>
                                    </p:set>
                                    <p:anim calcmode="lin" valueType="num">
                                      <p:cBhvr>
                                        <p:cTn id="7" dur="500" fill="hold"/>
                                        <p:tgtEl>
                                          <p:spTgt spid="69634"/>
                                        </p:tgtEl>
                                        <p:attrNameLst>
                                          <p:attrName>ppt_w</p:attrName>
                                        </p:attrNameLst>
                                      </p:cBhvr>
                                      <p:tavLst>
                                        <p:tav tm="0">
                                          <p:val>
                                            <p:fltVal val="0"/>
                                          </p:val>
                                        </p:tav>
                                        <p:tav tm="100000">
                                          <p:val>
                                            <p:strVal val="#ppt_w"/>
                                          </p:val>
                                        </p:tav>
                                      </p:tavLst>
                                    </p:anim>
                                    <p:anim calcmode="lin" valueType="num">
                                      <p:cBhvr>
                                        <p:cTn id="8" dur="500" fill="hold"/>
                                        <p:tgtEl>
                                          <p:spTgt spid="69634"/>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69635">
                                            <p:txEl>
                                              <p:pRg st="0" end="0"/>
                                            </p:txEl>
                                          </p:spTgt>
                                        </p:tgtEl>
                                        <p:attrNameLst>
                                          <p:attrName>style.visibility</p:attrName>
                                        </p:attrNameLst>
                                      </p:cBhvr>
                                      <p:to>
                                        <p:strVal val="visible"/>
                                      </p:to>
                                    </p:set>
                                    <p:animEffect transition="in" filter="wipe(left)">
                                      <p:cBhvr>
                                        <p:cTn id="13" dur="500"/>
                                        <p:tgtEl>
                                          <p:spTgt spid="69635">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9635">
                                            <p:txEl>
                                              <p:pRg st="1" end="1"/>
                                            </p:txEl>
                                          </p:spTgt>
                                        </p:tgtEl>
                                        <p:attrNameLst>
                                          <p:attrName>style.visibility</p:attrName>
                                        </p:attrNameLst>
                                      </p:cBhvr>
                                      <p:to>
                                        <p:strVal val="visible"/>
                                      </p:to>
                                    </p:set>
                                    <p:animEffect transition="in" filter="wipe(left)">
                                      <p:cBhvr>
                                        <p:cTn id="18" dur="500"/>
                                        <p:tgtEl>
                                          <p:spTgt spid="69635">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9635">
                                            <p:txEl>
                                              <p:pRg st="2" end="2"/>
                                            </p:txEl>
                                          </p:spTgt>
                                        </p:tgtEl>
                                        <p:attrNameLst>
                                          <p:attrName>style.visibility</p:attrName>
                                        </p:attrNameLst>
                                      </p:cBhvr>
                                      <p:to>
                                        <p:strVal val="visible"/>
                                      </p:to>
                                    </p:set>
                                    <p:animEffect transition="in" filter="wipe(left)">
                                      <p:cBhvr>
                                        <p:cTn id="23" dur="500"/>
                                        <p:tgtEl>
                                          <p:spTgt spid="69635">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9635">
                                            <p:txEl>
                                              <p:pRg st="3" end="3"/>
                                            </p:txEl>
                                          </p:spTgt>
                                        </p:tgtEl>
                                        <p:attrNameLst>
                                          <p:attrName>style.visibility</p:attrName>
                                        </p:attrNameLst>
                                      </p:cBhvr>
                                      <p:to>
                                        <p:strVal val="visible"/>
                                      </p:to>
                                    </p:set>
                                    <p:animEffect transition="in" filter="wipe(left)">
                                      <p:cBhvr>
                                        <p:cTn id="28" dur="500"/>
                                        <p:tgtEl>
                                          <p:spTgt spid="69635">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9635">
                                            <p:txEl>
                                              <p:pRg st="4" end="4"/>
                                            </p:txEl>
                                          </p:spTgt>
                                        </p:tgtEl>
                                        <p:attrNameLst>
                                          <p:attrName>style.visibility</p:attrName>
                                        </p:attrNameLst>
                                      </p:cBhvr>
                                      <p:to>
                                        <p:strVal val="visible"/>
                                      </p:to>
                                    </p:set>
                                    <p:animEffect transition="in" filter="wipe(left)">
                                      <p:cBhvr>
                                        <p:cTn id="33" dur="500"/>
                                        <p:tgtEl>
                                          <p:spTgt spid="69635">
                                            <p:txEl>
                                              <p:pRg st="4" end="4"/>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69638">
                                            <p:txEl>
                                              <p:pRg st="0" end="0"/>
                                            </p:txEl>
                                          </p:spTgt>
                                        </p:tgtEl>
                                        <p:attrNameLst>
                                          <p:attrName>style.visibility</p:attrName>
                                        </p:attrNameLst>
                                      </p:cBhvr>
                                      <p:to>
                                        <p:strVal val="visible"/>
                                      </p:to>
                                    </p:set>
                                    <p:animEffect transition="in" filter="wipe(left)">
                                      <p:cBhvr>
                                        <p:cTn id="46" dur="500"/>
                                        <p:tgtEl>
                                          <p:spTgt spid="69638">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9638">
                                            <p:txEl>
                                              <p:pRg st="1" end="1"/>
                                            </p:txEl>
                                          </p:spTgt>
                                        </p:tgtEl>
                                        <p:attrNameLst>
                                          <p:attrName>style.visibility</p:attrName>
                                        </p:attrNameLst>
                                      </p:cBhvr>
                                      <p:to>
                                        <p:strVal val="visible"/>
                                      </p:to>
                                    </p:set>
                                    <p:animEffect transition="in" filter="wipe(left)">
                                      <p:cBhvr>
                                        <p:cTn id="51" dur="500"/>
                                        <p:tgtEl>
                                          <p:spTgt spid="696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p:bldP spid="69635" grpId="0" build="p" autoUpdateAnimBg="0"/>
      <p:bldP spid="69638" grpId="0" build="p" autoUpdateAnimBg="0"/>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539750" y="549275"/>
            <a:ext cx="8353425" cy="720725"/>
          </a:xfrm>
        </p:spPr>
        <p:txBody>
          <a:bodyPr/>
          <a:lstStyle/>
          <a:p>
            <a:pPr>
              <a:defRPr/>
            </a:pPr>
            <a:r>
              <a:rPr lang="zh-CN" altLang="en-US" sz="2400"/>
              <a:t>（接上）</a:t>
            </a:r>
          </a:p>
        </p:txBody>
      </p:sp>
      <p:sp>
        <p:nvSpPr>
          <p:cNvPr id="70659" name="Rectangle 3"/>
          <p:cNvSpPr>
            <a:spLocks noGrp="1" noChangeArrowheads="1"/>
          </p:cNvSpPr>
          <p:nvPr>
            <p:ph type="body" idx="1"/>
          </p:nvPr>
        </p:nvSpPr>
        <p:spPr>
          <a:xfrm>
            <a:off x="468313" y="1052513"/>
            <a:ext cx="8305800" cy="3889375"/>
          </a:xfrm>
        </p:spPr>
        <p:txBody>
          <a:bodyPr/>
          <a:lstStyle/>
          <a:p>
            <a:pPr>
              <a:lnSpc>
                <a:spcPct val="80000"/>
              </a:lnSpc>
              <a:buFontTx/>
              <a:buNone/>
            </a:pPr>
            <a:r>
              <a:rPr lang="en-US" altLang="zh-CN" sz="2800" b="1">
                <a:solidFill>
                  <a:srgbClr val="006600"/>
                </a:solidFill>
              </a:rPr>
              <a:t>3.</a:t>
            </a:r>
            <a:r>
              <a:rPr lang="en-US" altLang="zh-CN" sz="2800" b="1"/>
              <a:t> </a:t>
            </a:r>
            <a:r>
              <a:rPr lang="zh-CN" altLang="en-US" sz="2800" b="1"/>
              <a:t>对成员变量可以象普通变量一样进行各种运算，如：</a:t>
            </a:r>
          </a:p>
          <a:p>
            <a:pPr>
              <a:lnSpc>
                <a:spcPct val="80000"/>
              </a:lnSpc>
              <a:buFontTx/>
              <a:buNone/>
            </a:pPr>
            <a:r>
              <a:rPr lang="zh-CN" altLang="en-US" sz="2800" b="1"/>
              <a:t>    </a:t>
            </a:r>
            <a:r>
              <a:rPr lang="en-US" altLang="zh-CN" sz="2800" b="1"/>
              <a:t>sumage=student1.age+student2.age;</a:t>
            </a:r>
          </a:p>
          <a:p>
            <a:pPr>
              <a:lnSpc>
                <a:spcPct val="80000"/>
              </a:lnSpc>
              <a:buFontTx/>
              <a:buNone/>
            </a:pPr>
            <a:r>
              <a:rPr lang="en-US" altLang="zh-CN" sz="2800" b="1">
                <a:solidFill>
                  <a:srgbClr val="006600"/>
                </a:solidFill>
              </a:rPr>
              <a:t>4.</a:t>
            </a:r>
            <a:r>
              <a:rPr lang="en-US" altLang="zh-CN" sz="2800" b="1"/>
              <a:t> </a:t>
            </a:r>
            <a:r>
              <a:rPr lang="zh-CN" altLang="en-US" sz="2800" b="1"/>
              <a:t>可以引用成员的地址，也可以引用结构体变量的地址</a:t>
            </a:r>
            <a:r>
              <a:rPr lang="en-US" altLang="zh-CN" sz="2800" b="1"/>
              <a:t>,</a:t>
            </a:r>
            <a:r>
              <a:rPr lang="zh-CN" altLang="en-US" sz="2800" b="1"/>
              <a:t>如</a:t>
            </a:r>
          </a:p>
          <a:p>
            <a:pPr>
              <a:lnSpc>
                <a:spcPct val="80000"/>
              </a:lnSpc>
              <a:buFontTx/>
              <a:buNone/>
            </a:pPr>
            <a:r>
              <a:rPr lang="zh-CN" altLang="en-US" sz="2800" b="1"/>
              <a:t>    </a:t>
            </a:r>
            <a:r>
              <a:rPr lang="en-US" altLang="zh-CN" sz="2800" b="1"/>
              <a:t>scanf(“%d”,&amp;student1.num);</a:t>
            </a:r>
          </a:p>
          <a:p>
            <a:pPr>
              <a:lnSpc>
                <a:spcPct val="80000"/>
              </a:lnSpc>
              <a:buFontTx/>
              <a:buNone/>
            </a:pPr>
            <a:r>
              <a:rPr lang="en-US" altLang="zh-CN" sz="2800" b="1"/>
              <a:t>    printf(“%o”,&amp;student1);</a:t>
            </a:r>
          </a:p>
          <a:p>
            <a:pPr>
              <a:lnSpc>
                <a:spcPct val="80000"/>
              </a:lnSpc>
              <a:buFontTx/>
              <a:buNone/>
            </a:pPr>
            <a:endParaRPr lang="en-US" altLang="zh-CN" sz="2800" b="1"/>
          </a:p>
          <a:p>
            <a:pPr>
              <a:lnSpc>
                <a:spcPct val="80000"/>
              </a:lnSpc>
              <a:buFontTx/>
              <a:buNone/>
            </a:pPr>
            <a:r>
              <a:rPr lang="en-US" altLang="zh-CN" sz="2800" b="1"/>
              <a:t>    scanf(“%d,%s,%c,%d,%s”,&amp;student1);</a:t>
            </a:r>
          </a:p>
          <a:p>
            <a:pPr>
              <a:lnSpc>
                <a:spcPct val="80000"/>
              </a:lnSpc>
              <a:buFontTx/>
              <a:buNone/>
            </a:pPr>
            <a:r>
              <a:rPr lang="en-US" altLang="zh-CN" sz="2800" b="1"/>
              <a:t>    </a:t>
            </a:r>
          </a:p>
        </p:txBody>
      </p:sp>
      <p:sp>
        <p:nvSpPr>
          <p:cNvPr id="70661" name="AutoShape 5"/>
          <p:cNvSpPr>
            <a:spLocks noChangeArrowheads="1"/>
          </p:cNvSpPr>
          <p:nvPr/>
        </p:nvSpPr>
        <p:spPr bwMode="auto">
          <a:xfrm>
            <a:off x="6324600" y="2492375"/>
            <a:ext cx="2819400" cy="609600"/>
          </a:xfrm>
          <a:prstGeom prst="wedgeRectCallout">
            <a:avLst>
              <a:gd name="adj1" fmla="val -85417"/>
              <a:gd name="adj2" fmla="val 44009"/>
            </a:avLst>
          </a:prstGeom>
          <a:solidFill>
            <a:srgbClr val="FFCCFF"/>
          </a:solidFill>
          <a:ln w="381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400" b="1"/>
              <a:t>输入</a:t>
            </a:r>
            <a:r>
              <a:rPr kumimoji="1" lang="en-US" altLang="zh-CN" sz="2000" b="1"/>
              <a:t>student1.num</a:t>
            </a:r>
            <a:r>
              <a:rPr kumimoji="1" lang="zh-CN" altLang="en-US" sz="2400" b="1"/>
              <a:t>的值</a:t>
            </a:r>
          </a:p>
        </p:txBody>
      </p:sp>
      <p:sp>
        <p:nvSpPr>
          <p:cNvPr id="70662" name="AutoShape 6"/>
          <p:cNvSpPr>
            <a:spLocks noChangeArrowheads="1"/>
          </p:cNvSpPr>
          <p:nvPr/>
        </p:nvSpPr>
        <p:spPr bwMode="auto">
          <a:xfrm>
            <a:off x="6096000" y="3573463"/>
            <a:ext cx="3048000" cy="457200"/>
          </a:xfrm>
          <a:prstGeom prst="wedgeRectCallout">
            <a:avLst>
              <a:gd name="adj1" fmla="val -80468"/>
              <a:gd name="adj2" fmla="val 10417"/>
            </a:avLst>
          </a:prstGeom>
          <a:solidFill>
            <a:srgbClr val="99FFCC"/>
          </a:solidFill>
          <a:ln w="381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400" b="1"/>
              <a:t>输出</a:t>
            </a:r>
            <a:r>
              <a:rPr kumimoji="1" lang="en-US" altLang="zh-CN" sz="2000" b="1"/>
              <a:t>student1</a:t>
            </a:r>
            <a:r>
              <a:rPr kumimoji="1" lang="zh-CN" altLang="en-US" sz="2400" b="1"/>
              <a:t>的首地址</a:t>
            </a:r>
          </a:p>
        </p:txBody>
      </p:sp>
      <p:grpSp>
        <p:nvGrpSpPr>
          <p:cNvPr id="8" name="Group 14"/>
          <p:cNvGrpSpPr>
            <a:grpSpLocks/>
          </p:cNvGrpSpPr>
          <p:nvPr/>
        </p:nvGrpSpPr>
        <p:grpSpPr bwMode="auto">
          <a:xfrm>
            <a:off x="8027988" y="4365625"/>
            <a:ext cx="346075" cy="309563"/>
            <a:chOff x="4344" y="3540"/>
            <a:chExt cx="240" cy="240"/>
          </a:xfrm>
        </p:grpSpPr>
        <p:sp>
          <p:nvSpPr>
            <p:cNvPr id="12297" name="Line 15"/>
            <p:cNvSpPr>
              <a:spLocks noChangeShapeType="1"/>
            </p:cNvSpPr>
            <p:nvPr/>
          </p:nvSpPr>
          <p:spPr bwMode="auto">
            <a:xfrm flipH="1">
              <a:off x="4344" y="3540"/>
              <a:ext cx="240" cy="24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2298" name="Line 16"/>
            <p:cNvSpPr>
              <a:spLocks noChangeShapeType="1"/>
            </p:cNvSpPr>
            <p:nvPr/>
          </p:nvSpPr>
          <p:spPr bwMode="auto">
            <a:xfrm>
              <a:off x="4356" y="3540"/>
              <a:ext cx="228" cy="21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2" name="矩形 1"/>
          <p:cNvSpPr>
            <a:spLocks noChangeArrowheads="1"/>
          </p:cNvSpPr>
          <p:nvPr/>
        </p:nvSpPr>
        <p:spPr bwMode="auto">
          <a:xfrm>
            <a:off x="1187450" y="4967288"/>
            <a:ext cx="7488238"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pPr>
            <a:r>
              <a:rPr lang="en-US" altLang="zh-CN" sz="2800" b="1" dirty="0" err="1">
                <a:latin typeface="宋体" pitchFamily="2" charset="-122"/>
              </a:rPr>
              <a:t>scanf</a:t>
            </a:r>
            <a:r>
              <a:rPr lang="en-US" altLang="zh-CN" sz="2800" b="1" dirty="0">
                <a:latin typeface="宋体" pitchFamily="2" charset="-122"/>
              </a:rPr>
              <a:t>(“%d%s%c%d%s”,&amp;student1.num,student1.name,&amp;student1.sex,&amp;student1.age,student1.addr);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wipe(left)">
                                      <p:cBhvr>
                                        <p:cTn id="7" dur="500"/>
                                        <p:tgtEl>
                                          <p:spTgt spid="706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659">
                                            <p:txEl>
                                              <p:pRg st="1" end="1"/>
                                            </p:txEl>
                                          </p:spTgt>
                                        </p:tgtEl>
                                        <p:attrNameLst>
                                          <p:attrName>style.visibility</p:attrName>
                                        </p:attrNameLst>
                                      </p:cBhvr>
                                      <p:to>
                                        <p:strVal val="visible"/>
                                      </p:to>
                                    </p:set>
                                    <p:animEffect transition="in" filter="wipe(left)">
                                      <p:cBhvr>
                                        <p:cTn id="12" dur="500"/>
                                        <p:tgtEl>
                                          <p:spTgt spid="706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0659">
                                            <p:txEl>
                                              <p:pRg st="2" end="2"/>
                                            </p:txEl>
                                          </p:spTgt>
                                        </p:tgtEl>
                                        <p:attrNameLst>
                                          <p:attrName>style.visibility</p:attrName>
                                        </p:attrNameLst>
                                      </p:cBhvr>
                                      <p:to>
                                        <p:strVal val="visible"/>
                                      </p:to>
                                    </p:set>
                                    <p:animEffect transition="in" filter="wipe(left)">
                                      <p:cBhvr>
                                        <p:cTn id="17" dur="500"/>
                                        <p:tgtEl>
                                          <p:spTgt spid="706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0659">
                                            <p:txEl>
                                              <p:pRg st="3" end="3"/>
                                            </p:txEl>
                                          </p:spTgt>
                                        </p:tgtEl>
                                        <p:attrNameLst>
                                          <p:attrName>style.visibility</p:attrName>
                                        </p:attrNameLst>
                                      </p:cBhvr>
                                      <p:to>
                                        <p:strVal val="visible"/>
                                      </p:to>
                                    </p:set>
                                    <p:animEffect transition="in" filter="wipe(left)">
                                      <p:cBhvr>
                                        <p:cTn id="22" dur="500"/>
                                        <p:tgtEl>
                                          <p:spTgt spid="706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0659">
                                            <p:txEl>
                                              <p:pRg st="4" end="4"/>
                                            </p:txEl>
                                          </p:spTgt>
                                        </p:tgtEl>
                                        <p:attrNameLst>
                                          <p:attrName>style.visibility</p:attrName>
                                        </p:attrNameLst>
                                      </p:cBhvr>
                                      <p:to>
                                        <p:strVal val="visible"/>
                                      </p:to>
                                    </p:set>
                                    <p:animEffect transition="in" filter="wipe(left)">
                                      <p:cBhvr>
                                        <p:cTn id="27" dur="500"/>
                                        <p:tgtEl>
                                          <p:spTgt spid="7065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0659">
                                            <p:txEl>
                                              <p:pRg st="6" end="6"/>
                                            </p:txEl>
                                          </p:spTgt>
                                        </p:tgtEl>
                                        <p:attrNameLst>
                                          <p:attrName>style.visibility</p:attrName>
                                        </p:attrNameLst>
                                      </p:cBhvr>
                                      <p:to>
                                        <p:strVal val="visible"/>
                                      </p:to>
                                    </p:set>
                                    <p:animEffect transition="in" filter="wipe(left)">
                                      <p:cBhvr>
                                        <p:cTn id="32" dur="500"/>
                                        <p:tgtEl>
                                          <p:spTgt spid="70659">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0659">
                                            <p:txEl>
                                              <p:pRg st="7" end="7"/>
                                            </p:txEl>
                                          </p:spTgt>
                                        </p:tgtEl>
                                        <p:attrNameLst>
                                          <p:attrName>style.visibility</p:attrName>
                                        </p:attrNameLst>
                                      </p:cBhvr>
                                      <p:to>
                                        <p:strVal val="visible"/>
                                      </p:to>
                                    </p:set>
                                    <p:animEffect transition="in" filter="wipe(left)">
                                      <p:cBhvr>
                                        <p:cTn id="37" dur="500"/>
                                        <p:tgtEl>
                                          <p:spTgt spid="70659">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70661"/>
                                        </p:tgtEl>
                                        <p:attrNameLst>
                                          <p:attrName>style.visibility</p:attrName>
                                        </p:attrNameLst>
                                      </p:cBhvr>
                                      <p:to>
                                        <p:strVal val="visible"/>
                                      </p:to>
                                    </p:set>
                                    <p:animEffect transition="in" filter="wipe(down)">
                                      <p:cBhvr>
                                        <p:cTn id="42" dur="500"/>
                                        <p:tgtEl>
                                          <p:spTgt spid="7066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70662"/>
                                        </p:tgtEl>
                                        <p:attrNameLst>
                                          <p:attrName>style.visibility</p:attrName>
                                        </p:attrNameLst>
                                      </p:cBhvr>
                                      <p:to>
                                        <p:strVal val="visible"/>
                                      </p:to>
                                    </p:set>
                                    <p:animEffect transition="in" filter="wipe(down)">
                                      <p:cBhvr>
                                        <p:cTn id="47" dur="500"/>
                                        <p:tgtEl>
                                          <p:spTgt spid="7066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autoUpdateAnimBg="0"/>
      <p:bldP spid="70661" grpId="0" animBg="1" autoUpdateAnimBg="0"/>
      <p:bldP spid="70662" grpId="0" animBg="1" autoUpdateAnimBg="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11188" y="0"/>
            <a:ext cx="7772400" cy="549275"/>
          </a:xfrm>
          <a:noFill/>
          <a:extLst>
            <a:ext uri="{909E8E84-426E-40DD-AFC4-6F175D3DCCD1}">
              <a14:hiddenFill xmlns:a14="http://schemas.microsoft.com/office/drawing/2010/main">
                <a:solidFill>
                  <a:schemeClr val="bg1"/>
                </a:solidFill>
              </a14:hiddenFill>
            </a:ext>
          </a:extLst>
        </p:spPr>
        <p:txBody>
          <a:bodyPr/>
          <a:lstStyle/>
          <a:p>
            <a:r>
              <a:rPr lang="en-US" altLang="zh-CN" sz="3200">
                <a:effectLst/>
              </a:rPr>
              <a:t>  10.1.4  </a:t>
            </a:r>
            <a:r>
              <a:rPr lang="zh-CN" altLang="en-US" sz="3200">
                <a:effectLst/>
              </a:rPr>
              <a:t>结构体变量的初始化</a:t>
            </a:r>
          </a:p>
        </p:txBody>
      </p:sp>
      <p:sp>
        <p:nvSpPr>
          <p:cNvPr id="71683" name="Rectangle 3"/>
          <p:cNvSpPr>
            <a:spLocks noGrp="1" noChangeArrowheads="1"/>
          </p:cNvSpPr>
          <p:nvPr>
            <p:ph type="body" idx="1"/>
          </p:nvPr>
        </p:nvSpPr>
        <p:spPr>
          <a:xfrm>
            <a:off x="323850" y="765175"/>
            <a:ext cx="8820150" cy="5715000"/>
          </a:xfrm>
        </p:spPr>
        <p:txBody>
          <a:bodyPr/>
          <a:lstStyle/>
          <a:p>
            <a:pPr>
              <a:buFontTx/>
              <a:buNone/>
            </a:pPr>
            <a:r>
              <a:rPr lang="en-US" altLang="zh-CN" sz="2600" b="1">
                <a:solidFill>
                  <a:srgbClr val="0000FF"/>
                </a:solidFill>
                <a:latin typeface="Arial" charset="0"/>
              </a:rPr>
              <a:t> </a:t>
            </a:r>
            <a:r>
              <a:rPr lang="en-US" altLang="zh-CN" sz="2600" b="1">
                <a:latin typeface="Arial" charset="0"/>
              </a:rPr>
              <a:t> struct  student</a:t>
            </a:r>
          </a:p>
          <a:p>
            <a:pPr>
              <a:buFontTx/>
              <a:buNone/>
            </a:pPr>
            <a:r>
              <a:rPr lang="en-US" altLang="zh-CN" sz="2600" b="1">
                <a:latin typeface="Arial" charset="0"/>
              </a:rPr>
              <a:t> { </a:t>
            </a:r>
          </a:p>
          <a:p>
            <a:pPr>
              <a:buFontTx/>
              <a:buNone/>
            </a:pPr>
            <a:r>
              <a:rPr lang="en-US" altLang="zh-CN" sz="2600" b="1">
                <a:latin typeface="Arial" charset="0"/>
              </a:rPr>
              <a:t>    long int num;</a:t>
            </a:r>
          </a:p>
          <a:p>
            <a:pPr>
              <a:buFontTx/>
              <a:buNone/>
            </a:pPr>
            <a:r>
              <a:rPr lang="en-US" altLang="zh-CN" sz="2600" b="1">
                <a:latin typeface="Arial" charset="0"/>
              </a:rPr>
              <a:t>    char name[20];</a:t>
            </a:r>
          </a:p>
          <a:p>
            <a:pPr>
              <a:buFontTx/>
              <a:buNone/>
            </a:pPr>
            <a:r>
              <a:rPr lang="en-US" altLang="zh-CN" sz="2600" b="1">
                <a:latin typeface="Arial" charset="0"/>
              </a:rPr>
              <a:t>    char sex;</a:t>
            </a:r>
          </a:p>
          <a:p>
            <a:pPr>
              <a:buFontTx/>
              <a:buNone/>
            </a:pPr>
            <a:r>
              <a:rPr lang="en-US" altLang="zh-CN" sz="2600" b="1">
                <a:latin typeface="Arial" charset="0"/>
              </a:rPr>
              <a:t>    char addr[20];</a:t>
            </a:r>
          </a:p>
          <a:p>
            <a:pPr>
              <a:buFontTx/>
              <a:buNone/>
            </a:pPr>
            <a:r>
              <a:rPr lang="en-US" altLang="zh-CN" sz="2600" b="1">
                <a:latin typeface="Arial" charset="0"/>
              </a:rPr>
              <a:t> } a={9801,</a:t>
            </a:r>
            <a:r>
              <a:rPr lang="zh-CN" altLang="en-US" sz="2800" b="1"/>
              <a:t>＂</a:t>
            </a:r>
            <a:r>
              <a:rPr lang="en-US" altLang="zh-CN" sz="2600" b="1">
                <a:latin typeface="Arial" charset="0"/>
              </a:rPr>
              <a:t>Wang hong</a:t>
            </a:r>
            <a:r>
              <a:rPr lang="zh-CN" altLang="en-US" sz="2800" b="1"/>
              <a:t>＂</a:t>
            </a:r>
            <a:r>
              <a:rPr lang="en-US" altLang="zh-CN" sz="2600" b="1">
                <a:latin typeface="Arial" charset="0"/>
              </a:rPr>
              <a:t>,’W’,</a:t>
            </a:r>
            <a:r>
              <a:rPr lang="zh-CN" altLang="en-US" sz="2400" b="1"/>
              <a:t>＂</a:t>
            </a:r>
            <a:r>
              <a:rPr lang="en-US" altLang="zh-CN" sz="2600" b="1">
                <a:latin typeface="Arial" charset="0"/>
              </a:rPr>
              <a:t>2 Linggong Road</a:t>
            </a:r>
            <a:r>
              <a:rPr lang="zh-CN" altLang="en-US" sz="2400" b="1"/>
              <a:t>＂</a:t>
            </a:r>
            <a:r>
              <a:rPr lang="en-US" altLang="zh-CN" sz="2600" b="1">
                <a:latin typeface="Arial" charset="0"/>
              </a:rPr>
              <a:t>};</a:t>
            </a:r>
          </a:p>
          <a:p>
            <a:pPr>
              <a:buFontTx/>
              <a:buNone/>
            </a:pPr>
            <a:r>
              <a:rPr lang="en-US" altLang="zh-CN" sz="2600" b="1">
                <a:latin typeface="Arial" charset="0"/>
              </a:rPr>
              <a:t>main( )</a:t>
            </a:r>
          </a:p>
          <a:p>
            <a:pPr>
              <a:buFontTx/>
              <a:buNone/>
            </a:pPr>
            <a:r>
              <a:rPr lang="en-US" altLang="zh-CN" sz="2600" b="1">
                <a:latin typeface="Arial" charset="0"/>
              </a:rPr>
              <a:t>{ </a:t>
            </a:r>
          </a:p>
          <a:p>
            <a:pPr>
              <a:buFontTx/>
              <a:buNone/>
            </a:pPr>
            <a:r>
              <a:rPr lang="en-US" altLang="zh-CN" sz="2600" b="1">
                <a:latin typeface="Arial" charset="0"/>
              </a:rPr>
              <a:t>  printf(</a:t>
            </a:r>
            <a:r>
              <a:rPr lang="zh-CN" altLang="en-US" sz="2400" b="1"/>
              <a:t>＂</a:t>
            </a:r>
            <a:r>
              <a:rPr lang="en-US" altLang="zh-CN" sz="2600" b="1">
                <a:latin typeface="Arial" charset="0"/>
              </a:rPr>
              <a:t>No.:%ld\nname:%s\nsex:%c\naddress:%s\n</a:t>
            </a:r>
            <a:r>
              <a:rPr lang="zh-CN" altLang="en-US" sz="2400" b="1"/>
              <a:t> ＂</a:t>
            </a:r>
            <a:r>
              <a:rPr lang="en-US" altLang="zh-CN" sz="2600" b="1">
                <a:latin typeface="Arial" charset="0"/>
              </a:rPr>
              <a:t>,a.num,a.name,a.sex,a.addr);</a:t>
            </a:r>
          </a:p>
          <a:p>
            <a:pPr>
              <a:buFontTx/>
              <a:buNone/>
            </a:pPr>
            <a:r>
              <a:rPr lang="en-US" altLang="zh-CN" sz="2600" b="1">
                <a:latin typeface="Arial" charset="0"/>
              </a:rPr>
              <a:t>}</a:t>
            </a:r>
          </a:p>
        </p:txBody>
      </p:sp>
      <p:sp>
        <p:nvSpPr>
          <p:cNvPr id="71684" name="AutoShape 4"/>
          <p:cNvSpPr>
            <a:spLocks noChangeArrowheads="1"/>
          </p:cNvSpPr>
          <p:nvPr/>
        </p:nvSpPr>
        <p:spPr bwMode="auto">
          <a:xfrm>
            <a:off x="5076825" y="836613"/>
            <a:ext cx="3886200" cy="2286000"/>
          </a:xfrm>
          <a:prstGeom prst="wedgeRectCallout">
            <a:avLst>
              <a:gd name="adj1" fmla="val -26227"/>
              <a:gd name="adj2" fmla="val 39931"/>
            </a:avLst>
          </a:prstGeom>
          <a:solidFill>
            <a:srgbClr val="FFCCFF"/>
          </a:solidFill>
          <a:ln w="381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zh-CN" sz="2600"/>
              <a:t>运行结果为：</a:t>
            </a:r>
            <a:endParaRPr kumimoji="1" lang="zh-CN" altLang="en-US" sz="2600"/>
          </a:p>
          <a:p>
            <a:r>
              <a:rPr kumimoji="1" lang="en-US" altLang="zh-CN" sz="2600"/>
              <a:t>No.:9801</a:t>
            </a:r>
          </a:p>
          <a:p>
            <a:r>
              <a:rPr kumimoji="1" lang="en-US" altLang="zh-CN" sz="2600"/>
              <a:t>name:Wang hong</a:t>
            </a:r>
          </a:p>
          <a:p>
            <a:r>
              <a:rPr kumimoji="1" lang="en-US" altLang="zh-CN" sz="2600"/>
              <a:t>sex:W</a:t>
            </a:r>
          </a:p>
          <a:p>
            <a:r>
              <a:rPr kumimoji="1" lang="en-US" altLang="zh-CN" sz="2600"/>
              <a:t>address:2 Linggong Road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71682"/>
                                        </p:tgtEl>
                                        <p:attrNameLst>
                                          <p:attrName>style.visibility</p:attrName>
                                        </p:attrNameLst>
                                      </p:cBhvr>
                                      <p:to>
                                        <p:strVal val="visible"/>
                                      </p:to>
                                    </p:set>
                                    <p:animEffect transition="in" filter="blinds(vertical)">
                                      <p:cBhvr>
                                        <p:cTn id="7" dur="500"/>
                                        <p:tgtEl>
                                          <p:spTgt spid="716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1683">
                                            <p:txEl>
                                              <p:pRg st="0" end="0"/>
                                            </p:txEl>
                                          </p:spTgt>
                                        </p:tgtEl>
                                        <p:attrNameLst>
                                          <p:attrName>style.visibility</p:attrName>
                                        </p:attrNameLst>
                                      </p:cBhvr>
                                      <p:to>
                                        <p:strVal val="visible"/>
                                      </p:to>
                                    </p:set>
                                    <p:anim calcmode="lin" valueType="num">
                                      <p:cBhvr additive="base">
                                        <p:cTn id="12" dur="500" fill="hold"/>
                                        <p:tgtEl>
                                          <p:spTgt spid="7168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16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1683">
                                            <p:txEl>
                                              <p:pRg st="1" end="1"/>
                                            </p:txEl>
                                          </p:spTgt>
                                        </p:tgtEl>
                                        <p:attrNameLst>
                                          <p:attrName>style.visibility</p:attrName>
                                        </p:attrNameLst>
                                      </p:cBhvr>
                                      <p:to>
                                        <p:strVal val="visible"/>
                                      </p:to>
                                    </p:set>
                                    <p:anim calcmode="lin" valueType="num">
                                      <p:cBhvr additive="base">
                                        <p:cTn id="18" dur="500" fill="hold"/>
                                        <p:tgtEl>
                                          <p:spTgt spid="71683">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716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71683">
                                            <p:txEl>
                                              <p:pRg st="2" end="2"/>
                                            </p:txEl>
                                          </p:spTgt>
                                        </p:tgtEl>
                                        <p:attrNameLst>
                                          <p:attrName>style.visibility</p:attrName>
                                        </p:attrNameLst>
                                      </p:cBhvr>
                                      <p:to>
                                        <p:strVal val="visible"/>
                                      </p:to>
                                    </p:set>
                                    <p:anim calcmode="lin" valueType="num">
                                      <p:cBhvr additive="base">
                                        <p:cTn id="24" dur="500" fill="hold"/>
                                        <p:tgtEl>
                                          <p:spTgt spid="71683">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716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71683">
                                            <p:txEl>
                                              <p:pRg st="3" end="3"/>
                                            </p:txEl>
                                          </p:spTgt>
                                        </p:tgtEl>
                                        <p:attrNameLst>
                                          <p:attrName>style.visibility</p:attrName>
                                        </p:attrNameLst>
                                      </p:cBhvr>
                                      <p:to>
                                        <p:strVal val="visible"/>
                                      </p:to>
                                    </p:set>
                                    <p:anim calcmode="lin" valueType="num">
                                      <p:cBhvr additive="base">
                                        <p:cTn id="30" dur="500" fill="hold"/>
                                        <p:tgtEl>
                                          <p:spTgt spid="71683">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716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71683">
                                            <p:txEl>
                                              <p:pRg st="4" end="4"/>
                                            </p:txEl>
                                          </p:spTgt>
                                        </p:tgtEl>
                                        <p:attrNameLst>
                                          <p:attrName>style.visibility</p:attrName>
                                        </p:attrNameLst>
                                      </p:cBhvr>
                                      <p:to>
                                        <p:strVal val="visible"/>
                                      </p:to>
                                    </p:set>
                                    <p:anim calcmode="lin" valueType="num">
                                      <p:cBhvr additive="base">
                                        <p:cTn id="36" dur="500" fill="hold"/>
                                        <p:tgtEl>
                                          <p:spTgt spid="71683">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7168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71683">
                                            <p:txEl>
                                              <p:pRg st="5" end="5"/>
                                            </p:txEl>
                                          </p:spTgt>
                                        </p:tgtEl>
                                        <p:attrNameLst>
                                          <p:attrName>style.visibility</p:attrName>
                                        </p:attrNameLst>
                                      </p:cBhvr>
                                      <p:to>
                                        <p:strVal val="visible"/>
                                      </p:to>
                                    </p:set>
                                    <p:anim calcmode="lin" valueType="num">
                                      <p:cBhvr additive="base">
                                        <p:cTn id="42" dur="500" fill="hold"/>
                                        <p:tgtEl>
                                          <p:spTgt spid="71683">
                                            <p:txEl>
                                              <p:pRg st="5" end="5"/>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7168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71683">
                                            <p:txEl>
                                              <p:pRg st="6" end="6"/>
                                            </p:txEl>
                                          </p:spTgt>
                                        </p:tgtEl>
                                        <p:attrNameLst>
                                          <p:attrName>style.visibility</p:attrName>
                                        </p:attrNameLst>
                                      </p:cBhvr>
                                      <p:to>
                                        <p:strVal val="visible"/>
                                      </p:to>
                                    </p:set>
                                    <p:anim calcmode="lin" valueType="num">
                                      <p:cBhvr additive="base">
                                        <p:cTn id="48" dur="500" fill="hold"/>
                                        <p:tgtEl>
                                          <p:spTgt spid="71683">
                                            <p:txEl>
                                              <p:pRg st="6" end="6"/>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7168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71683">
                                            <p:txEl>
                                              <p:pRg st="7" end="7"/>
                                            </p:txEl>
                                          </p:spTgt>
                                        </p:tgtEl>
                                        <p:attrNameLst>
                                          <p:attrName>style.visibility</p:attrName>
                                        </p:attrNameLst>
                                      </p:cBhvr>
                                      <p:to>
                                        <p:strVal val="visible"/>
                                      </p:to>
                                    </p:set>
                                    <p:anim calcmode="lin" valueType="num">
                                      <p:cBhvr additive="base">
                                        <p:cTn id="54" dur="500" fill="hold"/>
                                        <p:tgtEl>
                                          <p:spTgt spid="71683">
                                            <p:txEl>
                                              <p:pRg st="7" end="7"/>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7168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71683">
                                            <p:txEl>
                                              <p:pRg st="8" end="8"/>
                                            </p:txEl>
                                          </p:spTgt>
                                        </p:tgtEl>
                                        <p:attrNameLst>
                                          <p:attrName>style.visibility</p:attrName>
                                        </p:attrNameLst>
                                      </p:cBhvr>
                                      <p:to>
                                        <p:strVal val="visible"/>
                                      </p:to>
                                    </p:set>
                                    <p:anim calcmode="lin" valueType="num">
                                      <p:cBhvr additive="base">
                                        <p:cTn id="60" dur="500" fill="hold"/>
                                        <p:tgtEl>
                                          <p:spTgt spid="71683">
                                            <p:txEl>
                                              <p:pRg st="8" end="8"/>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7168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71683">
                                            <p:txEl>
                                              <p:pRg st="9" end="9"/>
                                            </p:txEl>
                                          </p:spTgt>
                                        </p:tgtEl>
                                        <p:attrNameLst>
                                          <p:attrName>style.visibility</p:attrName>
                                        </p:attrNameLst>
                                      </p:cBhvr>
                                      <p:to>
                                        <p:strVal val="visible"/>
                                      </p:to>
                                    </p:set>
                                    <p:anim calcmode="lin" valueType="num">
                                      <p:cBhvr additive="base">
                                        <p:cTn id="66" dur="500" fill="hold"/>
                                        <p:tgtEl>
                                          <p:spTgt spid="71683">
                                            <p:txEl>
                                              <p:pRg st="9" end="9"/>
                                            </p:txEl>
                                          </p:spTgt>
                                        </p:tgtEl>
                                        <p:attrNameLst>
                                          <p:attrName>ppt_x</p:attrName>
                                        </p:attrNameLst>
                                      </p:cBhvr>
                                      <p:tavLst>
                                        <p:tav tm="0">
                                          <p:val>
                                            <p:strVal val="0-#ppt_w/2"/>
                                          </p:val>
                                        </p:tav>
                                        <p:tav tm="100000">
                                          <p:val>
                                            <p:strVal val="#ppt_x"/>
                                          </p:val>
                                        </p:tav>
                                      </p:tavLst>
                                    </p:anim>
                                    <p:anim calcmode="lin" valueType="num">
                                      <p:cBhvr additive="base">
                                        <p:cTn id="67" dur="500" fill="hold"/>
                                        <p:tgtEl>
                                          <p:spTgt spid="7168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71683">
                                            <p:txEl>
                                              <p:pRg st="10" end="10"/>
                                            </p:txEl>
                                          </p:spTgt>
                                        </p:tgtEl>
                                        <p:attrNameLst>
                                          <p:attrName>style.visibility</p:attrName>
                                        </p:attrNameLst>
                                      </p:cBhvr>
                                      <p:to>
                                        <p:strVal val="visible"/>
                                      </p:to>
                                    </p:set>
                                    <p:anim calcmode="lin" valueType="num">
                                      <p:cBhvr additive="base">
                                        <p:cTn id="72" dur="500" fill="hold"/>
                                        <p:tgtEl>
                                          <p:spTgt spid="71683">
                                            <p:txEl>
                                              <p:pRg st="10" end="10"/>
                                            </p:txEl>
                                          </p:spTgt>
                                        </p:tgtEl>
                                        <p:attrNameLst>
                                          <p:attrName>ppt_x</p:attrName>
                                        </p:attrNameLst>
                                      </p:cBhvr>
                                      <p:tavLst>
                                        <p:tav tm="0">
                                          <p:val>
                                            <p:strVal val="0-#ppt_w/2"/>
                                          </p:val>
                                        </p:tav>
                                        <p:tav tm="100000">
                                          <p:val>
                                            <p:strVal val="#ppt_x"/>
                                          </p:val>
                                        </p:tav>
                                      </p:tavLst>
                                    </p:anim>
                                    <p:anim calcmode="lin" valueType="num">
                                      <p:cBhvr additive="base">
                                        <p:cTn id="73" dur="500" fill="hold"/>
                                        <p:tgtEl>
                                          <p:spTgt spid="7168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2" fill="hold" grpId="0" nodeType="clickEffect">
                                  <p:stCondLst>
                                    <p:cond delay="0"/>
                                  </p:stCondLst>
                                  <p:childTnLst>
                                    <p:set>
                                      <p:cBhvr>
                                        <p:cTn id="77" dur="1" fill="hold">
                                          <p:stCondLst>
                                            <p:cond delay="0"/>
                                          </p:stCondLst>
                                        </p:cTn>
                                        <p:tgtEl>
                                          <p:spTgt spid="71684"/>
                                        </p:tgtEl>
                                        <p:attrNameLst>
                                          <p:attrName>style.visibility</p:attrName>
                                        </p:attrNameLst>
                                      </p:cBhvr>
                                      <p:to>
                                        <p:strVal val="visible"/>
                                      </p:to>
                                    </p:set>
                                    <p:anim calcmode="lin" valueType="num">
                                      <p:cBhvr additive="base">
                                        <p:cTn id="78" dur="500" fill="hold"/>
                                        <p:tgtEl>
                                          <p:spTgt spid="71684"/>
                                        </p:tgtEl>
                                        <p:attrNameLst>
                                          <p:attrName>ppt_x</p:attrName>
                                        </p:attrNameLst>
                                      </p:cBhvr>
                                      <p:tavLst>
                                        <p:tav tm="0">
                                          <p:val>
                                            <p:strVal val="1+#ppt_w/2"/>
                                          </p:val>
                                        </p:tav>
                                        <p:tav tm="100000">
                                          <p:val>
                                            <p:strVal val="#ppt_x"/>
                                          </p:val>
                                        </p:tav>
                                      </p:tavLst>
                                    </p:anim>
                                    <p:anim calcmode="lin" valueType="num">
                                      <p:cBhvr additive="base">
                                        <p:cTn id="79" dur="500" fill="hold"/>
                                        <p:tgtEl>
                                          <p:spTgt spid="716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p:bldP spid="71683" grpId="0" build="p" autoUpdateAnimBg="0"/>
      <p:bldP spid="71684"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118FADDD-94C3-4A92-904E-02B215872560}"/>
              </a:ext>
            </a:extLst>
          </p:cNvPr>
          <p:cNvSpPr>
            <a:spLocks noGrp="1" noChangeArrowheads="1"/>
          </p:cNvSpPr>
          <p:nvPr>
            <p:ph type="title"/>
          </p:nvPr>
        </p:nvSpPr>
        <p:spPr>
          <a:xfrm>
            <a:off x="611560" y="304800"/>
            <a:ext cx="7742238" cy="720725"/>
          </a:xfrm>
          <a:noFill/>
          <a:extLst>
            <a:ext uri="{909E8E84-426E-40DD-AFC4-6F175D3DCCD1}">
              <a14:hiddenFill xmlns:a14="http://schemas.microsoft.com/office/drawing/2010/main">
                <a:solidFill>
                  <a:schemeClr val="bg1"/>
                </a:solidFill>
              </a14:hiddenFill>
            </a:ext>
          </a:extLst>
        </p:spPr>
        <p:txBody>
          <a:bodyPr/>
          <a:lstStyle/>
          <a:p>
            <a:pPr algn="ctr"/>
            <a:r>
              <a:rPr lang="en-US" altLang="zh-CN" sz="4000" b="1" dirty="0"/>
              <a:t>10.2  </a:t>
            </a:r>
            <a:r>
              <a:rPr lang="zh-CN" altLang="zh-CN" sz="4000" b="1" dirty="0"/>
              <a:t>结构体数组</a:t>
            </a:r>
            <a:br>
              <a:rPr lang="zh-CN" altLang="zh-CN" sz="3200" dirty="0"/>
            </a:br>
            <a:r>
              <a:rPr lang="zh-CN" altLang="zh-CN" sz="2400" dirty="0"/>
              <a:t>（</a:t>
            </a:r>
            <a:r>
              <a:rPr lang="zh-CN" altLang="zh-CN" sz="2400" b="1" dirty="0">
                <a:solidFill>
                  <a:srgbClr val="006600"/>
                </a:solidFill>
              </a:rPr>
              <a:t>每个数组元素都是一个结构体类型的数据</a:t>
            </a:r>
            <a:r>
              <a:rPr lang="zh-CN" altLang="zh-CN" sz="2400" dirty="0"/>
              <a:t>）</a:t>
            </a:r>
            <a:endParaRPr lang="zh-CN" altLang="en-US" sz="2400" dirty="0"/>
          </a:p>
        </p:txBody>
      </p:sp>
      <p:sp>
        <p:nvSpPr>
          <p:cNvPr id="17411" name="Rectangle 3">
            <a:extLst>
              <a:ext uri="{FF2B5EF4-FFF2-40B4-BE49-F238E27FC236}">
                <a16:creationId xmlns:a16="http://schemas.microsoft.com/office/drawing/2014/main" id="{85EA8797-7B80-4690-99F7-DDAF16AE09E2}"/>
              </a:ext>
            </a:extLst>
          </p:cNvPr>
          <p:cNvSpPr>
            <a:spLocks noGrp="1" noChangeArrowheads="1"/>
          </p:cNvSpPr>
          <p:nvPr>
            <p:ph type="body" idx="1"/>
          </p:nvPr>
        </p:nvSpPr>
        <p:spPr>
          <a:xfrm>
            <a:off x="838200" y="1752600"/>
            <a:ext cx="4495800" cy="4800600"/>
          </a:xfrm>
        </p:spPr>
        <p:txBody>
          <a:bodyPr/>
          <a:lstStyle/>
          <a:p>
            <a:pPr>
              <a:buFont typeface="Monotype Sorts" pitchFamily="2" charset="2"/>
              <a:buNone/>
            </a:pPr>
            <a:r>
              <a:rPr lang="zh-CN" altLang="zh-CN" sz="2600" b="1">
                <a:solidFill>
                  <a:srgbClr val="0000FF"/>
                </a:solidFill>
              </a:rPr>
              <a:t>(一）结构体数组的定义</a:t>
            </a:r>
            <a:r>
              <a:rPr lang="zh-CN" altLang="zh-CN" sz="2600"/>
              <a:t>，如</a:t>
            </a:r>
          </a:p>
          <a:p>
            <a:pPr>
              <a:buFont typeface="Monotype Sorts" pitchFamily="2" charset="2"/>
              <a:buNone/>
            </a:pPr>
            <a:r>
              <a:rPr lang="en-US" altLang="zh-CN" sz="2600" b="1"/>
              <a:t>struct  student</a:t>
            </a:r>
          </a:p>
          <a:p>
            <a:pPr>
              <a:buFont typeface="Monotype Sorts" pitchFamily="2" charset="2"/>
              <a:buNone/>
            </a:pPr>
            <a:r>
              <a:rPr lang="en-US" altLang="zh-CN" sz="2600" b="1"/>
              <a:t>{int num;</a:t>
            </a:r>
          </a:p>
          <a:p>
            <a:pPr>
              <a:buFont typeface="Monotype Sorts" pitchFamily="2" charset="2"/>
              <a:buNone/>
            </a:pPr>
            <a:r>
              <a:rPr lang="en-US" altLang="zh-CN" sz="2600" b="1"/>
              <a:t>  char name[20];</a:t>
            </a:r>
          </a:p>
          <a:p>
            <a:pPr>
              <a:buFont typeface="Monotype Sorts" pitchFamily="2" charset="2"/>
              <a:buNone/>
            </a:pPr>
            <a:r>
              <a:rPr lang="en-US" altLang="zh-CN" sz="2600" b="1"/>
              <a:t>  char sex;</a:t>
            </a:r>
          </a:p>
          <a:p>
            <a:pPr>
              <a:buFont typeface="Monotype Sorts" pitchFamily="2" charset="2"/>
              <a:buNone/>
            </a:pPr>
            <a:r>
              <a:rPr lang="en-US" altLang="zh-CN" sz="2600" b="1"/>
              <a:t>  int age;</a:t>
            </a:r>
          </a:p>
          <a:p>
            <a:pPr>
              <a:buFont typeface="Monotype Sorts" pitchFamily="2" charset="2"/>
              <a:buNone/>
            </a:pPr>
            <a:r>
              <a:rPr lang="en-US" altLang="zh-CN" sz="2600" b="1"/>
              <a:t>  char addr[30];</a:t>
            </a:r>
          </a:p>
          <a:p>
            <a:pPr>
              <a:buFont typeface="Monotype Sorts" pitchFamily="2" charset="2"/>
              <a:buNone/>
            </a:pPr>
            <a:r>
              <a:rPr lang="en-US" altLang="zh-CN" sz="2600" b="1"/>
              <a:t>};</a:t>
            </a:r>
          </a:p>
          <a:p>
            <a:pPr>
              <a:buFont typeface="Monotype Sorts" pitchFamily="2" charset="2"/>
              <a:buNone/>
            </a:pPr>
            <a:r>
              <a:rPr lang="en-US" altLang="zh-CN" sz="2600" b="1"/>
              <a:t> struct studnt   stu[3];</a:t>
            </a:r>
            <a:endParaRPr lang="en-US" altLang="zh-CN" sz="2600"/>
          </a:p>
        </p:txBody>
      </p:sp>
      <p:sp>
        <p:nvSpPr>
          <p:cNvPr id="17412" name="AutoShape 4">
            <a:extLst>
              <a:ext uri="{FF2B5EF4-FFF2-40B4-BE49-F238E27FC236}">
                <a16:creationId xmlns:a16="http://schemas.microsoft.com/office/drawing/2014/main" id="{C4DC09B6-BF1B-4A06-93B6-ACBCA2714348}"/>
              </a:ext>
            </a:extLst>
          </p:cNvPr>
          <p:cNvSpPr>
            <a:spLocks noChangeArrowheads="1"/>
          </p:cNvSpPr>
          <p:nvPr/>
        </p:nvSpPr>
        <p:spPr bwMode="auto">
          <a:xfrm>
            <a:off x="5638800" y="1752600"/>
            <a:ext cx="3124200" cy="4495800"/>
          </a:xfrm>
          <a:prstGeom prst="wedgeRectCallout">
            <a:avLst>
              <a:gd name="adj1" fmla="val -59250"/>
              <a:gd name="adj2" fmla="val 27685"/>
            </a:avLst>
          </a:prstGeom>
          <a:solidFill>
            <a:schemeClr val="hlink"/>
          </a:solidFill>
          <a:ln w="762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600" b="1"/>
              <a:t>也可直接定义，如</a:t>
            </a:r>
          </a:p>
          <a:p>
            <a:r>
              <a:rPr lang="en-US" altLang="zh-CN" sz="2600" b="1"/>
              <a:t>struct student</a:t>
            </a:r>
          </a:p>
          <a:p>
            <a:r>
              <a:rPr lang="en-US" altLang="zh-CN" sz="2600" b="1"/>
              <a:t>      {int num;</a:t>
            </a:r>
          </a:p>
          <a:p>
            <a:r>
              <a:rPr lang="en-US" altLang="zh-CN" sz="2600" b="1"/>
              <a:t>         …</a:t>
            </a:r>
          </a:p>
          <a:p>
            <a:r>
              <a:rPr lang="en-US" altLang="zh-CN" sz="2600" b="1"/>
              <a:t>       } stu[3];</a:t>
            </a:r>
          </a:p>
          <a:p>
            <a:r>
              <a:rPr lang="zh-CN" altLang="en-US" sz="2600" b="1"/>
              <a:t>或</a:t>
            </a:r>
            <a:r>
              <a:rPr lang="en-US" altLang="zh-CN" sz="2600" b="1"/>
              <a:t>struct</a:t>
            </a:r>
          </a:p>
          <a:p>
            <a:r>
              <a:rPr lang="en-US" altLang="zh-CN" sz="2600" b="1"/>
              <a:t>      {int num;</a:t>
            </a:r>
          </a:p>
          <a:p>
            <a:r>
              <a:rPr lang="en-US" altLang="zh-CN" sz="2600" b="1"/>
              <a:t>         …</a:t>
            </a:r>
          </a:p>
          <a:p>
            <a:r>
              <a:rPr lang="en-US" altLang="zh-CN" sz="2600" b="1"/>
              <a:t>       }stu[3];</a:t>
            </a:r>
            <a:endParaRPr lang="en-US" altLang="zh-CN" sz="2600"/>
          </a:p>
        </p:txBody>
      </p:sp>
      <p:graphicFrame>
        <p:nvGraphicFramePr>
          <p:cNvPr id="17413" name="Object 5">
            <a:extLst>
              <a:ext uri="{FF2B5EF4-FFF2-40B4-BE49-F238E27FC236}">
                <a16:creationId xmlns:a16="http://schemas.microsoft.com/office/drawing/2014/main" id="{3E817ABB-C964-4A4C-98F6-0DE8ACC6C396}"/>
              </a:ext>
            </a:extLst>
          </p:cNvPr>
          <p:cNvGraphicFramePr>
            <a:graphicFrameLocks noChangeAspect="1"/>
          </p:cNvGraphicFramePr>
          <p:nvPr/>
        </p:nvGraphicFramePr>
        <p:xfrm>
          <a:off x="457200" y="1600200"/>
          <a:ext cx="8686800" cy="3509963"/>
        </p:xfrm>
        <a:graphic>
          <a:graphicData uri="http://schemas.openxmlformats.org/presentationml/2006/ole">
            <mc:AlternateContent xmlns:mc="http://schemas.openxmlformats.org/markup-compatibility/2006">
              <mc:Choice xmlns:v="urn:schemas-microsoft-com:vml" Requires="v">
                <p:oleObj spid="_x0000_s10262" name="BMP 图象" r:id="rId3" imgW="5047619" imgH="1514686" progId="Paint.Picture">
                  <p:embed/>
                </p:oleObj>
              </mc:Choice>
              <mc:Fallback>
                <p:oleObj name="BMP 图象" r:id="rId3" imgW="5047619" imgH="1514686" progId="Paint.Picture">
                  <p:embed/>
                  <p:pic>
                    <p:nvPicPr>
                      <p:cNvPr id="17413" name="Object 5">
                        <a:extLst>
                          <a:ext uri="{FF2B5EF4-FFF2-40B4-BE49-F238E27FC236}">
                            <a16:creationId xmlns:a16="http://schemas.microsoft.com/office/drawing/2014/main" id="{3E817ABB-C964-4A4C-98F6-0DE8ACC6C3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686800" cy="350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animEffect transition="in" filter="blinds(vertical)">
                                      <p:cBhvr>
                                        <p:cTn id="7" dur="500"/>
                                        <p:tgtEl>
                                          <p:spTgt spid="174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7411">
                                            <p:txEl>
                                              <p:pRg st="0" end="0"/>
                                            </p:txEl>
                                          </p:spTgt>
                                        </p:tgtEl>
                                        <p:attrNameLst>
                                          <p:attrName>style.visibility</p:attrName>
                                        </p:attrNameLst>
                                      </p:cBhvr>
                                      <p:to>
                                        <p:strVal val="visible"/>
                                      </p:to>
                                    </p:set>
                                    <p:anim calcmode="lin" valueType="num">
                                      <p:cBhvr additive="base">
                                        <p:cTn id="12" dur="500" fill="hold"/>
                                        <p:tgtEl>
                                          <p:spTgt spid="17411">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74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7411">
                                            <p:txEl>
                                              <p:pRg st="1" end="1"/>
                                            </p:txEl>
                                          </p:spTgt>
                                        </p:tgtEl>
                                        <p:attrNameLst>
                                          <p:attrName>style.visibility</p:attrName>
                                        </p:attrNameLst>
                                      </p:cBhvr>
                                      <p:to>
                                        <p:strVal val="visible"/>
                                      </p:to>
                                    </p:set>
                                    <p:anim calcmode="lin" valueType="num">
                                      <p:cBhvr additive="base">
                                        <p:cTn id="18" dur="500" fill="hold"/>
                                        <p:tgtEl>
                                          <p:spTgt spid="17411">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74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7411">
                                            <p:txEl>
                                              <p:pRg st="2" end="2"/>
                                            </p:txEl>
                                          </p:spTgt>
                                        </p:tgtEl>
                                        <p:attrNameLst>
                                          <p:attrName>style.visibility</p:attrName>
                                        </p:attrNameLst>
                                      </p:cBhvr>
                                      <p:to>
                                        <p:strVal val="visible"/>
                                      </p:to>
                                    </p:set>
                                    <p:anim calcmode="lin" valueType="num">
                                      <p:cBhvr additive="base">
                                        <p:cTn id="24" dur="500" fill="hold"/>
                                        <p:tgtEl>
                                          <p:spTgt spid="17411">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74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7411">
                                            <p:txEl>
                                              <p:pRg st="3" end="3"/>
                                            </p:txEl>
                                          </p:spTgt>
                                        </p:tgtEl>
                                        <p:attrNameLst>
                                          <p:attrName>style.visibility</p:attrName>
                                        </p:attrNameLst>
                                      </p:cBhvr>
                                      <p:to>
                                        <p:strVal val="visible"/>
                                      </p:to>
                                    </p:set>
                                    <p:anim calcmode="lin" valueType="num">
                                      <p:cBhvr additive="base">
                                        <p:cTn id="30" dur="500" fill="hold"/>
                                        <p:tgtEl>
                                          <p:spTgt spid="17411">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74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7411">
                                            <p:txEl>
                                              <p:pRg st="4" end="4"/>
                                            </p:txEl>
                                          </p:spTgt>
                                        </p:tgtEl>
                                        <p:attrNameLst>
                                          <p:attrName>style.visibility</p:attrName>
                                        </p:attrNameLst>
                                      </p:cBhvr>
                                      <p:to>
                                        <p:strVal val="visible"/>
                                      </p:to>
                                    </p:set>
                                    <p:anim calcmode="lin" valueType="num">
                                      <p:cBhvr additive="base">
                                        <p:cTn id="36" dur="500" fill="hold"/>
                                        <p:tgtEl>
                                          <p:spTgt spid="17411">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174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7411">
                                            <p:txEl>
                                              <p:pRg st="5" end="5"/>
                                            </p:txEl>
                                          </p:spTgt>
                                        </p:tgtEl>
                                        <p:attrNameLst>
                                          <p:attrName>style.visibility</p:attrName>
                                        </p:attrNameLst>
                                      </p:cBhvr>
                                      <p:to>
                                        <p:strVal val="visible"/>
                                      </p:to>
                                    </p:set>
                                    <p:anim calcmode="lin" valueType="num">
                                      <p:cBhvr additive="base">
                                        <p:cTn id="42" dur="500" fill="hold"/>
                                        <p:tgtEl>
                                          <p:spTgt spid="17411">
                                            <p:txEl>
                                              <p:pRg st="5" end="5"/>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174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17411">
                                            <p:txEl>
                                              <p:pRg st="6" end="6"/>
                                            </p:txEl>
                                          </p:spTgt>
                                        </p:tgtEl>
                                        <p:attrNameLst>
                                          <p:attrName>style.visibility</p:attrName>
                                        </p:attrNameLst>
                                      </p:cBhvr>
                                      <p:to>
                                        <p:strVal val="visible"/>
                                      </p:to>
                                    </p:set>
                                    <p:anim calcmode="lin" valueType="num">
                                      <p:cBhvr additive="base">
                                        <p:cTn id="48" dur="500" fill="hold"/>
                                        <p:tgtEl>
                                          <p:spTgt spid="17411">
                                            <p:txEl>
                                              <p:pRg st="6" end="6"/>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1741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17411">
                                            <p:txEl>
                                              <p:pRg st="7" end="7"/>
                                            </p:txEl>
                                          </p:spTgt>
                                        </p:tgtEl>
                                        <p:attrNameLst>
                                          <p:attrName>style.visibility</p:attrName>
                                        </p:attrNameLst>
                                      </p:cBhvr>
                                      <p:to>
                                        <p:strVal val="visible"/>
                                      </p:to>
                                    </p:set>
                                    <p:anim calcmode="lin" valueType="num">
                                      <p:cBhvr additive="base">
                                        <p:cTn id="54" dur="500" fill="hold"/>
                                        <p:tgtEl>
                                          <p:spTgt spid="17411">
                                            <p:txEl>
                                              <p:pRg st="7" end="7"/>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1741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17411">
                                            <p:txEl>
                                              <p:pRg st="8" end="8"/>
                                            </p:txEl>
                                          </p:spTgt>
                                        </p:tgtEl>
                                        <p:attrNameLst>
                                          <p:attrName>style.visibility</p:attrName>
                                        </p:attrNameLst>
                                      </p:cBhvr>
                                      <p:to>
                                        <p:strVal val="visible"/>
                                      </p:to>
                                    </p:set>
                                    <p:anim calcmode="lin" valueType="num">
                                      <p:cBhvr additive="base">
                                        <p:cTn id="60" dur="500" fill="hold"/>
                                        <p:tgtEl>
                                          <p:spTgt spid="17411">
                                            <p:txEl>
                                              <p:pRg st="8" end="8"/>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1741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2" fill="hold" grpId="0" nodeType="clickEffect">
                                  <p:stCondLst>
                                    <p:cond delay="0"/>
                                  </p:stCondLst>
                                  <p:childTnLst>
                                    <p:set>
                                      <p:cBhvr>
                                        <p:cTn id="65" dur="1" fill="hold">
                                          <p:stCondLst>
                                            <p:cond delay="0"/>
                                          </p:stCondLst>
                                        </p:cTn>
                                        <p:tgtEl>
                                          <p:spTgt spid="17412">
                                            <p:bg/>
                                          </p:spTgt>
                                        </p:tgtEl>
                                        <p:attrNameLst>
                                          <p:attrName>style.visibility</p:attrName>
                                        </p:attrNameLst>
                                      </p:cBhvr>
                                      <p:to>
                                        <p:strVal val="visible"/>
                                      </p:to>
                                    </p:set>
                                    <p:anim calcmode="lin" valueType="num">
                                      <p:cBhvr additive="base">
                                        <p:cTn id="66" dur="500" fill="hold"/>
                                        <p:tgtEl>
                                          <p:spTgt spid="17412">
                                            <p:bg/>
                                          </p:spTgt>
                                        </p:tgtEl>
                                        <p:attrNameLst>
                                          <p:attrName>ppt_x</p:attrName>
                                        </p:attrNameLst>
                                      </p:cBhvr>
                                      <p:tavLst>
                                        <p:tav tm="0">
                                          <p:val>
                                            <p:strVal val="1+#ppt_w/2"/>
                                          </p:val>
                                        </p:tav>
                                        <p:tav tm="100000">
                                          <p:val>
                                            <p:strVal val="#ppt_x"/>
                                          </p:val>
                                        </p:tav>
                                      </p:tavLst>
                                    </p:anim>
                                    <p:anim calcmode="lin" valueType="num">
                                      <p:cBhvr additive="base">
                                        <p:cTn id="67" dur="500" fill="hold"/>
                                        <p:tgtEl>
                                          <p:spTgt spid="17412">
                                            <p:bg/>
                                          </p:spTgt>
                                        </p:tgtEl>
                                        <p:attrNameLst>
                                          <p:attrName>ppt_y</p:attrName>
                                        </p:attrNameLst>
                                      </p:cBhvr>
                                      <p:tavLst>
                                        <p:tav tm="0">
                                          <p:val>
                                            <p:strVal val="#ppt_y"/>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2" fill="hold" grpId="0" nodeType="clickEffect">
                                  <p:stCondLst>
                                    <p:cond delay="0"/>
                                  </p:stCondLst>
                                  <p:childTnLst>
                                    <p:set>
                                      <p:cBhvr>
                                        <p:cTn id="71" dur="1" fill="hold">
                                          <p:stCondLst>
                                            <p:cond delay="0"/>
                                          </p:stCondLst>
                                        </p:cTn>
                                        <p:tgtEl>
                                          <p:spTgt spid="17412">
                                            <p:txEl>
                                              <p:pRg st="0" end="0"/>
                                            </p:txEl>
                                          </p:spTgt>
                                        </p:tgtEl>
                                        <p:attrNameLst>
                                          <p:attrName>style.visibility</p:attrName>
                                        </p:attrNameLst>
                                      </p:cBhvr>
                                      <p:to>
                                        <p:strVal val="visible"/>
                                      </p:to>
                                    </p:set>
                                    <p:anim calcmode="lin" valueType="num">
                                      <p:cBhvr additive="base">
                                        <p:cTn id="72" dur="500" fill="hold"/>
                                        <p:tgtEl>
                                          <p:spTgt spid="17412">
                                            <p:txEl>
                                              <p:pRg st="0" end="0"/>
                                            </p:txEl>
                                          </p:spTgt>
                                        </p:tgtEl>
                                        <p:attrNameLst>
                                          <p:attrName>ppt_x</p:attrName>
                                        </p:attrNameLst>
                                      </p:cBhvr>
                                      <p:tavLst>
                                        <p:tav tm="0">
                                          <p:val>
                                            <p:strVal val="1+#ppt_w/2"/>
                                          </p:val>
                                        </p:tav>
                                        <p:tav tm="100000">
                                          <p:val>
                                            <p:strVal val="#ppt_x"/>
                                          </p:val>
                                        </p:tav>
                                      </p:tavLst>
                                    </p:anim>
                                    <p:anim calcmode="lin" valueType="num">
                                      <p:cBhvr additive="base">
                                        <p:cTn id="73" dur="500" fill="hold"/>
                                        <p:tgtEl>
                                          <p:spTgt spid="174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2" fill="hold" grpId="0" nodeType="clickEffect">
                                  <p:stCondLst>
                                    <p:cond delay="0"/>
                                  </p:stCondLst>
                                  <p:childTnLst>
                                    <p:set>
                                      <p:cBhvr>
                                        <p:cTn id="77" dur="1" fill="hold">
                                          <p:stCondLst>
                                            <p:cond delay="0"/>
                                          </p:stCondLst>
                                        </p:cTn>
                                        <p:tgtEl>
                                          <p:spTgt spid="17412">
                                            <p:txEl>
                                              <p:pRg st="1" end="1"/>
                                            </p:txEl>
                                          </p:spTgt>
                                        </p:tgtEl>
                                        <p:attrNameLst>
                                          <p:attrName>style.visibility</p:attrName>
                                        </p:attrNameLst>
                                      </p:cBhvr>
                                      <p:to>
                                        <p:strVal val="visible"/>
                                      </p:to>
                                    </p:set>
                                    <p:anim calcmode="lin" valueType="num">
                                      <p:cBhvr additive="base">
                                        <p:cTn id="78" dur="500" fill="hold"/>
                                        <p:tgtEl>
                                          <p:spTgt spid="17412">
                                            <p:txEl>
                                              <p:pRg st="1" end="1"/>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1741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2" fill="hold" grpId="0" nodeType="clickEffect">
                                  <p:stCondLst>
                                    <p:cond delay="0"/>
                                  </p:stCondLst>
                                  <p:childTnLst>
                                    <p:set>
                                      <p:cBhvr>
                                        <p:cTn id="83" dur="1" fill="hold">
                                          <p:stCondLst>
                                            <p:cond delay="0"/>
                                          </p:stCondLst>
                                        </p:cTn>
                                        <p:tgtEl>
                                          <p:spTgt spid="17412">
                                            <p:txEl>
                                              <p:pRg st="2" end="2"/>
                                            </p:txEl>
                                          </p:spTgt>
                                        </p:tgtEl>
                                        <p:attrNameLst>
                                          <p:attrName>style.visibility</p:attrName>
                                        </p:attrNameLst>
                                      </p:cBhvr>
                                      <p:to>
                                        <p:strVal val="visible"/>
                                      </p:to>
                                    </p:set>
                                    <p:anim calcmode="lin" valueType="num">
                                      <p:cBhvr additive="base">
                                        <p:cTn id="84" dur="500" fill="hold"/>
                                        <p:tgtEl>
                                          <p:spTgt spid="17412">
                                            <p:txEl>
                                              <p:pRg st="2" end="2"/>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1741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2" presetClass="entr" presetSubtype="2" fill="hold" grpId="0" nodeType="clickEffect">
                                  <p:stCondLst>
                                    <p:cond delay="0"/>
                                  </p:stCondLst>
                                  <p:childTnLst>
                                    <p:set>
                                      <p:cBhvr>
                                        <p:cTn id="89" dur="1" fill="hold">
                                          <p:stCondLst>
                                            <p:cond delay="0"/>
                                          </p:stCondLst>
                                        </p:cTn>
                                        <p:tgtEl>
                                          <p:spTgt spid="17412">
                                            <p:txEl>
                                              <p:pRg st="3" end="3"/>
                                            </p:txEl>
                                          </p:spTgt>
                                        </p:tgtEl>
                                        <p:attrNameLst>
                                          <p:attrName>style.visibility</p:attrName>
                                        </p:attrNameLst>
                                      </p:cBhvr>
                                      <p:to>
                                        <p:strVal val="visible"/>
                                      </p:to>
                                    </p:set>
                                    <p:anim calcmode="lin" valueType="num">
                                      <p:cBhvr additive="base">
                                        <p:cTn id="90" dur="500" fill="hold"/>
                                        <p:tgtEl>
                                          <p:spTgt spid="17412">
                                            <p:txEl>
                                              <p:pRg st="3" end="3"/>
                                            </p:txEl>
                                          </p:spTgt>
                                        </p:tgtEl>
                                        <p:attrNameLst>
                                          <p:attrName>ppt_x</p:attrName>
                                        </p:attrNameLst>
                                      </p:cBhvr>
                                      <p:tavLst>
                                        <p:tav tm="0">
                                          <p:val>
                                            <p:strVal val="1+#ppt_w/2"/>
                                          </p:val>
                                        </p:tav>
                                        <p:tav tm="100000">
                                          <p:val>
                                            <p:strVal val="#ppt_x"/>
                                          </p:val>
                                        </p:tav>
                                      </p:tavLst>
                                    </p:anim>
                                    <p:anim calcmode="lin" valueType="num">
                                      <p:cBhvr additive="base">
                                        <p:cTn id="91" dur="500" fill="hold"/>
                                        <p:tgtEl>
                                          <p:spTgt spid="1741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2" presetClass="entr" presetSubtype="2" fill="hold" grpId="0" nodeType="clickEffect">
                                  <p:stCondLst>
                                    <p:cond delay="0"/>
                                  </p:stCondLst>
                                  <p:childTnLst>
                                    <p:set>
                                      <p:cBhvr>
                                        <p:cTn id="95" dur="1" fill="hold">
                                          <p:stCondLst>
                                            <p:cond delay="0"/>
                                          </p:stCondLst>
                                        </p:cTn>
                                        <p:tgtEl>
                                          <p:spTgt spid="17412">
                                            <p:txEl>
                                              <p:pRg st="4" end="4"/>
                                            </p:txEl>
                                          </p:spTgt>
                                        </p:tgtEl>
                                        <p:attrNameLst>
                                          <p:attrName>style.visibility</p:attrName>
                                        </p:attrNameLst>
                                      </p:cBhvr>
                                      <p:to>
                                        <p:strVal val="visible"/>
                                      </p:to>
                                    </p:set>
                                    <p:anim calcmode="lin" valueType="num">
                                      <p:cBhvr additive="base">
                                        <p:cTn id="96" dur="500" fill="hold"/>
                                        <p:tgtEl>
                                          <p:spTgt spid="17412">
                                            <p:txEl>
                                              <p:pRg st="4" end="4"/>
                                            </p:txEl>
                                          </p:spTgt>
                                        </p:tgtEl>
                                        <p:attrNameLst>
                                          <p:attrName>ppt_x</p:attrName>
                                        </p:attrNameLst>
                                      </p:cBhvr>
                                      <p:tavLst>
                                        <p:tav tm="0">
                                          <p:val>
                                            <p:strVal val="1+#ppt_w/2"/>
                                          </p:val>
                                        </p:tav>
                                        <p:tav tm="100000">
                                          <p:val>
                                            <p:strVal val="#ppt_x"/>
                                          </p:val>
                                        </p:tav>
                                      </p:tavLst>
                                    </p:anim>
                                    <p:anim calcmode="lin" valueType="num">
                                      <p:cBhvr additive="base">
                                        <p:cTn id="97" dur="500" fill="hold"/>
                                        <p:tgtEl>
                                          <p:spTgt spid="1741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2" presetClass="entr" presetSubtype="2" fill="hold" grpId="0" nodeType="clickEffect">
                                  <p:stCondLst>
                                    <p:cond delay="0"/>
                                  </p:stCondLst>
                                  <p:childTnLst>
                                    <p:set>
                                      <p:cBhvr>
                                        <p:cTn id="101" dur="1" fill="hold">
                                          <p:stCondLst>
                                            <p:cond delay="0"/>
                                          </p:stCondLst>
                                        </p:cTn>
                                        <p:tgtEl>
                                          <p:spTgt spid="17412">
                                            <p:txEl>
                                              <p:pRg st="5" end="5"/>
                                            </p:txEl>
                                          </p:spTgt>
                                        </p:tgtEl>
                                        <p:attrNameLst>
                                          <p:attrName>style.visibility</p:attrName>
                                        </p:attrNameLst>
                                      </p:cBhvr>
                                      <p:to>
                                        <p:strVal val="visible"/>
                                      </p:to>
                                    </p:set>
                                    <p:anim calcmode="lin" valueType="num">
                                      <p:cBhvr additive="base">
                                        <p:cTn id="102" dur="500" fill="hold"/>
                                        <p:tgtEl>
                                          <p:spTgt spid="17412">
                                            <p:txEl>
                                              <p:pRg st="5" end="5"/>
                                            </p:txEl>
                                          </p:spTgt>
                                        </p:tgtEl>
                                        <p:attrNameLst>
                                          <p:attrName>ppt_x</p:attrName>
                                        </p:attrNameLst>
                                      </p:cBhvr>
                                      <p:tavLst>
                                        <p:tav tm="0">
                                          <p:val>
                                            <p:strVal val="1+#ppt_w/2"/>
                                          </p:val>
                                        </p:tav>
                                        <p:tav tm="100000">
                                          <p:val>
                                            <p:strVal val="#ppt_x"/>
                                          </p:val>
                                        </p:tav>
                                      </p:tavLst>
                                    </p:anim>
                                    <p:anim calcmode="lin" valueType="num">
                                      <p:cBhvr additive="base">
                                        <p:cTn id="103" dur="500" fill="hold"/>
                                        <p:tgtEl>
                                          <p:spTgt spid="1741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 presetClass="entr" presetSubtype="2" fill="hold" grpId="0" nodeType="clickEffect">
                                  <p:stCondLst>
                                    <p:cond delay="0"/>
                                  </p:stCondLst>
                                  <p:childTnLst>
                                    <p:set>
                                      <p:cBhvr>
                                        <p:cTn id="107" dur="1" fill="hold">
                                          <p:stCondLst>
                                            <p:cond delay="0"/>
                                          </p:stCondLst>
                                        </p:cTn>
                                        <p:tgtEl>
                                          <p:spTgt spid="17412">
                                            <p:txEl>
                                              <p:pRg st="6" end="6"/>
                                            </p:txEl>
                                          </p:spTgt>
                                        </p:tgtEl>
                                        <p:attrNameLst>
                                          <p:attrName>style.visibility</p:attrName>
                                        </p:attrNameLst>
                                      </p:cBhvr>
                                      <p:to>
                                        <p:strVal val="visible"/>
                                      </p:to>
                                    </p:set>
                                    <p:anim calcmode="lin" valueType="num">
                                      <p:cBhvr additive="base">
                                        <p:cTn id="108" dur="500" fill="hold"/>
                                        <p:tgtEl>
                                          <p:spTgt spid="17412">
                                            <p:txEl>
                                              <p:pRg st="6" end="6"/>
                                            </p:txEl>
                                          </p:spTgt>
                                        </p:tgtEl>
                                        <p:attrNameLst>
                                          <p:attrName>ppt_x</p:attrName>
                                        </p:attrNameLst>
                                      </p:cBhvr>
                                      <p:tavLst>
                                        <p:tav tm="0">
                                          <p:val>
                                            <p:strVal val="1+#ppt_w/2"/>
                                          </p:val>
                                        </p:tav>
                                        <p:tav tm="100000">
                                          <p:val>
                                            <p:strVal val="#ppt_x"/>
                                          </p:val>
                                        </p:tav>
                                      </p:tavLst>
                                    </p:anim>
                                    <p:anim calcmode="lin" valueType="num">
                                      <p:cBhvr additive="base">
                                        <p:cTn id="109" dur="500" fill="hold"/>
                                        <p:tgtEl>
                                          <p:spTgt spid="1741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 presetClass="entr" presetSubtype="2" fill="hold" grpId="0" nodeType="clickEffect">
                                  <p:stCondLst>
                                    <p:cond delay="0"/>
                                  </p:stCondLst>
                                  <p:childTnLst>
                                    <p:set>
                                      <p:cBhvr>
                                        <p:cTn id="113" dur="1" fill="hold">
                                          <p:stCondLst>
                                            <p:cond delay="0"/>
                                          </p:stCondLst>
                                        </p:cTn>
                                        <p:tgtEl>
                                          <p:spTgt spid="17412">
                                            <p:txEl>
                                              <p:pRg st="7" end="7"/>
                                            </p:txEl>
                                          </p:spTgt>
                                        </p:tgtEl>
                                        <p:attrNameLst>
                                          <p:attrName>style.visibility</p:attrName>
                                        </p:attrNameLst>
                                      </p:cBhvr>
                                      <p:to>
                                        <p:strVal val="visible"/>
                                      </p:to>
                                    </p:set>
                                    <p:anim calcmode="lin" valueType="num">
                                      <p:cBhvr additive="base">
                                        <p:cTn id="114" dur="500" fill="hold"/>
                                        <p:tgtEl>
                                          <p:spTgt spid="17412">
                                            <p:txEl>
                                              <p:pRg st="7" end="7"/>
                                            </p:txEl>
                                          </p:spTgt>
                                        </p:tgtEl>
                                        <p:attrNameLst>
                                          <p:attrName>ppt_x</p:attrName>
                                        </p:attrNameLst>
                                      </p:cBhvr>
                                      <p:tavLst>
                                        <p:tav tm="0">
                                          <p:val>
                                            <p:strVal val="1+#ppt_w/2"/>
                                          </p:val>
                                        </p:tav>
                                        <p:tav tm="100000">
                                          <p:val>
                                            <p:strVal val="#ppt_x"/>
                                          </p:val>
                                        </p:tav>
                                      </p:tavLst>
                                    </p:anim>
                                    <p:anim calcmode="lin" valueType="num">
                                      <p:cBhvr additive="base">
                                        <p:cTn id="115" dur="500" fill="hold"/>
                                        <p:tgtEl>
                                          <p:spTgt spid="1741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 presetClass="entr" presetSubtype="2" fill="hold" grpId="0" nodeType="clickEffect">
                                  <p:stCondLst>
                                    <p:cond delay="0"/>
                                  </p:stCondLst>
                                  <p:childTnLst>
                                    <p:set>
                                      <p:cBhvr>
                                        <p:cTn id="119" dur="1" fill="hold">
                                          <p:stCondLst>
                                            <p:cond delay="0"/>
                                          </p:stCondLst>
                                        </p:cTn>
                                        <p:tgtEl>
                                          <p:spTgt spid="17412">
                                            <p:txEl>
                                              <p:pRg st="8" end="8"/>
                                            </p:txEl>
                                          </p:spTgt>
                                        </p:tgtEl>
                                        <p:attrNameLst>
                                          <p:attrName>style.visibility</p:attrName>
                                        </p:attrNameLst>
                                      </p:cBhvr>
                                      <p:to>
                                        <p:strVal val="visible"/>
                                      </p:to>
                                    </p:set>
                                    <p:anim calcmode="lin" valueType="num">
                                      <p:cBhvr additive="base">
                                        <p:cTn id="120" dur="500" fill="hold"/>
                                        <p:tgtEl>
                                          <p:spTgt spid="17412">
                                            <p:txEl>
                                              <p:pRg st="8" end="8"/>
                                            </p:txEl>
                                          </p:spTgt>
                                        </p:tgtEl>
                                        <p:attrNameLst>
                                          <p:attrName>ppt_x</p:attrName>
                                        </p:attrNameLst>
                                      </p:cBhvr>
                                      <p:tavLst>
                                        <p:tav tm="0">
                                          <p:val>
                                            <p:strVal val="1+#ppt_w/2"/>
                                          </p:val>
                                        </p:tav>
                                        <p:tav tm="100000">
                                          <p:val>
                                            <p:strVal val="#ppt_x"/>
                                          </p:val>
                                        </p:tav>
                                      </p:tavLst>
                                    </p:anim>
                                    <p:anim calcmode="lin" valueType="num">
                                      <p:cBhvr additive="base">
                                        <p:cTn id="121" dur="500" fill="hold"/>
                                        <p:tgtEl>
                                          <p:spTgt spid="17412">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autoUpdateAnimBg="0"/>
      <p:bldP spid="17411" grpId="0" build="p" autoUpdateAnimBg="0"/>
      <p:bldP spid="17412" grpId="0" build="p"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82A9195-1DE6-48E2-8AF7-6EF3A4799F67}"/>
              </a:ext>
            </a:extLst>
          </p:cNvPr>
          <p:cNvSpPr>
            <a:spLocks noGrp="1" noChangeArrowheads="1"/>
          </p:cNvSpPr>
          <p:nvPr>
            <p:ph type="title"/>
          </p:nvPr>
        </p:nvSpPr>
        <p:spPr>
          <a:xfrm>
            <a:off x="533400" y="228600"/>
            <a:ext cx="7772400" cy="1104900"/>
          </a:xfrm>
          <a:solidFill>
            <a:schemeClr val="bg1"/>
          </a:solidFill>
        </p:spPr>
        <p:txBody>
          <a:bodyPr/>
          <a:lstStyle/>
          <a:p>
            <a:r>
              <a:rPr lang="zh-CN" altLang="en-US" sz="2600" b="1" dirty="0">
                <a:solidFill>
                  <a:srgbClr val="0000FF"/>
                </a:solidFill>
              </a:rPr>
              <a:t>结构体数组的初始化</a:t>
            </a:r>
            <a:r>
              <a:rPr lang="zh-CN" altLang="en-US" sz="2600" dirty="0"/>
              <a:t>（只能对全局的或静态存储类别的数组初始化）</a:t>
            </a:r>
          </a:p>
        </p:txBody>
      </p:sp>
      <p:sp>
        <p:nvSpPr>
          <p:cNvPr id="18435" name="Rectangle 3">
            <a:extLst>
              <a:ext uri="{FF2B5EF4-FFF2-40B4-BE49-F238E27FC236}">
                <a16:creationId xmlns:a16="http://schemas.microsoft.com/office/drawing/2014/main" id="{0AC69288-C2A9-4E51-A7E8-59E64064FD1D}"/>
              </a:ext>
            </a:extLst>
          </p:cNvPr>
          <p:cNvSpPr>
            <a:spLocks noGrp="1" noChangeArrowheads="1"/>
          </p:cNvSpPr>
          <p:nvPr>
            <p:ph type="body" idx="1"/>
          </p:nvPr>
        </p:nvSpPr>
        <p:spPr>
          <a:xfrm>
            <a:off x="304800" y="1143000"/>
            <a:ext cx="8610600" cy="5486400"/>
          </a:xfrm>
        </p:spPr>
        <p:txBody>
          <a:bodyPr/>
          <a:lstStyle/>
          <a:p>
            <a:pPr>
              <a:lnSpc>
                <a:spcPct val="90000"/>
              </a:lnSpc>
              <a:buFont typeface="Monotype Sorts" pitchFamily="2" charset="2"/>
              <a:buNone/>
            </a:pPr>
            <a:r>
              <a:rPr lang="en-US" altLang="zh-CN" sz="2400" b="1" dirty="0"/>
              <a:t>struct  student</a:t>
            </a:r>
          </a:p>
          <a:p>
            <a:pPr>
              <a:lnSpc>
                <a:spcPct val="90000"/>
              </a:lnSpc>
              <a:buFont typeface="Monotype Sorts" pitchFamily="2" charset="2"/>
              <a:buNone/>
            </a:pPr>
            <a:r>
              <a:rPr lang="en-US" altLang="zh-CN" sz="2400" b="1" dirty="0"/>
              <a:t>{int num;</a:t>
            </a:r>
          </a:p>
          <a:p>
            <a:pPr>
              <a:lnSpc>
                <a:spcPct val="90000"/>
              </a:lnSpc>
              <a:buFont typeface="Monotype Sorts" pitchFamily="2" charset="2"/>
              <a:buNone/>
            </a:pPr>
            <a:r>
              <a:rPr lang="en-US" altLang="zh-CN" sz="2400" b="1" dirty="0"/>
              <a:t>  char name[20];</a:t>
            </a:r>
          </a:p>
          <a:p>
            <a:pPr>
              <a:lnSpc>
                <a:spcPct val="90000"/>
              </a:lnSpc>
              <a:buFont typeface="Monotype Sorts" pitchFamily="2" charset="2"/>
              <a:buNone/>
            </a:pPr>
            <a:r>
              <a:rPr lang="en-US" altLang="zh-CN" sz="2400" b="1" dirty="0"/>
              <a:t>  char sex;  int age;</a:t>
            </a:r>
          </a:p>
          <a:p>
            <a:pPr>
              <a:lnSpc>
                <a:spcPct val="90000"/>
              </a:lnSpc>
              <a:buFont typeface="Monotype Sorts" pitchFamily="2" charset="2"/>
              <a:buNone/>
            </a:pPr>
            <a:r>
              <a:rPr lang="en-US" altLang="zh-CN" sz="2400" b="1" dirty="0"/>
              <a:t>  char </a:t>
            </a:r>
            <a:r>
              <a:rPr lang="en-US" altLang="zh-CN" sz="2400" b="1" dirty="0" err="1"/>
              <a:t>addr</a:t>
            </a:r>
            <a:r>
              <a:rPr lang="en-US" altLang="zh-CN" sz="2400" b="1" dirty="0"/>
              <a:t>[30];</a:t>
            </a:r>
          </a:p>
          <a:p>
            <a:pPr>
              <a:lnSpc>
                <a:spcPct val="80000"/>
              </a:lnSpc>
              <a:buFont typeface="Monotype Sorts" pitchFamily="2" charset="2"/>
              <a:buNone/>
            </a:pPr>
            <a:r>
              <a:rPr lang="en-US" altLang="zh-CN" sz="2400" b="1" dirty="0"/>
              <a:t>} </a:t>
            </a:r>
            <a:r>
              <a:rPr lang="en-US" altLang="zh-CN" sz="2400" b="1" dirty="0" err="1"/>
              <a:t>stu</a:t>
            </a:r>
            <a:r>
              <a:rPr lang="en-US" altLang="zh-CN" sz="2400" b="1" dirty="0"/>
              <a:t>[3]={{111,”Li”,’M’,18,”Dalian”},{…},{…}};</a:t>
            </a:r>
          </a:p>
          <a:p>
            <a:pPr>
              <a:lnSpc>
                <a:spcPct val="80000"/>
              </a:lnSpc>
              <a:buFont typeface="Monotype Sorts" pitchFamily="2" charset="2"/>
              <a:buNone/>
            </a:pPr>
            <a:endParaRPr lang="en-US" altLang="zh-CN" sz="2400" b="1" dirty="0"/>
          </a:p>
          <a:p>
            <a:pPr>
              <a:lnSpc>
                <a:spcPct val="80000"/>
              </a:lnSpc>
              <a:buFont typeface="Monotype Sorts" pitchFamily="2" charset="2"/>
              <a:buNone/>
            </a:pPr>
            <a:r>
              <a:rPr lang="zh-CN" altLang="en-US" sz="2400" b="1" dirty="0"/>
              <a:t>也可采用：</a:t>
            </a:r>
            <a:r>
              <a:rPr lang="en-US" altLang="zh-CN" sz="2400" b="1" dirty="0"/>
              <a:t>struct  student</a:t>
            </a:r>
          </a:p>
          <a:p>
            <a:pPr>
              <a:lnSpc>
                <a:spcPct val="90000"/>
              </a:lnSpc>
              <a:buFont typeface="Monotype Sorts" pitchFamily="2" charset="2"/>
              <a:buNone/>
            </a:pPr>
            <a:r>
              <a:rPr lang="en-US" altLang="zh-CN" sz="2400" b="1" dirty="0"/>
              <a:t>                    {int  num;</a:t>
            </a:r>
          </a:p>
          <a:p>
            <a:pPr>
              <a:lnSpc>
                <a:spcPct val="90000"/>
              </a:lnSpc>
              <a:buFont typeface="Monotype Sorts" pitchFamily="2" charset="2"/>
              <a:buNone/>
            </a:pPr>
            <a:r>
              <a:rPr lang="en-US" altLang="zh-CN" sz="2400" b="1" dirty="0"/>
              <a:t>                        …</a:t>
            </a:r>
          </a:p>
          <a:p>
            <a:pPr>
              <a:lnSpc>
                <a:spcPct val="90000"/>
              </a:lnSpc>
              <a:buFont typeface="Monotype Sorts" pitchFamily="2" charset="2"/>
              <a:buNone/>
            </a:pPr>
            <a:r>
              <a:rPr lang="en-US" altLang="zh-CN" sz="2400" b="1" dirty="0"/>
              <a:t>                    };</a:t>
            </a:r>
          </a:p>
          <a:p>
            <a:pPr>
              <a:lnSpc>
                <a:spcPct val="90000"/>
              </a:lnSpc>
              <a:buFont typeface="Monotype Sorts" pitchFamily="2" charset="2"/>
              <a:buNone/>
            </a:pPr>
            <a:r>
              <a:rPr lang="en-US" altLang="zh-CN" sz="2400" b="1" dirty="0"/>
              <a:t>          struct student </a:t>
            </a:r>
            <a:r>
              <a:rPr lang="en-US" altLang="zh-CN" sz="2400" b="1" dirty="0" err="1"/>
              <a:t>stu</a:t>
            </a:r>
            <a:r>
              <a:rPr lang="en-US" altLang="zh-CN" sz="2400" b="1" dirty="0"/>
              <a:t>[]={{…},{…},{…}};</a:t>
            </a:r>
          </a:p>
        </p:txBody>
      </p:sp>
      <p:sp>
        <p:nvSpPr>
          <p:cNvPr id="18436" name="AutoShape 4">
            <a:extLst>
              <a:ext uri="{FF2B5EF4-FFF2-40B4-BE49-F238E27FC236}">
                <a16:creationId xmlns:a16="http://schemas.microsoft.com/office/drawing/2014/main" id="{09F4A8C1-7DA5-4EBB-9E5E-C5247D9F1F11}"/>
              </a:ext>
            </a:extLst>
          </p:cNvPr>
          <p:cNvSpPr>
            <a:spLocks noChangeArrowheads="1"/>
          </p:cNvSpPr>
          <p:nvPr/>
        </p:nvSpPr>
        <p:spPr bwMode="auto">
          <a:xfrm>
            <a:off x="3509153" y="1562100"/>
            <a:ext cx="5638800" cy="1371600"/>
          </a:xfrm>
          <a:prstGeom prst="wedgeRectCallout">
            <a:avLst>
              <a:gd name="adj1" fmla="val -23421"/>
              <a:gd name="adj2" fmla="val 66551"/>
            </a:avLst>
          </a:prstGeom>
          <a:solidFill>
            <a:schemeClr val="accent5"/>
          </a:solidFill>
          <a:ln w="76200">
            <a:solidFill>
              <a:schemeClr val="bg1"/>
            </a:solidFill>
            <a:miter lim="800000"/>
            <a:headEnd/>
            <a:tailEnd/>
          </a:ln>
          <a:effectLst/>
        </p:spPr>
        <p:txBody>
          <a:bodyPr wrap="none" anchor="ctr"/>
          <a:lstStyle/>
          <a:p>
            <a:r>
              <a:rPr lang="zh-CN" altLang="en-US" sz="2600" b="1" dirty="0"/>
              <a:t>结构体数组的初始化的一般形式是在</a:t>
            </a:r>
          </a:p>
          <a:p>
            <a:r>
              <a:rPr lang="zh-CN" altLang="en-US" sz="2600" b="1" dirty="0"/>
              <a:t>定义数组后面加上：</a:t>
            </a:r>
          </a:p>
          <a:p>
            <a:r>
              <a:rPr lang="en-US" altLang="zh-CN" sz="2600" b="1" dirty="0">
                <a:solidFill>
                  <a:srgbClr val="0000FF"/>
                </a:solidFill>
              </a:rPr>
              <a:t>={</a:t>
            </a:r>
            <a:r>
              <a:rPr lang="zh-CN" altLang="en-US" sz="2600" b="1" dirty="0">
                <a:solidFill>
                  <a:srgbClr val="0000FF"/>
                </a:solidFill>
              </a:rPr>
              <a:t>初值表列</a:t>
            </a:r>
            <a:r>
              <a:rPr lang="en-US" altLang="zh-CN" sz="2600" b="1" dirty="0">
                <a:solidFill>
                  <a:srgbClr val="0000FF"/>
                </a:solidFill>
              </a:rPr>
              <a:t>}</a:t>
            </a:r>
            <a:r>
              <a:rPr lang="zh-CN" altLang="en-US" sz="2600" b="1" dirty="0">
                <a:solidFill>
                  <a:srgbClr val="0000FF"/>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additive="base">
                                        <p:cTn id="7" dur="500" fill="hold"/>
                                        <p:tgtEl>
                                          <p:spTgt spid="18434"/>
                                        </p:tgtEl>
                                        <p:attrNameLst>
                                          <p:attrName>ppt_x</p:attrName>
                                        </p:attrNameLst>
                                      </p:cBhvr>
                                      <p:tavLst>
                                        <p:tav tm="0">
                                          <p:val>
                                            <p:strVal val="0-#ppt_w/2"/>
                                          </p:val>
                                        </p:tav>
                                        <p:tav tm="100000">
                                          <p:val>
                                            <p:strVal val="#ppt_x"/>
                                          </p:val>
                                        </p:tav>
                                      </p:tavLst>
                                    </p:anim>
                                    <p:anim calcmode="lin" valueType="num">
                                      <p:cBhvr additive="base">
                                        <p:cTn id="8" dur="500" fill="hold"/>
                                        <p:tgtEl>
                                          <p:spTgt spid="184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5">
                                            <p:txEl>
                                              <p:pRg st="0" end="0"/>
                                            </p:txEl>
                                          </p:spTgt>
                                        </p:tgtEl>
                                        <p:attrNameLst>
                                          <p:attrName>style.visibility</p:attrName>
                                        </p:attrNameLst>
                                      </p:cBhvr>
                                      <p:to>
                                        <p:strVal val="visible"/>
                                      </p:to>
                                    </p:set>
                                    <p:anim calcmode="lin" valueType="num">
                                      <p:cBhvr additive="base">
                                        <p:cTn id="13" dur="500" fill="hold"/>
                                        <p:tgtEl>
                                          <p:spTgt spid="1843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435">
                                            <p:txEl>
                                              <p:pRg st="1" end="1"/>
                                            </p:txEl>
                                          </p:spTgt>
                                        </p:tgtEl>
                                        <p:attrNameLst>
                                          <p:attrName>style.visibility</p:attrName>
                                        </p:attrNameLst>
                                      </p:cBhvr>
                                      <p:to>
                                        <p:strVal val="visible"/>
                                      </p:to>
                                    </p:set>
                                    <p:anim calcmode="lin" valueType="num">
                                      <p:cBhvr additive="base">
                                        <p:cTn id="19" dur="500" fill="hold"/>
                                        <p:tgtEl>
                                          <p:spTgt spid="1843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435">
                                            <p:txEl>
                                              <p:pRg st="2" end="2"/>
                                            </p:txEl>
                                          </p:spTgt>
                                        </p:tgtEl>
                                        <p:attrNameLst>
                                          <p:attrName>style.visibility</p:attrName>
                                        </p:attrNameLst>
                                      </p:cBhvr>
                                      <p:to>
                                        <p:strVal val="visible"/>
                                      </p:to>
                                    </p:set>
                                    <p:anim calcmode="lin" valueType="num">
                                      <p:cBhvr additive="base">
                                        <p:cTn id="25" dur="500" fill="hold"/>
                                        <p:tgtEl>
                                          <p:spTgt spid="1843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4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435">
                                            <p:txEl>
                                              <p:pRg st="3" end="3"/>
                                            </p:txEl>
                                          </p:spTgt>
                                        </p:tgtEl>
                                        <p:attrNameLst>
                                          <p:attrName>style.visibility</p:attrName>
                                        </p:attrNameLst>
                                      </p:cBhvr>
                                      <p:to>
                                        <p:strVal val="visible"/>
                                      </p:to>
                                    </p:set>
                                    <p:anim calcmode="lin" valueType="num">
                                      <p:cBhvr additive="base">
                                        <p:cTn id="31" dur="500" fill="hold"/>
                                        <p:tgtEl>
                                          <p:spTgt spid="18435">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4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435">
                                            <p:txEl>
                                              <p:pRg st="4" end="4"/>
                                            </p:txEl>
                                          </p:spTgt>
                                        </p:tgtEl>
                                        <p:attrNameLst>
                                          <p:attrName>style.visibility</p:attrName>
                                        </p:attrNameLst>
                                      </p:cBhvr>
                                      <p:to>
                                        <p:strVal val="visible"/>
                                      </p:to>
                                    </p:set>
                                    <p:anim calcmode="lin" valueType="num">
                                      <p:cBhvr additive="base">
                                        <p:cTn id="37" dur="500" fill="hold"/>
                                        <p:tgtEl>
                                          <p:spTgt spid="18435">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4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8435">
                                            <p:txEl>
                                              <p:pRg st="5" end="5"/>
                                            </p:txEl>
                                          </p:spTgt>
                                        </p:tgtEl>
                                        <p:attrNameLst>
                                          <p:attrName>style.visibility</p:attrName>
                                        </p:attrNameLst>
                                      </p:cBhvr>
                                      <p:to>
                                        <p:strVal val="visible"/>
                                      </p:to>
                                    </p:set>
                                    <p:anim calcmode="lin" valueType="num">
                                      <p:cBhvr additive="base">
                                        <p:cTn id="43" dur="500" fill="hold"/>
                                        <p:tgtEl>
                                          <p:spTgt spid="18435">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43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8435">
                                            <p:txEl>
                                              <p:pRg st="7" end="7"/>
                                            </p:txEl>
                                          </p:spTgt>
                                        </p:tgtEl>
                                        <p:attrNameLst>
                                          <p:attrName>style.visibility</p:attrName>
                                        </p:attrNameLst>
                                      </p:cBhvr>
                                      <p:to>
                                        <p:strVal val="visible"/>
                                      </p:to>
                                    </p:set>
                                    <p:anim calcmode="lin" valueType="num">
                                      <p:cBhvr additive="base">
                                        <p:cTn id="49" dur="500" fill="hold"/>
                                        <p:tgtEl>
                                          <p:spTgt spid="1843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843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8435">
                                            <p:txEl>
                                              <p:pRg st="8" end="8"/>
                                            </p:txEl>
                                          </p:spTgt>
                                        </p:tgtEl>
                                        <p:attrNameLst>
                                          <p:attrName>style.visibility</p:attrName>
                                        </p:attrNameLst>
                                      </p:cBhvr>
                                      <p:to>
                                        <p:strVal val="visible"/>
                                      </p:to>
                                    </p:set>
                                    <p:anim calcmode="lin" valueType="num">
                                      <p:cBhvr additive="base">
                                        <p:cTn id="55" dur="500" fill="hold"/>
                                        <p:tgtEl>
                                          <p:spTgt spid="1843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843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8435">
                                            <p:txEl>
                                              <p:pRg st="9" end="9"/>
                                            </p:txEl>
                                          </p:spTgt>
                                        </p:tgtEl>
                                        <p:attrNameLst>
                                          <p:attrName>style.visibility</p:attrName>
                                        </p:attrNameLst>
                                      </p:cBhvr>
                                      <p:to>
                                        <p:strVal val="visible"/>
                                      </p:to>
                                    </p:set>
                                    <p:anim calcmode="lin" valueType="num">
                                      <p:cBhvr additive="base">
                                        <p:cTn id="61" dur="500" fill="hold"/>
                                        <p:tgtEl>
                                          <p:spTgt spid="18435">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843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8435">
                                            <p:txEl>
                                              <p:pRg st="10" end="10"/>
                                            </p:txEl>
                                          </p:spTgt>
                                        </p:tgtEl>
                                        <p:attrNameLst>
                                          <p:attrName>style.visibility</p:attrName>
                                        </p:attrNameLst>
                                      </p:cBhvr>
                                      <p:to>
                                        <p:strVal val="visible"/>
                                      </p:to>
                                    </p:set>
                                    <p:anim calcmode="lin" valueType="num">
                                      <p:cBhvr additive="base">
                                        <p:cTn id="67" dur="500" fill="hold"/>
                                        <p:tgtEl>
                                          <p:spTgt spid="18435">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843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8435">
                                            <p:txEl>
                                              <p:pRg st="11" end="11"/>
                                            </p:txEl>
                                          </p:spTgt>
                                        </p:tgtEl>
                                        <p:attrNameLst>
                                          <p:attrName>style.visibility</p:attrName>
                                        </p:attrNameLst>
                                      </p:cBhvr>
                                      <p:to>
                                        <p:strVal val="visible"/>
                                      </p:to>
                                    </p:set>
                                    <p:anim calcmode="lin" valueType="num">
                                      <p:cBhvr additive="base">
                                        <p:cTn id="73" dur="500" fill="hold"/>
                                        <p:tgtEl>
                                          <p:spTgt spid="18435">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18435">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18436"/>
                                        </p:tgtEl>
                                        <p:attrNameLst>
                                          <p:attrName>style.visibility</p:attrName>
                                        </p:attrNameLst>
                                      </p:cBhvr>
                                      <p:to>
                                        <p:strVal val="visible"/>
                                      </p:to>
                                    </p:set>
                                    <p:anim calcmode="lin" valueType="num">
                                      <p:cBhvr additive="base">
                                        <p:cTn id="79" dur="500" fill="hold"/>
                                        <p:tgtEl>
                                          <p:spTgt spid="18436"/>
                                        </p:tgtEl>
                                        <p:attrNameLst>
                                          <p:attrName>ppt_x</p:attrName>
                                        </p:attrNameLst>
                                      </p:cBhvr>
                                      <p:tavLst>
                                        <p:tav tm="0">
                                          <p:val>
                                            <p:strVal val="1+#ppt_w/2"/>
                                          </p:val>
                                        </p:tav>
                                        <p:tav tm="100000">
                                          <p:val>
                                            <p:strVal val="#ppt_x"/>
                                          </p:val>
                                        </p:tav>
                                      </p:tavLst>
                                    </p:anim>
                                    <p:anim calcmode="lin" valueType="num">
                                      <p:cBhvr additive="base">
                                        <p:cTn id="80" dur="500" fill="hold"/>
                                        <p:tgtEl>
                                          <p:spTgt spid="184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autoUpdateAnimBg="0"/>
      <p:bldP spid="18435" grpId="0" build="p" autoUpdateAnimBg="0"/>
      <p:bldP spid="18436"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395288" y="144463"/>
            <a:ext cx="8497887" cy="659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defTabSz="762000" eaLnBrk="0" hangingPunct="0">
              <a:lnSpc>
                <a:spcPct val="70000"/>
              </a:lnSpc>
              <a:spcBef>
                <a:spcPct val="20000"/>
              </a:spcBef>
            </a:pPr>
            <a:r>
              <a:rPr kumimoji="1" lang="zh-CN" altLang="en-US" sz="2400" b="1">
                <a:solidFill>
                  <a:srgbClr val="000099"/>
                </a:solidFill>
                <a:latin typeface="宋体" pitchFamily="2" charset="-122"/>
              </a:rPr>
              <a:t>例</a:t>
            </a:r>
            <a:r>
              <a:rPr kumimoji="1" lang="en-US" altLang="zh-CN" sz="2400" b="1">
                <a:solidFill>
                  <a:srgbClr val="000099"/>
                </a:solidFill>
                <a:latin typeface="宋体" pitchFamily="2" charset="-122"/>
              </a:rPr>
              <a:t>10-1</a:t>
            </a:r>
            <a:r>
              <a:rPr kumimoji="1" lang="zh-CN" altLang="en-US" sz="2400" b="1">
                <a:solidFill>
                  <a:srgbClr val="000099"/>
                </a:solidFill>
                <a:latin typeface="宋体" pitchFamily="2" charset="-122"/>
              </a:rPr>
              <a:t>：设有三个候选人，每次输入一个得票的候选人的名</a:t>
            </a:r>
          </a:p>
          <a:p>
            <a:pPr marL="342900" indent="-342900" defTabSz="762000" eaLnBrk="0" hangingPunct="0">
              <a:lnSpc>
                <a:spcPct val="70000"/>
              </a:lnSpc>
              <a:spcBef>
                <a:spcPct val="20000"/>
              </a:spcBef>
            </a:pPr>
            <a:r>
              <a:rPr kumimoji="1" lang="zh-CN" altLang="en-US" sz="2400" b="1">
                <a:solidFill>
                  <a:srgbClr val="000099"/>
                </a:solidFill>
                <a:latin typeface="宋体" pitchFamily="2" charset="-122"/>
              </a:rPr>
              <a:t>字，要求最后输出各人得票结果。</a:t>
            </a:r>
          </a:p>
          <a:p>
            <a:pPr marL="342900" indent="-342900" defTabSz="762000" eaLnBrk="0" hangingPunct="0">
              <a:lnSpc>
                <a:spcPct val="70000"/>
              </a:lnSpc>
              <a:spcBef>
                <a:spcPct val="20000"/>
              </a:spcBef>
            </a:pPr>
            <a:r>
              <a:rPr kumimoji="1" lang="en-US" altLang="zh-CN" sz="2400" b="1">
                <a:latin typeface="宋体" pitchFamily="2" charset="-122"/>
              </a:rPr>
              <a:t>#include “stdio.h”</a:t>
            </a:r>
          </a:p>
          <a:p>
            <a:pPr marL="342900" indent="-342900" defTabSz="762000" eaLnBrk="0" hangingPunct="0">
              <a:lnSpc>
                <a:spcPct val="70000"/>
              </a:lnSpc>
              <a:spcBef>
                <a:spcPct val="20000"/>
              </a:spcBef>
            </a:pPr>
            <a:r>
              <a:rPr kumimoji="1" lang="en-US" altLang="zh-CN" sz="2400" b="1">
                <a:latin typeface="宋体" pitchFamily="2" charset="-122"/>
              </a:rPr>
              <a:t>#include “string.h”</a:t>
            </a:r>
          </a:p>
          <a:p>
            <a:pPr marL="342900" indent="-342900" defTabSz="762000" eaLnBrk="0" hangingPunct="0">
              <a:lnSpc>
                <a:spcPct val="70000"/>
              </a:lnSpc>
              <a:spcBef>
                <a:spcPct val="20000"/>
              </a:spcBef>
            </a:pPr>
            <a:r>
              <a:rPr kumimoji="1" lang="en-US" altLang="zh-CN" sz="2400" b="1">
                <a:solidFill>
                  <a:srgbClr val="FF0000"/>
                </a:solidFill>
                <a:latin typeface="宋体" pitchFamily="2" charset="-122"/>
              </a:rPr>
              <a:t>struct person</a:t>
            </a:r>
          </a:p>
          <a:p>
            <a:pPr marL="342900" indent="-342900" defTabSz="762000" eaLnBrk="0" hangingPunct="0">
              <a:lnSpc>
                <a:spcPct val="70000"/>
              </a:lnSpc>
              <a:spcBef>
                <a:spcPct val="20000"/>
              </a:spcBef>
            </a:pPr>
            <a:r>
              <a:rPr kumimoji="1" lang="en-US" altLang="zh-CN" sz="2400" b="1">
                <a:solidFill>
                  <a:srgbClr val="FF0000"/>
                </a:solidFill>
                <a:latin typeface="宋体" pitchFamily="2" charset="-122"/>
              </a:rPr>
              <a:t>{ char name[20];</a:t>
            </a:r>
          </a:p>
          <a:p>
            <a:pPr marL="342900" indent="-342900" defTabSz="762000" eaLnBrk="0" hangingPunct="0">
              <a:lnSpc>
                <a:spcPct val="70000"/>
              </a:lnSpc>
              <a:spcBef>
                <a:spcPct val="20000"/>
              </a:spcBef>
            </a:pPr>
            <a:r>
              <a:rPr kumimoji="1" lang="en-US" altLang="zh-CN" sz="2400" b="1">
                <a:solidFill>
                  <a:srgbClr val="FF0000"/>
                </a:solidFill>
                <a:latin typeface="宋体" pitchFamily="2" charset="-122"/>
              </a:rPr>
              <a:t>  int count;</a:t>
            </a:r>
          </a:p>
          <a:p>
            <a:pPr marL="342900" indent="-342900" defTabSz="762000" eaLnBrk="0" hangingPunct="0">
              <a:lnSpc>
                <a:spcPct val="70000"/>
              </a:lnSpc>
              <a:spcBef>
                <a:spcPct val="20000"/>
              </a:spcBef>
            </a:pPr>
            <a:r>
              <a:rPr kumimoji="1" lang="en-US" altLang="zh-CN" sz="2400" b="1">
                <a:solidFill>
                  <a:srgbClr val="FF0000"/>
                </a:solidFill>
                <a:latin typeface="宋体" pitchFamily="2" charset="-122"/>
              </a:rPr>
              <a:t>}leader[3]={“Li”,0,”zhang”,0,”Liu”,0};</a:t>
            </a:r>
          </a:p>
          <a:p>
            <a:pPr marL="342900" indent="-342900" defTabSz="762000" eaLnBrk="0" hangingPunct="0">
              <a:lnSpc>
                <a:spcPct val="70000"/>
              </a:lnSpc>
              <a:spcBef>
                <a:spcPct val="20000"/>
              </a:spcBef>
            </a:pPr>
            <a:r>
              <a:rPr kumimoji="1" lang="en-US" altLang="zh-CN" sz="2400" b="1">
                <a:latin typeface="宋体" pitchFamily="2" charset="-122"/>
              </a:rPr>
              <a:t>main( )</a:t>
            </a:r>
          </a:p>
          <a:p>
            <a:pPr marL="342900" indent="-342900" defTabSz="762000" eaLnBrk="0" hangingPunct="0">
              <a:lnSpc>
                <a:spcPct val="70000"/>
              </a:lnSpc>
              <a:spcBef>
                <a:spcPct val="20000"/>
              </a:spcBef>
            </a:pPr>
            <a:r>
              <a:rPr kumimoji="1" lang="en-US" altLang="zh-CN" sz="2400" b="1">
                <a:latin typeface="宋体" pitchFamily="2" charset="-122"/>
              </a:rPr>
              <a:t>{ </a:t>
            </a:r>
          </a:p>
          <a:p>
            <a:pPr marL="342900" indent="-342900" defTabSz="762000" eaLnBrk="0" hangingPunct="0">
              <a:lnSpc>
                <a:spcPct val="70000"/>
              </a:lnSpc>
              <a:spcBef>
                <a:spcPct val="20000"/>
              </a:spcBef>
            </a:pPr>
            <a:r>
              <a:rPr kumimoji="1" lang="en-US" altLang="zh-CN" sz="2400" b="1">
                <a:latin typeface="宋体" pitchFamily="2" charset="-122"/>
              </a:rPr>
              <a:t>  int i, j;</a:t>
            </a:r>
          </a:p>
          <a:p>
            <a:pPr marL="342900" indent="-342900" defTabSz="762000" eaLnBrk="0" hangingPunct="0">
              <a:lnSpc>
                <a:spcPct val="70000"/>
              </a:lnSpc>
              <a:spcBef>
                <a:spcPct val="20000"/>
              </a:spcBef>
            </a:pPr>
            <a:r>
              <a:rPr kumimoji="1" lang="en-US" altLang="zh-CN" sz="2400" b="1">
                <a:latin typeface="宋体" pitchFamily="2" charset="-122"/>
              </a:rPr>
              <a:t>  char leader_name[20];</a:t>
            </a:r>
          </a:p>
          <a:p>
            <a:pPr marL="342900" indent="-342900" defTabSz="762000" eaLnBrk="0" hangingPunct="0">
              <a:lnSpc>
                <a:spcPct val="70000"/>
              </a:lnSpc>
              <a:spcBef>
                <a:spcPct val="20000"/>
              </a:spcBef>
            </a:pPr>
            <a:r>
              <a:rPr kumimoji="1" lang="en-US" altLang="zh-CN" sz="2400" b="1">
                <a:latin typeface="宋体" pitchFamily="2" charset="-122"/>
              </a:rPr>
              <a:t>  </a:t>
            </a:r>
            <a:r>
              <a:rPr kumimoji="1" lang="en-US" altLang="zh-CN" sz="2400" b="1">
                <a:solidFill>
                  <a:srgbClr val="002060"/>
                </a:solidFill>
                <a:latin typeface="宋体" pitchFamily="2" charset="-122"/>
              </a:rPr>
              <a:t>for( i=1;i&lt;=10;i++)</a:t>
            </a:r>
          </a:p>
          <a:p>
            <a:pPr marL="342900" indent="-342900" defTabSz="762000" eaLnBrk="0" hangingPunct="0">
              <a:lnSpc>
                <a:spcPct val="70000"/>
              </a:lnSpc>
              <a:spcBef>
                <a:spcPct val="20000"/>
              </a:spcBef>
            </a:pPr>
            <a:r>
              <a:rPr kumimoji="1" lang="en-US" altLang="zh-CN" sz="2400" b="1">
                <a:solidFill>
                  <a:srgbClr val="002060"/>
                </a:solidFill>
                <a:latin typeface="宋体" pitchFamily="2" charset="-122"/>
              </a:rPr>
              <a:t>  { scanf(“%s”,leader_name); //</a:t>
            </a:r>
            <a:r>
              <a:rPr kumimoji="1" lang="zh-CN" altLang="en-US" sz="2400" b="1">
                <a:solidFill>
                  <a:srgbClr val="002060"/>
                </a:solidFill>
                <a:latin typeface="宋体" pitchFamily="2" charset="-122"/>
              </a:rPr>
              <a:t>输入得票人的名字</a:t>
            </a:r>
          </a:p>
          <a:p>
            <a:pPr marL="342900" indent="-342900" defTabSz="762000" eaLnBrk="0" hangingPunct="0">
              <a:lnSpc>
                <a:spcPct val="70000"/>
              </a:lnSpc>
              <a:spcBef>
                <a:spcPct val="20000"/>
              </a:spcBef>
            </a:pPr>
            <a:r>
              <a:rPr kumimoji="1" lang="zh-CN" altLang="en-US" sz="2400" b="1">
                <a:solidFill>
                  <a:srgbClr val="002060"/>
                </a:solidFill>
                <a:latin typeface="宋体" pitchFamily="2" charset="-122"/>
              </a:rPr>
              <a:t>    </a:t>
            </a:r>
            <a:r>
              <a:rPr kumimoji="1" lang="en-US" altLang="zh-CN" sz="2400" b="1">
                <a:solidFill>
                  <a:srgbClr val="002060"/>
                </a:solidFill>
                <a:latin typeface="宋体" pitchFamily="2" charset="-122"/>
              </a:rPr>
              <a:t>for(j=0;j&lt;3;j++)</a:t>
            </a:r>
          </a:p>
          <a:p>
            <a:pPr marL="342900" indent="-342900" defTabSz="762000" eaLnBrk="0" hangingPunct="0">
              <a:lnSpc>
                <a:spcPct val="70000"/>
              </a:lnSpc>
              <a:spcBef>
                <a:spcPct val="20000"/>
              </a:spcBef>
            </a:pPr>
            <a:r>
              <a:rPr kumimoji="1" lang="en-US" altLang="zh-CN" sz="2400" b="1">
                <a:solidFill>
                  <a:srgbClr val="002060"/>
                </a:solidFill>
                <a:latin typeface="宋体" pitchFamily="2" charset="-122"/>
              </a:rPr>
              <a:t>      if(strcmp(leader_name,leader[j].name)==0)       </a:t>
            </a:r>
          </a:p>
          <a:p>
            <a:pPr marL="342900" indent="-342900" defTabSz="762000" eaLnBrk="0" hangingPunct="0">
              <a:lnSpc>
                <a:spcPct val="70000"/>
              </a:lnSpc>
              <a:spcBef>
                <a:spcPct val="20000"/>
              </a:spcBef>
            </a:pPr>
            <a:r>
              <a:rPr kumimoji="1" lang="en-US" altLang="zh-CN" sz="2400" b="1">
                <a:solidFill>
                  <a:srgbClr val="002060"/>
                </a:solidFill>
                <a:latin typeface="宋体" pitchFamily="2" charset="-122"/>
              </a:rPr>
              <a:t>          leader[j].count++;</a:t>
            </a:r>
          </a:p>
          <a:p>
            <a:pPr marL="342900" indent="-342900" defTabSz="762000" eaLnBrk="0" hangingPunct="0">
              <a:lnSpc>
                <a:spcPct val="70000"/>
              </a:lnSpc>
              <a:spcBef>
                <a:spcPct val="20000"/>
              </a:spcBef>
            </a:pPr>
            <a:r>
              <a:rPr kumimoji="1" lang="en-US" altLang="zh-CN" sz="2400" b="1">
                <a:solidFill>
                  <a:srgbClr val="002060"/>
                </a:solidFill>
                <a:latin typeface="宋体" pitchFamily="2" charset="-122"/>
              </a:rPr>
              <a:t>  }</a:t>
            </a:r>
          </a:p>
          <a:p>
            <a:pPr marL="342900" indent="-342900" defTabSz="762000" eaLnBrk="0" hangingPunct="0">
              <a:lnSpc>
                <a:spcPct val="70000"/>
              </a:lnSpc>
              <a:spcBef>
                <a:spcPct val="20000"/>
              </a:spcBef>
            </a:pPr>
            <a:r>
              <a:rPr kumimoji="1" lang="en-US" altLang="zh-CN" sz="2400" b="1">
                <a:latin typeface="宋体" pitchFamily="2" charset="-122"/>
              </a:rPr>
              <a:t>  for(i=0;i&lt;3;i++)</a:t>
            </a:r>
          </a:p>
          <a:p>
            <a:pPr marL="342900" indent="-342900" defTabSz="762000" eaLnBrk="0" hangingPunct="0">
              <a:lnSpc>
                <a:spcPct val="70000"/>
              </a:lnSpc>
              <a:spcBef>
                <a:spcPct val="20000"/>
              </a:spcBef>
            </a:pPr>
            <a:r>
              <a:rPr kumimoji="1" lang="en-US" altLang="zh-CN" sz="2400" b="1">
                <a:latin typeface="宋体" pitchFamily="2" charset="-122"/>
              </a:rPr>
              <a:t> printf(“%5s:%d\n”,leader[i].name,leader[i].count);}</a:t>
            </a:r>
            <a:endParaRPr kumimoji="1" lang="en-US" altLang="zh-CN" sz="240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anim calcmode="lin" valueType="num">
                                      <p:cBhvr additive="base">
                                        <p:cTn id="7" dur="500" fill="hold"/>
                                        <p:tgtEl>
                                          <p:spTgt spid="7577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57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5778">
                                            <p:txEl>
                                              <p:pRg st="1" end="1"/>
                                            </p:txEl>
                                          </p:spTgt>
                                        </p:tgtEl>
                                        <p:attrNameLst>
                                          <p:attrName>style.visibility</p:attrName>
                                        </p:attrNameLst>
                                      </p:cBhvr>
                                      <p:to>
                                        <p:strVal val="visible"/>
                                      </p:to>
                                    </p:set>
                                    <p:anim calcmode="lin" valueType="num">
                                      <p:cBhvr additive="base">
                                        <p:cTn id="13" dur="500" fill="hold"/>
                                        <p:tgtEl>
                                          <p:spTgt spid="7577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577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5778">
                                            <p:txEl>
                                              <p:pRg st="2" end="2"/>
                                            </p:txEl>
                                          </p:spTgt>
                                        </p:tgtEl>
                                        <p:attrNameLst>
                                          <p:attrName>style.visibility</p:attrName>
                                        </p:attrNameLst>
                                      </p:cBhvr>
                                      <p:to>
                                        <p:strVal val="visible"/>
                                      </p:to>
                                    </p:set>
                                    <p:anim calcmode="lin" valueType="num">
                                      <p:cBhvr additive="base">
                                        <p:cTn id="19" dur="500" fill="hold"/>
                                        <p:tgtEl>
                                          <p:spTgt spid="7577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577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5778">
                                            <p:txEl>
                                              <p:pRg st="3" end="3"/>
                                            </p:txEl>
                                          </p:spTgt>
                                        </p:tgtEl>
                                        <p:attrNameLst>
                                          <p:attrName>style.visibility</p:attrName>
                                        </p:attrNameLst>
                                      </p:cBhvr>
                                      <p:to>
                                        <p:strVal val="visible"/>
                                      </p:to>
                                    </p:set>
                                    <p:anim calcmode="lin" valueType="num">
                                      <p:cBhvr additive="base">
                                        <p:cTn id="25" dur="500" fill="hold"/>
                                        <p:tgtEl>
                                          <p:spTgt spid="7577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577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5778">
                                            <p:txEl>
                                              <p:pRg st="4" end="4"/>
                                            </p:txEl>
                                          </p:spTgt>
                                        </p:tgtEl>
                                        <p:attrNameLst>
                                          <p:attrName>style.visibility</p:attrName>
                                        </p:attrNameLst>
                                      </p:cBhvr>
                                      <p:to>
                                        <p:strVal val="visible"/>
                                      </p:to>
                                    </p:set>
                                    <p:anim calcmode="lin" valueType="num">
                                      <p:cBhvr additive="base">
                                        <p:cTn id="31" dur="500" fill="hold"/>
                                        <p:tgtEl>
                                          <p:spTgt spid="7577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577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5778">
                                            <p:txEl>
                                              <p:pRg st="5" end="5"/>
                                            </p:txEl>
                                          </p:spTgt>
                                        </p:tgtEl>
                                        <p:attrNameLst>
                                          <p:attrName>style.visibility</p:attrName>
                                        </p:attrNameLst>
                                      </p:cBhvr>
                                      <p:to>
                                        <p:strVal val="visible"/>
                                      </p:to>
                                    </p:set>
                                    <p:anim calcmode="lin" valueType="num">
                                      <p:cBhvr additive="base">
                                        <p:cTn id="37" dur="500" fill="hold"/>
                                        <p:tgtEl>
                                          <p:spTgt spid="75778">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577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5778">
                                            <p:txEl>
                                              <p:pRg st="6" end="6"/>
                                            </p:txEl>
                                          </p:spTgt>
                                        </p:tgtEl>
                                        <p:attrNameLst>
                                          <p:attrName>style.visibility</p:attrName>
                                        </p:attrNameLst>
                                      </p:cBhvr>
                                      <p:to>
                                        <p:strVal val="visible"/>
                                      </p:to>
                                    </p:set>
                                    <p:anim calcmode="lin" valueType="num">
                                      <p:cBhvr additive="base">
                                        <p:cTn id="43" dur="500" fill="hold"/>
                                        <p:tgtEl>
                                          <p:spTgt spid="75778">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577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5778">
                                            <p:txEl>
                                              <p:pRg st="7" end="7"/>
                                            </p:txEl>
                                          </p:spTgt>
                                        </p:tgtEl>
                                        <p:attrNameLst>
                                          <p:attrName>style.visibility</p:attrName>
                                        </p:attrNameLst>
                                      </p:cBhvr>
                                      <p:to>
                                        <p:strVal val="visible"/>
                                      </p:to>
                                    </p:set>
                                    <p:anim calcmode="lin" valueType="num">
                                      <p:cBhvr additive="base">
                                        <p:cTn id="49" dur="500" fill="hold"/>
                                        <p:tgtEl>
                                          <p:spTgt spid="75778">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5778">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75778">
                                            <p:txEl>
                                              <p:pRg st="8" end="8"/>
                                            </p:txEl>
                                          </p:spTgt>
                                        </p:tgtEl>
                                        <p:attrNameLst>
                                          <p:attrName>style.visibility</p:attrName>
                                        </p:attrNameLst>
                                      </p:cBhvr>
                                      <p:to>
                                        <p:strVal val="visible"/>
                                      </p:to>
                                    </p:set>
                                    <p:anim calcmode="lin" valueType="num">
                                      <p:cBhvr additive="base">
                                        <p:cTn id="55" dur="500" fill="hold"/>
                                        <p:tgtEl>
                                          <p:spTgt spid="75778">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75778">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75778">
                                            <p:txEl>
                                              <p:pRg st="9" end="9"/>
                                            </p:txEl>
                                          </p:spTgt>
                                        </p:tgtEl>
                                        <p:attrNameLst>
                                          <p:attrName>style.visibility</p:attrName>
                                        </p:attrNameLst>
                                      </p:cBhvr>
                                      <p:to>
                                        <p:strVal val="visible"/>
                                      </p:to>
                                    </p:set>
                                    <p:anim calcmode="lin" valueType="num">
                                      <p:cBhvr additive="base">
                                        <p:cTn id="61" dur="500" fill="hold"/>
                                        <p:tgtEl>
                                          <p:spTgt spid="75778">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75778">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75778">
                                            <p:txEl>
                                              <p:pRg st="10" end="10"/>
                                            </p:txEl>
                                          </p:spTgt>
                                        </p:tgtEl>
                                        <p:attrNameLst>
                                          <p:attrName>style.visibility</p:attrName>
                                        </p:attrNameLst>
                                      </p:cBhvr>
                                      <p:to>
                                        <p:strVal val="visible"/>
                                      </p:to>
                                    </p:set>
                                    <p:anim calcmode="lin" valueType="num">
                                      <p:cBhvr additive="base">
                                        <p:cTn id="67" dur="500" fill="hold"/>
                                        <p:tgtEl>
                                          <p:spTgt spid="75778">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75778">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75778">
                                            <p:txEl>
                                              <p:pRg st="11" end="11"/>
                                            </p:txEl>
                                          </p:spTgt>
                                        </p:tgtEl>
                                        <p:attrNameLst>
                                          <p:attrName>style.visibility</p:attrName>
                                        </p:attrNameLst>
                                      </p:cBhvr>
                                      <p:to>
                                        <p:strVal val="visible"/>
                                      </p:to>
                                    </p:set>
                                    <p:anim calcmode="lin" valueType="num">
                                      <p:cBhvr additive="base">
                                        <p:cTn id="73" dur="500" fill="hold"/>
                                        <p:tgtEl>
                                          <p:spTgt spid="75778">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75778">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75778">
                                            <p:txEl>
                                              <p:pRg st="12" end="12"/>
                                            </p:txEl>
                                          </p:spTgt>
                                        </p:tgtEl>
                                        <p:attrNameLst>
                                          <p:attrName>style.visibility</p:attrName>
                                        </p:attrNameLst>
                                      </p:cBhvr>
                                      <p:to>
                                        <p:strVal val="visible"/>
                                      </p:to>
                                    </p:set>
                                    <p:anim calcmode="lin" valueType="num">
                                      <p:cBhvr additive="base">
                                        <p:cTn id="79" dur="500" fill="hold"/>
                                        <p:tgtEl>
                                          <p:spTgt spid="75778">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75778">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75778">
                                            <p:txEl>
                                              <p:pRg st="13" end="13"/>
                                            </p:txEl>
                                          </p:spTgt>
                                        </p:tgtEl>
                                        <p:attrNameLst>
                                          <p:attrName>style.visibility</p:attrName>
                                        </p:attrNameLst>
                                      </p:cBhvr>
                                      <p:to>
                                        <p:strVal val="visible"/>
                                      </p:to>
                                    </p:set>
                                    <p:anim calcmode="lin" valueType="num">
                                      <p:cBhvr additive="base">
                                        <p:cTn id="85" dur="500" fill="hold"/>
                                        <p:tgtEl>
                                          <p:spTgt spid="75778">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75778">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75778">
                                            <p:txEl>
                                              <p:pRg st="14" end="14"/>
                                            </p:txEl>
                                          </p:spTgt>
                                        </p:tgtEl>
                                        <p:attrNameLst>
                                          <p:attrName>style.visibility</p:attrName>
                                        </p:attrNameLst>
                                      </p:cBhvr>
                                      <p:to>
                                        <p:strVal val="visible"/>
                                      </p:to>
                                    </p:set>
                                    <p:anim calcmode="lin" valueType="num">
                                      <p:cBhvr additive="base">
                                        <p:cTn id="91" dur="500" fill="hold"/>
                                        <p:tgtEl>
                                          <p:spTgt spid="75778">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75778">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75778">
                                            <p:txEl>
                                              <p:pRg st="15" end="15"/>
                                            </p:txEl>
                                          </p:spTgt>
                                        </p:tgtEl>
                                        <p:attrNameLst>
                                          <p:attrName>style.visibility</p:attrName>
                                        </p:attrNameLst>
                                      </p:cBhvr>
                                      <p:to>
                                        <p:strVal val="visible"/>
                                      </p:to>
                                    </p:set>
                                    <p:anim calcmode="lin" valueType="num">
                                      <p:cBhvr additive="base">
                                        <p:cTn id="97" dur="500" fill="hold"/>
                                        <p:tgtEl>
                                          <p:spTgt spid="75778">
                                            <p:txEl>
                                              <p:pRg st="15" end="15"/>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75778">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75778">
                                            <p:txEl>
                                              <p:pRg st="16" end="16"/>
                                            </p:txEl>
                                          </p:spTgt>
                                        </p:tgtEl>
                                        <p:attrNameLst>
                                          <p:attrName>style.visibility</p:attrName>
                                        </p:attrNameLst>
                                      </p:cBhvr>
                                      <p:to>
                                        <p:strVal val="visible"/>
                                      </p:to>
                                    </p:set>
                                    <p:anim calcmode="lin" valueType="num">
                                      <p:cBhvr additive="base">
                                        <p:cTn id="103" dur="500" fill="hold"/>
                                        <p:tgtEl>
                                          <p:spTgt spid="75778">
                                            <p:txEl>
                                              <p:pRg st="16" end="16"/>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75778">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75778">
                                            <p:txEl>
                                              <p:pRg st="17" end="17"/>
                                            </p:txEl>
                                          </p:spTgt>
                                        </p:tgtEl>
                                        <p:attrNameLst>
                                          <p:attrName>style.visibility</p:attrName>
                                        </p:attrNameLst>
                                      </p:cBhvr>
                                      <p:to>
                                        <p:strVal val="visible"/>
                                      </p:to>
                                    </p:set>
                                    <p:anim calcmode="lin" valueType="num">
                                      <p:cBhvr additive="base">
                                        <p:cTn id="109" dur="500" fill="hold"/>
                                        <p:tgtEl>
                                          <p:spTgt spid="75778">
                                            <p:txEl>
                                              <p:pRg st="17" end="17"/>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75778">
                                            <p:txEl>
                                              <p:pRg st="17" end="17"/>
                                            </p:txEl>
                                          </p:spTgt>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75778">
                                            <p:txEl>
                                              <p:pRg st="18" end="18"/>
                                            </p:txEl>
                                          </p:spTgt>
                                        </p:tgtEl>
                                        <p:attrNameLst>
                                          <p:attrName>style.visibility</p:attrName>
                                        </p:attrNameLst>
                                      </p:cBhvr>
                                      <p:to>
                                        <p:strVal val="visible"/>
                                      </p:to>
                                    </p:set>
                                    <p:anim calcmode="lin" valueType="num">
                                      <p:cBhvr additive="base">
                                        <p:cTn id="115" dur="500" fill="hold"/>
                                        <p:tgtEl>
                                          <p:spTgt spid="75778">
                                            <p:txEl>
                                              <p:pRg st="18" end="18"/>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75778">
                                            <p:txEl>
                                              <p:pRg st="18" end="18"/>
                                            </p:txEl>
                                          </p:spTgt>
                                        </p:tgtEl>
                                        <p:attrNameLst>
                                          <p:attrName>ppt_y</p:attrName>
                                        </p:attrNameLst>
                                      </p:cBhvr>
                                      <p:tavLst>
                                        <p:tav tm="0">
                                          <p:val>
                                            <p:strVal val="#ppt_y"/>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75778">
                                            <p:txEl>
                                              <p:pRg st="19" end="19"/>
                                            </p:txEl>
                                          </p:spTgt>
                                        </p:tgtEl>
                                        <p:attrNameLst>
                                          <p:attrName>style.visibility</p:attrName>
                                        </p:attrNameLst>
                                      </p:cBhvr>
                                      <p:to>
                                        <p:strVal val="visible"/>
                                      </p:to>
                                    </p:set>
                                    <p:anim calcmode="lin" valueType="num">
                                      <p:cBhvr additive="base">
                                        <p:cTn id="121" dur="500" fill="hold"/>
                                        <p:tgtEl>
                                          <p:spTgt spid="75778">
                                            <p:txEl>
                                              <p:pRg st="19" end="19"/>
                                            </p:txEl>
                                          </p:spTgt>
                                        </p:tgtEl>
                                        <p:attrNameLst>
                                          <p:attrName>ppt_x</p:attrName>
                                        </p:attrNameLst>
                                      </p:cBhvr>
                                      <p:tavLst>
                                        <p:tav tm="0">
                                          <p:val>
                                            <p:strVal val="0-#ppt_w/2"/>
                                          </p:val>
                                        </p:tav>
                                        <p:tav tm="100000">
                                          <p:val>
                                            <p:strVal val="#ppt_x"/>
                                          </p:val>
                                        </p:tav>
                                      </p:tavLst>
                                    </p:anim>
                                    <p:anim calcmode="lin" valueType="num">
                                      <p:cBhvr additive="base">
                                        <p:cTn id="122" dur="500" fill="hold"/>
                                        <p:tgtEl>
                                          <p:spTgt spid="75778">
                                            <p:txEl>
                                              <p:pRg st="19" end="1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p:cNvSpPr>
            <a:spLocks noGrp="1" noChangeArrowheads="1"/>
          </p:cNvSpPr>
          <p:nvPr>
            <p:ph type="body" idx="1"/>
          </p:nvPr>
        </p:nvSpPr>
        <p:spPr>
          <a:xfrm>
            <a:off x="-396552" y="671513"/>
            <a:ext cx="9540552" cy="1244600"/>
          </a:xfrm>
        </p:spPr>
        <p:txBody>
          <a:bodyPr/>
          <a:lstStyle/>
          <a:p>
            <a:pPr lvl="1">
              <a:lnSpc>
                <a:spcPct val="120000"/>
              </a:lnSpc>
              <a:buFontTx/>
              <a:buNone/>
              <a:defRPr/>
            </a:pPr>
            <a:r>
              <a:rPr lang="zh-CN" altLang="en-US" sz="2400" b="1" dirty="0">
                <a:solidFill>
                  <a:srgbClr val="CC0000"/>
                </a:solidFill>
              </a:rPr>
              <a:t>     结构变量的存储分配与计算机系统及所定义的结构有关。</a:t>
            </a:r>
            <a:r>
              <a:rPr lang="zh-CN" altLang="en-US" sz="2400" b="1" dirty="0">
                <a:effectLst>
                  <a:outerShdw blurRad="38100" dist="38100" dir="2700000" algn="tl">
                    <a:srgbClr val="C0C0C0"/>
                  </a:outerShdw>
                </a:effectLst>
              </a:rPr>
              <a:t>为了提高</a:t>
            </a:r>
            <a:r>
              <a:rPr lang="en-US" altLang="zh-CN" sz="2400" b="1" dirty="0">
                <a:effectLst>
                  <a:outerShdw blurRad="38100" dist="38100" dir="2700000" algn="tl">
                    <a:srgbClr val="C0C0C0"/>
                  </a:outerShdw>
                </a:effectLst>
              </a:rPr>
              <a:t>CPU</a:t>
            </a:r>
            <a:r>
              <a:rPr lang="zh-CN" altLang="en-US" sz="2400" b="1" dirty="0">
                <a:effectLst>
                  <a:outerShdw blurRad="38100" dist="38100" dir="2700000" algn="tl">
                    <a:srgbClr val="C0C0C0"/>
                  </a:outerShdw>
                </a:effectLst>
              </a:rPr>
              <a:t>的存储速度，多数编译系统对结构体中的成员变量的存储分配采用按字节“</a:t>
            </a:r>
            <a:r>
              <a:rPr lang="zh-CN" altLang="en-US" sz="2400" b="1" dirty="0">
                <a:solidFill>
                  <a:srgbClr val="FF0000"/>
                </a:solidFill>
                <a:effectLst>
                  <a:outerShdw blurRad="38100" dist="38100" dir="2700000" algn="tl">
                    <a:srgbClr val="C0C0C0"/>
                  </a:outerShdw>
                </a:effectLst>
              </a:rPr>
              <a:t>对齐</a:t>
            </a:r>
            <a:r>
              <a:rPr lang="zh-CN" altLang="en-US" sz="2400" b="1" dirty="0">
                <a:effectLst>
                  <a:outerShdw blurRad="38100" dist="38100" dir="2700000" algn="tl">
                    <a:srgbClr val="C0C0C0"/>
                  </a:outerShdw>
                </a:effectLst>
              </a:rPr>
              <a:t>”的方法。分配原则如下：</a:t>
            </a:r>
            <a:endParaRPr lang="en-US" altLang="zh-CN" sz="2400" b="1" dirty="0">
              <a:effectLst>
                <a:outerShdw blurRad="38100" dist="38100" dir="2700000" algn="tl">
                  <a:srgbClr val="C0C0C0"/>
                </a:outerShdw>
              </a:effectLst>
            </a:endParaRPr>
          </a:p>
        </p:txBody>
      </p:sp>
      <p:sp>
        <p:nvSpPr>
          <p:cNvPr id="95276" name="Rectangle 44"/>
          <p:cNvSpPr>
            <a:spLocks noChangeArrowheads="1"/>
          </p:cNvSpPr>
          <p:nvPr/>
        </p:nvSpPr>
        <p:spPr bwMode="auto">
          <a:xfrm>
            <a:off x="1547813" y="188913"/>
            <a:ext cx="6696075" cy="482600"/>
          </a:xfrm>
          <a:prstGeom prst="rect">
            <a:avLst/>
          </a:prstGeom>
          <a:noFill/>
          <a:ln>
            <a:noFill/>
          </a:ln>
          <a:effectLst/>
          <a:extLst>
            <a:ext uri="{909E8E84-426E-40DD-AFC4-6F175D3DCCD1}">
              <a14:hiddenFill xmlns:a14="http://schemas.microsoft.com/office/drawing/2010/main">
                <a:gradFill rotWithShape="0">
                  <a:gsLst>
                    <a:gs pos="0">
                      <a:srgbClr val="333399">
                        <a:gamma/>
                        <a:shade val="46275"/>
                        <a:invGamma/>
                      </a:srgbClr>
                    </a:gs>
                    <a:gs pos="100000">
                      <a:srgbClr val="333399"/>
                    </a:gs>
                  </a:gsLst>
                  <a:path path="shape">
                    <a:fillToRect l="50000" t="50000" r="50000" b="50000"/>
                  </a:path>
                </a:gradFill>
              </a14:hiddenFill>
            </a:ext>
            <a:ext uri="{91240B29-F687-4F45-9708-019B960494DF}">
              <a14:hiddenLine xmlns:a14="http://schemas.microsoft.com/office/drawing/2010/main" w="38100" cmpd="dbl"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80000"/>
              </a:lnSpc>
              <a:defRPr/>
            </a:pPr>
            <a:r>
              <a:rPr kumimoji="1" lang="en-US" altLang="zh-CN" sz="3200" b="1" dirty="0">
                <a:solidFill>
                  <a:srgbClr val="000099"/>
                </a:solidFill>
                <a:effectLst>
                  <a:outerShdw blurRad="38100" dist="38100" dir="2700000" algn="tl">
                    <a:srgbClr val="C0C0C0"/>
                  </a:outerShdw>
                </a:effectLst>
                <a:latin typeface="宋体" pitchFamily="2" charset="-122"/>
              </a:rPr>
              <a:t>10.3 </a:t>
            </a:r>
            <a:r>
              <a:rPr kumimoji="1" lang="zh-CN" altLang="en-US" sz="3200" b="1" dirty="0">
                <a:solidFill>
                  <a:srgbClr val="000099"/>
                </a:solidFill>
                <a:effectLst>
                  <a:outerShdw blurRad="38100" dist="38100" dir="2700000" algn="tl">
                    <a:srgbClr val="C0C0C0"/>
                  </a:outerShdw>
                </a:effectLst>
                <a:latin typeface="宋体" pitchFamily="2" charset="-122"/>
              </a:rPr>
              <a:t>结构体变量的存储</a:t>
            </a:r>
          </a:p>
        </p:txBody>
      </p:sp>
      <p:sp>
        <p:nvSpPr>
          <p:cNvPr id="2" name="TextBox 1"/>
          <p:cNvSpPr txBox="1">
            <a:spLocks noChangeArrowheads="1"/>
          </p:cNvSpPr>
          <p:nvPr/>
        </p:nvSpPr>
        <p:spPr bwMode="auto">
          <a:xfrm>
            <a:off x="503238" y="2246313"/>
            <a:ext cx="3240087" cy="1938337"/>
          </a:xfrm>
          <a:prstGeom prst="rect">
            <a:avLst/>
          </a:prstGeom>
          <a:noFill/>
          <a:ln w="9525">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600">
                <a:solidFill>
                  <a:schemeClr val="tx1"/>
                </a:solidFill>
                <a:latin typeface="Times New Roman" pitchFamily="18" charset="0"/>
                <a:ea typeface="宋体" pitchFamily="2" charset="-122"/>
              </a:defRPr>
            </a:lvl1pPr>
            <a:lvl2pPr marL="742950" indent="-285750" eaLnBrk="0" hangingPunct="0">
              <a:defRPr sz="3600">
                <a:solidFill>
                  <a:schemeClr val="tx1"/>
                </a:solidFill>
                <a:latin typeface="Times New Roman" pitchFamily="18" charset="0"/>
                <a:ea typeface="宋体" pitchFamily="2" charset="-122"/>
              </a:defRPr>
            </a:lvl2pPr>
            <a:lvl3pPr marL="1143000" indent="-228600" eaLnBrk="0" hangingPunct="0">
              <a:defRPr sz="3600">
                <a:solidFill>
                  <a:schemeClr val="tx1"/>
                </a:solidFill>
                <a:latin typeface="Times New Roman" pitchFamily="18" charset="0"/>
                <a:ea typeface="宋体" pitchFamily="2" charset="-122"/>
              </a:defRPr>
            </a:lvl3pPr>
            <a:lvl4pPr marL="1600200" indent="-228600" eaLnBrk="0" hangingPunct="0">
              <a:defRPr sz="3600">
                <a:solidFill>
                  <a:schemeClr val="tx1"/>
                </a:solidFill>
                <a:latin typeface="Times New Roman" pitchFamily="18" charset="0"/>
                <a:ea typeface="宋体" pitchFamily="2" charset="-122"/>
              </a:defRPr>
            </a:lvl4pPr>
            <a:lvl5pPr marL="2057400" indent="-228600" eaLnBrk="0" hangingPunct="0">
              <a:defRPr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pitchFamily="2" charset="-122"/>
              </a:defRPr>
            </a:lvl9pPr>
          </a:lstStyle>
          <a:p>
            <a:pPr eaLnBrk="1" hangingPunct="1"/>
            <a:r>
              <a:rPr lang="en-US" altLang="zh-CN" sz="2400" b="1" dirty="0"/>
              <a:t>1.</a:t>
            </a:r>
            <a:r>
              <a:rPr lang="zh-CN" altLang="en-US" sz="2400" b="1" dirty="0"/>
              <a:t>各成员按照定义顺序依次存放，但并不是紧密排列，成员的存储位置存储在自己宽度的整数倍上开始。</a:t>
            </a:r>
          </a:p>
        </p:txBody>
      </p:sp>
      <p:sp>
        <p:nvSpPr>
          <p:cNvPr id="44" name="TextBox 43"/>
          <p:cNvSpPr txBox="1"/>
          <p:nvPr/>
        </p:nvSpPr>
        <p:spPr>
          <a:xfrm>
            <a:off x="479425" y="4384675"/>
            <a:ext cx="3263900" cy="2308225"/>
          </a:xfrm>
          <a:prstGeom prst="rect">
            <a:avLst/>
          </a:prstGeom>
          <a:noFill/>
          <a:ln>
            <a:solidFill>
              <a:srgbClr val="002060"/>
            </a:solidFill>
          </a:ln>
        </p:spPr>
        <p:txBody>
          <a:bodyPr>
            <a:spAutoFit/>
          </a:bodyPr>
          <a:lstStyle/>
          <a:p>
            <a:pPr>
              <a:defRPr/>
            </a:pPr>
            <a:r>
              <a:rPr lang="en-US" altLang="zh-CN" sz="2400" b="1" dirty="0">
                <a:latin typeface="+mn-ea"/>
                <a:ea typeface="+mn-ea"/>
              </a:rPr>
              <a:t>2.</a:t>
            </a:r>
            <a:r>
              <a:rPr lang="zh-CN" altLang="en-US" sz="2400" b="1" dirty="0">
                <a:latin typeface="+mn-ea"/>
                <a:ea typeface="+mn-ea"/>
              </a:rPr>
              <a:t>检查所有成员的存储单元长度之和是否为成员中最宽的元素长度的整数倍，若是，则结束；若不是，则补齐为整数倍。</a:t>
            </a:r>
          </a:p>
        </p:txBody>
      </p:sp>
      <p:sp>
        <p:nvSpPr>
          <p:cNvPr id="45" name="TextBox 44"/>
          <p:cNvSpPr txBox="1"/>
          <p:nvPr/>
        </p:nvSpPr>
        <p:spPr>
          <a:xfrm>
            <a:off x="4643438" y="2274094"/>
            <a:ext cx="1800225" cy="2309812"/>
          </a:xfrm>
          <a:prstGeom prst="rect">
            <a:avLst/>
          </a:prstGeom>
          <a:solidFill>
            <a:srgbClr val="CCECFF"/>
          </a:solidFill>
          <a:ln>
            <a:solidFill>
              <a:srgbClr val="002060"/>
            </a:solidFill>
          </a:ln>
        </p:spPr>
        <p:txBody>
          <a:bodyPr>
            <a:spAutoFit/>
          </a:bodyPr>
          <a:lstStyle/>
          <a:p>
            <a:pPr>
              <a:defRPr/>
            </a:pPr>
            <a:r>
              <a:rPr lang="en-US" altLang="zh-CN" sz="2400" b="1" dirty="0" err="1">
                <a:latin typeface="+mn-ea"/>
                <a:ea typeface="+mn-ea"/>
              </a:rPr>
              <a:t>struct</a:t>
            </a:r>
            <a:r>
              <a:rPr lang="en-US" altLang="zh-CN" sz="2400" b="1" dirty="0">
                <a:latin typeface="+mn-ea"/>
                <a:ea typeface="+mn-ea"/>
              </a:rPr>
              <a:t> MM</a:t>
            </a:r>
          </a:p>
          <a:p>
            <a:pPr>
              <a:defRPr/>
            </a:pPr>
            <a:r>
              <a:rPr lang="en-US" altLang="zh-CN" sz="2400" b="1" dirty="0">
                <a:latin typeface="+mn-ea"/>
                <a:ea typeface="+mn-ea"/>
              </a:rPr>
              <a:t>{</a:t>
            </a:r>
          </a:p>
          <a:p>
            <a:pPr>
              <a:defRPr/>
            </a:pPr>
            <a:r>
              <a:rPr lang="en-US" altLang="zh-CN" sz="2400" b="1" dirty="0">
                <a:latin typeface="+mn-ea"/>
                <a:ea typeface="+mn-ea"/>
              </a:rPr>
              <a:t>   char a;</a:t>
            </a:r>
          </a:p>
          <a:p>
            <a:pPr>
              <a:defRPr/>
            </a:pPr>
            <a:r>
              <a:rPr lang="en-US" altLang="zh-CN" sz="2400" b="1" dirty="0">
                <a:latin typeface="+mn-ea"/>
                <a:ea typeface="+mn-ea"/>
              </a:rPr>
              <a:t>   </a:t>
            </a:r>
            <a:r>
              <a:rPr lang="en-US" altLang="zh-CN" sz="2400" b="1" dirty="0" err="1">
                <a:latin typeface="+mn-ea"/>
                <a:ea typeface="+mn-ea"/>
              </a:rPr>
              <a:t>int</a:t>
            </a:r>
            <a:r>
              <a:rPr lang="en-US" altLang="zh-CN" sz="2400" b="1" dirty="0">
                <a:latin typeface="+mn-ea"/>
                <a:ea typeface="+mn-ea"/>
              </a:rPr>
              <a:t> i;</a:t>
            </a:r>
          </a:p>
          <a:p>
            <a:pPr>
              <a:defRPr/>
            </a:pPr>
            <a:r>
              <a:rPr lang="en-US" altLang="zh-CN" sz="2400" b="1" dirty="0">
                <a:latin typeface="+mn-ea"/>
                <a:ea typeface="+mn-ea"/>
              </a:rPr>
              <a:t>   char c;</a:t>
            </a:r>
          </a:p>
          <a:p>
            <a:pPr>
              <a:defRPr/>
            </a:pPr>
            <a:r>
              <a:rPr lang="en-US" altLang="zh-CN" sz="2400" b="1" dirty="0">
                <a:latin typeface="+mn-ea"/>
                <a:ea typeface="+mn-ea"/>
              </a:rPr>
              <a:t>}  </a:t>
            </a:r>
            <a:endParaRPr lang="zh-CN" altLang="en-US" sz="2400" b="1" dirty="0">
              <a:latin typeface="+mn-ea"/>
              <a:ea typeface="+mn-ea"/>
            </a:endParaRPr>
          </a:p>
        </p:txBody>
      </p:sp>
      <p:sp>
        <p:nvSpPr>
          <p:cNvPr id="73" name="Rectangle 4"/>
          <p:cNvSpPr>
            <a:spLocks noChangeArrowheads="1"/>
          </p:cNvSpPr>
          <p:nvPr/>
        </p:nvSpPr>
        <p:spPr bwMode="auto">
          <a:xfrm>
            <a:off x="6659563" y="2060575"/>
            <a:ext cx="1436687" cy="4248150"/>
          </a:xfrm>
          <a:prstGeom prst="rect">
            <a:avLst/>
          </a:prstGeom>
          <a:solidFill>
            <a:schemeClr val="bg1"/>
          </a:solidFill>
          <a:ln w="12700">
            <a:solidFill>
              <a:srgbClr val="808080"/>
            </a:solidFill>
            <a:miter lim="800000"/>
            <a:headEnd/>
            <a:tailEnd/>
          </a:ln>
        </p:spPr>
        <p:txBody>
          <a:bodyPr wrap="none" lIns="90000" tIns="46800" rIns="90000" bIns="46800" anchor="ctr"/>
          <a:lstStyle/>
          <a:p>
            <a:endParaRPr lang="zh-CN" altLang="zh-CN" sz="2400">
              <a:solidFill>
                <a:srgbClr val="CC3300"/>
              </a:solidFill>
              <a:latin typeface="Arial" charset="0"/>
            </a:endParaRPr>
          </a:p>
        </p:txBody>
      </p:sp>
      <p:cxnSp>
        <p:nvCxnSpPr>
          <p:cNvPr id="74" name="直接连接符 73"/>
          <p:cNvCxnSpPr>
            <a:cxnSpLocks noChangeShapeType="1"/>
          </p:cNvCxnSpPr>
          <p:nvPr/>
        </p:nvCxnSpPr>
        <p:spPr bwMode="auto">
          <a:xfrm>
            <a:off x="6659563" y="2420938"/>
            <a:ext cx="1436687" cy="0"/>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直接连接符 74"/>
          <p:cNvCxnSpPr>
            <a:cxnSpLocks noChangeShapeType="1"/>
          </p:cNvCxnSpPr>
          <p:nvPr/>
        </p:nvCxnSpPr>
        <p:spPr bwMode="auto">
          <a:xfrm>
            <a:off x="6659563" y="2781300"/>
            <a:ext cx="1436687" cy="0"/>
          </a:xfrm>
          <a:prstGeom prst="line">
            <a:avLst/>
          </a:prstGeom>
          <a:noFill/>
          <a:ln w="12700" algn="ctr">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直接连接符 75"/>
          <p:cNvCxnSpPr>
            <a:cxnSpLocks noChangeShapeType="1"/>
          </p:cNvCxnSpPr>
          <p:nvPr/>
        </p:nvCxnSpPr>
        <p:spPr bwMode="auto">
          <a:xfrm>
            <a:off x="6659563" y="3141663"/>
            <a:ext cx="1436687" cy="0"/>
          </a:xfrm>
          <a:prstGeom prst="line">
            <a:avLst/>
          </a:prstGeom>
          <a:noFill/>
          <a:ln w="12700"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直接连接符 76"/>
          <p:cNvCxnSpPr>
            <a:cxnSpLocks noChangeShapeType="1"/>
          </p:cNvCxnSpPr>
          <p:nvPr/>
        </p:nvCxnSpPr>
        <p:spPr bwMode="auto">
          <a:xfrm>
            <a:off x="6659563" y="3500438"/>
            <a:ext cx="1436687" cy="0"/>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直接连接符 77"/>
          <p:cNvCxnSpPr>
            <a:cxnSpLocks noChangeShapeType="1"/>
          </p:cNvCxnSpPr>
          <p:nvPr/>
        </p:nvCxnSpPr>
        <p:spPr bwMode="auto">
          <a:xfrm>
            <a:off x="6659563" y="3860800"/>
            <a:ext cx="1436687" cy="0"/>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直接连接符 78"/>
          <p:cNvCxnSpPr>
            <a:cxnSpLocks noChangeShapeType="1"/>
          </p:cNvCxnSpPr>
          <p:nvPr/>
        </p:nvCxnSpPr>
        <p:spPr bwMode="auto">
          <a:xfrm>
            <a:off x="6659563" y="4192588"/>
            <a:ext cx="1436687" cy="0"/>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直接连接符 79"/>
          <p:cNvCxnSpPr>
            <a:cxnSpLocks noChangeShapeType="1"/>
          </p:cNvCxnSpPr>
          <p:nvPr/>
        </p:nvCxnSpPr>
        <p:spPr bwMode="auto">
          <a:xfrm>
            <a:off x="6659563" y="4522788"/>
            <a:ext cx="1436687" cy="0"/>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直接连接符 80"/>
          <p:cNvCxnSpPr>
            <a:cxnSpLocks noChangeShapeType="1"/>
          </p:cNvCxnSpPr>
          <p:nvPr/>
        </p:nvCxnSpPr>
        <p:spPr bwMode="auto">
          <a:xfrm>
            <a:off x="6659563" y="4868863"/>
            <a:ext cx="1436687" cy="0"/>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TextBox 81"/>
          <p:cNvSpPr txBox="1"/>
          <p:nvPr/>
        </p:nvSpPr>
        <p:spPr>
          <a:xfrm>
            <a:off x="8175625" y="1916113"/>
            <a:ext cx="576263" cy="523875"/>
          </a:xfrm>
          <a:prstGeom prst="rect">
            <a:avLst/>
          </a:prstGeom>
          <a:noFill/>
        </p:spPr>
        <p:txBody>
          <a:bodyPr>
            <a:spAutoFit/>
          </a:bodyPr>
          <a:lstStyle/>
          <a:p>
            <a:pPr>
              <a:defRPr/>
            </a:pPr>
            <a:r>
              <a:rPr lang="en-US" altLang="zh-CN" sz="2800" dirty="0">
                <a:latin typeface="+mn-ea"/>
                <a:ea typeface="+mn-ea"/>
              </a:rPr>
              <a:t>a</a:t>
            </a:r>
            <a:endParaRPr lang="zh-CN" altLang="en-US" sz="2800" dirty="0">
              <a:latin typeface="+mn-ea"/>
              <a:ea typeface="+mn-ea"/>
            </a:endParaRPr>
          </a:p>
        </p:txBody>
      </p:sp>
      <p:sp>
        <p:nvSpPr>
          <p:cNvPr id="83" name="右大括号 82"/>
          <p:cNvSpPr>
            <a:spLocks/>
          </p:cNvSpPr>
          <p:nvPr/>
        </p:nvSpPr>
        <p:spPr bwMode="auto">
          <a:xfrm>
            <a:off x="8210550" y="3500438"/>
            <a:ext cx="431800" cy="1368425"/>
          </a:xfrm>
          <a:prstGeom prst="rightBrace">
            <a:avLst>
              <a:gd name="adj1" fmla="val 8334"/>
              <a:gd name="adj2" fmla="val 50000"/>
            </a:avLst>
          </a:prstGeom>
          <a:solidFill>
            <a:schemeClr val="bg1"/>
          </a:solidFill>
          <a:ln w="12700" algn="ctr">
            <a:solidFill>
              <a:schemeClr val="tx1"/>
            </a:solidFill>
            <a:round/>
            <a:headEnd/>
            <a:tailEnd/>
          </a:ln>
        </p:spPr>
        <p:txBody>
          <a:bodyPr wrap="none" anchor="ctr"/>
          <a:lstStyle/>
          <a:p>
            <a:endParaRPr lang="zh-CN" altLang="en-US"/>
          </a:p>
        </p:txBody>
      </p:sp>
      <p:cxnSp>
        <p:nvCxnSpPr>
          <p:cNvPr id="84" name="直接连接符 83"/>
          <p:cNvCxnSpPr>
            <a:cxnSpLocks noChangeShapeType="1"/>
          </p:cNvCxnSpPr>
          <p:nvPr/>
        </p:nvCxnSpPr>
        <p:spPr bwMode="auto">
          <a:xfrm>
            <a:off x="6659563" y="5229225"/>
            <a:ext cx="1436687" cy="0"/>
          </a:xfrm>
          <a:prstGeom prst="line">
            <a:avLst/>
          </a:prstGeom>
          <a:noFill/>
          <a:ln w="12700" algn="ctr">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直接连接符 84"/>
          <p:cNvCxnSpPr>
            <a:cxnSpLocks noChangeShapeType="1"/>
          </p:cNvCxnSpPr>
          <p:nvPr/>
        </p:nvCxnSpPr>
        <p:spPr bwMode="auto">
          <a:xfrm>
            <a:off x="6659563" y="5589588"/>
            <a:ext cx="1436687" cy="0"/>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接连接符 85"/>
          <p:cNvCxnSpPr>
            <a:cxnSpLocks noChangeShapeType="1"/>
          </p:cNvCxnSpPr>
          <p:nvPr/>
        </p:nvCxnSpPr>
        <p:spPr bwMode="auto">
          <a:xfrm>
            <a:off x="6659563" y="5949950"/>
            <a:ext cx="1436687" cy="0"/>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7" name="TextBox 86"/>
          <p:cNvSpPr txBox="1"/>
          <p:nvPr/>
        </p:nvSpPr>
        <p:spPr>
          <a:xfrm>
            <a:off x="8221663" y="4797425"/>
            <a:ext cx="576262" cy="522288"/>
          </a:xfrm>
          <a:prstGeom prst="rect">
            <a:avLst/>
          </a:prstGeom>
          <a:noFill/>
        </p:spPr>
        <p:txBody>
          <a:bodyPr>
            <a:spAutoFit/>
          </a:bodyPr>
          <a:lstStyle/>
          <a:p>
            <a:pPr>
              <a:defRPr/>
            </a:pPr>
            <a:r>
              <a:rPr lang="en-US" altLang="zh-CN" sz="2800" dirty="0">
                <a:latin typeface="+mn-ea"/>
                <a:ea typeface="+mn-ea"/>
              </a:rPr>
              <a:t>c</a:t>
            </a:r>
            <a:endParaRPr lang="zh-CN" altLang="en-US" sz="2800" dirty="0">
              <a:latin typeface="+mn-ea"/>
              <a:ea typeface="+mn-ea"/>
            </a:endParaRPr>
          </a:p>
        </p:txBody>
      </p:sp>
      <p:sp>
        <p:nvSpPr>
          <p:cNvPr id="88" name="TextBox 87"/>
          <p:cNvSpPr txBox="1"/>
          <p:nvPr/>
        </p:nvSpPr>
        <p:spPr>
          <a:xfrm>
            <a:off x="8642350" y="3860800"/>
            <a:ext cx="576263" cy="523875"/>
          </a:xfrm>
          <a:prstGeom prst="rect">
            <a:avLst/>
          </a:prstGeom>
          <a:noFill/>
        </p:spPr>
        <p:txBody>
          <a:bodyPr>
            <a:spAutoFit/>
          </a:bodyPr>
          <a:lstStyle/>
          <a:p>
            <a:pPr>
              <a:defRPr/>
            </a:pPr>
            <a:r>
              <a:rPr lang="en-US" altLang="zh-CN" sz="2800" dirty="0">
                <a:latin typeface="+mn-ea"/>
                <a:ea typeface="+mn-ea"/>
              </a:rPr>
              <a:t>i</a:t>
            </a:r>
            <a:endParaRPr lang="zh-CN" altLang="en-US" sz="280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523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wipe(left)">
                                      <p:cBhvr>
                                        <p:cTn id="16" dur="500"/>
                                        <p:tgtEl>
                                          <p:spTgt spid="4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wipe(left)">
                                      <p:cBhvr>
                                        <p:cTn id="29" dur="500"/>
                                        <p:tgtEl>
                                          <p:spTgt spid="7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2"/>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75"/>
                                        </p:tgtEl>
                                        <p:attrNameLst>
                                          <p:attrName>style.visibility</p:attrName>
                                        </p:attrNameLst>
                                      </p:cBhvr>
                                      <p:to>
                                        <p:strVal val="visible"/>
                                      </p:to>
                                    </p:set>
                                    <p:animEffect transition="in" filter="wipe(left)">
                                      <p:cBhvr>
                                        <p:cTn id="38" dur="500"/>
                                        <p:tgtEl>
                                          <p:spTgt spid="7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wipe(left)">
                                      <p:cBhvr>
                                        <p:cTn id="43" dur="500"/>
                                        <p:tgtEl>
                                          <p:spTgt spid="7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77"/>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78"/>
                                        </p:tgtEl>
                                        <p:attrNameLst>
                                          <p:attrName>style.visibility</p:attrName>
                                        </p:attrNameLst>
                                      </p:cBhvr>
                                      <p:to>
                                        <p:strVal val="visible"/>
                                      </p:to>
                                    </p:set>
                                    <p:animEffect transition="in" filter="wipe(left)">
                                      <p:cBhvr>
                                        <p:cTn id="52" dur="500"/>
                                        <p:tgtEl>
                                          <p:spTgt spid="7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wipe(left)">
                                      <p:cBhvr>
                                        <p:cTn id="57" dur="500"/>
                                        <p:tgtEl>
                                          <p:spTgt spid="7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80"/>
                                        </p:tgtEl>
                                        <p:attrNameLst>
                                          <p:attrName>style.visibility</p:attrName>
                                        </p:attrNameLst>
                                      </p:cBhvr>
                                      <p:to>
                                        <p:strVal val="visible"/>
                                      </p:to>
                                    </p:set>
                                    <p:animEffect transition="in" filter="wipe(left)">
                                      <p:cBhvr>
                                        <p:cTn id="62" dur="500"/>
                                        <p:tgtEl>
                                          <p:spTgt spid="8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81"/>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8"/>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nodeType="clickEffect">
                                  <p:stCondLst>
                                    <p:cond delay="0"/>
                                  </p:stCondLst>
                                  <p:childTnLst>
                                    <p:set>
                                      <p:cBhvr>
                                        <p:cTn id="78" dur="1" fill="hold">
                                          <p:stCondLst>
                                            <p:cond delay="0"/>
                                          </p:stCondLst>
                                        </p:cTn>
                                        <p:tgtEl>
                                          <p:spTgt spid="84"/>
                                        </p:tgtEl>
                                        <p:attrNameLst>
                                          <p:attrName>style.visibility</p:attrName>
                                        </p:attrNameLst>
                                      </p:cBhvr>
                                      <p:to>
                                        <p:strVal val="visible"/>
                                      </p:to>
                                    </p:set>
                                    <p:animEffect transition="in" filter="wipe(left)">
                                      <p:cBhvr>
                                        <p:cTn id="79" dur="500"/>
                                        <p:tgtEl>
                                          <p:spTgt spid="84"/>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87"/>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nodeType="clickEffect">
                                  <p:stCondLst>
                                    <p:cond delay="0"/>
                                  </p:stCondLst>
                                  <p:childTnLst>
                                    <p:set>
                                      <p:cBhvr>
                                        <p:cTn id="87" dur="1" fill="hold">
                                          <p:stCondLst>
                                            <p:cond delay="0"/>
                                          </p:stCondLst>
                                        </p:cTn>
                                        <p:tgtEl>
                                          <p:spTgt spid="85"/>
                                        </p:tgtEl>
                                        <p:attrNameLst>
                                          <p:attrName>style.visibility</p:attrName>
                                        </p:attrNameLst>
                                      </p:cBhvr>
                                      <p:to>
                                        <p:strVal val="visible"/>
                                      </p:to>
                                    </p:set>
                                    <p:animEffect transition="in" filter="wipe(left)">
                                      <p:cBhvr>
                                        <p:cTn id="88" dur="500"/>
                                        <p:tgtEl>
                                          <p:spTgt spid="85"/>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nodeType="clickEffect">
                                  <p:stCondLst>
                                    <p:cond delay="0"/>
                                  </p:stCondLst>
                                  <p:childTnLst>
                                    <p:set>
                                      <p:cBhvr>
                                        <p:cTn id="92" dur="1" fill="hold">
                                          <p:stCondLst>
                                            <p:cond delay="0"/>
                                          </p:stCondLst>
                                        </p:cTn>
                                        <p:tgtEl>
                                          <p:spTgt spid="86"/>
                                        </p:tgtEl>
                                        <p:attrNameLst>
                                          <p:attrName>style.visibility</p:attrName>
                                        </p:attrNameLst>
                                      </p:cBhvr>
                                      <p:to>
                                        <p:strVal val="visible"/>
                                      </p:to>
                                    </p:set>
                                    <p:animEffect transition="in" filter="wipe(left)">
                                      <p:cBhvr>
                                        <p:cTn id="93"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build="p" bldLvl="2" autoUpdateAnimBg="0"/>
      <p:bldP spid="2" grpId="0" animBg="1"/>
      <p:bldP spid="44" grpId="0" animBg="1"/>
      <p:bldP spid="45" grpId="0" animBg="1"/>
      <p:bldP spid="73" grpId="0" animBg="1"/>
      <p:bldP spid="82" grpId="0"/>
      <p:bldP spid="83" grpId="0" animBg="1"/>
      <p:bldP spid="87" grpId="0"/>
      <p:bldP spid="88"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593725" y="152400"/>
            <a:ext cx="7772400" cy="468313"/>
          </a:xfrm>
          <a:extLst>
            <a:ext uri="{909E8E84-426E-40DD-AFC4-6F175D3DCCD1}">
              <a14:hiddenFill xmlns:a14="http://schemas.microsoft.com/office/drawing/2010/main">
                <a:solidFill>
                  <a:schemeClr val="bg1"/>
                </a:solidFill>
              </a14:hiddenFill>
            </a:ext>
          </a:extLst>
        </p:spPr>
        <p:txBody>
          <a:bodyPr/>
          <a:lstStyle/>
          <a:p>
            <a:pPr algn="ctr">
              <a:defRPr/>
            </a:pPr>
            <a:r>
              <a:rPr lang="en-US" altLang="zh-CN" sz="3600"/>
              <a:t>10.4  </a:t>
            </a:r>
            <a:r>
              <a:rPr lang="zh-CN" altLang="en-US" sz="3600"/>
              <a:t>结构体指针变量</a:t>
            </a:r>
          </a:p>
        </p:txBody>
      </p:sp>
      <p:sp>
        <p:nvSpPr>
          <p:cNvPr id="76803" name="Rectangle 3"/>
          <p:cNvSpPr>
            <a:spLocks noGrp="1" noChangeArrowheads="1"/>
          </p:cNvSpPr>
          <p:nvPr>
            <p:ph type="body" idx="1"/>
          </p:nvPr>
        </p:nvSpPr>
        <p:spPr>
          <a:xfrm>
            <a:off x="684213" y="765175"/>
            <a:ext cx="7926387" cy="4535488"/>
          </a:xfrm>
        </p:spPr>
        <p:txBody>
          <a:bodyPr/>
          <a:lstStyle/>
          <a:p>
            <a:pPr marL="536575" indent="-536575">
              <a:lnSpc>
                <a:spcPct val="90000"/>
              </a:lnSpc>
              <a:buFontTx/>
              <a:buNone/>
            </a:pPr>
            <a:r>
              <a:rPr lang="en-US" altLang="zh-CN" sz="2800" b="1">
                <a:solidFill>
                  <a:srgbClr val="0000FF"/>
                </a:solidFill>
              </a:rPr>
              <a:t> </a:t>
            </a:r>
            <a:r>
              <a:rPr lang="zh-CN" altLang="en-US" sz="2800" b="1"/>
              <a:t>结构与指针的关系</a:t>
            </a:r>
            <a:r>
              <a:rPr lang="en-US" altLang="zh-CN" sz="2800" b="1"/>
              <a:t>:</a:t>
            </a:r>
          </a:p>
          <a:p>
            <a:pPr marL="536575" indent="-536575">
              <a:lnSpc>
                <a:spcPct val="90000"/>
              </a:lnSpc>
              <a:buClr>
                <a:srgbClr val="CC0000"/>
              </a:buClr>
              <a:buSzPct val="75000"/>
              <a:buFont typeface="Wingdings" pitchFamily="2" charset="2"/>
              <a:buChar char="l"/>
            </a:pPr>
            <a:r>
              <a:rPr lang="zh-CN" altLang="en-US" sz="2800" b="1"/>
              <a:t>将指针作为结构中的一个成员</a:t>
            </a:r>
            <a:r>
              <a:rPr lang="en-US" altLang="zh-CN" sz="2800" b="1"/>
              <a:t>;</a:t>
            </a:r>
          </a:p>
          <a:p>
            <a:pPr marL="536575" indent="-536575">
              <a:lnSpc>
                <a:spcPct val="90000"/>
              </a:lnSpc>
              <a:buClr>
                <a:srgbClr val="CC0000"/>
              </a:buClr>
              <a:buSzPct val="75000"/>
              <a:buFont typeface="Wingdings" pitchFamily="2" charset="2"/>
              <a:buChar char="l"/>
            </a:pPr>
            <a:r>
              <a:rPr lang="zh-CN" altLang="en-US" sz="2800" b="1"/>
              <a:t>指向结构的指针</a:t>
            </a:r>
            <a:r>
              <a:rPr lang="en-US" altLang="zh-CN" sz="2800" b="1"/>
              <a:t>(</a:t>
            </a:r>
            <a:r>
              <a:rPr lang="zh-CN" altLang="en-US" sz="2800" b="1"/>
              <a:t>称为结构体变量的指针</a:t>
            </a:r>
            <a:r>
              <a:rPr lang="en-US" altLang="zh-CN" sz="2800" b="1"/>
              <a:t>).</a:t>
            </a:r>
          </a:p>
          <a:p>
            <a:pPr marL="536575" indent="-536575">
              <a:lnSpc>
                <a:spcPct val="90000"/>
              </a:lnSpc>
              <a:buFontTx/>
              <a:buNone/>
            </a:pPr>
            <a:r>
              <a:rPr lang="en-US" altLang="zh-CN" sz="2800" b="1"/>
              <a:t> </a:t>
            </a:r>
            <a:r>
              <a:rPr lang="zh-CN" altLang="en-US" sz="2800" b="1"/>
              <a:t>结构体变量的指针：</a:t>
            </a:r>
          </a:p>
          <a:p>
            <a:pPr marL="536575" indent="-536575">
              <a:lnSpc>
                <a:spcPct val="90000"/>
              </a:lnSpc>
              <a:buFontTx/>
              <a:buNone/>
            </a:pPr>
            <a:r>
              <a:rPr lang="zh-CN" altLang="en-US" sz="2800" b="1"/>
              <a:t>   是该</a:t>
            </a:r>
            <a:r>
              <a:rPr lang="zh-CN" altLang="zh-CN" sz="2800" b="1"/>
              <a:t>结构体</a:t>
            </a:r>
            <a:r>
              <a:rPr lang="zh-CN" altLang="en-US" sz="2800" b="1"/>
              <a:t>变量所占居的内存段的起始地址。</a:t>
            </a:r>
          </a:p>
          <a:p>
            <a:pPr marL="536575" indent="-536575">
              <a:lnSpc>
                <a:spcPct val="90000"/>
              </a:lnSpc>
              <a:buFontTx/>
              <a:buNone/>
            </a:pPr>
            <a:r>
              <a:rPr lang="zh-CN" altLang="en-US" sz="2800" b="1"/>
              <a:t> 结构体变量指针说明的一般形式</a:t>
            </a:r>
            <a:r>
              <a:rPr lang="en-US" altLang="zh-CN" sz="2800" b="1"/>
              <a:t>:</a:t>
            </a:r>
          </a:p>
          <a:p>
            <a:pPr marL="536575" indent="-536575">
              <a:lnSpc>
                <a:spcPct val="90000"/>
              </a:lnSpc>
              <a:buFontTx/>
              <a:buNone/>
            </a:pPr>
            <a:r>
              <a:rPr lang="en-US" altLang="zh-CN" sz="2800" b="1"/>
              <a:t>    </a:t>
            </a:r>
            <a:r>
              <a:rPr lang="en-US" altLang="zh-CN" sz="2800" b="1">
                <a:solidFill>
                  <a:srgbClr val="CC0000"/>
                </a:solidFill>
              </a:rPr>
              <a:t>struct </a:t>
            </a:r>
            <a:r>
              <a:rPr lang="zh-CN" altLang="en-US" sz="2800" b="1">
                <a:solidFill>
                  <a:srgbClr val="CC0000"/>
                </a:solidFill>
              </a:rPr>
              <a:t>结构类型名 </a:t>
            </a:r>
            <a:r>
              <a:rPr lang="zh-CN" altLang="en-US" sz="2800" b="1">
                <a:solidFill>
                  <a:srgbClr val="FF00FF"/>
                </a:solidFill>
              </a:rPr>
              <a:t>*</a:t>
            </a:r>
            <a:r>
              <a:rPr lang="zh-CN" altLang="en-US" sz="2800" b="1">
                <a:solidFill>
                  <a:srgbClr val="CC0000"/>
                </a:solidFill>
              </a:rPr>
              <a:t>结构指针变量名</a:t>
            </a:r>
            <a:r>
              <a:rPr lang="en-US" altLang="zh-CN" sz="2800" b="1">
                <a:solidFill>
                  <a:srgbClr val="CC0000"/>
                </a:solidFill>
              </a:rPr>
              <a:t>;</a:t>
            </a:r>
          </a:p>
          <a:p>
            <a:pPr marL="536575" indent="-536575">
              <a:lnSpc>
                <a:spcPct val="90000"/>
              </a:lnSpc>
              <a:buFontTx/>
              <a:buNone/>
            </a:pPr>
            <a:r>
              <a:rPr lang="en-US" altLang="zh-CN" sz="2800" b="1">
                <a:solidFill>
                  <a:srgbClr val="CC0000"/>
                </a:solidFill>
              </a:rPr>
              <a:t> </a:t>
            </a:r>
            <a:r>
              <a:rPr lang="zh-CN" altLang="en-US" sz="2800" b="1"/>
              <a:t>例如</a:t>
            </a:r>
            <a:r>
              <a:rPr lang="en-US" altLang="zh-CN" sz="2800" b="1"/>
              <a:t>:struct date *pdate,today;</a:t>
            </a:r>
          </a:p>
          <a:p>
            <a:pPr marL="536575" indent="-536575">
              <a:lnSpc>
                <a:spcPct val="90000"/>
              </a:lnSpc>
              <a:buFontTx/>
              <a:buNone/>
            </a:pPr>
            <a:r>
              <a:rPr lang="en-US" altLang="zh-CN" sz="2800" b="1"/>
              <a:t>      pdate=&amp;today;</a:t>
            </a:r>
          </a:p>
        </p:txBody>
      </p:sp>
      <p:sp>
        <p:nvSpPr>
          <p:cNvPr id="23557" name="Text Box 5"/>
          <p:cNvSpPr txBox="1">
            <a:spLocks noChangeArrowheads="1"/>
          </p:cNvSpPr>
          <p:nvPr/>
        </p:nvSpPr>
        <p:spPr bwMode="auto">
          <a:xfrm>
            <a:off x="4284663" y="4868863"/>
            <a:ext cx="1511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1"/>
                </a:solidFill>
                <a:latin typeface="Times New Roman" pitchFamily="18" charset="0"/>
                <a:ea typeface="宋体" pitchFamily="2" charset="-122"/>
              </a:defRPr>
            </a:lvl1pPr>
            <a:lvl2pPr marL="742950" indent="-285750" eaLnBrk="0" hangingPunct="0">
              <a:defRPr sz="3600">
                <a:solidFill>
                  <a:schemeClr val="tx1"/>
                </a:solidFill>
                <a:latin typeface="Times New Roman" pitchFamily="18" charset="0"/>
                <a:ea typeface="宋体" pitchFamily="2" charset="-122"/>
              </a:defRPr>
            </a:lvl2pPr>
            <a:lvl3pPr marL="1143000" indent="-228600" eaLnBrk="0" hangingPunct="0">
              <a:defRPr sz="3600">
                <a:solidFill>
                  <a:schemeClr val="tx1"/>
                </a:solidFill>
                <a:latin typeface="Times New Roman" pitchFamily="18" charset="0"/>
                <a:ea typeface="宋体" pitchFamily="2" charset="-122"/>
              </a:defRPr>
            </a:lvl3pPr>
            <a:lvl4pPr marL="1600200" indent="-228600" eaLnBrk="0" hangingPunct="0">
              <a:defRPr sz="3600">
                <a:solidFill>
                  <a:schemeClr val="tx1"/>
                </a:solidFill>
                <a:latin typeface="Times New Roman" pitchFamily="18" charset="0"/>
                <a:ea typeface="宋体" pitchFamily="2" charset="-122"/>
              </a:defRPr>
            </a:lvl4pPr>
            <a:lvl5pPr marL="2057400" indent="-228600" eaLnBrk="0" hangingPunct="0">
              <a:defRPr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pitchFamily="2" charset="-122"/>
              </a:defRPr>
            </a:lvl9pPr>
          </a:lstStyle>
          <a:p>
            <a:pPr eaLnBrk="1" hangingPunct="1">
              <a:spcBef>
                <a:spcPct val="50000"/>
              </a:spcBef>
            </a:pPr>
            <a:endParaRPr lang="zh-CN" altLang="zh-CN"/>
          </a:p>
        </p:txBody>
      </p:sp>
      <p:grpSp>
        <p:nvGrpSpPr>
          <p:cNvPr id="76813" name="Group 13"/>
          <p:cNvGrpSpPr>
            <a:grpSpLocks/>
          </p:cNvGrpSpPr>
          <p:nvPr/>
        </p:nvGrpSpPr>
        <p:grpSpPr bwMode="auto">
          <a:xfrm>
            <a:off x="4840288" y="4530725"/>
            <a:ext cx="3692525" cy="1706563"/>
            <a:chOff x="2880" y="2763"/>
            <a:chExt cx="2326" cy="1075"/>
          </a:xfrm>
        </p:grpSpPr>
        <p:sp>
          <p:nvSpPr>
            <p:cNvPr id="23559" name="Rectangle 6"/>
            <p:cNvSpPr>
              <a:spLocks noChangeArrowheads="1"/>
            </p:cNvSpPr>
            <p:nvPr/>
          </p:nvSpPr>
          <p:spPr bwMode="auto">
            <a:xfrm>
              <a:off x="4059" y="3022"/>
              <a:ext cx="998" cy="81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400"/>
            </a:p>
            <a:p>
              <a:pPr algn="ctr"/>
              <a:r>
                <a:rPr lang="en-US" altLang="zh-CN" sz="2400"/>
                <a:t>year</a:t>
              </a:r>
            </a:p>
            <a:p>
              <a:pPr algn="ctr"/>
              <a:r>
                <a:rPr lang="en-US" altLang="zh-CN" sz="2400"/>
                <a:t>month</a:t>
              </a:r>
            </a:p>
            <a:p>
              <a:pPr algn="ctr"/>
              <a:r>
                <a:rPr lang="en-US" altLang="zh-CN" sz="2400"/>
                <a:t>day</a:t>
              </a:r>
            </a:p>
            <a:p>
              <a:pPr algn="ctr"/>
              <a:endParaRPr lang="en-US" altLang="zh-CN" sz="2400"/>
            </a:p>
          </p:txBody>
        </p:sp>
        <p:sp>
          <p:nvSpPr>
            <p:cNvPr id="23560" name="Line 7"/>
            <p:cNvSpPr>
              <a:spLocks noChangeShapeType="1"/>
            </p:cNvSpPr>
            <p:nvPr/>
          </p:nvSpPr>
          <p:spPr bwMode="auto">
            <a:xfrm>
              <a:off x="4059" y="3294"/>
              <a:ext cx="9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1" name="Line 8"/>
            <p:cNvSpPr>
              <a:spLocks noChangeShapeType="1"/>
            </p:cNvSpPr>
            <p:nvPr/>
          </p:nvSpPr>
          <p:spPr bwMode="auto">
            <a:xfrm>
              <a:off x="4059" y="3566"/>
              <a:ext cx="99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2" name="Rectangle 9"/>
            <p:cNvSpPr>
              <a:spLocks noChangeArrowheads="1"/>
            </p:cNvSpPr>
            <p:nvPr/>
          </p:nvSpPr>
          <p:spPr bwMode="auto">
            <a:xfrm>
              <a:off x="2880" y="3022"/>
              <a:ext cx="635" cy="22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3" name="Line 10"/>
            <p:cNvSpPr>
              <a:spLocks noChangeShapeType="1"/>
            </p:cNvSpPr>
            <p:nvPr/>
          </p:nvSpPr>
          <p:spPr bwMode="auto">
            <a:xfrm>
              <a:off x="3288" y="3113"/>
              <a:ext cx="72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4" name="Text Box 11"/>
            <p:cNvSpPr txBox="1">
              <a:spLocks noChangeArrowheads="1"/>
            </p:cNvSpPr>
            <p:nvPr/>
          </p:nvSpPr>
          <p:spPr bwMode="auto">
            <a:xfrm>
              <a:off x="4002" y="2763"/>
              <a:ext cx="12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imes New Roman" pitchFamily="18" charset="0"/>
                  <a:ea typeface="宋体" pitchFamily="2" charset="-122"/>
                </a:defRPr>
              </a:lvl1pPr>
              <a:lvl2pPr marL="742950" indent="-285750" eaLnBrk="0" hangingPunct="0">
                <a:defRPr sz="3600">
                  <a:solidFill>
                    <a:schemeClr val="tx1"/>
                  </a:solidFill>
                  <a:latin typeface="Times New Roman" pitchFamily="18" charset="0"/>
                  <a:ea typeface="宋体" pitchFamily="2" charset="-122"/>
                </a:defRPr>
              </a:lvl2pPr>
              <a:lvl3pPr marL="1143000" indent="-228600" eaLnBrk="0" hangingPunct="0">
                <a:defRPr sz="3600">
                  <a:solidFill>
                    <a:schemeClr val="tx1"/>
                  </a:solidFill>
                  <a:latin typeface="Times New Roman" pitchFamily="18" charset="0"/>
                  <a:ea typeface="宋体" pitchFamily="2" charset="-122"/>
                </a:defRPr>
              </a:lvl3pPr>
              <a:lvl4pPr marL="1600200" indent="-228600" eaLnBrk="0" hangingPunct="0">
                <a:defRPr sz="3600">
                  <a:solidFill>
                    <a:schemeClr val="tx1"/>
                  </a:solidFill>
                  <a:latin typeface="Times New Roman" pitchFamily="18" charset="0"/>
                  <a:ea typeface="宋体" pitchFamily="2" charset="-122"/>
                </a:defRPr>
              </a:lvl4pPr>
              <a:lvl5pPr marL="2057400" indent="-228600" eaLnBrk="0" hangingPunct="0">
                <a:defRPr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pitchFamily="2" charset="-122"/>
                </a:defRPr>
              </a:lvl9pPr>
            </a:lstStyle>
            <a:p>
              <a:pPr eaLnBrk="1" hangingPunct="1"/>
              <a:r>
                <a:rPr lang="en-US" altLang="zh-CN" sz="1800" b="1">
                  <a:solidFill>
                    <a:srgbClr val="CC0000"/>
                  </a:solidFill>
                </a:rPr>
                <a:t>today (struc date)</a:t>
              </a:r>
            </a:p>
          </p:txBody>
        </p:sp>
        <p:sp>
          <p:nvSpPr>
            <p:cNvPr id="23565" name="Text Box 12"/>
            <p:cNvSpPr txBox="1">
              <a:spLocks noChangeArrowheads="1"/>
            </p:cNvSpPr>
            <p:nvPr/>
          </p:nvSpPr>
          <p:spPr bwMode="auto">
            <a:xfrm>
              <a:off x="2880" y="2791"/>
              <a:ext cx="63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1"/>
                  </a:solidFill>
                  <a:latin typeface="Times New Roman" pitchFamily="18" charset="0"/>
                  <a:ea typeface="宋体" pitchFamily="2" charset="-122"/>
                </a:defRPr>
              </a:lvl1pPr>
              <a:lvl2pPr marL="742950" indent="-285750" eaLnBrk="0" hangingPunct="0">
                <a:defRPr sz="3600">
                  <a:solidFill>
                    <a:schemeClr val="tx1"/>
                  </a:solidFill>
                  <a:latin typeface="Times New Roman" pitchFamily="18" charset="0"/>
                  <a:ea typeface="宋体" pitchFamily="2" charset="-122"/>
                </a:defRPr>
              </a:lvl2pPr>
              <a:lvl3pPr marL="1143000" indent="-228600" eaLnBrk="0" hangingPunct="0">
                <a:defRPr sz="3600">
                  <a:solidFill>
                    <a:schemeClr val="tx1"/>
                  </a:solidFill>
                  <a:latin typeface="Times New Roman" pitchFamily="18" charset="0"/>
                  <a:ea typeface="宋体" pitchFamily="2" charset="-122"/>
                </a:defRPr>
              </a:lvl3pPr>
              <a:lvl4pPr marL="1600200" indent="-228600" eaLnBrk="0" hangingPunct="0">
                <a:defRPr sz="3600">
                  <a:solidFill>
                    <a:schemeClr val="tx1"/>
                  </a:solidFill>
                  <a:latin typeface="Times New Roman" pitchFamily="18" charset="0"/>
                  <a:ea typeface="宋体" pitchFamily="2" charset="-122"/>
                </a:defRPr>
              </a:lvl4pPr>
              <a:lvl5pPr marL="2057400" indent="-228600" eaLnBrk="0" hangingPunct="0">
                <a:defRPr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pitchFamily="2" charset="-122"/>
                </a:defRPr>
              </a:lvl9pPr>
            </a:lstStyle>
            <a:p>
              <a:pPr eaLnBrk="1" hangingPunct="1">
                <a:spcBef>
                  <a:spcPct val="50000"/>
                </a:spcBef>
              </a:pPr>
              <a:r>
                <a:rPr lang="en-US" altLang="zh-CN" sz="1800" b="1">
                  <a:solidFill>
                    <a:srgbClr val="CC0000"/>
                  </a:solidFill>
                </a:rPr>
                <a:t>pdate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76802"/>
                                        </p:tgtEl>
                                        <p:attrNameLst>
                                          <p:attrName>style.visibility</p:attrName>
                                        </p:attrNameLst>
                                      </p:cBhvr>
                                      <p:to>
                                        <p:strVal val="visible"/>
                                      </p:to>
                                    </p:set>
                                    <p:animEffect transition="in" filter="blinds(vertical)">
                                      <p:cBhvr>
                                        <p:cTn id="7" dur="500"/>
                                        <p:tgtEl>
                                          <p:spTgt spid="768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803">
                                            <p:txEl>
                                              <p:pRg st="0" end="0"/>
                                            </p:txEl>
                                          </p:spTgt>
                                        </p:tgtEl>
                                        <p:attrNameLst>
                                          <p:attrName>style.visibility</p:attrName>
                                        </p:attrNameLst>
                                      </p:cBhvr>
                                      <p:to>
                                        <p:strVal val="visible"/>
                                      </p:to>
                                    </p:set>
                                    <p:animEffect transition="in" filter="wipe(left)">
                                      <p:cBhvr>
                                        <p:cTn id="12" dur="500"/>
                                        <p:tgtEl>
                                          <p:spTgt spid="7680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803">
                                            <p:txEl>
                                              <p:pRg st="1" end="1"/>
                                            </p:txEl>
                                          </p:spTgt>
                                        </p:tgtEl>
                                        <p:attrNameLst>
                                          <p:attrName>style.visibility</p:attrName>
                                        </p:attrNameLst>
                                      </p:cBhvr>
                                      <p:to>
                                        <p:strVal val="visible"/>
                                      </p:to>
                                    </p:set>
                                    <p:animEffect transition="in" filter="wipe(left)">
                                      <p:cBhvr>
                                        <p:cTn id="17" dur="500"/>
                                        <p:tgtEl>
                                          <p:spTgt spid="7680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6803">
                                            <p:txEl>
                                              <p:pRg st="2" end="2"/>
                                            </p:txEl>
                                          </p:spTgt>
                                        </p:tgtEl>
                                        <p:attrNameLst>
                                          <p:attrName>style.visibility</p:attrName>
                                        </p:attrNameLst>
                                      </p:cBhvr>
                                      <p:to>
                                        <p:strVal val="visible"/>
                                      </p:to>
                                    </p:set>
                                    <p:animEffect transition="in" filter="wipe(left)">
                                      <p:cBhvr>
                                        <p:cTn id="22" dur="500"/>
                                        <p:tgtEl>
                                          <p:spTgt spid="7680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6803">
                                            <p:txEl>
                                              <p:pRg st="3" end="3"/>
                                            </p:txEl>
                                          </p:spTgt>
                                        </p:tgtEl>
                                        <p:attrNameLst>
                                          <p:attrName>style.visibility</p:attrName>
                                        </p:attrNameLst>
                                      </p:cBhvr>
                                      <p:to>
                                        <p:strVal val="visible"/>
                                      </p:to>
                                    </p:set>
                                    <p:animEffect transition="in" filter="wipe(left)">
                                      <p:cBhvr>
                                        <p:cTn id="27" dur="500"/>
                                        <p:tgtEl>
                                          <p:spTgt spid="7680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6803">
                                            <p:txEl>
                                              <p:pRg st="4" end="4"/>
                                            </p:txEl>
                                          </p:spTgt>
                                        </p:tgtEl>
                                        <p:attrNameLst>
                                          <p:attrName>style.visibility</p:attrName>
                                        </p:attrNameLst>
                                      </p:cBhvr>
                                      <p:to>
                                        <p:strVal val="visible"/>
                                      </p:to>
                                    </p:set>
                                    <p:animEffect transition="in" filter="wipe(left)">
                                      <p:cBhvr>
                                        <p:cTn id="32" dur="500"/>
                                        <p:tgtEl>
                                          <p:spTgt spid="7680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6803">
                                            <p:txEl>
                                              <p:pRg st="5" end="5"/>
                                            </p:txEl>
                                          </p:spTgt>
                                        </p:tgtEl>
                                        <p:attrNameLst>
                                          <p:attrName>style.visibility</p:attrName>
                                        </p:attrNameLst>
                                      </p:cBhvr>
                                      <p:to>
                                        <p:strVal val="visible"/>
                                      </p:to>
                                    </p:set>
                                    <p:animEffect transition="in" filter="wipe(left)">
                                      <p:cBhvr>
                                        <p:cTn id="37" dur="500"/>
                                        <p:tgtEl>
                                          <p:spTgt spid="76803">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6803">
                                            <p:txEl>
                                              <p:pRg st="6" end="6"/>
                                            </p:txEl>
                                          </p:spTgt>
                                        </p:tgtEl>
                                        <p:attrNameLst>
                                          <p:attrName>style.visibility</p:attrName>
                                        </p:attrNameLst>
                                      </p:cBhvr>
                                      <p:to>
                                        <p:strVal val="visible"/>
                                      </p:to>
                                    </p:set>
                                    <p:animEffect transition="in" filter="wipe(left)">
                                      <p:cBhvr>
                                        <p:cTn id="42" dur="500"/>
                                        <p:tgtEl>
                                          <p:spTgt spid="76803">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6803">
                                            <p:txEl>
                                              <p:pRg st="7" end="7"/>
                                            </p:txEl>
                                          </p:spTgt>
                                        </p:tgtEl>
                                        <p:attrNameLst>
                                          <p:attrName>style.visibility</p:attrName>
                                        </p:attrNameLst>
                                      </p:cBhvr>
                                      <p:to>
                                        <p:strVal val="visible"/>
                                      </p:to>
                                    </p:set>
                                    <p:animEffect transition="in" filter="wipe(left)">
                                      <p:cBhvr>
                                        <p:cTn id="47" dur="500"/>
                                        <p:tgtEl>
                                          <p:spTgt spid="76803">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6803">
                                            <p:txEl>
                                              <p:pRg st="8" end="8"/>
                                            </p:txEl>
                                          </p:spTgt>
                                        </p:tgtEl>
                                        <p:attrNameLst>
                                          <p:attrName>style.visibility</p:attrName>
                                        </p:attrNameLst>
                                      </p:cBhvr>
                                      <p:to>
                                        <p:strVal val="visible"/>
                                      </p:to>
                                    </p:set>
                                    <p:animEffect transition="in" filter="wipe(left)">
                                      <p:cBhvr>
                                        <p:cTn id="52" dur="500"/>
                                        <p:tgtEl>
                                          <p:spTgt spid="76803">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76813"/>
                                        </p:tgtEl>
                                        <p:attrNameLst>
                                          <p:attrName>style.visibility</p:attrName>
                                        </p:attrNameLst>
                                      </p:cBhvr>
                                      <p:to>
                                        <p:strVal val="visible"/>
                                      </p:to>
                                    </p:set>
                                    <p:animEffect transition="in" filter="wipe(up)">
                                      <p:cBhvr>
                                        <p:cTn id="57" dur="500"/>
                                        <p:tgtEl>
                                          <p:spTgt spid="76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p:bldP spid="76803"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xfrm>
            <a:off x="395288" y="620713"/>
            <a:ext cx="8216900" cy="3240087"/>
          </a:xfrm>
          <a:extLst>
            <a:ext uri="{909E8E84-426E-40DD-AFC4-6F175D3DCCD1}">
              <a14:hiddenFill xmlns:a14="http://schemas.microsoft.com/office/drawing/2010/main">
                <a:solidFill>
                  <a:schemeClr val="bg1"/>
                </a:solidFill>
              </a14:hiddenFill>
            </a:ext>
          </a:extLst>
        </p:spPr>
        <p:txBody>
          <a:bodyPr/>
          <a:lstStyle/>
          <a:p>
            <a:pPr>
              <a:lnSpc>
                <a:spcPct val="90000"/>
              </a:lnSpc>
              <a:spcBef>
                <a:spcPct val="50000"/>
              </a:spcBef>
              <a:buClr>
                <a:srgbClr val="CC99FF"/>
              </a:buClr>
              <a:buFont typeface="Monotype Sorts" pitchFamily="2" charset="2"/>
              <a:buNone/>
            </a:pPr>
            <a:r>
              <a:rPr lang="zh-CN" altLang="en-US" sz="2800" b="1">
                <a:solidFill>
                  <a:srgbClr val="000099"/>
                </a:solidFill>
              </a:rPr>
              <a:t>通过指针访问结构中的成员</a:t>
            </a:r>
            <a:r>
              <a:rPr lang="en-US" altLang="zh-CN" sz="2800" b="1">
                <a:solidFill>
                  <a:srgbClr val="000099"/>
                </a:solidFill>
              </a:rPr>
              <a:t>: </a:t>
            </a:r>
          </a:p>
          <a:p>
            <a:pPr algn="just">
              <a:lnSpc>
                <a:spcPct val="90000"/>
              </a:lnSpc>
              <a:spcBef>
                <a:spcPct val="0"/>
              </a:spcBef>
              <a:buFontTx/>
              <a:buNone/>
            </a:pPr>
            <a:r>
              <a:rPr lang="en-US" altLang="zh-CN" sz="2800" b="1"/>
              <a:t> </a:t>
            </a:r>
            <a:r>
              <a:rPr lang="zh-CN" altLang="en-US" sz="2800" b="1"/>
              <a:t>两种方法：</a:t>
            </a:r>
          </a:p>
          <a:p>
            <a:pPr algn="just">
              <a:lnSpc>
                <a:spcPct val="90000"/>
              </a:lnSpc>
              <a:spcBef>
                <a:spcPct val="0"/>
              </a:spcBef>
              <a:buFontTx/>
              <a:buNone/>
            </a:pPr>
            <a:r>
              <a:rPr lang="zh-CN" altLang="en-US" sz="2800" b="1"/>
              <a:t> （</a:t>
            </a:r>
            <a:r>
              <a:rPr lang="en-US" altLang="zh-CN" sz="2800" b="1"/>
              <a:t>1</a:t>
            </a:r>
            <a:r>
              <a:rPr lang="zh-CN" altLang="en-US" sz="2800" b="1"/>
              <a:t>）采用运算符“</a:t>
            </a:r>
            <a:r>
              <a:rPr lang="en-US" altLang="zh-CN" sz="2800" b="1"/>
              <a:t>-&gt;”</a:t>
            </a:r>
            <a:r>
              <a:rPr lang="zh-CN" altLang="en-US" sz="2800" b="1"/>
              <a:t>进行操作。</a:t>
            </a:r>
          </a:p>
          <a:p>
            <a:pPr algn="ctr">
              <a:lnSpc>
                <a:spcPct val="90000"/>
              </a:lnSpc>
              <a:spcBef>
                <a:spcPct val="0"/>
              </a:spcBef>
              <a:buFontTx/>
              <a:buNone/>
            </a:pPr>
            <a:r>
              <a:rPr lang="zh-CN" altLang="en-US" sz="2800" b="1">
                <a:solidFill>
                  <a:srgbClr val="CC0000"/>
                </a:solidFill>
              </a:rPr>
              <a:t>结构指针</a:t>
            </a:r>
            <a:r>
              <a:rPr lang="en-US" altLang="zh-CN" sz="2800" b="1"/>
              <a:t>-&gt;</a:t>
            </a:r>
            <a:r>
              <a:rPr lang="zh-CN" altLang="en-US" sz="2800" b="1">
                <a:solidFill>
                  <a:srgbClr val="000099"/>
                </a:solidFill>
              </a:rPr>
              <a:t>成员名</a:t>
            </a:r>
          </a:p>
          <a:p>
            <a:pPr algn="just">
              <a:lnSpc>
                <a:spcPct val="90000"/>
              </a:lnSpc>
              <a:spcBef>
                <a:spcPct val="0"/>
              </a:spcBef>
              <a:buFontTx/>
              <a:buNone/>
            </a:pPr>
            <a:r>
              <a:rPr lang="zh-CN" altLang="en-US" sz="2800" b="1"/>
              <a:t>“</a:t>
            </a:r>
            <a:r>
              <a:rPr lang="en-US" altLang="zh-CN" sz="2800" b="1"/>
              <a:t>-&gt;”</a:t>
            </a:r>
            <a:r>
              <a:rPr lang="zh-CN" altLang="en-US" sz="2800" b="1"/>
              <a:t>运算符优先级最高</a:t>
            </a:r>
            <a:r>
              <a:rPr lang="en-US" altLang="zh-CN" sz="2800" b="1"/>
              <a:t>(15</a:t>
            </a:r>
            <a:r>
              <a:rPr lang="zh-CN" altLang="en-US" sz="2800" b="1"/>
              <a:t>级</a:t>
            </a:r>
            <a:r>
              <a:rPr lang="en-US" altLang="zh-CN" sz="2800" b="1"/>
              <a:t>)</a:t>
            </a:r>
            <a:r>
              <a:rPr lang="zh-CN" altLang="en-US" sz="2800" b="1"/>
              <a:t>，从左至右结合。</a:t>
            </a:r>
          </a:p>
          <a:p>
            <a:pPr algn="just">
              <a:lnSpc>
                <a:spcPct val="90000"/>
              </a:lnSpc>
              <a:spcBef>
                <a:spcPct val="0"/>
              </a:spcBef>
              <a:buFontTx/>
              <a:buNone/>
            </a:pPr>
            <a:r>
              <a:rPr lang="zh-CN" altLang="en-US" sz="2800" b="1"/>
              <a:t>	 如</a:t>
            </a:r>
            <a:r>
              <a:rPr lang="en-US" altLang="zh-CN" sz="2800" b="1">
                <a:solidFill>
                  <a:srgbClr val="CC0000"/>
                </a:solidFill>
              </a:rPr>
              <a:t>:  p-&gt;</a:t>
            </a:r>
            <a:r>
              <a:rPr lang="zh-CN" altLang="en-US" sz="2800" b="1">
                <a:solidFill>
                  <a:srgbClr val="CC0000"/>
                </a:solidFill>
              </a:rPr>
              <a:t>成员名</a:t>
            </a:r>
          </a:p>
          <a:p>
            <a:pPr>
              <a:lnSpc>
                <a:spcPct val="90000"/>
              </a:lnSpc>
              <a:spcBef>
                <a:spcPct val="0"/>
              </a:spcBef>
              <a:buFontTx/>
              <a:buNone/>
            </a:pPr>
            <a:r>
              <a:rPr lang="zh-CN" altLang="en-US" sz="2800" b="1">
                <a:solidFill>
                  <a:srgbClr val="CC0000"/>
                </a:solidFill>
              </a:rPr>
              <a:t> </a:t>
            </a:r>
            <a:r>
              <a:rPr lang="zh-CN" altLang="en-US" sz="2800" b="1"/>
              <a:t>（</a:t>
            </a:r>
            <a:r>
              <a:rPr lang="en-US" altLang="zh-CN" sz="2800" b="1"/>
              <a:t>2</a:t>
            </a:r>
            <a:r>
              <a:rPr lang="zh-CN" altLang="en-US" sz="2800" b="1"/>
              <a:t>）用 *</a:t>
            </a:r>
            <a:r>
              <a:rPr lang="en-US" altLang="zh-CN" sz="2800" b="1"/>
              <a:t>p </a:t>
            </a:r>
            <a:r>
              <a:rPr lang="zh-CN" altLang="en-US" sz="2800" b="1"/>
              <a:t>访问结构成员</a:t>
            </a:r>
          </a:p>
          <a:p>
            <a:pPr>
              <a:lnSpc>
                <a:spcPct val="90000"/>
              </a:lnSpc>
              <a:spcBef>
                <a:spcPct val="0"/>
              </a:spcBef>
              <a:buFontTx/>
              <a:buNone/>
            </a:pPr>
            <a:r>
              <a:rPr lang="zh-CN" altLang="en-US" sz="2800" b="1">
                <a:solidFill>
                  <a:srgbClr val="CC0000"/>
                </a:solidFill>
              </a:rPr>
              <a:t>  </a:t>
            </a:r>
            <a:r>
              <a:rPr lang="zh-CN" altLang="en-US" sz="2800" b="1"/>
              <a:t>如</a:t>
            </a:r>
            <a:r>
              <a:rPr lang="zh-CN" altLang="en-US" sz="2800" b="1">
                <a:solidFill>
                  <a:srgbClr val="CC0000"/>
                </a:solidFill>
              </a:rPr>
              <a:t>： </a:t>
            </a:r>
            <a:r>
              <a:rPr lang="en-US" altLang="zh-CN" sz="2800" b="1">
                <a:solidFill>
                  <a:srgbClr val="CC0000"/>
                </a:solidFill>
              </a:rPr>
              <a:t>(*p).</a:t>
            </a:r>
            <a:r>
              <a:rPr lang="zh-CN" altLang="en-US" sz="2800" b="1">
                <a:solidFill>
                  <a:srgbClr val="CC0000"/>
                </a:solidFill>
              </a:rPr>
              <a:t>成员名</a:t>
            </a:r>
          </a:p>
          <a:p>
            <a:pPr>
              <a:lnSpc>
                <a:spcPct val="90000"/>
              </a:lnSpc>
              <a:buFontTx/>
              <a:buNone/>
            </a:pPr>
            <a:r>
              <a:rPr lang="zh-CN" altLang="en-US" sz="2800" b="1">
                <a:solidFill>
                  <a:srgbClr val="CC0000"/>
                </a:solidFill>
              </a:rPr>
              <a:t> </a:t>
            </a:r>
          </a:p>
        </p:txBody>
      </p:sp>
      <p:sp>
        <p:nvSpPr>
          <p:cNvPr id="77828" name="Text Box 4"/>
          <p:cNvSpPr txBox="1">
            <a:spLocks noChangeArrowheads="1"/>
          </p:cNvSpPr>
          <p:nvPr/>
        </p:nvSpPr>
        <p:spPr bwMode="auto">
          <a:xfrm>
            <a:off x="611560" y="3888668"/>
            <a:ext cx="8153400" cy="2654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1"/>
                </a:solidFill>
                <a:latin typeface="Times New Roman" pitchFamily="18" charset="0"/>
                <a:ea typeface="宋体" pitchFamily="2" charset="-122"/>
              </a:defRPr>
            </a:lvl1pPr>
            <a:lvl2pPr marL="742950" indent="-285750" eaLnBrk="0" hangingPunct="0">
              <a:defRPr sz="3600">
                <a:solidFill>
                  <a:schemeClr val="tx1"/>
                </a:solidFill>
                <a:latin typeface="Times New Roman" pitchFamily="18" charset="0"/>
                <a:ea typeface="宋体" pitchFamily="2" charset="-122"/>
              </a:defRPr>
            </a:lvl2pPr>
            <a:lvl3pPr marL="1143000" indent="-228600" eaLnBrk="0" hangingPunct="0">
              <a:defRPr sz="3600">
                <a:solidFill>
                  <a:schemeClr val="tx1"/>
                </a:solidFill>
                <a:latin typeface="Times New Roman" pitchFamily="18" charset="0"/>
                <a:ea typeface="宋体" pitchFamily="2" charset="-122"/>
              </a:defRPr>
            </a:lvl3pPr>
            <a:lvl4pPr marL="1600200" indent="-228600" eaLnBrk="0" hangingPunct="0">
              <a:defRPr sz="3600">
                <a:solidFill>
                  <a:schemeClr val="tx1"/>
                </a:solidFill>
                <a:latin typeface="Times New Roman" pitchFamily="18" charset="0"/>
                <a:ea typeface="宋体" pitchFamily="2" charset="-122"/>
              </a:defRPr>
            </a:lvl4pPr>
            <a:lvl5pPr marL="2057400" indent="-228600" eaLnBrk="0" hangingPunct="0">
              <a:defRPr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pitchFamily="2" charset="-122"/>
              </a:defRPr>
            </a:lvl9pPr>
          </a:lstStyle>
          <a:p>
            <a:pPr eaLnBrk="1" hangingPunct="1"/>
            <a:r>
              <a:rPr kumimoji="1" lang="zh-CN" altLang="en-US" sz="2800" b="1">
                <a:latin typeface="宋体" pitchFamily="2" charset="-122"/>
              </a:rPr>
              <a:t>分析以下运算：</a:t>
            </a:r>
          </a:p>
          <a:p>
            <a:pPr eaLnBrk="1" hangingPunct="1"/>
            <a:r>
              <a:rPr kumimoji="1" lang="en-US" altLang="zh-CN" sz="2800" b="1">
                <a:solidFill>
                  <a:srgbClr val="0000FF"/>
                </a:solidFill>
                <a:latin typeface="宋体" pitchFamily="2" charset="-122"/>
              </a:rPr>
              <a:t>p-&gt;n</a:t>
            </a:r>
            <a:r>
              <a:rPr kumimoji="1" lang="en-US" altLang="zh-CN" sz="2800">
                <a:latin typeface="宋体" pitchFamily="2" charset="-122"/>
              </a:rPr>
              <a:t>    </a:t>
            </a:r>
            <a:r>
              <a:rPr kumimoji="1" lang="zh-CN" altLang="en-US" sz="2800" b="1">
                <a:latin typeface="宋体" pitchFamily="2" charset="-122"/>
              </a:rPr>
              <a:t>得到</a:t>
            </a:r>
            <a:r>
              <a:rPr kumimoji="1" lang="en-US" altLang="zh-CN" sz="2800" b="1">
                <a:solidFill>
                  <a:srgbClr val="FF3300"/>
                </a:solidFill>
                <a:latin typeface="宋体" pitchFamily="2" charset="-122"/>
              </a:rPr>
              <a:t>p</a:t>
            </a:r>
            <a:r>
              <a:rPr kumimoji="1" lang="zh-CN" altLang="en-US" sz="2800" b="1">
                <a:latin typeface="宋体" pitchFamily="2" charset="-122"/>
              </a:rPr>
              <a:t>指向的结构体变量中的成员</a:t>
            </a:r>
            <a:r>
              <a:rPr kumimoji="1" lang="en-US" altLang="zh-CN" sz="2800" b="1">
                <a:latin typeface="宋体" pitchFamily="2" charset="-122"/>
              </a:rPr>
              <a:t>n</a:t>
            </a:r>
            <a:r>
              <a:rPr kumimoji="1" lang="zh-CN" altLang="en-US" sz="2800" b="1">
                <a:latin typeface="宋体" pitchFamily="2" charset="-122"/>
              </a:rPr>
              <a:t>的值</a:t>
            </a:r>
          </a:p>
          <a:p>
            <a:pPr eaLnBrk="1" hangingPunct="1"/>
            <a:r>
              <a:rPr kumimoji="1" lang="en-US" altLang="zh-CN" sz="2800" b="1">
                <a:solidFill>
                  <a:srgbClr val="0000FF"/>
                </a:solidFill>
                <a:latin typeface="宋体" pitchFamily="2" charset="-122"/>
              </a:rPr>
              <a:t>p-&gt;n++ </a:t>
            </a:r>
            <a:r>
              <a:rPr kumimoji="1" lang="en-US" altLang="zh-CN" sz="2800">
                <a:latin typeface="宋体" pitchFamily="2" charset="-122"/>
              </a:rPr>
              <a:t> </a:t>
            </a:r>
            <a:r>
              <a:rPr kumimoji="1" lang="zh-CN" altLang="en-US" sz="2800" b="1">
                <a:latin typeface="宋体" pitchFamily="2" charset="-122"/>
              </a:rPr>
              <a:t>得到</a:t>
            </a:r>
            <a:r>
              <a:rPr kumimoji="1" lang="en-US" altLang="zh-CN" sz="2800" b="1">
                <a:solidFill>
                  <a:srgbClr val="FF3300"/>
                </a:solidFill>
                <a:latin typeface="宋体" pitchFamily="2" charset="-122"/>
              </a:rPr>
              <a:t>p</a:t>
            </a:r>
            <a:r>
              <a:rPr kumimoji="1" lang="zh-CN" altLang="en-US" sz="2800" b="1">
                <a:latin typeface="宋体" pitchFamily="2" charset="-122"/>
              </a:rPr>
              <a:t>指向的结构体变量中的成员</a:t>
            </a:r>
            <a:r>
              <a:rPr kumimoji="1" lang="en-US" altLang="zh-CN" sz="2800" b="1">
                <a:latin typeface="宋体" pitchFamily="2" charset="-122"/>
              </a:rPr>
              <a:t>n</a:t>
            </a:r>
            <a:r>
              <a:rPr kumimoji="1" lang="zh-CN" altLang="en-US" sz="2800" b="1">
                <a:latin typeface="宋体" pitchFamily="2" charset="-122"/>
              </a:rPr>
              <a:t>的值</a:t>
            </a:r>
          </a:p>
          <a:p>
            <a:pPr eaLnBrk="1" hangingPunct="1"/>
            <a:r>
              <a:rPr kumimoji="1" lang="zh-CN" altLang="en-US" sz="2800" b="1">
                <a:latin typeface="宋体" pitchFamily="2" charset="-122"/>
              </a:rPr>
              <a:t>用完后使它加</a:t>
            </a:r>
            <a:r>
              <a:rPr kumimoji="1" lang="en-US" altLang="zh-CN" sz="2800" b="1">
                <a:latin typeface="宋体" pitchFamily="2" charset="-122"/>
              </a:rPr>
              <a:t>1</a:t>
            </a:r>
            <a:r>
              <a:rPr kumimoji="1" lang="zh-CN" altLang="en-US" sz="2800" b="1">
                <a:latin typeface="宋体" pitchFamily="2" charset="-122"/>
              </a:rPr>
              <a:t>； 相当于：</a:t>
            </a:r>
            <a:r>
              <a:rPr kumimoji="1" lang="en-US" altLang="zh-CN" sz="2800" b="1">
                <a:latin typeface="宋体" pitchFamily="2" charset="-122"/>
              </a:rPr>
              <a:t>(p-&gt;n)++ </a:t>
            </a:r>
          </a:p>
          <a:p>
            <a:pPr eaLnBrk="1" hangingPunct="1"/>
            <a:r>
              <a:rPr kumimoji="1" lang="en-US" altLang="zh-CN" sz="2800" b="1">
                <a:solidFill>
                  <a:srgbClr val="0000FF"/>
                </a:solidFill>
                <a:latin typeface="宋体" pitchFamily="2" charset="-122"/>
              </a:rPr>
              <a:t>++p-&gt;n  </a:t>
            </a:r>
            <a:r>
              <a:rPr kumimoji="1" lang="zh-CN" altLang="en-US" sz="2800" b="1">
                <a:latin typeface="宋体" pitchFamily="2" charset="-122"/>
              </a:rPr>
              <a:t>得到</a:t>
            </a:r>
            <a:r>
              <a:rPr kumimoji="1" lang="en-US" altLang="zh-CN" sz="2800" b="1">
                <a:solidFill>
                  <a:srgbClr val="FF3300"/>
                </a:solidFill>
                <a:latin typeface="宋体" pitchFamily="2" charset="-122"/>
              </a:rPr>
              <a:t>p</a:t>
            </a:r>
            <a:r>
              <a:rPr kumimoji="1" lang="zh-CN" altLang="en-US" sz="2800" b="1">
                <a:latin typeface="宋体" pitchFamily="2" charset="-122"/>
              </a:rPr>
              <a:t>指向的结构体变量中的成员</a:t>
            </a:r>
            <a:r>
              <a:rPr kumimoji="1" lang="en-US" altLang="zh-CN" sz="2800" b="1">
                <a:latin typeface="宋体" pitchFamily="2" charset="-122"/>
              </a:rPr>
              <a:t>n</a:t>
            </a:r>
            <a:r>
              <a:rPr kumimoji="1" lang="zh-CN" altLang="en-US" sz="2800" b="1">
                <a:latin typeface="宋体" pitchFamily="2" charset="-122"/>
              </a:rPr>
              <a:t>的值</a:t>
            </a:r>
          </a:p>
          <a:p>
            <a:pPr eaLnBrk="1" hangingPunct="1"/>
            <a:r>
              <a:rPr kumimoji="1" lang="zh-CN" altLang="en-US" sz="2800" b="1">
                <a:latin typeface="宋体" pitchFamily="2" charset="-122"/>
              </a:rPr>
              <a:t>               使其先加</a:t>
            </a:r>
            <a:r>
              <a:rPr kumimoji="1" lang="en-US" altLang="zh-CN" sz="2800" b="1">
                <a:latin typeface="宋体" pitchFamily="2" charset="-122"/>
              </a:rPr>
              <a:t>1</a:t>
            </a:r>
            <a:r>
              <a:rPr kumimoji="1" lang="zh-CN" altLang="en-US" sz="2800" b="1">
                <a:latin typeface="宋体" pitchFamily="2" charset="-122"/>
              </a:rPr>
              <a:t>；相当于：</a:t>
            </a:r>
            <a:r>
              <a:rPr kumimoji="1" lang="en-US" altLang="zh-CN" sz="2800" b="1">
                <a:latin typeface="宋体" pitchFamily="2" charset="-122"/>
              </a:rPr>
              <a:t>++(p-&gt;n) </a:t>
            </a:r>
          </a:p>
        </p:txBody>
      </p:sp>
      <p:sp>
        <p:nvSpPr>
          <p:cNvPr id="77829" name="AutoShape 5"/>
          <p:cNvSpPr>
            <a:spLocks noChangeArrowheads="1"/>
          </p:cNvSpPr>
          <p:nvPr/>
        </p:nvSpPr>
        <p:spPr bwMode="auto">
          <a:xfrm>
            <a:off x="6948488" y="1196975"/>
            <a:ext cx="1512887" cy="576263"/>
          </a:xfrm>
          <a:prstGeom prst="wedgeRectCallout">
            <a:avLst>
              <a:gd name="adj1" fmla="val -110653"/>
              <a:gd name="adj2" fmla="val 7947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400"/>
              <a:t>常用方法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26">
                                            <p:txEl>
                                              <p:pRg st="0" end="0"/>
                                            </p:txEl>
                                          </p:spTgt>
                                        </p:tgtEl>
                                        <p:attrNameLst>
                                          <p:attrName>style.visibility</p:attrName>
                                        </p:attrNameLst>
                                      </p:cBhvr>
                                      <p:to>
                                        <p:strVal val="visible"/>
                                      </p:to>
                                    </p:set>
                                    <p:anim calcmode="lin" valueType="num">
                                      <p:cBhvr additive="base">
                                        <p:cTn id="7" dur="500" fill="hold"/>
                                        <p:tgtEl>
                                          <p:spTgt spid="7782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8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7826">
                                            <p:txEl>
                                              <p:pRg st="1" end="1"/>
                                            </p:txEl>
                                          </p:spTgt>
                                        </p:tgtEl>
                                        <p:attrNameLst>
                                          <p:attrName>style.visibility</p:attrName>
                                        </p:attrNameLst>
                                      </p:cBhvr>
                                      <p:to>
                                        <p:strVal val="visible"/>
                                      </p:to>
                                    </p:set>
                                    <p:anim calcmode="lin" valueType="num">
                                      <p:cBhvr additive="base">
                                        <p:cTn id="13" dur="500" fill="hold"/>
                                        <p:tgtEl>
                                          <p:spTgt spid="7782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782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7826">
                                            <p:txEl>
                                              <p:pRg st="2" end="2"/>
                                            </p:txEl>
                                          </p:spTgt>
                                        </p:tgtEl>
                                        <p:attrNameLst>
                                          <p:attrName>style.visibility</p:attrName>
                                        </p:attrNameLst>
                                      </p:cBhvr>
                                      <p:to>
                                        <p:strVal val="visible"/>
                                      </p:to>
                                    </p:set>
                                    <p:anim calcmode="lin" valueType="num">
                                      <p:cBhvr additive="base">
                                        <p:cTn id="19" dur="500" fill="hold"/>
                                        <p:tgtEl>
                                          <p:spTgt spid="7782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782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7826">
                                            <p:txEl>
                                              <p:pRg st="3" end="3"/>
                                            </p:txEl>
                                          </p:spTgt>
                                        </p:tgtEl>
                                        <p:attrNameLst>
                                          <p:attrName>style.visibility</p:attrName>
                                        </p:attrNameLst>
                                      </p:cBhvr>
                                      <p:to>
                                        <p:strVal val="visible"/>
                                      </p:to>
                                    </p:set>
                                    <p:anim calcmode="lin" valueType="num">
                                      <p:cBhvr additive="base">
                                        <p:cTn id="25" dur="500" fill="hold"/>
                                        <p:tgtEl>
                                          <p:spTgt spid="7782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782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7826">
                                            <p:txEl>
                                              <p:pRg st="4" end="4"/>
                                            </p:txEl>
                                          </p:spTgt>
                                        </p:tgtEl>
                                        <p:attrNameLst>
                                          <p:attrName>style.visibility</p:attrName>
                                        </p:attrNameLst>
                                      </p:cBhvr>
                                      <p:to>
                                        <p:strVal val="visible"/>
                                      </p:to>
                                    </p:set>
                                    <p:anim calcmode="lin" valueType="num">
                                      <p:cBhvr additive="base">
                                        <p:cTn id="31" dur="500" fill="hold"/>
                                        <p:tgtEl>
                                          <p:spTgt spid="7782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782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7826">
                                            <p:txEl>
                                              <p:pRg st="5" end="5"/>
                                            </p:txEl>
                                          </p:spTgt>
                                        </p:tgtEl>
                                        <p:attrNameLst>
                                          <p:attrName>style.visibility</p:attrName>
                                        </p:attrNameLst>
                                      </p:cBhvr>
                                      <p:to>
                                        <p:strVal val="visible"/>
                                      </p:to>
                                    </p:set>
                                    <p:anim calcmode="lin" valueType="num">
                                      <p:cBhvr additive="base">
                                        <p:cTn id="37" dur="500" fill="hold"/>
                                        <p:tgtEl>
                                          <p:spTgt spid="7782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782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7826">
                                            <p:txEl>
                                              <p:pRg st="6" end="6"/>
                                            </p:txEl>
                                          </p:spTgt>
                                        </p:tgtEl>
                                        <p:attrNameLst>
                                          <p:attrName>style.visibility</p:attrName>
                                        </p:attrNameLst>
                                      </p:cBhvr>
                                      <p:to>
                                        <p:strVal val="visible"/>
                                      </p:to>
                                    </p:set>
                                    <p:anim calcmode="lin" valueType="num">
                                      <p:cBhvr additive="base">
                                        <p:cTn id="43" dur="500" fill="hold"/>
                                        <p:tgtEl>
                                          <p:spTgt spid="77826">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782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7826">
                                            <p:txEl>
                                              <p:pRg st="7" end="7"/>
                                            </p:txEl>
                                          </p:spTgt>
                                        </p:tgtEl>
                                        <p:attrNameLst>
                                          <p:attrName>style.visibility</p:attrName>
                                        </p:attrNameLst>
                                      </p:cBhvr>
                                      <p:to>
                                        <p:strVal val="visible"/>
                                      </p:to>
                                    </p:set>
                                    <p:anim calcmode="lin" valueType="num">
                                      <p:cBhvr additive="base">
                                        <p:cTn id="49" dur="500" fill="hold"/>
                                        <p:tgtEl>
                                          <p:spTgt spid="77826">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782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77826">
                                            <p:txEl>
                                              <p:pRg st="8" end="8"/>
                                            </p:txEl>
                                          </p:spTgt>
                                        </p:tgtEl>
                                        <p:attrNameLst>
                                          <p:attrName>style.visibility</p:attrName>
                                        </p:attrNameLst>
                                      </p:cBhvr>
                                      <p:to>
                                        <p:strVal val="visible"/>
                                      </p:to>
                                    </p:set>
                                    <p:anim calcmode="lin" valueType="num">
                                      <p:cBhvr additive="base">
                                        <p:cTn id="55" dur="500" fill="hold"/>
                                        <p:tgtEl>
                                          <p:spTgt spid="77826">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77826">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77829"/>
                                        </p:tgtEl>
                                        <p:attrNameLst>
                                          <p:attrName>style.visibility</p:attrName>
                                        </p:attrNameLst>
                                      </p:cBhvr>
                                      <p:to>
                                        <p:strVal val="visible"/>
                                      </p:to>
                                    </p:set>
                                    <p:animEffect transition="in" filter="wipe(down)">
                                      <p:cBhvr>
                                        <p:cTn id="61" dur="500"/>
                                        <p:tgtEl>
                                          <p:spTgt spid="7782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77828">
                                            <p:bg/>
                                          </p:spTgt>
                                        </p:tgtEl>
                                        <p:attrNameLst>
                                          <p:attrName>style.visibility</p:attrName>
                                        </p:attrNameLst>
                                      </p:cBhvr>
                                      <p:to>
                                        <p:strVal val="visible"/>
                                      </p:to>
                                    </p:set>
                                    <p:anim calcmode="lin" valueType="num">
                                      <p:cBhvr additive="base">
                                        <p:cTn id="66" dur="500" fill="hold"/>
                                        <p:tgtEl>
                                          <p:spTgt spid="77828">
                                            <p:bg/>
                                          </p:spTgt>
                                        </p:tgtEl>
                                        <p:attrNameLst>
                                          <p:attrName>ppt_x</p:attrName>
                                        </p:attrNameLst>
                                      </p:cBhvr>
                                      <p:tavLst>
                                        <p:tav tm="0">
                                          <p:val>
                                            <p:strVal val="0-#ppt_w/2"/>
                                          </p:val>
                                        </p:tav>
                                        <p:tav tm="100000">
                                          <p:val>
                                            <p:strVal val="#ppt_x"/>
                                          </p:val>
                                        </p:tav>
                                      </p:tavLst>
                                    </p:anim>
                                    <p:anim calcmode="lin" valueType="num">
                                      <p:cBhvr additive="base">
                                        <p:cTn id="67" dur="500" fill="hold"/>
                                        <p:tgtEl>
                                          <p:spTgt spid="77828">
                                            <p:bg/>
                                          </p:spTgt>
                                        </p:tgtEl>
                                        <p:attrNameLst>
                                          <p:attrName>ppt_y</p:attrName>
                                        </p:attrNameLst>
                                      </p:cBhvr>
                                      <p:tavLst>
                                        <p:tav tm="0">
                                          <p:val>
                                            <p:strVal val="#ppt_y"/>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77828">
                                            <p:txEl>
                                              <p:pRg st="0" end="0"/>
                                            </p:txEl>
                                          </p:spTgt>
                                        </p:tgtEl>
                                        <p:attrNameLst>
                                          <p:attrName>style.visibility</p:attrName>
                                        </p:attrNameLst>
                                      </p:cBhvr>
                                      <p:to>
                                        <p:strVal val="visible"/>
                                      </p:to>
                                    </p:set>
                                    <p:anim calcmode="lin" valueType="num">
                                      <p:cBhvr additive="base">
                                        <p:cTn id="72" dur="500" fill="hold"/>
                                        <p:tgtEl>
                                          <p:spTgt spid="77828">
                                            <p:txEl>
                                              <p:pRg st="0" end="0"/>
                                            </p:txEl>
                                          </p:spTgt>
                                        </p:tgtEl>
                                        <p:attrNameLst>
                                          <p:attrName>ppt_x</p:attrName>
                                        </p:attrNameLst>
                                      </p:cBhvr>
                                      <p:tavLst>
                                        <p:tav tm="0">
                                          <p:val>
                                            <p:strVal val="0-#ppt_w/2"/>
                                          </p:val>
                                        </p:tav>
                                        <p:tav tm="100000">
                                          <p:val>
                                            <p:strVal val="#ppt_x"/>
                                          </p:val>
                                        </p:tav>
                                      </p:tavLst>
                                    </p:anim>
                                    <p:anim calcmode="lin" valueType="num">
                                      <p:cBhvr additive="base">
                                        <p:cTn id="73" dur="500" fill="hold"/>
                                        <p:tgtEl>
                                          <p:spTgt spid="778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8" fill="hold" grpId="0" nodeType="clickEffect">
                                  <p:stCondLst>
                                    <p:cond delay="0"/>
                                  </p:stCondLst>
                                  <p:childTnLst>
                                    <p:set>
                                      <p:cBhvr>
                                        <p:cTn id="77" dur="1" fill="hold">
                                          <p:stCondLst>
                                            <p:cond delay="0"/>
                                          </p:stCondLst>
                                        </p:cTn>
                                        <p:tgtEl>
                                          <p:spTgt spid="77828">
                                            <p:txEl>
                                              <p:pRg st="1" end="1"/>
                                            </p:txEl>
                                          </p:spTgt>
                                        </p:tgtEl>
                                        <p:attrNameLst>
                                          <p:attrName>style.visibility</p:attrName>
                                        </p:attrNameLst>
                                      </p:cBhvr>
                                      <p:to>
                                        <p:strVal val="visible"/>
                                      </p:to>
                                    </p:set>
                                    <p:anim calcmode="lin" valueType="num">
                                      <p:cBhvr additive="base">
                                        <p:cTn id="78" dur="500" fill="hold"/>
                                        <p:tgtEl>
                                          <p:spTgt spid="77828">
                                            <p:txEl>
                                              <p:pRg st="1" end="1"/>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7782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8" fill="hold" grpId="0" nodeType="clickEffect">
                                  <p:stCondLst>
                                    <p:cond delay="0"/>
                                  </p:stCondLst>
                                  <p:childTnLst>
                                    <p:set>
                                      <p:cBhvr>
                                        <p:cTn id="83" dur="1" fill="hold">
                                          <p:stCondLst>
                                            <p:cond delay="0"/>
                                          </p:stCondLst>
                                        </p:cTn>
                                        <p:tgtEl>
                                          <p:spTgt spid="77828">
                                            <p:txEl>
                                              <p:pRg st="2" end="2"/>
                                            </p:txEl>
                                          </p:spTgt>
                                        </p:tgtEl>
                                        <p:attrNameLst>
                                          <p:attrName>style.visibility</p:attrName>
                                        </p:attrNameLst>
                                      </p:cBhvr>
                                      <p:to>
                                        <p:strVal val="visible"/>
                                      </p:to>
                                    </p:set>
                                    <p:anim calcmode="lin" valueType="num">
                                      <p:cBhvr additive="base">
                                        <p:cTn id="84" dur="500" fill="hold"/>
                                        <p:tgtEl>
                                          <p:spTgt spid="77828">
                                            <p:txEl>
                                              <p:pRg st="2" end="2"/>
                                            </p:txEl>
                                          </p:spTgt>
                                        </p:tgtEl>
                                        <p:attrNameLst>
                                          <p:attrName>ppt_x</p:attrName>
                                        </p:attrNameLst>
                                      </p:cBhvr>
                                      <p:tavLst>
                                        <p:tav tm="0">
                                          <p:val>
                                            <p:strVal val="0-#ppt_w/2"/>
                                          </p:val>
                                        </p:tav>
                                        <p:tav tm="100000">
                                          <p:val>
                                            <p:strVal val="#ppt_x"/>
                                          </p:val>
                                        </p:tav>
                                      </p:tavLst>
                                    </p:anim>
                                    <p:anim calcmode="lin" valueType="num">
                                      <p:cBhvr additive="base">
                                        <p:cTn id="85" dur="500" fill="hold"/>
                                        <p:tgtEl>
                                          <p:spTgt spid="7782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2" presetClass="entr" presetSubtype="8" fill="hold" grpId="0" nodeType="clickEffect">
                                  <p:stCondLst>
                                    <p:cond delay="0"/>
                                  </p:stCondLst>
                                  <p:childTnLst>
                                    <p:set>
                                      <p:cBhvr>
                                        <p:cTn id="89" dur="1" fill="hold">
                                          <p:stCondLst>
                                            <p:cond delay="0"/>
                                          </p:stCondLst>
                                        </p:cTn>
                                        <p:tgtEl>
                                          <p:spTgt spid="77828">
                                            <p:txEl>
                                              <p:pRg st="3" end="3"/>
                                            </p:txEl>
                                          </p:spTgt>
                                        </p:tgtEl>
                                        <p:attrNameLst>
                                          <p:attrName>style.visibility</p:attrName>
                                        </p:attrNameLst>
                                      </p:cBhvr>
                                      <p:to>
                                        <p:strVal val="visible"/>
                                      </p:to>
                                    </p:set>
                                    <p:anim calcmode="lin" valueType="num">
                                      <p:cBhvr additive="base">
                                        <p:cTn id="90" dur="500" fill="hold"/>
                                        <p:tgtEl>
                                          <p:spTgt spid="77828">
                                            <p:txEl>
                                              <p:pRg st="3" end="3"/>
                                            </p:txEl>
                                          </p:spTgt>
                                        </p:tgtEl>
                                        <p:attrNameLst>
                                          <p:attrName>ppt_x</p:attrName>
                                        </p:attrNameLst>
                                      </p:cBhvr>
                                      <p:tavLst>
                                        <p:tav tm="0">
                                          <p:val>
                                            <p:strVal val="0-#ppt_w/2"/>
                                          </p:val>
                                        </p:tav>
                                        <p:tav tm="100000">
                                          <p:val>
                                            <p:strVal val="#ppt_x"/>
                                          </p:val>
                                        </p:tav>
                                      </p:tavLst>
                                    </p:anim>
                                    <p:anim calcmode="lin" valueType="num">
                                      <p:cBhvr additive="base">
                                        <p:cTn id="91" dur="500" fill="hold"/>
                                        <p:tgtEl>
                                          <p:spTgt spid="7782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2" presetClass="entr" presetSubtype="8" fill="hold" grpId="0" nodeType="clickEffect">
                                  <p:stCondLst>
                                    <p:cond delay="0"/>
                                  </p:stCondLst>
                                  <p:childTnLst>
                                    <p:set>
                                      <p:cBhvr>
                                        <p:cTn id="95" dur="1" fill="hold">
                                          <p:stCondLst>
                                            <p:cond delay="0"/>
                                          </p:stCondLst>
                                        </p:cTn>
                                        <p:tgtEl>
                                          <p:spTgt spid="77828">
                                            <p:txEl>
                                              <p:pRg st="4" end="4"/>
                                            </p:txEl>
                                          </p:spTgt>
                                        </p:tgtEl>
                                        <p:attrNameLst>
                                          <p:attrName>style.visibility</p:attrName>
                                        </p:attrNameLst>
                                      </p:cBhvr>
                                      <p:to>
                                        <p:strVal val="visible"/>
                                      </p:to>
                                    </p:set>
                                    <p:anim calcmode="lin" valueType="num">
                                      <p:cBhvr additive="base">
                                        <p:cTn id="96" dur="500" fill="hold"/>
                                        <p:tgtEl>
                                          <p:spTgt spid="77828">
                                            <p:txEl>
                                              <p:pRg st="4" end="4"/>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7782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2" presetClass="entr" presetSubtype="8" fill="hold" grpId="0" nodeType="clickEffect">
                                  <p:stCondLst>
                                    <p:cond delay="0"/>
                                  </p:stCondLst>
                                  <p:childTnLst>
                                    <p:set>
                                      <p:cBhvr>
                                        <p:cTn id="101" dur="1" fill="hold">
                                          <p:stCondLst>
                                            <p:cond delay="0"/>
                                          </p:stCondLst>
                                        </p:cTn>
                                        <p:tgtEl>
                                          <p:spTgt spid="77828">
                                            <p:txEl>
                                              <p:pRg st="5" end="5"/>
                                            </p:txEl>
                                          </p:spTgt>
                                        </p:tgtEl>
                                        <p:attrNameLst>
                                          <p:attrName>style.visibility</p:attrName>
                                        </p:attrNameLst>
                                      </p:cBhvr>
                                      <p:to>
                                        <p:strVal val="visible"/>
                                      </p:to>
                                    </p:set>
                                    <p:anim calcmode="lin" valueType="num">
                                      <p:cBhvr additive="base">
                                        <p:cTn id="102" dur="500" fill="hold"/>
                                        <p:tgtEl>
                                          <p:spTgt spid="77828">
                                            <p:txEl>
                                              <p:pRg st="5" end="5"/>
                                            </p:txEl>
                                          </p:spTgt>
                                        </p:tgtEl>
                                        <p:attrNameLst>
                                          <p:attrName>ppt_x</p:attrName>
                                        </p:attrNameLst>
                                      </p:cBhvr>
                                      <p:tavLst>
                                        <p:tav tm="0">
                                          <p:val>
                                            <p:strVal val="0-#ppt_w/2"/>
                                          </p:val>
                                        </p:tav>
                                        <p:tav tm="100000">
                                          <p:val>
                                            <p:strVal val="#ppt_x"/>
                                          </p:val>
                                        </p:tav>
                                      </p:tavLst>
                                    </p:anim>
                                    <p:anim calcmode="lin" valueType="num">
                                      <p:cBhvr additive="base">
                                        <p:cTn id="103" dur="500" fill="hold"/>
                                        <p:tgtEl>
                                          <p:spTgt spid="77828">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build="p"/>
      <p:bldP spid="77828" grpId="0" build="p" animBg="1" autoUpdateAnimBg="0"/>
      <p:bldP spid="778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539750" y="0"/>
            <a:ext cx="7742238" cy="720725"/>
          </a:xfrm>
        </p:spPr>
        <p:txBody>
          <a:bodyPr/>
          <a:lstStyle/>
          <a:p>
            <a:pPr>
              <a:defRPr/>
            </a:pPr>
            <a:r>
              <a:rPr lang="zh-CN" altLang="en-US" sz="2800">
                <a:solidFill>
                  <a:schemeClr val="hlink"/>
                </a:solidFill>
              </a:rPr>
              <a:t>阅读程序：</a:t>
            </a:r>
          </a:p>
        </p:txBody>
      </p:sp>
      <p:sp>
        <p:nvSpPr>
          <p:cNvPr id="26628" name="Rectangle 3"/>
          <p:cNvSpPr>
            <a:spLocks noGrp="1" noChangeArrowheads="1"/>
          </p:cNvSpPr>
          <p:nvPr>
            <p:ph type="body" idx="1"/>
          </p:nvPr>
        </p:nvSpPr>
        <p:spPr>
          <a:xfrm>
            <a:off x="323850" y="692150"/>
            <a:ext cx="8642350" cy="5029200"/>
          </a:xfrm>
        </p:spPr>
        <p:txBody>
          <a:bodyPr/>
          <a:lstStyle/>
          <a:p>
            <a:pPr>
              <a:lnSpc>
                <a:spcPct val="80000"/>
              </a:lnSpc>
              <a:buFontTx/>
              <a:buNone/>
            </a:pPr>
            <a:r>
              <a:rPr lang="en-US" altLang="zh-CN" sz="2400" b="1">
                <a:latin typeface="Arial" charset="0"/>
              </a:rPr>
              <a:t>main()</a:t>
            </a:r>
          </a:p>
          <a:p>
            <a:pPr>
              <a:lnSpc>
                <a:spcPct val="80000"/>
              </a:lnSpc>
              <a:buFontTx/>
              <a:buNone/>
            </a:pPr>
            <a:r>
              <a:rPr lang="en-US" altLang="zh-CN" sz="2400" b="1">
                <a:latin typeface="Arial" charset="0"/>
              </a:rPr>
              <a:t>{ </a:t>
            </a:r>
          </a:p>
          <a:p>
            <a:pPr>
              <a:lnSpc>
                <a:spcPct val="80000"/>
              </a:lnSpc>
              <a:buFontTx/>
              <a:buNone/>
            </a:pPr>
            <a:r>
              <a:rPr lang="en-US" altLang="zh-CN" sz="2400" b="1">
                <a:latin typeface="Arial" charset="0"/>
              </a:rPr>
              <a:t>  struct student</a:t>
            </a:r>
          </a:p>
          <a:p>
            <a:pPr>
              <a:lnSpc>
                <a:spcPct val="80000"/>
              </a:lnSpc>
              <a:buFontTx/>
              <a:buNone/>
            </a:pPr>
            <a:r>
              <a:rPr lang="en-US" altLang="zh-CN" sz="2400" b="1">
                <a:latin typeface="Arial" charset="0"/>
              </a:rPr>
              <a:t>  { int num;</a:t>
            </a:r>
          </a:p>
          <a:p>
            <a:pPr>
              <a:lnSpc>
                <a:spcPct val="80000"/>
              </a:lnSpc>
              <a:buFontTx/>
              <a:buNone/>
            </a:pPr>
            <a:r>
              <a:rPr lang="en-US" altLang="zh-CN" sz="2400" b="1">
                <a:latin typeface="Arial" charset="0"/>
              </a:rPr>
              <a:t>    int age;</a:t>
            </a:r>
          </a:p>
          <a:p>
            <a:pPr>
              <a:lnSpc>
                <a:spcPct val="80000"/>
              </a:lnSpc>
              <a:buFontTx/>
              <a:buNone/>
            </a:pPr>
            <a:r>
              <a:rPr lang="en-US" altLang="zh-CN" sz="2400" b="1">
                <a:latin typeface="Arial" charset="0"/>
              </a:rPr>
              <a:t>  };</a:t>
            </a:r>
          </a:p>
          <a:p>
            <a:pPr>
              <a:lnSpc>
                <a:spcPct val="80000"/>
              </a:lnSpc>
              <a:buFontTx/>
              <a:buNone/>
            </a:pPr>
            <a:r>
              <a:rPr lang="en-US" altLang="zh-CN" sz="2400" b="1">
                <a:latin typeface="Arial" charset="0"/>
              </a:rPr>
              <a:t> struct student stu[3]={{1000,20},{2000,19},{3000,23}};</a:t>
            </a:r>
          </a:p>
          <a:p>
            <a:pPr>
              <a:lnSpc>
                <a:spcPct val="80000"/>
              </a:lnSpc>
              <a:buFontTx/>
              <a:buNone/>
            </a:pPr>
            <a:r>
              <a:rPr lang="en-US" altLang="zh-CN" sz="2400" b="1">
                <a:latin typeface="Arial" charset="0"/>
              </a:rPr>
              <a:t> struct student *p;</a:t>
            </a:r>
          </a:p>
          <a:p>
            <a:pPr>
              <a:lnSpc>
                <a:spcPct val="80000"/>
              </a:lnSpc>
              <a:buFontTx/>
              <a:buNone/>
            </a:pPr>
            <a:r>
              <a:rPr lang="en-US" altLang="zh-CN" sz="2400" b="1">
                <a:latin typeface="Arial" charset="0"/>
              </a:rPr>
              <a:t> p=stu;</a:t>
            </a:r>
          </a:p>
          <a:p>
            <a:pPr>
              <a:lnSpc>
                <a:spcPct val="80000"/>
              </a:lnSpc>
              <a:buFontTx/>
              <a:buNone/>
            </a:pPr>
            <a:r>
              <a:rPr lang="en-US" altLang="zh-CN" sz="2400" b="1">
                <a:latin typeface="Arial" charset="0"/>
              </a:rPr>
              <a:t> printf(“%d\n”,p-&gt;num</a:t>
            </a:r>
            <a:r>
              <a:rPr lang="en-US" altLang="zh-CN" sz="2400" b="1">
                <a:solidFill>
                  <a:srgbClr val="CC0000"/>
                </a:solidFill>
                <a:latin typeface="Arial" charset="0"/>
              </a:rPr>
              <a:t>++</a:t>
            </a:r>
            <a:r>
              <a:rPr lang="en-US" altLang="zh-CN" sz="2400" b="1">
                <a:latin typeface="Arial" charset="0"/>
              </a:rPr>
              <a:t>);</a:t>
            </a:r>
          </a:p>
          <a:p>
            <a:pPr>
              <a:lnSpc>
                <a:spcPct val="80000"/>
              </a:lnSpc>
              <a:buFontTx/>
              <a:buNone/>
            </a:pPr>
            <a:r>
              <a:rPr lang="en-US" altLang="zh-CN" sz="2400" b="1">
                <a:latin typeface="Arial" charset="0"/>
              </a:rPr>
              <a:t> printf(“%d\n”,</a:t>
            </a:r>
            <a:r>
              <a:rPr lang="en-US" altLang="zh-CN" sz="2400" b="1">
                <a:solidFill>
                  <a:srgbClr val="CC0000"/>
                </a:solidFill>
                <a:latin typeface="Arial" charset="0"/>
              </a:rPr>
              <a:t>++</a:t>
            </a:r>
            <a:r>
              <a:rPr lang="en-US" altLang="zh-CN" sz="2400" b="1">
                <a:latin typeface="Arial" charset="0"/>
              </a:rPr>
              <a:t>p-&gt;num);</a:t>
            </a:r>
          </a:p>
          <a:p>
            <a:pPr>
              <a:lnSpc>
                <a:spcPct val="80000"/>
              </a:lnSpc>
              <a:buFontTx/>
              <a:buNone/>
            </a:pPr>
            <a:r>
              <a:rPr lang="en-US" altLang="zh-CN" sz="2400" b="1">
                <a:latin typeface="Arial" charset="0"/>
              </a:rPr>
              <a:t> printf(“%d\n”,</a:t>
            </a:r>
            <a:r>
              <a:rPr kumimoji="0" lang="en-US" altLang="zh-CN" sz="2400" b="1">
                <a:latin typeface="Arial" charset="0"/>
              </a:rPr>
              <a:t>(*p</a:t>
            </a:r>
            <a:r>
              <a:rPr kumimoji="0" lang="en-US" altLang="zh-CN" sz="2400" b="1">
                <a:solidFill>
                  <a:srgbClr val="CC0000"/>
                </a:solidFill>
                <a:latin typeface="Arial" charset="0"/>
              </a:rPr>
              <a:t>++</a:t>
            </a:r>
            <a:r>
              <a:rPr kumimoji="0" lang="en-US" altLang="zh-CN" sz="2400" b="1">
                <a:latin typeface="Arial" charset="0"/>
              </a:rPr>
              <a:t>).num);</a:t>
            </a:r>
            <a:endParaRPr lang="en-US" altLang="zh-CN" sz="2400" b="1">
              <a:latin typeface="Arial" charset="0"/>
            </a:endParaRPr>
          </a:p>
          <a:p>
            <a:pPr>
              <a:lnSpc>
                <a:spcPct val="80000"/>
              </a:lnSpc>
              <a:buFontTx/>
              <a:buNone/>
            </a:pPr>
            <a:r>
              <a:rPr lang="en-US" altLang="zh-CN" sz="2400" b="1">
                <a:latin typeface="Arial" charset="0"/>
              </a:rPr>
              <a:t> printf(“%d\n”,</a:t>
            </a:r>
            <a:r>
              <a:rPr kumimoji="0" lang="en-US" altLang="zh-CN" sz="2400" b="1">
                <a:latin typeface="Arial" charset="0"/>
              </a:rPr>
              <a:t>(*</a:t>
            </a:r>
            <a:r>
              <a:rPr kumimoji="0" lang="en-US" altLang="zh-CN" sz="2400" b="1">
                <a:solidFill>
                  <a:srgbClr val="CC0000"/>
                </a:solidFill>
                <a:latin typeface="Arial" charset="0"/>
              </a:rPr>
              <a:t>++</a:t>
            </a:r>
            <a:r>
              <a:rPr kumimoji="0" lang="en-US" altLang="zh-CN" sz="2400" b="1">
                <a:latin typeface="Arial" charset="0"/>
              </a:rPr>
              <a:t>p).num);</a:t>
            </a:r>
            <a:endParaRPr lang="en-US" altLang="zh-CN" sz="2400" b="1">
              <a:latin typeface="Arial" charset="0"/>
            </a:endParaRPr>
          </a:p>
          <a:p>
            <a:pPr>
              <a:lnSpc>
                <a:spcPct val="80000"/>
              </a:lnSpc>
              <a:buFontTx/>
              <a:buNone/>
            </a:pPr>
            <a:r>
              <a:rPr lang="en-US" altLang="zh-CN" sz="2400" b="1">
                <a:latin typeface="Arial" charset="0"/>
              </a:rPr>
              <a:t>}</a:t>
            </a:r>
          </a:p>
        </p:txBody>
      </p:sp>
      <p:pic>
        <p:nvPicPr>
          <p:cNvPr id="106509"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3744913"/>
            <a:ext cx="4643437" cy="226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510" name="Text Box 14"/>
          <p:cNvSpPr txBox="1">
            <a:spLocks noChangeArrowheads="1"/>
          </p:cNvSpPr>
          <p:nvPr/>
        </p:nvSpPr>
        <p:spPr bwMode="auto">
          <a:xfrm>
            <a:off x="5435600" y="3284538"/>
            <a:ext cx="3168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1"/>
                </a:solidFill>
                <a:latin typeface="Times New Roman" pitchFamily="18" charset="0"/>
                <a:ea typeface="宋体" pitchFamily="2" charset="-122"/>
              </a:defRPr>
            </a:lvl1pPr>
            <a:lvl2pPr marL="742950" indent="-285750" eaLnBrk="0" hangingPunct="0">
              <a:defRPr sz="3600">
                <a:solidFill>
                  <a:schemeClr val="tx1"/>
                </a:solidFill>
                <a:latin typeface="Times New Roman" pitchFamily="18" charset="0"/>
                <a:ea typeface="宋体" pitchFamily="2" charset="-122"/>
              </a:defRPr>
            </a:lvl2pPr>
            <a:lvl3pPr marL="1143000" indent="-228600" eaLnBrk="0" hangingPunct="0">
              <a:defRPr sz="3600">
                <a:solidFill>
                  <a:schemeClr val="tx1"/>
                </a:solidFill>
                <a:latin typeface="Times New Roman" pitchFamily="18" charset="0"/>
                <a:ea typeface="宋体" pitchFamily="2" charset="-122"/>
              </a:defRPr>
            </a:lvl3pPr>
            <a:lvl4pPr marL="1600200" indent="-228600" eaLnBrk="0" hangingPunct="0">
              <a:defRPr sz="3600">
                <a:solidFill>
                  <a:schemeClr val="tx1"/>
                </a:solidFill>
                <a:latin typeface="Times New Roman" pitchFamily="18" charset="0"/>
                <a:ea typeface="宋体" pitchFamily="2" charset="-122"/>
              </a:defRPr>
            </a:lvl4pPr>
            <a:lvl5pPr marL="2057400" indent="-228600" eaLnBrk="0" hangingPunct="0">
              <a:defRPr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pitchFamily="2" charset="-122"/>
              </a:defRPr>
            </a:lvl9pPr>
          </a:lstStyle>
          <a:p>
            <a:pPr eaLnBrk="1" hangingPunct="1">
              <a:spcBef>
                <a:spcPct val="50000"/>
              </a:spcBef>
            </a:pPr>
            <a:r>
              <a:rPr lang="zh-CN" altLang="en-US" sz="2800" b="1"/>
              <a:t>输出结果：</a:t>
            </a:r>
          </a:p>
        </p:txBody>
      </p:sp>
      <p:sp>
        <p:nvSpPr>
          <p:cNvPr id="106511" name="AutoShape 15"/>
          <p:cNvSpPr>
            <a:spLocks noChangeArrowheads="1"/>
          </p:cNvSpPr>
          <p:nvPr/>
        </p:nvSpPr>
        <p:spPr bwMode="auto">
          <a:xfrm>
            <a:off x="4211638" y="1989138"/>
            <a:ext cx="1728787" cy="720725"/>
          </a:xfrm>
          <a:prstGeom prst="wedgeRectCallout">
            <a:avLst>
              <a:gd name="adj1" fmla="val -95273"/>
              <a:gd name="adj2" fmla="val 23986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600"/>
              <a:t>输出</a:t>
            </a:r>
            <a:r>
              <a:rPr lang="en-US" altLang="zh-CN" sz="1600"/>
              <a:t>p </a:t>
            </a:r>
            <a:r>
              <a:rPr lang="zh-CN" altLang="en-US" sz="1600"/>
              <a:t>指向元素的值，然后使其自加</a:t>
            </a:r>
            <a:r>
              <a:rPr lang="en-US" altLang="zh-CN" sz="1600"/>
              <a:t>1</a:t>
            </a:r>
          </a:p>
        </p:txBody>
      </p:sp>
      <p:sp>
        <p:nvSpPr>
          <p:cNvPr id="106512" name="AutoShape 16"/>
          <p:cNvSpPr>
            <a:spLocks noChangeArrowheads="1"/>
          </p:cNvSpPr>
          <p:nvPr/>
        </p:nvSpPr>
        <p:spPr bwMode="auto">
          <a:xfrm>
            <a:off x="4356100" y="2420938"/>
            <a:ext cx="1728788" cy="720725"/>
          </a:xfrm>
          <a:prstGeom prst="wedgeRectCallout">
            <a:avLst>
              <a:gd name="adj1" fmla="val -95273"/>
              <a:gd name="adj2" fmla="val 23986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600"/>
              <a:t>求得</a:t>
            </a:r>
            <a:r>
              <a:rPr lang="en-US" altLang="zh-CN" sz="1600"/>
              <a:t>p </a:t>
            </a:r>
            <a:r>
              <a:rPr lang="zh-CN" altLang="en-US" sz="1600"/>
              <a:t>指向元素的值，使其自加</a:t>
            </a:r>
            <a:r>
              <a:rPr lang="en-US" altLang="zh-CN" sz="1600"/>
              <a:t>1</a:t>
            </a:r>
          </a:p>
        </p:txBody>
      </p:sp>
      <p:sp>
        <p:nvSpPr>
          <p:cNvPr id="106513" name="AutoShape 17"/>
          <p:cNvSpPr>
            <a:spLocks noChangeArrowheads="1"/>
          </p:cNvSpPr>
          <p:nvPr/>
        </p:nvSpPr>
        <p:spPr bwMode="auto">
          <a:xfrm>
            <a:off x="4500563" y="2852738"/>
            <a:ext cx="1943100" cy="720725"/>
          </a:xfrm>
          <a:prstGeom prst="wedgeRectCallout">
            <a:avLst>
              <a:gd name="adj1" fmla="val -90278"/>
              <a:gd name="adj2" fmla="val 23986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600"/>
              <a:t>求得</a:t>
            </a:r>
            <a:r>
              <a:rPr lang="en-US" altLang="zh-CN" sz="1600"/>
              <a:t>p </a:t>
            </a:r>
            <a:r>
              <a:rPr lang="zh-CN" altLang="en-US" sz="1600"/>
              <a:t>指向元素的值，然后使</a:t>
            </a:r>
            <a:r>
              <a:rPr lang="en-US" altLang="zh-CN" sz="1600"/>
              <a:t>p</a:t>
            </a:r>
            <a:r>
              <a:rPr lang="zh-CN" altLang="en-US" sz="1600"/>
              <a:t>自加</a:t>
            </a:r>
            <a:r>
              <a:rPr lang="en-US" altLang="zh-CN" sz="1600"/>
              <a:t>1</a:t>
            </a:r>
          </a:p>
        </p:txBody>
      </p:sp>
      <p:sp>
        <p:nvSpPr>
          <p:cNvPr id="106514" name="AutoShape 18"/>
          <p:cNvSpPr>
            <a:spLocks noChangeArrowheads="1"/>
          </p:cNvSpPr>
          <p:nvPr/>
        </p:nvSpPr>
        <p:spPr bwMode="auto">
          <a:xfrm>
            <a:off x="971550" y="5876925"/>
            <a:ext cx="2230438" cy="720725"/>
          </a:xfrm>
          <a:prstGeom prst="wedgeRectCallout">
            <a:avLst>
              <a:gd name="adj1" fmla="val 69856"/>
              <a:gd name="adj2" fmla="val -119824"/>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600"/>
              <a:t>先使</a:t>
            </a:r>
            <a:r>
              <a:rPr lang="en-US" altLang="zh-CN" sz="1600"/>
              <a:t>p </a:t>
            </a:r>
            <a:r>
              <a:rPr lang="zh-CN" altLang="en-US" sz="1600"/>
              <a:t>自加</a:t>
            </a:r>
            <a:r>
              <a:rPr lang="en-US" altLang="zh-CN" sz="1600"/>
              <a:t>1</a:t>
            </a:r>
            <a:r>
              <a:rPr lang="zh-CN" altLang="en-US" sz="1600"/>
              <a:t>，然后求得</a:t>
            </a:r>
            <a:r>
              <a:rPr lang="en-US" altLang="zh-CN" sz="1600"/>
              <a:t>p </a:t>
            </a:r>
            <a:r>
              <a:rPr lang="zh-CN" altLang="en-US" sz="1600"/>
              <a:t>指向元素的值</a:t>
            </a:r>
          </a:p>
        </p:txBody>
      </p:sp>
      <p:sp>
        <p:nvSpPr>
          <p:cNvPr id="106515" name="Text Box 19"/>
          <p:cNvSpPr txBox="1">
            <a:spLocks noChangeArrowheads="1"/>
          </p:cNvSpPr>
          <p:nvPr/>
        </p:nvSpPr>
        <p:spPr bwMode="auto">
          <a:xfrm>
            <a:off x="3527425" y="188913"/>
            <a:ext cx="5616575" cy="1616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1"/>
                </a:solidFill>
                <a:latin typeface="Times New Roman" pitchFamily="18" charset="0"/>
                <a:ea typeface="宋体" pitchFamily="2" charset="-122"/>
              </a:defRPr>
            </a:lvl1pPr>
            <a:lvl2pPr marL="742950" indent="-285750" eaLnBrk="0" hangingPunct="0">
              <a:defRPr sz="3600">
                <a:solidFill>
                  <a:schemeClr val="tx1"/>
                </a:solidFill>
                <a:latin typeface="Times New Roman" pitchFamily="18" charset="0"/>
                <a:ea typeface="宋体" pitchFamily="2" charset="-122"/>
              </a:defRPr>
            </a:lvl2pPr>
            <a:lvl3pPr marL="1143000" indent="-228600" eaLnBrk="0" hangingPunct="0">
              <a:defRPr sz="3600">
                <a:solidFill>
                  <a:schemeClr val="tx1"/>
                </a:solidFill>
                <a:latin typeface="Times New Roman" pitchFamily="18" charset="0"/>
                <a:ea typeface="宋体" pitchFamily="2" charset="-122"/>
              </a:defRPr>
            </a:lvl3pPr>
            <a:lvl4pPr marL="1600200" indent="-228600" eaLnBrk="0" hangingPunct="0">
              <a:defRPr sz="3600">
                <a:solidFill>
                  <a:schemeClr val="tx1"/>
                </a:solidFill>
                <a:latin typeface="Times New Roman" pitchFamily="18" charset="0"/>
                <a:ea typeface="宋体" pitchFamily="2" charset="-122"/>
              </a:defRPr>
            </a:lvl4pPr>
            <a:lvl5pPr marL="2057400" indent="-228600" eaLnBrk="0" hangingPunct="0">
              <a:defRPr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pitchFamily="2" charset="-122"/>
              </a:defRPr>
            </a:lvl9pPr>
          </a:lstStyle>
          <a:p>
            <a:pPr eaLnBrk="1" hangingPunct="1"/>
            <a:r>
              <a:rPr kumimoji="1" lang="en-US" altLang="zh-CN" sz="2000" b="1">
                <a:solidFill>
                  <a:srgbClr val="0000FF"/>
                </a:solidFill>
                <a:latin typeface="宋体" pitchFamily="2" charset="-122"/>
              </a:rPr>
              <a:t>p-&gt;n</a:t>
            </a:r>
            <a:r>
              <a:rPr kumimoji="1" lang="en-US" altLang="zh-CN" sz="2000">
                <a:latin typeface="宋体" pitchFamily="2" charset="-122"/>
              </a:rPr>
              <a:t>    </a:t>
            </a:r>
            <a:r>
              <a:rPr kumimoji="1" lang="zh-CN" altLang="en-US" sz="2000" b="1">
                <a:latin typeface="宋体" pitchFamily="2" charset="-122"/>
              </a:rPr>
              <a:t>得到</a:t>
            </a:r>
            <a:r>
              <a:rPr kumimoji="1" lang="en-US" altLang="zh-CN" sz="2000" b="1">
                <a:solidFill>
                  <a:srgbClr val="FF3300"/>
                </a:solidFill>
                <a:latin typeface="宋体" pitchFamily="2" charset="-122"/>
              </a:rPr>
              <a:t>p</a:t>
            </a:r>
            <a:r>
              <a:rPr kumimoji="1" lang="zh-CN" altLang="en-US" sz="2000" b="1">
                <a:latin typeface="宋体" pitchFamily="2" charset="-122"/>
              </a:rPr>
              <a:t>指向的结构体变量中的成员</a:t>
            </a:r>
            <a:r>
              <a:rPr kumimoji="1" lang="en-US" altLang="zh-CN" sz="2000" b="1">
                <a:latin typeface="宋体" pitchFamily="2" charset="-122"/>
              </a:rPr>
              <a:t>n</a:t>
            </a:r>
            <a:r>
              <a:rPr kumimoji="1" lang="zh-CN" altLang="en-US" sz="2000" b="1">
                <a:latin typeface="宋体" pitchFamily="2" charset="-122"/>
              </a:rPr>
              <a:t>的值</a:t>
            </a:r>
          </a:p>
          <a:p>
            <a:pPr eaLnBrk="1" hangingPunct="1"/>
            <a:r>
              <a:rPr kumimoji="1" lang="en-US" altLang="zh-CN" sz="2000" b="1">
                <a:solidFill>
                  <a:srgbClr val="0000FF"/>
                </a:solidFill>
                <a:latin typeface="宋体" pitchFamily="2" charset="-122"/>
              </a:rPr>
              <a:t>p-&gt;n++ </a:t>
            </a:r>
            <a:r>
              <a:rPr kumimoji="1" lang="en-US" altLang="zh-CN" sz="2000">
                <a:latin typeface="宋体" pitchFamily="2" charset="-122"/>
              </a:rPr>
              <a:t> </a:t>
            </a:r>
            <a:r>
              <a:rPr kumimoji="1" lang="zh-CN" altLang="en-US" sz="2000" b="1">
                <a:latin typeface="宋体" pitchFamily="2" charset="-122"/>
              </a:rPr>
              <a:t>得到</a:t>
            </a:r>
            <a:r>
              <a:rPr kumimoji="1" lang="en-US" altLang="zh-CN" sz="2000" b="1">
                <a:solidFill>
                  <a:srgbClr val="FF3300"/>
                </a:solidFill>
                <a:latin typeface="宋体" pitchFamily="2" charset="-122"/>
              </a:rPr>
              <a:t>p</a:t>
            </a:r>
            <a:r>
              <a:rPr kumimoji="1" lang="zh-CN" altLang="en-US" sz="2000" b="1">
                <a:latin typeface="宋体" pitchFamily="2" charset="-122"/>
              </a:rPr>
              <a:t>指向的结构体变量中的成员</a:t>
            </a:r>
            <a:r>
              <a:rPr kumimoji="1" lang="en-US" altLang="zh-CN" sz="2000" b="1">
                <a:latin typeface="宋体" pitchFamily="2" charset="-122"/>
              </a:rPr>
              <a:t>n</a:t>
            </a:r>
            <a:r>
              <a:rPr kumimoji="1" lang="zh-CN" altLang="en-US" sz="2000" b="1">
                <a:latin typeface="宋体" pitchFamily="2" charset="-122"/>
              </a:rPr>
              <a:t>的值</a:t>
            </a:r>
          </a:p>
          <a:p>
            <a:pPr eaLnBrk="1" hangingPunct="1"/>
            <a:r>
              <a:rPr kumimoji="1" lang="zh-CN" altLang="en-US" sz="2000" b="1">
                <a:latin typeface="宋体" pitchFamily="2" charset="-122"/>
              </a:rPr>
              <a:t>用完后使它加</a:t>
            </a:r>
            <a:r>
              <a:rPr kumimoji="1" lang="en-US" altLang="zh-CN" sz="2000" b="1">
                <a:latin typeface="宋体" pitchFamily="2" charset="-122"/>
              </a:rPr>
              <a:t>1</a:t>
            </a:r>
            <a:r>
              <a:rPr kumimoji="1" lang="zh-CN" altLang="en-US" sz="2000" b="1">
                <a:latin typeface="宋体" pitchFamily="2" charset="-122"/>
              </a:rPr>
              <a:t>； 相当于：</a:t>
            </a:r>
            <a:r>
              <a:rPr kumimoji="1" lang="en-US" altLang="zh-CN" sz="2000" b="1">
                <a:latin typeface="宋体" pitchFamily="2" charset="-122"/>
              </a:rPr>
              <a:t>(p-&gt;n)++ </a:t>
            </a:r>
          </a:p>
          <a:p>
            <a:pPr eaLnBrk="1" hangingPunct="1"/>
            <a:r>
              <a:rPr kumimoji="1" lang="en-US" altLang="zh-CN" sz="2000" b="1">
                <a:solidFill>
                  <a:srgbClr val="0000FF"/>
                </a:solidFill>
                <a:latin typeface="宋体" pitchFamily="2" charset="-122"/>
              </a:rPr>
              <a:t>++p-&gt;n  </a:t>
            </a:r>
            <a:r>
              <a:rPr kumimoji="1" lang="zh-CN" altLang="en-US" sz="2000" b="1">
                <a:latin typeface="宋体" pitchFamily="2" charset="-122"/>
              </a:rPr>
              <a:t>得到</a:t>
            </a:r>
            <a:r>
              <a:rPr kumimoji="1" lang="en-US" altLang="zh-CN" sz="2000" b="1">
                <a:solidFill>
                  <a:srgbClr val="FF3300"/>
                </a:solidFill>
                <a:latin typeface="宋体" pitchFamily="2" charset="-122"/>
              </a:rPr>
              <a:t>p</a:t>
            </a:r>
            <a:r>
              <a:rPr kumimoji="1" lang="zh-CN" altLang="en-US" sz="2000" b="1">
                <a:latin typeface="宋体" pitchFamily="2" charset="-122"/>
              </a:rPr>
              <a:t>指向的结构体变量中的成员</a:t>
            </a:r>
            <a:r>
              <a:rPr kumimoji="1" lang="en-US" altLang="zh-CN" sz="2000" b="1">
                <a:latin typeface="宋体" pitchFamily="2" charset="-122"/>
              </a:rPr>
              <a:t>n</a:t>
            </a:r>
            <a:r>
              <a:rPr kumimoji="1" lang="zh-CN" altLang="en-US" sz="2000" b="1">
                <a:latin typeface="宋体" pitchFamily="2" charset="-122"/>
              </a:rPr>
              <a:t>的值</a:t>
            </a:r>
          </a:p>
          <a:p>
            <a:pPr eaLnBrk="1" hangingPunct="1"/>
            <a:r>
              <a:rPr kumimoji="1" lang="zh-CN" altLang="en-US" sz="2000" b="1">
                <a:latin typeface="宋体" pitchFamily="2" charset="-122"/>
              </a:rPr>
              <a:t>               使其先加</a:t>
            </a:r>
            <a:r>
              <a:rPr kumimoji="1" lang="en-US" altLang="zh-CN" sz="2000" b="1">
                <a:latin typeface="宋体" pitchFamily="2" charset="-122"/>
              </a:rPr>
              <a:t>1</a:t>
            </a:r>
            <a:r>
              <a:rPr kumimoji="1" lang="zh-CN" altLang="en-US" sz="2000" b="1">
                <a:latin typeface="宋体" pitchFamily="2" charset="-122"/>
              </a:rPr>
              <a:t>；相当于：</a:t>
            </a:r>
            <a:r>
              <a:rPr kumimoji="1" lang="en-US" altLang="zh-CN" sz="2000" b="1">
                <a:latin typeface="宋体" pitchFamily="2" charset="-122"/>
              </a:rPr>
              <a:t>++(p-&gt;n)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6510"/>
                                        </p:tgtEl>
                                        <p:attrNameLst>
                                          <p:attrName>style.visibility</p:attrName>
                                        </p:attrNameLst>
                                      </p:cBhvr>
                                      <p:to>
                                        <p:strVal val="visible"/>
                                      </p:to>
                                    </p:set>
                                    <p:animEffect transition="in" filter="wipe(down)">
                                      <p:cBhvr>
                                        <p:cTn id="7" dur="500"/>
                                        <p:tgtEl>
                                          <p:spTgt spid="1065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6515">
                                            <p:bg/>
                                          </p:spTgt>
                                        </p:tgtEl>
                                        <p:attrNameLst>
                                          <p:attrName>style.visibility</p:attrName>
                                        </p:attrNameLst>
                                      </p:cBhvr>
                                      <p:to>
                                        <p:strVal val="visible"/>
                                      </p:to>
                                    </p:set>
                                    <p:animEffect transition="in" filter="wipe(down)">
                                      <p:cBhvr>
                                        <p:cTn id="12" dur="500"/>
                                        <p:tgtEl>
                                          <p:spTgt spid="106515">
                                            <p:bg/>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06515">
                                            <p:txEl>
                                              <p:pRg st="0" end="0"/>
                                            </p:txEl>
                                          </p:spTgt>
                                        </p:tgtEl>
                                        <p:attrNameLst>
                                          <p:attrName>style.visibility</p:attrName>
                                        </p:attrNameLst>
                                      </p:cBhvr>
                                      <p:to>
                                        <p:strVal val="visible"/>
                                      </p:to>
                                    </p:set>
                                    <p:animEffect transition="in" filter="wipe(down)">
                                      <p:cBhvr>
                                        <p:cTn id="15" dur="500"/>
                                        <p:tgtEl>
                                          <p:spTgt spid="106515">
                                            <p:txEl>
                                              <p:pRg st="0" end="0"/>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6515">
                                            <p:txEl>
                                              <p:pRg st="1" end="1"/>
                                            </p:txEl>
                                          </p:spTgt>
                                        </p:tgtEl>
                                        <p:attrNameLst>
                                          <p:attrName>style.visibility</p:attrName>
                                        </p:attrNameLst>
                                      </p:cBhvr>
                                      <p:to>
                                        <p:strVal val="visible"/>
                                      </p:to>
                                    </p:set>
                                    <p:animEffect transition="in" filter="wipe(down)">
                                      <p:cBhvr>
                                        <p:cTn id="18" dur="500"/>
                                        <p:tgtEl>
                                          <p:spTgt spid="106515">
                                            <p:txEl>
                                              <p:pRg st="1" end="1"/>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06515">
                                            <p:txEl>
                                              <p:pRg st="2" end="2"/>
                                            </p:txEl>
                                          </p:spTgt>
                                        </p:tgtEl>
                                        <p:attrNameLst>
                                          <p:attrName>style.visibility</p:attrName>
                                        </p:attrNameLst>
                                      </p:cBhvr>
                                      <p:to>
                                        <p:strVal val="visible"/>
                                      </p:to>
                                    </p:set>
                                    <p:animEffect transition="in" filter="wipe(down)">
                                      <p:cBhvr>
                                        <p:cTn id="21" dur="500"/>
                                        <p:tgtEl>
                                          <p:spTgt spid="106515">
                                            <p:txEl>
                                              <p:pRg st="2" end="2"/>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06515">
                                            <p:txEl>
                                              <p:pRg st="3" end="3"/>
                                            </p:txEl>
                                          </p:spTgt>
                                        </p:tgtEl>
                                        <p:attrNameLst>
                                          <p:attrName>style.visibility</p:attrName>
                                        </p:attrNameLst>
                                      </p:cBhvr>
                                      <p:to>
                                        <p:strVal val="visible"/>
                                      </p:to>
                                    </p:set>
                                    <p:animEffect transition="in" filter="wipe(down)">
                                      <p:cBhvr>
                                        <p:cTn id="24" dur="500"/>
                                        <p:tgtEl>
                                          <p:spTgt spid="106515">
                                            <p:txEl>
                                              <p:pRg st="3" end="3"/>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06515">
                                            <p:txEl>
                                              <p:pRg st="4" end="4"/>
                                            </p:txEl>
                                          </p:spTgt>
                                        </p:tgtEl>
                                        <p:attrNameLst>
                                          <p:attrName>style.visibility</p:attrName>
                                        </p:attrNameLst>
                                      </p:cBhvr>
                                      <p:to>
                                        <p:strVal val="visible"/>
                                      </p:to>
                                    </p:set>
                                    <p:animEffect transition="in" filter="wipe(down)">
                                      <p:cBhvr>
                                        <p:cTn id="27" dur="500"/>
                                        <p:tgtEl>
                                          <p:spTgt spid="1065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06509"/>
                                        </p:tgtEl>
                                        <p:attrNameLst>
                                          <p:attrName>style.visibility</p:attrName>
                                        </p:attrNameLst>
                                      </p:cBhvr>
                                      <p:to>
                                        <p:strVal val="visible"/>
                                      </p:to>
                                    </p:set>
                                    <p:animEffect transition="in" filter="wipe(up)">
                                      <p:cBhvr>
                                        <p:cTn id="32" dur="500"/>
                                        <p:tgtEl>
                                          <p:spTgt spid="10650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6511"/>
                                        </p:tgtEl>
                                        <p:attrNameLst>
                                          <p:attrName>style.visibility</p:attrName>
                                        </p:attrNameLst>
                                      </p:cBhvr>
                                      <p:to>
                                        <p:strVal val="visible"/>
                                      </p:to>
                                    </p:set>
                                    <p:animEffect transition="in" filter="wipe(down)">
                                      <p:cBhvr>
                                        <p:cTn id="37" dur="500"/>
                                        <p:tgtEl>
                                          <p:spTgt spid="106511"/>
                                        </p:tgtEl>
                                      </p:cBhvr>
                                    </p:animEffect>
                                  </p:childTnLst>
                                  <p:subTnLst>
                                    <p:set>
                                      <p:cBhvr override="childStyle">
                                        <p:cTn dur="1" fill="hold" display="0" masterRel="nextClick" afterEffect="1"/>
                                        <p:tgtEl>
                                          <p:spTgt spid="106511"/>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06512"/>
                                        </p:tgtEl>
                                        <p:attrNameLst>
                                          <p:attrName>style.visibility</p:attrName>
                                        </p:attrNameLst>
                                      </p:cBhvr>
                                      <p:to>
                                        <p:strVal val="visible"/>
                                      </p:to>
                                    </p:set>
                                    <p:animEffect transition="in" filter="wipe(down)">
                                      <p:cBhvr>
                                        <p:cTn id="42" dur="500"/>
                                        <p:tgtEl>
                                          <p:spTgt spid="106512"/>
                                        </p:tgtEl>
                                      </p:cBhvr>
                                    </p:animEffect>
                                  </p:childTnLst>
                                  <p:subTnLst>
                                    <p:set>
                                      <p:cBhvr override="childStyle">
                                        <p:cTn dur="1" fill="hold" display="0" masterRel="nextClick" afterEffect="1"/>
                                        <p:tgtEl>
                                          <p:spTgt spid="106512"/>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06513"/>
                                        </p:tgtEl>
                                        <p:attrNameLst>
                                          <p:attrName>style.visibility</p:attrName>
                                        </p:attrNameLst>
                                      </p:cBhvr>
                                      <p:to>
                                        <p:strVal val="visible"/>
                                      </p:to>
                                    </p:set>
                                    <p:animEffect transition="in" filter="wipe(down)">
                                      <p:cBhvr>
                                        <p:cTn id="47" dur="500"/>
                                        <p:tgtEl>
                                          <p:spTgt spid="106513"/>
                                        </p:tgtEl>
                                      </p:cBhvr>
                                    </p:animEffect>
                                  </p:childTnLst>
                                  <p:subTnLst>
                                    <p:set>
                                      <p:cBhvr override="childStyle">
                                        <p:cTn dur="1" fill="hold" display="0" masterRel="nextClick" afterEffect="1"/>
                                        <p:tgtEl>
                                          <p:spTgt spid="106513"/>
                                        </p:tgtEl>
                                        <p:attrNameLst>
                                          <p:attrName>style.visibility</p:attrName>
                                        </p:attrNameLst>
                                      </p:cBhvr>
                                      <p:to>
                                        <p:strVal val="hidden"/>
                                      </p:to>
                                    </p:set>
                                  </p:sub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06514"/>
                                        </p:tgtEl>
                                        <p:attrNameLst>
                                          <p:attrName>style.visibility</p:attrName>
                                        </p:attrNameLst>
                                      </p:cBhvr>
                                      <p:to>
                                        <p:strVal val="visible"/>
                                      </p:to>
                                    </p:set>
                                    <p:animEffect transition="in" filter="wipe(down)">
                                      <p:cBhvr>
                                        <p:cTn id="52" dur="500"/>
                                        <p:tgtEl>
                                          <p:spTgt spid="106514"/>
                                        </p:tgtEl>
                                      </p:cBhvr>
                                    </p:animEffect>
                                  </p:childTnLst>
                                  <p:subTnLst>
                                    <p:set>
                                      <p:cBhvr override="childStyle">
                                        <p:cTn dur="1" fill="hold" display="0" masterRel="nextClick" afterEffect="1"/>
                                        <p:tgtEl>
                                          <p:spTgt spid="1065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10" grpId="0"/>
      <p:bldP spid="106511" grpId="0" animBg="1"/>
      <p:bldP spid="106512" grpId="0" animBg="1"/>
      <p:bldP spid="106513" grpId="0" animBg="1"/>
      <p:bldP spid="106514" grpId="0" animBg="1"/>
      <p:bldP spid="106515" grpId="0" build="allAtOnce"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755650" y="908050"/>
            <a:ext cx="7562850" cy="720725"/>
          </a:xfrm>
          <a:gradFill rotWithShape="0">
            <a:gsLst>
              <a:gs pos="0">
                <a:srgbClr val="5E9EFF"/>
              </a:gs>
              <a:gs pos="39999">
                <a:srgbClr val="85C2FF"/>
              </a:gs>
              <a:gs pos="70000">
                <a:srgbClr val="C4D6EB"/>
              </a:gs>
              <a:gs pos="100000">
                <a:srgbClr val="FFEBFA"/>
              </a:gs>
            </a:gsLst>
            <a:lin ang="5400000" scaled="1"/>
          </a:gradFill>
        </p:spPr>
        <p:txBody>
          <a:bodyPr/>
          <a:lstStyle/>
          <a:p>
            <a:pPr algn="ctr">
              <a:defRPr/>
            </a:pPr>
            <a:r>
              <a:rPr lang="zh-CN" altLang="en-US">
                <a:effectLst>
                  <a:outerShdw blurRad="38100" dist="38100" dir="2700000" algn="tl">
                    <a:srgbClr val="FFFFFF"/>
                  </a:outerShdw>
                </a:effectLst>
              </a:rPr>
              <a:t>本章要点</a:t>
            </a:r>
            <a:endParaRPr lang="zh-CN" altLang="en-US" sz="4000">
              <a:effectLst>
                <a:outerShdw blurRad="38100" dist="38100" dir="2700000" algn="tl">
                  <a:srgbClr val="FFFFFF"/>
                </a:outerShdw>
              </a:effectLst>
            </a:endParaRPr>
          </a:p>
        </p:txBody>
      </p:sp>
      <p:sp>
        <p:nvSpPr>
          <p:cNvPr id="3076" name="Rectangle 3"/>
          <p:cNvSpPr>
            <a:spLocks noGrp="1" noChangeArrowheads="1"/>
          </p:cNvSpPr>
          <p:nvPr>
            <p:ph type="body" idx="1"/>
          </p:nvPr>
        </p:nvSpPr>
        <p:spPr>
          <a:xfrm>
            <a:off x="611188" y="2276475"/>
            <a:ext cx="8281987" cy="4030663"/>
          </a:xfrm>
        </p:spPr>
        <p:txBody>
          <a:bodyPr/>
          <a:lstStyle/>
          <a:p>
            <a:r>
              <a:rPr lang="en-US" altLang="zh-CN" sz="3600" b="1"/>
              <a:t> </a:t>
            </a:r>
            <a:r>
              <a:rPr lang="zh-CN" altLang="en-US" sz="3600" b="1"/>
              <a:t>掌握结构类型数据的定义和引用；</a:t>
            </a:r>
          </a:p>
          <a:p>
            <a:r>
              <a:rPr lang="zh-CN" altLang="en-US" sz="3600" b="1"/>
              <a:t> 了解共用体类型数据的定义和引用。</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B3C57E51-D19E-472B-B1D5-BDBFFF94DA18}"/>
              </a:ext>
            </a:extLst>
          </p:cNvPr>
          <p:cNvSpPr>
            <a:spLocks noGrp="1" noChangeArrowheads="1"/>
          </p:cNvSpPr>
          <p:nvPr>
            <p:ph type="title"/>
          </p:nvPr>
        </p:nvSpPr>
        <p:spPr/>
        <p:txBody>
          <a:bodyPr/>
          <a:lstStyle/>
          <a:p>
            <a:r>
              <a:rPr lang="en-US" altLang="zh-CN" sz="3200" dirty="0"/>
              <a:t>10</a:t>
            </a:r>
            <a:r>
              <a:rPr kumimoji="1" lang="en-US" altLang="zh-CN" sz="3200" b="1" dirty="0">
                <a:solidFill>
                  <a:schemeClr val="tx1"/>
                </a:solidFill>
              </a:rPr>
              <a:t>.5  </a:t>
            </a:r>
            <a:r>
              <a:rPr kumimoji="1" lang="zh-CN" altLang="en-US" sz="3200" b="1" dirty="0">
                <a:solidFill>
                  <a:schemeClr val="tx1"/>
                </a:solidFill>
              </a:rPr>
              <a:t>关于结构体的函数的参数传递</a:t>
            </a:r>
          </a:p>
        </p:txBody>
      </p:sp>
      <p:sp>
        <p:nvSpPr>
          <p:cNvPr id="35843" name="Text Box 3">
            <a:extLst>
              <a:ext uri="{FF2B5EF4-FFF2-40B4-BE49-F238E27FC236}">
                <a16:creationId xmlns:a16="http://schemas.microsoft.com/office/drawing/2014/main" id="{4B400B43-AFF6-42C3-A9F8-D0EF106BB0A1}"/>
              </a:ext>
            </a:extLst>
          </p:cNvPr>
          <p:cNvSpPr txBox="1">
            <a:spLocks noChangeArrowheads="1"/>
          </p:cNvSpPr>
          <p:nvPr/>
        </p:nvSpPr>
        <p:spPr bwMode="auto">
          <a:xfrm>
            <a:off x="539552" y="980728"/>
            <a:ext cx="8382000" cy="39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pPr>
            <a:r>
              <a:rPr lang="en-US" altLang="zh-CN" sz="2400" b="1" dirty="0"/>
              <a:t>      (1)  </a:t>
            </a:r>
            <a:r>
              <a:rPr lang="zh-CN" altLang="en-US" sz="2400" b="1" dirty="0"/>
              <a:t>用结构体的成员变量作实参</a:t>
            </a:r>
          </a:p>
          <a:p>
            <a:pPr algn="just">
              <a:lnSpc>
                <a:spcPct val="140000"/>
              </a:lnSpc>
            </a:pPr>
            <a:r>
              <a:rPr lang="zh-CN" altLang="en-US" sz="2400" b="1" dirty="0"/>
              <a:t>        此方法完全同与以往的函数传值的调用方法，因为成员变量就是普通变量。</a:t>
            </a:r>
            <a:endParaRPr lang="en-US" altLang="zh-CN" sz="2400" b="1" dirty="0"/>
          </a:p>
          <a:p>
            <a:pPr algn="just">
              <a:lnSpc>
                <a:spcPct val="140000"/>
              </a:lnSpc>
            </a:pPr>
            <a:endParaRPr lang="en-US" altLang="zh-CN" sz="2400" b="1" dirty="0"/>
          </a:p>
          <a:p>
            <a:pPr algn="just">
              <a:lnSpc>
                <a:spcPct val="140000"/>
              </a:lnSpc>
            </a:pPr>
            <a:endParaRPr lang="en-US" altLang="zh-CN" sz="2400" b="1" dirty="0"/>
          </a:p>
          <a:p>
            <a:pPr algn="just">
              <a:lnSpc>
                <a:spcPct val="140000"/>
              </a:lnSpc>
            </a:pPr>
            <a:endParaRPr lang="zh-CN" altLang="en-US" sz="3200" b="1" dirty="0"/>
          </a:p>
          <a:p>
            <a:pPr algn="just">
              <a:lnSpc>
                <a:spcPct val="140000"/>
              </a:lnSpc>
            </a:pPr>
            <a:r>
              <a:rPr lang="zh-CN" altLang="en-US" sz="3200" b="1" dirty="0"/>
              <a:t>   </a:t>
            </a:r>
            <a:r>
              <a:rPr lang="en-US" altLang="zh-CN" sz="2400" b="1" dirty="0"/>
              <a:t>(2)  </a:t>
            </a:r>
            <a:r>
              <a:rPr lang="zh-CN" altLang="en-US" sz="2400" b="1" dirty="0"/>
              <a:t>用指向结构体变量（或数组）的指针作实参  </a:t>
            </a:r>
          </a:p>
        </p:txBody>
      </p:sp>
      <p:sp>
        <p:nvSpPr>
          <p:cNvPr id="4" name="Rectangle 2">
            <a:extLst>
              <a:ext uri="{FF2B5EF4-FFF2-40B4-BE49-F238E27FC236}">
                <a16:creationId xmlns:a16="http://schemas.microsoft.com/office/drawing/2014/main" id="{FC377231-F9DA-4C7C-844F-92404693BB17}"/>
              </a:ext>
            </a:extLst>
          </p:cNvPr>
          <p:cNvSpPr txBox="1">
            <a:spLocks noChangeArrowheads="1"/>
          </p:cNvSpPr>
          <p:nvPr/>
        </p:nvSpPr>
        <p:spPr>
          <a:xfrm>
            <a:off x="474222" y="2708920"/>
            <a:ext cx="8675687" cy="1752600"/>
          </a:xfrm>
          <a:prstGeom prst="rect">
            <a:avLst/>
          </a:prstGeom>
        </p:spPr>
        <p:txBody>
          <a:bodyPr/>
          <a:lstStyle>
            <a:lvl1pPr marL="342900" indent="-342900" algn="l" defTabSz="762000"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kumimoji="1" sz="3600">
                <a:solidFill>
                  <a:schemeClr val="tx1"/>
                </a:solidFill>
                <a:latin typeface="+mn-lt"/>
                <a:ea typeface="+mn-ea"/>
              </a:defRPr>
            </a:lvl2pPr>
            <a:lvl3pPr marL="1143000" indent="-228600" algn="l" defTabSz="762000" rtl="0" eaLnBrk="0" fontAlgn="base" hangingPunct="0">
              <a:spcBef>
                <a:spcPct val="20000"/>
              </a:spcBef>
              <a:spcAft>
                <a:spcPct val="0"/>
              </a:spcAft>
              <a:buChar char="•"/>
              <a:defRPr kumimoji="1" sz="2800">
                <a:solidFill>
                  <a:schemeClr val="tx1"/>
                </a:solidFill>
                <a:latin typeface="+mn-lt"/>
                <a:ea typeface="+mn-ea"/>
              </a:defRPr>
            </a:lvl3pPr>
            <a:lvl4pPr marL="1562100" indent="-228600" algn="l" defTabSz="762000" rtl="0" eaLnBrk="0" fontAlgn="base" hangingPunct="0">
              <a:spcBef>
                <a:spcPct val="20000"/>
              </a:spcBef>
              <a:spcAft>
                <a:spcPct val="0"/>
              </a:spcAft>
              <a:buChar char="–"/>
              <a:defRPr kumimoji="1" sz="3600">
                <a:solidFill>
                  <a:schemeClr val="tx1"/>
                </a:solidFill>
                <a:latin typeface="+mn-lt"/>
                <a:ea typeface="+mn-ea"/>
              </a:defRPr>
            </a:lvl4pPr>
            <a:lvl5pPr marL="1981200" indent="-228600" algn="l" defTabSz="762000" rtl="0" eaLnBrk="0" fontAlgn="base" hangingPunct="0">
              <a:spcBef>
                <a:spcPct val="20000"/>
              </a:spcBef>
              <a:spcAft>
                <a:spcPct val="0"/>
              </a:spcAft>
              <a:buChar char="•"/>
              <a:defRPr kumimoji="1" sz="2800">
                <a:solidFill>
                  <a:schemeClr val="tx1"/>
                </a:solidFill>
                <a:latin typeface="+mn-lt"/>
                <a:ea typeface="+mn-ea"/>
              </a:defRPr>
            </a:lvl5pPr>
            <a:lvl6pPr marL="2438400" indent="-228600" algn="l" defTabSz="762000" rtl="0" eaLnBrk="0" fontAlgn="base" hangingPunct="0">
              <a:spcBef>
                <a:spcPct val="20000"/>
              </a:spcBef>
              <a:spcAft>
                <a:spcPct val="0"/>
              </a:spcAft>
              <a:buChar char="•"/>
              <a:defRPr kumimoji="1" sz="2800">
                <a:solidFill>
                  <a:schemeClr val="tx1"/>
                </a:solidFill>
                <a:latin typeface="+mn-lt"/>
                <a:ea typeface="+mn-ea"/>
              </a:defRPr>
            </a:lvl6pPr>
            <a:lvl7pPr marL="2895600" indent="-228600" algn="l" defTabSz="762000" rtl="0" eaLnBrk="0" fontAlgn="base" hangingPunct="0">
              <a:spcBef>
                <a:spcPct val="20000"/>
              </a:spcBef>
              <a:spcAft>
                <a:spcPct val="0"/>
              </a:spcAft>
              <a:buChar char="•"/>
              <a:defRPr kumimoji="1" sz="2800">
                <a:solidFill>
                  <a:schemeClr val="tx1"/>
                </a:solidFill>
                <a:latin typeface="+mn-lt"/>
                <a:ea typeface="+mn-ea"/>
              </a:defRPr>
            </a:lvl7pPr>
            <a:lvl8pPr marL="3352800" indent="-228600" algn="l" defTabSz="762000" rtl="0" eaLnBrk="0" fontAlgn="base" hangingPunct="0">
              <a:spcBef>
                <a:spcPct val="20000"/>
              </a:spcBef>
              <a:spcAft>
                <a:spcPct val="0"/>
              </a:spcAft>
              <a:buChar char="•"/>
              <a:defRPr kumimoji="1" sz="2800">
                <a:solidFill>
                  <a:schemeClr val="tx1"/>
                </a:solidFill>
                <a:latin typeface="+mn-lt"/>
                <a:ea typeface="+mn-ea"/>
              </a:defRPr>
            </a:lvl8pPr>
            <a:lvl9pPr marL="3810000" indent="-228600" algn="l" defTabSz="762000" rtl="0" eaLnBrk="0" fontAlgn="base" hangingPunct="0">
              <a:spcBef>
                <a:spcPct val="20000"/>
              </a:spcBef>
              <a:spcAft>
                <a:spcPct val="0"/>
              </a:spcAft>
              <a:buChar char="•"/>
              <a:defRPr kumimoji="1" sz="2800">
                <a:solidFill>
                  <a:schemeClr val="tx1"/>
                </a:solidFill>
                <a:latin typeface="+mn-lt"/>
                <a:ea typeface="+mn-ea"/>
              </a:defRPr>
            </a:lvl9pPr>
          </a:lstStyle>
          <a:p>
            <a:pPr marL="609600" indent="-609600" algn="just" defTabSz="914400">
              <a:lnSpc>
                <a:spcPct val="90000"/>
              </a:lnSpc>
              <a:buFontTx/>
              <a:buNone/>
            </a:pPr>
            <a:r>
              <a:rPr lang="zh-CN" altLang="en-US" sz="2000" b="1" kern="0" dirty="0">
                <a:solidFill>
                  <a:srgbClr val="CC0000"/>
                </a:solidFill>
              </a:rPr>
              <a:t>例</a:t>
            </a:r>
            <a:r>
              <a:rPr lang="en-US" altLang="zh-CN" sz="2000" b="1" kern="0" dirty="0">
                <a:solidFill>
                  <a:srgbClr val="CC0000"/>
                </a:solidFill>
              </a:rPr>
              <a:t>:</a:t>
            </a:r>
          </a:p>
          <a:p>
            <a:pPr marL="609600" indent="-609600" algn="just" defTabSz="914400">
              <a:lnSpc>
                <a:spcPct val="90000"/>
              </a:lnSpc>
              <a:buFontTx/>
              <a:buNone/>
            </a:pPr>
            <a:r>
              <a:rPr lang="en-US" altLang="zh-CN" sz="2000" b="1" kern="0" dirty="0"/>
              <a:t>   </a:t>
            </a:r>
            <a:r>
              <a:rPr lang="en-US" altLang="en-US" sz="2000" b="1" kern="0" dirty="0" err="1"/>
              <a:t>printf</a:t>
            </a:r>
            <a:r>
              <a:rPr lang="en-US" altLang="en-US" sz="2000" b="1" kern="0" dirty="0"/>
              <a:t>(</a:t>
            </a:r>
            <a:r>
              <a:rPr lang="en-US" altLang="zh-CN" sz="2000" b="1" kern="0" dirty="0"/>
              <a:t>"</a:t>
            </a:r>
            <a:r>
              <a:rPr lang="en-US" altLang="en-US" sz="2000" b="1" kern="0" dirty="0"/>
              <a:t>%d</a:t>
            </a:r>
            <a:r>
              <a:rPr lang="en-US" altLang="zh-CN" sz="2000" b="1" kern="0" dirty="0"/>
              <a:t>"</a:t>
            </a:r>
            <a:r>
              <a:rPr lang="en-US" altLang="en-US" sz="2000" b="1" kern="0" dirty="0"/>
              <a:t>, </a:t>
            </a:r>
            <a:r>
              <a:rPr lang="en-US" altLang="zh-CN" sz="2000" b="1" kern="0" dirty="0">
                <a:solidFill>
                  <a:schemeClr val="tx2"/>
                </a:solidFill>
              </a:rPr>
              <a:t>man[1].</a:t>
            </a:r>
            <a:r>
              <a:rPr lang="en-US" altLang="zh-CN" sz="2000" b="1" kern="0" dirty="0" err="1">
                <a:solidFill>
                  <a:schemeClr val="tx2"/>
                </a:solidFill>
              </a:rPr>
              <a:t>birthday.year</a:t>
            </a:r>
            <a:r>
              <a:rPr lang="en-US" altLang="en-US" sz="2000" b="1" kern="0" dirty="0"/>
              <a:t>); </a:t>
            </a:r>
            <a:r>
              <a:rPr lang="zh-CN" altLang="en-US" sz="2000" b="1" kern="0" dirty="0"/>
              <a:t>传递结构成员的</a:t>
            </a:r>
            <a:r>
              <a:rPr lang="zh-CN" altLang="en-US" sz="2000" b="1" kern="0" dirty="0">
                <a:solidFill>
                  <a:schemeClr val="tx2"/>
                </a:solidFill>
              </a:rPr>
              <a:t>值</a:t>
            </a:r>
            <a:endParaRPr lang="en-US" altLang="en-US" sz="2000" b="1" kern="0" dirty="0"/>
          </a:p>
          <a:p>
            <a:pPr marL="609600" indent="-609600" algn="just" defTabSz="914400">
              <a:lnSpc>
                <a:spcPct val="90000"/>
              </a:lnSpc>
              <a:buFontTx/>
              <a:buNone/>
            </a:pPr>
            <a:r>
              <a:rPr lang="zh-CN" altLang="en-US" sz="2000" b="1" kern="0" dirty="0"/>
              <a:t>   </a:t>
            </a:r>
            <a:r>
              <a:rPr lang="en-US" altLang="en-US" sz="2000" b="1" kern="0" dirty="0" err="1"/>
              <a:t>scanf</a:t>
            </a:r>
            <a:r>
              <a:rPr lang="en-US" altLang="en-US" sz="2000" b="1" kern="0" dirty="0"/>
              <a:t>(</a:t>
            </a:r>
            <a:r>
              <a:rPr lang="en-US" altLang="zh-CN" sz="2000" b="1" kern="0" dirty="0"/>
              <a:t>"</a:t>
            </a:r>
            <a:r>
              <a:rPr lang="en-US" altLang="en-US" sz="2000" b="1" kern="0" dirty="0"/>
              <a:t>%d</a:t>
            </a:r>
            <a:r>
              <a:rPr lang="en-US" altLang="zh-CN" sz="2000" b="1" kern="0" dirty="0"/>
              <a:t>"</a:t>
            </a:r>
            <a:r>
              <a:rPr lang="en-US" altLang="en-US" sz="2000" b="1" kern="0" dirty="0"/>
              <a:t>, </a:t>
            </a:r>
            <a:r>
              <a:rPr lang="en-US" altLang="en-US" sz="2000" b="1" kern="0" dirty="0">
                <a:solidFill>
                  <a:srgbClr val="CC0000"/>
                </a:solidFill>
              </a:rPr>
              <a:t>&amp;</a:t>
            </a:r>
            <a:r>
              <a:rPr lang="en-US" altLang="en-US" sz="2000" b="1" kern="0" dirty="0">
                <a:solidFill>
                  <a:schemeClr val="tx2"/>
                </a:solidFill>
              </a:rPr>
              <a:t>man</a:t>
            </a:r>
            <a:r>
              <a:rPr lang="en-US" altLang="zh-CN" sz="2000" b="1" kern="0" dirty="0">
                <a:solidFill>
                  <a:schemeClr val="tx2"/>
                </a:solidFill>
              </a:rPr>
              <a:t>[1]</a:t>
            </a:r>
            <a:r>
              <a:rPr lang="en-US" altLang="en-US" sz="2000" b="1" kern="0" dirty="0">
                <a:solidFill>
                  <a:schemeClr val="tx2"/>
                </a:solidFill>
              </a:rPr>
              <a:t>.</a:t>
            </a:r>
            <a:r>
              <a:rPr lang="en-US" altLang="en-US" sz="2000" b="1" kern="0" dirty="0" err="1">
                <a:solidFill>
                  <a:schemeClr val="tx2"/>
                </a:solidFill>
              </a:rPr>
              <a:t>birthday.year</a:t>
            </a:r>
            <a:r>
              <a:rPr lang="en-US" altLang="en-US" sz="2000" b="1" kern="0" dirty="0"/>
              <a:t>); </a:t>
            </a:r>
            <a:r>
              <a:rPr lang="zh-CN" altLang="en-US" sz="2000" b="1" kern="0" dirty="0"/>
              <a:t>传递结构成员的</a:t>
            </a:r>
            <a:r>
              <a:rPr lang="zh-CN" altLang="en-US" sz="2000" b="1" kern="0" dirty="0">
                <a:solidFill>
                  <a:schemeClr val="tx2"/>
                </a:solidFill>
              </a:rPr>
              <a:t>地址</a:t>
            </a:r>
            <a:endParaRPr lang="en-US" altLang="en-US" sz="2000" b="1" kern="0" dirty="0"/>
          </a:p>
          <a:p>
            <a:pPr marL="609600" indent="-609600" algn="just" defTabSz="914400">
              <a:lnSpc>
                <a:spcPct val="90000"/>
              </a:lnSpc>
              <a:buFontTx/>
              <a:buNone/>
            </a:pPr>
            <a:r>
              <a:rPr lang="zh-CN" altLang="en-US" sz="2000" b="1" kern="0" dirty="0"/>
              <a:t>   </a:t>
            </a:r>
            <a:r>
              <a:rPr lang="en-US" altLang="en-US" sz="2000" b="1" kern="0" dirty="0"/>
              <a:t>gets ( </a:t>
            </a:r>
            <a:r>
              <a:rPr lang="en-US" altLang="en-US" sz="2000" b="1" kern="0" dirty="0">
                <a:solidFill>
                  <a:schemeClr val="tx2"/>
                </a:solidFill>
              </a:rPr>
              <a:t>man</a:t>
            </a:r>
            <a:r>
              <a:rPr lang="en-US" altLang="zh-CN" sz="2000" b="1" kern="0" dirty="0">
                <a:solidFill>
                  <a:schemeClr val="tx2"/>
                </a:solidFill>
              </a:rPr>
              <a:t>[1]</a:t>
            </a:r>
            <a:r>
              <a:rPr lang="en-US" altLang="en-US" sz="2000" b="1" kern="0" dirty="0">
                <a:solidFill>
                  <a:schemeClr val="tx2"/>
                </a:solidFill>
              </a:rPr>
              <a:t>.name </a:t>
            </a:r>
            <a:r>
              <a:rPr lang="en-US" altLang="en-US" sz="2000" b="1" kern="0" dirty="0"/>
              <a:t>);               </a:t>
            </a:r>
            <a:r>
              <a:rPr lang="zh-CN" altLang="en-US" sz="2000" b="1" kern="0" dirty="0"/>
              <a:t>传递结构成员的</a:t>
            </a:r>
            <a:r>
              <a:rPr lang="zh-CN" altLang="en-US" sz="2000" b="1" kern="0" dirty="0">
                <a:solidFill>
                  <a:schemeClr val="tx2"/>
                </a:solidFill>
              </a:rPr>
              <a:t>地址</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50 </a:t>
            </a:r>
            <a:r>
              <a:rPr lang="zh-CN" altLang="en-US"/>
              <a:t>页   第 </a:t>
            </a:r>
            <a:fld id="{61BFD31F-2580-4847-B6BD-47367D24CE73}" type="slidenum">
              <a:rPr lang="zh-CN" altLang="en-US" b="1">
                <a:solidFill>
                  <a:srgbClr val="FF9900"/>
                </a:solidFill>
              </a:rPr>
              <a:pPr>
                <a:defRPr/>
              </a:pPr>
              <a:t>21</a:t>
            </a:fld>
            <a:r>
              <a:rPr lang="zh-CN" altLang="en-US" b="1"/>
              <a:t> </a:t>
            </a:r>
            <a:r>
              <a:rPr lang="zh-CN" altLang="en-US"/>
              <a:t>页</a:t>
            </a:r>
          </a:p>
        </p:txBody>
      </p:sp>
      <p:sp>
        <p:nvSpPr>
          <p:cNvPr id="28675" name="Rectangle 3"/>
          <p:cNvSpPr>
            <a:spLocks noGrp="1" noChangeArrowheads="1"/>
          </p:cNvSpPr>
          <p:nvPr>
            <p:ph type="body" idx="1"/>
          </p:nvPr>
        </p:nvSpPr>
        <p:spPr>
          <a:xfrm>
            <a:off x="611188" y="765175"/>
            <a:ext cx="8208962" cy="6092825"/>
          </a:xfrm>
        </p:spPr>
        <p:txBody>
          <a:bodyPr/>
          <a:lstStyle/>
          <a:p>
            <a:pPr>
              <a:lnSpc>
                <a:spcPct val="90000"/>
              </a:lnSpc>
              <a:buFontTx/>
              <a:buNone/>
            </a:pPr>
            <a:r>
              <a:rPr lang="en-US" altLang="zh-CN" sz="2600" b="1">
                <a:latin typeface="Arial" charset="0"/>
              </a:rPr>
              <a:t>#include “stdio.h”</a:t>
            </a:r>
          </a:p>
          <a:p>
            <a:pPr>
              <a:lnSpc>
                <a:spcPct val="90000"/>
              </a:lnSpc>
              <a:buFontTx/>
              <a:buNone/>
            </a:pPr>
            <a:r>
              <a:rPr lang="en-US" altLang="zh-CN" sz="2600" b="1">
                <a:latin typeface="Arial" charset="0"/>
              </a:rPr>
              <a:t>struct student</a:t>
            </a:r>
          </a:p>
          <a:p>
            <a:pPr>
              <a:lnSpc>
                <a:spcPct val="90000"/>
              </a:lnSpc>
              <a:buFontTx/>
              <a:buNone/>
            </a:pPr>
            <a:r>
              <a:rPr lang="en-US" altLang="zh-CN" sz="2600" b="1">
                <a:latin typeface="Arial" charset="0"/>
              </a:rPr>
              <a:t>{ int num;</a:t>
            </a:r>
          </a:p>
          <a:p>
            <a:pPr>
              <a:lnSpc>
                <a:spcPct val="90000"/>
              </a:lnSpc>
              <a:buFontTx/>
              <a:buNone/>
            </a:pPr>
            <a:r>
              <a:rPr lang="en-US" altLang="zh-CN" sz="2600" b="1">
                <a:latin typeface="Arial" charset="0"/>
              </a:rPr>
              <a:t>  char name[20];</a:t>
            </a:r>
          </a:p>
          <a:p>
            <a:pPr>
              <a:lnSpc>
                <a:spcPct val="90000"/>
              </a:lnSpc>
              <a:buFontTx/>
              <a:buNone/>
            </a:pPr>
            <a:r>
              <a:rPr lang="en-US" altLang="zh-CN" sz="2600" b="1">
                <a:latin typeface="Arial" charset="0"/>
              </a:rPr>
              <a:t>  float score[3];</a:t>
            </a:r>
          </a:p>
          <a:p>
            <a:pPr>
              <a:lnSpc>
                <a:spcPct val="90000"/>
              </a:lnSpc>
              <a:buFontTx/>
              <a:buNone/>
            </a:pPr>
            <a:r>
              <a:rPr lang="en-US" altLang="zh-CN" sz="2600" b="1">
                <a:latin typeface="Arial" charset="0"/>
              </a:rPr>
              <a:t>}stu={20701,”lili”,67.5,88,79.6};</a:t>
            </a:r>
          </a:p>
          <a:p>
            <a:pPr>
              <a:lnSpc>
                <a:spcPct val="90000"/>
              </a:lnSpc>
              <a:buFontTx/>
              <a:buNone/>
            </a:pPr>
            <a:endParaRPr lang="en-US" altLang="zh-CN" sz="2600" b="1">
              <a:latin typeface="Arial" charset="0"/>
            </a:endParaRPr>
          </a:p>
          <a:p>
            <a:pPr>
              <a:lnSpc>
                <a:spcPct val="90000"/>
              </a:lnSpc>
              <a:buFontTx/>
              <a:buNone/>
            </a:pPr>
            <a:r>
              <a:rPr lang="en-US" altLang="zh-CN" sz="2600" b="1">
                <a:latin typeface="Arial" charset="0"/>
              </a:rPr>
              <a:t>void print(struct student *p)</a:t>
            </a:r>
          </a:p>
          <a:p>
            <a:pPr>
              <a:lnSpc>
                <a:spcPct val="90000"/>
              </a:lnSpc>
              <a:buFontTx/>
              <a:buNone/>
            </a:pPr>
            <a:r>
              <a:rPr lang="en-US" altLang="zh-CN" sz="2600" b="1">
                <a:latin typeface="Arial" charset="0"/>
              </a:rPr>
              <a:t>{ printf(“%d %s %5.1f %5.1f %5.1f\n”,p-&gt;num,p-&gt;name,p-&gt;score[0],p-&gt;score[1],p-&gt;score[2]);</a:t>
            </a:r>
          </a:p>
          <a:p>
            <a:pPr>
              <a:lnSpc>
                <a:spcPct val="90000"/>
              </a:lnSpc>
              <a:buFontTx/>
              <a:buNone/>
            </a:pPr>
            <a:r>
              <a:rPr lang="en-US" altLang="zh-CN" sz="2600" b="1">
                <a:latin typeface="Arial" charset="0"/>
              </a:rPr>
              <a:t>}</a:t>
            </a:r>
          </a:p>
          <a:p>
            <a:pPr>
              <a:lnSpc>
                <a:spcPct val="90000"/>
              </a:lnSpc>
              <a:buFontTx/>
              <a:buNone/>
            </a:pPr>
            <a:r>
              <a:rPr lang="en-US" altLang="zh-CN" sz="2600" b="1">
                <a:latin typeface="Arial" charset="0"/>
              </a:rPr>
              <a:t>main()</a:t>
            </a:r>
          </a:p>
          <a:p>
            <a:pPr>
              <a:lnSpc>
                <a:spcPct val="90000"/>
              </a:lnSpc>
              <a:buFontTx/>
              <a:buNone/>
            </a:pPr>
            <a:r>
              <a:rPr lang="en-US" altLang="zh-CN" sz="2600" b="1">
                <a:latin typeface="Arial" charset="0"/>
              </a:rPr>
              <a:t>{   print(&amp;stu);</a:t>
            </a:r>
          </a:p>
          <a:p>
            <a:pPr>
              <a:lnSpc>
                <a:spcPct val="90000"/>
              </a:lnSpc>
              <a:buFontTx/>
              <a:buNone/>
            </a:pPr>
            <a:r>
              <a:rPr lang="en-US" altLang="zh-CN" sz="2600" b="1">
                <a:latin typeface="Arial" charset="0"/>
              </a:rPr>
              <a:t>}</a:t>
            </a:r>
          </a:p>
        </p:txBody>
      </p:sp>
      <p:sp>
        <p:nvSpPr>
          <p:cNvPr id="28676" name="Text Box 4"/>
          <p:cNvSpPr txBox="1">
            <a:spLocks noChangeArrowheads="1"/>
          </p:cNvSpPr>
          <p:nvPr/>
        </p:nvSpPr>
        <p:spPr bwMode="auto">
          <a:xfrm>
            <a:off x="468313" y="115888"/>
            <a:ext cx="8137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1"/>
                </a:solidFill>
                <a:latin typeface="Times New Roman" pitchFamily="18" charset="0"/>
                <a:ea typeface="宋体" pitchFamily="2" charset="-122"/>
              </a:defRPr>
            </a:lvl1pPr>
            <a:lvl2pPr marL="742950" indent="-285750" eaLnBrk="0" hangingPunct="0">
              <a:defRPr sz="3600">
                <a:solidFill>
                  <a:schemeClr val="tx1"/>
                </a:solidFill>
                <a:latin typeface="Times New Roman" pitchFamily="18" charset="0"/>
                <a:ea typeface="宋体" pitchFamily="2" charset="-122"/>
              </a:defRPr>
            </a:lvl2pPr>
            <a:lvl3pPr marL="1143000" indent="-228600" eaLnBrk="0" hangingPunct="0">
              <a:defRPr sz="3600">
                <a:solidFill>
                  <a:schemeClr val="tx1"/>
                </a:solidFill>
                <a:latin typeface="Times New Roman" pitchFamily="18" charset="0"/>
                <a:ea typeface="宋体" pitchFamily="2" charset="-122"/>
              </a:defRPr>
            </a:lvl3pPr>
            <a:lvl4pPr marL="1600200" indent="-228600" eaLnBrk="0" hangingPunct="0">
              <a:defRPr sz="3600">
                <a:solidFill>
                  <a:schemeClr val="tx1"/>
                </a:solidFill>
                <a:latin typeface="Times New Roman" pitchFamily="18" charset="0"/>
                <a:ea typeface="宋体" pitchFamily="2" charset="-122"/>
              </a:defRPr>
            </a:lvl4pPr>
            <a:lvl5pPr marL="2057400" indent="-228600" eaLnBrk="0" hangingPunct="0">
              <a:defRPr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pitchFamily="2" charset="-122"/>
              </a:defRPr>
            </a:lvl9pPr>
          </a:lstStyle>
          <a:p>
            <a:pPr eaLnBrk="1" hangingPunct="1">
              <a:spcBef>
                <a:spcPct val="50000"/>
              </a:spcBef>
            </a:pPr>
            <a:r>
              <a:rPr lang="zh-CN" altLang="en-US" sz="2800" b="1"/>
              <a:t>例</a:t>
            </a:r>
            <a:r>
              <a:rPr lang="en-US" altLang="zh-CN" sz="2800" b="1"/>
              <a:t>:</a:t>
            </a:r>
            <a:r>
              <a:rPr lang="zh-CN" altLang="en-US" sz="2800" b="1"/>
              <a:t>用指向结构体变量的指针作参数。</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50 </a:t>
            </a:r>
            <a:r>
              <a:rPr lang="zh-CN" altLang="en-US"/>
              <a:t>页   第 </a:t>
            </a:r>
            <a:fld id="{EE0367FA-9CEF-4BDD-A23C-BDE6398C21F6}" type="slidenum">
              <a:rPr lang="zh-CN" altLang="en-US" b="1">
                <a:solidFill>
                  <a:srgbClr val="FF9900"/>
                </a:solidFill>
              </a:rPr>
              <a:pPr>
                <a:defRPr/>
              </a:pPr>
              <a:t>22</a:t>
            </a:fld>
            <a:r>
              <a:rPr lang="zh-CN" altLang="en-US" b="1"/>
              <a:t> </a:t>
            </a:r>
            <a:r>
              <a:rPr lang="zh-CN" altLang="en-US"/>
              <a:t>页</a:t>
            </a:r>
          </a:p>
        </p:txBody>
      </p:sp>
      <p:sp>
        <p:nvSpPr>
          <p:cNvPr id="78850" name="Rectangle 2"/>
          <p:cNvSpPr>
            <a:spLocks noGrp="1" noChangeArrowheads="1"/>
          </p:cNvSpPr>
          <p:nvPr>
            <p:ph type="title"/>
          </p:nvPr>
        </p:nvSpPr>
        <p:spPr>
          <a:xfrm>
            <a:off x="684213" y="0"/>
            <a:ext cx="7772400" cy="762000"/>
          </a:xfrm>
          <a:extLst>
            <a:ext uri="{909E8E84-426E-40DD-AFC4-6F175D3DCCD1}">
              <a14:hiddenFill xmlns:a14="http://schemas.microsoft.com/office/drawing/2010/main">
                <a:solidFill>
                  <a:schemeClr val="bg1"/>
                </a:solidFill>
              </a14:hiddenFill>
            </a:ext>
          </a:extLst>
        </p:spPr>
        <p:txBody>
          <a:bodyPr/>
          <a:lstStyle/>
          <a:p>
            <a:pPr>
              <a:defRPr/>
            </a:pPr>
            <a:r>
              <a:rPr lang="en-US" altLang="zh-CN" sz="3600"/>
              <a:t> 10.6  </a:t>
            </a:r>
            <a:r>
              <a:rPr lang="zh-CN" altLang="zh-CN" sz="3600"/>
              <a:t>共用体</a:t>
            </a:r>
            <a:endParaRPr lang="zh-CN" altLang="en-US" sz="3600"/>
          </a:p>
        </p:txBody>
      </p:sp>
      <p:sp>
        <p:nvSpPr>
          <p:cNvPr id="78851" name="Rectangle 3"/>
          <p:cNvSpPr>
            <a:spLocks noGrp="1" noChangeArrowheads="1"/>
          </p:cNvSpPr>
          <p:nvPr>
            <p:ph type="body" idx="1"/>
          </p:nvPr>
        </p:nvSpPr>
        <p:spPr>
          <a:xfrm>
            <a:off x="457200" y="765175"/>
            <a:ext cx="8686800" cy="5562600"/>
          </a:xfrm>
        </p:spPr>
        <p:txBody>
          <a:bodyPr/>
          <a:lstStyle/>
          <a:p>
            <a:pPr>
              <a:lnSpc>
                <a:spcPct val="80000"/>
              </a:lnSpc>
              <a:buFontTx/>
              <a:buNone/>
            </a:pPr>
            <a:r>
              <a:rPr lang="en-US" altLang="zh-CN" b="1">
                <a:solidFill>
                  <a:srgbClr val="000099"/>
                </a:solidFill>
              </a:rPr>
              <a:t>10.6.1 </a:t>
            </a:r>
            <a:r>
              <a:rPr lang="zh-CN" altLang="zh-CN" b="1">
                <a:solidFill>
                  <a:srgbClr val="000099"/>
                </a:solidFill>
              </a:rPr>
              <a:t>共用体的概念</a:t>
            </a:r>
            <a:endParaRPr lang="zh-CN" altLang="zh-CN" sz="2800" b="1">
              <a:solidFill>
                <a:srgbClr val="000099"/>
              </a:solidFill>
            </a:endParaRPr>
          </a:p>
          <a:p>
            <a:pPr>
              <a:lnSpc>
                <a:spcPct val="80000"/>
              </a:lnSpc>
              <a:buFontTx/>
              <a:buNone/>
            </a:pPr>
            <a:r>
              <a:rPr lang="zh-CN" altLang="en-US" sz="2800" b="1">
                <a:solidFill>
                  <a:srgbClr val="0000FF"/>
                </a:solidFill>
              </a:rPr>
              <a:t>共用体：</a:t>
            </a:r>
            <a:r>
              <a:rPr lang="zh-CN" altLang="en-US" sz="2800" b="1"/>
              <a:t>使几个不同的变量占用同一段内存的结构，称为“</a:t>
            </a:r>
            <a:r>
              <a:rPr lang="zh-CN" altLang="en-US" sz="2800" b="1">
                <a:solidFill>
                  <a:srgbClr val="CC0000"/>
                </a:solidFill>
              </a:rPr>
              <a:t>共用体</a:t>
            </a:r>
            <a:r>
              <a:rPr lang="zh-CN" altLang="en-US" sz="2800" b="1"/>
              <a:t>”类型的结构。</a:t>
            </a:r>
          </a:p>
          <a:p>
            <a:pPr>
              <a:lnSpc>
                <a:spcPct val="80000"/>
              </a:lnSpc>
              <a:buFontTx/>
              <a:buNone/>
            </a:pPr>
            <a:r>
              <a:rPr lang="zh-CN" altLang="en-US" sz="2800" b="1"/>
              <a:t>“共用体”类型变量的定义形式为：</a:t>
            </a:r>
          </a:p>
          <a:p>
            <a:pPr>
              <a:lnSpc>
                <a:spcPct val="80000"/>
              </a:lnSpc>
              <a:buFontTx/>
              <a:buNone/>
            </a:pPr>
            <a:r>
              <a:rPr lang="en-US" altLang="zh-CN" sz="2800" b="1">
                <a:solidFill>
                  <a:srgbClr val="FF3300"/>
                </a:solidFill>
              </a:rPr>
              <a:t>union </a:t>
            </a:r>
            <a:r>
              <a:rPr lang="zh-CN" altLang="en-US" sz="2800" b="1">
                <a:solidFill>
                  <a:srgbClr val="FF3300"/>
                </a:solidFill>
              </a:rPr>
              <a:t>共用体名</a:t>
            </a:r>
          </a:p>
          <a:p>
            <a:pPr>
              <a:lnSpc>
                <a:spcPct val="80000"/>
              </a:lnSpc>
              <a:buFontTx/>
              <a:buNone/>
            </a:pPr>
            <a:r>
              <a:rPr lang="zh-CN" altLang="en-US" sz="2800" b="1">
                <a:solidFill>
                  <a:srgbClr val="FF3300"/>
                </a:solidFill>
              </a:rPr>
              <a:t>    </a:t>
            </a:r>
            <a:r>
              <a:rPr lang="en-US" altLang="zh-CN" sz="2800" b="1">
                <a:solidFill>
                  <a:srgbClr val="FF3300"/>
                </a:solidFill>
              </a:rPr>
              <a:t>{</a:t>
            </a:r>
            <a:r>
              <a:rPr lang="zh-CN" altLang="en-US" sz="2800" b="1">
                <a:solidFill>
                  <a:srgbClr val="FF3300"/>
                </a:solidFill>
              </a:rPr>
              <a:t>成员表列</a:t>
            </a:r>
          </a:p>
          <a:p>
            <a:pPr>
              <a:lnSpc>
                <a:spcPct val="80000"/>
              </a:lnSpc>
              <a:buFontTx/>
              <a:buNone/>
            </a:pPr>
            <a:r>
              <a:rPr lang="zh-CN" altLang="en-US" sz="2800" b="1">
                <a:solidFill>
                  <a:srgbClr val="FF3300"/>
                </a:solidFill>
              </a:rPr>
              <a:t>     </a:t>
            </a:r>
            <a:r>
              <a:rPr lang="en-US" altLang="zh-CN" sz="2800" b="1">
                <a:solidFill>
                  <a:srgbClr val="FF3300"/>
                </a:solidFill>
              </a:rPr>
              <a:t>}</a:t>
            </a:r>
            <a:r>
              <a:rPr lang="zh-CN" altLang="en-US" sz="2800" b="1">
                <a:solidFill>
                  <a:srgbClr val="FF3300"/>
                </a:solidFill>
              </a:rPr>
              <a:t>变量表列；</a:t>
            </a:r>
          </a:p>
          <a:p>
            <a:pPr>
              <a:lnSpc>
                <a:spcPct val="80000"/>
              </a:lnSpc>
              <a:buFontTx/>
              <a:buNone/>
            </a:pPr>
            <a:r>
              <a:rPr lang="zh-CN" altLang="en-US" sz="2800" b="1"/>
              <a:t>例如：</a:t>
            </a:r>
          </a:p>
          <a:p>
            <a:pPr>
              <a:lnSpc>
                <a:spcPct val="80000"/>
              </a:lnSpc>
              <a:buFontTx/>
              <a:buNone/>
            </a:pPr>
            <a:r>
              <a:rPr lang="en-US" altLang="zh-CN" sz="2800" b="1">
                <a:solidFill>
                  <a:srgbClr val="006600"/>
                </a:solidFill>
              </a:rPr>
              <a:t>union data</a:t>
            </a:r>
          </a:p>
          <a:p>
            <a:pPr>
              <a:lnSpc>
                <a:spcPct val="80000"/>
              </a:lnSpc>
              <a:buFontTx/>
              <a:buNone/>
            </a:pPr>
            <a:r>
              <a:rPr lang="en-US" altLang="zh-CN" sz="2800" b="1">
                <a:solidFill>
                  <a:srgbClr val="006600"/>
                </a:solidFill>
              </a:rPr>
              <a:t>{int i;</a:t>
            </a:r>
          </a:p>
          <a:p>
            <a:pPr>
              <a:lnSpc>
                <a:spcPct val="80000"/>
              </a:lnSpc>
              <a:buFontTx/>
              <a:buNone/>
            </a:pPr>
            <a:r>
              <a:rPr lang="en-US" altLang="zh-CN" sz="2800" b="1">
                <a:solidFill>
                  <a:srgbClr val="006600"/>
                </a:solidFill>
              </a:rPr>
              <a:t> char  ch;</a:t>
            </a:r>
          </a:p>
          <a:p>
            <a:pPr>
              <a:lnSpc>
                <a:spcPct val="80000"/>
              </a:lnSpc>
              <a:buFontTx/>
              <a:buNone/>
            </a:pPr>
            <a:r>
              <a:rPr lang="en-US" altLang="zh-CN" sz="2800" b="1">
                <a:solidFill>
                  <a:srgbClr val="006600"/>
                </a:solidFill>
              </a:rPr>
              <a:t> float  f;}a,b,c;</a:t>
            </a:r>
          </a:p>
        </p:txBody>
      </p:sp>
      <p:sp>
        <p:nvSpPr>
          <p:cNvPr id="78852" name="AutoShape 4"/>
          <p:cNvSpPr>
            <a:spLocks noChangeArrowheads="1"/>
          </p:cNvSpPr>
          <p:nvPr/>
        </p:nvSpPr>
        <p:spPr bwMode="auto">
          <a:xfrm>
            <a:off x="4267200" y="3429000"/>
            <a:ext cx="2438400" cy="3048000"/>
          </a:xfrm>
          <a:prstGeom prst="wedgeRectCallout">
            <a:avLst>
              <a:gd name="adj1" fmla="val -48894"/>
              <a:gd name="adj2" fmla="val 32815"/>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zh-CN" sz="2400" b="1"/>
              <a:t>或</a:t>
            </a:r>
            <a:endParaRPr kumimoji="1" lang="zh-CN" altLang="en-US" sz="2400" b="1"/>
          </a:p>
          <a:p>
            <a:r>
              <a:rPr kumimoji="1" lang="en-US" altLang="zh-CN" sz="2400" b="1"/>
              <a:t>union  data</a:t>
            </a:r>
          </a:p>
          <a:p>
            <a:r>
              <a:rPr kumimoji="1" lang="en-US" altLang="zh-CN" sz="2400" b="1"/>
              <a:t>{int  i;</a:t>
            </a:r>
          </a:p>
          <a:p>
            <a:r>
              <a:rPr kumimoji="1" lang="en-US" altLang="zh-CN" sz="2400" b="1"/>
              <a:t>char  ch;</a:t>
            </a:r>
          </a:p>
          <a:p>
            <a:r>
              <a:rPr kumimoji="1" lang="en-US" altLang="zh-CN" sz="2400" b="1"/>
              <a:t>float  f;</a:t>
            </a:r>
          </a:p>
          <a:p>
            <a:r>
              <a:rPr kumimoji="1" lang="en-US" altLang="zh-CN" sz="2400" b="1"/>
              <a:t>};</a:t>
            </a:r>
          </a:p>
          <a:p>
            <a:r>
              <a:rPr kumimoji="1" lang="en-US" altLang="zh-CN" sz="2400" b="1"/>
              <a:t>union  data  a,b,c;</a:t>
            </a:r>
          </a:p>
          <a:p>
            <a:endParaRPr kumimoji="1" lang="en-US" altLang="zh-CN" sz="2400" b="1"/>
          </a:p>
        </p:txBody>
      </p:sp>
      <p:sp>
        <p:nvSpPr>
          <p:cNvPr id="78853" name="AutoShape 5"/>
          <p:cNvSpPr>
            <a:spLocks noChangeArrowheads="1"/>
          </p:cNvSpPr>
          <p:nvPr/>
        </p:nvSpPr>
        <p:spPr bwMode="auto">
          <a:xfrm>
            <a:off x="6754813" y="3435350"/>
            <a:ext cx="2286000" cy="3048000"/>
          </a:xfrm>
          <a:prstGeom prst="wedgeRectCallout">
            <a:avLst>
              <a:gd name="adj1" fmla="val -50347"/>
              <a:gd name="adj2" fmla="val 39426"/>
            </a:avLst>
          </a:prstGeom>
          <a:solidFill>
            <a:schemeClr val="bg1"/>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zh-CN" sz="2400" b="1"/>
              <a:t>或</a:t>
            </a:r>
            <a:endParaRPr kumimoji="1" lang="zh-CN" altLang="en-US" sz="2400" b="1"/>
          </a:p>
          <a:p>
            <a:r>
              <a:rPr kumimoji="1" lang="en-US" altLang="zh-CN" sz="2400" b="1"/>
              <a:t>union </a:t>
            </a:r>
          </a:p>
          <a:p>
            <a:r>
              <a:rPr kumimoji="1" lang="en-US" altLang="zh-CN" sz="2400" b="1"/>
              <a:t>{int  i;</a:t>
            </a:r>
          </a:p>
          <a:p>
            <a:r>
              <a:rPr kumimoji="1" lang="en-US" altLang="zh-CN" sz="2400" b="1"/>
              <a:t>char  ch;</a:t>
            </a:r>
          </a:p>
          <a:p>
            <a:r>
              <a:rPr kumimoji="1" lang="en-US" altLang="zh-CN" sz="2400" b="1"/>
              <a:t>float  f;</a:t>
            </a:r>
          </a:p>
          <a:p>
            <a:r>
              <a:rPr kumimoji="1" lang="en-US" altLang="zh-CN" sz="2400" b="1"/>
              <a:t>} a,b,c;</a:t>
            </a:r>
          </a:p>
          <a:p>
            <a:endParaRPr kumimoji="1" lang="en-US" altLang="zh-CN" sz="2400" b="1"/>
          </a:p>
        </p:txBody>
      </p:sp>
      <p:sp>
        <p:nvSpPr>
          <p:cNvPr id="78854" name="AutoShape 6"/>
          <p:cNvSpPr>
            <a:spLocks noChangeArrowheads="1"/>
          </p:cNvSpPr>
          <p:nvPr/>
        </p:nvSpPr>
        <p:spPr bwMode="auto">
          <a:xfrm>
            <a:off x="8001000" y="3581400"/>
            <a:ext cx="1143000" cy="1066800"/>
          </a:xfrm>
          <a:prstGeom prst="wedgeRoundRectCallout">
            <a:avLst>
              <a:gd name="adj1" fmla="val -95278"/>
              <a:gd name="adj2" fmla="val -6847"/>
              <a:gd name="adj3" fmla="val 16667"/>
            </a:avLst>
          </a:prstGeom>
          <a:solidFill>
            <a:srgbClr val="FFCC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t>直接</a:t>
            </a:r>
          </a:p>
          <a:p>
            <a:pPr algn="ctr"/>
            <a:r>
              <a:rPr kumimoji="1" lang="zh-CN" altLang="en-US" sz="2400" b="1"/>
              <a:t>定义</a:t>
            </a:r>
            <a:endParaRPr kumimoji="1" lang="zh-CN" altLang="en-US" sz="2400"/>
          </a:p>
        </p:txBody>
      </p:sp>
      <p:sp>
        <p:nvSpPr>
          <p:cNvPr id="78855" name="AutoShape 7"/>
          <p:cNvSpPr>
            <a:spLocks noChangeArrowheads="1"/>
          </p:cNvSpPr>
          <p:nvPr/>
        </p:nvSpPr>
        <p:spPr bwMode="auto">
          <a:xfrm>
            <a:off x="5562600" y="4343400"/>
            <a:ext cx="990600" cy="1143000"/>
          </a:xfrm>
          <a:prstGeom prst="wedgeRoundRectCallout">
            <a:avLst>
              <a:gd name="adj1" fmla="val -86861"/>
              <a:gd name="adj2" fmla="val -59306"/>
              <a:gd name="adj3" fmla="val 16667"/>
            </a:avLst>
          </a:prstGeom>
          <a:solidFill>
            <a:srgbClr val="FFCC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t>先定义</a:t>
            </a:r>
          </a:p>
          <a:p>
            <a:pPr algn="ctr"/>
            <a:r>
              <a:rPr kumimoji="1" lang="zh-CN" altLang="en-US" sz="2400" b="1"/>
              <a:t>类型</a:t>
            </a:r>
            <a:endParaRPr kumimoji="1"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850"/>
                                        </p:tgtEl>
                                        <p:attrNameLst>
                                          <p:attrName>style.visibility</p:attrName>
                                        </p:attrNameLst>
                                      </p:cBhvr>
                                      <p:to>
                                        <p:strVal val="visible"/>
                                      </p:to>
                                    </p:set>
                                    <p:anim calcmode="lin" valueType="num">
                                      <p:cBhvr additive="base">
                                        <p:cTn id="7" dur="500" fill="hold"/>
                                        <p:tgtEl>
                                          <p:spTgt spid="78850"/>
                                        </p:tgtEl>
                                        <p:attrNameLst>
                                          <p:attrName>ppt_x</p:attrName>
                                        </p:attrNameLst>
                                      </p:cBhvr>
                                      <p:tavLst>
                                        <p:tav tm="0">
                                          <p:val>
                                            <p:strVal val="0-#ppt_w/2"/>
                                          </p:val>
                                        </p:tav>
                                        <p:tav tm="100000">
                                          <p:val>
                                            <p:strVal val="#ppt_x"/>
                                          </p:val>
                                        </p:tav>
                                      </p:tavLst>
                                    </p:anim>
                                    <p:anim calcmode="lin" valueType="num">
                                      <p:cBhvr additive="base">
                                        <p:cTn id="8" dur="500" fill="hold"/>
                                        <p:tgtEl>
                                          <p:spTgt spid="7885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8851">
                                            <p:txEl>
                                              <p:pRg st="0" end="0"/>
                                            </p:txEl>
                                          </p:spTgt>
                                        </p:tgtEl>
                                        <p:attrNameLst>
                                          <p:attrName>style.visibility</p:attrName>
                                        </p:attrNameLst>
                                      </p:cBhvr>
                                      <p:to>
                                        <p:strVal val="visible"/>
                                      </p:to>
                                    </p:set>
                                    <p:anim calcmode="lin" valueType="num">
                                      <p:cBhvr additive="base">
                                        <p:cTn id="13" dur="500" fill="hold"/>
                                        <p:tgtEl>
                                          <p:spTgt spid="7885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88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8851">
                                            <p:txEl>
                                              <p:pRg st="1" end="1"/>
                                            </p:txEl>
                                          </p:spTgt>
                                        </p:tgtEl>
                                        <p:attrNameLst>
                                          <p:attrName>style.visibility</p:attrName>
                                        </p:attrNameLst>
                                      </p:cBhvr>
                                      <p:to>
                                        <p:strVal val="visible"/>
                                      </p:to>
                                    </p:set>
                                    <p:anim calcmode="lin" valueType="num">
                                      <p:cBhvr additive="base">
                                        <p:cTn id="19" dur="500" fill="hold"/>
                                        <p:tgtEl>
                                          <p:spTgt spid="7885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88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8851">
                                            <p:txEl>
                                              <p:pRg st="2" end="2"/>
                                            </p:txEl>
                                          </p:spTgt>
                                        </p:tgtEl>
                                        <p:attrNameLst>
                                          <p:attrName>style.visibility</p:attrName>
                                        </p:attrNameLst>
                                      </p:cBhvr>
                                      <p:to>
                                        <p:strVal val="visible"/>
                                      </p:to>
                                    </p:set>
                                    <p:anim calcmode="lin" valueType="num">
                                      <p:cBhvr additive="base">
                                        <p:cTn id="25" dur="500" fill="hold"/>
                                        <p:tgtEl>
                                          <p:spTgt spid="7885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88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8851">
                                            <p:txEl>
                                              <p:pRg st="3" end="3"/>
                                            </p:txEl>
                                          </p:spTgt>
                                        </p:tgtEl>
                                        <p:attrNameLst>
                                          <p:attrName>style.visibility</p:attrName>
                                        </p:attrNameLst>
                                      </p:cBhvr>
                                      <p:to>
                                        <p:strVal val="visible"/>
                                      </p:to>
                                    </p:set>
                                    <p:anim calcmode="lin" valueType="num">
                                      <p:cBhvr additive="base">
                                        <p:cTn id="31" dur="500" fill="hold"/>
                                        <p:tgtEl>
                                          <p:spTgt spid="78851">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88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8851">
                                            <p:txEl>
                                              <p:pRg st="4" end="4"/>
                                            </p:txEl>
                                          </p:spTgt>
                                        </p:tgtEl>
                                        <p:attrNameLst>
                                          <p:attrName>style.visibility</p:attrName>
                                        </p:attrNameLst>
                                      </p:cBhvr>
                                      <p:to>
                                        <p:strVal val="visible"/>
                                      </p:to>
                                    </p:set>
                                    <p:anim calcmode="lin" valueType="num">
                                      <p:cBhvr additive="base">
                                        <p:cTn id="37" dur="500" fill="hold"/>
                                        <p:tgtEl>
                                          <p:spTgt spid="78851">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88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8851">
                                            <p:txEl>
                                              <p:pRg st="5" end="5"/>
                                            </p:txEl>
                                          </p:spTgt>
                                        </p:tgtEl>
                                        <p:attrNameLst>
                                          <p:attrName>style.visibility</p:attrName>
                                        </p:attrNameLst>
                                      </p:cBhvr>
                                      <p:to>
                                        <p:strVal val="visible"/>
                                      </p:to>
                                    </p:set>
                                    <p:anim calcmode="lin" valueType="num">
                                      <p:cBhvr additive="base">
                                        <p:cTn id="43" dur="500" fill="hold"/>
                                        <p:tgtEl>
                                          <p:spTgt spid="78851">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885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8851">
                                            <p:txEl>
                                              <p:pRg st="6" end="6"/>
                                            </p:txEl>
                                          </p:spTgt>
                                        </p:tgtEl>
                                        <p:attrNameLst>
                                          <p:attrName>style.visibility</p:attrName>
                                        </p:attrNameLst>
                                      </p:cBhvr>
                                      <p:to>
                                        <p:strVal val="visible"/>
                                      </p:to>
                                    </p:set>
                                    <p:anim calcmode="lin" valueType="num">
                                      <p:cBhvr additive="base">
                                        <p:cTn id="49" dur="500" fill="hold"/>
                                        <p:tgtEl>
                                          <p:spTgt spid="78851">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885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78851">
                                            <p:txEl>
                                              <p:pRg st="7" end="7"/>
                                            </p:txEl>
                                          </p:spTgt>
                                        </p:tgtEl>
                                        <p:attrNameLst>
                                          <p:attrName>style.visibility</p:attrName>
                                        </p:attrNameLst>
                                      </p:cBhvr>
                                      <p:to>
                                        <p:strVal val="visible"/>
                                      </p:to>
                                    </p:set>
                                    <p:anim calcmode="lin" valueType="num">
                                      <p:cBhvr additive="base">
                                        <p:cTn id="55" dur="500" fill="hold"/>
                                        <p:tgtEl>
                                          <p:spTgt spid="78851">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7885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78851">
                                            <p:txEl>
                                              <p:pRg st="8" end="8"/>
                                            </p:txEl>
                                          </p:spTgt>
                                        </p:tgtEl>
                                        <p:attrNameLst>
                                          <p:attrName>style.visibility</p:attrName>
                                        </p:attrNameLst>
                                      </p:cBhvr>
                                      <p:to>
                                        <p:strVal val="visible"/>
                                      </p:to>
                                    </p:set>
                                    <p:anim calcmode="lin" valueType="num">
                                      <p:cBhvr additive="base">
                                        <p:cTn id="61" dur="500" fill="hold"/>
                                        <p:tgtEl>
                                          <p:spTgt spid="78851">
                                            <p:txEl>
                                              <p:p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7885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78851">
                                            <p:txEl>
                                              <p:pRg st="9" end="9"/>
                                            </p:txEl>
                                          </p:spTgt>
                                        </p:tgtEl>
                                        <p:attrNameLst>
                                          <p:attrName>style.visibility</p:attrName>
                                        </p:attrNameLst>
                                      </p:cBhvr>
                                      <p:to>
                                        <p:strVal val="visible"/>
                                      </p:to>
                                    </p:set>
                                    <p:anim calcmode="lin" valueType="num">
                                      <p:cBhvr additive="base">
                                        <p:cTn id="67" dur="500" fill="hold"/>
                                        <p:tgtEl>
                                          <p:spTgt spid="78851">
                                            <p:txEl>
                                              <p:pRg st="9" end="9"/>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7885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78851">
                                            <p:txEl>
                                              <p:pRg st="10" end="10"/>
                                            </p:txEl>
                                          </p:spTgt>
                                        </p:tgtEl>
                                        <p:attrNameLst>
                                          <p:attrName>style.visibility</p:attrName>
                                        </p:attrNameLst>
                                      </p:cBhvr>
                                      <p:to>
                                        <p:strVal val="visible"/>
                                      </p:to>
                                    </p:set>
                                    <p:anim calcmode="lin" valueType="num">
                                      <p:cBhvr additive="base">
                                        <p:cTn id="73" dur="500" fill="hold"/>
                                        <p:tgtEl>
                                          <p:spTgt spid="78851">
                                            <p:txEl>
                                              <p:pRg st="10" end="10"/>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78851">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78852"/>
                                        </p:tgtEl>
                                        <p:attrNameLst>
                                          <p:attrName>style.visibility</p:attrName>
                                        </p:attrNameLst>
                                      </p:cBhvr>
                                      <p:to>
                                        <p:strVal val="visible"/>
                                      </p:to>
                                    </p:set>
                                    <p:anim calcmode="lin" valueType="num">
                                      <p:cBhvr additive="base">
                                        <p:cTn id="79" dur="500" fill="hold"/>
                                        <p:tgtEl>
                                          <p:spTgt spid="78852"/>
                                        </p:tgtEl>
                                        <p:attrNameLst>
                                          <p:attrName>ppt_x</p:attrName>
                                        </p:attrNameLst>
                                      </p:cBhvr>
                                      <p:tavLst>
                                        <p:tav tm="0">
                                          <p:val>
                                            <p:strVal val="1+#ppt_w/2"/>
                                          </p:val>
                                        </p:tav>
                                        <p:tav tm="100000">
                                          <p:val>
                                            <p:strVal val="#ppt_x"/>
                                          </p:val>
                                        </p:tav>
                                      </p:tavLst>
                                    </p:anim>
                                    <p:anim calcmode="lin" valueType="num">
                                      <p:cBhvr additive="base">
                                        <p:cTn id="80" dur="500" fill="hold"/>
                                        <p:tgtEl>
                                          <p:spTgt spid="78852"/>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6" fill="hold" grpId="0" nodeType="clickEffect">
                                  <p:stCondLst>
                                    <p:cond delay="0"/>
                                  </p:stCondLst>
                                  <p:childTnLst>
                                    <p:set>
                                      <p:cBhvr>
                                        <p:cTn id="84" dur="1" fill="hold">
                                          <p:stCondLst>
                                            <p:cond delay="0"/>
                                          </p:stCondLst>
                                        </p:cTn>
                                        <p:tgtEl>
                                          <p:spTgt spid="78855"/>
                                        </p:tgtEl>
                                        <p:attrNameLst>
                                          <p:attrName>style.visibility</p:attrName>
                                        </p:attrNameLst>
                                      </p:cBhvr>
                                      <p:to>
                                        <p:strVal val="visible"/>
                                      </p:to>
                                    </p:set>
                                    <p:anim calcmode="lin" valueType="num">
                                      <p:cBhvr additive="base">
                                        <p:cTn id="85" dur="500" fill="hold"/>
                                        <p:tgtEl>
                                          <p:spTgt spid="78855"/>
                                        </p:tgtEl>
                                        <p:attrNameLst>
                                          <p:attrName>ppt_x</p:attrName>
                                        </p:attrNameLst>
                                      </p:cBhvr>
                                      <p:tavLst>
                                        <p:tav tm="0">
                                          <p:val>
                                            <p:strVal val="1+#ppt_w/2"/>
                                          </p:val>
                                        </p:tav>
                                        <p:tav tm="100000">
                                          <p:val>
                                            <p:strVal val="#ppt_x"/>
                                          </p:val>
                                        </p:tav>
                                      </p:tavLst>
                                    </p:anim>
                                    <p:anim calcmode="lin" valueType="num">
                                      <p:cBhvr additive="base">
                                        <p:cTn id="86" dur="500" fill="hold"/>
                                        <p:tgtEl>
                                          <p:spTgt spid="78855"/>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6" fill="hold" grpId="0" nodeType="clickEffect">
                                  <p:stCondLst>
                                    <p:cond delay="0"/>
                                  </p:stCondLst>
                                  <p:childTnLst>
                                    <p:set>
                                      <p:cBhvr>
                                        <p:cTn id="90" dur="1" fill="hold">
                                          <p:stCondLst>
                                            <p:cond delay="0"/>
                                          </p:stCondLst>
                                        </p:cTn>
                                        <p:tgtEl>
                                          <p:spTgt spid="78853"/>
                                        </p:tgtEl>
                                        <p:attrNameLst>
                                          <p:attrName>style.visibility</p:attrName>
                                        </p:attrNameLst>
                                      </p:cBhvr>
                                      <p:to>
                                        <p:strVal val="visible"/>
                                      </p:to>
                                    </p:set>
                                    <p:anim calcmode="lin" valueType="num">
                                      <p:cBhvr additive="base">
                                        <p:cTn id="91" dur="500" fill="hold"/>
                                        <p:tgtEl>
                                          <p:spTgt spid="78853"/>
                                        </p:tgtEl>
                                        <p:attrNameLst>
                                          <p:attrName>ppt_x</p:attrName>
                                        </p:attrNameLst>
                                      </p:cBhvr>
                                      <p:tavLst>
                                        <p:tav tm="0">
                                          <p:val>
                                            <p:strVal val="1+#ppt_w/2"/>
                                          </p:val>
                                        </p:tav>
                                        <p:tav tm="100000">
                                          <p:val>
                                            <p:strVal val="#ppt_x"/>
                                          </p:val>
                                        </p:tav>
                                      </p:tavLst>
                                    </p:anim>
                                    <p:anim calcmode="lin" valueType="num">
                                      <p:cBhvr additive="base">
                                        <p:cTn id="92" dur="500" fill="hold"/>
                                        <p:tgtEl>
                                          <p:spTgt spid="78853"/>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6" fill="hold" grpId="0" nodeType="clickEffect">
                                  <p:stCondLst>
                                    <p:cond delay="0"/>
                                  </p:stCondLst>
                                  <p:childTnLst>
                                    <p:set>
                                      <p:cBhvr>
                                        <p:cTn id="96" dur="1" fill="hold">
                                          <p:stCondLst>
                                            <p:cond delay="0"/>
                                          </p:stCondLst>
                                        </p:cTn>
                                        <p:tgtEl>
                                          <p:spTgt spid="78854"/>
                                        </p:tgtEl>
                                        <p:attrNameLst>
                                          <p:attrName>style.visibility</p:attrName>
                                        </p:attrNameLst>
                                      </p:cBhvr>
                                      <p:to>
                                        <p:strVal val="visible"/>
                                      </p:to>
                                    </p:set>
                                    <p:anim calcmode="lin" valueType="num">
                                      <p:cBhvr additive="base">
                                        <p:cTn id="97" dur="500" fill="hold"/>
                                        <p:tgtEl>
                                          <p:spTgt spid="78854"/>
                                        </p:tgtEl>
                                        <p:attrNameLst>
                                          <p:attrName>ppt_x</p:attrName>
                                        </p:attrNameLst>
                                      </p:cBhvr>
                                      <p:tavLst>
                                        <p:tav tm="0">
                                          <p:val>
                                            <p:strVal val="1+#ppt_w/2"/>
                                          </p:val>
                                        </p:tav>
                                        <p:tav tm="100000">
                                          <p:val>
                                            <p:strVal val="#ppt_x"/>
                                          </p:val>
                                        </p:tav>
                                      </p:tavLst>
                                    </p:anim>
                                    <p:anim calcmode="lin" valueType="num">
                                      <p:cBhvr additive="base">
                                        <p:cTn id="98" dur="500" fill="hold"/>
                                        <p:tgtEl>
                                          <p:spTgt spid="788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p:bldP spid="78851" grpId="0" build="p" autoUpdateAnimBg="0"/>
      <p:bldP spid="78852" grpId="0" animBg="1" autoUpdateAnimBg="0"/>
      <p:bldP spid="78853" grpId="0" animBg="1" autoUpdateAnimBg="0"/>
      <p:bldP spid="78854" grpId="0" animBg="1" autoUpdateAnimBg="0"/>
      <p:bldP spid="78855"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50 </a:t>
            </a:r>
            <a:r>
              <a:rPr lang="zh-CN" altLang="en-US"/>
              <a:t>页   第 </a:t>
            </a:r>
            <a:fld id="{E061D8C3-767B-4179-B388-48006C7CF1FF}" type="slidenum">
              <a:rPr lang="zh-CN" altLang="en-US" b="1">
                <a:solidFill>
                  <a:srgbClr val="FF9900"/>
                </a:solidFill>
              </a:rPr>
              <a:pPr>
                <a:defRPr/>
              </a:pPr>
              <a:t>23</a:t>
            </a:fld>
            <a:r>
              <a:rPr lang="zh-CN" altLang="en-US" b="1"/>
              <a:t> </a:t>
            </a:r>
            <a:r>
              <a:rPr lang="zh-CN" altLang="en-US"/>
              <a:t>页</a:t>
            </a:r>
          </a:p>
        </p:txBody>
      </p:sp>
      <p:sp>
        <p:nvSpPr>
          <p:cNvPr id="79874" name="Rectangle 2"/>
          <p:cNvSpPr>
            <a:spLocks noGrp="1" noChangeArrowheads="1"/>
          </p:cNvSpPr>
          <p:nvPr>
            <p:ph type="title"/>
          </p:nvPr>
        </p:nvSpPr>
        <p:spPr>
          <a:xfrm>
            <a:off x="539750" y="620713"/>
            <a:ext cx="8353425" cy="576262"/>
          </a:xfrm>
        </p:spPr>
        <p:txBody>
          <a:bodyPr/>
          <a:lstStyle/>
          <a:p>
            <a:pPr>
              <a:defRPr/>
            </a:pPr>
            <a:r>
              <a:rPr lang="zh-CN" altLang="en-US" sz="2800">
                <a:solidFill>
                  <a:srgbClr val="FF3300"/>
                </a:solidFill>
              </a:rPr>
              <a:t>注意</a:t>
            </a:r>
            <a:r>
              <a:rPr lang="en-US" altLang="zh-CN" sz="2800">
                <a:solidFill>
                  <a:srgbClr val="FF3300"/>
                </a:solidFill>
              </a:rPr>
              <a:t>:</a:t>
            </a:r>
            <a:r>
              <a:rPr lang="zh-CN" altLang="en-US" sz="2800"/>
              <a:t>共用体类型变量与结构体类型变量的</a:t>
            </a:r>
            <a:r>
              <a:rPr lang="zh-CN" altLang="en-US" sz="2800">
                <a:solidFill>
                  <a:srgbClr val="FF3300"/>
                </a:solidFill>
              </a:rPr>
              <a:t>区别</a:t>
            </a:r>
            <a:r>
              <a:rPr lang="en-US" altLang="zh-CN" sz="2800">
                <a:solidFill>
                  <a:srgbClr val="FF3300"/>
                </a:solidFill>
              </a:rPr>
              <a:t>:</a:t>
            </a:r>
            <a:endParaRPr lang="en-US" altLang="zh-CN" sz="2800"/>
          </a:p>
        </p:txBody>
      </p:sp>
      <p:sp>
        <p:nvSpPr>
          <p:cNvPr id="79875" name="Rectangle 3"/>
          <p:cNvSpPr>
            <a:spLocks noGrp="1" noChangeArrowheads="1"/>
          </p:cNvSpPr>
          <p:nvPr>
            <p:ph type="body" idx="1"/>
          </p:nvPr>
        </p:nvSpPr>
        <p:spPr>
          <a:xfrm>
            <a:off x="468313" y="1196975"/>
            <a:ext cx="8280400" cy="2878138"/>
          </a:xfrm>
        </p:spPr>
        <p:txBody>
          <a:bodyPr/>
          <a:lstStyle/>
          <a:p>
            <a:r>
              <a:rPr lang="zh-CN" altLang="en-US" sz="2800" b="1" dirty="0"/>
              <a:t>结构体类型变量所占内存长度</a:t>
            </a:r>
            <a:r>
              <a:rPr lang="en-US" altLang="zh-CN" sz="2800" b="1" dirty="0"/>
              <a:t>,</a:t>
            </a:r>
            <a:r>
              <a:rPr lang="zh-CN" altLang="en-US" sz="2800" b="1" dirty="0"/>
              <a:t>根据编译系统环境有所不同</a:t>
            </a:r>
            <a:r>
              <a:rPr lang="en-US" altLang="zh-CN" sz="2800" b="1" dirty="0"/>
              <a:t>,</a:t>
            </a:r>
            <a:r>
              <a:rPr lang="zh-CN" altLang="en-US" sz="2800" b="1" dirty="0"/>
              <a:t>采用字节对齐的方法。</a:t>
            </a:r>
          </a:p>
          <a:p>
            <a:r>
              <a:rPr lang="zh-CN" altLang="en-US" sz="2800" b="1" dirty="0"/>
              <a:t>共用体类型变量所占内存长度等于</a:t>
            </a:r>
            <a:r>
              <a:rPr lang="zh-CN" altLang="en-US" sz="2800" b="1" dirty="0">
                <a:solidFill>
                  <a:srgbClr val="0000FF"/>
                </a:solidFill>
              </a:rPr>
              <a:t>最长的成员的长度</a:t>
            </a:r>
            <a:r>
              <a:rPr lang="zh-CN" altLang="en-US" sz="2800" b="1" dirty="0"/>
              <a:t>。</a:t>
            </a:r>
          </a:p>
          <a:p>
            <a:r>
              <a:rPr lang="zh-CN" altLang="en-US" sz="2800" b="1" dirty="0"/>
              <a:t>成员</a:t>
            </a:r>
            <a:r>
              <a:rPr lang="zh-CN" altLang="en-US" sz="2800" b="1" dirty="0">
                <a:solidFill>
                  <a:schemeClr val="tx2"/>
                </a:solidFill>
              </a:rPr>
              <a:t>分量</a:t>
            </a:r>
            <a:r>
              <a:rPr lang="zh-CN" altLang="en-US" sz="2800" b="1" dirty="0"/>
              <a:t>之间是</a:t>
            </a:r>
            <a:r>
              <a:rPr lang="zh-CN" altLang="en-US" sz="2800" b="1" dirty="0">
                <a:solidFill>
                  <a:schemeClr val="tx2"/>
                </a:solidFill>
              </a:rPr>
              <a:t>相互联系</a:t>
            </a:r>
            <a:r>
              <a:rPr lang="zh-CN" altLang="en-US" sz="2800" b="1" dirty="0"/>
              <a:t>的，所进行的操作相互依赖。</a:t>
            </a:r>
          </a:p>
          <a:p>
            <a:endParaRPr lang="en-US" altLang="zh-CN" sz="2800" b="1" dirty="0"/>
          </a:p>
        </p:txBody>
      </p:sp>
      <p:sp>
        <p:nvSpPr>
          <p:cNvPr id="79876" name="Text Box 4"/>
          <p:cNvSpPr txBox="1">
            <a:spLocks noChangeArrowheads="1"/>
          </p:cNvSpPr>
          <p:nvPr/>
        </p:nvSpPr>
        <p:spPr bwMode="auto">
          <a:xfrm>
            <a:off x="539750" y="4581525"/>
            <a:ext cx="8424863" cy="1163638"/>
          </a:xfrm>
          <a:prstGeom prst="rect">
            <a:avLst/>
          </a:prstGeom>
          <a:noFill/>
          <a:ln w="12700">
            <a:solidFill>
              <a:srgbClr val="00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1"/>
                </a:solidFill>
                <a:latin typeface="Times New Roman" pitchFamily="18" charset="0"/>
                <a:ea typeface="宋体" pitchFamily="2" charset="-122"/>
              </a:defRPr>
            </a:lvl1pPr>
            <a:lvl2pPr marL="742950" indent="-285750" eaLnBrk="0" hangingPunct="0">
              <a:defRPr sz="3600">
                <a:solidFill>
                  <a:schemeClr val="tx1"/>
                </a:solidFill>
                <a:latin typeface="Times New Roman" pitchFamily="18" charset="0"/>
                <a:ea typeface="宋体" pitchFamily="2" charset="-122"/>
              </a:defRPr>
            </a:lvl2pPr>
            <a:lvl3pPr marL="1143000" indent="-228600" eaLnBrk="0" hangingPunct="0">
              <a:defRPr sz="3600">
                <a:solidFill>
                  <a:schemeClr val="tx1"/>
                </a:solidFill>
                <a:latin typeface="Times New Roman" pitchFamily="18" charset="0"/>
                <a:ea typeface="宋体" pitchFamily="2" charset="-122"/>
              </a:defRPr>
            </a:lvl3pPr>
            <a:lvl4pPr marL="1600200" indent="-228600" eaLnBrk="0" hangingPunct="0">
              <a:defRPr sz="3600">
                <a:solidFill>
                  <a:schemeClr val="tx1"/>
                </a:solidFill>
                <a:latin typeface="Times New Roman" pitchFamily="18" charset="0"/>
                <a:ea typeface="宋体" pitchFamily="2" charset="-122"/>
              </a:defRPr>
            </a:lvl4pPr>
            <a:lvl5pPr marL="2057400" indent="-228600" eaLnBrk="0" hangingPunct="0">
              <a:defRPr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pitchFamily="2" charset="-122"/>
              </a:defRPr>
            </a:lvl9pPr>
          </a:lstStyle>
          <a:p>
            <a:pPr eaLnBrk="1" hangingPunct="1">
              <a:lnSpc>
                <a:spcPct val="80000"/>
              </a:lnSpc>
              <a:spcBef>
                <a:spcPct val="50000"/>
              </a:spcBef>
            </a:pPr>
            <a:r>
              <a:rPr lang="zh-CN" altLang="en-US" sz="2400" b="1">
                <a:latin typeface="宋体" pitchFamily="2" charset="-122"/>
              </a:rPr>
              <a:t>例：</a:t>
            </a:r>
            <a:r>
              <a:rPr lang="en-US" altLang="zh-CN" sz="2400" b="1">
                <a:latin typeface="宋体" pitchFamily="2" charset="-122"/>
              </a:rPr>
              <a:t>union teacher{ int bh; char xm[10]; double gz;}t,*p;</a:t>
            </a:r>
          </a:p>
          <a:p>
            <a:pPr eaLnBrk="1" hangingPunct="1">
              <a:lnSpc>
                <a:spcPct val="80000"/>
              </a:lnSpc>
              <a:spcBef>
                <a:spcPct val="50000"/>
              </a:spcBef>
            </a:pPr>
            <a:r>
              <a:rPr lang="zh-CN" altLang="en-US" sz="2400" b="1">
                <a:latin typeface="宋体" pitchFamily="2" charset="-122"/>
              </a:rPr>
              <a:t>求 </a:t>
            </a:r>
            <a:r>
              <a:rPr lang="en-US" altLang="zh-CN" sz="2400" b="1">
                <a:solidFill>
                  <a:srgbClr val="CC0000"/>
                </a:solidFill>
                <a:latin typeface="宋体" pitchFamily="2" charset="-122"/>
              </a:rPr>
              <a:t>t </a:t>
            </a:r>
            <a:r>
              <a:rPr lang="zh-CN" altLang="en-US" sz="2400" b="1">
                <a:latin typeface="宋体" pitchFamily="2" charset="-122"/>
              </a:rPr>
              <a:t>所占内存字节数？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874"/>
                                        </p:tgtEl>
                                        <p:attrNameLst>
                                          <p:attrName>style.visibility</p:attrName>
                                        </p:attrNameLst>
                                      </p:cBhvr>
                                      <p:to>
                                        <p:strVal val="visible"/>
                                      </p:to>
                                    </p:set>
                                    <p:anim calcmode="lin" valueType="num">
                                      <p:cBhvr additive="base">
                                        <p:cTn id="7" dur="500" fill="hold"/>
                                        <p:tgtEl>
                                          <p:spTgt spid="79874"/>
                                        </p:tgtEl>
                                        <p:attrNameLst>
                                          <p:attrName>ppt_x</p:attrName>
                                        </p:attrNameLst>
                                      </p:cBhvr>
                                      <p:tavLst>
                                        <p:tav tm="0">
                                          <p:val>
                                            <p:strVal val="0-#ppt_w/2"/>
                                          </p:val>
                                        </p:tav>
                                        <p:tav tm="100000">
                                          <p:val>
                                            <p:strVal val="#ppt_x"/>
                                          </p:val>
                                        </p:tav>
                                      </p:tavLst>
                                    </p:anim>
                                    <p:anim calcmode="lin" valueType="num">
                                      <p:cBhvr additive="base">
                                        <p:cTn id="8" dur="500" fill="hold"/>
                                        <p:tgtEl>
                                          <p:spTgt spid="798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79875">
                                            <p:txEl>
                                              <p:pRg st="0" end="0"/>
                                            </p:txEl>
                                          </p:spTgt>
                                        </p:tgtEl>
                                        <p:attrNameLst>
                                          <p:attrName>style.visibility</p:attrName>
                                        </p:attrNameLst>
                                      </p:cBhvr>
                                      <p:to>
                                        <p:strVal val="visible"/>
                                      </p:to>
                                    </p:set>
                                    <p:animEffect transition="in" filter="box(out)">
                                      <p:cBhvr>
                                        <p:cTn id="13" dur="500"/>
                                        <p:tgtEl>
                                          <p:spTgt spid="79875">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79875">
                                            <p:txEl>
                                              <p:pRg st="1" end="1"/>
                                            </p:txEl>
                                          </p:spTgt>
                                        </p:tgtEl>
                                        <p:attrNameLst>
                                          <p:attrName>style.visibility</p:attrName>
                                        </p:attrNameLst>
                                      </p:cBhvr>
                                      <p:to>
                                        <p:strVal val="visible"/>
                                      </p:to>
                                    </p:set>
                                    <p:animEffect transition="in" filter="box(out)">
                                      <p:cBhvr>
                                        <p:cTn id="18" dur="500"/>
                                        <p:tgtEl>
                                          <p:spTgt spid="79875">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79875">
                                            <p:txEl>
                                              <p:pRg st="2" end="2"/>
                                            </p:txEl>
                                          </p:spTgt>
                                        </p:tgtEl>
                                        <p:attrNameLst>
                                          <p:attrName>style.visibility</p:attrName>
                                        </p:attrNameLst>
                                      </p:cBhvr>
                                      <p:to>
                                        <p:strVal val="visible"/>
                                      </p:to>
                                    </p:set>
                                    <p:animEffect transition="in" filter="box(out)">
                                      <p:cBhvr>
                                        <p:cTn id="23" dur="500"/>
                                        <p:tgtEl>
                                          <p:spTgt spid="79875">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9876">
                                            <p:bg/>
                                          </p:spTgt>
                                        </p:tgtEl>
                                        <p:attrNameLst>
                                          <p:attrName>style.visibility</p:attrName>
                                        </p:attrNameLst>
                                      </p:cBhvr>
                                      <p:to>
                                        <p:strVal val="visible"/>
                                      </p:to>
                                    </p:set>
                                    <p:animEffect transition="in" filter="wipe(left)">
                                      <p:cBhvr>
                                        <p:cTn id="28" dur="500"/>
                                        <p:tgtEl>
                                          <p:spTgt spid="79876">
                                            <p:bg/>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9876">
                                            <p:txEl>
                                              <p:pRg st="0" end="0"/>
                                            </p:txEl>
                                          </p:spTgt>
                                        </p:tgtEl>
                                        <p:attrNameLst>
                                          <p:attrName>style.visibility</p:attrName>
                                        </p:attrNameLst>
                                      </p:cBhvr>
                                      <p:to>
                                        <p:strVal val="visible"/>
                                      </p:to>
                                    </p:set>
                                    <p:animEffect transition="in" filter="wipe(left)">
                                      <p:cBhvr>
                                        <p:cTn id="33" dur="500"/>
                                        <p:tgtEl>
                                          <p:spTgt spid="79876">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79876">
                                            <p:txEl>
                                              <p:pRg st="1" end="1"/>
                                            </p:txEl>
                                          </p:spTgt>
                                        </p:tgtEl>
                                        <p:attrNameLst>
                                          <p:attrName>style.visibility</p:attrName>
                                        </p:attrNameLst>
                                      </p:cBhvr>
                                      <p:to>
                                        <p:strVal val="visible"/>
                                      </p:to>
                                    </p:set>
                                    <p:animEffect transition="in" filter="wipe(left)">
                                      <p:cBhvr>
                                        <p:cTn id="38" dur="500"/>
                                        <p:tgtEl>
                                          <p:spTgt spid="7987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autoUpdateAnimBg="0"/>
      <p:bldP spid="79875" grpId="0" build="p" autoUpdateAnimBg="0"/>
      <p:bldP spid="79876"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z="2800" dirty="0"/>
              <a:t>指出下列程序中的错误：</a:t>
            </a:r>
          </a:p>
        </p:txBody>
      </p:sp>
      <p:sp>
        <p:nvSpPr>
          <p:cNvPr id="33795" name="内容占位符 2"/>
          <p:cNvSpPr>
            <a:spLocks noGrp="1"/>
          </p:cNvSpPr>
          <p:nvPr>
            <p:ph idx="1"/>
          </p:nvPr>
        </p:nvSpPr>
        <p:spPr>
          <a:xfrm>
            <a:off x="611188" y="836613"/>
            <a:ext cx="8064500" cy="5761037"/>
          </a:xfrm>
        </p:spPr>
        <p:txBody>
          <a:bodyPr/>
          <a:lstStyle/>
          <a:p>
            <a:pPr marL="0" indent="0">
              <a:lnSpc>
                <a:spcPts val="2300"/>
              </a:lnSpc>
              <a:buFontTx/>
              <a:buNone/>
            </a:pPr>
            <a:r>
              <a:rPr lang="en-US" altLang="zh-CN" sz="2400" b="1"/>
              <a:t>#include "stdio.h"</a:t>
            </a:r>
            <a:endParaRPr lang="zh-CN" altLang="en-US" sz="2400" b="1"/>
          </a:p>
          <a:p>
            <a:pPr marL="0" indent="0">
              <a:lnSpc>
                <a:spcPts val="2300"/>
              </a:lnSpc>
              <a:buFontTx/>
              <a:buNone/>
            </a:pPr>
            <a:r>
              <a:rPr lang="en-US" altLang="zh-CN" sz="2400" b="1"/>
              <a:t>main()</a:t>
            </a:r>
            <a:endParaRPr lang="zh-CN" altLang="en-US" sz="2400" b="1"/>
          </a:p>
          <a:p>
            <a:pPr marL="0" indent="0">
              <a:lnSpc>
                <a:spcPts val="2300"/>
              </a:lnSpc>
              <a:buFontTx/>
              <a:buNone/>
            </a:pPr>
            <a:r>
              <a:rPr lang="en-US" altLang="zh-CN" sz="2400" b="1"/>
              <a:t>{</a:t>
            </a:r>
            <a:endParaRPr lang="zh-CN" altLang="en-US" sz="2400" b="1"/>
          </a:p>
          <a:p>
            <a:pPr marL="0" indent="0">
              <a:lnSpc>
                <a:spcPts val="2300"/>
              </a:lnSpc>
              <a:buFontTx/>
              <a:buNone/>
            </a:pPr>
            <a:r>
              <a:rPr lang="zh-CN" altLang="en-US" sz="2400" b="1"/>
              <a:t>   </a:t>
            </a:r>
            <a:r>
              <a:rPr lang="en-US" altLang="zh-CN" sz="2400" b="1"/>
              <a:t>union u</a:t>
            </a:r>
            <a:endParaRPr lang="zh-CN" altLang="en-US" sz="2400" b="1"/>
          </a:p>
          <a:p>
            <a:pPr marL="0" indent="0">
              <a:lnSpc>
                <a:spcPts val="2300"/>
              </a:lnSpc>
              <a:buFontTx/>
              <a:buNone/>
            </a:pPr>
            <a:r>
              <a:rPr lang="zh-CN" altLang="en-US" sz="2400" b="1"/>
              <a:t>   </a:t>
            </a:r>
            <a:r>
              <a:rPr lang="en-US" altLang="zh-CN" sz="2400" b="1"/>
              <a:t>{</a:t>
            </a:r>
            <a:endParaRPr lang="zh-CN" altLang="en-US" sz="2400" b="1"/>
          </a:p>
          <a:p>
            <a:pPr marL="0" indent="0">
              <a:lnSpc>
                <a:spcPts val="2300"/>
              </a:lnSpc>
              <a:buFontTx/>
              <a:buNone/>
            </a:pPr>
            <a:r>
              <a:rPr lang="zh-CN" altLang="en-US" sz="2400" b="1"/>
              <a:t>     </a:t>
            </a:r>
            <a:r>
              <a:rPr lang="en-US" altLang="zh-CN" sz="2400" b="1"/>
              <a:t>char *name;</a:t>
            </a:r>
            <a:endParaRPr lang="zh-CN" altLang="en-US" sz="2400" b="1"/>
          </a:p>
          <a:p>
            <a:pPr marL="0" indent="0">
              <a:lnSpc>
                <a:spcPts val="2300"/>
              </a:lnSpc>
              <a:buFontTx/>
              <a:buNone/>
            </a:pPr>
            <a:r>
              <a:rPr lang="zh-CN" altLang="en-US" sz="2400" b="1"/>
              <a:t>     </a:t>
            </a:r>
            <a:r>
              <a:rPr lang="en-US" altLang="zh-CN" sz="2400" b="1"/>
              <a:t>int age;</a:t>
            </a:r>
            <a:endParaRPr lang="zh-CN" altLang="en-US" sz="2400" b="1"/>
          </a:p>
          <a:p>
            <a:pPr marL="0" indent="0">
              <a:lnSpc>
                <a:spcPts val="2300"/>
              </a:lnSpc>
              <a:buFontTx/>
              <a:buNone/>
            </a:pPr>
            <a:r>
              <a:rPr lang="zh-CN" altLang="en-US" sz="2400" b="1"/>
              <a:t>     </a:t>
            </a:r>
            <a:r>
              <a:rPr lang="en-US" altLang="zh-CN" sz="2400" b="1"/>
              <a:t>int score;</a:t>
            </a:r>
            <a:endParaRPr lang="zh-CN" altLang="en-US" sz="2400" b="1"/>
          </a:p>
          <a:p>
            <a:pPr marL="0" indent="0">
              <a:lnSpc>
                <a:spcPts val="2300"/>
              </a:lnSpc>
              <a:buFontTx/>
              <a:buNone/>
            </a:pPr>
            <a:r>
              <a:rPr lang="zh-CN" altLang="en-US" sz="2400" b="1"/>
              <a:t>   </a:t>
            </a:r>
            <a:r>
              <a:rPr lang="en-US" altLang="zh-CN" sz="2400" b="1"/>
              <a:t>};</a:t>
            </a:r>
            <a:endParaRPr lang="zh-CN" altLang="en-US" sz="2400" b="1"/>
          </a:p>
          <a:p>
            <a:pPr marL="0" indent="0">
              <a:lnSpc>
                <a:spcPts val="2300"/>
              </a:lnSpc>
              <a:buFontTx/>
              <a:buNone/>
            </a:pPr>
            <a:r>
              <a:rPr lang="en-US" altLang="zh-CN" sz="2400" b="1"/>
              <a:t>   union s; </a:t>
            </a:r>
            <a:endParaRPr lang="zh-CN" altLang="en-US" sz="2400" b="1"/>
          </a:p>
          <a:p>
            <a:pPr marL="0" indent="0">
              <a:lnSpc>
                <a:spcPts val="2300"/>
              </a:lnSpc>
              <a:buFontTx/>
              <a:buNone/>
            </a:pPr>
            <a:r>
              <a:rPr lang="zh-CN" altLang="en-US" sz="2400" b="1"/>
              <a:t>   </a:t>
            </a:r>
            <a:r>
              <a:rPr lang="en-US" altLang="zh-CN" sz="2400" b="1"/>
              <a:t>s.score=85;</a:t>
            </a:r>
          </a:p>
          <a:p>
            <a:pPr marL="0" indent="0">
              <a:lnSpc>
                <a:spcPts val="2300"/>
              </a:lnSpc>
              <a:buFontTx/>
              <a:buNone/>
            </a:pPr>
            <a:r>
              <a:rPr lang="en-US" altLang="zh-CN" sz="2400" b="1"/>
              <a:t>   s.age=20;</a:t>
            </a:r>
            <a:endParaRPr lang="zh-CN" altLang="en-US" sz="2400" b="1"/>
          </a:p>
          <a:p>
            <a:pPr marL="0" indent="0">
              <a:lnSpc>
                <a:spcPts val="2300"/>
              </a:lnSpc>
              <a:buFontTx/>
              <a:buNone/>
            </a:pPr>
            <a:r>
              <a:rPr lang="zh-CN" altLang="en-US" sz="2400" b="1"/>
              <a:t>   </a:t>
            </a:r>
            <a:r>
              <a:rPr lang="en-US" altLang="zh-CN" sz="2400" b="1"/>
              <a:t>s.name=“aobama";</a:t>
            </a:r>
            <a:endParaRPr lang="zh-CN" altLang="en-US" sz="2400" b="1"/>
          </a:p>
          <a:p>
            <a:pPr marL="0" indent="0">
              <a:lnSpc>
                <a:spcPts val="2300"/>
              </a:lnSpc>
              <a:buFontTx/>
              <a:buNone/>
            </a:pPr>
            <a:r>
              <a:rPr lang="en-US" altLang="zh-CN" sz="2400" b="1"/>
              <a:t>   printf("%c\n",s.name);</a:t>
            </a:r>
            <a:endParaRPr lang="zh-CN" altLang="en-US" sz="2400" b="1"/>
          </a:p>
          <a:p>
            <a:pPr marL="0" indent="0">
              <a:lnSpc>
                <a:spcPts val="2300"/>
              </a:lnSpc>
              <a:buFontTx/>
              <a:buNone/>
            </a:pPr>
            <a:r>
              <a:rPr lang="en-US" altLang="zh-CN" sz="2400" b="1"/>
              <a:t>}</a:t>
            </a:r>
            <a:endParaRPr lang="zh-CN" altLang="en-US" sz="2400" b="1"/>
          </a:p>
          <a:p>
            <a:pPr marL="0" indent="0">
              <a:lnSpc>
                <a:spcPts val="2300"/>
              </a:lnSpc>
              <a:buFontTx/>
              <a:buNone/>
            </a:pPr>
            <a:endParaRPr lang="zh-CN" altLang="en-US" sz="2400" b="1"/>
          </a:p>
        </p:txBody>
      </p:sp>
      <p:sp>
        <p:nvSpPr>
          <p:cNvPr id="4" name="灯片编号占位符 3"/>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50 </a:t>
            </a:r>
            <a:r>
              <a:rPr lang="zh-CN" altLang="en-US"/>
              <a:t>页   第 </a:t>
            </a:r>
            <a:fld id="{A264461C-5D1C-46D0-AE31-DC048688A215}" type="slidenum">
              <a:rPr lang="zh-CN" altLang="en-US" b="1" smtClean="0">
                <a:solidFill>
                  <a:srgbClr val="FF9900"/>
                </a:solidFill>
              </a:rPr>
              <a:pPr>
                <a:defRPr/>
              </a:pPr>
              <a:t>24</a:t>
            </a:fld>
            <a:r>
              <a:rPr lang="zh-CN" altLang="en-US" b="1"/>
              <a:t> </a:t>
            </a:r>
            <a:r>
              <a:rPr lang="zh-CN" altLang="en-US"/>
              <a:t>页</a:t>
            </a:r>
          </a:p>
        </p:txBody>
      </p:sp>
      <p:sp>
        <p:nvSpPr>
          <p:cNvPr id="35846" name="AutoShape 6"/>
          <p:cNvSpPr>
            <a:spLocks noChangeArrowheads="1"/>
          </p:cNvSpPr>
          <p:nvPr/>
        </p:nvSpPr>
        <p:spPr bwMode="auto">
          <a:xfrm>
            <a:off x="4427538" y="3860800"/>
            <a:ext cx="2449512" cy="358775"/>
          </a:xfrm>
          <a:prstGeom prst="wedgeRectCallout">
            <a:avLst>
              <a:gd name="adj1" fmla="val -124144"/>
              <a:gd name="adj2" fmla="val 8185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400"/>
              <a:t>正确：</a:t>
            </a:r>
            <a:r>
              <a:rPr lang="en-US" altLang="zh-CN" sz="2400"/>
              <a:t>union u s;</a:t>
            </a:r>
          </a:p>
        </p:txBody>
      </p:sp>
      <p:sp>
        <p:nvSpPr>
          <p:cNvPr id="35847" name="AutoShape 7"/>
          <p:cNvSpPr>
            <a:spLocks noChangeArrowheads="1"/>
          </p:cNvSpPr>
          <p:nvPr/>
        </p:nvSpPr>
        <p:spPr bwMode="auto">
          <a:xfrm>
            <a:off x="4427538" y="6308725"/>
            <a:ext cx="2089150" cy="358775"/>
          </a:xfrm>
          <a:prstGeom prst="wedgeRectCallout">
            <a:avLst>
              <a:gd name="adj1" fmla="val -129333"/>
              <a:gd name="adj2" fmla="val -140708"/>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400"/>
              <a:t>正确：</a:t>
            </a:r>
            <a:r>
              <a:rPr lang="en-US" altLang="zh-CN" sz="2400"/>
              <a:t>%s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5846"/>
                                        </p:tgtEl>
                                        <p:attrNameLst>
                                          <p:attrName>style.visibility</p:attrName>
                                        </p:attrNameLst>
                                      </p:cBhvr>
                                      <p:to>
                                        <p:strVal val="visible"/>
                                      </p:to>
                                    </p:set>
                                    <p:animEffect transition="in" filter="wipe(down)">
                                      <p:cBhvr>
                                        <p:cTn id="7" dur="500"/>
                                        <p:tgtEl>
                                          <p:spTgt spid="358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5847"/>
                                        </p:tgtEl>
                                        <p:attrNameLst>
                                          <p:attrName>style.visibility</p:attrName>
                                        </p:attrNameLst>
                                      </p:cBhvr>
                                      <p:to>
                                        <p:strVal val="visible"/>
                                      </p:to>
                                    </p:set>
                                    <p:animEffect transition="in" filter="wipe(down)">
                                      <p:cBhvr>
                                        <p:cTn id="12" dur="500"/>
                                        <p:tgtEl>
                                          <p:spTgt spid="35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animBg="1"/>
      <p:bldP spid="35847"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50 </a:t>
            </a:r>
            <a:r>
              <a:rPr lang="zh-CN" altLang="en-US"/>
              <a:t>页   第 </a:t>
            </a:r>
            <a:fld id="{E0CFB7FF-F7EA-4E71-B916-E1AFB79C7D46}" type="slidenum">
              <a:rPr lang="zh-CN" altLang="en-US" b="1">
                <a:solidFill>
                  <a:srgbClr val="FF9900"/>
                </a:solidFill>
              </a:rPr>
              <a:pPr>
                <a:defRPr/>
              </a:pPr>
              <a:t>25</a:t>
            </a:fld>
            <a:r>
              <a:rPr lang="zh-CN" altLang="en-US" b="1"/>
              <a:t> </a:t>
            </a:r>
            <a:r>
              <a:rPr lang="zh-CN" altLang="en-US"/>
              <a:t>页</a:t>
            </a:r>
          </a:p>
        </p:txBody>
      </p:sp>
      <p:sp>
        <p:nvSpPr>
          <p:cNvPr id="81922" name="Rectangle 2"/>
          <p:cNvSpPr>
            <a:spLocks noGrp="1" noChangeArrowheads="1"/>
          </p:cNvSpPr>
          <p:nvPr>
            <p:ph type="title"/>
          </p:nvPr>
        </p:nvSpPr>
        <p:spPr/>
        <p:txBody>
          <a:bodyPr/>
          <a:lstStyle/>
          <a:p>
            <a:pPr>
              <a:defRPr/>
            </a:pPr>
            <a:r>
              <a:rPr lang="en-US" altLang="zh-CN" sz="3200"/>
              <a:t>10.6.2  </a:t>
            </a:r>
            <a:r>
              <a:rPr lang="zh-CN" altLang="en-US" sz="3200"/>
              <a:t>共用体变量的引用方式</a:t>
            </a:r>
          </a:p>
        </p:txBody>
      </p:sp>
      <p:sp>
        <p:nvSpPr>
          <p:cNvPr id="81923" name="Rectangle 3"/>
          <p:cNvSpPr>
            <a:spLocks noGrp="1" noChangeArrowheads="1"/>
          </p:cNvSpPr>
          <p:nvPr>
            <p:ph type="body" idx="1"/>
          </p:nvPr>
        </p:nvSpPr>
        <p:spPr>
          <a:xfrm>
            <a:off x="611188" y="836613"/>
            <a:ext cx="8208962" cy="5688012"/>
          </a:xfrm>
        </p:spPr>
        <p:txBody>
          <a:bodyPr/>
          <a:lstStyle/>
          <a:p>
            <a:pPr>
              <a:buFontTx/>
              <a:buNone/>
            </a:pPr>
            <a:r>
              <a:rPr lang="zh-CN" altLang="en-US" sz="2800" b="1">
                <a:solidFill>
                  <a:srgbClr val="FF3300"/>
                </a:solidFill>
              </a:rPr>
              <a:t>注意：</a:t>
            </a:r>
            <a:r>
              <a:rPr lang="zh-CN" altLang="en-US" sz="2800" b="1"/>
              <a:t>只能引用共用体变量中的成员，不能引用共用体变量本身。如：</a:t>
            </a:r>
          </a:p>
          <a:p>
            <a:pPr>
              <a:lnSpc>
                <a:spcPct val="80000"/>
              </a:lnSpc>
              <a:buFontTx/>
              <a:buNone/>
            </a:pPr>
            <a:r>
              <a:rPr lang="en-US" altLang="zh-CN" sz="2800" b="1">
                <a:solidFill>
                  <a:srgbClr val="006600"/>
                </a:solidFill>
              </a:rPr>
              <a:t>union data</a:t>
            </a:r>
          </a:p>
          <a:p>
            <a:pPr>
              <a:lnSpc>
                <a:spcPct val="80000"/>
              </a:lnSpc>
              <a:buFontTx/>
              <a:buNone/>
            </a:pPr>
            <a:r>
              <a:rPr lang="en-US" altLang="zh-CN" sz="2800" b="1">
                <a:solidFill>
                  <a:srgbClr val="006600"/>
                </a:solidFill>
              </a:rPr>
              <a:t>{int i;</a:t>
            </a:r>
          </a:p>
          <a:p>
            <a:pPr>
              <a:lnSpc>
                <a:spcPct val="80000"/>
              </a:lnSpc>
              <a:buFontTx/>
              <a:buNone/>
            </a:pPr>
            <a:r>
              <a:rPr lang="en-US" altLang="zh-CN" sz="2800" b="1">
                <a:solidFill>
                  <a:srgbClr val="006600"/>
                </a:solidFill>
              </a:rPr>
              <a:t> char  ch;</a:t>
            </a:r>
          </a:p>
          <a:p>
            <a:pPr>
              <a:lnSpc>
                <a:spcPct val="80000"/>
              </a:lnSpc>
              <a:buFontTx/>
              <a:buNone/>
            </a:pPr>
            <a:r>
              <a:rPr lang="en-US" altLang="zh-CN" sz="2800" b="1">
                <a:solidFill>
                  <a:srgbClr val="006600"/>
                </a:solidFill>
              </a:rPr>
              <a:t> float  f;</a:t>
            </a:r>
          </a:p>
          <a:p>
            <a:pPr>
              <a:lnSpc>
                <a:spcPct val="80000"/>
              </a:lnSpc>
              <a:buFontTx/>
              <a:buNone/>
            </a:pPr>
            <a:r>
              <a:rPr lang="en-US" altLang="zh-CN" sz="2800" b="1">
                <a:solidFill>
                  <a:srgbClr val="006600"/>
                </a:solidFill>
              </a:rPr>
              <a:t> } a,b,c;</a:t>
            </a:r>
          </a:p>
          <a:p>
            <a:pPr>
              <a:buFontTx/>
              <a:buNone/>
            </a:pPr>
            <a:r>
              <a:rPr lang="zh-CN" altLang="en-US" sz="2800" b="1"/>
              <a:t>正确引用：</a:t>
            </a:r>
            <a:endParaRPr lang="en-US" altLang="zh-CN" sz="2800" b="1"/>
          </a:p>
          <a:p>
            <a:pPr>
              <a:buFontTx/>
              <a:buNone/>
            </a:pPr>
            <a:r>
              <a:rPr lang="en-US" altLang="zh-CN" sz="2800" b="1"/>
              <a:t>   </a:t>
            </a:r>
            <a:r>
              <a:rPr lang="zh-CN" altLang="en-US" sz="2800" b="1"/>
              <a:t> </a:t>
            </a:r>
            <a:r>
              <a:rPr lang="en-US" altLang="zh-CN" sz="2800" b="1"/>
              <a:t>a .i (</a:t>
            </a:r>
            <a:r>
              <a:rPr lang="zh-CN" altLang="en-US" sz="2800" b="1"/>
              <a:t>引用共用体变量中的整型变量</a:t>
            </a:r>
            <a:r>
              <a:rPr lang="en-US" altLang="zh-CN" sz="2800" b="1"/>
              <a:t>i)</a:t>
            </a:r>
          </a:p>
          <a:p>
            <a:pPr>
              <a:buFontTx/>
              <a:buNone/>
            </a:pPr>
            <a:r>
              <a:rPr lang="en-US" altLang="zh-CN" sz="2800" b="1"/>
              <a:t>    a .ch(</a:t>
            </a:r>
            <a:r>
              <a:rPr lang="zh-CN" altLang="en-US" sz="2800" b="1"/>
              <a:t>引用共用体变量中的字符变量</a:t>
            </a:r>
            <a:r>
              <a:rPr lang="en-US" altLang="zh-CN" sz="2800" b="1"/>
              <a:t>ch)</a:t>
            </a:r>
          </a:p>
          <a:p>
            <a:pPr>
              <a:buFontTx/>
              <a:buNone/>
            </a:pPr>
            <a:r>
              <a:rPr lang="en-US" altLang="zh-CN" sz="2800" b="1"/>
              <a:t>    a .f (</a:t>
            </a:r>
            <a:r>
              <a:rPr lang="zh-CN" altLang="en-US" sz="2800" b="1"/>
              <a:t>引用共用体变量中的实型变量</a:t>
            </a:r>
            <a:r>
              <a:rPr lang="en-US" altLang="zh-CN" sz="2800" b="1"/>
              <a:t>f)</a:t>
            </a:r>
          </a:p>
          <a:p>
            <a:pPr>
              <a:buFontTx/>
              <a:buNone/>
            </a:pPr>
            <a:r>
              <a:rPr lang="zh-CN" altLang="en-US" sz="2800" b="1"/>
              <a:t>    </a:t>
            </a:r>
            <a:r>
              <a:rPr lang="en-US" altLang="zh-CN" sz="2800" b="1"/>
              <a:t>printf(“%d”,a);</a:t>
            </a:r>
          </a:p>
          <a:p>
            <a:pPr>
              <a:buFontTx/>
              <a:buNone/>
            </a:pPr>
            <a:endParaRPr lang="en-US" altLang="zh-CN" sz="2800" b="1"/>
          </a:p>
        </p:txBody>
      </p:sp>
      <p:grpSp>
        <p:nvGrpSpPr>
          <p:cNvPr id="6" name="Group 14"/>
          <p:cNvGrpSpPr>
            <a:grpSpLocks/>
          </p:cNvGrpSpPr>
          <p:nvPr/>
        </p:nvGrpSpPr>
        <p:grpSpPr bwMode="auto">
          <a:xfrm>
            <a:off x="4787900" y="6124575"/>
            <a:ext cx="346075" cy="309563"/>
            <a:chOff x="4344" y="3540"/>
            <a:chExt cx="240" cy="240"/>
          </a:xfrm>
        </p:grpSpPr>
        <p:sp>
          <p:nvSpPr>
            <p:cNvPr id="34822" name="Line 15"/>
            <p:cNvSpPr>
              <a:spLocks noChangeShapeType="1"/>
            </p:cNvSpPr>
            <p:nvPr/>
          </p:nvSpPr>
          <p:spPr bwMode="auto">
            <a:xfrm flipH="1">
              <a:off x="4344" y="3540"/>
              <a:ext cx="240" cy="24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4823" name="Line 16"/>
            <p:cNvSpPr>
              <a:spLocks noChangeShapeType="1"/>
            </p:cNvSpPr>
            <p:nvPr/>
          </p:nvSpPr>
          <p:spPr bwMode="auto">
            <a:xfrm>
              <a:off x="4356" y="3540"/>
              <a:ext cx="228" cy="21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 calcmode="lin" valueType="num">
                                      <p:cBhvr additive="base">
                                        <p:cTn id="7" dur="500" fill="hold"/>
                                        <p:tgtEl>
                                          <p:spTgt spid="81922"/>
                                        </p:tgtEl>
                                        <p:attrNameLst>
                                          <p:attrName>ppt_x</p:attrName>
                                        </p:attrNameLst>
                                      </p:cBhvr>
                                      <p:tavLst>
                                        <p:tav tm="0">
                                          <p:val>
                                            <p:strVal val="0-#ppt_w/2"/>
                                          </p:val>
                                        </p:tav>
                                        <p:tav tm="100000">
                                          <p:val>
                                            <p:strVal val="#ppt_x"/>
                                          </p:val>
                                        </p:tav>
                                      </p:tavLst>
                                    </p:anim>
                                    <p:anim calcmode="lin" valueType="num">
                                      <p:cBhvr additive="base">
                                        <p:cTn id="8" dur="500" fill="hold"/>
                                        <p:tgtEl>
                                          <p:spTgt spid="819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23">
                                            <p:txEl>
                                              <p:pRg st="0" end="0"/>
                                            </p:txEl>
                                          </p:spTgt>
                                        </p:tgtEl>
                                        <p:attrNameLst>
                                          <p:attrName>style.visibility</p:attrName>
                                        </p:attrNameLst>
                                      </p:cBhvr>
                                      <p:to>
                                        <p:strVal val="visible"/>
                                      </p:to>
                                    </p:set>
                                    <p:anim calcmode="lin" valueType="num">
                                      <p:cBhvr additive="base">
                                        <p:cTn id="13" dur="500" fill="hold"/>
                                        <p:tgtEl>
                                          <p:spTgt spid="8192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1923">
                                            <p:txEl>
                                              <p:pRg st="1" end="1"/>
                                            </p:txEl>
                                          </p:spTgt>
                                        </p:tgtEl>
                                        <p:attrNameLst>
                                          <p:attrName>style.visibility</p:attrName>
                                        </p:attrNameLst>
                                      </p:cBhvr>
                                      <p:to>
                                        <p:strVal val="visible"/>
                                      </p:to>
                                    </p:set>
                                    <p:anim calcmode="lin" valueType="num">
                                      <p:cBhvr additive="base">
                                        <p:cTn id="19" dur="500" fill="hold"/>
                                        <p:tgtEl>
                                          <p:spTgt spid="8192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19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1923">
                                            <p:txEl>
                                              <p:pRg st="2" end="2"/>
                                            </p:txEl>
                                          </p:spTgt>
                                        </p:tgtEl>
                                        <p:attrNameLst>
                                          <p:attrName>style.visibility</p:attrName>
                                        </p:attrNameLst>
                                      </p:cBhvr>
                                      <p:to>
                                        <p:strVal val="visible"/>
                                      </p:to>
                                    </p:set>
                                    <p:anim calcmode="lin" valueType="num">
                                      <p:cBhvr additive="base">
                                        <p:cTn id="25" dur="500" fill="hold"/>
                                        <p:tgtEl>
                                          <p:spTgt spid="8192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19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1923">
                                            <p:txEl>
                                              <p:pRg st="3" end="3"/>
                                            </p:txEl>
                                          </p:spTgt>
                                        </p:tgtEl>
                                        <p:attrNameLst>
                                          <p:attrName>style.visibility</p:attrName>
                                        </p:attrNameLst>
                                      </p:cBhvr>
                                      <p:to>
                                        <p:strVal val="visible"/>
                                      </p:to>
                                    </p:set>
                                    <p:anim calcmode="lin" valueType="num">
                                      <p:cBhvr additive="base">
                                        <p:cTn id="31" dur="500" fill="hold"/>
                                        <p:tgtEl>
                                          <p:spTgt spid="8192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19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1923">
                                            <p:txEl>
                                              <p:pRg st="4" end="4"/>
                                            </p:txEl>
                                          </p:spTgt>
                                        </p:tgtEl>
                                        <p:attrNameLst>
                                          <p:attrName>style.visibility</p:attrName>
                                        </p:attrNameLst>
                                      </p:cBhvr>
                                      <p:to>
                                        <p:strVal val="visible"/>
                                      </p:to>
                                    </p:set>
                                    <p:anim calcmode="lin" valueType="num">
                                      <p:cBhvr additive="base">
                                        <p:cTn id="37" dur="500" fill="hold"/>
                                        <p:tgtEl>
                                          <p:spTgt spid="8192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19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1923">
                                            <p:txEl>
                                              <p:pRg st="5" end="5"/>
                                            </p:txEl>
                                          </p:spTgt>
                                        </p:tgtEl>
                                        <p:attrNameLst>
                                          <p:attrName>style.visibility</p:attrName>
                                        </p:attrNameLst>
                                      </p:cBhvr>
                                      <p:to>
                                        <p:strVal val="visible"/>
                                      </p:to>
                                    </p:set>
                                    <p:anim calcmode="lin" valueType="num">
                                      <p:cBhvr additive="base">
                                        <p:cTn id="43" dur="500" fill="hold"/>
                                        <p:tgtEl>
                                          <p:spTgt spid="8192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192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1923">
                                            <p:txEl>
                                              <p:pRg st="6" end="6"/>
                                            </p:txEl>
                                          </p:spTgt>
                                        </p:tgtEl>
                                        <p:attrNameLst>
                                          <p:attrName>style.visibility</p:attrName>
                                        </p:attrNameLst>
                                      </p:cBhvr>
                                      <p:to>
                                        <p:strVal val="visible"/>
                                      </p:to>
                                    </p:set>
                                    <p:anim calcmode="lin" valueType="num">
                                      <p:cBhvr additive="base">
                                        <p:cTn id="49" dur="500" fill="hold"/>
                                        <p:tgtEl>
                                          <p:spTgt spid="81923">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8192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81923">
                                            <p:txEl>
                                              <p:pRg st="7" end="7"/>
                                            </p:txEl>
                                          </p:spTgt>
                                        </p:tgtEl>
                                        <p:attrNameLst>
                                          <p:attrName>style.visibility</p:attrName>
                                        </p:attrNameLst>
                                      </p:cBhvr>
                                      <p:to>
                                        <p:strVal val="visible"/>
                                      </p:to>
                                    </p:set>
                                    <p:anim calcmode="lin" valueType="num">
                                      <p:cBhvr additive="base">
                                        <p:cTn id="55" dur="500" fill="hold"/>
                                        <p:tgtEl>
                                          <p:spTgt spid="81923">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8192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81923">
                                            <p:txEl>
                                              <p:pRg st="8" end="8"/>
                                            </p:txEl>
                                          </p:spTgt>
                                        </p:tgtEl>
                                        <p:attrNameLst>
                                          <p:attrName>style.visibility</p:attrName>
                                        </p:attrNameLst>
                                      </p:cBhvr>
                                      <p:to>
                                        <p:strVal val="visible"/>
                                      </p:to>
                                    </p:set>
                                    <p:anim calcmode="lin" valueType="num">
                                      <p:cBhvr additive="base">
                                        <p:cTn id="61" dur="500" fill="hold"/>
                                        <p:tgtEl>
                                          <p:spTgt spid="81923">
                                            <p:txEl>
                                              <p:p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8192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81923">
                                            <p:txEl>
                                              <p:pRg st="9" end="9"/>
                                            </p:txEl>
                                          </p:spTgt>
                                        </p:tgtEl>
                                        <p:attrNameLst>
                                          <p:attrName>style.visibility</p:attrName>
                                        </p:attrNameLst>
                                      </p:cBhvr>
                                      <p:to>
                                        <p:strVal val="visible"/>
                                      </p:to>
                                    </p:set>
                                    <p:anim calcmode="lin" valueType="num">
                                      <p:cBhvr additive="base">
                                        <p:cTn id="67" dur="500" fill="hold"/>
                                        <p:tgtEl>
                                          <p:spTgt spid="81923">
                                            <p:txEl>
                                              <p:pRg st="9" end="9"/>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8192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81923">
                                            <p:txEl>
                                              <p:pRg st="10" end="10"/>
                                            </p:txEl>
                                          </p:spTgt>
                                        </p:tgtEl>
                                        <p:attrNameLst>
                                          <p:attrName>style.visibility</p:attrName>
                                        </p:attrNameLst>
                                      </p:cBhvr>
                                      <p:to>
                                        <p:strVal val="visible"/>
                                      </p:to>
                                    </p:set>
                                    <p:anim calcmode="lin" valueType="num">
                                      <p:cBhvr additive="base">
                                        <p:cTn id="73" dur="500" fill="hold"/>
                                        <p:tgtEl>
                                          <p:spTgt spid="81923">
                                            <p:txEl>
                                              <p:pRg st="10" end="10"/>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8192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P spid="81923"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50 </a:t>
            </a:r>
            <a:r>
              <a:rPr lang="zh-CN" altLang="en-US"/>
              <a:t>页   第 </a:t>
            </a:r>
            <a:fld id="{A99680DB-2A3B-4E8F-AE62-D5A660DEA21E}" type="slidenum">
              <a:rPr lang="zh-CN" altLang="en-US" b="1">
                <a:solidFill>
                  <a:srgbClr val="FF9900"/>
                </a:solidFill>
              </a:rPr>
              <a:pPr>
                <a:defRPr/>
              </a:pPr>
              <a:t>26</a:t>
            </a:fld>
            <a:r>
              <a:rPr lang="zh-CN" altLang="en-US" b="1"/>
              <a:t> </a:t>
            </a:r>
            <a:r>
              <a:rPr lang="zh-CN" altLang="en-US"/>
              <a:t>页</a:t>
            </a:r>
          </a:p>
        </p:txBody>
      </p:sp>
      <p:sp>
        <p:nvSpPr>
          <p:cNvPr id="82946" name="Rectangle 2"/>
          <p:cNvSpPr>
            <a:spLocks noGrp="1" noChangeArrowheads="1"/>
          </p:cNvSpPr>
          <p:nvPr>
            <p:ph type="title"/>
          </p:nvPr>
        </p:nvSpPr>
        <p:spPr>
          <a:xfrm>
            <a:off x="539750" y="0"/>
            <a:ext cx="7772400" cy="692150"/>
          </a:xfrm>
        </p:spPr>
        <p:txBody>
          <a:bodyPr/>
          <a:lstStyle/>
          <a:p>
            <a:pPr>
              <a:defRPr/>
            </a:pPr>
            <a:r>
              <a:rPr lang="en-US" altLang="zh-CN" sz="3200"/>
              <a:t>10.6.3  </a:t>
            </a:r>
            <a:r>
              <a:rPr lang="zh-CN" altLang="zh-CN" sz="3200"/>
              <a:t>共用体类型数据的特点</a:t>
            </a:r>
            <a:endParaRPr lang="zh-CN" altLang="en-US" sz="3200"/>
          </a:p>
        </p:txBody>
      </p:sp>
      <p:sp>
        <p:nvSpPr>
          <p:cNvPr id="82947" name="Rectangle 3"/>
          <p:cNvSpPr>
            <a:spLocks noGrp="1" noChangeArrowheads="1"/>
          </p:cNvSpPr>
          <p:nvPr>
            <p:ph type="body" idx="1"/>
          </p:nvPr>
        </p:nvSpPr>
        <p:spPr>
          <a:xfrm>
            <a:off x="468313" y="908050"/>
            <a:ext cx="8424862" cy="5715000"/>
          </a:xfrm>
          <a:solidFill>
            <a:schemeClr val="bg1"/>
          </a:solidFill>
        </p:spPr>
        <p:txBody>
          <a:bodyPr/>
          <a:lstStyle/>
          <a:p>
            <a:pPr>
              <a:lnSpc>
                <a:spcPct val="130000"/>
              </a:lnSpc>
              <a:buFontTx/>
              <a:buNone/>
            </a:pPr>
            <a:r>
              <a:rPr lang="en-US" altLang="zh-CN" sz="2400" b="1"/>
              <a:t>1.</a:t>
            </a:r>
            <a:r>
              <a:rPr lang="zh-CN" altLang="en-US" sz="2400" b="1"/>
              <a:t>每一瞬时只有一个成员起作用 ；</a:t>
            </a:r>
          </a:p>
          <a:p>
            <a:pPr>
              <a:lnSpc>
                <a:spcPct val="130000"/>
              </a:lnSpc>
              <a:buFontTx/>
              <a:buNone/>
            </a:pPr>
            <a:r>
              <a:rPr lang="en-US" altLang="zh-CN" sz="2400" b="1"/>
              <a:t>2.</a:t>
            </a:r>
            <a:r>
              <a:rPr lang="zh-CN" altLang="en-US" sz="2400" b="1"/>
              <a:t>共用体变量中起作用的成员是最后一次存放的成员；</a:t>
            </a:r>
          </a:p>
          <a:p>
            <a:pPr>
              <a:lnSpc>
                <a:spcPct val="130000"/>
              </a:lnSpc>
              <a:buFontTx/>
              <a:buNone/>
            </a:pPr>
            <a:r>
              <a:rPr lang="en-US" altLang="zh-CN" sz="2400" b="1"/>
              <a:t>3.</a:t>
            </a:r>
            <a:r>
              <a:rPr lang="zh-CN" altLang="en-US" sz="2400" b="1"/>
              <a:t>共用体变量的地址和它的各成员的地址都是同一地址；</a:t>
            </a:r>
          </a:p>
          <a:p>
            <a:pPr>
              <a:lnSpc>
                <a:spcPct val="130000"/>
              </a:lnSpc>
              <a:buFontTx/>
              <a:buNone/>
            </a:pPr>
            <a:r>
              <a:rPr lang="en-US" altLang="zh-CN" sz="2400" b="1"/>
              <a:t>4.</a:t>
            </a:r>
            <a:r>
              <a:rPr lang="zh-CN" altLang="en-US" sz="2400" b="1"/>
              <a:t>不能对共用体变量名赋值，也不能通过引用变量名来得到成员的值，不能在定义共用体变量时对它初始化。</a:t>
            </a:r>
          </a:p>
          <a:p>
            <a:pPr>
              <a:lnSpc>
                <a:spcPct val="130000"/>
              </a:lnSpc>
              <a:buFontTx/>
              <a:buNone/>
            </a:pPr>
            <a:r>
              <a:rPr lang="en-US" altLang="zh-CN" sz="2400" b="1"/>
              <a:t>5.</a:t>
            </a:r>
            <a:r>
              <a:rPr lang="zh-CN" altLang="en-US" sz="2400" b="1"/>
              <a:t>不能把共用体变量作为函数参数，也不能使函数带回共用体变量，但可使用指向共用体变量的指针；</a:t>
            </a:r>
          </a:p>
          <a:p>
            <a:pPr>
              <a:lnSpc>
                <a:spcPct val="130000"/>
              </a:lnSpc>
              <a:buFontTx/>
              <a:buNone/>
            </a:pPr>
            <a:r>
              <a:rPr lang="en-US" altLang="zh-CN" sz="2400" b="1"/>
              <a:t>6.</a:t>
            </a:r>
            <a:r>
              <a:rPr lang="zh-CN" altLang="en-US" sz="2400" b="1"/>
              <a:t>共用体类型可以出现在结构体类型定义中，也可以定义共用体数组。而结构体也可以出现在共用体类型定义中，数组也可以作为共用体的成员。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46"/>
                                        </p:tgtEl>
                                        <p:attrNameLst>
                                          <p:attrName>style.visibility</p:attrName>
                                        </p:attrNameLst>
                                      </p:cBhvr>
                                      <p:to>
                                        <p:strVal val="visible"/>
                                      </p:to>
                                    </p:set>
                                    <p:anim calcmode="lin" valueType="num">
                                      <p:cBhvr additive="base">
                                        <p:cTn id="7" dur="500" fill="hold"/>
                                        <p:tgtEl>
                                          <p:spTgt spid="82946"/>
                                        </p:tgtEl>
                                        <p:attrNameLst>
                                          <p:attrName>ppt_x</p:attrName>
                                        </p:attrNameLst>
                                      </p:cBhvr>
                                      <p:tavLst>
                                        <p:tav tm="0">
                                          <p:val>
                                            <p:strVal val="0-#ppt_w/2"/>
                                          </p:val>
                                        </p:tav>
                                        <p:tav tm="100000">
                                          <p:val>
                                            <p:strVal val="#ppt_x"/>
                                          </p:val>
                                        </p:tav>
                                      </p:tavLst>
                                    </p:anim>
                                    <p:anim calcmode="lin" valueType="num">
                                      <p:cBhvr additive="base">
                                        <p:cTn id="8" dur="500" fill="hold"/>
                                        <p:tgtEl>
                                          <p:spTgt spid="829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2947">
                                            <p:bg/>
                                          </p:spTgt>
                                        </p:tgtEl>
                                        <p:attrNameLst>
                                          <p:attrName>style.visibility</p:attrName>
                                        </p:attrNameLst>
                                      </p:cBhvr>
                                      <p:to>
                                        <p:strVal val="visible"/>
                                      </p:to>
                                    </p:set>
                                    <p:anim calcmode="lin" valueType="num">
                                      <p:cBhvr additive="base">
                                        <p:cTn id="13" dur="500" fill="hold"/>
                                        <p:tgtEl>
                                          <p:spTgt spid="82947">
                                            <p:bg/>
                                          </p:spTgt>
                                        </p:tgtEl>
                                        <p:attrNameLst>
                                          <p:attrName>ppt_x</p:attrName>
                                        </p:attrNameLst>
                                      </p:cBhvr>
                                      <p:tavLst>
                                        <p:tav tm="0">
                                          <p:val>
                                            <p:strVal val="1+#ppt_w/2"/>
                                          </p:val>
                                        </p:tav>
                                        <p:tav tm="100000">
                                          <p:val>
                                            <p:strVal val="#ppt_x"/>
                                          </p:val>
                                        </p:tav>
                                      </p:tavLst>
                                    </p:anim>
                                    <p:anim calcmode="lin" valueType="num">
                                      <p:cBhvr additive="base">
                                        <p:cTn id="14" dur="500" fill="hold"/>
                                        <p:tgtEl>
                                          <p:spTgt spid="82947">
                                            <p:bg/>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2947">
                                            <p:txEl>
                                              <p:pRg st="0" end="0"/>
                                            </p:txEl>
                                          </p:spTgt>
                                        </p:tgtEl>
                                        <p:attrNameLst>
                                          <p:attrName>style.visibility</p:attrName>
                                        </p:attrNameLst>
                                      </p:cBhvr>
                                      <p:to>
                                        <p:strVal val="visible"/>
                                      </p:to>
                                    </p:set>
                                    <p:anim calcmode="lin" valueType="num">
                                      <p:cBhvr additive="base">
                                        <p:cTn id="19" dur="500" fill="hold"/>
                                        <p:tgtEl>
                                          <p:spTgt spid="82947">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29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2947">
                                            <p:txEl>
                                              <p:pRg st="1" end="1"/>
                                            </p:txEl>
                                          </p:spTgt>
                                        </p:tgtEl>
                                        <p:attrNameLst>
                                          <p:attrName>style.visibility</p:attrName>
                                        </p:attrNameLst>
                                      </p:cBhvr>
                                      <p:to>
                                        <p:strVal val="visible"/>
                                      </p:to>
                                    </p:set>
                                    <p:anim calcmode="lin" valueType="num">
                                      <p:cBhvr additive="base">
                                        <p:cTn id="25" dur="500" fill="hold"/>
                                        <p:tgtEl>
                                          <p:spTgt spid="82947">
                                            <p:txEl>
                                              <p:pRg st="1" end="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29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82947">
                                            <p:txEl>
                                              <p:pRg st="2" end="2"/>
                                            </p:txEl>
                                          </p:spTgt>
                                        </p:tgtEl>
                                        <p:attrNameLst>
                                          <p:attrName>style.visibility</p:attrName>
                                        </p:attrNameLst>
                                      </p:cBhvr>
                                      <p:to>
                                        <p:strVal val="visible"/>
                                      </p:to>
                                    </p:set>
                                    <p:anim calcmode="lin" valueType="num">
                                      <p:cBhvr additive="base">
                                        <p:cTn id="31" dur="500" fill="hold"/>
                                        <p:tgtEl>
                                          <p:spTgt spid="82947">
                                            <p:txEl>
                                              <p:pRg st="2" end="2"/>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29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82947">
                                            <p:txEl>
                                              <p:pRg st="3" end="3"/>
                                            </p:txEl>
                                          </p:spTgt>
                                        </p:tgtEl>
                                        <p:attrNameLst>
                                          <p:attrName>style.visibility</p:attrName>
                                        </p:attrNameLst>
                                      </p:cBhvr>
                                      <p:to>
                                        <p:strVal val="visible"/>
                                      </p:to>
                                    </p:set>
                                    <p:anim calcmode="lin" valueType="num">
                                      <p:cBhvr additive="base">
                                        <p:cTn id="37" dur="500" fill="hold"/>
                                        <p:tgtEl>
                                          <p:spTgt spid="82947">
                                            <p:txEl>
                                              <p:pRg st="3" end="3"/>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29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82947">
                                            <p:txEl>
                                              <p:pRg st="4" end="4"/>
                                            </p:txEl>
                                          </p:spTgt>
                                        </p:tgtEl>
                                        <p:attrNameLst>
                                          <p:attrName>style.visibility</p:attrName>
                                        </p:attrNameLst>
                                      </p:cBhvr>
                                      <p:to>
                                        <p:strVal val="visible"/>
                                      </p:to>
                                    </p:set>
                                    <p:anim calcmode="lin" valueType="num">
                                      <p:cBhvr additive="base">
                                        <p:cTn id="43" dur="500" fill="hold"/>
                                        <p:tgtEl>
                                          <p:spTgt spid="82947">
                                            <p:txEl>
                                              <p:pRg st="4" end="4"/>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829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82947">
                                            <p:txEl>
                                              <p:pRg st="5" end="5"/>
                                            </p:txEl>
                                          </p:spTgt>
                                        </p:tgtEl>
                                        <p:attrNameLst>
                                          <p:attrName>style.visibility</p:attrName>
                                        </p:attrNameLst>
                                      </p:cBhvr>
                                      <p:to>
                                        <p:strVal val="visible"/>
                                      </p:to>
                                    </p:set>
                                    <p:anim calcmode="lin" valueType="num">
                                      <p:cBhvr additive="base">
                                        <p:cTn id="49" dur="500" fill="hold"/>
                                        <p:tgtEl>
                                          <p:spTgt spid="82947">
                                            <p:txEl>
                                              <p:pRg st="5" end="5"/>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8294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autoUpdateAnimBg="0"/>
      <p:bldP spid="82947" grpId="0" build="p"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50 </a:t>
            </a:r>
            <a:r>
              <a:rPr lang="zh-CN" altLang="en-US"/>
              <a:t>页   第 </a:t>
            </a:r>
            <a:fld id="{08AFDE36-A07C-4950-9B47-463F7836D381}" type="slidenum">
              <a:rPr lang="zh-CN" altLang="en-US" b="1">
                <a:solidFill>
                  <a:srgbClr val="FF9900"/>
                </a:solidFill>
              </a:rPr>
              <a:pPr>
                <a:defRPr/>
              </a:pPr>
              <a:t>27</a:t>
            </a:fld>
            <a:r>
              <a:rPr lang="zh-CN" altLang="en-US" b="1"/>
              <a:t> </a:t>
            </a:r>
            <a:r>
              <a:rPr lang="zh-CN" altLang="en-US"/>
              <a:t>页</a:t>
            </a:r>
          </a:p>
        </p:txBody>
      </p:sp>
      <p:sp>
        <p:nvSpPr>
          <p:cNvPr id="96258" name="Rectangle 2"/>
          <p:cNvSpPr>
            <a:spLocks noGrp="1" noChangeArrowheads="1"/>
          </p:cNvSpPr>
          <p:nvPr>
            <p:ph type="title"/>
          </p:nvPr>
        </p:nvSpPr>
        <p:spPr/>
        <p:txBody>
          <a:bodyPr/>
          <a:lstStyle/>
          <a:p>
            <a:pPr algn="ctr">
              <a:defRPr/>
            </a:pPr>
            <a:r>
              <a:rPr lang="en-US" altLang="zh-CN" sz="3600"/>
              <a:t>10.8 </a:t>
            </a:r>
            <a:r>
              <a:rPr lang="zh-CN" altLang="en-US" sz="3600"/>
              <a:t>用</a:t>
            </a:r>
            <a:r>
              <a:rPr lang="en-US" altLang="zh-CN" sz="3600"/>
              <a:t>typedef</a:t>
            </a:r>
            <a:r>
              <a:rPr lang="zh-CN" altLang="en-US" sz="3600"/>
              <a:t>定义数据类型</a:t>
            </a:r>
          </a:p>
        </p:txBody>
      </p:sp>
      <p:sp>
        <p:nvSpPr>
          <p:cNvPr id="96259" name="Rectangle 3"/>
          <p:cNvSpPr>
            <a:spLocks noChangeArrowheads="1"/>
          </p:cNvSpPr>
          <p:nvPr/>
        </p:nvSpPr>
        <p:spPr bwMode="auto">
          <a:xfrm>
            <a:off x="665163" y="1027113"/>
            <a:ext cx="4032250" cy="482600"/>
          </a:xfrm>
          <a:prstGeom prst="rect">
            <a:avLst/>
          </a:prstGeom>
          <a:noFill/>
          <a:ln>
            <a:noFill/>
          </a:ln>
          <a:effectLst/>
          <a:extLst>
            <a:ext uri="{909E8E84-426E-40DD-AFC4-6F175D3DCCD1}">
              <a14:hiddenFill xmlns:a14="http://schemas.microsoft.com/office/drawing/2010/main">
                <a:gradFill rotWithShape="0">
                  <a:gsLst>
                    <a:gs pos="0">
                      <a:srgbClr val="333399">
                        <a:gamma/>
                        <a:shade val="46275"/>
                        <a:invGamma/>
                      </a:srgbClr>
                    </a:gs>
                    <a:gs pos="100000">
                      <a:srgbClr val="333399"/>
                    </a:gs>
                  </a:gsLst>
                  <a:path path="shape">
                    <a:fillToRect l="50000" t="50000" r="50000" b="50000"/>
                  </a:path>
                </a:gradFill>
              </a14:hiddenFill>
            </a:ext>
            <a:ext uri="{91240B29-F687-4F45-9708-019B960494DF}">
              <a14:hiddenLine xmlns:a14="http://schemas.microsoft.com/office/drawing/2010/main" w="38100" cmpd="dbl"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80000"/>
              </a:lnSpc>
              <a:defRPr/>
            </a:pPr>
            <a:r>
              <a:rPr kumimoji="1" lang="en-US" altLang="zh-CN" sz="3200" b="1" dirty="0">
                <a:effectLst>
                  <a:outerShdw blurRad="38100" dist="38100" dir="2700000" algn="tl">
                    <a:srgbClr val="C0C0C0"/>
                  </a:outerShdw>
                </a:effectLst>
                <a:ea typeface="楷体_GB2312" pitchFamily="49" charset="-122"/>
              </a:rPr>
              <a:t>10.8.1 </a:t>
            </a:r>
            <a:r>
              <a:rPr kumimoji="1" lang="zh-CN" altLang="en-US" sz="3200" b="1" dirty="0">
                <a:effectLst>
                  <a:outerShdw blurRad="38100" dist="38100" dir="2700000" algn="tl">
                    <a:srgbClr val="C0C0C0"/>
                  </a:outerShdw>
                </a:effectLst>
                <a:ea typeface="楷体_GB2312" pitchFamily="49" charset="-122"/>
              </a:rPr>
              <a:t>自定义类型</a:t>
            </a:r>
          </a:p>
        </p:txBody>
      </p:sp>
      <p:sp>
        <p:nvSpPr>
          <p:cNvPr id="96261" name="Rectangle 5"/>
          <p:cNvSpPr>
            <a:spLocks noChangeArrowheads="1"/>
          </p:cNvSpPr>
          <p:nvPr/>
        </p:nvSpPr>
        <p:spPr bwMode="auto">
          <a:xfrm>
            <a:off x="487363" y="1773238"/>
            <a:ext cx="8188325" cy="2570162"/>
          </a:xfrm>
          <a:prstGeom prst="rect">
            <a:avLst/>
          </a:prstGeom>
          <a:noFill/>
          <a:ln>
            <a:noFill/>
          </a:ln>
          <a:effectLst/>
          <a:extLst>
            <a:ext uri="{909E8E84-426E-40DD-AFC4-6F175D3DCCD1}">
              <a14:hiddenFill xmlns:a14="http://schemas.microsoft.com/office/drawing/2010/main">
                <a:solidFill>
                  <a:srgbClr val="3333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5000"/>
              </a:lnSpc>
              <a:spcBef>
                <a:spcPct val="50000"/>
              </a:spcBef>
              <a:buClr>
                <a:srgbClr val="FFFF00"/>
              </a:buClr>
              <a:buSzPct val="70000"/>
              <a:buFont typeface="Wingdings" pitchFamily="2" charset="2"/>
              <a:buChar char="l"/>
              <a:defRPr/>
            </a:pPr>
            <a:r>
              <a:rPr kumimoji="1" lang="en-US" altLang="zh-CN" sz="2800" b="1" dirty="0">
                <a:latin typeface="宋体" pitchFamily="2" charset="-122"/>
              </a:rPr>
              <a:t> </a:t>
            </a:r>
            <a:r>
              <a:rPr kumimoji="1" lang="zh-CN" altLang="en-US" sz="2800" b="1" dirty="0">
                <a:latin typeface="宋体" pitchFamily="2" charset="-122"/>
              </a:rPr>
              <a:t>自定义类型</a:t>
            </a:r>
            <a:endParaRPr kumimoji="1" lang="en-US" altLang="zh-CN" sz="2800" b="1" dirty="0">
              <a:latin typeface="宋体" pitchFamily="2" charset="-122"/>
            </a:endParaRPr>
          </a:p>
          <a:p>
            <a:pPr>
              <a:lnSpc>
                <a:spcPct val="95000"/>
              </a:lnSpc>
              <a:spcBef>
                <a:spcPct val="50000"/>
              </a:spcBef>
              <a:buClr>
                <a:srgbClr val="FFFF00"/>
              </a:buClr>
              <a:buSzPct val="70000"/>
              <a:defRPr/>
            </a:pPr>
            <a:r>
              <a:rPr kumimoji="1" lang="en-US" altLang="zh-CN" sz="2800" b="1" dirty="0">
                <a:latin typeface="宋体" pitchFamily="2" charset="-122"/>
              </a:rPr>
              <a:t>  </a:t>
            </a:r>
            <a:r>
              <a:rPr kumimoji="1" lang="zh-CN" altLang="en-US" sz="2800" b="1" dirty="0">
                <a:latin typeface="宋体" pitchFamily="2" charset="-122"/>
              </a:rPr>
              <a:t>用户根据自己的实际要求，用类型说明语句</a:t>
            </a:r>
            <a:r>
              <a:rPr kumimoji="1" lang="en-US" altLang="zh-CN" sz="2800" b="1" dirty="0" err="1">
                <a:solidFill>
                  <a:srgbClr val="CC0000"/>
                </a:solidFill>
                <a:latin typeface="宋体" pitchFamily="2" charset="-122"/>
              </a:rPr>
              <a:t>typedef</a:t>
            </a:r>
            <a:r>
              <a:rPr kumimoji="1" lang="zh-CN" altLang="en-US" sz="2800" b="1" dirty="0">
                <a:latin typeface="宋体" pitchFamily="2" charset="-122"/>
              </a:rPr>
              <a:t>将已有的类型重新命名为一个新的类型。</a:t>
            </a:r>
          </a:p>
          <a:p>
            <a:pPr marL="457200" indent="-457200">
              <a:lnSpc>
                <a:spcPct val="95000"/>
              </a:lnSpc>
              <a:spcBef>
                <a:spcPct val="50000"/>
              </a:spcBef>
              <a:buClr>
                <a:srgbClr val="FFFF00"/>
              </a:buClr>
              <a:buSzPct val="70000"/>
              <a:buFont typeface="Wingdings" pitchFamily="2" charset="2"/>
              <a:buChar char="l"/>
              <a:defRPr/>
            </a:pPr>
            <a:r>
              <a:rPr kumimoji="1" lang="en-US" altLang="zh-CN" sz="2800" b="1" dirty="0" err="1">
                <a:solidFill>
                  <a:srgbClr val="CC0000"/>
                </a:solidFill>
                <a:latin typeface="宋体" pitchFamily="2" charset="-122"/>
              </a:rPr>
              <a:t>typedef</a:t>
            </a:r>
            <a:r>
              <a:rPr kumimoji="1" lang="zh-CN" altLang="en-US" sz="2800" b="1" dirty="0">
                <a:solidFill>
                  <a:srgbClr val="CC0000"/>
                </a:solidFill>
                <a:latin typeface="宋体" pitchFamily="2" charset="-122"/>
              </a:rPr>
              <a:t>不能定义新的类型，只是用新名代替已有的类型名。</a:t>
            </a:r>
            <a:endParaRPr kumimoji="1" lang="en-US" altLang="zh-CN" sz="2800" b="1" dirty="0">
              <a:solidFill>
                <a:srgbClr val="CC0000"/>
              </a:solidFill>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62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6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p:bldP spid="96261"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50 </a:t>
            </a:r>
            <a:r>
              <a:rPr lang="zh-CN" altLang="en-US"/>
              <a:t>页   第 </a:t>
            </a:r>
            <a:fld id="{631B908A-1000-481D-A167-75EC98724750}" type="slidenum">
              <a:rPr lang="zh-CN" altLang="en-US" b="1">
                <a:solidFill>
                  <a:srgbClr val="FF9900"/>
                </a:solidFill>
              </a:rPr>
              <a:pPr>
                <a:defRPr/>
              </a:pPr>
              <a:t>28</a:t>
            </a:fld>
            <a:r>
              <a:rPr lang="zh-CN" altLang="en-US" b="1"/>
              <a:t> </a:t>
            </a:r>
            <a:r>
              <a:rPr lang="zh-CN" altLang="en-US"/>
              <a:t>页</a:t>
            </a:r>
          </a:p>
        </p:txBody>
      </p:sp>
      <p:sp>
        <p:nvSpPr>
          <p:cNvPr id="98306" name="Rectangle 2"/>
          <p:cNvSpPr>
            <a:spLocks noChangeArrowheads="1"/>
          </p:cNvSpPr>
          <p:nvPr/>
        </p:nvSpPr>
        <p:spPr bwMode="auto">
          <a:xfrm>
            <a:off x="684213" y="1916113"/>
            <a:ext cx="7935912" cy="4008437"/>
          </a:xfrm>
          <a:prstGeom prst="rect">
            <a:avLst/>
          </a:prstGeom>
          <a:noFill/>
          <a:ln>
            <a:noFill/>
          </a:ln>
          <a:effectLst/>
          <a:extLst>
            <a:ext uri="{909E8E84-426E-40DD-AFC4-6F175D3DCCD1}">
              <a14:hiddenFill xmlns:a14="http://schemas.microsoft.com/office/drawing/2010/main">
                <a:solidFill>
                  <a:srgbClr val="3333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5000"/>
              </a:lnSpc>
              <a:spcBef>
                <a:spcPct val="50000"/>
              </a:spcBef>
              <a:buClr>
                <a:srgbClr val="FFFF00"/>
              </a:buClr>
              <a:buSzPct val="70000"/>
              <a:buFont typeface="Wingdings" pitchFamily="2" charset="2"/>
              <a:buChar char="l"/>
            </a:pPr>
            <a:r>
              <a:rPr kumimoji="1" lang="zh-CN" altLang="en-US" sz="2800" b="1">
                <a:solidFill>
                  <a:srgbClr val="CC0000"/>
                </a:solidFill>
                <a:latin typeface="宋体" pitchFamily="2" charset="-122"/>
              </a:rPr>
              <a:t>例</a:t>
            </a:r>
          </a:p>
          <a:p>
            <a:pPr>
              <a:lnSpc>
                <a:spcPct val="95000"/>
              </a:lnSpc>
              <a:spcBef>
                <a:spcPct val="50000"/>
              </a:spcBef>
              <a:buClr>
                <a:srgbClr val="FFFF00"/>
              </a:buClr>
              <a:buSzPct val="70000"/>
              <a:buFont typeface="Wingdings" pitchFamily="2" charset="2"/>
              <a:buNone/>
            </a:pPr>
            <a:r>
              <a:rPr kumimoji="1" lang="zh-CN" altLang="en-US" sz="2800" b="1">
                <a:solidFill>
                  <a:srgbClr val="FFFF00"/>
                </a:solidFill>
                <a:latin typeface="宋体" pitchFamily="2" charset="-122"/>
              </a:rPr>
              <a:t>       </a:t>
            </a:r>
            <a:r>
              <a:rPr kumimoji="1" lang="en-US" altLang="zh-CN" sz="2800" b="1">
                <a:solidFill>
                  <a:schemeClr val="tx2"/>
                </a:solidFill>
                <a:latin typeface="宋体" pitchFamily="2" charset="-122"/>
              </a:rPr>
              <a:t>typedef</a:t>
            </a:r>
            <a:r>
              <a:rPr kumimoji="1" lang="en-US" altLang="zh-CN" sz="2800" b="1">
                <a:solidFill>
                  <a:srgbClr val="FFFF00"/>
                </a:solidFill>
                <a:latin typeface="宋体" pitchFamily="2" charset="-122"/>
              </a:rPr>
              <a:t> </a:t>
            </a:r>
            <a:r>
              <a:rPr kumimoji="1" lang="en-US" altLang="zh-CN" sz="2800" b="1">
                <a:latin typeface="宋体" pitchFamily="2" charset="-122"/>
              </a:rPr>
              <a:t>int</a:t>
            </a:r>
            <a:r>
              <a:rPr kumimoji="1" lang="en-US" altLang="zh-CN" sz="2800" b="1">
                <a:solidFill>
                  <a:srgbClr val="FFFF00"/>
                </a:solidFill>
                <a:latin typeface="宋体" pitchFamily="2" charset="-122"/>
              </a:rPr>
              <a:t>    </a:t>
            </a:r>
            <a:r>
              <a:rPr kumimoji="1" lang="en-US" altLang="zh-CN" sz="2800" b="1">
                <a:solidFill>
                  <a:srgbClr val="CC0000"/>
                </a:solidFill>
                <a:latin typeface="宋体" pitchFamily="2" charset="-122"/>
              </a:rPr>
              <a:t>INTEGER;</a:t>
            </a:r>
          </a:p>
          <a:p>
            <a:pPr>
              <a:lnSpc>
                <a:spcPct val="95000"/>
              </a:lnSpc>
              <a:spcBef>
                <a:spcPct val="50000"/>
              </a:spcBef>
              <a:buClr>
                <a:srgbClr val="FFFF00"/>
              </a:buClr>
              <a:buSzPct val="70000"/>
              <a:buFont typeface="Wingdings" pitchFamily="2" charset="2"/>
              <a:buNone/>
            </a:pPr>
            <a:r>
              <a:rPr kumimoji="1" lang="en-US" altLang="zh-CN" sz="2800" b="1">
                <a:solidFill>
                  <a:srgbClr val="FFFF00"/>
                </a:solidFill>
                <a:latin typeface="宋体" pitchFamily="2" charset="-122"/>
              </a:rPr>
              <a:t>       </a:t>
            </a:r>
            <a:r>
              <a:rPr kumimoji="1" lang="en-US" altLang="zh-CN" sz="2800" b="1">
                <a:solidFill>
                  <a:schemeClr val="tx2"/>
                </a:solidFill>
                <a:latin typeface="宋体" pitchFamily="2" charset="-122"/>
              </a:rPr>
              <a:t>typedef</a:t>
            </a:r>
            <a:r>
              <a:rPr kumimoji="1" lang="en-US" altLang="zh-CN" sz="2800" b="1">
                <a:solidFill>
                  <a:srgbClr val="FFFF00"/>
                </a:solidFill>
                <a:latin typeface="宋体" pitchFamily="2" charset="-122"/>
              </a:rPr>
              <a:t> </a:t>
            </a:r>
            <a:r>
              <a:rPr kumimoji="1" lang="en-US" altLang="zh-CN" sz="2800" b="1">
                <a:latin typeface="宋体" pitchFamily="2" charset="-122"/>
              </a:rPr>
              <a:t>float</a:t>
            </a:r>
            <a:r>
              <a:rPr kumimoji="1" lang="en-US" altLang="zh-CN" sz="2800" b="1">
                <a:solidFill>
                  <a:srgbClr val="FFFF00"/>
                </a:solidFill>
                <a:latin typeface="宋体" pitchFamily="2" charset="-122"/>
              </a:rPr>
              <a:t>  </a:t>
            </a:r>
            <a:r>
              <a:rPr kumimoji="1" lang="en-US" altLang="zh-CN" sz="2800" b="1">
                <a:solidFill>
                  <a:srgbClr val="CC0000"/>
                </a:solidFill>
                <a:latin typeface="宋体" pitchFamily="2" charset="-122"/>
              </a:rPr>
              <a:t>REAL;</a:t>
            </a:r>
          </a:p>
          <a:p>
            <a:pPr>
              <a:lnSpc>
                <a:spcPct val="95000"/>
              </a:lnSpc>
              <a:spcBef>
                <a:spcPct val="50000"/>
              </a:spcBef>
              <a:buClr>
                <a:srgbClr val="FFFF00"/>
              </a:buClr>
              <a:buSzPct val="70000"/>
              <a:buFont typeface="Wingdings" pitchFamily="2" charset="2"/>
              <a:buNone/>
            </a:pPr>
            <a:r>
              <a:rPr kumimoji="1" lang="zh-CN" altLang="en-US" sz="2800" b="1">
                <a:latin typeface="宋体" pitchFamily="2" charset="-122"/>
              </a:rPr>
              <a:t>在具有上述</a:t>
            </a:r>
            <a:r>
              <a:rPr kumimoji="1" lang="en-US" altLang="zh-CN" sz="2800" b="1">
                <a:latin typeface="宋体" pitchFamily="2" charset="-122"/>
              </a:rPr>
              <a:t>typedef</a:t>
            </a:r>
            <a:r>
              <a:rPr kumimoji="1" lang="zh-CN" altLang="en-US" sz="2800" b="1">
                <a:latin typeface="宋体" pitchFamily="2" charset="-122"/>
              </a:rPr>
              <a:t>语句的程序中，下列语句是等价的：</a:t>
            </a:r>
          </a:p>
          <a:p>
            <a:pPr>
              <a:lnSpc>
                <a:spcPct val="95000"/>
              </a:lnSpc>
              <a:spcBef>
                <a:spcPct val="50000"/>
              </a:spcBef>
              <a:buClr>
                <a:srgbClr val="FFFF00"/>
              </a:buClr>
              <a:buSzPct val="70000"/>
              <a:buFont typeface="Wingdings" pitchFamily="2" charset="2"/>
              <a:buNone/>
            </a:pPr>
            <a:r>
              <a:rPr kumimoji="1" lang="zh-CN" altLang="en-US" sz="2800" b="1">
                <a:latin typeface="宋体" pitchFamily="2" charset="-122"/>
              </a:rPr>
              <a:t>        </a:t>
            </a:r>
            <a:r>
              <a:rPr kumimoji="1" lang="en-US" altLang="zh-CN" sz="2800" b="1">
                <a:latin typeface="宋体" pitchFamily="2" charset="-122"/>
              </a:rPr>
              <a:t>int i,j; float pai</a:t>
            </a:r>
            <a:r>
              <a:rPr kumimoji="1" lang="zh-CN" altLang="en-US" sz="2800" b="1">
                <a:latin typeface="宋体" pitchFamily="2" charset="-122"/>
              </a:rPr>
              <a:t>； </a:t>
            </a:r>
          </a:p>
          <a:p>
            <a:pPr>
              <a:lnSpc>
                <a:spcPct val="95000"/>
              </a:lnSpc>
              <a:spcBef>
                <a:spcPct val="50000"/>
              </a:spcBef>
              <a:buClr>
                <a:srgbClr val="FFFF00"/>
              </a:buClr>
              <a:buSzPct val="70000"/>
              <a:buFont typeface="Wingdings" pitchFamily="2" charset="2"/>
              <a:buNone/>
            </a:pPr>
            <a:r>
              <a:rPr kumimoji="1" lang="zh-CN" altLang="en-US" sz="2800" b="1">
                <a:latin typeface="宋体" pitchFamily="2" charset="-122"/>
              </a:rPr>
              <a:t>等价于  </a:t>
            </a:r>
            <a:r>
              <a:rPr kumimoji="1" lang="en-US" altLang="zh-CN" sz="2800" b="1">
                <a:latin typeface="宋体" pitchFamily="2" charset="-122"/>
              </a:rPr>
              <a:t>INTEGER i, j;  REAL  pai;</a:t>
            </a:r>
          </a:p>
        </p:txBody>
      </p:sp>
      <p:sp>
        <p:nvSpPr>
          <p:cNvPr id="98307" name="Rectangle 3"/>
          <p:cNvSpPr>
            <a:spLocks noChangeArrowheads="1"/>
          </p:cNvSpPr>
          <p:nvPr/>
        </p:nvSpPr>
        <p:spPr bwMode="auto">
          <a:xfrm>
            <a:off x="539750" y="744538"/>
            <a:ext cx="6316663" cy="482600"/>
          </a:xfrm>
          <a:prstGeom prst="rect">
            <a:avLst/>
          </a:prstGeom>
          <a:noFill/>
          <a:ln>
            <a:noFill/>
          </a:ln>
          <a:effectLst/>
          <a:extLst>
            <a:ext uri="{909E8E84-426E-40DD-AFC4-6F175D3DCCD1}">
              <a14:hiddenFill xmlns:a14="http://schemas.microsoft.com/office/drawing/2010/main">
                <a:gradFill rotWithShape="0">
                  <a:gsLst>
                    <a:gs pos="0">
                      <a:srgbClr val="181847"/>
                    </a:gs>
                    <a:gs pos="100000">
                      <a:srgbClr val="333399"/>
                    </a:gs>
                  </a:gsLst>
                  <a:path path="shape">
                    <a:fillToRect l="50000" t="50000" r="50000" b="50000"/>
                  </a:path>
                </a:gradFill>
              </a14:hiddenFill>
            </a:ext>
            <a:ext uri="{91240B29-F687-4F45-9708-019B960494DF}">
              <a14:hiddenLine xmlns:a14="http://schemas.microsoft.com/office/drawing/2010/main" w="38100" cmpd="dbl"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80000"/>
              </a:lnSpc>
            </a:pPr>
            <a:r>
              <a:rPr kumimoji="1" lang="en-US" altLang="zh-CN" sz="3200" b="1">
                <a:latin typeface="宋体" pitchFamily="2" charset="-122"/>
              </a:rPr>
              <a:t> 10.8.2  typedef</a:t>
            </a:r>
            <a:r>
              <a:rPr kumimoji="1" lang="zh-CN" altLang="en-US" sz="3200" b="1">
                <a:latin typeface="宋体" pitchFamily="2" charset="-122"/>
              </a:rPr>
              <a:t>语句的一般形式</a:t>
            </a:r>
          </a:p>
        </p:txBody>
      </p:sp>
      <p:sp>
        <p:nvSpPr>
          <p:cNvPr id="98308" name="Rectangle 4"/>
          <p:cNvSpPr>
            <a:spLocks noChangeArrowheads="1"/>
          </p:cNvSpPr>
          <p:nvPr/>
        </p:nvSpPr>
        <p:spPr bwMode="auto">
          <a:xfrm>
            <a:off x="539750" y="1412875"/>
            <a:ext cx="8382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ctr">
              <a:lnSpc>
                <a:spcPct val="95000"/>
              </a:lnSpc>
              <a:spcBef>
                <a:spcPct val="20000"/>
              </a:spcBef>
              <a:buClr>
                <a:srgbClr val="FFFF00"/>
              </a:buClr>
              <a:buSzPct val="70000"/>
              <a:buFont typeface="Wingdings" pitchFamily="2" charset="2"/>
              <a:buNone/>
            </a:pPr>
            <a:r>
              <a:rPr kumimoji="1" lang="en-US" altLang="zh-CN" sz="2800" b="1">
                <a:solidFill>
                  <a:schemeClr val="tx2"/>
                </a:solidFill>
                <a:latin typeface="宋体" pitchFamily="2" charset="-122"/>
              </a:rPr>
              <a:t>typedef</a:t>
            </a:r>
            <a:r>
              <a:rPr kumimoji="1" lang="en-US" altLang="zh-CN" sz="2800" b="1">
                <a:solidFill>
                  <a:srgbClr val="FFFF00"/>
                </a:solidFill>
                <a:latin typeface="宋体" pitchFamily="2" charset="-122"/>
              </a:rPr>
              <a:t>  </a:t>
            </a:r>
            <a:r>
              <a:rPr kumimoji="1" lang="zh-CN" altLang="en-US" sz="2800" b="1">
                <a:solidFill>
                  <a:srgbClr val="CC0000"/>
                </a:solidFill>
                <a:latin typeface="宋体" pitchFamily="2" charset="-122"/>
              </a:rPr>
              <a:t>已定义的类型   新的类型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83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98308">
                                            <p:txEl>
                                              <p:pRg st="0" end="0"/>
                                            </p:txEl>
                                          </p:spTgt>
                                        </p:tgtEl>
                                        <p:attrNameLst>
                                          <p:attrName>style.visibility</p:attrName>
                                        </p:attrNameLst>
                                      </p:cBhvr>
                                      <p:to>
                                        <p:strVal val="visible"/>
                                      </p:to>
                                    </p:set>
                                    <p:animEffect transition="in" filter="wipe(left)">
                                      <p:cBhvr>
                                        <p:cTn id="11" dur="500"/>
                                        <p:tgtEl>
                                          <p:spTgt spid="98308">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983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autoUpdateAnimBg="0"/>
      <p:bldP spid="98307" grpId="0"/>
      <p:bldP spid="98308"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p:cNvSpPr>
            <a:spLocks noGrp="1"/>
          </p:cNvSpPr>
          <p:nvPr>
            <p:ph type="sldNum" sz="quarter" idx="10"/>
          </p:nvPr>
        </p:nvSpPr>
        <p:spPr/>
        <p:txBody>
          <a:bodyPr/>
          <a:lstStyle/>
          <a:p>
            <a:pPr>
              <a:defRPr/>
            </a:pPr>
            <a:r>
              <a:rPr lang="zh-CN" altLang="en-US"/>
              <a:t>共</a:t>
            </a:r>
            <a:r>
              <a:rPr lang="zh-CN" altLang="en-US">
                <a:solidFill>
                  <a:srgbClr val="FF9900"/>
                </a:solidFill>
              </a:rPr>
              <a:t> </a:t>
            </a:r>
            <a:r>
              <a:rPr lang="en-US" altLang="zh-CN">
                <a:solidFill>
                  <a:srgbClr val="FF9900"/>
                </a:solidFill>
              </a:rPr>
              <a:t>50 </a:t>
            </a:r>
            <a:r>
              <a:rPr lang="zh-CN" altLang="en-US"/>
              <a:t>页   第 </a:t>
            </a:r>
            <a:fld id="{DF7D0FFC-343F-4CD9-8AEC-48EDA7D1BD8C}" type="slidenum">
              <a:rPr lang="zh-CN" altLang="en-US" b="1">
                <a:solidFill>
                  <a:srgbClr val="FF9900"/>
                </a:solidFill>
              </a:rPr>
              <a:pPr>
                <a:defRPr/>
              </a:pPr>
              <a:t>29</a:t>
            </a:fld>
            <a:r>
              <a:rPr lang="zh-CN" altLang="en-US" b="1"/>
              <a:t> </a:t>
            </a:r>
            <a:r>
              <a:rPr lang="zh-CN" altLang="en-US"/>
              <a:t>页</a:t>
            </a:r>
          </a:p>
        </p:txBody>
      </p:sp>
      <p:sp>
        <p:nvSpPr>
          <p:cNvPr id="105474" name="Rectangle 2"/>
          <p:cNvSpPr>
            <a:spLocks noChangeArrowheads="1"/>
          </p:cNvSpPr>
          <p:nvPr/>
        </p:nvSpPr>
        <p:spPr bwMode="auto">
          <a:xfrm>
            <a:off x="468313" y="836613"/>
            <a:ext cx="8439150" cy="4629150"/>
          </a:xfrm>
          <a:prstGeom prst="rect">
            <a:avLst/>
          </a:prstGeom>
          <a:noFill/>
          <a:ln>
            <a:noFill/>
          </a:ln>
          <a:effectLst/>
          <a:extLst>
            <a:ext uri="{909E8E84-426E-40DD-AFC4-6F175D3DCCD1}">
              <a14:hiddenFill xmlns:a14="http://schemas.microsoft.com/office/drawing/2010/main">
                <a:solidFill>
                  <a:srgbClr val="3333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5000"/>
              </a:lnSpc>
              <a:spcBef>
                <a:spcPct val="50000"/>
              </a:spcBef>
              <a:buClr>
                <a:srgbClr val="FFFF00"/>
              </a:buClr>
              <a:buSzPct val="70000"/>
              <a:buFont typeface="Wingdings" pitchFamily="2" charset="2"/>
              <a:buChar char="l"/>
            </a:pPr>
            <a:r>
              <a:rPr kumimoji="1" lang="zh-CN" altLang="en-US" sz="2800" b="1">
                <a:solidFill>
                  <a:srgbClr val="CC0000"/>
                </a:solidFill>
                <a:latin typeface="宋体" pitchFamily="2" charset="-122"/>
              </a:rPr>
              <a:t>例</a:t>
            </a:r>
          </a:p>
          <a:p>
            <a:pPr>
              <a:lnSpc>
                <a:spcPct val="95000"/>
              </a:lnSpc>
              <a:spcBef>
                <a:spcPct val="50000"/>
              </a:spcBef>
              <a:buClr>
                <a:srgbClr val="FFFF00"/>
              </a:buClr>
              <a:buSzPct val="70000"/>
              <a:buFont typeface="Wingdings" pitchFamily="2" charset="2"/>
              <a:buNone/>
            </a:pPr>
            <a:r>
              <a:rPr kumimoji="1" lang="zh-CN" altLang="en-US" sz="2800" b="1">
                <a:solidFill>
                  <a:srgbClr val="FFFF00"/>
                </a:solidFill>
                <a:latin typeface="宋体" pitchFamily="2" charset="-122"/>
              </a:rPr>
              <a:t>       </a:t>
            </a:r>
            <a:r>
              <a:rPr kumimoji="1" lang="en-US" altLang="zh-CN" sz="2800" b="1">
                <a:solidFill>
                  <a:schemeClr val="tx2"/>
                </a:solidFill>
                <a:latin typeface="宋体" pitchFamily="2" charset="-122"/>
              </a:rPr>
              <a:t>typedef</a:t>
            </a:r>
            <a:r>
              <a:rPr kumimoji="1" lang="en-US" altLang="zh-CN" sz="2800" b="1">
                <a:solidFill>
                  <a:srgbClr val="FFFF00"/>
                </a:solidFill>
                <a:latin typeface="宋体" pitchFamily="2" charset="-122"/>
              </a:rPr>
              <a:t> </a:t>
            </a:r>
            <a:r>
              <a:rPr kumimoji="1" lang="en-US" altLang="zh-CN" sz="2800" b="1">
                <a:latin typeface="宋体" pitchFamily="2" charset="-122"/>
              </a:rPr>
              <a:t>struct node</a:t>
            </a:r>
          </a:p>
          <a:p>
            <a:pPr>
              <a:lnSpc>
                <a:spcPct val="95000"/>
              </a:lnSpc>
              <a:spcBef>
                <a:spcPct val="50000"/>
              </a:spcBef>
              <a:buClr>
                <a:srgbClr val="FFFF00"/>
              </a:buClr>
              <a:buSzPct val="70000"/>
              <a:buFont typeface="Wingdings" pitchFamily="2" charset="2"/>
              <a:buNone/>
            </a:pPr>
            <a:r>
              <a:rPr kumimoji="1" lang="en-US" altLang="zh-CN" sz="2800" b="1">
                <a:latin typeface="宋体" pitchFamily="2" charset="-122"/>
              </a:rPr>
              <a:t>        { int data;</a:t>
            </a:r>
          </a:p>
          <a:p>
            <a:pPr>
              <a:lnSpc>
                <a:spcPct val="95000"/>
              </a:lnSpc>
              <a:spcBef>
                <a:spcPct val="50000"/>
              </a:spcBef>
              <a:buClr>
                <a:srgbClr val="FFFF00"/>
              </a:buClr>
              <a:buSzPct val="70000"/>
              <a:buFont typeface="Wingdings" pitchFamily="2" charset="2"/>
              <a:buNone/>
            </a:pPr>
            <a:r>
              <a:rPr kumimoji="1" lang="en-US" altLang="zh-CN" sz="2800" b="1">
                <a:latin typeface="宋体" pitchFamily="2" charset="-122"/>
              </a:rPr>
              <a:t>          struct *link;</a:t>
            </a:r>
          </a:p>
          <a:p>
            <a:pPr>
              <a:lnSpc>
                <a:spcPct val="95000"/>
              </a:lnSpc>
              <a:spcBef>
                <a:spcPct val="50000"/>
              </a:spcBef>
              <a:buClr>
                <a:srgbClr val="FFFF00"/>
              </a:buClr>
              <a:buSzPct val="70000"/>
              <a:buFont typeface="Wingdings" pitchFamily="2" charset="2"/>
              <a:buNone/>
            </a:pPr>
            <a:r>
              <a:rPr kumimoji="1" lang="en-US" altLang="zh-CN" sz="2800" b="1">
                <a:latin typeface="宋体" pitchFamily="2" charset="-122"/>
              </a:rPr>
              <a:t>        }JD</a:t>
            </a:r>
            <a:endParaRPr kumimoji="1" lang="en-US" altLang="zh-CN" sz="2800" b="1">
              <a:solidFill>
                <a:srgbClr val="CC0000"/>
              </a:solidFill>
              <a:latin typeface="宋体" pitchFamily="2" charset="-122"/>
            </a:endParaRPr>
          </a:p>
          <a:p>
            <a:pPr>
              <a:lnSpc>
                <a:spcPct val="95000"/>
              </a:lnSpc>
              <a:spcBef>
                <a:spcPct val="50000"/>
              </a:spcBef>
              <a:buClr>
                <a:srgbClr val="FFFF00"/>
              </a:buClr>
              <a:buSzPct val="70000"/>
              <a:buFont typeface="Wingdings" pitchFamily="2" charset="2"/>
              <a:buNone/>
            </a:pPr>
            <a:r>
              <a:rPr kumimoji="1" lang="en-US" altLang="zh-CN" sz="2800" b="1">
                <a:solidFill>
                  <a:srgbClr val="FFFF00"/>
                </a:solidFill>
                <a:latin typeface="宋体" pitchFamily="2" charset="-122"/>
              </a:rPr>
              <a:t>	</a:t>
            </a:r>
            <a:r>
              <a:rPr kumimoji="1" lang="zh-CN" altLang="en-US" sz="2800" b="1">
                <a:solidFill>
                  <a:srgbClr val="000099"/>
                </a:solidFill>
                <a:latin typeface="宋体" pitchFamily="2" charset="-122"/>
              </a:rPr>
              <a:t>定义了一个新的结构体类型</a:t>
            </a:r>
            <a:r>
              <a:rPr kumimoji="1" lang="en-US" altLang="zh-CN" sz="2800" b="1">
                <a:solidFill>
                  <a:srgbClr val="CC0000"/>
                </a:solidFill>
                <a:latin typeface="宋体" pitchFamily="2" charset="-122"/>
              </a:rPr>
              <a:t>JD</a:t>
            </a:r>
            <a:r>
              <a:rPr kumimoji="1" lang="en-US" altLang="zh-CN" sz="2800" b="1">
                <a:solidFill>
                  <a:srgbClr val="000099"/>
                </a:solidFill>
                <a:latin typeface="宋体" pitchFamily="2" charset="-122"/>
              </a:rPr>
              <a:t>,</a:t>
            </a:r>
            <a:r>
              <a:rPr kumimoji="1" lang="zh-CN" altLang="en-US" sz="2800" b="1">
                <a:solidFill>
                  <a:srgbClr val="000099"/>
                </a:solidFill>
                <a:latin typeface="宋体" pitchFamily="2" charset="-122"/>
              </a:rPr>
              <a:t>它代表结构体</a:t>
            </a:r>
            <a:r>
              <a:rPr kumimoji="1" lang="en-US" altLang="zh-CN" sz="2800" b="1">
                <a:solidFill>
                  <a:srgbClr val="000099"/>
                </a:solidFill>
                <a:latin typeface="宋体" pitchFamily="2" charset="-122"/>
              </a:rPr>
              <a:t>struct node .</a:t>
            </a:r>
            <a:r>
              <a:rPr kumimoji="1" lang="zh-CN" altLang="en-US" sz="2800" b="1">
                <a:solidFill>
                  <a:srgbClr val="000099"/>
                </a:solidFill>
                <a:latin typeface="宋体" pitchFamily="2" charset="-122"/>
              </a:rPr>
              <a:t>以后可以使用</a:t>
            </a:r>
            <a:r>
              <a:rPr kumimoji="1" lang="en-US" altLang="zh-CN" sz="2800" b="1">
                <a:solidFill>
                  <a:srgbClr val="000099"/>
                </a:solidFill>
                <a:latin typeface="宋体" pitchFamily="2" charset="-122"/>
              </a:rPr>
              <a:t>JD</a:t>
            </a:r>
            <a:r>
              <a:rPr kumimoji="1" lang="zh-CN" altLang="en-US" sz="2800" b="1">
                <a:solidFill>
                  <a:srgbClr val="000099"/>
                </a:solidFill>
                <a:latin typeface="宋体" pitchFamily="2" charset="-122"/>
              </a:rPr>
              <a:t>来定义变量</a:t>
            </a:r>
            <a:r>
              <a:rPr kumimoji="1" lang="en-US" altLang="zh-CN" sz="2800" b="1">
                <a:solidFill>
                  <a:srgbClr val="000099"/>
                </a:solidFill>
                <a:latin typeface="宋体" pitchFamily="2" charset="-122"/>
              </a:rPr>
              <a:t>:</a:t>
            </a:r>
          </a:p>
          <a:p>
            <a:pPr>
              <a:lnSpc>
                <a:spcPct val="95000"/>
              </a:lnSpc>
              <a:spcBef>
                <a:spcPct val="50000"/>
              </a:spcBef>
              <a:buClr>
                <a:srgbClr val="FFFF00"/>
              </a:buClr>
              <a:buSzPct val="70000"/>
              <a:buFont typeface="Wingdings" pitchFamily="2" charset="2"/>
              <a:buNone/>
            </a:pPr>
            <a:r>
              <a:rPr kumimoji="1" lang="en-US" altLang="zh-CN" sz="2800" b="1">
                <a:solidFill>
                  <a:srgbClr val="000099"/>
                </a:solidFill>
                <a:latin typeface="宋体" pitchFamily="2" charset="-122"/>
              </a:rPr>
              <a:t>       </a:t>
            </a:r>
            <a:r>
              <a:rPr kumimoji="1" lang="en-US" altLang="zh-CN" sz="2800" b="1">
                <a:solidFill>
                  <a:srgbClr val="CC0000"/>
                </a:solidFill>
                <a:latin typeface="宋体" pitchFamily="2" charset="-122"/>
              </a:rPr>
              <a:t>JD  *s;   </a:t>
            </a:r>
            <a:r>
              <a:rPr kumimoji="1" lang="zh-CN" altLang="en-US" sz="2800" b="1">
                <a:solidFill>
                  <a:srgbClr val="CC0000"/>
                </a:solidFill>
                <a:latin typeface="宋体" pitchFamily="2" charset="-122"/>
              </a:rPr>
              <a:t>定义指向结点类型的指针</a:t>
            </a:r>
            <a:r>
              <a:rPr kumimoji="1" lang="en-US" altLang="zh-CN" sz="2800" b="1">
                <a:solidFill>
                  <a:srgbClr val="CC0000"/>
                </a:solidFill>
                <a:latin typeface="宋体" pitchFamily="2" charset="-122"/>
              </a:rPr>
              <a:t>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54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75AB88F-38E4-4FD0-84C3-58EBC45AD368}"/>
              </a:ext>
            </a:extLst>
          </p:cNvPr>
          <p:cNvSpPr>
            <a:spLocks noGrp="1" noChangeArrowheads="1"/>
          </p:cNvSpPr>
          <p:nvPr>
            <p:ph type="title"/>
          </p:nvPr>
        </p:nvSpPr>
        <p:spPr>
          <a:noFill/>
          <a:extLst>
            <a:ext uri="{909E8E84-426E-40DD-AFC4-6F175D3DCCD1}">
              <a14:hiddenFill xmlns:a14="http://schemas.microsoft.com/office/drawing/2010/main">
                <a:solidFill>
                  <a:schemeClr val="bg1"/>
                </a:solidFill>
              </a14:hiddenFill>
            </a:ext>
          </a:extLst>
        </p:spPr>
        <p:txBody>
          <a:bodyPr/>
          <a:lstStyle/>
          <a:p>
            <a:pPr algn="ctr"/>
            <a:r>
              <a:rPr lang="en-US" altLang="zh-CN" b="1" dirty="0"/>
              <a:t>10.1   </a:t>
            </a:r>
            <a:r>
              <a:rPr lang="zh-CN" altLang="en-US" b="1" dirty="0"/>
              <a:t>结构体类型</a:t>
            </a:r>
            <a:endParaRPr lang="zh-CN" altLang="en-US" sz="4000" dirty="0"/>
          </a:p>
        </p:txBody>
      </p:sp>
      <p:sp>
        <p:nvSpPr>
          <p:cNvPr id="6147" name="Rectangle 3">
            <a:extLst>
              <a:ext uri="{FF2B5EF4-FFF2-40B4-BE49-F238E27FC236}">
                <a16:creationId xmlns:a16="http://schemas.microsoft.com/office/drawing/2014/main" id="{CEA4BCC2-82D1-40C3-88F8-28067BE8A16F}"/>
              </a:ext>
            </a:extLst>
          </p:cNvPr>
          <p:cNvSpPr>
            <a:spLocks noGrp="1" noChangeArrowheads="1"/>
          </p:cNvSpPr>
          <p:nvPr>
            <p:ph type="body" idx="1"/>
          </p:nvPr>
        </p:nvSpPr>
        <p:spPr>
          <a:xfrm>
            <a:off x="838200" y="1752600"/>
            <a:ext cx="7772400" cy="1371600"/>
          </a:xfrm>
        </p:spPr>
        <p:txBody>
          <a:bodyPr/>
          <a:lstStyle/>
          <a:p>
            <a:pPr>
              <a:lnSpc>
                <a:spcPct val="90000"/>
              </a:lnSpc>
              <a:buFont typeface="Wingdings" panose="05000000000000000000" pitchFamily="2" charset="2"/>
              <a:buChar char="v"/>
            </a:pPr>
            <a:r>
              <a:rPr lang="zh-CN" altLang="en-US" sz="2800"/>
              <a:t>有时，需将不同类型的数据组合成一个有机的整体，以便于引用。这些数据是相互联系的。如一个学生的有关信息：</a:t>
            </a:r>
          </a:p>
          <a:p>
            <a:pPr>
              <a:lnSpc>
                <a:spcPct val="90000"/>
              </a:lnSpc>
            </a:pPr>
            <a:endParaRPr lang="zh-CN" altLang="en-US" sz="2800"/>
          </a:p>
          <a:p>
            <a:pPr>
              <a:lnSpc>
                <a:spcPct val="90000"/>
              </a:lnSpc>
            </a:pPr>
            <a:endParaRPr lang="zh-CN" altLang="en-US" sz="2800"/>
          </a:p>
          <a:p>
            <a:pPr>
              <a:lnSpc>
                <a:spcPct val="90000"/>
              </a:lnSpc>
            </a:pPr>
            <a:endParaRPr lang="en-US" altLang="zh-CN" sz="2800"/>
          </a:p>
        </p:txBody>
      </p:sp>
      <p:graphicFrame>
        <p:nvGraphicFramePr>
          <p:cNvPr id="6151" name="Object 7">
            <a:extLst>
              <a:ext uri="{FF2B5EF4-FFF2-40B4-BE49-F238E27FC236}">
                <a16:creationId xmlns:a16="http://schemas.microsoft.com/office/drawing/2014/main" id="{175E5F94-7DCF-4B09-BB19-AAA56229A28E}"/>
              </a:ext>
            </a:extLst>
          </p:cNvPr>
          <p:cNvGraphicFramePr>
            <a:graphicFrameLocks noChangeAspect="1"/>
          </p:cNvGraphicFramePr>
          <p:nvPr/>
        </p:nvGraphicFramePr>
        <p:xfrm>
          <a:off x="1352550" y="3276600"/>
          <a:ext cx="6477000" cy="1123950"/>
        </p:xfrm>
        <a:graphic>
          <a:graphicData uri="http://schemas.openxmlformats.org/presentationml/2006/ole">
            <mc:AlternateContent xmlns:mc="http://schemas.openxmlformats.org/markup-compatibility/2006">
              <mc:Choice xmlns:v="urn:schemas-microsoft-com:vml" Requires="v">
                <p:oleObj spid="_x0000_s9238" name="Document" r:id="rId3" imgW="6114240" imgH="1447920" progId="Word.Document.8">
                  <p:embed/>
                </p:oleObj>
              </mc:Choice>
              <mc:Fallback>
                <p:oleObj name="Document" r:id="rId3" imgW="6114240" imgH="1447920" progId="Word.Document.8">
                  <p:embed/>
                  <p:pic>
                    <p:nvPicPr>
                      <p:cNvPr id="6151" name="Object 7">
                        <a:extLst>
                          <a:ext uri="{FF2B5EF4-FFF2-40B4-BE49-F238E27FC236}">
                            <a16:creationId xmlns:a16="http://schemas.microsoft.com/office/drawing/2014/main" id="{175E5F94-7DCF-4B09-BB19-AAA56229A2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2550" y="3276600"/>
                        <a:ext cx="6477000" cy="1123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2" name="Text Box 8">
            <a:extLst>
              <a:ext uri="{FF2B5EF4-FFF2-40B4-BE49-F238E27FC236}">
                <a16:creationId xmlns:a16="http://schemas.microsoft.com/office/drawing/2014/main" id="{BEFC3502-49A4-4A5E-A0B6-ED2F52B134BA}"/>
              </a:ext>
            </a:extLst>
          </p:cNvPr>
          <p:cNvSpPr txBox="1">
            <a:spLocks noChangeArrowheads="1"/>
          </p:cNvSpPr>
          <p:nvPr/>
        </p:nvSpPr>
        <p:spPr bwMode="auto">
          <a:xfrm>
            <a:off x="1066800" y="4724400"/>
            <a:ext cx="670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可采用结构体数据结构描述上述信息。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0-#ppt_w/2"/>
                                          </p:val>
                                        </p:tav>
                                        <p:tav tm="100000">
                                          <p:val>
                                            <p:strVal val="#ppt_x"/>
                                          </p:val>
                                        </p:tav>
                                      </p:tavLst>
                                    </p:anim>
                                    <p:anim calcmode="lin" valueType="num">
                                      <p:cBhvr additive="base">
                                        <p:cTn id="8" dur="500" fill="hold"/>
                                        <p:tgtEl>
                                          <p:spTgt spid="61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7">
                                            <p:txEl>
                                              <p:pRg st="0" end="0"/>
                                            </p:txEl>
                                          </p:spTgt>
                                        </p:tgtEl>
                                        <p:attrNameLst>
                                          <p:attrName>style.visibility</p:attrName>
                                        </p:attrNameLst>
                                      </p:cBhvr>
                                      <p:to>
                                        <p:strVal val="visible"/>
                                      </p:to>
                                    </p:set>
                                    <p:anim calcmode="lin" valueType="num">
                                      <p:cBhvr additive="base">
                                        <p:cTn id="13" dur="500" fill="hold"/>
                                        <p:tgtEl>
                                          <p:spTgt spid="614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5" fill="hold" nodeType="clickEffect">
                                  <p:stCondLst>
                                    <p:cond delay="0"/>
                                  </p:stCondLst>
                                  <p:childTnLst>
                                    <p:set>
                                      <p:cBhvr>
                                        <p:cTn id="18" dur="1" fill="hold">
                                          <p:stCondLst>
                                            <p:cond delay="0"/>
                                          </p:stCondLst>
                                        </p:cTn>
                                        <p:tgtEl>
                                          <p:spTgt spid="6151"/>
                                        </p:tgtEl>
                                        <p:attrNameLst>
                                          <p:attrName>style.visibility</p:attrName>
                                        </p:attrNameLst>
                                      </p:cBhvr>
                                      <p:to>
                                        <p:strVal val="visible"/>
                                      </p:to>
                                    </p:set>
                                    <p:animEffect transition="in" filter="blinds(vertical)">
                                      <p:cBhvr>
                                        <p:cTn id="19" dur="500"/>
                                        <p:tgtEl>
                                          <p:spTgt spid="615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6152"/>
                                        </p:tgtEl>
                                        <p:attrNameLst>
                                          <p:attrName>style.visibility</p:attrName>
                                        </p:attrNameLst>
                                      </p:cBhvr>
                                      <p:to>
                                        <p:strVal val="visible"/>
                                      </p:to>
                                    </p:set>
                                    <p:anim calcmode="lin" valueType="num">
                                      <p:cBhvr additive="base">
                                        <p:cTn id="24" dur="500" fill="hold"/>
                                        <p:tgtEl>
                                          <p:spTgt spid="6152"/>
                                        </p:tgtEl>
                                        <p:attrNameLst>
                                          <p:attrName>ppt_x</p:attrName>
                                        </p:attrNameLst>
                                      </p:cBhvr>
                                      <p:tavLst>
                                        <p:tav tm="0">
                                          <p:val>
                                            <p:strVal val="0-#ppt_w/2"/>
                                          </p:val>
                                        </p:tav>
                                        <p:tav tm="100000">
                                          <p:val>
                                            <p:strVal val="#ppt_x"/>
                                          </p:val>
                                        </p:tav>
                                      </p:tavLst>
                                    </p:anim>
                                    <p:anim calcmode="lin" valueType="num">
                                      <p:cBhvr additive="base">
                                        <p:cTn id="25" dur="500" fill="hold"/>
                                        <p:tgtEl>
                                          <p:spTgt spid="61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7" grpId="0" build="p" autoUpdateAnimBg="0"/>
      <p:bldP spid="6152"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p:cNvSpPr txBox="1">
            <a:spLocks noChangeArrowheads="1"/>
          </p:cNvSpPr>
          <p:nvPr/>
        </p:nvSpPr>
        <p:spPr bwMode="auto">
          <a:xfrm>
            <a:off x="222250" y="171450"/>
            <a:ext cx="8763000" cy="271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dirty="0">
                <a:solidFill>
                  <a:srgbClr val="0000FF"/>
                </a:solidFill>
              </a:rPr>
              <a:t>10.9 </a:t>
            </a:r>
            <a:r>
              <a:rPr lang="zh-CN" altLang="en-US" sz="3200" b="1" dirty="0">
                <a:solidFill>
                  <a:srgbClr val="0000FF"/>
                </a:solidFill>
              </a:rPr>
              <a:t>链表的概念</a:t>
            </a:r>
            <a:endParaRPr lang="zh-CN" altLang="en-US" sz="2800" b="1" dirty="0">
              <a:solidFill>
                <a:srgbClr val="0000FF"/>
              </a:solidFill>
            </a:endParaRPr>
          </a:p>
          <a:p>
            <a:pPr>
              <a:spcBef>
                <a:spcPct val="50000"/>
              </a:spcBef>
            </a:pPr>
            <a:r>
              <a:rPr lang="zh-CN" altLang="en-US" sz="2800" b="1" dirty="0">
                <a:solidFill>
                  <a:srgbClr val="0000FF"/>
                </a:solidFill>
              </a:rPr>
              <a:t>链表</a:t>
            </a:r>
            <a:r>
              <a:rPr lang="zh-CN" altLang="en-US" sz="2800" dirty="0"/>
              <a:t>是一种常见的重要的数据结构。它是动态地进行存储分配的一种结构。</a:t>
            </a:r>
          </a:p>
          <a:p>
            <a:pPr>
              <a:spcBef>
                <a:spcPct val="50000"/>
              </a:spcBef>
            </a:pPr>
            <a:r>
              <a:rPr lang="zh-CN" altLang="en-US" sz="2800" dirty="0"/>
              <a:t>链表有一个“头指针”变量，它存放一个地址，该地址指向一个元素。如下图所示：</a:t>
            </a:r>
          </a:p>
        </p:txBody>
      </p:sp>
      <p:sp>
        <p:nvSpPr>
          <p:cNvPr id="30724" name="Rectangle 4"/>
          <p:cNvSpPr>
            <a:spLocks noChangeArrowheads="1"/>
          </p:cNvSpPr>
          <p:nvPr/>
        </p:nvSpPr>
        <p:spPr bwMode="auto">
          <a:xfrm>
            <a:off x="609600" y="3340100"/>
            <a:ext cx="838200" cy="609600"/>
          </a:xfrm>
          <a:prstGeom prst="rect">
            <a:avLst/>
          </a:prstGeom>
          <a:solidFill>
            <a:srgbClr val="99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5" name="Rectangle 5"/>
          <p:cNvSpPr>
            <a:spLocks noChangeArrowheads="1"/>
          </p:cNvSpPr>
          <p:nvPr/>
        </p:nvSpPr>
        <p:spPr bwMode="auto">
          <a:xfrm>
            <a:off x="2133600" y="3340100"/>
            <a:ext cx="1143000" cy="609600"/>
          </a:xfrm>
          <a:prstGeom prst="rect">
            <a:avLst/>
          </a:prstGeom>
          <a:solidFill>
            <a:srgbClr val="99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6" name="Rectangle 6"/>
          <p:cNvSpPr>
            <a:spLocks noChangeArrowheads="1"/>
          </p:cNvSpPr>
          <p:nvPr/>
        </p:nvSpPr>
        <p:spPr bwMode="auto">
          <a:xfrm>
            <a:off x="3962400" y="3340100"/>
            <a:ext cx="1143000" cy="609600"/>
          </a:xfrm>
          <a:prstGeom prst="rect">
            <a:avLst/>
          </a:prstGeom>
          <a:solidFill>
            <a:srgbClr val="99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7" name="Rectangle 7"/>
          <p:cNvSpPr>
            <a:spLocks noChangeArrowheads="1"/>
          </p:cNvSpPr>
          <p:nvPr/>
        </p:nvSpPr>
        <p:spPr bwMode="auto">
          <a:xfrm>
            <a:off x="7391400" y="3340100"/>
            <a:ext cx="1143000" cy="609600"/>
          </a:xfrm>
          <a:prstGeom prst="rect">
            <a:avLst/>
          </a:prstGeom>
          <a:solidFill>
            <a:srgbClr val="99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r>
              <a:rPr lang="en-US" altLang="zh-CN" sz="1400"/>
              <a:t>NULL</a:t>
            </a:r>
            <a:endParaRPr lang="en-US" altLang="zh-CN"/>
          </a:p>
        </p:txBody>
      </p:sp>
      <p:sp>
        <p:nvSpPr>
          <p:cNvPr id="30729" name="Line 9"/>
          <p:cNvSpPr>
            <a:spLocks noChangeShapeType="1"/>
          </p:cNvSpPr>
          <p:nvPr/>
        </p:nvSpPr>
        <p:spPr bwMode="auto">
          <a:xfrm>
            <a:off x="1143000" y="3644900"/>
            <a:ext cx="990600"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0" name="Line 10"/>
          <p:cNvSpPr>
            <a:spLocks noChangeShapeType="1"/>
          </p:cNvSpPr>
          <p:nvPr/>
        </p:nvSpPr>
        <p:spPr bwMode="auto">
          <a:xfrm>
            <a:off x="6781800" y="3644900"/>
            <a:ext cx="685800"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1" name="Line 11"/>
          <p:cNvSpPr>
            <a:spLocks noChangeShapeType="1"/>
          </p:cNvSpPr>
          <p:nvPr/>
        </p:nvSpPr>
        <p:spPr bwMode="auto">
          <a:xfrm>
            <a:off x="4876800" y="3644900"/>
            <a:ext cx="990600"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2" name="Line 12"/>
          <p:cNvSpPr>
            <a:spLocks noChangeShapeType="1"/>
          </p:cNvSpPr>
          <p:nvPr/>
        </p:nvSpPr>
        <p:spPr bwMode="auto">
          <a:xfrm>
            <a:off x="2971800" y="3644900"/>
            <a:ext cx="990600"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3" name="Line 13"/>
          <p:cNvSpPr>
            <a:spLocks noChangeShapeType="1"/>
          </p:cNvSpPr>
          <p:nvPr/>
        </p:nvSpPr>
        <p:spPr bwMode="auto">
          <a:xfrm>
            <a:off x="2743200" y="33401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4" name="Line 14"/>
          <p:cNvSpPr>
            <a:spLocks noChangeShapeType="1"/>
          </p:cNvSpPr>
          <p:nvPr/>
        </p:nvSpPr>
        <p:spPr bwMode="auto">
          <a:xfrm>
            <a:off x="4572000" y="33401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5" name="Line 15"/>
          <p:cNvSpPr>
            <a:spLocks noChangeShapeType="1"/>
          </p:cNvSpPr>
          <p:nvPr/>
        </p:nvSpPr>
        <p:spPr bwMode="auto">
          <a:xfrm>
            <a:off x="7924800" y="33401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6" name="Text Box 16"/>
          <p:cNvSpPr txBox="1">
            <a:spLocks noChangeArrowheads="1"/>
          </p:cNvSpPr>
          <p:nvPr/>
        </p:nvSpPr>
        <p:spPr bwMode="auto">
          <a:xfrm>
            <a:off x="533400" y="28067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head</a:t>
            </a:r>
            <a:endParaRPr lang="en-US" altLang="zh-CN"/>
          </a:p>
        </p:txBody>
      </p:sp>
      <p:sp>
        <p:nvSpPr>
          <p:cNvPr id="30737" name="Text Box 17"/>
          <p:cNvSpPr txBox="1">
            <a:spLocks noChangeArrowheads="1"/>
          </p:cNvSpPr>
          <p:nvPr/>
        </p:nvSpPr>
        <p:spPr bwMode="auto">
          <a:xfrm>
            <a:off x="5943600" y="34925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t>
            </a:r>
          </a:p>
        </p:txBody>
      </p:sp>
      <p:sp>
        <p:nvSpPr>
          <p:cNvPr id="30739" name="Text Box 19"/>
          <p:cNvSpPr txBox="1">
            <a:spLocks noChangeArrowheads="1"/>
          </p:cNvSpPr>
          <p:nvPr/>
        </p:nvSpPr>
        <p:spPr bwMode="auto">
          <a:xfrm>
            <a:off x="381000" y="4254500"/>
            <a:ext cx="87630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链表中每一个元素称为“</a:t>
            </a:r>
            <a:r>
              <a:rPr lang="zh-CN" altLang="en-US" sz="2800" b="1">
                <a:solidFill>
                  <a:srgbClr val="0000FF"/>
                </a:solidFill>
              </a:rPr>
              <a:t>结点</a:t>
            </a:r>
            <a:r>
              <a:rPr lang="zh-CN" altLang="en-US" sz="2800"/>
              <a:t>”，每个结点都应包括两个部分：一为用户需要用的实际数据，二为下一个结点的地址。可以看出，</a:t>
            </a:r>
            <a:r>
              <a:rPr lang="en-US" altLang="en-US" sz="2800"/>
              <a:t>head</a:t>
            </a:r>
            <a:r>
              <a:rPr lang="zh-CN" altLang="en-US" sz="2800"/>
              <a:t>指向第一个元素；第一个元素又指向第二个元素；</a:t>
            </a:r>
            <a:r>
              <a:rPr lang="en-US" altLang="zh-CN" sz="2800"/>
              <a:t>…...</a:t>
            </a:r>
            <a:r>
              <a:rPr lang="zh-CN" altLang="en-US" sz="2800"/>
              <a:t>直到最后一个元素，该元素不再指向其它元素，它称为“</a:t>
            </a:r>
            <a:r>
              <a:rPr lang="zh-CN" altLang="en-US" sz="2800" b="1">
                <a:solidFill>
                  <a:srgbClr val="0000FF"/>
                </a:solidFill>
              </a:rPr>
              <a:t>链尾</a:t>
            </a:r>
            <a:r>
              <a:rPr lang="zh-CN" altLang="en-US" sz="2800"/>
              <a:t>”，其地址部分存放一个“</a:t>
            </a:r>
            <a:r>
              <a:rPr lang="en-US" altLang="zh-CN" sz="2800" b="1">
                <a:solidFill>
                  <a:srgbClr val="0000FF"/>
                </a:solidFill>
              </a:rPr>
              <a:t>NULL</a:t>
            </a:r>
            <a:r>
              <a:rPr lang="en-US" altLang="zh-CN" sz="2800"/>
              <a:t>”</a:t>
            </a:r>
            <a:r>
              <a:rPr lang="zh-CN" altLang="en-US" sz="2800"/>
              <a:t>（表示“空地址”）。链表到此结束。</a:t>
            </a:r>
            <a:endParaRPr lang="zh-CN" altLang="en-US"/>
          </a:p>
        </p:txBody>
      </p:sp>
    </p:spTree>
    <p:extLst>
      <p:ext uri="{BB962C8B-B14F-4D97-AF65-F5344CB8AC3E}">
        <p14:creationId xmlns:p14="http://schemas.microsoft.com/office/powerpoint/2010/main" val="23347234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3"/>
                                        </p:tgtEl>
                                        <p:attrNameLst>
                                          <p:attrName>style.visibility</p:attrName>
                                        </p:attrNameLst>
                                      </p:cBhvr>
                                      <p:to>
                                        <p:strVal val="visible"/>
                                      </p:to>
                                    </p:set>
                                    <p:anim calcmode="lin" valueType="num">
                                      <p:cBhvr additive="base">
                                        <p:cTn id="7" dur="500" fill="hold"/>
                                        <p:tgtEl>
                                          <p:spTgt spid="30723"/>
                                        </p:tgtEl>
                                        <p:attrNameLst>
                                          <p:attrName>ppt_x</p:attrName>
                                        </p:attrNameLst>
                                      </p:cBhvr>
                                      <p:tavLst>
                                        <p:tav tm="0">
                                          <p:val>
                                            <p:strVal val="0-#ppt_w/2"/>
                                          </p:val>
                                        </p:tav>
                                        <p:tav tm="100000">
                                          <p:val>
                                            <p:strVal val="#ppt_x"/>
                                          </p:val>
                                        </p:tav>
                                      </p:tavLst>
                                    </p:anim>
                                    <p:anim calcmode="lin" valueType="num">
                                      <p:cBhvr additive="base">
                                        <p:cTn id="8" dur="500" fill="hold"/>
                                        <p:tgtEl>
                                          <p:spTgt spid="307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36"/>
                                        </p:tgtEl>
                                        <p:attrNameLst>
                                          <p:attrName>style.visibility</p:attrName>
                                        </p:attrNameLst>
                                      </p:cBhvr>
                                      <p:to>
                                        <p:strVal val="visible"/>
                                      </p:to>
                                    </p:set>
                                    <p:anim calcmode="lin" valueType="num">
                                      <p:cBhvr additive="base">
                                        <p:cTn id="13" dur="500" fill="hold"/>
                                        <p:tgtEl>
                                          <p:spTgt spid="30736"/>
                                        </p:tgtEl>
                                        <p:attrNameLst>
                                          <p:attrName>ppt_x</p:attrName>
                                        </p:attrNameLst>
                                      </p:cBhvr>
                                      <p:tavLst>
                                        <p:tav tm="0">
                                          <p:val>
                                            <p:strVal val="0-#ppt_w/2"/>
                                          </p:val>
                                        </p:tav>
                                        <p:tav tm="100000">
                                          <p:val>
                                            <p:strVal val="#ppt_x"/>
                                          </p:val>
                                        </p:tav>
                                      </p:tavLst>
                                    </p:anim>
                                    <p:anim calcmode="lin" valueType="num">
                                      <p:cBhvr additive="base">
                                        <p:cTn id="14" dur="500" fill="hold"/>
                                        <p:tgtEl>
                                          <p:spTgt spid="30736"/>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1" presetClass="entr" presetSubtype="0" fill="hold" nodeType="afterEffect">
                                  <p:stCondLst>
                                    <p:cond delay="0"/>
                                  </p:stCondLst>
                                  <p:childTnLst>
                                    <p:set>
                                      <p:cBhvr>
                                        <p:cTn id="17" dur="1" fill="hold">
                                          <p:stCondLst>
                                            <p:cond delay="499"/>
                                          </p:stCondLst>
                                        </p:cTn>
                                        <p:tgtEl>
                                          <p:spTgt spid="30724"/>
                                        </p:tgtEl>
                                        <p:attrNameLst>
                                          <p:attrName>style.visibility</p:attrName>
                                        </p:attrNameLst>
                                      </p:cBhvr>
                                      <p:to>
                                        <p:strVal val="visible"/>
                                      </p:to>
                                    </p:set>
                                  </p:childTnLst>
                                </p:cTn>
                              </p:par>
                            </p:childTnLst>
                          </p:cTn>
                        </p:par>
                        <p:par>
                          <p:cTn id="18" fill="hold" nodeType="afterGroup">
                            <p:stCondLst>
                              <p:cond delay="1000"/>
                            </p:stCondLst>
                            <p:childTnLst>
                              <p:par>
                                <p:cTn id="19" presetID="1" presetClass="entr" presetSubtype="0" fill="hold" nodeType="afterEffect">
                                  <p:stCondLst>
                                    <p:cond delay="0"/>
                                  </p:stCondLst>
                                  <p:childTnLst>
                                    <p:set>
                                      <p:cBhvr>
                                        <p:cTn id="20" dur="1" fill="hold">
                                          <p:stCondLst>
                                            <p:cond delay="499"/>
                                          </p:stCondLst>
                                        </p:cTn>
                                        <p:tgtEl>
                                          <p:spTgt spid="30729"/>
                                        </p:tgtEl>
                                        <p:attrNameLst>
                                          <p:attrName>style.visibility</p:attrName>
                                        </p:attrNameLst>
                                      </p:cBhvr>
                                      <p:to>
                                        <p:strVal val="visible"/>
                                      </p:to>
                                    </p:set>
                                  </p:childTnLst>
                                </p:cTn>
                              </p:par>
                            </p:childTnLst>
                          </p:cTn>
                        </p:par>
                        <p:par>
                          <p:cTn id="21" fill="hold" nodeType="afterGroup">
                            <p:stCondLst>
                              <p:cond delay="1500"/>
                            </p:stCondLst>
                            <p:childTnLst>
                              <p:par>
                                <p:cTn id="22" presetID="1" presetClass="entr" presetSubtype="0" fill="hold" nodeType="afterEffect">
                                  <p:stCondLst>
                                    <p:cond delay="0"/>
                                  </p:stCondLst>
                                  <p:childTnLst>
                                    <p:set>
                                      <p:cBhvr>
                                        <p:cTn id="23" dur="1" fill="hold">
                                          <p:stCondLst>
                                            <p:cond delay="499"/>
                                          </p:stCondLst>
                                        </p:cTn>
                                        <p:tgtEl>
                                          <p:spTgt spid="30725"/>
                                        </p:tgtEl>
                                        <p:attrNameLst>
                                          <p:attrName>style.visibility</p:attrName>
                                        </p:attrNameLst>
                                      </p:cBhvr>
                                      <p:to>
                                        <p:strVal val="visible"/>
                                      </p:to>
                                    </p:set>
                                  </p:childTnLst>
                                </p:cTn>
                              </p:par>
                            </p:childTnLst>
                          </p:cTn>
                        </p:par>
                        <p:par>
                          <p:cTn id="24" fill="hold" nodeType="afterGroup">
                            <p:stCondLst>
                              <p:cond delay="2000"/>
                            </p:stCondLst>
                            <p:childTnLst>
                              <p:par>
                                <p:cTn id="25" presetID="1" presetClass="entr" presetSubtype="0" fill="hold" nodeType="afterEffect">
                                  <p:stCondLst>
                                    <p:cond delay="0"/>
                                  </p:stCondLst>
                                  <p:childTnLst>
                                    <p:set>
                                      <p:cBhvr>
                                        <p:cTn id="26" dur="1" fill="hold">
                                          <p:stCondLst>
                                            <p:cond delay="499"/>
                                          </p:stCondLst>
                                        </p:cTn>
                                        <p:tgtEl>
                                          <p:spTgt spid="30733"/>
                                        </p:tgtEl>
                                        <p:attrNameLst>
                                          <p:attrName>style.visibility</p:attrName>
                                        </p:attrNameLst>
                                      </p:cBhvr>
                                      <p:to>
                                        <p:strVal val="visible"/>
                                      </p:to>
                                    </p:set>
                                  </p:childTnLst>
                                </p:cTn>
                              </p:par>
                            </p:childTnLst>
                          </p:cTn>
                        </p:par>
                        <p:par>
                          <p:cTn id="27" fill="hold" nodeType="afterGroup">
                            <p:stCondLst>
                              <p:cond delay="2500"/>
                            </p:stCondLst>
                            <p:childTnLst>
                              <p:par>
                                <p:cTn id="28" presetID="1" presetClass="entr" presetSubtype="0" fill="hold" nodeType="afterEffect">
                                  <p:stCondLst>
                                    <p:cond delay="0"/>
                                  </p:stCondLst>
                                  <p:childTnLst>
                                    <p:set>
                                      <p:cBhvr>
                                        <p:cTn id="29" dur="1" fill="hold">
                                          <p:stCondLst>
                                            <p:cond delay="499"/>
                                          </p:stCondLst>
                                        </p:cTn>
                                        <p:tgtEl>
                                          <p:spTgt spid="30732"/>
                                        </p:tgtEl>
                                        <p:attrNameLst>
                                          <p:attrName>style.visibility</p:attrName>
                                        </p:attrNameLst>
                                      </p:cBhvr>
                                      <p:to>
                                        <p:strVal val="visible"/>
                                      </p:to>
                                    </p:set>
                                  </p:childTnLst>
                                </p:cTn>
                              </p:par>
                            </p:childTnLst>
                          </p:cTn>
                        </p:par>
                        <p:par>
                          <p:cTn id="30" fill="hold" nodeType="afterGroup">
                            <p:stCondLst>
                              <p:cond delay="3000"/>
                            </p:stCondLst>
                            <p:childTnLst>
                              <p:par>
                                <p:cTn id="31" presetID="1" presetClass="entr" presetSubtype="0" fill="hold" nodeType="afterEffect">
                                  <p:stCondLst>
                                    <p:cond delay="0"/>
                                  </p:stCondLst>
                                  <p:childTnLst>
                                    <p:set>
                                      <p:cBhvr>
                                        <p:cTn id="32" dur="1" fill="hold">
                                          <p:stCondLst>
                                            <p:cond delay="499"/>
                                          </p:stCondLst>
                                        </p:cTn>
                                        <p:tgtEl>
                                          <p:spTgt spid="30726"/>
                                        </p:tgtEl>
                                        <p:attrNameLst>
                                          <p:attrName>style.visibility</p:attrName>
                                        </p:attrNameLst>
                                      </p:cBhvr>
                                      <p:to>
                                        <p:strVal val="visible"/>
                                      </p:to>
                                    </p:set>
                                  </p:childTnLst>
                                </p:cTn>
                              </p:par>
                            </p:childTnLst>
                          </p:cTn>
                        </p:par>
                        <p:par>
                          <p:cTn id="33" fill="hold" nodeType="afterGroup">
                            <p:stCondLst>
                              <p:cond delay="3500"/>
                            </p:stCondLst>
                            <p:childTnLst>
                              <p:par>
                                <p:cTn id="34" presetID="1" presetClass="entr" presetSubtype="0" fill="hold" nodeType="afterEffect">
                                  <p:stCondLst>
                                    <p:cond delay="0"/>
                                  </p:stCondLst>
                                  <p:childTnLst>
                                    <p:set>
                                      <p:cBhvr>
                                        <p:cTn id="35" dur="1" fill="hold">
                                          <p:stCondLst>
                                            <p:cond delay="499"/>
                                          </p:stCondLst>
                                        </p:cTn>
                                        <p:tgtEl>
                                          <p:spTgt spid="30734"/>
                                        </p:tgtEl>
                                        <p:attrNameLst>
                                          <p:attrName>style.visibility</p:attrName>
                                        </p:attrNameLst>
                                      </p:cBhvr>
                                      <p:to>
                                        <p:strVal val="visible"/>
                                      </p:to>
                                    </p:set>
                                  </p:childTnLst>
                                </p:cTn>
                              </p:par>
                            </p:childTnLst>
                          </p:cTn>
                        </p:par>
                        <p:par>
                          <p:cTn id="36" fill="hold" nodeType="afterGroup">
                            <p:stCondLst>
                              <p:cond delay="4000"/>
                            </p:stCondLst>
                            <p:childTnLst>
                              <p:par>
                                <p:cTn id="37" presetID="1" presetClass="entr" presetSubtype="0" fill="hold" nodeType="afterEffect">
                                  <p:stCondLst>
                                    <p:cond delay="0"/>
                                  </p:stCondLst>
                                  <p:childTnLst>
                                    <p:set>
                                      <p:cBhvr>
                                        <p:cTn id="38" dur="1" fill="hold">
                                          <p:stCondLst>
                                            <p:cond delay="499"/>
                                          </p:stCondLst>
                                        </p:cTn>
                                        <p:tgtEl>
                                          <p:spTgt spid="30731"/>
                                        </p:tgtEl>
                                        <p:attrNameLst>
                                          <p:attrName>style.visibility</p:attrName>
                                        </p:attrNameLst>
                                      </p:cBhvr>
                                      <p:to>
                                        <p:strVal val="visible"/>
                                      </p:to>
                                    </p:set>
                                  </p:childTnLst>
                                </p:cTn>
                              </p:par>
                            </p:childTnLst>
                          </p:cTn>
                        </p:par>
                        <p:par>
                          <p:cTn id="39" fill="hold" nodeType="afterGroup">
                            <p:stCondLst>
                              <p:cond delay="4500"/>
                            </p:stCondLst>
                            <p:childTnLst>
                              <p:par>
                                <p:cTn id="40" presetID="1" presetClass="entr" presetSubtype="0" fill="hold" grpId="0" nodeType="afterEffect">
                                  <p:stCondLst>
                                    <p:cond delay="0"/>
                                  </p:stCondLst>
                                  <p:childTnLst>
                                    <p:set>
                                      <p:cBhvr>
                                        <p:cTn id="41" dur="1" fill="hold">
                                          <p:stCondLst>
                                            <p:cond delay="499"/>
                                          </p:stCondLst>
                                        </p:cTn>
                                        <p:tgtEl>
                                          <p:spTgt spid="30737"/>
                                        </p:tgtEl>
                                        <p:attrNameLst>
                                          <p:attrName>style.visibility</p:attrName>
                                        </p:attrNameLst>
                                      </p:cBhvr>
                                      <p:to>
                                        <p:strVal val="visible"/>
                                      </p:to>
                                    </p:set>
                                  </p:childTnLst>
                                </p:cTn>
                              </p:par>
                            </p:childTnLst>
                          </p:cTn>
                        </p:par>
                        <p:par>
                          <p:cTn id="42" fill="hold" nodeType="afterGroup">
                            <p:stCondLst>
                              <p:cond delay="5000"/>
                            </p:stCondLst>
                            <p:childTnLst>
                              <p:par>
                                <p:cTn id="43" presetID="1" presetClass="entr" presetSubtype="0" fill="hold" nodeType="afterEffect">
                                  <p:stCondLst>
                                    <p:cond delay="0"/>
                                  </p:stCondLst>
                                  <p:childTnLst>
                                    <p:set>
                                      <p:cBhvr>
                                        <p:cTn id="44" dur="1" fill="hold">
                                          <p:stCondLst>
                                            <p:cond delay="499"/>
                                          </p:stCondLst>
                                        </p:cTn>
                                        <p:tgtEl>
                                          <p:spTgt spid="30730"/>
                                        </p:tgtEl>
                                        <p:attrNameLst>
                                          <p:attrName>style.visibility</p:attrName>
                                        </p:attrNameLst>
                                      </p:cBhvr>
                                      <p:to>
                                        <p:strVal val="visible"/>
                                      </p:to>
                                    </p:set>
                                  </p:childTnLst>
                                </p:cTn>
                              </p:par>
                            </p:childTnLst>
                          </p:cTn>
                        </p:par>
                        <p:par>
                          <p:cTn id="45" fill="hold" nodeType="afterGroup">
                            <p:stCondLst>
                              <p:cond delay="5500"/>
                            </p:stCondLst>
                            <p:childTnLst>
                              <p:par>
                                <p:cTn id="46" presetID="1" presetClass="entr" presetSubtype="0" fill="hold" grpId="0" nodeType="afterEffect">
                                  <p:stCondLst>
                                    <p:cond delay="0"/>
                                  </p:stCondLst>
                                  <p:childTnLst>
                                    <p:set>
                                      <p:cBhvr>
                                        <p:cTn id="47" dur="1" fill="hold">
                                          <p:stCondLst>
                                            <p:cond delay="499"/>
                                          </p:stCondLst>
                                        </p:cTn>
                                        <p:tgtEl>
                                          <p:spTgt spid="30727"/>
                                        </p:tgtEl>
                                        <p:attrNameLst>
                                          <p:attrName>style.visibility</p:attrName>
                                        </p:attrNameLst>
                                      </p:cBhvr>
                                      <p:to>
                                        <p:strVal val="visible"/>
                                      </p:to>
                                    </p:set>
                                  </p:childTnLst>
                                </p:cTn>
                              </p:par>
                            </p:childTnLst>
                          </p:cTn>
                        </p:par>
                        <p:par>
                          <p:cTn id="48" fill="hold" nodeType="afterGroup">
                            <p:stCondLst>
                              <p:cond delay="6000"/>
                            </p:stCondLst>
                            <p:childTnLst>
                              <p:par>
                                <p:cTn id="49" presetID="1" presetClass="entr" presetSubtype="0" fill="hold" nodeType="afterEffect">
                                  <p:stCondLst>
                                    <p:cond delay="0"/>
                                  </p:stCondLst>
                                  <p:childTnLst>
                                    <p:set>
                                      <p:cBhvr>
                                        <p:cTn id="50" dur="1" fill="hold">
                                          <p:stCondLst>
                                            <p:cond delay="499"/>
                                          </p:stCondLst>
                                        </p:cTn>
                                        <p:tgtEl>
                                          <p:spTgt spid="3073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0739"/>
                                        </p:tgtEl>
                                        <p:attrNameLst>
                                          <p:attrName>style.visibility</p:attrName>
                                        </p:attrNameLst>
                                      </p:cBhvr>
                                      <p:to>
                                        <p:strVal val="visible"/>
                                      </p:to>
                                    </p:set>
                                    <p:anim calcmode="lin" valueType="num">
                                      <p:cBhvr additive="base">
                                        <p:cTn id="55" dur="500" fill="hold"/>
                                        <p:tgtEl>
                                          <p:spTgt spid="30739"/>
                                        </p:tgtEl>
                                        <p:attrNameLst>
                                          <p:attrName>ppt_x</p:attrName>
                                        </p:attrNameLst>
                                      </p:cBhvr>
                                      <p:tavLst>
                                        <p:tav tm="0">
                                          <p:val>
                                            <p:strVal val="0-#ppt_w/2"/>
                                          </p:val>
                                        </p:tav>
                                        <p:tav tm="100000">
                                          <p:val>
                                            <p:strVal val="#ppt_x"/>
                                          </p:val>
                                        </p:tav>
                                      </p:tavLst>
                                    </p:anim>
                                    <p:anim calcmode="lin" valueType="num">
                                      <p:cBhvr additive="base">
                                        <p:cTn id="56" dur="500" fill="hold"/>
                                        <p:tgtEl>
                                          <p:spTgt spid="307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autoUpdateAnimBg="0"/>
      <p:bldP spid="30727" grpId="0" animBg="1" autoUpdateAnimBg="0"/>
      <p:bldP spid="30736" grpId="0" autoUpdateAnimBg="0"/>
      <p:bldP spid="30737" grpId="0" autoUpdateAnimBg="0"/>
      <p:bldP spid="30739"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488950" y="152400"/>
            <a:ext cx="8178800" cy="521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dirty="0"/>
              <a:t>由此可以看出：结点必须是结构体类型，其中一个成员是指针类型</a:t>
            </a:r>
            <a:r>
              <a:rPr lang="en-US" altLang="zh-CN" sz="3200" dirty="0"/>
              <a:t>,</a:t>
            </a:r>
            <a:r>
              <a:rPr lang="zh-CN" altLang="en-US" sz="3200" dirty="0"/>
              <a:t>这个指针类型可以指向它所在的结构体类型。</a:t>
            </a:r>
          </a:p>
          <a:p>
            <a:pPr>
              <a:spcBef>
                <a:spcPct val="50000"/>
              </a:spcBef>
            </a:pPr>
            <a:r>
              <a:rPr lang="zh-CN" altLang="en-US" sz="3200" dirty="0"/>
              <a:t>例如：</a:t>
            </a:r>
          </a:p>
          <a:p>
            <a:pPr>
              <a:spcBef>
                <a:spcPct val="50000"/>
              </a:spcBef>
            </a:pPr>
            <a:r>
              <a:rPr lang="en-US" altLang="en-US" sz="3200" b="1" dirty="0" err="1"/>
              <a:t>struct</a:t>
            </a:r>
            <a:r>
              <a:rPr lang="en-US" altLang="en-US" sz="3200" b="1" dirty="0"/>
              <a:t>  list</a:t>
            </a:r>
          </a:p>
          <a:p>
            <a:pPr>
              <a:spcBef>
                <a:spcPct val="50000"/>
              </a:spcBef>
            </a:pPr>
            <a:r>
              <a:rPr lang="en-US" altLang="en-US" sz="3200" b="1" dirty="0"/>
              <a:t>   {  </a:t>
            </a:r>
            <a:r>
              <a:rPr lang="en-US" altLang="en-US" sz="3200" b="1" dirty="0" err="1"/>
              <a:t>int</a:t>
            </a:r>
            <a:r>
              <a:rPr lang="en-US" altLang="en-US" sz="3200" b="1" dirty="0"/>
              <a:t>  data;</a:t>
            </a:r>
          </a:p>
          <a:p>
            <a:pPr>
              <a:spcBef>
                <a:spcPct val="50000"/>
              </a:spcBef>
            </a:pPr>
            <a:r>
              <a:rPr lang="en-US" altLang="en-US" sz="3200" b="1" dirty="0"/>
              <a:t>       </a:t>
            </a:r>
            <a:r>
              <a:rPr lang="en-US" altLang="en-US" sz="3200" b="1" dirty="0" err="1"/>
              <a:t>struct</a:t>
            </a:r>
            <a:r>
              <a:rPr lang="en-US" altLang="en-US" sz="3200" b="1" dirty="0"/>
              <a:t> list *next;</a:t>
            </a:r>
          </a:p>
          <a:p>
            <a:pPr>
              <a:spcBef>
                <a:spcPct val="50000"/>
              </a:spcBef>
            </a:pPr>
            <a:r>
              <a:rPr lang="en-US" altLang="en-US" sz="3200" b="1" dirty="0"/>
              <a:t>     };</a:t>
            </a:r>
          </a:p>
        </p:txBody>
      </p:sp>
      <p:sp>
        <p:nvSpPr>
          <p:cNvPr id="31747" name="Text Box 3"/>
          <p:cNvSpPr txBox="1">
            <a:spLocks noChangeArrowheads="1"/>
          </p:cNvSpPr>
          <p:nvPr/>
        </p:nvSpPr>
        <p:spPr bwMode="auto">
          <a:xfrm>
            <a:off x="444500" y="5499100"/>
            <a:ext cx="7404100" cy="1311275"/>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t>其中</a:t>
            </a:r>
            <a:r>
              <a:rPr lang="en-US" altLang="en-US" sz="3200" b="1">
                <a:solidFill>
                  <a:srgbClr val="0000FF"/>
                </a:solidFill>
              </a:rPr>
              <a:t>next</a:t>
            </a:r>
            <a:r>
              <a:rPr lang="zh-CN" altLang="en-US" sz="3200"/>
              <a:t>是成员名，它是指针类型，</a:t>
            </a:r>
          </a:p>
          <a:p>
            <a:pPr>
              <a:spcBef>
                <a:spcPct val="50000"/>
              </a:spcBef>
            </a:pPr>
            <a:r>
              <a:rPr lang="zh-CN" altLang="en-US" sz="3200"/>
              <a:t>指向</a:t>
            </a:r>
            <a:r>
              <a:rPr lang="en-US" altLang="en-US" sz="3200"/>
              <a:t> </a:t>
            </a:r>
            <a:r>
              <a:rPr lang="en-US" altLang="en-US" sz="3200" b="1">
                <a:solidFill>
                  <a:srgbClr val="0000FF"/>
                </a:solidFill>
              </a:rPr>
              <a:t>struct list</a:t>
            </a:r>
            <a:r>
              <a:rPr lang="zh-CN" altLang="en-US" sz="3200"/>
              <a:t>类型数据</a:t>
            </a:r>
            <a:endParaRPr lang="zh-CN" altLang="en-US"/>
          </a:p>
        </p:txBody>
      </p:sp>
      <p:sp>
        <p:nvSpPr>
          <p:cNvPr id="31748" name="Rectangle 4"/>
          <p:cNvSpPr>
            <a:spLocks noChangeArrowheads="1"/>
          </p:cNvSpPr>
          <p:nvPr/>
        </p:nvSpPr>
        <p:spPr bwMode="auto">
          <a:xfrm>
            <a:off x="4953000" y="2944761"/>
            <a:ext cx="2895600" cy="914400"/>
          </a:xfrm>
          <a:prstGeom prst="rect">
            <a:avLst/>
          </a:prstGeom>
          <a:solidFill>
            <a:srgbClr val="99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dirty="0"/>
              <a:t>     Data             next</a:t>
            </a:r>
            <a:endParaRPr lang="en-US" altLang="zh-CN" dirty="0"/>
          </a:p>
        </p:txBody>
      </p:sp>
      <p:sp>
        <p:nvSpPr>
          <p:cNvPr id="31749" name="Line 5"/>
          <p:cNvSpPr>
            <a:spLocks noChangeShapeType="1"/>
          </p:cNvSpPr>
          <p:nvPr/>
        </p:nvSpPr>
        <p:spPr bwMode="auto">
          <a:xfrm flipH="1">
            <a:off x="6540500" y="29718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0" name="Line 6"/>
          <p:cNvSpPr>
            <a:spLocks noChangeShapeType="1"/>
          </p:cNvSpPr>
          <p:nvPr/>
        </p:nvSpPr>
        <p:spPr bwMode="auto">
          <a:xfrm>
            <a:off x="6781800" y="3429000"/>
            <a:ext cx="1066800" cy="0"/>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5934063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 calcmode="lin" valueType="num">
                                      <p:cBhvr additive="base">
                                        <p:cTn id="7" dur="500" fill="hold"/>
                                        <p:tgtEl>
                                          <p:spTgt spid="31746"/>
                                        </p:tgtEl>
                                        <p:attrNameLst>
                                          <p:attrName>ppt_x</p:attrName>
                                        </p:attrNameLst>
                                      </p:cBhvr>
                                      <p:tavLst>
                                        <p:tav tm="0">
                                          <p:val>
                                            <p:strVal val="0-#ppt_w/2"/>
                                          </p:val>
                                        </p:tav>
                                        <p:tav tm="100000">
                                          <p:val>
                                            <p:strVal val="#ppt_x"/>
                                          </p:val>
                                        </p:tav>
                                      </p:tavLst>
                                    </p:anim>
                                    <p:anim calcmode="lin" valueType="num">
                                      <p:cBhvr additive="base">
                                        <p:cTn id="8" dur="500" fill="hold"/>
                                        <p:tgtEl>
                                          <p:spTgt spid="317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1748"/>
                                        </p:tgtEl>
                                        <p:attrNameLst>
                                          <p:attrName>style.visibility</p:attrName>
                                        </p:attrNameLst>
                                      </p:cBhvr>
                                      <p:to>
                                        <p:strVal val="visible"/>
                                      </p:to>
                                    </p:set>
                                    <p:anim calcmode="lin" valueType="num">
                                      <p:cBhvr additive="base">
                                        <p:cTn id="13" dur="500" fill="hold"/>
                                        <p:tgtEl>
                                          <p:spTgt spid="31748"/>
                                        </p:tgtEl>
                                        <p:attrNameLst>
                                          <p:attrName>ppt_x</p:attrName>
                                        </p:attrNameLst>
                                      </p:cBhvr>
                                      <p:tavLst>
                                        <p:tav tm="0">
                                          <p:val>
                                            <p:strVal val="1+#ppt_w/2"/>
                                          </p:val>
                                        </p:tav>
                                        <p:tav tm="100000">
                                          <p:val>
                                            <p:strVal val="#ppt_x"/>
                                          </p:val>
                                        </p:tav>
                                      </p:tavLst>
                                    </p:anim>
                                    <p:anim calcmode="lin" valueType="num">
                                      <p:cBhvr additive="base">
                                        <p:cTn id="14" dur="500" fill="hold"/>
                                        <p:tgtEl>
                                          <p:spTgt spid="31748"/>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1" presetClass="entr" presetSubtype="0" fill="hold" nodeType="afterEffect">
                                  <p:stCondLst>
                                    <p:cond delay="0"/>
                                  </p:stCondLst>
                                  <p:childTnLst>
                                    <p:set>
                                      <p:cBhvr>
                                        <p:cTn id="17" dur="1" fill="hold">
                                          <p:stCondLst>
                                            <p:cond delay="499"/>
                                          </p:stCondLst>
                                        </p:cTn>
                                        <p:tgtEl>
                                          <p:spTgt spid="31749"/>
                                        </p:tgtEl>
                                        <p:attrNameLst>
                                          <p:attrName>style.visibility</p:attrName>
                                        </p:attrNameLst>
                                      </p:cBhvr>
                                      <p:to>
                                        <p:strVal val="visible"/>
                                      </p:to>
                                    </p:set>
                                  </p:childTnLst>
                                </p:cTn>
                              </p:par>
                            </p:childTnLst>
                          </p:cTn>
                        </p:par>
                        <p:par>
                          <p:cTn id="18" fill="hold" nodeType="afterGroup">
                            <p:stCondLst>
                              <p:cond delay="1000"/>
                            </p:stCondLst>
                            <p:childTnLst>
                              <p:par>
                                <p:cTn id="19" presetID="2" presetClass="entr" presetSubtype="2" fill="hold" nodeType="afterEffect">
                                  <p:stCondLst>
                                    <p:cond delay="1000"/>
                                  </p:stCondLst>
                                  <p:childTnLst>
                                    <p:set>
                                      <p:cBhvr>
                                        <p:cTn id="20" dur="1" fill="hold">
                                          <p:stCondLst>
                                            <p:cond delay="0"/>
                                          </p:stCondLst>
                                        </p:cTn>
                                        <p:tgtEl>
                                          <p:spTgt spid="31750"/>
                                        </p:tgtEl>
                                        <p:attrNameLst>
                                          <p:attrName>style.visibility</p:attrName>
                                        </p:attrNameLst>
                                      </p:cBhvr>
                                      <p:to>
                                        <p:strVal val="visible"/>
                                      </p:to>
                                    </p:set>
                                    <p:anim calcmode="lin" valueType="num">
                                      <p:cBhvr additive="base">
                                        <p:cTn id="21" dur="500" fill="hold"/>
                                        <p:tgtEl>
                                          <p:spTgt spid="31750"/>
                                        </p:tgtEl>
                                        <p:attrNameLst>
                                          <p:attrName>ppt_x</p:attrName>
                                        </p:attrNameLst>
                                      </p:cBhvr>
                                      <p:tavLst>
                                        <p:tav tm="0">
                                          <p:val>
                                            <p:strVal val="1+#ppt_w/2"/>
                                          </p:val>
                                        </p:tav>
                                        <p:tav tm="100000">
                                          <p:val>
                                            <p:strVal val="#ppt_x"/>
                                          </p:val>
                                        </p:tav>
                                      </p:tavLst>
                                    </p:anim>
                                    <p:anim calcmode="lin" valueType="num">
                                      <p:cBhvr additive="base">
                                        <p:cTn id="22" dur="500" fill="hold"/>
                                        <p:tgtEl>
                                          <p:spTgt spid="31750"/>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1747"/>
                                        </p:tgtEl>
                                        <p:attrNameLst>
                                          <p:attrName>style.visibility</p:attrName>
                                        </p:attrNameLst>
                                      </p:cBhvr>
                                      <p:to>
                                        <p:strVal val="visible"/>
                                      </p:to>
                                    </p:set>
                                    <p:anim calcmode="lin" valueType="num">
                                      <p:cBhvr additive="base">
                                        <p:cTn id="27" dur="500" fill="hold"/>
                                        <p:tgtEl>
                                          <p:spTgt spid="31747"/>
                                        </p:tgtEl>
                                        <p:attrNameLst>
                                          <p:attrName>ppt_x</p:attrName>
                                        </p:attrNameLst>
                                      </p:cBhvr>
                                      <p:tavLst>
                                        <p:tav tm="0">
                                          <p:val>
                                            <p:strVal val="0-#ppt_w/2"/>
                                          </p:val>
                                        </p:tav>
                                        <p:tav tm="100000">
                                          <p:val>
                                            <p:strVal val="#ppt_x"/>
                                          </p:val>
                                        </p:tav>
                                      </p:tavLst>
                                    </p:anim>
                                    <p:anim calcmode="lin" valueType="num">
                                      <p:cBhvr additive="base">
                                        <p:cTn id="28" dur="500" fill="hold"/>
                                        <p:tgtEl>
                                          <p:spTgt spid="317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utoUpdateAnimBg="0"/>
      <p:bldP spid="31747" grpId="0" animBg="1" autoUpdateAnimBg="0"/>
      <p:bldP spid="31748"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323850" y="0"/>
            <a:ext cx="8353425" cy="720725"/>
          </a:xfrm>
        </p:spPr>
        <p:txBody>
          <a:bodyPr/>
          <a:lstStyle/>
          <a:p>
            <a:pPr>
              <a:defRPr/>
            </a:pPr>
            <a:r>
              <a:rPr lang="en-US" altLang="zh-CN" sz="3200"/>
              <a:t>10.1.1 </a:t>
            </a:r>
            <a:r>
              <a:rPr lang="zh-CN" altLang="en-US" sz="3200"/>
              <a:t>结构体类型的定义</a:t>
            </a:r>
          </a:p>
        </p:txBody>
      </p:sp>
      <p:sp>
        <p:nvSpPr>
          <p:cNvPr id="63491" name="Rectangle 3"/>
          <p:cNvSpPr>
            <a:spLocks noGrp="1" noChangeArrowheads="1"/>
          </p:cNvSpPr>
          <p:nvPr>
            <p:ph type="body" sz="half" idx="1"/>
          </p:nvPr>
        </p:nvSpPr>
        <p:spPr>
          <a:xfrm>
            <a:off x="4932363" y="908050"/>
            <a:ext cx="3952875" cy="4030663"/>
          </a:xfrm>
        </p:spPr>
        <p:txBody>
          <a:bodyPr/>
          <a:lstStyle/>
          <a:p>
            <a:pPr>
              <a:lnSpc>
                <a:spcPct val="90000"/>
              </a:lnSpc>
              <a:buFontTx/>
              <a:buNone/>
            </a:pPr>
            <a:r>
              <a:rPr lang="zh-CN" altLang="en-US" b="1"/>
              <a:t>例</a:t>
            </a:r>
            <a:r>
              <a:rPr lang="en-US" altLang="zh-CN" b="1"/>
              <a:t>:</a:t>
            </a:r>
          </a:p>
          <a:p>
            <a:pPr>
              <a:lnSpc>
                <a:spcPct val="90000"/>
              </a:lnSpc>
              <a:buFontTx/>
              <a:buNone/>
            </a:pPr>
            <a:r>
              <a:rPr lang="en-US" altLang="zh-CN" b="1"/>
              <a:t>struct  </a:t>
            </a:r>
            <a:r>
              <a:rPr lang="en-US" altLang="zh-CN" b="1">
                <a:solidFill>
                  <a:srgbClr val="FF0000"/>
                </a:solidFill>
              </a:rPr>
              <a:t>student</a:t>
            </a:r>
          </a:p>
          <a:p>
            <a:pPr>
              <a:lnSpc>
                <a:spcPct val="90000"/>
              </a:lnSpc>
              <a:buFontTx/>
              <a:buNone/>
            </a:pPr>
            <a:r>
              <a:rPr lang="en-US" altLang="zh-CN" b="1"/>
              <a:t>{ int  num;</a:t>
            </a:r>
          </a:p>
          <a:p>
            <a:pPr>
              <a:lnSpc>
                <a:spcPct val="90000"/>
              </a:lnSpc>
              <a:buFontTx/>
              <a:buNone/>
            </a:pPr>
            <a:r>
              <a:rPr lang="en-US" altLang="zh-CN" b="1"/>
              <a:t>  char name[20];</a:t>
            </a:r>
          </a:p>
          <a:p>
            <a:pPr>
              <a:lnSpc>
                <a:spcPct val="90000"/>
              </a:lnSpc>
              <a:buFontTx/>
              <a:buNone/>
            </a:pPr>
            <a:r>
              <a:rPr lang="en-US" altLang="zh-CN" b="1"/>
              <a:t>  char sex;</a:t>
            </a:r>
          </a:p>
          <a:p>
            <a:pPr>
              <a:lnSpc>
                <a:spcPct val="90000"/>
              </a:lnSpc>
              <a:buFontTx/>
              <a:buNone/>
            </a:pPr>
            <a:r>
              <a:rPr lang="en-US" altLang="zh-CN" b="1"/>
              <a:t>  int  age;</a:t>
            </a:r>
          </a:p>
          <a:p>
            <a:pPr>
              <a:lnSpc>
                <a:spcPct val="90000"/>
              </a:lnSpc>
              <a:buFontTx/>
              <a:buNone/>
            </a:pPr>
            <a:r>
              <a:rPr lang="en-US" altLang="zh-CN" b="1"/>
              <a:t>  char addr[30];</a:t>
            </a:r>
          </a:p>
          <a:p>
            <a:pPr>
              <a:lnSpc>
                <a:spcPct val="90000"/>
              </a:lnSpc>
              <a:buFontTx/>
              <a:buNone/>
            </a:pPr>
            <a:r>
              <a:rPr lang="en-US" altLang="zh-CN" b="1"/>
              <a:t>}</a:t>
            </a:r>
            <a:r>
              <a:rPr lang="zh-CN" altLang="en-US" b="1">
                <a:solidFill>
                  <a:srgbClr val="FF0000"/>
                </a:solidFill>
              </a:rPr>
              <a:t>；</a:t>
            </a:r>
          </a:p>
        </p:txBody>
      </p:sp>
      <p:sp>
        <p:nvSpPr>
          <p:cNvPr id="63492" name="Rectangle 4"/>
          <p:cNvSpPr>
            <a:spLocks noGrp="1" noChangeArrowheads="1"/>
          </p:cNvSpPr>
          <p:nvPr>
            <p:ph type="body" sz="half" idx="2"/>
          </p:nvPr>
        </p:nvSpPr>
        <p:spPr>
          <a:xfrm>
            <a:off x="468313" y="836613"/>
            <a:ext cx="3952875" cy="1193800"/>
          </a:xfrm>
        </p:spPr>
        <p:txBody>
          <a:bodyPr/>
          <a:lstStyle/>
          <a:p>
            <a:pPr>
              <a:lnSpc>
                <a:spcPct val="90000"/>
              </a:lnSpc>
            </a:pPr>
            <a:r>
              <a:rPr lang="zh-CN" altLang="en-US" b="1"/>
              <a:t>定义一个结构体类型的一般形式为：</a:t>
            </a:r>
          </a:p>
          <a:p>
            <a:pPr>
              <a:lnSpc>
                <a:spcPct val="90000"/>
              </a:lnSpc>
            </a:pPr>
            <a:endParaRPr lang="zh-CN" altLang="en-US"/>
          </a:p>
          <a:p>
            <a:pPr>
              <a:lnSpc>
                <a:spcPct val="90000"/>
              </a:lnSpc>
            </a:pPr>
            <a:endParaRPr lang="zh-CN" altLang="en-US"/>
          </a:p>
          <a:p>
            <a:pPr>
              <a:lnSpc>
                <a:spcPct val="90000"/>
              </a:lnSpc>
            </a:pPr>
            <a:endParaRPr lang="zh-CN" altLang="en-US"/>
          </a:p>
          <a:p>
            <a:pPr>
              <a:lnSpc>
                <a:spcPct val="90000"/>
              </a:lnSpc>
            </a:pPr>
            <a:endParaRPr lang="en-US" altLang="zh-CN"/>
          </a:p>
        </p:txBody>
      </p:sp>
      <p:sp>
        <p:nvSpPr>
          <p:cNvPr id="63493" name="AutoShape 5"/>
          <p:cNvSpPr>
            <a:spLocks noChangeArrowheads="1"/>
          </p:cNvSpPr>
          <p:nvPr/>
        </p:nvSpPr>
        <p:spPr bwMode="auto">
          <a:xfrm>
            <a:off x="827088" y="1989138"/>
            <a:ext cx="3457575" cy="2016125"/>
          </a:xfrm>
          <a:prstGeom prst="wedgeRectCallout">
            <a:avLst>
              <a:gd name="adj1" fmla="val -26310"/>
              <a:gd name="adj2" fmla="val -6301"/>
            </a:avLst>
          </a:prstGeom>
          <a:solidFill>
            <a:srgbClr val="003399"/>
          </a:solidFill>
          <a:ln w="762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800" b="1">
                <a:solidFill>
                  <a:schemeClr val="bg1"/>
                </a:solidFill>
              </a:rPr>
              <a:t>struct  </a:t>
            </a:r>
            <a:r>
              <a:rPr kumimoji="1" lang="zh-CN" altLang="zh-CN" sz="2800" b="1">
                <a:solidFill>
                  <a:schemeClr val="bg1"/>
                </a:solidFill>
              </a:rPr>
              <a:t>结构体</a:t>
            </a:r>
            <a:r>
              <a:rPr kumimoji="1" lang="zh-CN" altLang="en-US" sz="2800" b="1">
                <a:solidFill>
                  <a:schemeClr val="bg1"/>
                </a:solidFill>
              </a:rPr>
              <a:t>类型名</a:t>
            </a:r>
          </a:p>
          <a:p>
            <a:r>
              <a:rPr kumimoji="1" lang="zh-CN" altLang="zh-CN" sz="2800" b="1">
                <a:solidFill>
                  <a:schemeClr val="bg1"/>
                </a:solidFill>
              </a:rPr>
              <a:t> {</a:t>
            </a:r>
            <a:endParaRPr kumimoji="1" lang="en-US" altLang="zh-CN" sz="2800" b="1">
              <a:solidFill>
                <a:schemeClr val="bg1"/>
              </a:solidFill>
            </a:endParaRPr>
          </a:p>
          <a:p>
            <a:r>
              <a:rPr kumimoji="1" lang="en-US" altLang="zh-CN" sz="2800" b="1">
                <a:solidFill>
                  <a:schemeClr val="bg1"/>
                </a:solidFill>
              </a:rPr>
              <a:t>    </a:t>
            </a:r>
            <a:r>
              <a:rPr kumimoji="1" lang="zh-CN" altLang="zh-CN" sz="2800" b="1">
                <a:solidFill>
                  <a:schemeClr val="bg1"/>
                </a:solidFill>
              </a:rPr>
              <a:t>成员表列</a:t>
            </a:r>
            <a:endParaRPr kumimoji="1" lang="zh-CN" altLang="en-US" sz="2800" b="1">
              <a:solidFill>
                <a:schemeClr val="bg1"/>
              </a:solidFill>
            </a:endParaRPr>
          </a:p>
          <a:p>
            <a:r>
              <a:rPr kumimoji="1" lang="zh-CN" altLang="en-US" sz="2800" b="1">
                <a:solidFill>
                  <a:schemeClr val="bg1"/>
                </a:solidFill>
              </a:rPr>
              <a:t> </a:t>
            </a:r>
            <a:r>
              <a:rPr kumimoji="1" lang="zh-CN" altLang="zh-CN" sz="2800" b="1">
                <a:solidFill>
                  <a:schemeClr val="bg1"/>
                </a:solidFill>
              </a:rPr>
              <a:t>}；</a:t>
            </a:r>
            <a:endParaRPr kumimoji="1" lang="zh-CN" altLang="en-US" sz="2800" b="1">
              <a:solidFill>
                <a:schemeClr val="bg1"/>
              </a:solidFill>
            </a:endParaRPr>
          </a:p>
        </p:txBody>
      </p:sp>
      <p:sp>
        <p:nvSpPr>
          <p:cNvPr id="63494" name="AutoShape 6"/>
          <p:cNvSpPr>
            <a:spLocks noChangeArrowheads="1"/>
          </p:cNvSpPr>
          <p:nvPr/>
        </p:nvSpPr>
        <p:spPr bwMode="auto">
          <a:xfrm>
            <a:off x="488950" y="4329113"/>
            <a:ext cx="4114800" cy="1066800"/>
          </a:xfrm>
          <a:prstGeom prst="wedgeRectCallout">
            <a:avLst>
              <a:gd name="adj1" fmla="val -20176"/>
              <a:gd name="adj2" fmla="val -23514"/>
            </a:avLst>
          </a:prstGeom>
          <a:solidFill>
            <a:srgbClr val="CCECFF"/>
          </a:solidFill>
          <a:ln w="762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t>对各成员都要进行类型说明；</a:t>
            </a:r>
          </a:p>
          <a:p>
            <a:pPr algn="ctr"/>
            <a:r>
              <a:rPr kumimoji="1" lang="zh-CN" altLang="en-US" sz="2400" b="1"/>
              <a:t>成员名定名规则与变量名同。</a:t>
            </a:r>
          </a:p>
        </p:txBody>
      </p:sp>
      <p:sp>
        <p:nvSpPr>
          <p:cNvPr id="2" name="矩形标注 1"/>
          <p:cNvSpPr>
            <a:spLocks noChangeArrowheads="1"/>
          </p:cNvSpPr>
          <p:nvPr/>
        </p:nvSpPr>
        <p:spPr bwMode="auto">
          <a:xfrm>
            <a:off x="7019925" y="0"/>
            <a:ext cx="1944688" cy="750888"/>
          </a:xfrm>
          <a:prstGeom prst="wedgeRectCallout">
            <a:avLst>
              <a:gd name="adj1" fmla="val -47333"/>
              <a:gd name="adj2" fmla="val 139458"/>
            </a:avLst>
          </a:prstGeom>
          <a:solidFill>
            <a:schemeClr val="accent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a:t>结构体类型名</a:t>
            </a:r>
          </a:p>
        </p:txBody>
      </p:sp>
      <p:sp>
        <p:nvSpPr>
          <p:cNvPr id="9" name="Rectangle 9"/>
          <p:cNvSpPr>
            <a:spLocks noChangeArrowheads="1"/>
          </p:cNvSpPr>
          <p:nvPr/>
        </p:nvSpPr>
        <p:spPr bwMode="auto">
          <a:xfrm>
            <a:off x="560388" y="5445125"/>
            <a:ext cx="8382000" cy="1187450"/>
          </a:xfrm>
          <a:prstGeom prst="rect">
            <a:avLst/>
          </a:prstGeom>
          <a:noFill/>
          <a:ln>
            <a:noFill/>
          </a:ln>
          <a:effectLst/>
          <a:extLst>
            <a:ext uri="{909E8E84-426E-40DD-AFC4-6F175D3DCCD1}">
              <a14:hiddenFill xmlns:a14="http://schemas.microsoft.com/office/drawing/2010/main">
                <a:solidFill>
                  <a:srgbClr val="3333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FFFF00"/>
              </a:buClr>
              <a:buSzPct val="70000"/>
              <a:buFont typeface="Wingdings" pitchFamily="2" charset="2"/>
              <a:buNone/>
            </a:pPr>
            <a:r>
              <a:rPr kumimoji="1" lang="zh-CN" altLang="en-US" sz="2400" b="1">
                <a:latin typeface="宋体" pitchFamily="2" charset="-122"/>
              </a:rPr>
              <a:t>在使用结构之前，首先根据具体问题，利用已有的基本数据类型对结构的组成进行描述，称为</a:t>
            </a:r>
            <a:r>
              <a:rPr kumimoji="1" lang="zh-CN" altLang="en-US" sz="2400" b="1">
                <a:solidFill>
                  <a:srgbClr val="CC0000"/>
                </a:solidFill>
                <a:latin typeface="宋体" pitchFamily="2" charset="-122"/>
              </a:rPr>
              <a:t>结构的定义</a:t>
            </a:r>
            <a:r>
              <a:rPr kumimoji="1" lang="zh-CN" altLang="en-US" sz="2400" b="1">
                <a:latin typeface="宋体" pitchFamily="2" charset="-122"/>
              </a:rPr>
              <a:t>。结构定义说明了该结构的组成成员，以及每个成员的类型。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3490"/>
                                        </p:tgtEl>
                                        <p:attrNameLst>
                                          <p:attrName>style.visibility</p:attrName>
                                        </p:attrNameLst>
                                      </p:cBhvr>
                                      <p:to>
                                        <p:strVal val="visible"/>
                                      </p:to>
                                    </p:set>
                                    <p:animEffect transition="in" filter="box(in)">
                                      <p:cBhvr>
                                        <p:cTn id="7" dur="500"/>
                                        <p:tgtEl>
                                          <p:spTgt spid="634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92">
                                            <p:txEl>
                                              <p:pRg st="0" end="0"/>
                                            </p:txEl>
                                          </p:spTgt>
                                        </p:tgtEl>
                                        <p:attrNameLst>
                                          <p:attrName>style.visibility</p:attrName>
                                        </p:attrNameLst>
                                      </p:cBhvr>
                                      <p:to>
                                        <p:strVal val="visible"/>
                                      </p:to>
                                    </p:set>
                                    <p:animEffect transition="in" filter="wipe(left)">
                                      <p:cBhvr>
                                        <p:cTn id="12" dur="500"/>
                                        <p:tgtEl>
                                          <p:spTgt spid="6349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3493"/>
                                        </p:tgtEl>
                                        <p:attrNameLst>
                                          <p:attrName>style.visibility</p:attrName>
                                        </p:attrNameLst>
                                      </p:cBhvr>
                                      <p:to>
                                        <p:strVal val="visible"/>
                                      </p:to>
                                    </p:set>
                                    <p:animEffect transition="in" filter="wipe(up)">
                                      <p:cBhvr>
                                        <p:cTn id="17" dur="500"/>
                                        <p:tgtEl>
                                          <p:spTgt spid="634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494"/>
                                        </p:tgtEl>
                                        <p:attrNameLst>
                                          <p:attrName>style.visibility</p:attrName>
                                        </p:attrNameLst>
                                      </p:cBhvr>
                                      <p:to>
                                        <p:strVal val="visible"/>
                                      </p:to>
                                    </p:set>
                                    <p:animEffect transition="in" filter="wipe(left)">
                                      <p:cBhvr>
                                        <p:cTn id="22" dur="500"/>
                                        <p:tgtEl>
                                          <p:spTgt spid="634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3491"/>
                                        </p:tgtEl>
                                        <p:attrNameLst>
                                          <p:attrName>style.visibility</p:attrName>
                                        </p:attrNameLst>
                                      </p:cBhvr>
                                      <p:to>
                                        <p:strVal val="visible"/>
                                      </p:to>
                                    </p:set>
                                    <p:animEffect transition="in" filter="wipe(up)">
                                      <p:cBhvr>
                                        <p:cTn id="27" dur="500"/>
                                        <p:tgtEl>
                                          <p:spTgt spid="6349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up)">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autoUpdateAnimBg="0"/>
      <p:bldP spid="63491" grpId="0" autoUpdateAnimBg="0"/>
      <p:bldP spid="63492" grpId="0" build="p" autoUpdateAnimBg="0"/>
      <p:bldP spid="63493" grpId="0" animBg="1" autoUpdateAnimBg="0"/>
      <p:bldP spid="63494" grpId="0" animBg="1" autoUpdateAnimBg="0"/>
      <p:bldP spid="2" grpId="0" animBg="1"/>
      <p:bldP spid="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extLst>
            <a:ext uri="{909E8E84-426E-40DD-AFC4-6F175D3DCCD1}">
              <a14:hiddenFill xmlns:a14="http://schemas.microsoft.com/office/drawing/2010/main">
                <a:solidFill>
                  <a:schemeClr val="bg1"/>
                </a:solidFill>
              </a14:hiddenFill>
            </a:ext>
          </a:extLst>
        </p:spPr>
        <p:txBody>
          <a:bodyPr/>
          <a:lstStyle/>
          <a:p>
            <a:pPr>
              <a:defRPr/>
            </a:pPr>
            <a:r>
              <a:rPr lang="en-US" altLang="zh-CN" sz="3200"/>
              <a:t>10.1.2 </a:t>
            </a:r>
            <a:r>
              <a:rPr lang="zh-CN" altLang="en-US" sz="3200"/>
              <a:t>结构体变量的定义</a:t>
            </a:r>
          </a:p>
        </p:txBody>
      </p:sp>
      <p:sp>
        <p:nvSpPr>
          <p:cNvPr id="64515" name="Rectangle 3"/>
          <p:cNvSpPr>
            <a:spLocks noGrp="1" noChangeArrowheads="1"/>
          </p:cNvSpPr>
          <p:nvPr>
            <p:ph type="body" idx="1"/>
          </p:nvPr>
        </p:nvSpPr>
        <p:spPr>
          <a:xfrm>
            <a:off x="457200" y="765175"/>
            <a:ext cx="8686800" cy="4800600"/>
          </a:xfrm>
        </p:spPr>
        <p:txBody>
          <a:bodyPr/>
          <a:lstStyle/>
          <a:p>
            <a:pPr>
              <a:buFontTx/>
              <a:buNone/>
            </a:pPr>
            <a:r>
              <a:rPr lang="zh-CN" altLang="en-US" sz="2800" b="1">
                <a:solidFill>
                  <a:srgbClr val="CC0000"/>
                </a:solidFill>
              </a:rPr>
              <a:t>方法一：</a:t>
            </a:r>
            <a:r>
              <a:rPr lang="zh-CN" altLang="en-US" sz="2800" b="1">
                <a:solidFill>
                  <a:srgbClr val="0000FF"/>
                </a:solidFill>
              </a:rPr>
              <a:t>先定义结构体类型再定义变量名</a:t>
            </a:r>
          </a:p>
          <a:p>
            <a:pPr>
              <a:buFontTx/>
              <a:buNone/>
            </a:pPr>
            <a:r>
              <a:rPr lang="en-US" altLang="zh-CN" sz="2600" b="1"/>
              <a:t>struct  student</a:t>
            </a:r>
          </a:p>
          <a:p>
            <a:pPr>
              <a:buFontTx/>
              <a:buNone/>
            </a:pPr>
            <a:r>
              <a:rPr lang="en-US" altLang="zh-CN" sz="2600" b="1"/>
              <a:t>{ int   num;</a:t>
            </a:r>
          </a:p>
          <a:p>
            <a:pPr>
              <a:buFontTx/>
              <a:buNone/>
            </a:pPr>
            <a:r>
              <a:rPr lang="en-US" altLang="zh-CN" sz="2600" b="1"/>
              <a:t>  char  name[20];</a:t>
            </a:r>
          </a:p>
          <a:p>
            <a:pPr>
              <a:buFontTx/>
              <a:buNone/>
            </a:pPr>
            <a:r>
              <a:rPr lang="en-US" altLang="zh-CN" sz="2600" b="1"/>
              <a:t>  char  sex;</a:t>
            </a:r>
          </a:p>
          <a:p>
            <a:pPr>
              <a:buFontTx/>
              <a:buNone/>
            </a:pPr>
            <a:r>
              <a:rPr lang="en-US" altLang="zh-CN" sz="2600" b="1"/>
              <a:t>  int   age;</a:t>
            </a:r>
          </a:p>
          <a:p>
            <a:pPr>
              <a:buFontTx/>
              <a:buNone/>
            </a:pPr>
            <a:r>
              <a:rPr lang="en-US" altLang="zh-CN" sz="2600" b="1"/>
              <a:t>  char  addr[30];</a:t>
            </a:r>
          </a:p>
          <a:p>
            <a:pPr>
              <a:buFontTx/>
              <a:buNone/>
            </a:pPr>
            <a:r>
              <a:rPr lang="en-US" altLang="zh-CN" sz="2600" b="1"/>
              <a:t>}</a:t>
            </a:r>
            <a:r>
              <a:rPr lang="zh-CN" altLang="en-US" sz="2600" b="1"/>
              <a:t>；</a:t>
            </a:r>
          </a:p>
          <a:p>
            <a:pPr>
              <a:buFontTx/>
              <a:buNone/>
            </a:pPr>
            <a:r>
              <a:rPr lang="en-US" altLang="zh-CN" sz="2600" b="1">
                <a:solidFill>
                  <a:srgbClr val="CC0000"/>
                </a:solidFill>
              </a:rPr>
              <a:t>struct student </a:t>
            </a:r>
            <a:r>
              <a:rPr lang="en-US" altLang="zh-CN" sz="2600" b="1"/>
              <a:t>student1, student2;</a:t>
            </a:r>
            <a:endParaRPr lang="en-US" altLang="zh-CN" b="1"/>
          </a:p>
        </p:txBody>
      </p:sp>
      <p:sp>
        <p:nvSpPr>
          <p:cNvPr id="64516" name="AutoShape 4"/>
          <p:cNvSpPr>
            <a:spLocks noChangeArrowheads="1"/>
          </p:cNvSpPr>
          <p:nvPr/>
        </p:nvSpPr>
        <p:spPr bwMode="auto">
          <a:xfrm>
            <a:off x="6146800" y="2492375"/>
            <a:ext cx="2286000" cy="1676400"/>
          </a:xfrm>
          <a:prstGeom prst="wedgeRectCallout">
            <a:avLst>
              <a:gd name="adj1" fmla="val -121694"/>
              <a:gd name="adj2" fmla="val 83102"/>
            </a:avLst>
          </a:prstGeom>
          <a:solidFill>
            <a:srgbClr val="FFFFCC"/>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600" b="1"/>
              <a:t>定义</a:t>
            </a:r>
            <a:r>
              <a:rPr kumimoji="1" lang="en-US" altLang="zh-CN" sz="2600" b="1"/>
              <a:t>studet1</a:t>
            </a:r>
            <a:r>
              <a:rPr kumimoji="1" lang="zh-CN" altLang="en-US" sz="2600" b="1"/>
              <a:t>和</a:t>
            </a:r>
            <a:endParaRPr kumimoji="1" lang="en-US" altLang="en-US" sz="2600" b="1"/>
          </a:p>
          <a:p>
            <a:pPr algn="ctr"/>
            <a:r>
              <a:rPr kumimoji="1" lang="en-US" altLang="zh-CN" sz="2600" b="1"/>
              <a:t>sudent2</a:t>
            </a:r>
            <a:r>
              <a:rPr kumimoji="1" lang="zh-CN" altLang="en-US" sz="2600" b="1"/>
              <a:t>为</a:t>
            </a:r>
          </a:p>
          <a:p>
            <a:pPr algn="ctr"/>
            <a:r>
              <a:rPr kumimoji="1" lang="en-US" altLang="zh-CN" sz="2600" b="1"/>
              <a:t>struct  student</a:t>
            </a:r>
          </a:p>
          <a:p>
            <a:pPr algn="ctr"/>
            <a:r>
              <a:rPr kumimoji="1" lang="zh-CN" altLang="en-US" sz="2600" b="1"/>
              <a:t>类型变量</a:t>
            </a:r>
            <a:endParaRPr kumimoji="1" lang="zh-CN" altLang="en-US" sz="2400" b="1"/>
          </a:p>
        </p:txBody>
      </p:sp>
      <p:sp>
        <p:nvSpPr>
          <p:cNvPr id="64517" name="AutoShape 5"/>
          <p:cNvSpPr>
            <a:spLocks noChangeArrowheads="1"/>
          </p:cNvSpPr>
          <p:nvPr/>
        </p:nvSpPr>
        <p:spPr bwMode="auto">
          <a:xfrm>
            <a:off x="755650" y="5445125"/>
            <a:ext cx="7956550" cy="873125"/>
          </a:xfrm>
          <a:prstGeom prst="wedgeRectCallout">
            <a:avLst>
              <a:gd name="adj1" fmla="val -44963"/>
              <a:gd name="adj2" fmla="val -48792"/>
            </a:avLst>
          </a:prstGeom>
          <a:solidFill>
            <a:srgbClr val="CCECFF"/>
          </a:solidFill>
          <a:ln w="762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600" b="1"/>
              <a:t>不能只指定一个变量为“</a:t>
            </a:r>
            <a:r>
              <a:rPr kumimoji="1" lang="en-US" altLang="zh-CN" sz="2600" b="1"/>
              <a:t>struct</a:t>
            </a:r>
            <a:r>
              <a:rPr kumimoji="1" lang="zh-CN" altLang="en-US" sz="2600" b="1"/>
              <a:t>型”而不指定结构体名</a:t>
            </a:r>
            <a:endParaRPr kumimoji="1" lang="zh-CN" altLang="en-US" sz="24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4514"/>
                                        </p:tgtEl>
                                        <p:attrNameLst>
                                          <p:attrName>style.visibility</p:attrName>
                                        </p:attrNameLst>
                                      </p:cBhvr>
                                      <p:to>
                                        <p:strVal val="visible"/>
                                      </p:to>
                                    </p:set>
                                    <p:anim calcmode="lin" valueType="num">
                                      <p:cBhvr>
                                        <p:cTn id="7" dur="500" fill="hold"/>
                                        <p:tgtEl>
                                          <p:spTgt spid="64514"/>
                                        </p:tgtEl>
                                        <p:attrNameLst>
                                          <p:attrName>ppt_w</p:attrName>
                                        </p:attrNameLst>
                                      </p:cBhvr>
                                      <p:tavLst>
                                        <p:tav tm="0">
                                          <p:val>
                                            <p:fltVal val="0"/>
                                          </p:val>
                                        </p:tav>
                                        <p:tav tm="100000">
                                          <p:val>
                                            <p:strVal val="#ppt_w"/>
                                          </p:val>
                                        </p:tav>
                                      </p:tavLst>
                                    </p:anim>
                                    <p:anim calcmode="lin" valueType="num">
                                      <p:cBhvr>
                                        <p:cTn id="8" dur="500" fill="hold"/>
                                        <p:tgtEl>
                                          <p:spTgt spid="64514"/>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64515">
                                            <p:txEl>
                                              <p:pRg st="0" end="0"/>
                                            </p:txEl>
                                          </p:spTgt>
                                        </p:tgtEl>
                                        <p:attrNameLst>
                                          <p:attrName>style.visibility</p:attrName>
                                        </p:attrNameLst>
                                      </p:cBhvr>
                                      <p:to>
                                        <p:strVal val="visible"/>
                                      </p:to>
                                    </p:set>
                                    <p:animEffect transition="in" filter="wipe(left)">
                                      <p:cBhvr>
                                        <p:cTn id="13" dur="500"/>
                                        <p:tgtEl>
                                          <p:spTgt spid="64515">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4515">
                                            <p:txEl>
                                              <p:pRg st="1" end="1"/>
                                            </p:txEl>
                                          </p:spTgt>
                                        </p:tgtEl>
                                        <p:attrNameLst>
                                          <p:attrName>style.visibility</p:attrName>
                                        </p:attrNameLst>
                                      </p:cBhvr>
                                      <p:to>
                                        <p:strVal val="visible"/>
                                      </p:to>
                                    </p:set>
                                    <p:animEffect transition="in" filter="wipe(left)">
                                      <p:cBhvr>
                                        <p:cTn id="18" dur="500"/>
                                        <p:tgtEl>
                                          <p:spTgt spid="64515">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4515">
                                            <p:txEl>
                                              <p:pRg st="2" end="2"/>
                                            </p:txEl>
                                          </p:spTgt>
                                        </p:tgtEl>
                                        <p:attrNameLst>
                                          <p:attrName>style.visibility</p:attrName>
                                        </p:attrNameLst>
                                      </p:cBhvr>
                                      <p:to>
                                        <p:strVal val="visible"/>
                                      </p:to>
                                    </p:set>
                                    <p:animEffect transition="in" filter="wipe(left)">
                                      <p:cBhvr>
                                        <p:cTn id="23" dur="500"/>
                                        <p:tgtEl>
                                          <p:spTgt spid="64515">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4515">
                                            <p:txEl>
                                              <p:pRg st="3" end="3"/>
                                            </p:txEl>
                                          </p:spTgt>
                                        </p:tgtEl>
                                        <p:attrNameLst>
                                          <p:attrName>style.visibility</p:attrName>
                                        </p:attrNameLst>
                                      </p:cBhvr>
                                      <p:to>
                                        <p:strVal val="visible"/>
                                      </p:to>
                                    </p:set>
                                    <p:animEffect transition="in" filter="wipe(left)">
                                      <p:cBhvr>
                                        <p:cTn id="28" dur="500"/>
                                        <p:tgtEl>
                                          <p:spTgt spid="64515">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4515">
                                            <p:txEl>
                                              <p:pRg st="4" end="4"/>
                                            </p:txEl>
                                          </p:spTgt>
                                        </p:tgtEl>
                                        <p:attrNameLst>
                                          <p:attrName>style.visibility</p:attrName>
                                        </p:attrNameLst>
                                      </p:cBhvr>
                                      <p:to>
                                        <p:strVal val="visible"/>
                                      </p:to>
                                    </p:set>
                                    <p:animEffect transition="in" filter="wipe(left)">
                                      <p:cBhvr>
                                        <p:cTn id="33" dur="500"/>
                                        <p:tgtEl>
                                          <p:spTgt spid="64515">
                                            <p:txEl>
                                              <p:pRg st="4" end="4"/>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64515">
                                            <p:txEl>
                                              <p:pRg st="5" end="5"/>
                                            </p:txEl>
                                          </p:spTgt>
                                        </p:tgtEl>
                                        <p:attrNameLst>
                                          <p:attrName>style.visibility</p:attrName>
                                        </p:attrNameLst>
                                      </p:cBhvr>
                                      <p:to>
                                        <p:strVal val="visible"/>
                                      </p:to>
                                    </p:set>
                                    <p:animEffect transition="in" filter="wipe(left)">
                                      <p:cBhvr>
                                        <p:cTn id="38" dur="500"/>
                                        <p:tgtEl>
                                          <p:spTgt spid="64515">
                                            <p:txEl>
                                              <p:pRg st="5" end="5"/>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4515">
                                            <p:txEl>
                                              <p:pRg st="6" end="6"/>
                                            </p:txEl>
                                          </p:spTgt>
                                        </p:tgtEl>
                                        <p:attrNameLst>
                                          <p:attrName>style.visibility</p:attrName>
                                        </p:attrNameLst>
                                      </p:cBhvr>
                                      <p:to>
                                        <p:strVal val="visible"/>
                                      </p:to>
                                    </p:set>
                                    <p:animEffect transition="in" filter="wipe(left)">
                                      <p:cBhvr>
                                        <p:cTn id="43" dur="500"/>
                                        <p:tgtEl>
                                          <p:spTgt spid="64515">
                                            <p:txEl>
                                              <p:pRg st="6" end="6"/>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64515">
                                            <p:txEl>
                                              <p:pRg st="7" end="7"/>
                                            </p:txEl>
                                          </p:spTgt>
                                        </p:tgtEl>
                                        <p:attrNameLst>
                                          <p:attrName>style.visibility</p:attrName>
                                        </p:attrNameLst>
                                      </p:cBhvr>
                                      <p:to>
                                        <p:strVal val="visible"/>
                                      </p:to>
                                    </p:set>
                                    <p:animEffect transition="in" filter="wipe(left)">
                                      <p:cBhvr>
                                        <p:cTn id="48" dur="500"/>
                                        <p:tgtEl>
                                          <p:spTgt spid="64515">
                                            <p:txEl>
                                              <p:pRg st="7" end="7"/>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64515">
                                            <p:txEl>
                                              <p:pRg st="8" end="8"/>
                                            </p:txEl>
                                          </p:spTgt>
                                        </p:tgtEl>
                                        <p:attrNameLst>
                                          <p:attrName>style.visibility</p:attrName>
                                        </p:attrNameLst>
                                      </p:cBhvr>
                                      <p:to>
                                        <p:strVal val="visible"/>
                                      </p:to>
                                    </p:set>
                                    <p:animEffect transition="in" filter="wipe(left)">
                                      <p:cBhvr>
                                        <p:cTn id="53" dur="500"/>
                                        <p:tgtEl>
                                          <p:spTgt spid="64515">
                                            <p:txEl>
                                              <p:pRg st="8" end="8"/>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64516"/>
                                        </p:tgtEl>
                                        <p:attrNameLst>
                                          <p:attrName>style.visibility</p:attrName>
                                        </p:attrNameLst>
                                      </p:cBhvr>
                                      <p:to>
                                        <p:strVal val="visible"/>
                                      </p:to>
                                    </p:set>
                                    <p:animEffect transition="in" filter="wipe(down)">
                                      <p:cBhvr>
                                        <p:cTn id="58" dur="500"/>
                                        <p:tgtEl>
                                          <p:spTgt spid="6451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64517"/>
                                        </p:tgtEl>
                                        <p:attrNameLst>
                                          <p:attrName>style.visibility</p:attrName>
                                        </p:attrNameLst>
                                      </p:cBhvr>
                                      <p:to>
                                        <p:strVal val="visible"/>
                                      </p:to>
                                    </p:set>
                                    <p:animEffect transition="in" filter="wipe(down)">
                                      <p:cBhvr>
                                        <p:cTn id="63" dur="500"/>
                                        <p:tgtEl>
                                          <p:spTgt spid="64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autoUpdateAnimBg="0"/>
      <p:bldP spid="64515" grpId="0" build="p" autoUpdateAnimBg="0"/>
      <p:bldP spid="64516" grpId="0" animBg="1" autoUpdateAnimBg="0"/>
      <p:bldP spid="64517"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31825" y="342900"/>
            <a:ext cx="7772400" cy="1104900"/>
          </a:xfrm>
        </p:spPr>
        <p:txBody>
          <a:bodyPr/>
          <a:lstStyle/>
          <a:p>
            <a:r>
              <a:rPr lang="zh-CN" altLang="zh-CN" sz="2800">
                <a:effectLst/>
              </a:rPr>
              <a:t>方法二：</a:t>
            </a:r>
            <a:r>
              <a:rPr lang="zh-CN" altLang="zh-CN" sz="2800">
                <a:solidFill>
                  <a:srgbClr val="0000FF"/>
                </a:solidFill>
                <a:effectLst/>
              </a:rPr>
              <a:t>在定义类型的同时定义变量，</a:t>
            </a:r>
            <a:r>
              <a:rPr lang="zh-CN" altLang="zh-CN" sz="2800">
                <a:effectLst/>
              </a:rPr>
              <a:t>如：</a:t>
            </a:r>
            <a:endParaRPr lang="zh-CN" altLang="en-US" sz="2800">
              <a:effectLst/>
            </a:endParaRPr>
          </a:p>
        </p:txBody>
      </p:sp>
      <p:sp>
        <p:nvSpPr>
          <p:cNvPr id="66563" name="Rectangle 3"/>
          <p:cNvSpPr>
            <a:spLocks noGrp="1" noChangeArrowheads="1"/>
          </p:cNvSpPr>
          <p:nvPr>
            <p:ph type="body" idx="1"/>
          </p:nvPr>
        </p:nvSpPr>
        <p:spPr>
          <a:xfrm>
            <a:off x="4932363" y="1412875"/>
            <a:ext cx="3887787" cy="4030663"/>
          </a:xfrm>
        </p:spPr>
        <p:txBody>
          <a:bodyPr/>
          <a:lstStyle/>
          <a:p>
            <a:pPr>
              <a:buFontTx/>
              <a:buNone/>
            </a:pPr>
            <a:r>
              <a:rPr lang="en-US" altLang="zh-CN" sz="2800" b="1"/>
              <a:t>struct  student</a:t>
            </a:r>
          </a:p>
          <a:p>
            <a:pPr>
              <a:buFontTx/>
              <a:buNone/>
            </a:pPr>
            <a:r>
              <a:rPr lang="en-US" altLang="zh-CN" sz="2800" b="1"/>
              <a:t>{ </a:t>
            </a:r>
          </a:p>
          <a:p>
            <a:pPr>
              <a:buFontTx/>
              <a:buNone/>
            </a:pPr>
            <a:r>
              <a:rPr lang="en-US" altLang="zh-CN" sz="2800" b="1"/>
              <a:t>  int   num;</a:t>
            </a:r>
          </a:p>
          <a:p>
            <a:pPr>
              <a:buFontTx/>
              <a:buNone/>
            </a:pPr>
            <a:r>
              <a:rPr lang="en-US" altLang="zh-CN" sz="2800" b="1"/>
              <a:t>  char  name[20];</a:t>
            </a:r>
          </a:p>
          <a:p>
            <a:pPr>
              <a:buFontTx/>
              <a:buNone/>
            </a:pPr>
            <a:r>
              <a:rPr lang="en-US" altLang="zh-CN" sz="2800" b="1"/>
              <a:t>  char  sex;</a:t>
            </a:r>
          </a:p>
          <a:p>
            <a:pPr>
              <a:buFontTx/>
              <a:buNone/>
            </a:pPr>
            <a:r>
              <a:rPr lang="en-US" altLang="zh-CN" sz="2800" b="1"/>
              <a:t>  int   age;</a:t>
            </a:r>
          </a:p>
          <a:p>
            <a:pPr>
              <a:buFontTx/>
              <a:buNone/>
            </a:pPr>
            <a:r>
              <a:rPr lang="en-US" altLang="zh-CN" sz="2800" b="1"/>
              <a:t>  char  addr[30];</a:t>
            </a:r>
          </a:p>
          <a:p>
            <a:pPr>
              <a:buFontTx/>
              <a:buNone/>
            </a:pPr>
            <a:r>
              <a:rPr lang="en-US" altLang="zh-CN" sz="2800" b="1"/>
              <a:t>}</a:t>
            </a:r>
            <a:r>
              <a:rPr lang="en-US" altLang="zh-CN" sz="2800" b="1">
                <a:solidFill>
                  <a:srgbClr val="CC0000"/>
                </a:solidFill>
              </a:rPr>
              <a:t>student1, student2;</a:t>
            </a:r>
            <a:endParaRPr lang="en-US" altLang="zh-CN" b="1">
              <a:solidFill>
                <a:srgbClr val="CC0000"/>
              </a:solidFill>
            </a:endParaRPr>
          </a:p>
        </p:txBody>
      </p:sp>
      <p:sp>
        <p:nvSpPr>
          <p:cNvPr id="66564" name="AutoShape 4"/>
          <p:cNvSpPr>
            <a:spLocks noChangeArrowheads="1"/>
          </p:cNvSpPr>
          <p:nvPr/>
        </p:nvSpPr>
        <p:spPr bwMode="auto">
          <a:xfrm>
            <a:off x="827088" y="1628775"/>
            <a:ext cx="3352800" cy="2819400"/>
          </a:xfrm>
          <a:prstGeom prst="wedgeRectCallout">
            <a:avLst>
              <a:gd name="adj1" fmla="val -18986"/>
              <a:gd name="adj2" fmla="val 43861"/>
            </a:avLst>
          </a:prstGeom>
          <a:solidFill>
            <a:srgbClr val="CCECFF"/>
          </a:solidFill>
          <a:ln w="762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800" b="1"/>
              <a:t>一般形式：</a:t>
            </a:r>
          </a:p>
          <a:p>
            <a:r>
              <a:rPr kumimoji="1" lang="en-US" altLang="zh-CN" sz="2800" b="1"/>
              <a:t>struct  </a:t>
            </a:r>
            <a:r>
              <a:rPr kumimoji="1" lang="zh-CN" altLang="en-US" sz="2800" b="1"/>
              <a:t>结构体名</a:t>
            </a:r>
          </a:p>
          <a:p>
            <a:r>
              <a:rPr kumimoji="1" lang="zh-CN" altLang="en-US" sz="2800" b="1"/>
              <a:t>        </a:t>
            </a:r>
            <a:r>
              <a:rPr kumimoji="1" lang="en-US" altLang="zh-CN" sz="2800" b="1"/>
              <a:t>{</a:t>
            </a:r>
          </a:p>
          <a:p>
            <a:r>
              <a:rPr kumimoji="1" lang="en-US" altLang="zh-CN" sz="2800" b="1"/>
              <a:t>          </a:t>
            </a:r>
            <a:r>
              <a:rPr kumimoji="1" lang="zh-CN" altLang="en-US" sz="2800" b="1"/>
              <a:t>成员表列</a:t>
            </a:r>
          </a:p>
          <a:p>
            <a:r>
              <a:rPr kumimoji="1" lang="zh-CN" altLang="en-US" sz="2800" b="1"/>
              <a:t>        </a:t>
            </a:r>
            <a:r>
              <a:rPr kumimoji="1" lang="en-US" altLang="zh-CN" sz="2800" b="1"/>
              <a:t>}</a:t>
            </a:r>
            <a:r>
              <a:rPr kumimoji="1" lang="zh-CN" altLang="en-US" sz="2800" b="1">
                <a:solidFill>
                  <a:srgbClr val="FF0000"/>
                </a:solidFill>
              </a:rPr>
              <a:t>变量名表列；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562"/>
                                        </p:tgtEl>
                                        <p:attrNameLst>
                                          <p:attrName>style.visibility</p:attrName>
                                        </p:attrNameLst>
                                      </p:cBhvr>
                                      <p:to>
                                        <p:strVal val="visible"/>
                                      </p:to>
                                    </p:set>
                                    <p:animEffect transition="in" filter="wipe(left)">
                                      <p:cBhvr>
                                        <p:cTn id="7" dur="500"/>
                                        <p:tgtEl>
                                          <p:spTgt spid="665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6564"/>
                                        </p:tgtEl>
                                        <p:attrNameLst>
                                          <p:attrName>style.visibility</p:attrName>
                                        </p:attrNameLst>
                                      </p:cBhvr>
                                      <p:to>
                                        <p:strVal val="visible"/>
                                      </p:to>
                                    </p:set>
                                    <p:animEffect transition="in" filter="wipe(up)">
                                      <p:cBhvr>
                                        <p:cTn id="12" dur="500"/>
                                        <p:tgtEl>
                                          <p:spTgt spid="665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563"/>
                                        </p:tgtEl>
                                        <p:attrNameLst>
                                          <p:attrName>style.visibility</p:attrName>
                                        </p:attrNameLst>
                                      </p:cBhvr>
                                      <p:to>
                                        <p:strVal val="visible"/>
                                      </p:to>
                                    </p:set>
                                    <p:animEffect transition="in" filter="wipe(left)">
                                      <p:cBhvr>
                                        <p:cTn id="17" dur="500"/>
                                        <p:tgtEl>
                                          <p:spTgt spid="66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autoUpdateAnimBg="0"/>
      <p:bldP spid="66563" grpId="0" autoUpdateAnimBg="0"/>
      <p:bldP spid="66564"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68313" y="620713"/>
            <a:ext cx="8353425" cy="720725"/>
          </a:xfrm>
        </p:spPr>
        <p:txBody>
          <a:bodyPr/>
          <a:lstStyle/>
          <a:p>
            <a:r>
              <a:rPr lang="zh-CN" altLang="zh-CN" sz="2800">
                <a:effectLst/>
              </a:rPr>
              <a:t>方法三：</a:t>
            </a:r>
            <a:r>
              <a:rPr lang="zh-CN" altLang="zh-CN" sz="2800">
                <a:solidFill>
                  <a:srgbClr val="0000FF"/>
                </a:solidFill>
                <a:effectLst/>
              </a:rPr>
              <a:t>直接定义结构类型变量。</a:t>
            </a:r>
            <a:endParaRPr lang="zh-CN" altLang="en-US" sz="2800">
              <a:effectLst/>
            </a:endParaRPr>
          </a:p>
        </p:txBody>
      </p:sp>
      <p:sp>
        <p:nvSpPr>
          <p:cNvPr id="67587" name="Rectangle 3"/>
          <p:cNvSpPr>
            <a:spLocks noGrp="1" noChangeArrowheads="1"/>
          </p:cNvSpPr>
          <p:nvPr>
            <p:ph type="body" idx="1"/>
          </p:nvPr>
        </p:nvSpPr>
        <p:spPr>
          <a:xfrm>
            <a:off x="611188" y="1628775"/>
            <a:ext cx="8064500" cy="4030663"/>
          </a:xfrm>
        </p:spPr>
        <p:txBody>
          <a:bodyPr/>
          <a:lstStyle/>
          <a:p>
            <a:pPr>
              <a:buFontTx/>
              <a:buNone/>
            </a:pPr>
            <a:r>
              <a:rPr lang="zh-CN" altLang="en-US" sz="2800" b="1"/>
              <a:t>其一般形式是：</a:t>
            </a:r>
          </a:p>
          <a:p>
            <a:pPr>
              <a:buFontTx/>
              <a:buNone/>
            </a:pPr>
            <a:r>
              <a:rPr lang="en-US" altLang="zh-CN" sz="2800" b="1"/>
              <a:t>struct</a:t>
            </a:r>
          </a:p>
          <a:p>
            <a:pPr>
              <a:buFontTx/>
              <a:buNone/>
            </a:pPr>
            <a:r>
              <a:rPr lang="en-US" altLang="zh-CN" sz="2800" b="1"/>
              <a:t>     {</a:t>
            </a:r>
          </a:p>
          <a:p>
            <a:pPr>
              <a:buFontTx/>
              <a:buNone/>
            </a:pPr>
            <a:r>
              <a:rPr lang="en-US" altLang="zh-CN" sz="2800" b="1"/>
              <a:t>       </a:t>
            </a:r>
            <a:r>
              <a:rPr lang="zh-CN" altLang="en-US" sz="2800" b="1"/>
              <a:t>成员表列</a:t>
            </a:r>
          </a:p>
          <a:p>
            <a:pPr>
              <a:buFontTx/>
              <a:buNone/>
            </a:pPr>
            <a:r>
              <a:rPr lang="zh-CN" altLang="en-US" sz="2800" b="1"/>
              <a:t>     </a:t>
            </a:r>
            <a:r>
              <a:rPr lang="en-US" altLang="zh-CN" sz="2800" b="1"/>
              <a:t>}</a:t>
            </a:r>
            <a:r>
              <a:rPr lang="zh-CN" altLang="en-US" sz="2800" b="1"/>
              <a:t>变量名表列；</a:t>
            </a:r>
            <a:endParaRPr lang="zh-CN" altLang="en-US" b="1"/>
          </a:p>
        </p:txBody>
      </p:sp>
      <p:sp>
        <p:nvSpPr>
          <p:cNvPr id="67588" name="AutoShape 4"/>
          <p:cNvSpPr>
            <a:spLocks noChangeArrowheads="1"/>
          </p:cNvSpPr>
          <p:nvPr/>
        </p:nvSpPr>
        <p:spPr bwMode="auto">
          <a:xfrm>
            <a:off x="1187450" y="4868863"/>
            <a:ext cx="2520950" cy="866775"/>
          </a:xfrm>
          <a:prstGeom prst="wedgeRectCallout">
            <a:avLst>
              <a:gd name="adj1" fmla="val -22222"/>
              <a:gd name="adj2" fmla="val -46769"/>
            </a:avLst>
          </a:prstGeom>
          <a:solidFill>
            <a:srgbClr val="CCECFF"/>
          </a:solidFill>
          <a:ln w="762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400" b="1"/>
              <a:t>不出现结构体名</a:t>
            </a:r>
          </a:p>
        </p:txBody>
      </p:sp>
      <p:sp>
        <p:nvSpPr>
          <p:cNvPr id="6" name="Rectangle 3"/>
          <p:cNvSpPr txBox="1">
            <a:spLocks noChangeArrowheads="1"/>
          </p:cNvSpPr>
          <p:nvPr/>
        </p:nvSpPr>
        <p:spPr bwMode="auto">
          <a:xfrm>
            <a:off x="4572000" y="1628775"/>
            <a:ext cx="3887788" cy="4318000"/>
          </a:xfrm>
          <a:prstGeom prst="rect">
            <a:avLst/>
          </a:prstGeom>
          <a:solidFill>
            <a:schemeClr val="accent5">
              <a:lumMod val="40000"/>
              <a:lumOff val="60000"/>
            </a:schemeClr>
          </a:solidFill>
          <a:ln>
            <a:noFill/>
          </a:ln>
          <a:effectLst/>
        </p:spPr>
        <p:txBody>
          <a:bodyPr lIns="92075" tIns="46038" rIns="92075" bIns="46038"/>
          <a:lstStyle>
            <a:lvl1pPr marL="342900" indent="-342900" algn="l" defTabSz="762000"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kumimoji="1" sz="3600">
                <a:solidFill>
                  <a:schemeClr val="tx1"/>
                </a:solidFill>
                <a:latin typeface="+mn-lt"/>
                <a:ea typeface="+mn-ea"/>
              </a:defRPr>
            </a:lvl2pPr>
            <a:lvl3pPr marL="1143000" indent="-228600" algn="l" defTabSz="762000" rtl="0" eaLnBrk="0" fontAlgn="base" hangingPunct="0">
              <a:spcBef>
                <a:spcPct val="20000"/>
              </a:spcBef>
              <a:spcAft>
                <a:spcPct val="0"/>
              </a:spcAft>
              <a:buChar char="•"/>
              <a:defRPr kumimoji="1" sz="2800">
                <a:solidFill>
                  <a:schemeClr val="tx1"/>
                </a:solidFill>
                <a:latin typeface="+mn-lt"/>
                <a:ea typeface="+mn-ea"/>
              </a:defRPr>
            </a:lvl3pPr>
            <a:lvl4pPr marL="1562100" indent="-228600" algn="l" defTabSz="762000" rtl="0" eaLnBrk="0" fontAlgn="base" hangingPunct="0">
              <a:spcBef>
                <a:spcPct val="20000"/>
              </a:spcBef>
              <a:spcAft>
                <a:spcPct val="0"/>
              </a:spcAft>
              <a:buChar char="–"/>
              <a:defRPr kumimoji="1" sz="3600">
                <a:solidFill>
                  <a:schemeClr val="tx1"/>
                </a:solidFill>
                <a:latin typeface="+mn-lt"/>
                <a:ea typeface="+mn-ea"/>
              </a:defRPr>
            </a:lvl4pPr>
            <a:lvl5pPr marL="1981200" indent="-228600" algn="l" defTabSz="762000" rtl="0" eaLnBrk="0" fontAlgn="base" hangingPunct="0">
              <a:spcBef>
                <a:spcPct val="20000"/>
              </a:spcBef>
              <a:spcAft>
                <a:spcPct val="0"/>
              </a:spcAft>
              <a:buChar char="•"/>
              <a:defRPr kumimoji="1" sz="2800">
                <a:solidFill>
                  <a:schemeClr val="tx1"/>
                </a:solidFill>
                <a:latin typeface="+mn-lt"/>
                <a:ea typeface="+mn-ea"/>
              </a:defRPr>
            </a:lvl5pPr>
            <a:lvl6pPr marL="2438400" indent="-228600" algn="l" defTabSz="762000" rtl="0" eaLnBrk="0" fontAlgn="base" hangingPunct="0">
              <a:spcBef>
                <a:spcPct val="20000"/>
              </a:spcBef>
              <a:spcAft>
                <a:spcPct val="0"/>
              </a:spcAft>
              <a:buChar char="•"/>
              <a:defRPr kumimoji="1" sz="2800">
                <a:solidFill>
                  <a:schemeClr val="tx1"/>
                </a:solidFill>
                <a:latin typeface="+mn-lt"/>
                <a:ea typeface="+mn-ea"/>
              </a:defRPr>
            </a:lvl6pPr>
            <a:lvl7pPr marL="2895600" indent="-228600" algn="l" defTabSz="762000" rtl="0" eaLnBrk="0" fontAlgn="base" hangingPunct="0">
              <a:spcBef>
                <a:spcPct val="20000"/>
              </a:spcBef>
              <a:spcAft>
                <a:spcPct val="0"/>
              </a:spcAft>
              <a:buChar char="•"/>
              <a:defRPr kumimoji="1" sz="2800">
                <a:solidFill>
                  <a:schemeClr val="tx1"/>
                </a:solidFill>
                <a:latin typeface="+mn-lt"/>
                <a:ea typeface="+mn-ea"/>
              </a:defRPr>
            </a:lvl7pPr>
            <a:lvl8pPr marL="3352800" indent="-228600" algn="l" defTabSz="762000" rtl="0" eaLnBrk="0" fontAlgn="base" hangingPunct="0">
              <a:spcBef>
                <a:spcPct val="20000"/>
              </a:spcBef>
              <a:spcAft>
                <a:spcPct val="0"/>
              </a:spcAft>
              <a:buChar char="•"/>
              <a:defRPr kumimoji="1" sz="2800">
                <a:solidFill>
                  <a:schemeClr val="tx1"/>
                </a:solidFill>
                <a:latin typeface="+mn-lt"/>
                <a:ea typeface="+mn-ea"/>
              </a:defRPr>
            </a:lvl8pPr>
            <a:lvl9pPr marL="3810000" indent="-228600" algn="l" defTabSz="762000" rtl="0" eaLnBrk="0" fontAlgn="base" hangingPunct="0">
              <a:spcBef>
                <a:spcPct val="20000"/>
              </a:spcBef>
              <a:spcAft>
                <a:spcPct val="0"/>
              </a:spcAft>
              <a:buChar char="•"/>
              <a:defRPr kumimoji="1" sz="2800">
                <a:solidFill>
                  <a:schemeClr val="tx1"/>
                </a:solidFill>
                <a:latin typeface="+mn-lt"/>
                <a:ea typeface="+mn-ea"/>
              </a:defRPr>
            </a:lvl9pPr>
          </a:lstStyle>
          <a:p>
            <a:pPr>
              <a:buFontTx/>
              <a:buNone/>
              <a:defRPr/>
            </a:pPr>
            <a:r>
              <a:rPr lang="en-US" altLang="zh-CN" sz="2800" b="1" dirty="0" err="1"/>
              <a:t>struct</a:t>
            </a:r>
            <a:r>
              <a:rPr lang="en-US" altLang="zh-CN" sz="2800" b="1" dirty="0"/>
              <a:t>  </a:t>
            </a:r>
          </a:p>
          <a:p>
            <a:pPr>
              <a:buFontTx/>
              <a:buNone/>
              <a:defRPr/>
            </a:pPr>
            <a:r>
              <a:rPr lang="en-US" altLang="zh-CN" sz="2800" b="1" dirty="0"/>
              <a:t>{ </a:t>
            </a:r>
          </a:p>
          <a:p>
            <a:pPr>
              <a:buFontTx/>
              <a:buNone/>
              <a:defRPr/>
            </a:pPr>
            <a:r>
              <a:rPr lang="en-US" altLang="zh-CN" sz="2800" b="1" dirty="0"/>
              <a:t>  </a:t>
            </a:r>
            <a:r>
              <a:rPr lang="en-US" altLang="zh-CN" sz="2800" b="1" dirty="0" err="1"/>
              <a:t>int</a:t>
            </a:r>
            <a:r>
              <a:rPr lang="en-US" altLang="zh-CN" sz="2800" b="1" dirty="0"/>
              <a:t>   </a:t>
            </a:r>
            <a:r>
              <a:rPr lang="en-US" altLang="zh-CN" sz="2800" b="1" dirty="0" err="1"/>
              <a:t>num</a:t>
            </a:r>
            <a:r>
              <a:rPr lang="en-US" altLang="zh-CN" sz="2800" b="1" dirty="0"/>
              <a:t>;</a:t>
            </a:r>
          </a:p>
          <a:p>
            <a:pPr>
              <a:buFontTx/>
              <a:buNone/>
              <a:defRPr/>
            </a:pPr>
            <a:r>
              <a:rPr lang="en-US" altLang="zh-CN" sz="2800" b="1" dirty="0"/>
              <a:t>  char  name[20];</a:t>
            </a:r>
          </a:p>
          <a:p>
            <a:pPr>
              <a:buFontTx/>
              <a:buNone/>
              <a:defRPr/>
            </a:pPr>
            <a:r>
              <a:rPr lang="en-US" altLang="zh-CN" sz="2800" b="1" dirty="0"/>
              <a:t>  char  sex;</a:t>
            </a:r>
          </a:p>
          <a:p>
            <a:pPr>
              <a:buFontTx/>
              <a:buNone/>
              <a:defRPr/>
            </a:pPr>
            <a:r>
              <a:rPr lang="en-US" altLang="zh-CN" sz="2800" b="1" dirty="0"/>
              <a:t>  </a:t>
            </a:r>
            <a:r>
              <a:rPr lang="en-US" altLang="zh-CN" sz="2800" b="1" dirty="0" err="1"/>
              <a:t>int</a:t>
            </a:r>
            <a:r>
              <a:rPr lang="en-US" altLang="zh-CN" sz="2800" b="1" dirty="0"/>
              <a:t>   age;</a:t>
            </a:r>
          </a:p>
          <a:p>
            <a:pPr>
              <a:buFontTx/>
              <a:buNone/>
              <a:defRPr/>
            </a:pPr>
            <a:r>
              <a:rPr lang="en-US" altLang="zh-CN" sz="2800" b="1" dirty="0"/>
              <a:t>  char  </a:t>
            </a:r>
            <a:r>
              <a:rPr lang="en-US" altLang="zh-CN" sz="2800" b="1" dirty="0" err="1"/>
              <a:t>addr</a:t>
            </a:r>
            <a:r>
              <a:rPr lang="en-US" altLang="zh-CN" sz="2800" b="1" dirty="0"/>
              <a:t>[30];</a:t>
            </a:r>
          </a:p>
          <a:p>
            <a:pPr>
              <a:buFontTx/>
              <a:buNone/>
              <a:defRPr/>
            </a:pPr>
            <a:r>
              <a:rPr lang="en-US" altLang="zh-CN" sz="2800" b="1" dirty="0"/>
              <a:t>}</a:t>
            </a:r>
            <a:r>
              <a:rPr lang="en-US" altLang="zh-CN" sz="2800" b="1" dirty="0">
                <a:solidFill>
                  <a:srgbClr val="CC0000"/>
                </a:solidFill>
              </a:rPr>
              <a:t>student1, student2;</a:t>
            </a:r>
            <a:endParaRPr lang="en-US" altLang="zh-CN" b="1" dirty="0">
              <a:solidFill>
                <a:srgbClr val="CC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586"/>
                                        </p:tgtEl>
                                        <p:attrNameLst>
                                          <p:attrName>style.visibility</p:attrName>
                                        </p:attrNameLst>
                                      </p:cBhvr>
                                      <p:to>
                                        <p:strVal val="visible"/>
                                      </p:to>
                                    </p:set>
                                    <p:animEffect transition="in" filter="wipe(left)">
                                      <p:cBhvr>
                                        <p:cTn id="7" dur="500"/>
                                        <p:tgtEl>
                                          <p:spTgt spid="675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587">
                                            <p:txEl>
                                              <p:pRg st="0" end="0"/>
                                            </p:txEl>
                                          </p:spTgt>
                                        </p:tgtEl>
                                        <p:attrNameLst>
                                          <p:attrName>style.visibility</p:attrName>
                                        </p:attrNameLst>
                                      </p:cBhvr>
                                      <p:to>
                                        <p:strVal val="visible"/>
                                      </p:to>
                                    </p:set>
                                    <p:animEffect transition="in" filter="wipe(left)">
                                      <p:cBhvr>
                                        <p:cTn id="12" dur="500"/>
                                        <p:tgtEl>
                                          <p:spTgt spid="6758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587">
                                            <p:txEl>
                                              <p:pRg st="1" end="1"/>
                                            </p:txEl>
                                          </p:spTgt>
                                        </p:tgtEl>
                                        <p:attrNameLst>
                                          <p:attrName>style.visibility</p:attrName>
                                        </p:attrNameLst>
                                      </p:cBhvr>
                                      <p:to>
                                        <p:strVal val="visible"/>
                                      </p:to>
                                    </p:set>
                                    <p:animEffect transition="in" filter="wipe(left)">
                                      <p:cBhvr>
                                        <p:cTn id="17" dur="500"/>
                                        <p:tgtEl>
                                          <p:spTgt spid="6758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7587">
                                            <p:txEl>
                                              <p:pRg st="2" end="2"/>
                                            </p:txEl>
                                          </p:spTgt>
                                        </p:tgtEl>
                                        <p:attrNameLst>
                                          <p:attrName>style.visibility</p:attrName>
                                        </p:attrNameLst>
                                      </p:cBhvr>
                                      <p:to>
                                        <p:strVal val="visible"/>
                                      </p:to>
                                    </p:set>
                                    <p:animEffect transition="in" filter="wipe(left)">
                                      <p:cBhvr>
                                        <p:cTn id="22" dur="500"/>
                                        <p:tgtEl>
                                          <p:spTgt spid="6758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7587">
                                            <p:txEl>
                                              <p:pRg st="3" end="3"/>
                                            </p:txEl>
                                          </p:spTgt>
                                        </p:tgtEl>
                                        <p:attrNameLst>
                                          <p:attrName>style.visibility</p:attrName>
                                        </p:attrNameLst>
                                      </p:cBhvr>
                                      <p:to>
                                        <p:strVal val="visible"/>
                                      </p:to>
                                    </p:set>
                                    <p:animEffect transition="in" filter="wipe(left)">
                                      <p:cBhvr>
                                        <p:cTn id="27" dur="500"/>
                                        <p:tgtEl>
                                          <p:spTgt spid="6758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7587">
                                            <p:txEl>
                                              <p:pRg st="4" end="4"/>
                                            </p:txEl>
                                          </p:spTgt>
                                        </p:tgtEl>
                                        <p:attrNameLst>
                                          <p:attrName>style.visibility</p:attrName>
                                        </p:attrNameLst>
                                      </p:cBhvr>
                                      <p:to>
                                        <p:strVal val="visible"/>
                                      </p:to>
                                    </p:set>
                                    <p:animEffect transition="in" filter="wipe(left)">
                                      <p:cBhvr>
                                        <p:cTn id="32" dur="500"/>
                                        <p:tgtEl>
                                          <p:spTgt spid="67587">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7588"/>
                                        </p:tgtEl>
                                        <p:attrNameLst>
                                          <p:attrName>style.visibility</p:attrName>
                                        </p:attrNameLst>
                                      </p:cBhvr>
                                      <p:to>
                                        <p:strVal val="visible"/>
                                      </p:to>
                                    </p:set>
                                    <p:animEffect transition="in" filter="wipe(down)">
                                      <p:cBhvr>
                                        <p:cTn id="37" dur="500"/>
                                        <p:tgtEl>
                                          <p:spTgt spid="6758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autoUpdateAnimBg="0"/>
      <p:bldP spid="67587" grpId="0" build="p" autoUpdateAnimBg="0"/>
      <p:bldP spid="67588" grpId="0" animBg="1" autoUpdateAnimBg="0"/>
      <p:bldP spid="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539750" y="0"/>
            <a:ext cx="8353425" cy="720725"/>
          </a:xfrm>
        </p:spPr>
        <p:txBody>
          <a:bodyPr/>
          <a:lstStyle/>
          <a:p>
            <a:r>
              <a:rPr lang="zh-CN" altLang="en-US" sz="3600">
                <a:solidFill>
                  <a:srgbClr val="FF3300"/>
                </a:solidFill>
                <a:effectLst/>
              </a:rPr>
              <a:t>几点说明：</a:t>
            </a:r>
            <a:endParaRPr lang="zh-CN" altLang="en-US" sz="2800">
              <a:effectLst/>
            </a:endParaRPr>
          </a:p>
        </p:txBody>
      </p:sp>
      <p:sp>
        <p:nvSpPr>
          <p:cNvPr id="68611" name="Rectangle 3"/>
          <p:cNvSpPr>
            <a:spLocks noGrp="1" noChangeArrowheads="1"/>
          </p:cNvSpPr>
          <p:nvPr>
            <p:ph type="body" idx="1"/>
          </p:nvPr>
        </p:nvSpPr>
        <p:spPr>
          <a:xfrm>
            <a:off x="655638" y="665163"/>
            <a:ext cx="7772400" cy="2520950"/>
          </a:xfrm>
        </p:spPr>
        <p:txBody>
          <a:bodyPr/>
          <a:lstStyle/>
          <a:p>
            <a:pPr>
              <a:buFontTx/>
              <a:buNone/>
            </a:pPr>
            <a:r>
              <a:rPr lang="en-US" altLang="zh-CN" sz="2800" b="1"/>
              <a:t>1. </a:t>
            </a:r>
            <a:r>
              <a:rPr lang="zh-CN" altLang="en-US" sz="2800" b="1"/>
              <a:t>类型与变量是不同概念，不要混淆；</a:t>
            </a:r>
          </a:p>
          <a:p>
            <a:pPr>
              <a:buFontTx/>
              <a:buNone/>
            </a:pPr>
            <a:r>
              <a:rPr lang="en-US" altLang="zh-CN" sz="2800" b="1"/>
              <a:t>2. </a:t>
            </a:r>
            <a:r>
              <a:rPr lang="zh-CN" altLang="en-US" sz="2800" b="1"/>
              <a:t>结构体中的成员，可以单独使用，其作用与地位相当于普通变量；</a:t>
            </a:r>
          </a:p>
          <a:p>
            <a:pPr>
              <a:buFontTx/>
              <a:buNone/>
            </a:pPr>
            <a:r>
              <a:rPr lang="en-US" altLang="zh-CN" sz="2800" b="1"/>
              <a:t>3. </a:t>
            </a:r>
            <a:r>
              <a:rPr lang="zh-CN" altLang="en-US" sz="2800" b="1"/>
              <a:t>结构体成员也可以是一个结构体变量；形成结构类型嵌套。</a:t>
            </a:r>
          </a:p>
        </p:txBody>
      </p:sp>
      <p:sp>
        <p:nvSpPr>
          <p:cNvPr id="68612" name="Text Box 4"/>
          <p:cNvSpPr txBox="1">
            <a:spLocks noChangeArrowheads="1"/>
          </p:cNvSpPr>
          <p:nvPr/>
        </p:nvSpPr>
        <p:spPr bwMode="auto">
          <a:xfrm>
            <a:off x="1547813" y="3382963"/>
            <a:ext cx="1905000" cy="1917700"/>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1"/>
                </a:solidFill>
                <a:latin typeface="Times New Roman" pitchFamily="18" charset="0"/>
                <a:ea typeface="宋体" pitchFamily="2" charset="-122"/>
              </a:defRPr>
            </a:lvl1pPr>
            <a:lvl2pPr marL="742950" indent="-285750" eaLnBrk="0" hangingPunct="0">
              <a:defRPr sz="3600">
                <a:solidFill>
                  <a:schemeClr val="tx1"/>
                </a:solidFill>
                <a:latin typeface="Times New Roman" pitchFamily="18" charset="0"/>
                <a:ea typeface="宋体" pitchFamily="2" charset="-122"/>
              </a:defRPr>
            </a:lvl2pPr>
            <a:lvl3pPr marL="1143000" indent="-228600" eaLnBrk="0" hangingPunct="0">
              <a:defRPr sz="3600">
                <a:solidFill>
                  <a:schemeClr val="tx1"/>
                </a:solidFill>
                <a:latin typeface="Times New Roman" pitchFamily="18" charset="0"/>
                <a:ea typeface="宋体" pitchFamily="2" charset="-122"/>
              </a:defRPr>
            </a:lvl3pPr>
            <a:lvl4pPr marL="1600200" indent="-228600" eaLnBrk="0" hangingPunct="0">
              <a:defRPr sz="3600">
                <a:solidFill>
                  <a:schemeClr val="tx1"/>
                </a:solidFill>
                <a:latin typeface="Times New Roman" pitchFamily="18" charset="0"/>
                <a:ea typeface="宋体" pitchFamily="2" charset="-122"/>
              </a:defRPr>
            </a:lvl4pPr>
            <a:lvl5pPr marL="2057400" indent="-228600" eaLnBrk="0" hangingPunct="0">
              <a:defRPr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pitchFamily="2" charset="-122"/>
              </a:defRPr>
            </a:lvl9pPr>
          </a:lstStyle>
          <a:p>
            <a:pPr eaLnBrk="1" hangingPunct="1"/>
            <a:r>
              <a:rPr kumimoji="1" lang="en-US" altLang="en-US" sz="2400" b="1"/>
              <a:t>struct date</a:t>
            </a:r>
          </a:p>
          <a:p>
            <a:pPr eaLnBrk="1" hangingPunct="1"/>
            <a:r>
              <a:rPr kumimoji="1" lang="en-US" altLang="en-US" sz="2400" b="1"/>
              <a:t> {int </a:t>
            </a:r>
            <a:r>
              <a:rPr kumimoji="1" lang="en-US" altLang="zh-CN" sz="2400" b="1"/>
              <a:t>year</a:t>
            </a:r>
            <a:r>
              <a:rPr kumimoji="1" lang="en-US" altLang="en-US" sz="2400" b="1"/>
              <a:t>;</a:t>
            </a:r>
          </a:p>
          <a:p>
            <a:pPr eaLnBrk="1" hangingPunct="1"/>
            <a:r>
              <a:rPr kumimoji="1" lang="en-US" altLang="en-US" sz="2400" b="1"/>
              <a:t>   int </a:t>
            </a:r>
            <a:r>
              <a:rPr kumimoji="1" lang="en-US" altLang="zh-CN" sz="2400" b="1"/>
              <a:t>month</a:t>
            </a:r>
            <a:r>
              <a:rPr kumimoji="1" lang="en-US" altLang="en-US" sz="2400" b="1"/>
              <a:t>;</a:t>
            </a:r>
          </a:p>
          <a:p>
            <a:pPr eaLnBrk="1" hangingPunct="1"/>
            <a:r>
              <a:rPr kumimoji="1" lang="en-US" altLang="en-US" sz="2400" b="1"/>
              <a:t>   int </a:t>
            </a:r>
            <a:r>
              <a:rPr kumimoji="1" lang="en-US" altLang="zh-CN" sz="2400" b="1"/>
              <a:t>day</a:t>
            </a:r>
            <a:r>
              <a:rPr kumimoji="1" lang="en-US" altLang="en-US" sz="2400" b="1"/>
              <a:t>;</a:t>
            </a:r>
          </a:p>
          <a:p>
            <a:pPr eaLnBrk="1" hangingPunct="1"/>
            <a:r>
              <a:rPr kumimoji="1" lang="en-US" altLang="en-US" sz="2400" b="1"/>
              <a:t>  };</a:t>
            </a:r>
            <a:endParaRPr kumimoji="1" lang="en-US" altLang="zh-CN" sz="2400"/>
          </a:p>
        </p:txBody>
      </p:sp>
      <p:sp>
        <p:nvSpPr>
          <p:cNvPr id="68613" name="Text Box 5"/>
          <p:cNvSpPr txBox="1">
            <a:spLocks noChangeArrowheads="1"/>
          </p:cNvSpPr>
          <p:nvPr/>
        </p:nvSpPr>
        <p:spPr bwMode="auto">
          <a:xfrm>
            <a:off x="4140200" y="3273425"/>
            <a:ext cx="3625850" cy="2100263"/>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1"/>
                </a:solidFill>
                <a:latin typeface="Times New Roman" pitchFamily="18" charset="0"/>
                <a:ea typeface="宋体" pitchFamily="2" charset="-122"/>
              </a:defRPr>
            </a:lvl1pPr>
            <a:lvl2pPr marL="742950" indent="-285750" eaLnBrk="0" hangingPunct="0">
              <a:defRPr sz="3600">
                <a:solidFill>
                  <a:schemeClr val="tx1"/>
                </a:solidFill>
                <a:latin typeface="Times New Roman" pitchFamily="18" charset="0"/>
                <a:ea typeface="宋体" pitchFamily="2" charset="-122"/>
              </a:defRPr>
            </a:lvl2pPr>
            <a:lvl3pPr marL="1143000" indent="-228600" eaLnBrk="0" hangingPunct="0">
              <a:defRPr sz="3600">
                <a:solidFill>
                  <a:schemeClr val="tx1"/>
                </a:solidFill>
                <a:latin typeface="Times New Roman" pitchFamily="18" charset="0"/>
                <a:ea typeface="宋体" pitchFamily="2" charset="-122"/>
              </a:defRPr>
            </a:lvl3pPr>
            <a:lvl4pPr marL="1600200" indent="-228600" eaLnBrk="0" hangingPunct="0">
              <a:defRPr sz="3600">
                <a:solidFill>
                  <a:schemeClr val="tx1"/>
                </a:solidFill>
                <a:latin typeface="Times New Roman" pitchFamily="18" charset="0"/>
                <a:ea typeface="宋体" pitchFamily="2" charset="-122"/>
              </a:defRPr>
            </a:lvl4pPr>
            <a:lvl5pPr marL="2057400" indent="-228600" eaLnBrk="0" hangingPunct="0">
              <a:defRPr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pitchFamily="2" charset="-122"/>
              </a:defRPr>
            </a:lvl9pPr>
          </a:lstStyle>
          <a:p>
            <a:pPr eaLnBrk="1" hangingPunct="1">
              <a:lnSpc>
                <a:spcPct val="50000"/>
              </a:lnSpc>
              <a:spcBef>
                <a:spcPct val="50000"/>
              </a:spcBef>
            </a:pPr>
            <a:r>
              <a:rPr kumimoji="1" lang="en-US" altLang="zh-CN" sz="2400" b="1"/>
              <a:t>struct student</a:t>
            </a:r>
          </a:p>
          <a:p>
            <a:pPr eaLnBrk="1" hangingPunct="1">
              <a:lnSpc>
                <a:spcPct val="50000"/>
              </a:lnSpc>
              <a:spcBef>
                <a:spcPct val="50000"/>
              </a:spcBef>
            </a:pPr>
            <a:r>
              <a:rPr kumimoji="1" lang="en-US" altLang="zh-CN" sz="2400" b="1"/>
              <a:t>{  int num;</a:t>
            </a:r>
          </a:p>
          <a:p>
            <a:pPr eaLnBrk="1" hangingPunct="1">
              <a:lnSpc>
                <a:spcPct val="50000"/>
              </a:lnSpc>
              <a:spcBef>
                <a:spcPct val="50000"/>
              </a:spcBef>
            </a:pPr>
            <a:r>
              <a:rPr kumimoji="1" lang="en-US" altLang="zh-CN" sz="2400" b="1"/>
              <a:t>   char name[20];</a:t>
            </a:r>
          </a:p>
          <a:p>
            <a:pPr eaLnBrk="1" hangingPunct="1">
              <a:lnSpc>
                <a:spcPct val="50000"/>
              </a:lnSpc>
              <a:spcBef>
                <a:spcPct val="50000"/>
              </a:spcBef>
            </a:pPr>
            <a:r>
              <a:rPr kumimoji="1" lang="en-US" altLang="zh-CN" sz="2400" b="1"/>
              <a:t>   int age;</a:t>
            </a:r>
          </a:p>
          <a:p>
            <a:pPr eaLnBrk="1" hangingPunct="1">
              <a:lnSpc>
                <a:spcPct val="50000"/>
              </a:lnSpc>
              <a:spcBef>
                <a:spcPct val="50000"/>
              </a:spcBef>
            </a:pPr>
            <a:r>
              <a:rPr kumimoji="1" lang="en-US" altLang="zh-CN" sz="2400" b="1"/>
              <a:t>   </a:t>
            </a:r>
            <a:r>
              <a:rPr kumimoji="1" lang="en-US" altLang="zh-CN" sz="2400" b="1">
                <a:solidFill>
                  <a:srgbClr val="CC0000"/>
                </a:solidFill>
              </a:rPr>
              <a:t>struct date</a:t>
            </a:r>
            <a:r>
              <a:rPr kumimoji="1" lang="en-US" altLang="zh-CN" sz="2400" b="1"/>
              <a:t> birthday;</a:t>
            </a:r>
          </a:p>
          <a:p>
            <a:pPr eaLnBrk="1" hangingPunct="1">
              <a:lnSpc>
                <a:spcPct val="50000"/>
              </a:lnSpc>
              <a:spcBef>
                <a:spcPct val="50000"/>
              </a:spcBef>
            </a:pPr>
            <a:r>
              <a:rPr kumimoji="1" lang="en-US" altLang="zh-CN" sz="2400" b="1"/>
              <a:t>}student1,student2;</a:t>
            </a:r>
          </a:p>
        </p:txBody>
      </p:sp>
      <p:sp>
        <p:nvSpPr>
          <p:cNvPr id="68614" name="Text Box 6"/>
          <p:cNvSpPr txBox="1">
            <a:spLocks noChangeArrowheads="1"/>
          </p:cNvSpPr>
          <p:nvPr/>
        </p:nvSpPr>
        <p:spPr bwMode="auto">
          <a:xfrm>
            <a:off x="684213" y="5373688"/>
            <a:ext cx="799147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1"/>
                </a:solidFill>
                <a:latin typeface="Times New Roman" pitchFamily="18" charset="0"/>
                <a:ea typeface="宋体" pitchFamily="2" charset="-122"/>
              </a:defRPr>
            </a:lvl1pPr>
            <a:lvl2pPr marL="742950" indent="-285750" eaLnBrk="0" hangingPunct="0">
              <a:defRPr sz="3600">
                <a:solidFill>
                  <a:schemeClr val="tx1"/>
                </a:solidFill>
                <a:latin typeface="Times New Roman" pitchFamily="18" charset="0"/>
                <a:ea typeface="宋体" pitchFamily="2" charset="-122"/>
              </a:defRPr>
            </a:lvl2pPr>
            <a:lvl3pPr marL="1143000" indent="-228600" eaLnBrk="0" hangingPunct="0">
              <a:defRPr sz="3600">
                <a:solidFill>
                  <a:schemeClr val="tx1"/>
                </a:solidFill>
                <a:latin typeface="Times New Roman" pitchFamily="18" charset="0"/>
                <a:ea typeface="宋体" pitchFamily="2" charset="-122"/>
              </a:defRPr>
            </a:lvl3pPr>
            <a:lvl4pPr marL="1600200" indent="-228600" eaLnBrk="0" hangingPunct="0">
              <a:defRPr sz="3600">
                <a:solidFill>
                  <a:schemeClr val="tx1"/>
                </a:solidFill>
                <a:latin typeface="Times New Roman" pitchFamily="18" charset="0"/>
                <a:ea typeface="宋体" pitchFamily="2" charset="-122"/>
              </a:defRPr>
            </a:lvl4pPr>
            <a:lvl5pPr marL="2057400" indent="-228600" eaLnBrk="0" hangingPunct="0">
              <a:defRPr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pitchFamily="2" charset="-122"/>
              </a:defRPr>
            </a:lvl9pPr>
          </a:lstStyle>
          <a:p>
            <a:pPr eaLnBrk="1" hangingPunct="1"/>
            <a:r>
              <a:rPr kumimoji="1" lang="en-US" altLang="zh-CN" sz="2800" b="1"/>
              <a:t>4. </a:t>
            </a:r>
            <a:r>
              <a:rPr kumimoji="1" lang="zh-CN" altLang="en-US" sz="2800" b="1"/>
              <a:t>成员名可以与程序中的变量名相同，二者不代表同一对象。如：</a:t>
            </a:r>
            <a:r>
              <a:rPr kumimoji="1" lang="en-US" altLang="zh-CN" sz="2800" b="1"/>
              <a:t>num </a:t>
            </a:r>
            <a:r>
              <a:rPr kumimoji="1" lang="zh-CN" altLang="en-US" sz="2800" b="1"/>
              <a:t>与 </a:t>
            </a:r>
            <a:r>
              <a:rPr kumimoji="1" lang="en-US" altLang="zh-CN" sz="2800" b="1"/>
              <a:t>student1.num</a:t>
            </a:r>
          </a:p>
          <a:p>
            <a:pPr eaLnBrk="1" hangingPunct="1"/>
            <a:r>
              <a:rPr kumimoji="1" lang="en-US" altLang="zh-CN" sz="2800" b="1"/>
              <a:t>5. C</a:t>
            </a:r>
            <a:r>
              <a:rPr kumimoji="1" lang="zh-CN" altLang="en-US" sz="2800" b="1"/>
              <a:t>只对变量分配单元，不对类型分配存储单元。</a:t>
            </a:r>
          </a:p>
        </p:txBody>
      </p:sp>
      <p:pic>
        <p:nvPicPr>
          <p:cNvPr id="2254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938" y="2535238"/>
            <a:ext cx="5040312"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8611">
                                            <p:txEl>
                                              <p:pRg st="0" end="0"/>
                                            </p:txEl>
                                          </p:spTgt>
                                        </p:tgtEl>
                                        <p:attrNameLst>
                                          <p:attrName>style.visibility</p:attrName>
                                        </p:attrNameLst>
                                      </p:cBhvr>
                                      <p:to>
                                        <p:strVal val="visible"/>
                                      </p:to>
                                    </p:set>
                                    <p:animEffect transition="in" filter="wipe(left)">
                                      <p:cBhvr>
                                        <p:cTn id="11" dur="500"/>
                                        <p:tgtEl>
                                          <p:spTgt spid="68611">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8611">
                                            <p:txEl>
                                              <p:pRg st="1" end="1"/>
                                            </p:txEl>
                                          </p:spTgt>
                                        </p:tgtEl>
                                        <p:attrNameLst>
                                          <p:attrName>style.visibility</p:attrName>
                                        </p:attrNameLst>
                                      </p:cBhvr>
                                      <p:to>
                                        <p:strVal val="visible"/>
                                      </p:to>
                                    </p:set>
                                    <p:animEffect transition="in" filter="wipe(left)">
                                      <p:cBhvr>
                                        <p:cTn id="16" dur="500"/>
                                        <p:tgtEl>
                                          <p:spTgt spid="68611">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8611">
                                            <p:txEl>
                                              <p:pRg st="2" end="2"/>
                                            </p:txEl>
                                          </p:spTgt>
                                        </p:tgtEl>
                                        <p:attrNameLst>
                                          <p:attrName>style.visibility</p:attrName>
                                        </p:attrNameLst>
                                      </p:cBhvr>
                                      <p:to>
                                        <p:strVal val="visible"/>
                                      </p:to>
                                    </p:set>
                                    <p:animEffect transition="in" filter="wipe(left)">
                                      <p:cBhvr>
                                        <p:cTn id="21" dur="500"/>
                                        <p:tgtEl>
                                          <p:spTgt spid="68611">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68612"/>
                                        </p:tgtEl>
                                        <p:attrNameLst>
                                          <p:attrName>style.visibility</p:attrName>
                                        </p:attrNameLst>
                                      </p:cBhvr>
                                      <p:to>
                                        <p:strVal val="visible"/>
                                      </p:to>
                                    </p:set>
                                    <p:animEffect transition="in" filter="wipe(up)">
                                      <p:cBhvr>
                                        <p:cTn id="26" dur="500"/>
                                        <p:tgtEl>
                                          <p:spTgt spid="6861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68613"/>
                                        </p:tgtEl>
                                        <p:attrNameLst>
                                          <p:attrName>style.visibility</p:attrName>
                                        </p:attrNameLst>
                                      </p:cBhvr>
                                      <p:to>
                                        <p:strVal val="visible"/>
                                      </p:to>
                                    </p:set>
                                    <p:animEffect transition="in" filter="wipe(up)">
                                      <p:cBhvr>
                                        <p:cTn id="31" dur="500"/>
                                        <p:tgtEl>
                                          <p:spTgt spid="6861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8614"/>
                                        </p:tgtEl>
                                        <p:attrNameLst>
                                          <p:attrName>style.visibility</p:attrName>
                                        </p:attrNameLst>
                                      </p:cBhvr>
                                      <p:to>
                                        <p:strVal val="visible"/>
                                      </p:to>
                                    </p:set>
                                    <p:animEffect transition="in" filter="wipe(left)">
                                      <p:cBhvr>
                                        <p:cTn id="36" dur="500"/>
                                        <p:tgtEl>
                                          <p:spTgt spid="6861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10" fill="hold" nodeType="clickEffect">
                                  <p:stCondLst>
                                    <p:cond delay="0"/>
                                  </p:stCondLst>
                                  <p:childTnLst>
                                    <p:set>
                                      <p:cBhvr>
                                        <p:cTn id="40" dur="1" fill="hold">
                                          <p:stCondLst>
                                            <p:cond delay="0"/>
                                          </p:stCondLst>
                                        </p:cTn>
                                        <p:tgtEl>
                                          <p:spTgt spid="22541"/>
                                        </p:tgtEl>
                                        <p:attrNameLst>
                                          <p:attrName>style.visibility</p:attrName>
                                        </p:attrNameLst>
                                      </p:cBhvr>
                                      <p:to>
                                        <p:strVal val="visible"/>
                                      </p:to>
                                    </p:set>
                                    <p:anim calcmode="lin" valueType="num">
                                      <p:cBhvr>
                                        <p:cTn id="41" dur="500" fill="hold"/>
                                        <p:tgtEl>
                                          <p:spTgt spid="22541"/>
                                        </p:tgtEl>
                                        <p:attrNameLst>
                                          <p:attrName>ppt_w</p:attrName>
                                        </p:attrNameLst>
                                      </p:cBhvr>
                                      <p:tavLst>
                                        <p:tav tm="0">
                                          <p:val>
                                            <p:fltVal val="0"/>
                                          </p:val>
                                        </p:tav>
                                        <p:tav tm="100000">
                                          <p:val>
                                            <p:strVal val="#ppt_w"/>
                                          </p:val>
                                        </p:tav>
                                      </p:tavLst>
                                    </p:anim>
                                    <p:anim calcmode="lin" valueType="num">
                                      <p:cBhvr>
                                        <p:cTn id="42" dur="500" fill="hold"/>
                                        <p:tgtEl>
                                          <p:spTgt spid="2254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autoUpdateAnimBg="0"/>
      <p:bldP spid="68611" grpId="0" build="p" autoUpdateAnimBg="0"/>
      <p:bldP spid="68612" grpId="0" animBg="1" autoUpdateAnimBg="0"/>
      <p:bldP spid="68613" grpId="0" animBg="1" autoUpdateAnimBg="0"/>
      <p:bldP spid="6861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11188" y="692150"/>
            <a:ext cx="7742237" cy="720725"/>
          </a:xfrm>
        </p:spPr>
        <p:txBody>
          <a:bodyPr/>
          <a:lstStyle/>
          <a:p>
            <a:pPr>
              <a:buFontTx/>
              <a:buChar char="•"/>
            </a:pPr>
            <a:r>
              <a:rPr lang="zh-CN" altLang="en-US" sz="2800">
                <a:solidFill>
                  <a:srgbClr val="006600"/>
                </a:solidFill>
                <a:effectLst/>
              </a:rPr>
              <a:t>可用符号常量代表一个结构体类型，如：</a:t>
            </a:r>
            <a:endParaRPr lang="zh-CN" altLang="en-US" sz="2800">
              <a:effectLst/>
            </a:endParaRPr>
          </a:p>
        </p:txBody>
      </p:sp>
      <p:sp>
        <p:nvSpPr>
          <p:cNvPr id="65539" name="Rectangle 3"/>
          <p:cNvSpPr>
            <a:spLocks noGrp="1" noChangeArrowheads="1"/>
          </p:cNvSpPr>
          <p:nvPr>
            <p:ph type="body" idx="1"/>
          </p:nvPr>
        </p:nvSpPr>
        <p:spPr>
          <a:xfrm>
            <a:off x="395288" y="1412875"/>
            <a:ext cx="7200900" cy="3744913"/>
          </a:xfrm>
        </p:spPr>
        <p:txBody>
          <a:bodyPr/>
          <a:lstStyle/>
          <a:p>
            <a:pPr>
              <a:buFontTx/>
              <a:buNone/>
            </a:pPr>
            <a:r>
              <a:rPr lang="en-US" altLang="zh-CN" sz="2600" b="1" dirty="0"/>
              <a:t>#define  </a:t>
            </a:r>
            <a:r>
              <a:rPr lang="en-US" altLang="zh-CN" sz="2600" b="1" dirty="0">
                <a:solidFill>
                  <a:srgbClr val="0000FF"/>
                </a:solidFill>
              </a:rPr>
              <a:t>STUDENT</a:t>
            </a:r>
            <a:r>
              <a:rPr lang="en-US" altLang="zh-CN" sz="2600" b="1" dirty="0">
                <a:solidFill>
                  <a:schemeClr val="accent1"/>
                </a:solidFill>
              </a:rPr>
              <a:t> </a:t>
            </a:r>
            <a:r>
              <a:rPr lang="en-US" altLang="zh-CN" sz="2600" b="1" dirty="0"/>
              <a:t> struct  student</a:t>
            </a:r>
          </a:p>
          <a:p>
            <a:pPr>
              <a:buFontTx/>
              <a:buNone/>
            </a:pPr>
            <a:r>
              <a:rPr lang="en-US" altLang="zh-CN" sz="2600" b="1" dirty="0">
                <a:solidFill>
                  <a:srgbClr val="CC0000"/>
                </a:solidFill>
              </a:rPr>
              <a:t>STUDENT</a:t>
            </a:r>
          </a:p>
          <a:p>
            <a:pPr>
              <a:buFontTx/>
              <a:buNone/>
            </a:pPr>
            <a:r>
              <a:rPr lang="en-US" altLang="zh-CN" sz="2600" b="1" dirty="0"/>
              <a:t>{ int   num;</a:t>
            </a:r>
          </a:p>
          <a:p>
            <a:pPr>
              <a:buFontTx/>
              <a:buNone/>
            </a:pPr>
            <a:r>
              <a:rPr lang="en-US" altLang="zh-CN" sz="2600" b="1" dirty="0"/>
              <a:t>  char  name[20];</a:t>
            </a:r>
          </a:p>
          <a:p>
            <a:pPr>
              <a:buFontTx/>
              <a:buNone/>
            </a:pPr>
            <a:r>
              <a:rPr lang="en-US" altLang="zh-CN" sz="2600" b="1" dirty="0"/>
              <a:t>  char  sex;</a:t>
            </a:r>
          </a:p>
          <a:p>
            <a:pPr>
              <a:buFontTx/>
              <a:buNone/>
            </a:pPr>
            <a:r>
              <a:rPr lang="en-US" altLang="zh-CN" sz="2600" b="1" dirty="0"/>
              <a:t>  int   age;</a:t>
            </a:r>
          </a:p>
          <a:p>
            <a:pPr>
              <a:buFontTx/>
              <a:buNone/>
            </a:pPr>
            <a:r>
              <a:rPr lang="en-US" altLang="zh-CN" sz="2600" b="1" dirty="0"/>
              <a:t>  char  </a:t>
            </a:r>
            <a:r>
              <a:rPr lang="en-US" altLang="zh-CN" sz="2600" b="1" dirty="0" err="1"/>
              <a:t>addr</a:t>
            </a:r>
            <a:r>
              <a:rPr lang="en-US" altLang="zh-CN" sz="2600" b="1" dirty="0"/>
              <a:t>[30];</a:t>
            </a:r>
          </a:p>
          <a:p>
            <a:pPr>
              <a:buFontTx/>
              <a:buNone/>
            </a:pPr>
            <a:r>
              <a:rPr lang="en-US" altLang="zh-CN" sz="2600" b="1" dirty="0"/>
              <a:t>};</a:t>
            </a:r>
            <a:endParaRPr lang="en-US" altLang="zh-CN" b="1" dirty="0"/>
          </a:p>
        </p:txBody>
      </p:sp>
      <p:sp>
        <p:nvSpPr>
          <p:cNvPr id="65540" name="AutoShape 4"/>
          <p:cNvSpPr>
            <a:spLocks noChangeArrowheads="1"/>
          </p:cNvSpPr>
          <p:nvPr/>
        </p:nvSpPr>
        <p:spPr bwMode="auto">
          <a:xfrm>
            <a:off x="827088" y="5013325"/>
            <a:ext cx="7848600" cy="1439863"/>
          </a:xfrm>
          <a:prstGeom prst="wedgeRectCallout">
            <a:avLst>
              <a:gd name="adj1" fmla="val 49246"/>
              <a:gd name="adj2" fmla="val -35494"/>
            </a:avLst>
          </a:prstGeom>
          <a:solidFill>
            <a:schemeClr val="accent5">
              <a:lumMod val="40000"/>
              <a:lumOff val="60000"/>
            </a:schemeClr>
          </a:solidFill>
          <a:ln w="76200">
            <a:solidFill>
              <a:schemeClr val="bg1"/>
            </a:solidFill>
            <a:miter lim="800000"/>
            <a:headEnd/>
            <a:tailEnd/>
          </a:ln>
          <a:effectLst/>
        </p:spPr>
        <p:txBody>
          <a:bodyPr wrap="none" anchor="ctr"/>
          <a:lstStyle/>
          <a:p>
            <a:pPr>
              <a:defRPr/>
            </a:pPr>
            <a:r>
              <a:rPr kumimoji="1" lang="zh-CN" altLang="en-US" sz="2400" b="1"/>
              <a:t>这样，可直接用</a:t>
            </a:r>
            <a:r>
              <a:rPr kumimoji="1" lang="en-US" altLang="zh-CN" sz="2400" b="1"/>
              <a:t>STUDENT</a:t>
            </a:r>
            <a:r>
              <a:rPr kumimoji="1" lang="zh-CN" altLang="en-US" sz="2400" b="1"/>
              <a:t>定义变量，如：</a:t>
            </a:r>
          </a:p>
          <a:p>
            <a:pPr>
              <a:defRPr/>
            </a:pPr>
            <a:r>
              <a:rPr kumimoji="1" lang="en-US" altLang="zh-CN" sz="2400" b="1">
                <a:solidFill>
                  <a:srgbClr val="CC0000"/>
                </a:solidFill>
              </a:rPr>
              <a:t>STUDENT</a:t>
            </a:r>
            <a:r>
              <a:rPr kumimoji="1" lang="en-US" altLang="zh-CN" sz="2400" b="1"/>
              <a:t>  student1, student2;</a:t>
            </a:r>
          </a:p>
          <a:p>
            <a:pPr>
              <a:defRPr/>
            </a:pPr>
            <a:r>
              <a:rPr kumimoji="1" lang="zh-CN" altLang="en-US" sz="2400" b="1"/>
              <a:t>此时，不必再写关键字</a:t>
            </a:r>
            <a:r>
              <a:rPr kumimoji="1" lang="en-US" altLang="zh-CN" sz="2400" b="1"/>
              <a:t>struct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wipe(left)">
                                      <p:cBhvr>
                                        <p:cTn id="7" dur="500"/>
                                        <p:tgtEl>
                                          <p:spTgt spid="655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539">
                                            <p:txEl>
                                              <p:pRg st="0" end="0"/>
                                            </p:txEl>
                                          </p:spTgt>
                                        </p:tgtEl>
                                        <p:attrNameLst>
                                          <p:attrName>style.visibility</p:attrName>
                                        </p:attrNameLst>
                                      </p:cBhvr>
                                      <p:to>
                                        <p:strVal val="visible"/>
                                      </p:to>
                                    </p:set>
                                    <p:animEffect transition="in" filter="wipe(left)">
                                      <p:cBhvr>
                                        <p:cTn id="12" dur="500"/>
                                        <p:tgtEl>
                                          <p:spTgt spid="6553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539">
                                            <p:txEl>
                                              <p:pRg st="1" end="1"/>
                                            </p:txEl>
                                          </p:spTgt>
                                        </p:tgtEl>
                                        <p:attrNameLst>
                                          <p:attrName>style.visibility</p:attrName>
                                        </p:attrNameLst>
                                      </p:cBhvr>
                                      <p:to>
                                        <p:strVal val="visible"/>
                                      </p:to>
                                    </p:set>
                                    <p:animEffect transition="in" filter="wipe(left)">
                                      <p:cBhvr>
                                        <p:cTn id="17" dur="500"/>
                                        <p:tgtEl>
                                          <p:spTgt spid="6553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5539">
                                            <p:txEl>
                                              <p:pRg st="2" end="2"/>
                                            </p:txEl>
                                          </p:spTgt>
                                        </p:tgtEl>
                                        <p:attrNameLst>
                                          <p:attrName>style.visibility</p:attrName>
                                        </p:attrNameLst>
                                      </p:cBhvr>
                                      <p:to>
                                        <p:strVal val="visible"/>
                                      </p:to>
                                    </p:set>
                                    <p:animEffect transition="in" filter="wipe(left)">
                                      <p:cBhvr>
                                        <p:cTn id="22" dur="500"/>
                                        <p:tgtEl>
                                          <p:spTgt spid="6553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5539">
                                            <p:txEl>
                                              <p:pRg st="3" end="3"/>
                                            </p:txEl>
                                          </p:spTgt>
                                        </p:tgtEl>
                                        <p:attrNameLst>
                                          <p:attrName>style.visibility</p:attrName>
                                        </p:attrNameLst>
                                      </p:cBhvr>
                                      <p:to>
                                        <p:strVal val="visible"/>
                                      </p:to>
                                    </p:set>
                                    <p:animEffect transition="in" filter="wipe(left)">
                                      <p:cBhvr>
                                        <p:cTn id="27" dur="500"/>
                                        <p:tgtEl>
                                          <p:spTgt spid="6553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5539">
                                            <p:txEl>
                                              <p:pRg st="4" end="4"/>
                                            </p:txEl>
                                          </p:spTgt>
                                        </p:tgtEl>
                                        <p:attrNameLst>
                                          <p:attrName>style.visibility</p:attrName>
                                        </p:attrNameLst>
                                      </p:cBhvr>
                                      <p:to>
                                        <p:strVal val="visible"/>
                                      </p:to>
                                    </p:set>
                                    <p:animEffect transition="in" filter="wipe(left)">
                                      <p:cBhvr>
                                        <p:cTn id="32" dur="500"/>
                                        <p:tgtEl>
                                          <p:spTgt spid="65539">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5539">
                                            <p:txEl>
                                              <p:pRg st="5" end="5"/>
                                            </p:txEl>
                                          </p:spTgt>
                                        </p:tgtEl>
                                        <p:attrNameLst>
                                          <p:attrName>style.visibility</p:attrName>
                                        </p:attrNameLst>
                                      </p:cBhvr>
                                      <p:to>
                                        <p:strVal val="visible"/>
                                      </p:to>
                                    </p:set>
                                    <p:animEffect transition="in" filter="wipe(left)">
                                      <p:cBhvr>
                                        <p:cTn id="37" dur="500"/>
                                        <p:tgtEl>
                                          <p:spTgt spid="65539">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5539">
                                            <p:txEl>
                                              <p:pRg st="6" end="6"/>
                                            </p:txEl>
                                          </p:spTgt>
                                        </p:tgtEl>
                                        <p:attrNameLst>
                                          <p:attrName>style.visibility</p:attrName>
                                        </p:attrNameLst>
                                      </p:cBhvr>
                                      <p:to>
                                        <p:strVal val="visible"/>
                                      </p:to>
                                    </p:set>
                                    <p:animEffect transition="in" filter="wipe(left)">
                                      <p:cBhvr>
                                        <p:cTn id="42" dur="500"/>
                                        <p:tgtEl>
                                          <p:spTgt spid="65539">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5539">
                                            <p:txEl>
                                              <p:pRg st="7" end="7"/>
                                            </p:txEl>
                                          </p:spTgt>
                                        </p:tgtEl>
                                        <p:attrNameLst>
                                          <p:attrName>style.visibility</p:attrName>
                                        </p:attrNameLst>
                                      </p:cBhvr>
                                      <p:to>
                                        <p:strVal val="visible"/>
                                      </p:to>
                                    </p:set>
                                    <p:animEffect transition="in" filter="wipe(left)">
                                      <p:cBhvr>
                                        <p:cTn id="47" dur="500"/>
                                        <p:tgtEl>
                                          <p:spTgt spid="65539">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65540"/>
                                        </p:tgtEl>
                                        <p:attrNameLst>
                                          <p:attrName>style.visibility</p:attrName>
                                        </p:attrNameLst>
                                      </p:cBhvr>
                                      <p:to>
                                        <p:strVal val="visible"/>
                                      </p:to>
                                    </p:set>
                                    <p:animEffect transition="in" filter="wipe(up)">
                                      <p:cBhvr>
                                        <p:cTn id="52"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autoUpdateAnimBg="0"/>
      <p:bldP spid="65539" grpId="0" build="p" autoUpdateAnimBg="0"/>
      <p:bldP spid="65540" grpId="0" animBg="1" autoUpdateAnimBg="0"/>
    </p:bldLst>
  </p:timing>
</p:sld>
</file>

<file path=ppt/theme/theme1.xml><?xml version="1.0" encoding="utf-8"?>
<a:theme xmlns:a="http://schemas.openxmlformats.org/drawingml/2006/main" name="tup">
  <a:themeElements>
    <a:clrScheme name="tup 10">
      <a:dk1>
        <a:srgbClr val="000000"/>
      </a:dk1>
      <a:lt1>
        <a:srgbClr val="FFFFFF"/>
      </a:lt1>
      <a:dk2>
        <a:srgbClr val="000000"/>
      </a:dk2>
      <a:lt2>
        <a:srgbClr val="969696"/>
      </a:lt2>
      <a:accent1>
        <a:srgbClr val="00CC99"/>
      </a:accent1>
      <a:accent2>
        <a:srgbClr val="6600FF"/>
      </a:accent2>
      <a:accent3>
        <a:srgbClr val="FFFFFF"/>
      </a:accent3>
      <a:accent4>
        <a:srgbClr val="000000"/>
      </a:accent4>
      <a:accent5>
        <a:srgbClr val="AAE2CA"/>
      </a:accent5>
      <a:accent6>
        <a:srgbClr val="5C00E7"/>
      </a:accent6>
      <a:hlink>
        <a:srgbClr val="333399"/>
      </a:hlink>
      <a:folHlink>
        <a:srgbClr val="4D4D4D"/>
      </a:folHlink>
    </a:clrScheme>
    <a:fontScheme name="tup">
      <a:majorFont>
        <a:latin typeface="宋体"/>
        <a:ea typeface="宋体"/>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6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6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tup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up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up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up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up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up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up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tup 8">
        <a:dk1>
          <a:srgbClr val="000000"/>
        </a:dk1>
        <a:lt1>
          <a:srgbClr val="FFFFFF"/>
        </a:lt1>
        <a:dk2>
          <a:srgbClr val="000000"/>
        </a:dk2>
        <a:lt2>
          <a:srgbClr val="969696"/>
        </a:lt2>
        <a:accent1>
          <a:srgbClr val="00CC99"/>
        </a:accent1>
        <a:accent2>
          <a:srgbClr val="6600FF"/>
        </a:accent2>
        <a:accent3>
          <a:srgbClr val="FFFFFF"/>
        </a:accent3>
        <a:accent4>
          <a:srgbClr val="000000"/>
        </a:accent4>
        <a:accent5>
          <a:srgbClr val="AAE2CA"/>
        </a:accent5>
        <a:accent6>
          <a:srgbClr val="5C00E7"/>
        </a:accent6>
        <a:hlink>
          <a:srgbClr val="333399"/>
        </a:hlink>
        <a:folHlink>
          <a:srgbClr val="B2B2B2"/>
        </a:folHlink>
      </a:clrScheme>
      <a:clrMap bg1="lt1" tx1="dk1" bg2="lt2" tx2="dk2" accent1="accent1" accent2="accent2" accent3="accent3" accent4="accent4" accent5="accent5" accent6="accent6" hlink="hlink" folHlink="folHlink"/>
    </a:extraClrScheme>
    <a:extraClrScheme>
      <a:clrScheme name="tup 9">
        <a:dk1>
          <a:srgbClr val="000000"/>
        </a:dk1>
        <a:lt1>
          <a:srgbClr val="FFFFFF"/>
        </a:lt1>
        <a:dk2>
          <a:srgbClr val="000000"/>
        </a:dk2>
        <a:lt2>
          <a:srgbClr val="969696"/>
        </a:lt2>
        <a:accent1>
          <a:srgbClr val="00CC99"/>
        </a:accent1>
        <a:accent2>
          <a:srgbClr val="6600FF"/>
        </a:accent2>
        <a:accent3>
          <a:srgbClr val="FFFFFF"/>
        </a:accent3>
        <a:accent4>
          <a:srgbClr val="000000"/>
        </a:accent4>
        <a:accent5>
          <a:srgbClr val="AAE2CA"/>
        </a:accent5>
        <a:accent6>
          <a:srgbClr val="5C00E7"/>
        </a:accent6>
        <a:hlink>
          <a:srgbClr val="333399"/>
        </a:hlink>
        <a:folHlink>
          <a:srgbClr val="336699"/>
        </a:folHlink>
      </a:clrScheme>
      <a:clrMap bg1="lt1" tx1="dk1" bg2="lt2" tx2="dk2" accent1="accent1" accent2="accent2" accent3="accent3" accent4="accent4" accent5="accent5" accent6="accent6" hlink="hlink" folHlink="folHlink"/>
    </a:extraClrScheme>
    <a:extraClrScheme>
      <a:clrScheme name="tup 10">
        <a:dk1>
          <a:srgbClr val="000000"/>
        </a:dk1>
        <a:lt1>
          <a:srgbClr val="FFFFFF"/>
        </a:lt1>
        <a:dk2>
          <a:srgbClr val="000000"/>
        </a:dk2>
        <a:lt2>
          <a:srgbClr val="969696"/>
        </a:lt2>
        <a:accent1>
          <a:srgbClr val="00CC99"/>
        </a:accent1>
        <a:accent2>
          <a:srgbClr val="6600FF"/>
        </a:accent2>
        <a:accent3>
          <a:srgbClr val="FFFFFF"/>
        </a:accent3>
        <a:accent4>
          <a:srgbClr val="000000"/>
        </a:accent4>
        <a:accent5>
          <a:srgbClr val="AAE2CA"/>
        </a:accent5>
        <a:accent6>
          <a:srgbClr val="5C00E7"/>
        </a:accent6>
        <a:hlink>
          <a:srgbClr val="333399"/>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C模板</Template>
  <TotalTime>2787</TotalTime>
  <Words>3149</Words>
  <Application>Microsoft Office PowerPoint</Application>
  <PresentationFormat>全屏显示(4:3)</PresentationFormat>
  <Paragraphs>410</Paragraphs>
  <Slides>31</Slides>
  <Notes>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31</vt:i4>
      </vt:variant>
    </vt:vector>
  </HeadingPairs>
  <TitlesOfParts>
    <vt:vector size="40" baseType="lpstr">
      <vt:lpstr>Monotype Sorts</vt:lpstr>
      <vt:lpstr>方正舒体</vt:lpstr>
      <vt:lpstr>宋体</vt:lpstr>
      <vt:lpstr>Arial</vt:lpstr>
      <vt:lpstr>Times New Roman</vt:lpstr>
      <vt:lpstr>Wingdings</vt:lpstr>
      <vt:lpstr>tup</vt:lpstr>
      <vt:lpstr>Document</vt:lpstr>
      <vt:lpstr>BMP 图象</vt:lpstr>
      <vt:lpstr>第十章</vt:lpstr>
      <vt:lpstr>本章要点</vt:lpstr>
      <vt:lpstr>10.1   结构体类型</vt:lpstr>
      <vt:lpstr>10.1.1 结构体类型的定义</vt:lpstr>
      <vt:lpstr>10.1.2 结构体变量的定义</vt:lpstr>
      <vt:lpstr>方法二：在定义类型的同时定义变量，如：</vt:lpstr>
      <vt:lpstr>方法三：直接定义结构类型变量。</vt:lpstr>
      <vt:lpstr>几点说明：</vt:lpstr>
      <vt:lpstr>可用符号常量代表一个结构体类型，如：</vt:lpstr>
      <vt:lpstr>10.1.3 结构体变量的引用</vt:lpstr>
      <vt:lpstr>（接上）</vt:lpstr>
      <vt:lpstr>  10.1.4  结构体变量的初始化</vt:lpstr>
      <vt:lpstr>10.2  结构体数组 （每个数组元素都是一个结构体类型的数据）</vt:lpstr>
      <vt:lpstr>结构体数组的初始化（只能对全局的或静态存储类别的数组初始化）</vt:lpstr>
      <vt:lpstr>PowerPoint 演示文稿</vt:lpstr>
      <vt:lpstr>PowerPoint 演示文稿</vt:lpstr>
      <vt:lpstr>10.4  结构体指针变量</vt:lpstr>
      <vt:lpstr>PowerPoint 演示文稿</vt:lpstr>
      <vt:lpstr>阅读程序：</vt:lpstr>
      <vt:lpstr>10.5  关于结构体的函数的参数传递</vt:lpstr>
      <vt:lpstr>PowerPoint 演示文稿</vt:lpstr>
      <vt:lpstr> 10.6  共用体</vt:lpstr>
      <vt:lpstr>注意:共用体类型变量与结构体类型变量的区别:</vt:lpstr>
      <vt:lpstr>指出下列程序中的错误：</vt:lpstr>
      <vt:lpstr>10.6.2  共用体变量的引用方式</vt:lpstr>
      <vt:lpstr>10.6.3  共用体类型数据的特点</vt:lpstr>
      <vt:lpstr>10.8 用typedef定义数据类型</vt:lpstr>
      <vt:lpstr>PowerPoint 演示文稿</vt:lpstr>
      <vt:lpstr>PowerPoint 演示文稿</vt:lpstr>
      <vt:lpstr>PowerPoint 演示文稿</vt:lpstr>
      <vt:lpstr>PowerPoint 演示文稿</vt:lpstr>
    </vt:vector>
  </TitlesOfParts>
  <Company>tl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1.2数据在机器内部的表示</dc:title>
  <dc:creator>lihui</dc:creator>
  <cp:lastModifiedBy>聪锐 李</cp:lastModifiedBy>
  <cp:revision>259</cp:revision>
  <dcterms:created xsi:type="dcterms:W3CDTF">2000-02-22T00:33:54Z</dcterms:created>
  <dcterms:modified xsi:type="dcterms:W3CDTF">2020-01-04T02:12:40Z</dcterms:modified>
</cp:coreProperties>
</file>