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669" r:id="rId2"/>
    <p:sldId id="259" r:id="rId3"/>
    <p:sldId id="257" r:id="rId4"/>
    <p:sldId id="260" r:id="rId5"/>
    <p:sldId id="261" r:id="rId6"/>
    <p:sldId id="318" r:id="rId7"/>
    <p:sldId id="263" r:id="rId8"/>
    <p:sldId id="262" r:id="rId9"/>
    <p:sldId id="264" r:id="rId10"/>
    <p:sldId id="265" r:id="rId11"/>
    <p:sldId id="378" r:id="rId12"/>
    <p:sldId id="266" r:id="rId13"/>
    <p:sldId id="268" r:id="rId14"/>
    <p:sldId id="267" r:id="rId15"/>
    <p:sldId id="269" r:id="rId16"/>
    <p:sldId id="270" r:id="rId17"/>
    <p:sldId id="324" r:id="rId18"/>
    <p:sldId id="336" r:id="rId19"/>
    <p:sldId id="414" r:id="rId20"/>
    <p:sldId id="346" r:id="rId21"/>
    <p:sldId id="428" r:id="rId22"/>
    <p:sldId id="357" r:id="rId23"/>
    <p:sldId id="572" r:id="rId24"/>
    <p:sldId id="575" r:id="rId25"/>
    <p:sldId id="415" r:id="rId26"/>
    <p:sldId id="454" r:id="rId27"/>
    <p:sldId id="522" r:id="rId28"/>
    <p:sldId id="275" r:id="rId29"/>
    <p:sldId id="276" r:id="rId30"/>
    <p:sldId id="306" r:id="rId31"/>
    <p:sldId id="307" r:id="rId32"/>
    <p:sldId id="498" r:id="rId33"/>
    <p:sldId id="478" r:id="rId34"/>
    <p:sldId id="421" r:id="rId35"/>
    <p:sldId id="32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02B82-90C9-4AF9-B108-AECB24D96CB8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1F03C-BE89-4D98-A97C-7E4245AB8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7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1592E0-A1BA-4F96-992C-CA37B8212E1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34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F58434-582C-4104-981F-12597BDAC1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85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66296F8-6815-4A77-9BB9-02FB800E81BE}" type="slidenum">
              <a:rPr lang="en-US" altLang="zh-CN" b="0" smtClean="0"/>
              <a:pPr eaLnBrk="1" hangingPunct="1"/>
              <a:t>13</a:t>
            </a:fld>
            <a:endParaRPr lang="en-US" altLang="zh-CN" b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33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41C6B99-E9BE-44B4-8282-492559891ACC}" type="slidenum">
              <a:rPr lang="en-US" altLang="zh-CN" sz="1200" b="0" smtClean="0">
                <a:latin typeface="Times New Roman" pitchFamily="18" charset="0"/>
              </a:rPr>
              <a:pPr eaLnBrk="1" hangingPunct="1"/>
              <a:t>16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85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3B326-7E37-4BF1-AA85-AD9025C61D3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10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3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8915"/>
            <a:ext cx="10657416" cy="503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836613"/>
            <a:ext cx="11040533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667" y="3275014"/>
            <a:ext cx="11040533" cy="2287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192FC66B-2756-42FA-972C-89AC2AB476B6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092447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3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9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2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9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2972-2B65-4D89-9DA6-29A6ADE1A3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CF0A-D2E9-4484-A495-BAD859C4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7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7DF15-E1EF-4FF8-B6E5-0031ED4A43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124" name="矩形 6"/>
          <p:cNvSpPr>
            <a:spLocks noChangeArrowheads="1"/>
          </p:cNvSpPr>
          <p:nvPr/>
        </p:nvSpPr>
        <p:spPr bwMode="auto">
          <a:xfrm>
            <a:off x="4394200" y="165100"/>
            <a:ext cx="2581156" cy="60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733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逻辑表达式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576484" y="4826001"/>
            <a:ext cx="36728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latin typeface="黑体" pitchFamily="49" charset="-122"/>
                <a:ea typeface="黑体" pitchFamily="49" charset="-122"/>
              </a:rPr>
              <a:t>((a+b)&lt;c)&amp;&amp;(c==d)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6587068" y="5262034"/>
            <a:ext cx="408316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>
                <a:latin typeface="黑体" pitchFamily="49" charset="-122"/>
                <a:ea typeface="黑体" pitchFamily="49" charset="-122"/>
              </a:rPr>
              <a:t>(a-(!d))||(m&gt;(n+3))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637868" y="4328585"/>
            <a:ext cx="510909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latin typeface="黑体" pitchFamily="49" charset="-122"/>
                <a:ea typeface="黑体" pitchFamily="49" charset="-122"/>
              </a:rPr>
              <a:t>(5&gt;3)&amp;&amp;2||((8&lt;(4</a:t>
            </a:r>
            <a:r>
              <a:rPr kumimoji="1" lang="zh-CN" altLang="en-US" sz="3200">
                <a:latin typeface="黑体" pitchFamily="49" charset="-122"/>
                <a:ea typeface="黑体" pitchFamily="49" charset="-122"/>
              </a:rPr>
              <a:t>－</a:t>
            </a:r>
            <a:r>
              <a:rPr kumimoji="1" lang="en-US" altLang="zh-CN" sz="3200">
                <a:latin typeface="黑体" pitchFamily="49" charset="-122"/>
                <a:ea typeface="黑体" pitchFamily="49" charset="-122"/>
              </a:rPr>
              <a:t>(!0)))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5774268" y="5636684"/>
            <a:ext cx="89323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5816601" y="5149851"/>
            <a:ext cx="89323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5875868" y="4692651"/>
            <a:ext cx="89323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580467" y="3481918"/>
            <a:ext cx="438151" cy="372533"/>
            <a:chOff x="4344" y="3540"/>
            <a:chExt cx="240" cy="240"/>
          </a:xfrm>
        </p:grpSpPr>
        <p:sp>
          <p:nvSpPr>
            <p:cNvPr id="5134" name="Line 15"/>
            <p:cNvSpPr>
              <a:spLocks noChangeShapeType="1"/>
            </p:cNvSpPr>
            <p:nvPr/>
          </p:nvSpPr>
          <p:spPr bwMode="auto">
            <a:xfrm flipH="1">
              <a:off x="4344" y="35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5135" name="Line 16"/>
            <p:cNvSpPr>
              <a:spLocks noChangeShapeType="1"/>
            </p:cNvSpPr>
            <p:nvPr/>
          </p:nvSpPr>
          <p:spPr bwMode="auto">
            <a:xfrm>
              <a:off x="4356" y="3540"/>
              <a:ext cx="228" cy="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</p:grpSp>
      <p:sp>
        <p:nvSpPr>
          <p:cNvPr id="18" name="Freeform 18"/>
          <p:cNvSpPr>
            <a:spLocks/>
          </p:cNvSpPr>
          <p:nvPr/>
        </p:nvSpPr>
        <p:spPr bwMode="auto">
          <a:xfrm>
            <a:off x="8443385" y="3498851"/>
            <a:ext cx="588433" cy="315383"/>
          </a:xfrm>
          <a:custGeom>
            <a:avLst/>
            <a:gdLst>
              <a:gd name="T0" fmla="*/ 0 w 384"/>
              <a:gd name="T1" fmla="*/ 2147483647 h 250"/>
              <a:gd name="T2" fmla="*/ 2147483647 w 384"/>
              <a:gd name="T3" fmla="*/ 2147483647 h 250"/>
              <a:gd name="T4" fmla="*/ 2147483647 w 384"/>
              <a:gd name="T5" fmla="*/ 2147483647 h 250"/>
              <a:gd name="T6" fmla="*/ 2147483647 w 384"/>
              <a:gd name="T7" fmla="*/ 2147483647 h 250"/>
              <a:gd name="T8" fmla="*/ 2147483647 w 384"/>
              <a:gd name="T9" fmla="*/ 2147483647 h 250"/>
              <a:gd name="T10" fmla="*/ 2147483647 w 384"/>
              <a:gd name="T11" fmla="*/ 0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50">
                <a:moveTo>
                  <a:pt x="0" y="144"/>
                </a:moveTo>
                <a:cubicBezTo>
                  <a:pt x="60" y="164"/>
                  <a:pt x="93" y="206"/>
                  <a:pt x="144" y="240"/>
                </a:cubicBezTo>
                <a:cubicBezTo>
                  <a:pt x="221" y="214"/>
                  <a:pt x="147" y="250"/>
                  <a:pt x="192" y="192"/>
                </a:cubicBezTo>
                <a:cubicBezTo>
                  <a:pt x="236" y="135"/>
                  <a:pt x="252" y="128"/>
                  <a:pt x="300" y="96"/>
                </a:cubicBezTo>
                <a:cubicBezTo>
                  <a:pt x="364" y="0"/>
                  <a:pt x="280" y="116"/>
                  <a:pt x="360" y="36"/>
                </a:cubicBezTo>
                <a:cubicBezTo>
                  <a:pt x="370" y="26"/>
                  <a:pt x="384" y="0"/>
                  <a:pt x="384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/>
          <a:lstStyle/>
          <a:p>
            <a:endParaRPr lang="zh-CN" altLang="en-US" sz="240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95351" y="4377267"/>
            <a:ext cx="60960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zh-CN" sz="32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pt-BR" sz="32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pt-BR" altLang="zh-CN" sz="3200" dirty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pt-BR" sz="32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pt-BR" altLang="zh-CN" sz="3200" dirty="0">
                <a:latin typeface="黑体" pitchFamily="49" charset="-122"/>
                <a:ea typeface="黑体" pitchFamily="49" charset="-122"/>
              </a:rPr>
              <a:t>5&gt;3&amp;&amp;2||8&lt;4</a:t>
            </a:r>
            <a:r>
              <a:rPr lang="zh-CN" altLang="pt-BR" sz="3200" dirty="0">
                <a:latin typeface="黑体" pitchFamily="49" charset="-122"/>
                <a:ea typeface="黑体" pitchFamily="49" charset="-122"/>
              </a:rPr>
              <a:t>－</a:t>
            </a:r>
            <a:r>
              <a:rPr lang="pt-BR" altLang="zh-CN" sz="3200" dirty="0">
                <a:latin typeface="黑体" pitchFamily="49" charset="-122"/>
                <a:ea typeface="黑体" pitchFamily="49" charset="-122"/>
              </a:rPr>
              <a:t>!0</a:t>
            </a:r>
          </a:p>
          <a:p>
            <a:pPr>
              <a:lnSpc>
                <a:spcPct val="90000"/>
              </a:lnSpc>
            </a:pPr>
            <a:r>
              <a:rPr lang="pt-BR" altLang="zh-CN" sz="3200" dirty="0">
                <a:latin typeface="黑体" pitchFamily="49" charset="-122"/>
                <a:ea typeface="黑体" pitchFamily="49" charset="-122"/>
              </a:rPr>
              <a:t>        a+b&lt;c&amp;&amp;c==d          </a:t>
            </a:r>
          </a:p>
          <a:p>
            <a:pPr>
              <a:lnSpc>
                <a:spcPct val="90000"/>
              </a:lnSpc>
            </a:pPr>
            <a:r>
              <a:rPr lang="pt-BR" altLang="zh-CN" sz="3200" dirty="0">
                <a:latin typeface="黑体" pitchFamily="49" charset="-122"/>
                <a:ea typeface="黑体" pitchFamily="49" charset="-122"/>
              </a:rPr>
              <a:t>        a-!d||m&gt;n+3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623393" y="1317328"/>
            <a:ext cx="11328996" cy="2783747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逻辑表达式：用逻辑运算符将关系表达式或逻辑量连接起来的式子。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逻辑表达式求值：“非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”代表“真”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”代表“假”。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问题： 如何表达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1&lt;x&lt;10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的逻辑表达式？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   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1&lt;x&lt;10          x&gt;1&amp;&amp;x&lt;10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18" grpId="0" animBg="1"/>
      <p:bldP spid="2" grpId="0" build="p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itchFamily="2" charset="-122"/>
              </a:rPr>
              <a:t>53 </a:t>
            </a:r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页   第 </a:t>
            </a:r>
            <a:fld id="{CCE0A820-BBDB-47E6-9F85-02A410BC9D8E}" type="slidenum">
              <a:rPr lang="zh-CN" altLang="en-US" sz="1600">
                <a:solidFill>
                  <a:srgbClr val="FF9900"/>
                </a:solidFill>
                <a:latin typeface="宋体" pitchFamily="2" charset="-122"/>
              </a:rPr>
              <a:pPr eaLnBrk="1" hangingPunct="1"/>
              <a:t>10</a:t>
            </a:fld>
            <a:r>
              <a:rPr lang="en-US" altLang="zh-CN" sz="160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847850" y="188914"/>
            <a:ext cx="8534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pitchFamily="2" charset="-122"/>
              <a:buNone/>
            </a:pPr>
            <a:r>
              <a:rPr kumimoji="1" lang="en-US" altLang="zh-CN" sz="2400">
                <a:solidFill>
                  <a:srgbClr val="CC0000"/>
                </a:solidFill>
                <a:latin typeface="宋体" pitchFamily="2" charset="-122"/>
              </a:rPr>
              <a:t>2. </a:t>
            </a:r>
            <a:r>
              <a:rPr kumimoji="1" lang="zh-CN" altLang="en-US" sz="2400">
                <a:solidFill>
                  <a:srgbClr val="CC0000"/>
                </a:solidFill>
                <a:latin typeface="宋体" pitchFamily="2" charset="-122"/>
              </a:rPr>
              <a:t>用字符串常量对字符数组初始化</a:t>
            </a:r>
            <a:r>
              <a:rPr kumimoji="1" lang="zh-CN" altLang="en-US" sz="2400">
                <a:latin typeface="宋体" pitchFamily="2" charset="-122"/>
              </a:rPr>
              <a:t>	</a:t>
            </a:r>
          </a:p>
        </p:txBody>
      </p:sp>
      <p:sp>
        <p:nvSpPr>
          <p:cNvPr id="46084" name="Text Box 9"/>
          <p:cNvSpPr txBox="1">
            <a:spLocks noChangeArrowheads="1"/>
          </p:cNvSpPr>
          <p:nvPr/>
        </p:nvSpPr>
        <p:spPr bwMode="auto">
          <a:xfrm>
            <a:off x="1992313" y="5013326"/>
            <a:ext cx="8496300" cy="156527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将字符串存储到字符数组中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字符串和第一个 </a:t>
            </a:r>
            <a:r>
              <a:rPr lang="zh-CN" altLang="en-US" sz="2400">
                <a:latin typeface="宋体" pitchFamily="2" charset="-122"/>
                <a:ea typeface="楷体_GB2312" pitchFamily="49" charset="-122"/>
              </a:rPr>
              <a:t>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\0</a:t>
            </a:r>
            <a:r>
              <a:rPr lang="en-US" altLang="zh-CN" sz="2400">
                <a:latin typeface="宋体" pitchFamily="2" charset="-122"/>
                <a:ea typeface="楷体_GB2312" pitchFamily="49" charset="-122"/>
              </a:rPr>
              <a:t>’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构成有效字符串。对字符串的操作，就是对字符数组的操作。但是它和普通字符数组的操作不同。普通数组中的元素是确定的，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一般用下标控制循环；而字符串使用结束符</a:t>
            </a:r>
            <a:r>
              <a:rPr lang="zh-CN" altLang="en-US" sz="2400">
                <a:solidFill>
                  <a:srgbClr val="CC0000"/>
                </a:solidFill>
                <a:latin typeface="宋体" pitchFamily="2" charset="-122"/>
                <a:ea typeface="楷体_GB2312" pitchFamily="49" charset="-122"/>
              </a:rPr>
              <a:t>’</a:t>
            </a:r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\0</a:t>
            </a:r>
            <a:r>
              <a:rPr lang="en-US" altLang="zh-CN" sz="2400">
                <a:solidFill>
                  <a:srgbClr val="CC0000"/>
                </a:solidFill>
                <a:latin typeface="宋体" pitchFamily="2" charset="-122"/>
                <a:ea typeface="楷体_GB2312" pitchFamily="49" charset="-122"/>
              </a:rPr>
              <a:t>’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来控制循环。</a:t>
            </a:r>
          </a:p>
        </p:txBody>
      </p:sp>
      <p:grpSp>
        <p:nvGrpSpPr>
          <p:cNvPr id="46128" name="Group 48"/>
          <p:cNvGrpSpPr>
            <a:grpSpLocks/>
          </p:cNvGrpSpPr>
          <p:nvPr/>
        </p:nvGrpSpPr>
        <p:grpSpPr bwMode="auto">
          <a:xfrm>
            <a:off x="2135189" y="2997200"/>
            <a:ext cx="5280025" cy="1728788"/>
            <a:chOff x="358" y="2595"/>
            <a:chExt cx="3326" cy="1089"/>
          </a:xfrm>
        </p:grpSpPr>
        <p:sp>
          <p:nvSpPr>
            <p:cNvPr id="54280" name="Rectangle 28"/>
            <p:cNvSpPr>
              <a:spLocks noChangeArrowheads="1"/>
            </p:cNvSpPr>
            <p:nvPr/>
          </p:nvSpPr>
          <p:spPr bwMode="auto">
            <a:xfrm>
              <a:off x="365" y="2595"/>
              <a:ext cx="3319" cy="1089"/>
            </a:xfrm>
            <a:prstGeom prst="rect">
              <a:avLst/>
            </a:prstGeom>
            <a:solidFill>
              <a:srgbClr val="FFFFCD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81" name="Group 29"/>
            <p:cNvGrpSpPr>
              <a:grpSpLocks/>
            </p:cNvGrpSpPr>
            <p:nvPr/>
          </p:nvGrpSpPr>
          <p:grpSpPr bwMode="auto">
            <a:xfrm>
              <a:off x="567" y="2993"/>
              <a:ext cx="2988" cy="329"/>
              <a:chOff x="887" y="2967"/>
              <a:chExt cx="2988" cy="329"/>
            </a:xfrm>
          </p:grpSpPr>
          <p:sp>
            <p:nvSpPr>
              <p:cNvPr id="54289" name="Rectangle 30"/>
              <p:cNvSpPr>
                <a:spLocks noChangeArrowheads="1"/>
              </p:cNvSpPr>
              <p:nvPr/>
            </p:nvSpPr>
            <p:spPr bwMode="auto">
              <a:xfrm>
                <a:off x="887" y="2967"/>
                <a:ext cx="2988" cy="327"/>
              </a:xfrm>
              <a:prstGeom prst="rect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rgbClr val="B3E0E0"/>
                  </a:gs>
                </a:gsLst>
                <a:lin ang="0" scaled="1"/>
              </a:gradFill>
              <a:ln w="1905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kumimoji="1" lang="zh-CN" altLang="en-US" sz="2000"/>
              </a:p>
            </p:txBody>
          </p:sp>
          <p:sp>
            <p:nvSpPr>
              <p:cNvPr id="54290" name="Line 31"/>
              <p:cNvSpPr>
                <a:spLocks noChangeShapeType="1"/>
              </p:cNvSpPr>
              <p:nvPr/>
            </p:nvSpPr>
            <p:spPr bwMode="auto">
              <a:xfrm>
                <a:off x="1523" y="2975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1" name="Line 32"/>
              <p:cNvSpPr>
                <a:spLocks noChangeShapeType="1"/>
              </p:cNvSpPr>
              <p:nvPr/>
            </p:nvSpPr>
            <p:spPr bwMode="auto">
              <a:xfrm>
                <a:off x="2117" y="2979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2" name="Line 33"/>
              <p:cNvSpPr>
                <a:spLocks noChangeShapeType="1"/>
              </p:cNvSpPr>
              <p:nvPr/>
            </p:nvSpPr>
            <p:spPr bwMode="auto">
              <a:xfrm>
                <a:off x="2711" y="2979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3" name="Line 34"/>
              <p:cNvSpPr>
                <a:spLocks noChangeShapeType="1"/>
              </p:cNvSpPr>
              <p:nvPr/>
            </p:nvSpPr>
            <p:spPr bwMode="auto">
              <a:xfrm>
                <a:off x="3305" y="2979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15" name="Text Box 35"/>
              <p:cNvSpPr txBox="1">
                <a:spLocks noChangeArrowheads="1"/>
              </p:cNvSpPr>
              <p:nvPr/>
            </p:nvSpPr>
            <p:spPr bwMode="auto">
              <a:xfrm>
                <a:off x="1061" y="3012"/>
                <a:ext cx="20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46116" name="Text Box 36"/>
              <p:cNvSpPr txBox="1">
                <a:spLocks noChangeArrowheads="1"/>
              </p:cNvSpPr>
              <p:nvPr/>
            </p:nvSpPr>
            <p:spPr bwMode="auto">
              <a:xfrm>
                <a:off x="1727" y="3012"/>
                <a:ext cx="20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46117" name="Text Box 37"/>
              <p:cNvSpPr txBox="1">
                <a:spLocks noChangeArrowheads="1"/>
              </p:cNvSpPr>
              <p:nvPr/>
            </p:nvSpPr>
            <p:spPr bwMode="auto">
              <a:xfrm>
                <a:off x="2313" y="3012"/>
                <a:ext cx="19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46118" name="Text Box 38"/>
              <p:cNvSpPr txBox="1">
                <a:spLocks noChangeArrowheads="1"/>
              </p:cNvSpPr>
              <p:nvPr/>
            </p:nvSpPr>
            <p:spPr bwMode="auto">
              <a:xfrm>
                <a:off x="2898" y="3012"/>
                <a:ext cx="26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\0</a:t>
                </a:r>
              </a:p>
            </p:txBody>
          </p:sp>
          <p:sp>
            <p:nvSpPr>
              <p:cNvPr id="46119" name="Text Box 39"/>
              <p:cNvSpPr txBox="1">
                <a:spLocks noChangeArrowheads="1"/>
              </p:cNvSpPr>
              <p:nvPr/>
            </p:nvSpPr>
            <p:spPr bwMode="auto">
              <a:xfrm>
                <a:off x="3484" y="3012"/>
                <a:ext cx="26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\0</a:t>
                </a:r>
              </a:p>
            </p:txBody>
          </p:sp>
        </p:grpSp>
        <p:grpSp>
          <p:nvGrpSpPr>
            <p:cNvPr id="54282" name="Group 41"/>
            <p:cNvGrpSpPr>
              <a:grpSpLocks/>
            </p:cNvGrpSpPr>
            <p:nvPr/>
          </p:nvGrpSpPr>
          <p:grpSpPr bwMode="auto">
            <a:xfrm>
              <a:off x="641" y="3290"/>
              <a:ext cx="2844" cy="301"/>
              <a:chOff x="970" y="3264"/>
              <a:chExt cx="2844" cy="301"/>
            </a:xfrm>
          </p:grpSpPr>
          <p:sp>
            <p:nvSpPr>
              <p:cNvPr id="46122" name="Text Box 42"/>
              <p:cNvSpPr txBox="1">
                <a:spLocks noChangeArrowheads="1"/>
              </p:cNvSpPr>
              <p:nvPr/>
            </p:nvSpPr>
            <p:spPr bwMode="auto">
              <a:xfrm>
                <a:off x="970" y="3264"/>
                <a:ext cx="50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ch[0]</a:t>
                </a:r>
              </a:p>
            </p:txBody>
          </p:sp>
          <p:sp>
            <p:nvSpPr>
              <p:cNvPr id="46123" name="Text Box 43"/>
              <p:cNvSpPr txBox="1">
                <a:spLocks noChangeArrowheads="1"/>
              </p:cNvSpPr>
              <p:nvPr/>
            </p:nvSpPr>
            <p:spPr bwMode="auto">
              <a:xfrm>
                <a:off x="1564" y="3264"/>
                <a:ext cx="64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ch[1]</a:t>
                </a:r>
              </a:p>
            </p:txBody>
          </p:sp>
          <p:sp>
            <p:nvSpPr>
              <p:cNvPr id="46124" name="Text Box 44"/>
              <p:cNvSpPr txBox="1">
                <a:spLocks noChangeArrowheads="1"/>
              </p:cNvSpPr>
              <p:nvPr/>
            </p:nvSpPr>
            <p:spPr bwMode="auto">
              <a:xfrm>
                <a:off x="2158" y="3273"/>
                <a:ext cx="46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ch[2]</a:t>
                </a:r>
              </a:p>
            </p:txBody>
          </p:sp>
          <p:sp>
            <p:nvSpPr>
              <p:cNvPr id="46125" name="Text Box 45"/>
              <p:cNvSpPr txBox="1">
                <a:spLocks noChangeArrowheads="1"/>
              </p:cNvSpPr>
              <p:nvPr/>
            </p:nvSpPr>
            <p:spPr bwMode="auto">
              <a:xfrm>
                <a:off x="2734" y="3273"/>
                <a:ext cx="47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ch[3]</a:t>
                </a:r>
              </a:p>
            </p:txBody>
          </p:sp>
          <p:sp>
            <p:nvSpPr>
              <p:cNvPr id="46126" name="Text Box 46"/>
              <p:cNvSpPr txBox="1">
                <a:spLocks noChangeArrowheads="1"/>
              </p:cNvSpPr>
              <p:nvPr/>
            </p:nvSpPr>
            <p:spPr bwMode="auto">
              <a:xfrm>
                <a:off x="3337" y="3264"/>
                <a:ext cx="47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ch[4]</a:t>
                </a:r>
              </a:p>
            </p:txBody>
          </p:sp>
        </p:grpSp>
        <p:sp>
          <p:nvSpPr>
            <p:cNvPr id="46127" name="Rectangle 47"/>
            <p:cNvSpPr>
              <a:spLocks noChangeArrowheads="1"/>
            </p:cNvSpPr>
            <p:nvPr/>
          </p:nvSpPr>
          <p:spPr bwMode="auto">
            <a:xfrm>
              <a:off x="358" y="2631"/>
              <a:ext cx="20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例</a:t>
              </a:r>
              <a:r>
                <a:rPr kumimoji="1"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；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char ch[5]=</a:t>
              </a:r>
              <a:r>
                <a:rPr kumimoji="1"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"Boy";</a:t>
              </a:r>
            </a:p>
          </p:txBody>
        </p:sp>
      </p:grp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2063750" y="836614"/>
            <a:ext cx="8280400" cy="19462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CC0000"/>
                </a:solidFill>
                <a:latin typeface="宋体" pitchFamily="2" charset="-122"/>
              </a:rPr>
              <a:t>例：  </a:t>
            </a:r>
            <a:r>
              <a:rPr kumimoji="1" lang="en-US" altLang="zh-CN" sz="2400" b="0">
                <a:latin typeface="Arial" pitchFamily="34" charset="0"/>
              </a:rPr>
              <a:t>char ch[6]={"CHINA"};</a:t>
            </a:r>
          </a:p>
          <a:p>
            <a:pPr eaLnBrk="1" hangingPunct="1"/>
            <a:r>
              <a:rPr kumimoji="1" lang="en-US" altLang="zh-CN" sz="2400" b="0">
                <a:latin typeface="Arial" pitchFamily="34" charset="0"/>
              </a:rPr>
              <a:t>          char ch[6]="CHINA";	            </a:t>
            </a:r>
            <a:r>
              <a:rPr kumimoji="1" lang="en-US" altLang="zh-CN" sz="2400" b="0">
                <a:solidFill>
                  <a:srgbClr val="CC0000"/>
                </a:solidFill>
                <a:latin typeface="Arial" pitchFamily="34" charset="0"/>
              </a:rPr>
              <a:t>/* </a:t>
            </a:r>
            <a:r>
              <a:rPr kumimoji="1" lang="zh-CN" altLang="en-US" sz="2400" b="0">
                <a:solidFill>
                  <a:srgbClr val="CC0000"/>
                </a:solidFill>
                <a:latin typeface="Arial" pitchFamily="34" charset="0"/>
              </a:rPr>
              <a:t>省略 </a:t>
            </a:r>
            <a:r>
              <a:rPr kumimoji="1" lang="en-US" altLang="zh-CN" sz="2400" b="0">
                <a:solidFill>
                  <a:srgbClr val="CC0000"/>
                </a:solidFill>
                <a:latin typeface="Arial" pitchFamily="34" charset="0"/>
              </a:rPr>
              <a:t>{ } */</a:t>
            </a:r>
          </a:p>
          <a:p>
            <a:pPr eaLnBrk="1" hangingPunct="1"/>
            <a:r>
              <a:rPr kumimoji="1" lang="en-US" altLang="zh-CN" sz="2400" b="0">
                <a:latin typeface="Arial" pitchFamily="34" charset="0"/>
              </a:rPr>
              <a:t>          char ch[] ="CHINA";	            </a:t>
            </a:r>
            <a:r>
              <a:rPr kumimoji="1" lang="en-US" altLang="zh-CN" sz="2400" b="0">
                <a:solidFill>
                  <a:srgbClr val="CC0000"/>
                </a:solidFill>
                <a:latin typeface="Arial" pitchFamily="34" charset="0"/>
              </a:rPr>
              <a:t>/* </a:t>
            </a:r>
            <a:r>
              <a:rPr kumimoji="1" lang="zh-CN" altLang="en-US" sz="2400" b="0">
                <a:solidFill>
                  <a:srgbClr val="CC0000"/>
                </a:solidFill>
                <a:latin typeface="Arial" pitchFamily="34" charset="0"/>
              </a:rPr>
              <a:t>省略长度值 *</a:t>
            </a:r>
            <a:r>
              <a:rPr kumimoji="1" lang="en-US" altLang="zh-CN" sz="2400" b="0">
                <a:solidFill>
                  <a:srgbClr val="CC0000"/>
                </a:solidFill>
                <a:latin typeface="Arial" pitchFamily="34" charset="0"/>
              </a:rPr>
              <a:t>/</a:t>
            </a:r>
          </a:p>
          <a:p>
            <a:pPr eaLnBrk="1" hangingPunct="1"/>
            <a:r>
              <a:rPr kumimoji="1" lang="en-US" altLang="zh-CN" sz="2400" b="0">
                <a:latin typeface="Arial" pitchFamily="34" charset="0"/>
              </a:rPr>
              <a:t>          char d[12]="How are you"</a:t>
            </a:r>
          </a:p>
          <a:p>
            <a:pPr eaLnBrk="1" hangingPunct="1"/>
            <a:r>
              <a:rPr kumimoji="1" lang="en-US" altLang="zh-CN" sz="2400" b="0">
                <a:latin typeface="Arial" pitchFamily="34" charset="0"/>
              </a:rPr>
              <a:t>          char d[]={‘H’,’o’.’w’,‘,’,’a’,’r’,’e’,‘ ‘,’y’,’o’,’u’,’\0’};</a:t>
            </a:r>
            <a:endParaRPr lang="zh-CN" altLang="en-US" sz="2400" b="0">
              <a:latin typeface="Arial" pitchFamily="34" charset="0"/>
            </a:endParaRPr>
          </a:p>
        </p:txBody>
      </p:sp>
      <p:sp>
        <p:nvSpPr>
          <p:cNvPr id="57371" name="AutoShape 27"/>
          <p:cNvSpPr>
            <a:spLocks noChangeArrowheads="1"/>
          </p:cNvSpPr>
          <p:nvPr/>
        </p:nvSpPr>
        <p:spPr bwMode="auto">
          <a:xfrm>
            <a:off x="9191626" y="2133601"/>
            <a:ext cx="360363" cy="574675"/>
          </a:xfrm>
          <a:prstGeom prst="curvedLeftArrow">
            <a:avLst>
              <a:gd name="adj1" fmla="val 31894"/>
              <a:gd name="adj2" fmla="val 63788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46084" grpId="0" animBg="1"/>
      <p:bldP spid="57370" grpId="0" animBg="1"/>
      <p:bldP spid="573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1"/>
            <a:ext cx="8424863" cy="765175"/>
          </a:xfrm>
          <a:solidFill>
            <a:srgbClr val="FFFFCC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5】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从字符串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str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中删除第</a:t>
            </a:r>
            <a:r>
              <a:rPr lang="en-US" altLang="zh-CN" sz="240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个字符开始的连续</a:t>
            </a:r>
            <a:r>
              <a:rPr lang="en-US" altLang="zh-CN" sz="240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个字符</a:t>
            </a:r>
            <a:br>
              <a:rPr lang="zh-CN" altLang="en-US" sz="2400">
                <a:latin typeface="宋体" pitchFamily="2" charset="-122"/>
                <a:ea typeface="宋体" pitchFamily="2" charset="-122"/>
              </a:rPr>
            </a:br>
            <a:r>
              <a:rPr lang="zh-CN" altLang="en-US" sz="2400">
                <a:latin typeface="宋体" pitchFamily="2" charset="-122"/>
                <a:ea typeface="宋体" pitchFamily="2" charset="-122"/>
              </a:rPr>
              <a:t>注意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:str[0]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代表字符串的第一个字符。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908050"/>
            <a:ext cx="8135937" cy="59499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#include "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char  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[81];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  </a:t>
            </a:r>
            <a:r>
              <a:rPr lang="en-US" altLang="zh-CN" sz="2400" b="1" dirty="0" err="1"/>
              <a:t>i,n</a:t>
            </a:r>
            <a:r>
              <a:rPr lang="en-US" altLang="zh-CN" sz="2400" b="1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请输入字符串</a:t>
            </a:r>
            <a:r>
              <a:rPr lang="en-US" altLang="zh-CN" sz="2400" b="1" dirty="0" err="1"/>
              <a:t>str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:\n");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("%s",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请输入删除位置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和待删字符个数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:\n");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</a:t>
            </a:r>
            <a:r>
              <a:rPr lang="en-US" altLang="zh-CN" sz="2400" b="1" dirty="0" err="1"/>
              <a:t>d%d</a:t>
            </a:r>
            <a:r>
              <a:rPr lang="en-US" altLang="zh-CN" sz="2400" b="1" dirty="0"/>
              <a:t>",&amp;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,&amp;n);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CC0000"/>
                </a:solidFill>
              </a:rPr>
              <a:t>while(</a:t>
            </a:r>
            <a:r>
              <a:rPr lang="en-US" altLang="zh-CN" sz="2400" b="1" dirty="0" err="1">
                <a:solidFill>
                  <a:srgbClr val="CC0000"/>
                </a:solidFill>
              </a:rPr>
              <a:t>str</a:t>
            </a:r>
            <a:r>
              <a:rPr lang="en-US" altLang="zh-CN" sz="2400" b="1" dirty="0">
                <a:solidFill>
                  <a:srgbClr val="CC0000"/>
                </a:solidFill>
              </a:rPr>
              <a:t>[i+n-1])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   {    </a:t>
            </a:r>
            <a:r>
              <a:rPr lang="en-US" altLang="zh-CN" sz="2400" b="1" dirty="0" err="1">
                <a:solidFill>
                  <a:srgbClr val="CC0000"/>
                </a:solidFill>
              </a:rPr>
              <a:t>str</a:t>
            </a:r>
            <a:r>
              <a:rPr lang="en-US" altLang="zh-CN" sz="2400" b="1" dirty="0">
                <a:solidFill>
                  <a:srgbClr val="CC0000"/>
                </a:solidFill>
              </a:rPr>
              <a:t>[i-1]=</a:t>
            </a:r>
            <a:r>
              <a:rPr lang="en-US" altLang="zh-CN" sz="2400" b="1" dirty="0" err="1">
                <a:solidFill>
                  <a:srgbClr val="CC0000"/>
                </a:solidFill>
              </a:rPr>
              <a:t>str</a:t>
            </a:r>
            <a:r>
              <a:rPr lang="en-US" altLang="zh-CN" sz="2400" b="1" dirty="0">
                <a:solidFill>
                  <a:srgbClr val="CC0000"/>
                </a:solidFill>
              </a:rPr>
              <a:t>[i+n-1];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         </a:t>
            </a:r>
            <a:r>
              <a:rPr lang="en-US" altLang="zh-CN" sz="2400" b="1" dirty="0" err="1">
                <a:solidFill>
                  <a:srgbClr val="CC0000"/>
                </a:solidFill>
              </a:rPr>
              <a:t>i</a:t>
            </a:r>
            <a:r>
              <a:rPr lang="en-US" altLang="zh-CN" sz="2400" b="1" dirty="0">
                <a:solidFill>
                  <a:srgbClr val="CC0000"/>
                </a:solidFill>
              </a:rPr>
              <a:t>++;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[i-1]='\0';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删除后的字符串</a:t>
            </a:r>
            <a:r>
              <a:rPr lang="en-US" altLang="zh-CN" sz="2400" b="1" dirty="0" err="1"/>
              <a:t>str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:%s\n",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7176120" y="4581128"/>
            <a:ext cx="2736850" cy="1008062"/>
          </a:xfrm>
          <a:prstGeom prst="wedgeRectCallout">
            <a:avLst>
              <a:gd name="adj1" fmla="val -124421"/>
              <a:gd name="adj2" fmla="val -37875"/>
            </a:avLst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dirty="0"/>
              <a:t>将被删除的字符后面的字符依次复制到要删除的字符起始位置。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456040" y="3776158"/>
            <a:ext cx="3456930" cy="733533"/>
          </a:xfrm>
          <a:prstGeom prst="wedgeRectCallout">
            <a:avLst>
              <a:gd name="adj1" fmla="val -124780"/>
              <a:gd name="adj2" fmla="val 31825"/>
            </a:avLst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dirty="0"/>
              <a:t>相当于 </a:t>
            </a:r>
            <a:r>
              <a:rPr lang="en-US" altLang="zh-CN" sz="2000" dirty="0"/>
              <a:t>While(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[i+n-1]!=’\0’)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EF01C92B-234F-461E-AEF9-2B57E4D5BE21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12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1" y="1911350"/>
            <a:ext cx="8353425" cy="4757738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93663" indent="-93663">
              <a:buNone/>
              <a:defRPr/>
            </a:pPr>
            <a:r>
              <a:rPr lang="en-US" altLang="zh-CN" sz="2400" b="1" dirty="0">
                <a:solidFill>
                  <a:schemeClr val="hlink"/>
                </a:solidFill>
              </a:rPr>
              <a:t>   </a:t>
            </a:r>
            <a:r>
              <a:rPr lang="en-US" altLang="zh-CN" sz="2400" b="1" dirty="0">
                <a:solidFill>
                  <a:srgbClr val="CC0000"/>
                </a:solidFill>
              </a:rPr>
              <a:t>1. </a:t>
            </a:r>
            <a:r>
              <a:rPr lang="zh-CN" altLang="en-US" sz="2400" b="1" dirty="0">
                <a:solidFill>
                  <a:srgbClr val="CC0000"/>
                </a:solidFill>
              </a:rPr>
              <a:t>值传递方式</a:t>
            </a:r>
            <a:r>
              <a:rPr lang="en-US" altLang="zh-CN" sz="2400" b="1" dirty="0">
                <a:solidFill>
                  <a:srgbClr val="0000FF"/>
                </a:solidFill>
              </a:rPr>
              <a:t>: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在函数调用时，实参将其</a:t>
            </a:r>
            <a:r>
              <a:rPr lang="zh-CN" altLang="en-US" sz="2400" b="1" dirty="0">
                <a:solidFill>
                  <a:srgbClr val="CC0000"/>
                </a:solidFill>
              </a:rPr>
              <a:t>值</a:t>
            </a:r>
            <a:r>
              <a:rPr lang="zh-CN" altLang="en-US" sz="2400" b="1" dirty="0"/>
              <a:t>传递给形参。</a:t>
            </a:r>
          </a:p>
          <a:p>
            <a:pPr marL="93663" indent="-93663">
              <a:buNone/>
              <a:defRPr/>
            </a:pPr>
            <a:r>
              <a:rPr lang="zh-CN" altLang="en-US" sz="2400" b="1" dirty="0"/>
              <a:t>         实参对形参的数据传递是</a:t>
            </a:r>
            <a:r>
              <a:rPr lang="zh-CN" altLang="en-US" sz="2400" b="1" dirty="0">
                <a:solidFill>
                  <a:srgbClr val="FF0000"/>
                </a:solidFill>
              </a:rPr>
              <a:t>“值传递”，即单向传递</a:t>
            </a:r>
            <a:r>
              <a:rPr lang="zh-CN" altLang="en-US" sz="2400" b="1" dirty="0"/>
              <a:t>，只由</a:t>
            </a:r>
            <a:r>
              <a:rPr lang="zh-CN" altLang="en-US" sz="2400" b="1" dirty="0">
                <a:solidFill>
                  <a:schemeClr val="accent2"/>
                </a:solidFill>
              </a:rPr>
              <a:t>实参</a:t>
            </a:r>
            <a:r>
              <a:rPr lang="zh-CN" altLang="en-US" sz="2400" b="1" dirty="0"/>
              <a:t>传递给</a:t>
            </a:r>
            <a:r>
              <a:rPr lang="zh-CN" altLang="en-US" sz="2400" b="1" dirty="0">
                <a:solidFill>
                  <a:schemeClr val="accent2"/>
                </a:solidFill>
              </a:rPr>
              <a:t>形参</a:t>
            </a:r>
            <a:r>
              <a:rPr lang="zh-CN" altLang="en-US" sz="2400" b="1" dirty="0"/>
              <a:t>，而不能由形参传回来给实参。</a:t>
            </a:r>
          </a:p>
          <a:p>
            <a:pPr marL="93663" indent="-93663">
              <a:buNone/>
              <a:defRPr/>
            </a:pPr>
            <a:r>
              <a:rPr lang="zh-CN" altLang="en-US" sz="2400" b="1" dirty="0"/>
              <a:t>         实参与形参占用不同的单元。在调用函数时，给形参分配存储单元，并将实参对应的值传递给形参，调用结束后，形参单元被释放，实参单元仍保留并维持原值。</a:t>
            </a:r>
          </a:p>
          <a:p>
            <a:pPr marL="93663" indent="-93663">
              <a:buNone/>
              <a:defRPr/>
            </a:pPr>
            <a:r>
              <a:rPr lang="zh-CN" altLang="en-US" sz="2400" b="1" dirty="0"/>
              <a:t>        在执行一个被调用函数时，形参的值如果发生变化，并不会改变主调函数中实参的值。</a:t>
            </a:r>
            <a:endParaRPr lang="en-US" altLang="zh-CN" sz="2400" b="1" dirty="0"/>
          </a:p>
          <a:p>
            <a:pPr marL="0" indent="0">
              <a:buClr>
                <a:srgbClr val="FFFF00"/>
              </a:buClr>
              <a:buSzPct val="105000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 值传递的缺点</a:t>
            </a:r>
            <a:r>
              <a:rPr lang="en-US" altLang="zh-CN" sz="2400" b="1" dirty="0">
                <a:latin typeface="宋体" pitchFamily="2" charset="-122"/>
              </a:rPr>
              <a:t>:</a:t>
            </a:r>
            <a:r>
              <a:rPr lang="zh-CN" altLang="en-US" sz="2400" b="1" dirty="0">
                <a:latin typeface="宋体" pitchFamily="2" charset="-122"/>
              </a:rPr>
              <a:t>每个形式参数仅能传递一个数据，不适用需要在函数之间传递大量数据。</a:t>
            </a:r>
          </a:p>
          <a:p>
            <a:pPr marL="93663" indent="-93663">
              <a:buNone/>
              <a:defRPr/>
            </a:pPr>
            <a:endParaRPr lang="zh-CN" altLang="en-US" sz="2400" b="1" dirty="0"/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992313" y="0"/>
            <a:ext cx="7696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/>
              <a:t>8.1.4 </a:t>
            </a:r>
            <a:r>
              <a:rPr kumimoji="1" lang="zh-CN" altLang="en-US" sz="3200"/>
              <a:t>函数参数的传递方式</a:t>
            </a:r>
            <a:endParaRPr kumimoji="1" lang="zh-CN" altLang="en-US" sz="3200" b="0"/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1993901" y="692150"/>
            <a:ext cx="79930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根据实参传递给形参值的不同，通常有</a:t>
            </a:r>
            <a:r>
              <a:rPr kumimoji="1" lang="zh-CN" altLang="en-US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值传递方式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zh-CN" altLang="en-US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地址传递方式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两种。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6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2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2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2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2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build="p"/>
      <p:bldP spid="252931" grpId="0" autoUpdateAnimBg="0"/>
      <p:bldP spid="2529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D8016F26-0E0F-4555-B8A8-DD1482D17526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13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2127251" y="95251"/>
            <a:ext cx="4189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、地址传递方式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2060575" y="738188"/>
            <a:ext cx="8548688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  <a:defRPr/>
            </a:pPr>
            <a:r>
              <a:rPr kumimoji="1" lang="en-US" altLang="zh-CN" sz="28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方式：</a:t>
            </a:r>
          </a:p>
          <a:p>
            <a:pPr algn="l"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函数调用时，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将实参的</a:t>
            </a: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存储地址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变量的地址、字符串、数组等的地址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）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作为参数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传递给形参，实参和形参指向同一内存空间，对形参的修改，可以直接影响实参。</a:t>
            </a:r>
            <a:endParaRPr kumimoji="1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buFont typeface="Wingdings" pitchFamily="2" charset="2"/>
              <a:buChar char="Ø"/>
              <a:defRPr/>
            </a:pPr>
            <a:r>
              <a:rPr kumimoji="1" lang="zh-CN" altLang="en-US" sz="28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特点：</a:t>
            </a:r>
          </a:p>
          <a:p>
            <a:pPr lvl="1" algn="l"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① 形参与实参占用</a:t>
            </a: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同样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的存储单元</a:t>
            </a:r>
          </a:p>
          <a:p>
            <a:pPr lvl="1" algn="l">
              <a:defRPr/>
            </a:pPr>
            <a:r>
              <a:rPr kumimoji="1"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② </a:t>
            </a: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双向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传递</a:t>
            </a:r>
          </a:p>
          <a:p>
            <a:pPr lvl="1" algn="l"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③ 实参和形参可以是指针变量或数组名，实参还可以是变量的地址。</a:t>
            </a:r>
          </a:p>
        </p:txBody>
      </p:sp>
    </p:spTree>
    <p:extLst>
      <p:ext uri="{BB962C8B-B14F-4D97-AF65-F5344CB8AC3E}">
        <p14:creationId xmlns:p14="http://schemas.microsoft.com/office/powerpoint/2010/main" val="5730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F8AFB2BE-8B6D-4653-93A7-4A5DB1EBB397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14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5" y="188914"/>
            <a:ext cx="6337300" cy="3240087"/>
          </a:xfrm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b="1">
                <a:latin typeface="Arial" charset="0"/>
              </a:rPr>
              <a:t>[</a:t>
            </a:r>
            <a:r>
              <a:rPr lang="zh-CN" altLang="en-US" sz="2400" b="1">
                <a:latin typeface="Arial" charset="0"/>
              </a:rPr>
              <a:t>例</a:t>
            </a:r>
            <a:r>
              <a:rPr lang="en-US" altLang="zh-CN" sz="2400" b="1">
                <a:latin typeface="Arial" charset="0"/>
              </a:rPr>
              <a:t>8-3]   </a:t>
            </a:r>
            <a:r>
              <a:rPr lang="zh-CN" altLang="en-US" sz="2400" b="1">
                <a:latin typeface="Arial" charset="0"/>
              </a:rPr>
              <a:t>编写函数交换两个变量的值。</a:t>
            </a:r>
          </a:p>
          <a:p>
            <a:pPr>
              <a:buNone/>
            </a:pPr>
            <a:r>
              <a:rPr lang="zh-CN" altLang="zh-CN" sz="2400" b="1">
                <a:latin typeface="Arial" charset="0"/>
              </a:rPr>
              <a:t>   </a:t>
            </a:r>
            <a:r>
              <a:rPr lang="zh-CN" altLang="en-US" sz="2400" b="1">
                <a:latin typeface="Arial" charset="0"/>
              </a:rPr>
              <a:t>   </a:t>
            </a:r>
            <a:r>
              <a:rPr lang="en-US" altLang="zh-CN" sz="2400" b="1">
                <a:latin typeface="Arial" charset="0"/>
              </a:rPr>
              <a:t>#include &lt;stdio.h&gt;</a:t>
            </a:r>
          </a:p>
          <a:p>
            <a:pPr>
              <a:buNone/>
            </a:pPr>
            <a:r>
              <a:rPr lang="en-US" altLang="zh-CN" sz="2400" b="1">
                <a:latin typeface="Arial" charset="0"/>
              </a:rPr>
              <a:t>     void  swap ( int </a:t>
            </a:r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x</a:t>
            </a:r>
            <a:r>
              <a:rPr lang="en-US" altLang="zh-CN" sz="2400" b="1">
                <a:latin typeface="Arial" charset="0"/>
              </a:rPr>
              <a:t>, int </a:t>
            </a:r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y</a:t>
            </a:r>
            <a:r>
              <a:rPr lang="en-US" altLang="zh-CN" sz="2400" b="1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altLang="zh-CN" sz="2400" b="1">
                <a:latin typeface="Arial" charset="0"/>
              </a:rPr>
              <a:t>     </a:t>
            </a:r>
            <a:r>
              <a:rPr lang="zh-CN" altLang="zh-CN" sz="2400" b="1">
                <a:latin typeface="Arial" charset="0"/>
              </a:rPr>
              <a:t>{ </a:t>
            </a:r>
            <a:endParaRPr lang="en-US" altLang="zh-CN" sz="2400" b="1">
              <a:latin typeface="Arial" charset="0"/>
            </a:endParaRPr>
          </a:p>
          <a:p>
            <a:pPr>
              <a:buNone/>
            </a:pPr>
            <a:r>
              <a:rPr lang="en-US" altLang="zh-CN" sz="2400" b="1">
                <a:latin typeface="Arial" charset="0"/>
              </a:rPr>
              <a:t>             int temp;</a:t>
            </a:r>
          </a:p>
          <a:p>
            <a:pPr>
              <a:buNone/>
            </a:pPr>
            <a:r>
              <a:rPr lang="en-US" altLang="zh-CN" sz="2400" b="1">
                <a:latin typeface="Arial" charset="0"/>
              </a:rPr>
              <a:t>             temp=x;  x=y;  y=temp;</a:t>
            </a:r>
          </a:p>
          <a:p>
            <a:pPr>
              <a:buNone/>
            </a:pPr>
            <a:r>
              <a:rPr lang="en-US" altLang="zh-CN" sz="2400" b="1">
                <a:latin typeface="Arial" charset="0"/>
              </a:rPr>
              <a:t>            printf (" x=%d, y=%d\n", x, y);</a:t>
            </a:r>
          </a:p>
          <a:p>
            <a:pPr>
              <a:buNone/>
            </a:pPr>
            <a:r>
              <a:rPr lang="en-US" altLang="zh-CN" sz="2400" b="1">
                <a:latin typeface="Arial" charset="0"/>
              </a:rPr>
              <a:t>    }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8328025" y="4724400"/>
            <a:ext cx="2159000" cy="17843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F3E1"/>
                </a:solidFill>
              </a:rPr>
              <a:t>运行结果：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3E1"/>
                </a:solidFill>
              </a:rPr>
              <a:t>a=5     ,b=10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3E1"/>
                </a:solidFill>
              </a:rPr>
              <a:t>x=10   ,y=5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3E1"/>
                </a:solidFill>
              </a:rPr>
              <a:t>a=5     ,b=10</a:t>
            </a:r>
          </a:p>
        </p:txBody>
      </p:sp>
      <p:sp>
        <p:nvSpPr>
          <p:cNvPr id="253956" name="AutoShape 4"/>
          <p:cNvSpPr>
            <a:spLocks noChangeArrowheads="1"/>
          </p:cNvSpPr>
          <p:nvPr/>
        </p:nvSpPr>
        <p:spPr bwMode="auto">
          <a:xfrm>
            <a:off x="8256588" y="3429000"/>
            <a:ext cx="2159000" cy="1079500"/>
          </a:xfrm>
          <a:prstGeom prst="cloudCallout">
            <a:avLst>
              <a:gd name="adj1" fmla="val -39116"/>
              <a:gd name="adj2" fmla="val 64116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Why?</a:t>
            </a:r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1774825" y="3429000"/>
            <a:ext cx="6337300" cy="3240088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kumimoji="1" lang="en-US" altLang="zh-CN" sz="2400">
                <a:latin typeface="Arial" charset="0"/>
              </a:rPr>
              <a:t>int  main ( )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kumimoji="1" lang="en-US" altLang="zh-CN" sz="2400">
                <a:latin typeface="Arial" charset="0"/>
              </a:rPr>
              <a:t>{ int a, b;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kumimoji="1" lang="en-US" altLang="zh-CN" sz="2400">
                <a:latin typeface="Arial" charset="0"/>
              </a:rPr>
              <a:t>  a=5;  b=10;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kumimoji="1" lang="en-US" altLang="zh-CN" sz="2400">
                <a:latin typeface="Arial" charset="0"/>
              </a:rPr>
              <a:t>  printf (" a=%d, b=%d\n", a, b);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kumimoji="1" lang="en-US" altLang="zh-CN" sz="2400">
                <a:solidFill>
                  <a:srgbClr val="4D4D4D"/>
                </a:solidFill>
                <a:latin typeface="Arial" charset="0"/>
              </a:rPr>
              <a:t>  </a:t>
            </a:r>
            <a:r>
              <a:rPr kumimoji="1" lang="en-US" altLang="zh-CN" sz="2400">
                <a:solidFill>
                  <a:srgbClr val="CC3300"/>
                </a:solidFill>
                <a:latin typeface="Arial" charset="0"/>
              </a:rPr>
              <a:t>swap(a, b);</a:t>
            </a:r>
            <a:r>
              <a:rPr kumimoji="1" lang="en-US" altLang="zh-CN" sz="2400">
                <a:solidFill>
                  <a:srgbClr val="4D4D4D"/>
                </a:solidFill>
                <a:latin typeface="Arial" charset="0"/>
              </a:rPr>
              <a:t> 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kumimoji="1" lang="en-US" altLang="zh-CN" sz="2400">
                <a:solidFill>
                  <a:srgbClr val="4D4D4D"/>
                </a:solidFill>
                <a:latin typeface="Arial" charset="0"/>
              </a:rPr>
              <a:t>  </a:t>
            </a:r>
            <a:r>
              <a:rPr kumimoji="1" lang="en-US" altLang="zh-CN" sz="2400">
                <a:latin typeface="Arial" charset="0"/>
              </a:rPr>
              <a:t>printf (" a=%d, b=%d\n", a, b);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kumimoji="1" lang="en-US" altLang="zh-CN" sz="2400">
                <a:latin typeface="Arial" charset="0"/>
              </a:rPr>
              <a:t>  return 0;  }</a:t>
            </a:r>
          </a:p>
        </p:txBody>
      </p:sp>
      <p:sp>
        <p:nvSpPr>
          <p:cNvPr id="253966" name="AutoShape 14"/>
          <p:cNvSpPr>
            <a:spLocks/>
          </p:cNvSpPr>
          <p:nvPr/>
        </p:nvSpPr>
        <p:spPr bwMode="auto">
          <a:xfrm>
            <a:off x="5016501" y="3860800"/>
            <a:ext cx="1368425" cy="647700"/>
          </a:xfrm>
          <a:prstGeom prst="borderCallout2">
            <a:avLst>
              <a:gd name="adj1" fmla="val 17648"/>
              <a:gd name="adj2" fmla="val -5569"/>
              <a:gd name="adj3" fmla="val 17648"/>
              <a:gd name="adj4" fmla="val -41880"/>
              <a:gd name="adj5" fmla="val 227694"/>
              <a:gd name="adj6" fmla="val -78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</a:t>
            </a: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swap</a:t>
            </a:r>
          </a:p>
          <a:p>
            <a:pPr algn="ctr">
              <a:defRPr/>
            </a:pPr>
            <a:r>
              <a:rPr kumimoji="1"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函数</a:t>
            </a:r>
            <a:endParaRPr kumimoji="1" lang="zh-CN" altLang="en-US">
              <a:ea typeface="楷体_GB2312" pitchFamily="49" charset="-122"/>
            </a:endParaRPr>
          </a:p>
        </p:txBody>
      </p:sp>
      <p:sp>
        <p:nvSpPr>
          <p:cNvPr id="253968" name="AutoShape 16"/>
          <p:cNvSpPr>
            <a:spLocks/>
          </p:cNvSpPr>
          <p:nvPr/>
        </p:nvSpPr>
        <p:spPr bwMode="auto">
          <a:xfrm>
            <a:off x="6096001" y="1268413"/>
            <a:ext cx="1584325" cy="431800"/>
          </a:xfrm>
          <a:prstGeom prst="borderCallout2">
            <a:avLst>
              <a:gd name="adj1" fmla="val 26472"/>
              <a:gd name="adj2" fmla="val -4810"/>
              <a:gd name="adj3" fmla="val 26472"/>
              <a:gd name="adj4" fmla="val -59718"/>
              <a:gd name="adj5" fmla="val 181986"/>
              <a:gd name="adj6" fmla="val -11643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变量声明部分</a:t>
            </a:r>
            <a:endParaRPr kumimoji="1" lang="zh-CN" altLang="en-US">
              <a:ea typeface="楷体_GB2312" pitchFamily="49" charset="-122"/>
            </a:endParaRPr>
          </a:p>
        </p:txBody>
      </p:sp>
      <p:sp>
        <p:nvSpPr>
          <p:cNvPr id="253969" name="AutoShape 17"/>
          <p:cNvSpPr>
            <a:spLocks/>
          </p:cNvSpPr>
          <p:nvPr/>
        </p:nvSpPr>
        <p:spPr bwMode="auto">
          <a:xfrm>
            <a:off x="8256589" y="2078038"/>
            <a:ext cx="1944687" cy="792162"/>
          </a:xfrm>
          <a:prstGeom prst="borderCallout2">
            <a:avLst>
              <a:gd name="adj1" fmla="val 14431"/>
              <a:gd name="adj2" fmla="val -3917"/>
              <a:gd name="adj3" fmla="val 14431"/>
              <a:gd name="adj4" fmla="val -129468"/>
              <a:gd name="adj5" fmla="val -93389"/>
              <a:gd name="adj6" fmla="val -25828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defRPr/>
            </a:pPr>
            <a:r>
              <a:rPr kumimoji="1"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函数的定义，有参数无返回值</a:t>
            </a:r>
            <a:r>
              <a:rPr kumimoji="1" lang="zh-CN" altLang="en-US" sz="2400">
                <a:solidFill>
                  <a:schemeClr val="accent2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8256589" y="188914"/>
            <a:ext cx="2160587" cy="954087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函数值的单向传递</a:t>
            </a:r>
          </a:p>
        </p:txBody>
      </p:sp>
    </p:spTree>
    <p:extLst>
      <p:ext uri="{BB962C8B-B14F-4D97-AF65-F5344CB8AC3E}">
        <p14:creationId xmlns:p14="http://schemas.microsoft.com/office/powerpoint/2010/main" val="84499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39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3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3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3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3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3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3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3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 animBg="1"/>
      <p:bldP spid="253955" grpId="0" build="p" animBg="1"/>
      <p:bldP spid="253956" grpId="0" animBg="1"/>
      <p:bldP spid="253959" grpId="0" build="p" animBg="1"/>
      <p:bldP spid="253966" grpId="0" animBg="1"/>
      <p:bldP spid="253968" grpId="0" animBg="1"/>
      <p:bldP spid="253969" grpId="0" animBg="1"/>
      <p:bldP spid="2539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198304" y="6503195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890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12D85A2-4757-4EFA-B389-03BD1D442933}" type="slidenum">
              <a:rPr lang="zh-CN" altLang="en-US" sz="160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1411288"/>
            <a:ext cx="3816350" cy="3962400"/>
          </a:xfrm>
          <a:solidFill>
            <a:srgbClr val="FFFFCC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void swap(int </a:t>
            </a:r>
            <a:r>
              <a:rPr lang="en-US" altLang="zh-CN" sz="2400" b="1">
                <a:solidFill>
                  <a:srgbClr val="CC0000"/>
                </a:solidFill>
                <a:latin typeface="Arial" charset="0"/>
              </a:rPr>
              <a:t>*p1</a:t>
            </a:r>
            <a:r>
              <a:rPr lang="en-US" altLang="zh-CN" sz="2400" b="1">
                <a:latin typeface="Arial" charset="0"/>
              </a:rPr>
              <a:t>,int </a:t>
            </a:r>
            <a:r>
              <a:rPr lang="en-US" altLang="zh-CN" sz="2400" b="1">
                <a:solidFill>
                  <a:srgbClr val="CC0000"/>
                </a:solidFill>
                <a:latin typeface="Arial" charset="0"/>
              </a:rPr>
              <a:t>*p2</a:t>
            </a:r>
            <a:r>
              <a:rPr lang="en-US" altLang="zh-CN" sz="2400" b="1">
                <a:latin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{  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int  *p;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p=p1;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p1=p2;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p2=p;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}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67438" y="1341438"/>
            <a:ext cx="4500562" cy="4032250"/>
          </a:xfrm>
          <a:solidFill>
            <a:srgbClr val="FFCCFF"/>
          </a:solidFill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main( )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int  a,b;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int  *pa,  *pb;  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scanf("%d,%d",&amp;a,&amp;b);     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pa=&amp;a; pb=&amp;b;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if(a&lt;b) swap(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</a:rPr>
              <a:t>pa</a:t>
            </a:r>
            <a:r>
              <a:rPr lang="en-US" altLang="zh-CN" sz="2400" b="1">
                <a:latin typeface="Arial" charset="0"/>
              </a:rPr>
              <a:t>,  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</a:rPr>
              <a:t>pb</a:t>
            </a:r>
            <a:r>
              <a:rPr lang="en-US" altLang="zh-CN" sz="2400" b="1">
                <a:latin typeface="Arial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printf("%d,%d\n",*pa,*pb);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}</a:t>
            </a: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>
            <a:off x="2063750" y="0"/>
            <a:ext cx="8305800" cy="1447800"/>
          </a:xfrm>
          <a:prstGeom prst="wedgeRectCallout">
            <a:avLst>
              <a:gd name="adj1" fmla="val -26106"/>
              <a:gd name="adj2" fmla="val 6294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语言中，实参和形参间的数据是单向值传递方式。</a:t>
            </a:r>
          </a:p>
          <a:p>
            <a:pPr algn="l"/>
            <a:r>
              <a:rPr lang="zh-CN" altLang="en-US">
                <a:latin typeface="Times New Roman" pitchFamily="18" charset="0"/>
              </a:rPr>
              <a:t>指针做函数参数也遵循该原则，传递的是地址值。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title"/>
          </p:nvPr>
        </p:nvSpPr>
        <p:spPr>
          <a:xfrm>
            <a:off x="1919288" y="5734050"/>
            <a:ext cx="3816350" cy="952500"/>
          </a:xfrm>
          <a:noFill/>
          <a:ln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400"/>
              <a:t>改变指针形参的值，也不能改变指针实参的值</a:t>
            </a:r>
            <a:r>
              <a:rPr lang="en-US" altLang="zh-CN" sz="2400"/>
              <a:t>.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6096000" y="5734051"/>
            <a:ext cx="25209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结果为</a:t>
            </a:r>
            <a:r>
              <a:rPr lang="en-US" altLang="zh-CN" sz="30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:?</a:t>
            </a:r>
          </a:p>
        </p:txBody>
      </p:sp>
      <p:sp>
        <p:nvSpPr>
          <p:cNvPr id="312327" name="AutoShape 7"/>
          <p:cNvSpPr>
            <a:spLocks/>
          </p:cNvSpPr>
          <p:nvPr/>
        </p:nvSpPr>
        <p:spPr bwMode="auto">
          <a:xfrm>
            <a:off x="4008439" y="4508500"/>
            <a:ext cx="1798637" cy="609600"/>
          </a:xfrm>
          <a:prstGeom prst="borderCallout1">
            <a:avLst>
              <a:gd name="adj1" fmla="val 18750"/>
              <a:gd name="adj2" fmla="val -4236"/>
              <a:gd name="adj3" fmla="val -137759"/>
              <a:gd name="adj4" fmla="val -39366"/>
            </a:avLst>
          </a:prstGeom>
          <a:solidFill>
            <a:schemeClr val="accent1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交换了两个指针中的内容。</a:t>
            </a:r>
          </a:p>
        </p:txBody>
      </p:sp>
      <p:sp>
        <p:nvSpPr>
          <p:cNvPr id="312328" name="AutoShape 8"/>
          <p:cNvSpPr>
            <a:spLocks noChangeArrowheads="1"/>
          </p:cNvSpPr>
          <p:nvPr/>
        </p:nvSpPr>
        <p:spPr bwMode="auto">
          <a:xfrm>
            <a:off x="8256589" y="5373688"/>
            <a:ext cx="2116137" cy="1295400"/>
          </a:xfrm>
          <a:prstGeom prst="wedgeRoundRectCallout">
            <a:avLst>
              <a:gd name="adj1" fmla="val -31921"/>
              <a:gd name="adj2" fmla="val 38727"/>
              <a:gd name="adj3" fmla="val 16667"/>
            </a:avLst>
          </a:prstGeom>
          <a:solidFill>
            <a:schemeClr val="accent1"/>
          </a:solidFill>
          <a:ln w="762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>
                <a:latin typeface="Times New Roman" pitchFamily="18" charset="0"/>
              </a:rPr>
              <a:t>运行情况：</a:t>
            </a:r>
          </a:p>
          <a:p>
            <a:pPr algn="l"/>
            <a:r>
              <a:rPr lang="zh-CN" altLang="en-US" sz="2400">
                <a:latin typeface="Times New Roman" pitchFamily="18" charset="0"/>
              </a:rPr>
              <a:t>输入</a:t>
            </a:r>
            <a:r>
              <a:rPr lang="en-US" altLang="zh-CN" sz="2400">
                <a:latin typeface="Times New Roman" pitchFamily="18" charset="0"/>
              </a:rPr>
              <a:t>3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</a:rPr>
              <a:t>4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</a:t>
            </a:r>
            <a:endParaRPr lang="en-US" altLang="zh-CN" sz="2400">
              <a:latin typeface="Times New Roman" pitchFamily="18" charset="0"/>
            </a:endParaRPr>
          </a:p>
          <a:p>
            <a:pPr algn="l"/>
            <a:r>
              <a:rPr lang="zh-CN" altLang="en-US" sz="2400">
                <a:latin typeface="Times New Roman" pitchFamily="18" charset="0"/>
              </a:rPr>
              <a:t>输出</a:t>
            </a:r>
            <a:r>
              <a:rPr lang="en-US" altLang="zh-CN" sz="2400">
                <a:latin typeface="Times New Roman" pitchFamily="18" charset="0"/>
              </a:rPr>
              <a:t>3, 4</a:t>
            </a:r>
          </a:p>
        </p:txBody>
      </p:sp>
    </p:spTree>
    <p:extLst>
      <p:ext uri="{BB962C8B-B14F-4D97-AF65-F5344CB8AC3E}">
        <p14:creationId xmlns:p14="http://schemas.microsoft.com/office/powerpoint/2010/main" val="181015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23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2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build="p" animBg="1"/>
      <p:bldP spid="312323" grpId="0" build="p" animBg="1"/>
      <p:bldP spid="312324" grpId="0"/>
      <p:bldP spid="312325" grpId="0" animBg="1"/>
      <p:bldP spid="312326" grpId="0"/>
      <p:bldP spid="312327" grpId="0" animBg="1"/>
      <p:bldP spid="31232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>
                <a:solidFill>
                  <a:srgbClr val="008000"/>
                </a:solidFill>
              </a:rPr>
              <a:t>共</a:t>
            </a:r>
            <a:r>
              <a:rPr lang="zh-CN" altLang="en-US" sz="1600" b="0">
                <a:solidFill>
                  <a:srgbClr val="FF9900"/>
                </a:solidFill>
              </a:rPr>
              <a:t> </a:t>
            </a:r>
            <a:r>
              <a:rPr lang="en-US" altLang="zh-CN" sz="1600" b="0">
                <a:solidFill>
                  <a:srgbClr val="FF9900"/>
                </a:solidFill>
              </a:rPr>
              <a:t>88 </a:t>
            </a:r>
            <a:r>
              <a:rPr lang="zh-CN" altLang="en-US" sz="1600" b="0">
                <a:solidFill>
                  <a:srgbClr val="008000"/>
                </a:solidFill>
              </a:rPr>
              <a:t>页   第 </a:t>
            </a:r>
            <a:fld id="{42D597B1-2CA8-4E69-91CA-1B8C7D220D2E}" type="slidenum">
              <a:rPr lang="zh-CN" altLang="en-US" sz="160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16</a:t>
            </a:fld>
            <a:r>
              <a:rPr lang="en-US" altLang="zh-CN" sz="1600">
                <a:solidFill>
                  <a:srgbClr val="008000"/>
                </a:solidFill>
              </a:rPr>
              <a:t> </a:t>
            </a:r>
            <a:r>
              <a:rPr lang="zh-CN" altLang="en-US" sz="1600" b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1341438"/>
            <a:ext cx="4464050" cy="4724400"/>
          </a:xfrm>
          <a:solidFill>
            <a:srgbClr val="CCEC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void swap(int </a:t>
            </a:r>
            <a:r>
              <a:rPr lang="en-US" altLang="zh-CN" b="1">
                <a:solidFill>
                  <a:srgbClr val="CC0000"/>
                </a:solidFill>
                <a:latin typeface="Arial" charset="0"/>
              </a:rPr>
              <a:t>*p1</a:t>
            </a:r>
            <a:r>
              <a:rPr lang="en-US" altLang="zh-CN" b="1">
                <a:latin typeface="Arial" charset="0"/>
              </a:rPr>
              <a:t>,int </a:t>
            </a:r>
            <a:r>
              <a:rPr lang="en-US" altLang="zh-CN" b="1">
                <a:solidFill>
                  <a:srgbClr val="CC0000"/>
                </a:solidFill>
                <a:latin typeface="Arial" charset="0"/>
              </a:rPr>
              <a:t>*p2</a:t>
            </a:r>
            <a:r>
              <a:rPr lang="en-US" altLang="zh-CN" b="1">
                <a:latin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{ 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  int  t;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  t=</a:t>
            </a:r>
            <a:r>
              <a:rPr lang="en-US" altLang="zh-CN" b="1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b="1">
                <a:latin typeface="Arial" charset="0"/>
              </a:rPr>
              <a:t>p1;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  </a:t>
            </a:r>
            <a:r>
              <a:rPr lang="en-US" altLang="zh-CN" b="1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b="1">
                <a:latin typeface="Arial" charset="0"/>
              </a:rPr>
              <a:t>p1=</a:t>
            </a:r>
            <a:r>
              <a:rPr lang="en-US" altLang="zh-CN" b="1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b="1">
                <a:latin typeface="Arial" charset="0"/>
              </a:rPr>
              <a:t>p2;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  </a:t>
            </a:r>
            <a:r>
              <a:rPr lang="en-US" altLang="zh-CN" b="1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b="1">
                <a:latin typeface="Arial" charset="0"/>
              </a:rPr>
              <a:t>p2=t;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}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56364" y="1341438"/>
            <a:ext cx="4211637" cy="4572000"/>
          </a:xfrm>
          <a:solidFill>
            <a:srgbClr val="FFCCFF"/>
          </a:solidFill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main( )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int  a,b;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int  *pa,  *pb;  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scanf(</a:t>
            </a:r>
            <a:r>
              <a:rPr kumimoji="0" lang="en-US" altLang="zh-CN" b="1">
                <a:latin typeface="Arial" charset="0"/>
              </a:rPr>
              <a:t>"</a:t>
            </a:r>
            <a:r>
              <a:rPr lang="en-US" altLang="zh-CN" b="1">
                <a:latin typeface="Arial" charset="0"/>
              </a:rPr>
              <a:t>%d%d</a:t>
            </a:r>
            <a:r>
              <a:rPr kumimoji="0" lang="en-US" altLang="zh-CN" b="1">
                <a:latin typeface="Arial" charset="0"/>
              </a:rPr>
              <a:t>"</a:t>
            </a:r>
            <a:r>
              <a:rPr lang="en-US" altLang="zh-CN" b="1">
                <a:latin typeface="Arial" charset="0"/>
              </a:rPr>
              <a:t>,&amp;a,&amp;b);     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pa=&amp;a;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pb=&amp;b;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if(a&lt;b) swap(pa,pb);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pintf(</a:t>
            </a:r>
            <a:r>
              <a:rPr kumimoji="0" lang="en-US" altLang="zh-CN" b="1">
                <a:latin typeface="Arial" charset="0"/>
              </a:rPr>
              <a:t>"</a:t>
            </a:r>
            <a:r>
              <a:rPr lang="en-US" altLang="zh-CN" b="1">
                <a:latin typeface="Arial" charset="0"/>
              </a:rPr>
              <a:t>%d,%d\n</a:t>
            </a:r>
            <a:r>
              <a:rPr kumimoji="0" lang="en-US" altLang="zh-CN" b="1">
                <a:latin typeface="Arial" charset="0"/>
              </a:rPr>
              <a:t>"</a:t>
            </a:r>
            <a:r>
              <a:rPr lang="en-US" altLang="zh-CN" b="1">
                <a:latin typeface="Arial" charset="0"/>
              </a:rPr>
              <a:t>,a,b); 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}</a:t>
            </a:r>
          </a:p>
          <a:p>
            <a:pPr>
              <a:buFontTx/>
              <a:buNone/>
            </a:pPr>
            <a:endParaRPr lang="en-US" altLang="zh-CN" b="1">
              <a:latin typeface="Arial" charset="0"/>
            </a:endParaRPr>
          </a:p>
        </p:txBody>
      </p:sp>
      <p:sp>
        <p:nvSpPr>
          <p:cNvPr id="307204" name="AutoShape 4"/>
          <p:cNvSpPr>
            <a:spLocks noChangeArrowheads="1"/>
          </p:cNvSpPr>
          <p:nvPr/>
        </p:nvSpPr>
        <p:spPr bwMode="auto">
          <a:xfrm>
            <a:off x="8616950" y="5562600"/>
            <a:ext cx="1828800" cy="1295400"/>
          </a:xfrm>
          <a:prstGeom prst="wedgeRoundRectCallout">
            <a:avLst>
              <a:gd name="adj1" fmla="val -48782"/>
              <a:gd name="adj2" fmla="val 24144"/>
              <a:gd name="adj3" fmla="val 16667"/>
            </a:avLst>
          </a:prstGeom>
          <a:solidFill>
            <a:schemeClr val="accent1"/>
          </a:solidFill>
          <a:ln w="762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>
                <a:latin typeface="Times New Roman" pitchFamily="18" charset="0"/>
              </a:rPr>
              <a:t>运行情况：</a:t>
            </a:r>
          </a:p>
          <a:p>
            <a:pPr algn="l"/>
            <a:r>
              <a:rPr lang="en-US" altLang="zh-CN" sz="2400">
                <a:latin typeface="Times New Roman" pitchFamily="18" charset="0"/>
              </a:rPr>
              <a:t>5 9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</a:t>
            </a:r>
            <a:endParaRPr lang="en-US" altLang="zh-CN" sz="2400">
              <a:latin typeface="Times New Roman" pitchFamily="18" charset="0"/>
            </a:endParaRPr>
          </a:p>
          <a:p>
            <a:pPr algn="l"/>
            <a:r>
              <a:rPr lang="en-US" altLang="zh-CN" sz="2400">
                <a:latin typeface="Times New Roman" pitchFamily="18" charset="0"/>
              </a:rPr>
              <a:t>9,5</a:t>
            </a: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3863975" y="4365625"/>
            <a:ext cx="2520950" cy="1219200"/>
          </a:xfrm>
          <a:prstGeom prst="wedgeRectCallout">
            <a:avLst>
              <a:gd name="adj1" fmla="val -51134"/>
              <a:gd name="adj2" fmla="val -95181"/>
            </a:avLst>
          </a:prstGeom>
          <a:solidFill>
            <a:srgbClr val="FFFFCC"/>
          </a:solidFill>
          <a:ln w="762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pitchFamily="18" charset="0"/>
              </a:rPr>
              <a:t>交换指针所指</a:t>
            </a:r>
          </a:p>
          <a:p>
            <a:r>
              <a:rPr lang="zh-CN" altLang="en-US">
                <a:latin typeface="Times New Roman" pitchFamily="18" charset="0"/>
              </a:rPr>
              <a:t>向的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</a:rPr>
              <a:t>变量的值</a:t>
            </a:r>
            <a:endParaRPr lang="zh-CN" altLang="en-US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07206" name="Rectangle 6"/>
          <p:cNvSpPr>
            <a:spLocks noGrp="1" noChangeArrowheads="1"/>
          </p:cNvSpPr>
          <p:nvPr>
            <p:ph type="title"/>
          </p:nvPr>
        </p:nvSpPr>
        <p:spPr>
          <a:xfrm>
            <a:off x="1919288" y="228600"/>
            <a:ext cx="8077200" cy="4635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sz="2800">
                <a:solidFill>
                  <a:srgbClr val="CC0000"/>
                </a:solidFill>
              </a:rPr>
              <a:t>分析观察下面使用指针做形参和实参的结果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2063750" y="765175"/>
            <a:ext cx="8604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600">
                <a:latin typeface="Times New Roman" pitchFamily="18" charset="0"/>
              </a:rPr>
              <a:t>例：将两个数按从大到小顺序输出</a:t>
            </a:r>
            <a:r>
              <a:rPr kumimoji="0" lang="en-US" altLang="zh-CN" sz="2600">
                <a:latin typeface="Times New Roman" pitchFamily="18" charset="0"/>
              </a:rPr>
              <a:t>(</a:t>
            </a:r>
            <a:r>
              <a:rPr kumimoji="0" lang="zh-CN" altLang="en-US" sz="2600">
                <a:latin typeface="Times New Roman" pitchFamily="18" charset="0"/>
              </a:rPr>
              <a:t>交换两个变量的值）。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1703389" y="5670551"/>
            <a:ext cx="4752975" cy="120032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结论：被调用函数不能改变实参指针变量的值，但可以改变实参指针变量所指向的变量的值。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6527800" y="1412876"/>
            <a:ext cx="4140200" cy="470898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main()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int a,b;   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scanf(“%d%d”,&amp;a,&amp;b);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if(a&lt;b)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   swap</a:t>
            </a:r>
            <a:r>
              <a:rPr lang="en-US" altLang="zh-CN" sz="2400">
                <a:solidFill>
                  <a:srgbClr val="CC0000"/>
                </a:solidFill>
                <a:latin typeface="Arial" charset="0"/>
              </a:rPr>
              <a:t>(&amp;a,&amp;b</a:t>
            </a:r>
            <a:r>
              <a:rPr lang="en-US" altLang="zh-CN" sz="2400">
                <a:latin typeface="Arial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printf(“%d,%d”,a,b);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}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400">
              <a:latin typeface="Arial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7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7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7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7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build="allAtOnce" animBg="1"/>
      <p:bldP spid="307203" grpId="0" build="allAtOnce" animBg="1" autoUpdateAnimBg="0"/>
      <p:bldP spid="307204" grpId="0" animBg="1" autoUpdateAnimBg="0"/>
      <p:bldP spid="307205" grpId="0" animBg="1" autoUpdateAnimBg="0"/>
      <p:bldP spid="307206" grpId="0" autoUpdateAnimBg="0"/>
      <p:bldP spid="307207" grpId="0" autoUpdateAnimBg="0"/>
      <p:bldP spid="307208" grpId="0" animBg="1" autoUpdateAnimBg="0"/>
      <p:bldP spid="3072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C54CE301-A212-484F-AD1F-F62D3A62BF5A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17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92313" y="692150"/>
            <a:ext cx="8210550" cy="5041900"/>
          </a:xfrm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zh-CN" altLang="en-US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例</a:t>
            </a: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8-10]    </a:t>
            </a:r>
            <a:r>
              <a:rPr lang="zh-CN" altLang="en-US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阅读如下程序</a:t>
            </a: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给出打印结果。</a:t>
            </a:r>
          </a:p>
          <a:p>
            <a:pPr>
              <a:buFontTx/>
              <a:buNone/>
            </a:pPr>
            <a:r>
              <a:rPr lang="zh-CN" altLang="en-US" b="1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void swap( int  a[2])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  {  int t;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      t=a[0];  a[0]=a[1];  a[1]=t;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  }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main( )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 {  int b[2]={10,2} ;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     swap(</a:t>
            </a:r>
            <a:r>
              <a:rPr lang="en-US" altLang="zh-CN" b="1">
                <a:solidFill>
                  <a:srgbClr val="CC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     printf(“b[0]=%d,b[1]=%d\n”,b[0],b[1]);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063750" y="5876926"/>
            <a:ext cx="29527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CC0000"/>
                </a:solidFill>
              </a:rPr>
              <a:t>结果：</a:t>
            </a:r>
            <a:r>
              <a:rPr kumimoji="1" lang="en-US" altLang="zh-CN" sz="2400">
                <a:solidFill>
                  <a:srgbClr val="CC0000"/>
                </a:solidFill>
              </a:rPr>
              <a:t>b[0]=2,b[1]=10</a:t>
            </a:r>
          </a:p>
        </p:txBody>
      </p:sp>
      <p:sp>
        <p:nvSpPr>
          <p:cNvPr id="100369" name="AutoShape 17"/>
          <p:cNvSpPr>
            <a:spLocks/>
          </p:cNvSpPr>
          <p:nvPr/>
        </p:nvSpPr>
        <p:spPr bwMode="auto">
          <a:xfrm>
            <a:off x="8320089" y="693738"/>
            <a:ext cx="2097087" cy="914400"/>
          </a:xfrm>
          <a:prstGeom prst="borderCallout1">
            <a:avLst>
              <a:gd name="adj1" fmla="val 108333"/>
              <a:gd name="adj2" fmla="val 94551"/>
              <a:gd name="adj3" fmla="val 108333"/>
              <a:gd name="adj4" fmla="val -203181"/>
            </a:avLst>
          </a:prstGeom>
          <a:solidFill>
            <a:schemeClr val="accent1"/>
          </a:solidFill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/>
              <a:t>可不定义 长度</a:t>
            </a:r>
          </a:p>
          <a:p>
            <a:pPr algn="ctr"/>
            <a:r>
              <a:rPr kumimoji="1" lang="en-US" altLang="zh-CN" sz="2800"/>
              <a:t>int  a[]</a:t>
            </a:r>
          </a:p>
        </p:txBody>
      </p: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7286626" y="2755901"/>
            <a:ext cx="3273425" cy="1916113"/>
            <a:chOff x="774" y="1962"/>
            <a:chExt cx="2366" cy="1300"/>
          </a:xfrm>
        </p:grpSpPr>
        <p:grpSp>
          <p:nvGrpSpPr>
            <p:cNvPr id="52233" name="Group 20"/>
            <p:cNvGrpSpPr>
              <a:grpSpLocks/>
            </p:cNvGrpSpPr>
            <p:nvPr/>
          </p:nvGrpSpPr>
          <p:grpSpPr bwMode="auto">
            <a:xfrm>
              <a:off x="884" y="2387"/>
              <a:ext cx="2256" cy="510"/>
              <a:chOff x="684" y="2736"/>
              <a:chExt cx="2256" cy="510"/>
            </a:xfrm>
          </p:grpSpPr>
          <p:sp>
            <p:nvSpPr>
              <p:cNvPr id="52236" name="Rectangle 21"/>
              <p:cNvSpPr>
                <a:spLocks noChangeArrowheads="1"/>
              </p:cNvSpPr>
              <p:nvPr/>
            </p:nvSpPr>
            <p:spPr bwMode="auto">
              <a:xfrm>
                <a:off x="684" y="2866"/>
                <a:ext cx="2256" cy="25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7" name="Line 22"/>
              <p:cNvSpPr>
                <a:spLocks noChangeShapeType="1"/>
              </p:cNvSpPr>
              <p:nvPr/>
            </p:nvSpPr>
            <p:spPr bwMode="auto">
              <a:xfrm>
                <a:off x="1020" y="2736"/>
                <a:ext cx="0" cy="51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8" name="Line 23"/>
              <p:cNvSpPr>
                <a:spLocks noChangeShapeType="1"/>
              </p:cNvSpPr>
              <p:nvPr/>
            </p:nvSpPr>
            <p:spPr bwMode="auto">
              <a:xfrm>
                <a:off x="1308" y="2736"/>
                <a:ext cx="0" cy="51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9" name="Line 24"/>
              <p:cNvSpPr>
                <a:spLocks noChangeShapeType="1"/>
              </p:cNvSpPr>
              <p:nvPr/>
            </p:nvSpPr>
            <p:spPr bwMode="auto">
              <a:xfrm>
                <a:off x="2700" y="2736"/>
                <a:ext cx="0" cy="51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234" name="Rectangle 25"/>
            <p:cNvSpPr>
              <a:spLocks noChangeArrowheads="1"/>
            </p:cNvSpPr>
            <p:nvPr/>
          </p:nvSpPr>
          <p:spPr bwMode="auto">
            <a:xfrm>
              <a:off x="819" y="1962"/>
              <a:ext cx="967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b</a:t>
              </a:r>
              <a:r>
                <a:rPr kumimoji="1" lang="zh-CN" altLang="zh-CN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数组</a:t>
              </a:r>
              <a:endParaRPr kumimoji="1"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52235" name="Rectangle 26"/>
            <p:cNvSpPr>
              <a:spLocks noChangeArrowheads="1"/>
            </p:cNvSpPr>
            <p:nvPr/>
          </p:nvSpPr>
          <p:spPr bwMode="auto">
            <a:xfrm>
              <a:off x="774" y="2823"/>
              <a:ext cx="967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a</a:t>
              </a:r>
              <a:r>
                <a:rPr kumimoji="1" lang="zh-CN" altLang="zh-CN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数组</a:t>
              </a:r>
              <a:endParaRPr kumimoji="1"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00379" name="AutoShape 27"/>
          <p:cNvSpPr>
            <a:spLocks/>
          </p:cNvSpPr>
          <p:nvPr/>
        </p:nvSpPr>
        <p:spPr bwMode="auto">
          <a:xfrm>
            <a:off x="8975726" y="5186364"/>
            <a:ext cx="1692275" cy="1266825"/>
          </a:xfrm>
          <a:prstGeom prst="borderCallout2">
            <a:avLst>
              <a:gd name="adj1" fmla="val 9023"/>
              <a:gd name="adj2" fmla="val -4505"/>
              <a:gd name="adj3" fmla="val 9023"/>
              <a:gd name="adj4" fmla="val -39870"/>
              <a:gd name="adj5" fmla="val 9023"/>
              <a:gd name="adj6" fmla="val -76546"/>
            </a:avLst>
          </a:prstGeom>
          <a:solidFill>
            <a:srgbClr val="FFCC00"/>
          </a:solidFill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1" lang="zh-CN" altLang="en-US" sz="1600"/>
              <a:t>在调用函数过程中改变了原数组的值，实参数组与形参数组共享一组存储空间，</a:t>
            </a:r>
            <a:endParaRPr lang="zh-CN" altLang="en-US" sz="1600"/>
          </a:p>
        </p:txBody>
      </p:sp>
      <p:sp>
        <p:nvSpPr>
          <p:cNvPr id="100381" name="WordArt 29"/>
          <p:cNvSpPr>
            <a:spLocks noChangeArrowheads="1" noChangeShapeType="1" noTextEdit="1"/>
          </p:cNvSpPr>
          <p:nvPr/>
        </p:nvSpPr>
        <p:spPr bwMode="auto">
          <a:xfrm>
            <a:off x="7824789" y="2060575"/>
            <a:ext cx="242887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9999"/>
                    </a:gs>
                    <a:gs pos="50000">
                      <a:srgbClr val="FFFFFF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隶书"/>
                <a:ea typeface="隶书"/>
              </a:rPr>
              <a:t>地址传递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 autoUpdateAnimBg="0"/>
      <p:bldP spid="100358" grpId="0" autoUpdateAnimBg="0"/>
      <p:bldP spid="100369" grpId="0" animBg="1"/>
      <p:bldP spid="100379" grpId="0" animBg="1"/>
      <p:bldP spid="1003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72A7EB18-F16A-4194-88D1-8289500A4BA2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18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692151"/>
            <a:ext cx="8569325" cy="22320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6600"/>
                </a:solidFill>
                <a:latin typeface="宋体" charset="-122"/>
              </a:rPr>
              <a:t> </a:t>
            </a:r>
            <a:r>
              <a:rPr lang="zh-CN" altLang="en-US" b="1">
                <a:solidFill>
                  <a:srgbClr val="006600"/>
                </a:solidFill>
                <a:latin typeface="宋体" charset="-122"/>
              </a:rPr>
              <a:t>变量的存储类别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宋体" charset="-122"/>
              </a:rPr>
              <a:t>静态存储方式：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charset="-122"/>
              </a:rPr>
              <a:t>  程序运行期间分配固定存储空间的方式。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宋体" charset="-122"/>
              </a:rPr>
              <a:t>动态存储方式：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charset="-122"/>
              </a:rPr>
              <a:t>  程序运行期间根据需要进行动态的分配存储空间的方式。</a:t>
            </a:r>
          </a:p>
        </p:txBody>
      </p:sp>
      <p:grpSp>
        <p:nvGrpSpPr>
          <p:cNvPr id="112651" name="Group 11"/>
          <p:cNvGrpSpPr>
            <a:grpSpLocks/>
          </p:cNvGrpSpPr>
          <p:nvPr/>
        </p:nvGrpSpPr>
        <p:grpSpPr bwMode="auto">
          <a:xfrm>
            <a:off x="2640013" y="3149600"/>
            <a:ext cx="6858000" cy="2286000"/>
            <a:chOff x="720" y="2592"/>
            <a:chExt cx="4320" cy="1440"/>
          </a:xfrm>
        </p:grpSpPr>
        <p:sp>
          <p:nvSpPr>
            <p:cNvPr id="87046" name="Rectangle 4"/>
            <p:cNvSpPr>
              <a:spLocks noChangeArrowheads="1"/>
            </p:cNvSpPr>
            <p:nvPr/>
          </p:nvSpPr>
          <p:spPr bwMode="auto">
            <a:xfrm>
              <a:off x="720" y="2784"/>
              <a:ext cx="1104" cy="33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/>
                <a:t>程序区</a:t>
              </a:r>
            </a:p>
          </p:txBody>
        </p:sp>
        <p:sp>
          <p:nvSpPr>
            <p:cNvPr id="87047" name="Rectangle 5"/>
            <p:cNvSpPr>
              <a:spLocks noChangeArrowheads="1"/>
            </p:cNvSpPr>
            <p:nvPr/>
          </p:nvSpPr>
          <p:spPr bwMode="auto">
            <a:xfrm>
              <a:off x="720" y="3120"/>
              <a:ext cx="1104" cy="33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/>
                <a:t>静态存储区</a:t>
              </a:r>
            </a:p>
          </p:txBody>
        </p:sp>
        <p:sp>
          <p:nvSpPr>
            <p:cNvPr id="87048" name="Rectangle 6"/>
            <p:cNvSpPr>
              <a:spLocks noChangeArrowheads="1"/>
            </p:cNvSpPr>
            <p:nvPr/>
          </p:nvSpPr>
          <p:spPr bwMode="auto">
            <a:xfrm>
              <a:off x="720" y="3456"/>
              <a:ext cx="1104" cy="33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/>
                <a:t>动态存储区</a:t>
              </a:r>
            </a:p>
          </p:txBody>
        </p:sp>
        <p:sp>
          <p:nvSpPr>
            <p:cNvPr id="87049" name="Rectangle 7"/>
            <p:cNvSpPr>
              <a:spLocks noChangeArrowheads="1"/>
            </p:cNvSpPr>
            <p:nvPr/>
          </p:nvSpPr>
          <p:spPr bwMode="auto">
            <a:xfrm>
              <a:off x="2592" y="2592"/>
              <a:ext cx="2448" cy="33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/>
                <a:t>全局变量，局部静态变量</a:t>
              </a:r>
            </a:p>
          </p:txBody>
        </p:sp>
        <p:sp>
          <p:nvSpPr>
            <p:cNvPr id="87050" name="Rectangle 8"/>
            <p:cNvSpPr>
              <a:spLocks noChangeArrowheads="1"/>
            </p:cNvSpPr>
            <p:nvPr/>
          </p:nvSpPr>
          <p:spPr bwMode="auto">
            <a:xfrm>
              <a:off x="2592" y="3072"/>
              <a:ext cx="2375" cy="96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/>
                <a:t>形式参数</a:t>
              </a:r>
            </a:p>
            <a:p>
              <a:pPr algn="ctr"/>
              <a:r>
                <a:rPr kumimoji="1" lang="zh-CN" altLang="en-US" sz="2400"/>
                <a:t>局部变量（自动）</a:t>
              </a:r>
            </a:p>
            <a:p>
              <a:pPr algn="ctr"/>
              <a:r>
                <a:rPr kumimoji="1" lang="zh-CN" altLang="en-US" sz="2400"/>
                <a:t>函数调用的现场</a:t>
              </a:r>
            </a:p>
            <a:p>
              <a:pPr algn="ctr"/>
              <a:r>
                <a:rPr kumimoji="1" lang="zh-CN" altLang="en-US" sz="2400"/>
                <a:t>保护和返回地址</a:t>
              </a:r>
            </a:p>
          </p:txBody>
        </p:sp>
        <p:sp>
          <p:nvSpPr>
            <p:cNvPr id="87051" name="Line 9"/>
            <p:cNvSpPr>
              <a:spLocks noChangeShapeType="1"/>
            </p:cNvSpPr>
            <p:nvPr/>
          </p:nvSpPr>
          <p:spPr bwMode="auto">
            <a:xfrm flipH="1">
              <a:off x="1824" y="2928"/>
              <a:ext cx="76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2" name="Line 10"/>
            <p:cNvSpPr>
              <a:spLocks noChangeShapeType="1"/>
            </p:cNvSpPr>
            <p:nvPr/>
          </p:nvSpPr>
          <p:spPr bwMode="auto">
            <a:xfrm flipH="1" flipV="1">
              <a:off x="1824" y="3600"/>
              <a:ext cx="768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45" name="Text Box 12"/>
          <p:cNvSpPr txBox="1">
            <a:spLocks noChangeArrowheads="1"/>
          </p:cNvSpPr>
          <p:nvPr/>
        </p:nvSpPr>
        <p:spPr bwMode="auto">
          <a:xfrm>
            <a:off x="2279650" y="0"/>
            <a:ext cx="7632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>
                <a:latin typeface="宋体" charset="-122"/>
              </a:rPr>
              <a:t>8.4.2 </a:t>
            </a:r>
            <a:r>
              <a:rPr kumimoji="1" lang="zh-CN" altLang="en-US" sz="3200">
                <a:latin typeface="宋体" charset="-122"/>
              </a:rPr>
              <a:t>变量的存储方法</a:t>
            </a:r>
            <a:endParaRPr lang="zh-CN" altLang="en-US" sz="320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0390FAB3-907D-4CB2-8E17-78A1B1FD3E64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19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992314" y="669926"/>
            <a:ext cx="1627187" cy="523875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存储特性</a:t>
            </a:r>
          </a:p>
        </p:txBody>
      </p:sp>
      <p:grpSp>
        <p:nvGrpSpPr>
          <p:cNvPr id="220165" name="Group 5"/>
          <p:cNvGrpSpPr>
            <a:grpSpLocks/>
          </p:cNvGrpSpPr>
          <p:nvPr/>
        </p:nvGrpSpPr>
        <p:grpSpPr bwMode="auto">
          <a:xfrm>
            <a:off x="2705100" y="1697038"/>
            <a:ext cx="7054850" cy="4089400"/>
            <a:chOff x="692" y="1217"/>
            <a:chExt cx="4444" cy="2576"/>
          </a:xfrm>
        </p:grpSpPr>
        <p:grpSp>
          <p:nvGrpSpPr>
            <p:cNvPr id="103429" name="Group 6"/>
            <p:cNvGrpSpPr>
              <a:grpSpLocks/>
            </p:cNvGrpSpPr>
            <p:nvPr/>
          </p:nvGrpSpPr>
          <p:grpSpPr bwMode="auto">
            <a:xfrm>
              <a:off x="720" y="1248"/>
              <a:ext cx="4416" cy="2544"/>
              <a:chOff x="720" y="1248"/>
              <a:chExt cx="4416" cy="2544"/>
            </a:xfrm>
          </p:grpSpPr>
          <p:sp>
            <p:nvSpPr>
              <p:cNvPr id="103451" name="Line 7"/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44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2" name="Line 8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44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3" name="Line 9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44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4" name="Line 10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441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5" name="Line 11"/>
              <p:cNvSpPr>
                <a:spLocks noChangeShapeType="1"/>
              </p:cNvSpPr>
              <p:nvPr/>
            </p:nvSpPr>
            <p:spPr bwMode="auto">
              <a:xfrm>
                <a:off x="720" y="3792"/>
                <a:ext cx="44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6" name="Line 12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441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7" name="Line 13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0" cy="25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8" name="Line 14"/>
              <p:cNvSpPr>
                <a:spLocks noChangeShapeType="1"/>
              </p:cNvSpPr>
              <p:nvPr/>
            </p:nvSpPr>
            <p:spPr bwMode="auto">
              <a:xfrm>
                <a:off x="1488" y="1248"/>
                <a:ext cx="0" cy="25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9" name="Line 15"/>
              <p:cNvSpPr>
                <a:spLocks noChangeShapeType="1"/>
              </p:cNvSpPr>
              <p:nvPr/>
            </p:nvSpPr>
            <p:spPr bwMode="auto">
              <a:xfrm>
                <a:off x="2256" y="2352"/>
                <a:ext cx="0" cy="115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0" name="Line 16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1" name="Line 17"/>
              <p:cNvSpPr>
                <a:spLocks noChangeShapeType="1"/>
              </p:cNvSpPr>
              <p:nvPr/>
            </p:nvSpPr>
            <p:spPr bwMode="auto">
              <a:xfrm>
                <a:off x="3696" y="1248"/>
                <a:ext cx="0" cy="25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2" name="Line 18"/>
              <p:cNvSpPr>
                <a:spLocks noChangeShapeType="1"/>
              </p:cNvSpPr>
              <p:nvPr/>
            </p:nvSpPr>
            <p:spPr bwMode="auto">
              <a:xfrm>
                <a:off x="2256" y="2928"/>
                <a:ext cx="28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3" name="Line 19"/>
              <p:cNvSpPr>
                <a:spLocks noChangeShapeType="1"/>
              </p:cNvSpPr>
              <p:nvPr/>
            </p:nvSpPr>
            <p:spPr bwMode="auto">
              <a:xfrm>
                <a:off x="5133" y="1248"/>
                <a:ext cx="0" cy="25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4" name="Line 20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0" cy="115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5" name="Line 21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4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430" name="Rectangle 22"/>
            <p:cNvSpPr>
              <a:spLocks noChangeArrowheads="1"/>
            </p:cNvSpPr>
            <p:nvPr/>
          </p:nvSpPr>
          <p:spPr bwMode="auto">
            <a:xfrm>
              <a:off x="751" y="1217"/>
              <a:ext cx="4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特点</a:t>
              </a:r>
            </a:p>
          </p:txBody>
        </p:sp>
        <p:sp>
          <p:nvSpPr>
            <p:cNvPr id="103431" name="Rectangle 23"/>
            <p:cNvSpPr>
              <a:spLocks noChangeArrowheads="1"/>
            </p:cNvSpPr>
            <p:nvPr/>
          </p:nvSpPr>
          <p:spPr bwMode="auto">
            <a:xfrm>
              <a:off x="1583" y="1265"/>
              <a:ext cx="60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生存期</a:t>
              </a:r>
            </a:p>
          </p:txBody>
        </p:sp>
        <p:sp>
          <p:nvSpPr>
            <p:cNvPr id="103432" name="Rectangle 24"/>
            <p:cNvSpPr>
              <a:spLocks noChangeArrowheads="1"/>
            </p:cNvSpPr>
            <p:nvPr/>
          </p:nvSpPr>
          <p:spPr bwMode="auto">
            <a:xfrm>
              <a:off x="2723" y="1217"/>
              <a:ext cx="60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作用域</a:t>
              </a:r>
            </a:p>
          </p:txBody>
        </p:sp>
        <p:sp>
          <p:nvSpPr>
            <p:cNvPr id="103433" name="Rectangle 25"/>
            <p:cNvSpPr>
              <a:spLocks noChangeArrowheads="1"/>
            </p:cNvSpPr>
            <p:nvPr/>
          </p:nvSpPr>
          <p:spPr bwMode="auto">
            <a:xfrm>
              <a:off x="3790" y="1217"/>
              <a:ext cx="109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未初始化时值</a:t>
              </a:r>
            </a:p>
          </p:txBody>
        </p:sp>
        <p:sp>
          <p:nvSpPr>
            <p:cNvPr id="103434" name="Rectangle 26"/>
            <p:cNvSpPr>
              <a:spLocks noChangeArrowheads="1"/>
            </p:cNvSpPr>
            <p:nvPr/>
          </p:nvSpPr>
          <p:spPr bwMode="auto">
            <a:xfrm>
              <a:off x="693" y="1499"/>
              <a:ext cx="76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自动变量</a:t>
              </a:r>
            </a:p>
          </p:txBody>
        </p:sp>
        <p:sp>
          <p:nvSpPr>
            <p:cNvPr id="103435" name="Rectangle 27"/>
            <p:cNvSpPr>
              <a:spLocks noChangeArrowheads="1"/>
            </p:cNvSpPr>
            <p:nvPr/>
          </p:nvSpPr>
          <p:spPr bwMode="auto">
            <a:xfrm>
              <a:off x="1565" y="1505"/>
              <a:ext cx="214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定义它的函数 （局部变量）</a:t>
              </a:r>
            </a:p>
          </p:txBody>
        </p:sp>
        <p:sp>
          <p:nvSpPr>
            <p:cNvPr id="103436" name="Rectangle 28"/>
            <p:cNvSpPr>
              <a:spLocks noChangeArrowheads="1"/>
            </p:cNvSpPr>
            <p:nvPr/>
          </p:nvSpPr>
          <p:spPr bwMode="auto">
            <a:xfrm>
              <a:off x="4019" y="1524"/>
              <a:ext cx="60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随机数</a:t>
              </a:r>
            </a:p>
          </p:txBody>
        </p:sp>
        <p:sp>
          <p:nvSpPr>
            <p:cNvPr id="103437" name="Rectangle 29"/>
            <p:cNvSpPr>
              <a:spLocks noChangeArrowheads="1"/>
            </p:cNvSpPr>
            <p:nvPr/>
          </p:nvSpPr>
          <p:spPr bwMode="auto">
            <a:xfrm>
              <a:off x="711" y="1872"/>
              <a:ext cx="76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外部变量</a:t>
              </a:r>
            </a:p>
          </p:txBody>
        </p:sp>
        <p:sp>
          <p:nvSpPr>
            <p:cNvPr id="103438" name="Rectangle 30"/>
            <p:cNvSpPr>
              <a:spLocks noChangeArrowheads="1"/>
            </p:cNvSpPr>
            <p:nvPr/>
          </p:nvSpPr>
          <p:spPr bwMode="auto">
            <a:xfrm>
              <a:off x="1559" y="1793"/>
              <a:ext cx="1983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整个程序中多个文件中的多个函数（全程变量 ）</a:t>
              </a:r>
            </a:p>
          </p:txBody>
        </p:sp>
        <p:sp>
          <p:nvSpPr>
            <p:cNvPr id="103439" name="Rectangle 31"/>
            <p:cNvSpPr>
              <a:spLocks noChangeArrowheads="1"/>
            </p:cNvSpPr>
            <p:nvPr/>
          </p:nvSpPr>
          <p:spPr bwMode="auto">
            <a:xfrm>
              <a:off x="4210" y="1906"/>
              <a:ext cx="19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en-US" altLang="zh-CN" sz="2000">
                  <a:solidFill>
                    <a:schemeClr val="hlink"/>
                  </a:solidFill>
                  <a:latin typeface="宋体" charset="-122"/>
                </a:rPr>
                <a:t>0</a:t>
              </a:r>
              <a:endParaRPr kumimoji="1" lang="zh-CN" altLang="zh-CN" sz="2000">
                <a:solidFill>
                  <a:schemeClr val="hlink"/>
                </a:solidFill>
                <a:latin typeface="宋体" charset="-122"/>
              </a:endParaRPr>
            </a:p>
          </p:txBody>
        </p:sp>
        <p:sp>
          <p:nvSpPr>
            <p:cNvPr id="103440" name="Rectangle 32"/>
            <p:cNvSpPr>
              <a:spLocks noChangeArrowheads="1"/>
            </p:cNvSpPr>
            <p:nvPr/>
          </p:nvSpPr>
          <p:spPr bwMode="auto">
            <a:xfrm>
              <a:off x="713" y="2676"/>
              <a:ext cx="27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静</a:t>
              </a:r>
            </a:p>
          </p:txBody>
        </p:sp>
        <p:sp>
          <p:nvSpPr>
            <p:cNvPr id="103441" name="Rectangle 33"/>
            <p:cNvSpPr>
              <a:spLocks noChangeArrowheads="1"/>
            </p:cNvSpPr>
            <p:nvPr/>
          </p:nvSpPr>
          <p:spPr bwMode="auto">
            <a:xfrm>
              <a:off x="698" y="2980"/>
              <a:ext cx="27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态</a:t>
              </a:r>
            </a:p>
          </p:txBody>
        </p:sp>
        <p:sp>
          <p:nvSpPr>
            <p:cNvPr id="103442" name="Rectangle 34"/>
            <p:cNvSpPr>
              <a:spLocks noChangeArrowheads="1"/>
            </p:cNvSpPr>
            <p:nvPr/>
          </p:nvSpPr>
          <p:spPr bwMode="auto">
            <a:xfrm>
              <a:off x="1006" y="2426"/>
              <a:ext cx="4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局部</a:t>
              </a:r>
            </a:p>
          </p:txBody>
        </p:sp>
        <p:sp>
          <p:nvSpPr>
            <p:cNvPr id="103443" name="Rectangle 35"/>
            <p:cNvSpPr>
              <a:spLocks noChangeArrowheads="1"/>
            </p:cNvSpPr>
            <p:nvPr/>
          </p:nvSpPr>
          <p:spPr bwMode="auto">
            <a:xfrm>
              <a:off x="1016" y="3016"/>
              <a:ext cx="4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全局</a:t>
              </a:r>
            </a:p>
          </p:txBody>
        </p:sp>
        <p:sp>
          <p:nvSpPr>
            <p:cNvPr id="103444" name="Rectangle 36"/>
            <p:cNvSpPr>
              <a:spLocks noChangeArrowheads="1"/>
            </p:cNvSpPr>
            <p:nvPr/>
          </p:nvSpPr>
          <p:spPr bwMode="auto">
            <a:xfrm>
              <a:off x="1559" y="2675"/>
              <a:ext cx="506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整个程序 </a:t>
              </a:r>
            </a:p>
          </p:txBody>
        </p:sp>
        <p:sp>
          <p:nvSpPr>
            <p:cNvPr id="103445" name="Rectangle 37"/>
            <p:cNvSpPr>
              <a:spLocks noChangeArrowheads="1"/>
            </p:cNvSpPr>
            <p:nvPr/>
          </p:nvSpPr>
          <p:spPr bwMode="auto">
            <a:xfrm>
              <a:off x="2462" y="2483"/>
              <a:ext cx="1111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定义它的函数（静态局部）</a:t>
              </a:r>
            </a:p>
          </p:txBody>
        </p:sp>
        <p:sp>
          <p:nvSpPr>
            <p:cNvPr id="103446" name="Rectangle 38"/>
            <p:cNvSpPr>
              <a:spLocks noChangeArrowheads="1"/>
            </p:cNvSpPr>
            <p:nvPr/>
          </p:nvSpPr>
          <p:spPr bwMode="auto">
            <a:xfrm>
              <a:off x="2413" y="2991"/>
              <a:ext cx="1233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定义它的文件（静态全程） </a:t>
              </a:r>
            </a:p>
          </p:txBody>
        </p:sp>
        <p:sp>
          <p:nvSpPr>
            <p:cNvPr id="103447" name="Rectangle 39"/>
            <p:cNvSpPr>
              <a:spLocks noChangeArrowheads="1"/>
            </p:cNvSpPr>
            <p:nvPr/>
          </p:nvSpPr>
          <p:spPr bwMode="auto">
            <a:xfrm>
              <a:off x="4167" y="2535"/>
              <a:ext cx="278" cy="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en-US" altLang="zh-CN" sz="2000">
                  <a:solidFill>
                    <a:schemeClr val="hlink"/>
                  </a:solidFill>
                  <a:latin typeface="宋体" charset="-122"/>
                </a:rPr>
                <a:t>0 </a:t>
              </a:r>
            </a:p>
            <a:p>
              <a:pPr algn="ctr" eaLnBrk="0" hangingPunct="0"/>
              <a:endParaRPr kumimoji="1" lang="en-US" altLang="zh-CN" sz="2000">
                <a:solidFill>
                  <a:schemeClr val="hlink"/>
                </a:solidFill>
                <a:latin typeface="宋体" charset="-122"/>
              </a:endParaRPr>
            </a:p>
            <a:p>
              <a:pPr algn="ctr" eaLnBrk="0" hangingPunct="0"/>
              <a:endParaRPr kumimoji="1" lang="en-US" altLang="zh-CN" sz="2000">
                <a:solidFill>
                  <a:schemeClr val="hlink"/>
                </a:solidFill>
                <a:latin typeface="宋体" charset="-122"/>
              </a:endParaRPr>
            </a:p>
            <a:p>
              <a:pPr algn="ctr" eaLnBrk="0" hangingPunct="0"/>
              <a:r>
                <a:rPr kumimoji="1" lang="en-US" altLang="zh-CN" sz="2000">
                  <a:solidFill>
                    <a:schemeClr val="hlink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103448" name="Rectangle 40"/>
            <p:cNvSpPr>
              <a:spLocks noChangeArrowheads="1"/>
            </p:cNvSpPr>
            <p:nvPr/>
          </p:nvSpPr>
          <p:spPr bwMode="auto">
            <a:xfrm>
              <a:off x="692" y="3540"/>
              <a:ext cx="92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寄存器变量</a:t>
              </a:r>
            </a:p>
          </p:txBody>
        </p:sp>
        <p:sp>
          <p:nvSpPr>
            <p:cNvPr id="103449" name="Rectangle 41"/>
            <p:cNvSpPr>
              <a:spLocks noChangeArrowheads="1"/>
            </p:cNvSpPr>
            <p:nvPr/>
          </p:nvSpPr>
          <p:spPr bwMode="auto">
            <a:xfrm>
              <a:off x="2060" y="3540"/>
              <a:ext cx="109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定义它的函数</a:t>
              </a:r>
            </a:p>
          </p:txBody>
        </p:sp>
        <p:sp>
          <p:nvSpPr>
            <p:cNvPr id="103450" name="Rectangle 42"/>
            <p:cNvSpPr>
              <a:spLocks noChangeArrowheads="1"/>
            </p:cNvSpPr>
            <p:nvPr/>
          </p:nvSpPr>
          <p:spPr bwMode="auto">
            <a:xfrm>
              <a:off x="4019" y="3540"/>
              <a:ext cx="60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hlink"/>
                  </a:solidFill>
                  <a:latin typeface="宋体" charset="-122"/>
                </a:rPr>
                <a:t>随机数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3" y="356659"/>
            <a:ext cx="11232223" cy="63357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200" dirty="0">
                <a:solidFill>
                  <a:srgbClr val="FF0000"/>
                </a:solidFill>
              </a:rPr>
              <a:t>以下各题在给定的四个答案中选择一个正确答案。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1</a:t>
            </a:r>
            <a:r>
              <a:rPr lang="zh-CN" altLang="en-US" sz="3200" dirty="0">
                <a:solidFill>
                  <a:srgbClr val="A50021"/>
                </a:solidFill>
              </a:rPr>
              <a:t>）</a:t>
            </a:r>
            <a:r>
              <a:rPr lang="en-US" altLang="zh-CN" sz="3200" dirty="0">
                <a:solidFill>
                  <a:srgbClr val="A50021"/>
                </a:solidFill>
              </a:rPr>
              <a:t> </a:t>
            </a:r>
            <a:r>
              <a:rPr lang="zh-CN" altLang="zh-CN" sz="3200" dirty="0">
                <a:solidFill>
                  <a:srgbClr val="A50021"/>
                </a:solidFill>
              </a:rPr>
              <a:t>下列表达式中，值为</a:t>
            </a:r>
            <a:r>
              <a:rPr lang="en-US" altLang="zh-CN" sz="3200" dirty="0">
                <a:solidFill>
                  <a:srgbClr val="A50021"/>
                </a:solidFill>
              </a:rPr>
              <a:t>0</a:t>
            </a:r>
            <a:r>
              <a:rPr lang="zh-CN" altLang="zh-CN" sz="3200" dirty="0">
                <a:solidFill>
                  <a:srgbClr val="A50021"/>
                </a:solidFill>
              </a:rPr>
              <a:t>的表达式是</a:t>
            </a:r>
            <a:r>
              <a:rPr lang="en-US" altLang="zh-CN" sz="3200" dirty="0">
                <a:solidFill>
                  <a:srgbClr val="A50021"/>
                </a:solidFill>
              </a:rPr>
              <a:t>(    )</a:t>
            </a:r>
            <a:r>
              <a:rPr lang="zh-CN" altLang="zh-CN" sz="3200" dirty="0">
                <a:solidFill>
                  <a:srgbClr val="A5002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3200" dirty="0"/>
              <a:t>A. 3!=0	   B. 3!=3&gt;4	  C. 3&gt;4==0	D. 6&gt;5&gt;4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2</a:t>
            </a:r>
            <a:r>
              <a:rPr lang="zh-CN" altLang="en-US" sz="3200" dirty="0">
                <a:solidFill>
                  <a:srgbClr val="A50021"/>
                </a:solidFill>
              </a:rPr>
              <a:t>）</a:t>
            </a:r>
            <a:r>
              <a:rPr lang="en-US" altLang="zh-CN" sz="3200" dirty="0">
                <a:solidFill>
                  <a:srgbClr val="A50021"/>
                </a:solidFill>
              </a:rPr>
              <a:t> </a:t>
            </a:r>
            <a:r>
              <a:rPr lang="zh-CN" altLang="zh-CN" sz="3200" dirty="0">
                <a:solidFill>
                  <a:srgbClr val="A50021"/>
                </a:solidFill>
              </a:rPr>
              <a:t>下列表达式中，结果为</a:t>
            </a:r>
            <a:r>
              <a:rPr lang="en-US" altLang="zh-CN" sz="3200" dirty="0">
                <a:solidFill>
                  <a:srgbClr val="A50021"/>
                </a:solidFill>
              </a:rPr>
              <a:t>1</a:t>
            </a:r>
            <a:r>
              <a:rPr lang="zh-CN" altLang="zh-CN" sz="3200" dirty="0">
                <a:solidFill>
                  <a:srgbClr val="A50021"/>
                </a:solidFill>
              </a:rPr>
              <a:t>的表达式是</a:t>
            </a:r>
            <a:r>
              <a:rPr lang="en-US" altLang="zh-CN" sz="3200" dirty="0">
                <a:solidFill>
                  <a:srgbClr val="A50021"/>
                </a:solidFill>
              </a:rPr>
              <a:t>(    )</a:t>
            </a:r>
            <a:r>
              <a:rPr lang="zh-CN" altLang="zh-CN" sz="3200" dirty="0">
                <a:solidFill>
                  <a:srgbClr val="A5002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3200" dirty="0"/>
              <a:t>A. !0==1	   B. !6	       C. !2&gt;=3	D. !3!=0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3</a:t>
            </a:r>
            <a:r>
              <a:rPr lang="zh-CN" altLang="en-US" sz="3200" dirty="0">
                <a:solidFill>
                  <a:srgbClr val="A50021"/>
                </a:solidFill>
              </a:rPr>
              <a:t>）</a:t>
            </a:r>
            <a:r>
              <a:rPr lang="en-US" altLang="zh-CN" sz="3200" dirty="0">
                <a:solidFill>
                  <a:srgbClr val="A50021"/>
                </a:solidFill>
              </a:rPr>
              <a:t> </a:t>
            </a:r>
            <a:r>
              <a:rPr lang="zh-CN" altLang="zh-CN" sz="3200" dirty="0">
                <a:solidFill>
                  <a:srgbClr val="A50021"/>
                </a:solidFill>
              </a:rPr>
              <a:t>设</a:t>
            </a:r>
            <a:r>
              <a:rPr lang="en-US" altLang="zh-CN" sz="3200" dirty="0" err="1">
                <a:solidFill>
                  <a:srgbClr val="A50021"/>
                </a:solidFill>
              </a:rPr>
              <a:t>int</a:t>
            </a:r>
            <a:r>
              <a:rPr lang="en-US" altLang="zh-CN" sz="3200" dirty="0">
                <a:solidFill>
                  <a:srgbClr val="A50021"/>
                </a:solidFill>
              </a:rPr>
              <a:t> a=3;</a:t>
            </a:r>
            <a:r>
              <a:rPr lang="zh-CN" altLang="zh-CN" sz="3200" dirty="0">
                <a:solidFill>
                  <a:srgbClr val="A50021"/>
                </a:solidFill>
              </a:rPr>
              <a:t>，则表达式</a:t>
            </a:r>
            <a:r>
              <a:rPr lang="en-US" altLang="zh-CN" sz="3200" dirty="0">
                <a:solidFill>
                  <a:srgbClr val="A50021"/>
                </a:solidFill>
              </a:rPr>
              <a:t>a&lt;1&amp;&amp;--a&gt;1</a:t>
            </a:r>
            <a:r>
              <a:rPr lang="zh-CN" altLang="zh-CN" sz="3200" dirty="0">
                <a:solidFill>
                  <a:srgbClr val="A50021"/>
                </a:solidFill>
              </a:rPr>
              <a:t>的运算结果和</a:t>
            </a:r>
            <a:r>
              <a:rPr lang="en-US" altLang="zh-CN" sz="3200" dirty="0">
                <a:solidFill>
                  <a:srgbClr val="A50021"/>
                </a:solidFill>
              </a:rPr>
              <a:t>a</a:t>
            </a:r>
            <a:r>
              <a:rPr lang="zh-CN" altLang="zh-CN" sz="3200" dirty="0">
                <a:solidFill>
                  <a:srgbClr val="A50021"/>
                </a:solidFill>
              </a:rPr>
              <a:t>的值分别是</a:t>
            </a:r>
            <a:r>
              <a:rPr lang="en-US" altLang="zh-CN" sz="3200" dirty="0">
                <a:solidFill>
                  <a:srgbClr val="A50021"/>
                </a:solidFill>
              </a:rPr>
              <a:t>(    )</a:t>
            </a:r>
            <a:r>
              <a:rPr lang="zh-CN" altLang="zh-CN" sz="3200" dirty="0">
                <a:solidFill>
                  <a:srgbClr val="A5002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3200" dirty="0"/>
              <a:t>A. 0</a:t>
            </a:r>
            <a:r>
              <a:rPr lang="zh-CN" altLang="zh-CN" sz="3200" dirty="0"/>
              <a:t>和</a:t>
            </a:r>
            <a:r>
              <a:rPr lang="en-US" altLang="zh-CN" sz="3200" dirty="0"/>
              <a:t>2      B. 0</a:t>
            </a:r>
            <a:r>
              <a:rPr lang="zh-CN" altLang="zh-CN" sz="3200" dirty="0"/>
              <a:t>和</a:t>
            </a:r>
            <a:r>
              <a:rPr lang="en-US" altLang="zh-CN" sz="3200" dirty="0"/>
              <a:t>3	  C. 1</a:t>
            </a:r>
            <a:r>
              <a:rPr lang="zh-CN" altLang="zh-CN" sz="3200" dirty="0"/>
              <a:t>和</a:t>
            </a:r>
            <a:r>
              <a:rPr lang="en-US" altLang="zh-CN" sz="3200" dirty="0"/>
              <a:t>2	    D. 1</a:t>
            </a:r>
            <a:r>
              <a:rPr lang="zh-CN" altLang="zh-CN" sz="3200" dirty="0"/>
              <a:t>和</a:t>
            </a:r>
            <a:r>
              <a:rPr lang="en-US" altLang="zh-CN" sz="3200" dirty="0"/>
              <a:t>3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4</a:t>
            </a:r>
            <a:r>
              <a:rPr lang="zh-CN" altLang="en-US" sz="3200" dirty="0">
                <a:solidFill>
                  <a:srgbClr val="A50021"/>
                </a:solidFill>
              </a:rPr>
              <a:t>）</a:t>
            </a:r>
            <a:r>
              <a:rPr lang="en-US" altLang="zh-CN" sz="3200" dirty="0">
                <a:solidFill>
                  <a:srgbClr val="A50021"/>
                </a:solidFill>
              </a:rPr>
              <a:t> </a:t>
            </a:r>
            <a:r>
              <a:rPr lang="zh-CN" altLang="en-US" sz="3200" dirty="0">
                <a:solidFill>
                  <a:srgbClr val="A50021"/>
                </a:solidFill>
              </a:rPr>
              <a:t>若  </a:t>
            </a:r>
            <a:r>
              <a:rPr lang="en-US" altLang="zh-CN" sz="3200" dirty="0" err="1">
                <a:solidFill>
                  <a:srgbClr val="A50021"/>
                </a:solidFill>
              </a:rPr>
              <a:t>int</a:t>
            </a:r>
            <a:r>
              <a:rPr lang="en-US" altLang="zh-CN" sz="3200" dirty="0">
                <a:solidFill>
                  <a:srgbClr val="A50021"/>
                </a:solidFill>
              </a:rPr>
              <a:t> a=-1,b=6,c;</a:t>
            </a:r>
            <a:endParaRPr lang="zh-CN" altLang="zh-CN" sz="3200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执行语句  </a:t>
            </a:r>
            <a:r>
              <a:rPr lang="en-US" altLang="zh-CN" sz="3200" dirty="0"/>
              <a:t>c=(++a&lt;0)&amp;&amp;(--b&gt;=0);</a:t>
            </a:r>
            <a:r>
              <a:rPr lang="zh-CN" altLang="en-US" sz="3200" dirty="0"/>
              <a:t>后，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a:       b:      c:      </a:t>
            </a:r>
            <a:r>
              <a:rPr lang="zh-CN" altLang="en-US" sz="3200" dirty="0"/>
              <a:t>的值？</a:t>
            </a:r>
            <a:endParaRPr lang="zh-CN" altLang="zh-CN" sz="3200" dirty="0"/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4007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ABF8080E-652A-4159-848A-19758796EAA5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20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11376" y="260350"/>
            <a:ext cx="3984625" cy="64531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例如：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 f(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{ 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b=0;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static 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 c=3;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b=b+1;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c=c+1;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return( </a:t>
            </a:r>
            <a:r>
              <a:rPr lang="en-US" altLang="zh-CN" b="1" dirty="0" err="1">
                <a:solidFill>
                  <a:schemeClr val="tx1"/>
                </a:solidFill>
              </a:rPr>
              <a:t>a+b+c</a:t>
            </a:r>
            <a:r>
              <a:rPr lang="en-US" altLang="zh-CN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main(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{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a=2 ,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for(i=0; i&lt;3;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r>
              <a:rPr lang="en-US" altLang="zh-CN" b="1" dirty="0" err="1">
                <a:solidFill>
                  <a:schemeClr val="tx1"/>
                </a:solidFill>
              </a:rPr>
              <a:t>printf</a:t>
            </a:r>
            <a:r>
              <a:rPr lang="en-US" altLang="zh-CN" b="1" dirty="0">
                <a:solidFill>
                  <a:schemeClr val="tx1"/>
                </a:solidFill>
              </a:rPr>
              <a:t>(“%d</a:t>
            </a:r>
            <a:r>
              <a:rPr lang="zh-CN" altLang="en-US" b="1" dirty="0">
                <a:solidFill>
                  <a:schemeClr val="tx1"/>
                </a:solidFill>
              </a:rPr>
              <a:t>，”</a:t>
            </a:r>
            <a:r>
              <a:rPr lang="en-US" altLang="zh-CN" b="1" dirty="0">
                <a:solidFill>
                  <a:schemeClr val="tx1"/>
                </a:solidFill>
              </a:rPr>
              <a:t>,f(a));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80325" y="692150"/>
            <a:ext cx="2781300" cy="1219200"/>
          </a:xfrm>
          <a:solidFill>
            <a:srgbClr val="FFF3E1"/>
          </a:solidFill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/>
              <a:t>运行结果为：</a:t>
            </a:r>
          </a:p>
          <a:p>
            <a:pPr>
              <a:buFontTx/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7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8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9,</a:t>
            </a:r>
          </a:p>
          <a:p>
            <a:pPr>
              <a:buFontTx/>
              <a:buNone/>
            </a:pPr>
            <a:endParaRPr lang="en-US" altLang="zh-CN" sz="2400" b="1" dirty="0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6051550" y="2590801"/>
            <a:ext cx="1371600" cy="708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/>
              <a:t>第一次调用开始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122988" y="3810001"/>
            <a:ext cx="1371600" cy="708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/>
              <a:t>第一次调用结束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124575" y="5148264"/>
            <a:ext cx="1371600" cy="708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/>
              <a:t>第二次调用开始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8305800" y="2667001"/>
            <a:ext cx="609600" cy="461963"/>
          </a:xfrm>
          <a:prstGeom prst="rect">
            <a:avLst/>
          </a:prstGeom>
          <a:solidFill>
            <a:srgbClr val="FFFF99"/>
          </a:solidFill>
          <a:ln w="76200">
            <a:solidFill>
              <a:srgbClr val="FFCCFF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/>
              <a:t>0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8278813" y="2057401"/>
            <a:ext cx="609600" cy="461963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9518650" y="2627313"/>
            <a:ext cx="609600" cy="461962"/>
          </a:xfrm>
          <a:prstGeom prst="rect">
            <a:avLst/>
          </a:prstGeom>
          <a:solidFill>
            <a:srgbClr val="FFFF99"/>
          </a:solidFill>
          <a:ln w="76200">
            <a:solidFill>
              <a:srgbClr val="FFCCFF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/>
              <a:t>3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9525000" y="3871913"/>
            <a:ext cx="609600" cy="461962"/>
          </a:xfrm>
          <a:prstGeom prst="rect">
            <a:avLst/>
          </a:prstGeom>
          <a:solidFill>
            <a:srgbClr val="FFFF99"/>
          </a:solidFill>
          <a:ln w="76200">
            <a:solidFill>
              <a:srgbClr val="FFCCFF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/>
              <a:t>4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9518650" y="5168901"/>
            <a:ext cx="609600" cy="461963"/>
          </a:xfrm>
          <a:prstGeom prst="rect">
            <a:avLst/>
          </a:prstGeom>
          <a:solidFill>
            <a:srgbClr val="FFFF99"/>
          </a:solidFill>
          <a:ln w="76200">
            <a:solidFill>
              <a:srgbClr val="FFCCFF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/>
              <a:t>4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8299450" y="3871913"/>
            <a:ext cx="609600" cy="461962"/>
          </a:xfrm>
          <a:prstGeom prst="rect">
            <a:avLst/>
          </a:prstGeom>
          <a:solidFill>
            <a:srgbClr val="FFFF99"/>
          </a:solidFill>
          <a:ln w="76200">
            <a:solidFill>
              <a:srgbClr val="FFCCFF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/>
              <a:t>1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8313738" y="5189538"/>
            <a:ext cx="609600" cy="461962"/>
          </a:xfrm>
          <a:prstGeom prst="rect">
            <a:avLst/>
          </a:prstGeom>
          <a:solidFill>
            <a:srgbClr val="FFFF99"/>
          </a:solidFill>
          <a:ln w="76200">
            <a:solidFill>
              <a:srgbClr val="FFCCFF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/>
              <a:t>0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9498013" y="2057401"/>
            <a:ext cx="609600" cy="461963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grpSp>
        <p:nvGrpSpPr>
          <p:cNvPr id="122903" name="Group 23"/>
          <p:cNvGrpSpPr>
            <a:grpSpLocks/>
          </p:cNvGrpSpPr>
          <p:nvPr/>
        </p:nvGrpSpPr>
        <p:grpSpPr bwMode="auto">
          <a:xfrm>
            <a:off x="2495550" y="836613"/>
            <a:ext cx="4298950" cy="1223962"/>
            <a:chOff x="612" y="527"/>
            <a:chExt cx="2708" cy="771"/>
          </a:xfrm>
        </p:grpSpPr>
        <p:sp>
          <p:nvSpPr>
            <p:cNvPr id="91153" name="Line 16"/>
            <p:cNvSpPr>
              <a:spLocks noChangeShapeType="1"/>
            </p:cNvSpPr>
            <p:nvPr/>
          </p:nvSpPr>
          <p:spPr bwMode="auto">
            <a:xfrm>
              <a:off x="612" y="1298"/>
              <a:ext cx="149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4" name="AutoShape 17"/>
            <p:cNvSpPr>
              <a:spLocks/>
            </p:cNvSpPr>
            <p:nvPr/>
          </p:nvSpPr>
          <p:spPr bwMode="auto">
            <a:xfrm>
              <a:off x="2744" y="527"/>
              <a:ext cx="576" cy="584"/>
            </a:xfrm>
            <a:prstGeom prst="borderCallout1">
              <a:avLst>
                <a:gd name="adj1" fmla="val 12329"/>
                <a:gd name="adj2" fmla="val -8333"/>
                <a:gd name="adj3" fmla="val 132019"/>
                <a:gd name="adj4" fmla="val -110764"/>
              </a:avLst>
            </a:prstGeom>
            <a:solidFill>
              <a:srgbClr val="FFCC00"/>
            </a:solidFill>
            <a:ln w="28575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000"/>
                <a:t>局部静态变量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  <p:bldP spid="122884" grpId="0" build="p" animBg="1" autoUpdateAnimBg="0"/>
      <p:bldP spid="122885" grpId="0" animBg="1" autoUpdateAnimBg="0"/>
      <p:bldP spid="122886" grpId="0" animBg="1" autoUpdateAnimBg="0"/>
      <p:bldP spid="122887" grpId="0" animBg="1" autoUpdateAnimBg="0"/>
      <p:bldP spid="122888" grpId="0" animBg="1" autoUpdateAnimBg="0"/>
      <p:bldP spid="122889" grpId="0" animBg="1" autoUpdateAnimBg="0"/>
      <p:bldP spid="122890" grpId="0" animBg="1" autoUpdateAnimBg="0"/>
      <p:bldP spid="122891" grpId="0" animBg="1" autoUpdateAnimBg="0"/>
      <p:bldP spid="122892" grpId="0" animBg="1" autoUpdateAnimBg="0"/>
      <p:bldP spid="122893" grpId="0" animBg="1" autoUpdateAnimBg="0"/>
      <p:bldP spid="122894" grpId="0" animBg="1" autoUpdateAnimBg="0"/>
      <p:bldP spid="12289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51623BF5-E4E7-495C-A900-7AC53A1E2640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21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1002508"/>
            <a:ext cx="8280400" cy="5832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阅读以下程序，写出程序的运行结果。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=3, j=2, 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k=</a:t>
            </a:r>
            <a:r>
              <a:rPr lang="en-US" altLang="zh-CN" sz="2400" b="1" dirty="0" err="1"/>
              <a:t>i+j</a:t>
            </a:r>
            <a:r>
              <a:rPr lang="en-US" altLang="zh-CN" sz="24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int k=8;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if(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==4)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("%d, "  , 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("%d," ,  j);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("%d, %d",</a:t>
            </a:r>
            <a:r>
              <a:rPr lang="en-US" altLang="zh-CN" sz="2400" b="1" dirty="0" err="1"/>
              <a:t>i,k</a:t>
            </a:r>
            <a:r>
              <a:rPr lang="en-US" altLang="zh-CN" sz="2400" b="1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751763" y="5300663"/>
            <a:ext cx="2209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0">
                <a:solidFill>
                  <a:srgbClr val="FF0000"/>
                </a:solidFill>
              </a:rPr>
              <a:t>2,3,5</a:t>
            </a:r>
          </a:p>
        </p:txBody>
      </p:sp>
      <p:sp>
        <p:nvSpPr>
          <p:cNvPr id="238597" name="AutoShape 5"/>
          <p:cNvSpPr>
            <a:spLocks/>
          </p:cNvSpPr>
          <p:nvPr/>
        </p:nvSpPr>
        <p:spPr bwMode="auto">
          <a:xfrm>
            <a:off x="5092700" y="2235200"/>
            <a:ext cx="1447800" cy="609600"/>
          </a:xfrm>
          <a:prstGeom prst="borderCallout1">
            <a:avLst>
              <a:gd name="adj1" fmla="val 18750"/>
              <a:gd name="adj2" fmla="val -5264"/>
              <a:gd name="adj3" fmla="val 195833"/>
              <a:gd name="adj4" fmla="val -799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/>
              <a:t>复合语句内定义</a:t>
            </a:r>
            <a:r>
              <a:rPr lang="en-US" altLang="zh-CN" sz="2000"/>
              <a:t>k</a:t>
            </a:r>
          </a:p>
        </p:txBody>
      </p:sp>
      <p:sp>
        <p:nvSpPr>
          <p:cNvPr id="238599" name="Line 7"/>
          <p:cNvSpPr>
            <a:spLocks noChangeShapeType="1"/>
          </p:cNvSpPr>
          <p:nvPr/>
        </p:nvSpPr>
        <p:spPr bwMode="auto">
          <a:xfrm>
            <a:off x="2728913" y="3632200"/>
            <a:ext cx="10795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D327AF-21E6-498B-A44D-BE30C7F1CCD8}"/>
              </a:ext>
            </a:extLst>
          </p:cNvPr>
          <p:cNvSpPr txBox="1"/>
          <p:nvPr/>
        </p:nvSpPr>
        <p:spPr>
          <a:xfrm>
            <a:off x="1764506" y="268151"/>
            <a:ext cx="288607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变量的作用域：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utoUpdateAnimBg="0"/>
      <p:bldP spid="238597" grpId="0" animBg="1"/>
      <p:bldP spid="2385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93 </a:t>
            </a:r>
            <a:r>
              <a:rPr lang="zh-CN" altLang="en-US"/>
              <a:t>页   第 </a:t>
            </a:r>
            <a:fld id="{863E0F55-35FC-41A4-9E9B-CEE22F86CE3F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22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2351089" y="1341439"/>
            <a:ext cx="54006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/>
              <a:t>例如：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/>
              <a:t>#include “stdio.h”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/>
              <a:t>int a=7,b=10;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/>
              <a:t>main(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/>
              <a:t>{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/>
              <a:t>  int  a=5,c;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/>
              <a:t>  c=a+b;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/>
              <a:t>  printf(“c=%d\n”,c);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/>
              <a:t>}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1847850" y="188913"/>
            <a:ext cx="8820150" cy="83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kumimoji="1" lang="zh-CN" altLang="en-US" sz="2400"/>
              <a:t>   在同一源文件中，全局变量和局部变量</a:t>
            </a:r>
            <a:r>
              <a:rPr kumimoji="1" lang="zh-CN" altLang="en-US" sz="2400">
                <a:solidFill>
                  <a:srgbClr val="CC0000"/>
                </a:solidFill>
              </a:rPr>
              <a:t>可以同名</a:t>
            </a:r>
            <a:r>
              <a:rPr kumimoji="1" lang="zh-CN" altLang="en-US" sz="2400"/>
              <a:t>，在局部变量的作用范围内，</a:t>
            </a:r>
            <a:r>
              <a:rPr kumimoji="1" lang="zh-CN" altLang="en-US" sz="2400">
                <a:solidFill>
                  <a:srgbClr val="CC0000"/>
                </a:solidFill>
              </a:rPr>
              <a:t>全局变量不起作用。</a:t>
            </a:r>
            <a:endParaRPr lang="zh-CN" altLang="en-US" sz="2400" b="0">
              <a:solidFill>
                <a:srgbClr val="CC0000"/>
              </a:solidFill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6589713" y="5889626"/>
            <a:ext cx="2089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</a:rPr>
              <a:t>C=15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279651" y="2565400"/>
            <a:ext cx="2447925" cy="50323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2424113" y="4365625"/>
            <a:ext cx="1943100" cy="50323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0" name="AutoShape 8"/>
          <p:cNvSpPr>
            <a:spLocks/>
          </p:cNvSpPr>
          <p:nvPr/>
        </p:nvSpPr>
        <p:spPr bwMode="auto">
          <a:xfrm>
            <a:off x="6672263" y="1844675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118231"/>
              <a:gd name="adj4" fmla="val -22048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/>
              <a:t>全局变量</a:t>
            </a:r>
          </a:p>
        </p:txBody>
      </p:sp>
      <p:sp>
        <p:nvSpPr>
          <p:cNvPr id="136201" name="AutoShape 9"/>
          <p:cNvSpPr>
            <a:spLocks/>
          </p:cNvSpPr>
          <p:nvPr/>
        </p:nvSpPr>
        <p:spPr bwMode="auto">
          <a:xfrm>
            <a:off x="6672263" y="3500438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141926"/>
              <a:gd name="adj4" fmla="val -25208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/>
              <a:t>局布变量</a:t>
            </a:r>
          </a:p>
        </p:txBody>
      </p:sp>
      <p:sp>
        <p:nvSpPr>
          <p:cNvPr id="136202" name="Oval 10"/>
          <p:cNvSpPr>
            <a:spLocks noChangeArrowheads="1"/>
          </p:cNvSpPr>
          <p:nvPr/>
        </p:nvSpPr>
        <p:spPr bwMode="auto">
          <a:xfrm>
            <a:off x="3287713" y="5013326"/>
            <a:ext cx="360362" cy="360363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3" name="AutoShape 11"/>
          <p:cNvSpPr>
            <a:spLocks/>
          </p:cNvSpPr>
          <p:nvPr/>
        </p:nvSpPr>
        <p:spPr bwMode="auto">
          <a:xfrm>
            <a:off x="6672263" y="3500438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141926"/>
              <a:gd name="adj4" fmla="val -25208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/>
              <a:t>局部变量</a:t>
            </a:r>
          </a:p>
        </p:txBody>
      </p:sp>
      <p:sp>
        <p:nvSpPr>
          <p:cNvPr id="136205" name="AutoShape 13"/>
          <p:cNvSpPr>
            <a:spLocks/>
          </p:cNvSpPr>
          <p:nvPr/>
        </p:nvSpPr>
        <p:spPr bwMode="auto">
          <a:xfrm>
            <a:off x="6600825" y="5084763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11981"/>
              <a:gd name="adj4" fmla="val -33090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/>
              <a:t>全局变量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136198" grpId="0" animBg="1"/>
      <p:bldP spid="136200" grpId="0" animBg="1"/>
      <p:bldP spid="136201" grpId="0" animBg="1"/>
      <p:bldP spid="136202" grpId="0" animBg="1"/>
      <p:bldP spid="1362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54315" y="-178274"/>
            <a:ext cx="8496944" cy="110409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宏定义                 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54317" y="861396"/>
            <a:ext cx="7858109" cy="52929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300"/>
              </a:spcBef>
              <a:buClr>
                <a:srgbClr val="FF9900"/>
              </a:buClr>
            </a:pPr>
            <a:r>
              <a:rPr lang="zh-CN" altLang="en-US" sz="28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宏定义</a:t>
            </a:r>
          </a:p>
          <a:p>
            <a:pPr marL="0" indent="0" eaLnBrk="1" hangingPunct="1">
              <a:lnSpc>
                <a:spcPct val="110000"/>
              </a:lnSpc>
              <a:spcBef>
                <a:spcPts val="300"/>
              </a:spcBef>
              <a:buClr>
                <a:srgbClr val="FF9900"/>
              </a:buClr>
              <a:buNone/>
            </a:pPr>
            <a:r>
              <a:rPr lang="zh-CN" altLang="en-US" sz="2800" dirty="0">
                <a:solidFill>
                  <a:srgbClr val="993300"/>
                </a:solidFill>
                <a:latin typeface="宋体" pitchFamily="2" charset="-122"/>
                <a:ea typeface="宋体" pitchFamily="2" charset="-122"/>
              </a:rPr>
              <a:t>  宏定义的一般格式：</a:t>
            </a:r>
            <a:endParaRPr lang="en-US" altLang="zh-CN" sz="2800" dirty="0">
              <a:solidFill>
                <a:srgbClr val="993300"/>
              </a:solidFill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300"/>
              </a:spcBef>
              <a:buClr>
                <a:srgbClr val="FF9900"/>
              </a:buClr>
              <a:buNone/>
            </a:pPr>
            <a:r>
              <a:rPr lang="en-US" altLang="zh-CN" sz="2800" dirty="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800" dirty="0">
                <a:solidFill>
                  <a:srgbClr val="0033CC"/>
                </a:solidFill>
                <a:latin typeface="宋体" pitchFamily="2" charset="-122"/>
                <a:ea typeface="宋体" pitchFamily="2" charset="-122"/>
              </a:rPr>
              <a:t>#define   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宏名</a:t>
            </a:r>
            <a:r>
              <a:rPr lang="zh-CN" altLang="en-US" sz="2800" dirty="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字符串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300"/>
              </a:spcBef>
              <a:buClr>
                <a:srgbClr val="FF9900"/>
              </a:buClr>
              <a:buNone/>
            </a:pPr>
            <a:r>
              <a:rPr kumimoji="1" lang="zh-CN" altLang="en-US" sz="28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8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功能：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在预处理时 </a:t>
            </a:r>
            <a:r>
              <a:rPr kumimoji="1" lang="en-US" altLang="zh-CN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将程序中宏定义之后出现的所有的宏名</a:t>
            </a:r>
            <a:r>
              <a:rPr kumimoji="1" lang="en-US" altLang="zh-CN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用宏替换字符串代替。这个过程也称为</a:t>
            </a:r>
            <a:r>
              <a:rPr lang="zh-CN" altLang="en-US" sz="2800" dirty="0">
                <a:solidFill>
                  <a:srgbClr val="993300"/>
                </a:solidFill>
                <a:latin typeface="宋体" pitchFamily="2" charset="-122"/>
                <a:ea typeface="宋体" pitchFamily="2" charset="-122"/>
              </a:rPr>
              <a:t>宏展开，即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将宏名替换成字符串的过程。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300"/>
              </a:spcBef>
              <a:buClr>
                <a:srgbClr val="FF9900"/>
              </a:buClr>
              <a:buNone/>
            </a:pPr>
            <a:r>
              <a:rPr lang="zh-CN" altLang="en-US" sz="2800" dirty="0">
                <a:solidFill>
                  <a:srgbClr val="993300"/>
                </a:solidFill>
                <a:latin typeface="宋体" pitchFamily="2" charset="-122"/>
                <a:ea typeface="宋体" pitchFamily="2" charset="-122"/>
              </a:rPr>
              <a:t>  例如：</a:t>
            </a:r>
            <a:r>
              <a:rPr lang="zh-CN" altLang="en-US" sz="2800" dirty="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0033CC"/>
                </a:solidFill>
                <a:latin typeface="宋体" pitchFamily="2" charset="-122"/>
                <a:ea typeface="宋体" pitchFamily="2" charset="-122"/>
              </a:rPr>
              <a:t>#define   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PI</a:t>
            </a:r>
            <a:r>
              <a:rPr lang="en-US" altLang="zh-CN" sz="2800" dirty="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3.1415926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068942" y="6309321"/>
            <a:ext cx="563562" cy="48005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3FD94C4A-8F15-4C11-93AA-B5C4580C49D9}" type="slidenum">
              <a:rPr lang="zh-CN" altLang="en-US" b="1">
                <a:solidFill>
                  <a:srgbClr val="00B050"/>
                </a:solidFill>
              </a:rPr>
              <a:pPr/>
              <a:t>23</a:t>
            </a:fld>
            <a:r>
              <a:rPr lang="zh-CN" altLang="en-US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8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2042731" y="1124744"/>
            <a:ext cx="4485319" cy="40421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#include &lt;</a:t>
            </a:r>
            <a:r>
              <a:rPr kumimoji="1" lang="en-US" altLang="zh-CN" sz="2400" dirty="0" err="1">
                <a:ea typeface="黑体" pitchFamily="49" charset="-122"/>
                <a:cs typeface="Arial" pitchFamily="34" charset="0"/>
              </a:rPr>
              <a:t>stdio.h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&gt;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#define  N  2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#define  M  N+1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#define  NUM  (M+1)*M/2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 err="1"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main()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   </a:t>
            </a:r>
            <a:r>
              <a:rPr kumimoji="1" lang="en-US" altLang="zh-CN" sz="2400" dirty="0" err="1"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</a:t>
            </a:r>
            <a:r>
              <a:rPr kumimoji="1" lang="en-US" altLang="zh-CN" sz="2400" dirty="0" err="1">
                <a:ea typeface="黑体" pitchFamily="49" charset="-122"/>
                <a:cs typeface="Arial" pitchFamily="34" charset="0"/>
              </a:rPr>
              <a:t>i,n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=0;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   for(i=1;i&lt;=</a:t>
            </a:r>
            <a:r>
              <a:rPr kumimoji="1" lang="en-US" altLang="zh-CN" sz="2400" dirty="0" err="1">
                <a:ea typeface="黑体" pitchFamily="49" charset="-122"/>
                <a:cs typeface="Arial" pitchFamily="34" charset="0"/>
              </a:rPr>
              <a:t>NUM;i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++)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   {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       n++;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       </a:t>
            </a:r>
            <a:r>
              <a:rPr kumimoji="1" lang="en-US" altLang="zh-CN" sz="2400" dirty="0" err="1">
                <a:ea typeface="黑体" pitchFamily="49" charset="-122"/>
                <a:cs typeface="Arial" pitchFamily="34" charset="0"/>
              </a:rPr>
              <a:t>printf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(“%</a:t>
            </a:r>
            <a:r>
              <a:rPr kumimoji="1" lang="en-US" altLang="zh-CN" sz="2400" dirty="0" err="1">
                <a:ea typeface="黑体" pitchFamily="49" charset="-122"/>
                <a:cs typeface="Arial" pitchFamily="34" charset="0"/>
              </a:rPr>
              <a:t>d”,n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    }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    return 0;</a:t>
            </a:r>
          </a:p>
          <a:p>
            <a:pPr>
              <a:lnSpc>
                <a:spcPts val="2200"/>
              </a:lnSpc>
            </a:pPr>
            <a:r>
              <a:rPr kumimoji="1" lang="en-US" altLang="zh-CN" sz="2400" dirty="0">
                <a:ea typeface="黑体" pitchFamily="49" charset="-122"/>
                <a:cs typeface="Arial" pitchFamily="34" charset="0"/>
              </a:rPr>
              <a:t> }</a:t>
            </a:r>
          </a:p>
        </p:txBody>
      </p:sp>
      <p:sp>
        <p:nvSpPr>
          <p:cNvPr id="262147" name="Oval 3"/>
          <p:cNvSpPr>
            <a:spLocks noChangeArrowheads="1"/>
          </p:cNvSpPr>
          <p:nvPr/>
        </p:nvSpPr>
        <p:spPr bwMode="auto">
          <a:xfrm>
            <a:off x="3904038" y="3034077"/>
            <a:ext cx="670646" cy="503237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48" name="AutoShape 4"/>
          <p:cNvSpPr>
            <a:spLocks/>
          </p:cNvSpPr>
          <p:nvPr/>
        </p:nvSpPr>
        <p:spPr bwMode="auto">
          <a:xfrm>
            <a:off x="6815511" y="3811634"/>
            <a:ext cx="2519363" cy="609600"/>
          </a:xfrm>
          <a:prstGeom prst="borderCallout1">
            <a:avLst>
              <a:gd name="adj1" fmla="val 18750"/>
              <a:gd name="adj2" fmla="val -3023"/>
              <a:gd name="adj3" fmla="val -49459"/>
              <a:gd name="adj4" fmla="val -100301"/>
            </a:avLst>
          </a:prstGeom>
          <a:solidFill>
            <a:schemeClr val="accent1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000"/>
              <a:t>(N+1+1)*N+1/2=8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919536" y="260648"/>
            <a:ext cx="5544616" cy="52322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求</a:t>
            </a: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下列语句的循环次数</a:t>
            </a:r>
            <a:endParaRPr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28042" y="1508789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下列语句的循环次数？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996934" y="6309321"/>
            <a:ext cx="563562" cy="48005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3FD94C4A-8F15-4C11-93AA-B5C4580C49D9}" type="slidenum">
              <a:rPr lang="zh-CN" altLang="en-US" b="1">
                <a:solidFill>
                  <a:srgbClr val="00B050"/>
                </a:solidFill>
              </a:rPr>
              <a:pPr/>
              <a:t>24</a:t>
            </a:fld>
            <a:r>
              <a:rPr lang="zh-CN" altLang="en-US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4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animBg="1"/>
      <p:bldP spid="2621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9DCAE4AF-5091-411E-B50C-D1BA0FD0D8C5}" type="slidenum">
              <a:rPr lang="zh-CN" altLang="en-US" sz="160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47700"/>
          </a:xfr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zh-CN" altLang="en-US" sz="3200">
                <a:ea typeface="幼圆" pitchFamily="49" charset="-122"/>
              </a:rPr>
              <a:t>有关指针数据类型的小结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08051"/>
            <a:ext cx="8640763" cy="561657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200" b="1">
                <a:solidFill>
                  <a:srgbClr val="CC0000"/>
                </a:solidFill>
              </a:rPr>
              <a:t>定义：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*p;……..p</a:t>
            </a:r>
            <a:r>
              <a:rPr lang="zh-CN" altLang="en-US" sz="2200" b="1"/>
              <a:t>为指向整型数据的指针变量；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*p[n];…..</a:t>
            </a:r>
            <a:r>
              <a:rPr lang="zh-CN" altLang="en-US" sz="2200" b="1"/>
              <a:t>定义</a:t>
            </a:r>
            <a:r>
              <a:rPr lang="zh-CN" altLang="en-US" sz="2200" b="1">
                <a:solidFill>
                  <a:srgbClr val="CC0000"/>
                </a:solidFill>
              </a:rPr>
              <a:t>指针数组</a:t>
            </a:r>
            <a:r>
              <a:rPr lang="en-US" altLang="zh-CN" sz="2200" b="1">
                <a:solidFill>
                  <a:srgbClr val="CC0000"/>
                </a:solidFill>
              </a:rPr>
              <a:t>p</a:t>
            </a:r>
            <a:r>
              <a:rPr lang="zh-CN" altLang="en-US" sz="2200" b="1"/>
              <a:t>，它由</a:t>
            </a:r>
            <a:r>
              <a:rPr lang="en-US" altLang="zh-CN" sz="2200" b="1"/>
              <a:t>n</a:t>
            </a:r>
            <a:r>
              <a:rPr lang="zh-CN" altLang="en-US" sz="2200" b="1"/>
              <a:t>个指向整型数据指针元素组成；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(*p)[n];…</a:t>
            </a:r>
            <a:r>
              <a:rPr lang="zh-CN" altLang="en-US" sz="2200" b="1"/>
              <a:t>定义指向含</a:t>
            </a:r>
            <a:r>
              <a:rPr lang="en-US" altLang="zh-CN" sz="2200" b="1"/>
              <a:t>n</a:t>
            </a:r>
            <a:r>
              <a:rPr lang="zh-CN" altLang="en-US" sz="2200" b="1"/>
              <a:t>个元素的一维数组的</a:t>
            </a:r>
            <a:r>
              <a:rPr lang="zh-CN" altLang="en-US" sz="2200" b="1">
                <a:solidFill>
                  <a:srgbClr val="CC0000"/>
                </a:solidFill>
              </a:rPr>
              <a:t>指针变量</a:t>
            </a:r>
            <a:r>
              <a:rPr lang="en-US" altLang="zh-CN" sz="2200" b="1">
                <a:solidFill>
                  <a:srgbClr val="CC0000"/>
                </a:solidFill>
              </a:rPr>
              <a:t>p</a:t>
            </a:r>
            <a:r>
              <a:rPr lang="zh-CN" altLang="en-US" sz="2200" b="1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*p( );…</a:t>
            </a:r>
            <a:r>
              <a:rPr lang="en-US" altLang="zh-CN" sz="2200" b="1">
                <a:solidFill>
                  <a:srgbClr val="CC0000"/>
                </a:solidFill>
              </a:rPr>
              <a:t>p</a:t>
            </a:r>
            <a:r>
              <a:rPr lang="zh-CN" altLang="en-US" sz="2200" b="1"/>
              <a:t>为带回一个指针的</a:t>
            </a:r>
            <a:r>
              <a:rPr lang="zh-CN" altLang="en-US" sz="2200" b="1">
                <a:solidFill>
                  <a:srgbClr val="CC0000"/>
                </a:solidFill>
              </a:rPr>
              <a:t>函数</a:t>
            </a:r>
            <a:r>
              <a:rPr lang="zh-CN" altLang="en-US" sz="2200" b="1"/>
              <a:t>，该指针指向整型数据；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(*p)( );….p</a:t>
            </a:r>
            <a:r>
              <a:rPr lang="zh-CN" altLang="en-US" sz="2200" b="1"/>
              <a:t>为</a:t>
            </a:r>
            <a:r>
              <a:rPr lang="zh-CN" altLang="en-US" sz="2200" b="1">
                <a:solidFill>
                  <a:srgbClr val="CC0000"/>
                </a:solidFill>
              </a:rPr>
              <a:t>指向函数的指针</a:t>
            </a:r>
            <a:r>
              <a:rPr lang="zh-CN" altLang="en-US" sz="2200" b="1"/>
              <a:t>，该函数返回一个整型值；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**p;…….p</a:t>
            </a:r>
            <a:r>
              <a:rPr lang="zh-CN" altLang="en-US" sz="2200" b="1"/>
              <a:t>是一个</a:t>
            </a:r>
            <a:r>
              <a:rPr lang="zh-CN" altLang="en-US" sz="2200" b="1">
                <a:solidFill>
                  <a:srgbClr val="CC3300"/>
                </a:solidFill>
              </a:rPr>
              <a:t>指针变量</a:t>
            </a:r>
            <a:r>
              <a:rPr lang="zh-CN" altLang="en-US" sz="2200" b="1"/>
              <a:t>，它指向一个指向整型数据的指针变量。二级指针。</a:t>
            </a:r>
          </a:p>
          <a:p>
            <a:pPr>
              <a:lnSpc>
                <a:spcPct val="90000"/>
              </a:lnSpc>
            </a:pPr>
            <a:r>
              <a:rPr lang="zh-CN" altLang="en-US" sz="2200" b="1">
                <a:solidFill>
                  <a:srgbClr val="CC0000"/>
                </a:solidFill>
              </a:rPr>
              <a:t>指针在使用前一定要赋值</a:t>
            </a:r>
            <a:r>
              <a:rPr lang="en-US" altLang="zh-CN" sz="2200" b="1">
                <a:solidFill>
                  <a:srgbClr val="CC0000"/>
                </a:solidFill>
              </a:rPr>
              <a:t>,</a:t>
            </a:r>
            <a:r>
              <a:rPr lang="zh-CN" altLang="en-US" sz="2200" b="1"/>
              <a:t>指针可以指向任何数据类型</a:t>
            </a:r>
            <a:r>
              <a:rPr lang="en-US" altLang="zh-CN" sz="2200" b="1"/>
              <a:t>,</a:t>
            </a:r>
            <a:r>
              <a:rPr lang="zh-CN" altLang="en-US" sz="2200" b="1"/>
              <a:t>指向谁</a:t>
            </a:r>
            <a:r>
              <a:rPr lang="en-US" altLang="zh-CN" sz="2200" b="1"/>
              <a:t>,</a:t>
            </a:r>
            <a:r>
              <a:rPr lang="zh-CN" altLang="en-US" sz="2200" b="1"/>
              <a:t>就存谁的地址</a:t>
            </a:r>
          </a:p>
          <a:p>
            <a:pPr>
              <a:lnSpc>
                <a:spcPct val="80000"/>
              </a:lnSpc>
            </a:pPr>
            <a:r>
              <a:rPr lang="zh-CN" altLang="en-US" sz="2200" b="1"/>
              <a:t>必须用地址值为指针变量初始化</a:t>
            </a:r>
            <a:r>
              <a:rPr lang="en-US" altLang="zh-CN" sz="2200" b="1"/>
              <a:t>(&amp;</a:t>
            </a:r>
            <a:r>
              <a:rPr lang="zh-CN" altLang="en-US" sz="2200" b="1"/>
              <a:t>变量名</a:t>
            </a:r>
            <a:r>
              <a:rPr lang="en-US" altLang="zh-CN" sz="2200" b="1"/>
              <a:t>,</a:t>
            </a:r>
            <a:r>
              <a:rPr lang="zh-CN" altLang="en-US" sz="2200" b="1"/>
              <a:t>或数组名</a:t>
            </a:r>
            <a:r>
              <a:rPr lang="en-US" altLang="zh-CN" sz="2200" b="1"/>
              <a:t>),</a:t>
            </a:r>
            <a:r>
              <a:rPr lang="zh-CN" altLang="en-US" sz="2200" b="1"/>
              <a:t>不允许用整数</a:t>
            </a:r>
          </a:p>
          <a:p>
            <a:pPr>
              <a:lnSpc>
                <a:spcPct val="80000"/>
              </a:lnSpc>
            </a:pPr>
            <a:r>
              <a:rPr lang="zh-CN" altLang="en-US" sz="2200" b="1"/>
              <a:t>相同类型的指针可以相互赋值</a:t>
            </a:r>
            <a:endParaRPr lang="zh-CN" altLang="en-US" sz="2200" b="1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200" b="1">
                <a:solidFill>
                  <a:srgbClr val="CC0000"/>
                </a:solidFill>
              </a:rPr>
              <a:t>优缺点：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200" b="1">
                <a:latin typeface="宋体" charset="-122"/>
              </a:rPr>
              <a:t>快速灵活、可实现动态存储分配；易出大错。</a:t>
            </a:r>
            <a:endParaRPr lang="zh-CN"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>
                <a:solidFill>
                  <a:srgbClr val="008000"/>
                </a:solidFill>
              </a:rPr>
              <a:t>共</a:t>
            </a:r>
            <a:r>
              <a:rPr lang="zh-CN" altLang="en-US" sz="1600" b="0">
                <a:solidFill>
                  <a:srgbClr val="FF9900"/>
                </a:solidFill>
              </a:rPr>
              <a:t> </a:t>
            </a:r>
            <a:r>
              <a:rPr lang="en-US" altLang="zh-CN" sz="1600" b="0">
                <a:solidFill>
                  <a:srgbClr val="FF9900"/>
                </a:solidFill>
              </a:rPr>
              <a:t>88 </a:t>
            </a:r>
            <a:r>
              <a:rPr lang="zh-CN" altLang="en-US" sz="1600" b="0">
                <a:solidFill>
                  <a:srgbClr val="008000"/>
                </a:solidFill>
              </a:rPr>
              <a:t>页   第 </a:t>
            </a:r>
            <a:fld id="{C082C996-88FC-4B46-BAB6-085AAFB0AD77}" type="slidenum">
              <a:rPr lang="zh-CN" altLang="en-US" sz="160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26</a:t>
            </a:fld>
            <a:r>
              <a:rPr lang="en-US" altLang="zh-CN" sz="1600">
                <a:solidFill>
                  <a:srgbClr val="008000"/>
                </a:solidFill>
              </a:rPr>
              <a:t> </a:t>
            </a:r>
            <a:r>
              <a:rPr lang="zh-CN" altLang="en-US" sz="1600" b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2135188" y="188913"/>
            <a:ext cx="7772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lang="en-US" altLang="zh-CN" sz="3200">
                <a:latin typeface="Times New Roman" pitchFamily="18" charset="0"/>
              </a:rPr>
              <a:t>9.3.2 </a:t>
            </a:r>
            <a:r>
              <a:rPr lang="zh-CN" altLang="en-US" sz="3200">
                <a:latin typeface="Times New Roman" pitchFamily="18" charset="0"/>
              </a:rPr>
              <a:t>指针的运算</a:t>
            </a: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2063751" y="692151"/>
            <a:ext cx="8213725" cy="6092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dirty="0">
                <a:solidFill>
                  <a:srgbClr val="000066"/>
                </a:solidFill>
              </a:rPr>
              <a:t>1.</a:t>
            </a:r>
            <a:r>
              <a:rPr lang="zh-CN" altLang="en-US" dirty="0">
                <a:solidFill>
                  <a:srgbClr val="000066"/>
                </a:solidFill>
              </a:rPr>
              <a:t>指针</a:t>
            </a:r>
            <a:r>
              <a:rPr lang="zh-CN" altLang="en-US" sz="3000" dirty="0">
                <a:solidFill>
                  <a:srgbClr val="000066"/>
                </a:solidFill>
              </a:rPr>
              <a:t>表达式与整数的加减运算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zh-CN" altLang="en-US" dirty="0">
                <a:solidFill>
                  <a:srgbClr val="008000"/>
                </a:solidFill>
              </a:rPr>
              <a:t>形式：</a:t>
            </a:r>
            <a:r>
              <a:rPr lang="en-US" altLang="zh-CN" dirty="0" err="1">
                <a:solidFill>
                  <a:schemeClr val="accent2"/>
                </a:solidFill>
              </a:rPr>
              <a:t>p+n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en-US" dirty="0"/>
              <a:t>   </a:t>
            </a:r>
            <a:r>
              <a:rPr lang="en-US" altLang="zh-CN" dirty="0">
                <a:solidFill>
                  <a:schemeClr val="accent2"/>
                </a:solidFill>
              </a:rPr>
              <a:t>p-n</a:t>
            </a:r>
            <a:endParaRPr lang="en-US" altLang="zh-CN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zh-CN" altLang="en-US" dirty="0"/>
              <a:t>其中：</a:t>
            </a:r>
            <a:r>
              <a:rPr lang="en-US" altLang="zh-CN" dirty="0"/>
              <a:t>p</a:t>
            </a:r>
            <a:r>
              <a:rPr lang="zh-CN" altLang="zh-CN" dirty="0"/>
              <a:t>是任意一个指针表达式，</a:t>
            </a:r>
            <a:r>
              <a:rPr lang="en-US" altLang="zh-CN" dirty="0"/>
              <a:t>n</a:t>
            </a:r>
            <a:r>
              <a:rPr lang="zh-CN" altLang="zh-CN" dirty="0"/>
              <a:t>是任何一种整型</a:t>
            </a:r>
            <a:endParaRPr lang="zh-CN" altLang="en-US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zh-CN" altLang="en-US" dirty="0"/>
              <a:t>      </a:t>
            </a:r>
            <a:r>
              <a:rPr lang="zh-CN" altLang="zh-CN" dirty="0"/>
              <a:t>表达式</a:t>
            </a:r>
            <a:r>
              <a:rPr lang="zh-CN" altLang="en-US" dirty="0"/>
              <a:t>。</a:t>
            </a:r>
            <a:endParaRPr lang="zh-CN" altLang="zh-CN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zh-CN" altLang="zh-CN" dirty="0">
                <a:solidFill>
                  <a:srgbClr val="008000"/>
                </a:solidFill>
              </a:rPr>
              <a:t>计算规则：</a:t>
            </a:r>
            <a:endParaRPr lang="zh-CN" altLang="zh-CN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zh-CN" altLang="zh-CN" dirty="0"/>
              <a:t>       表达式</a:t>
            </a:r>
            <a:r>
              <a:rPr lang="en-US" altLang="zh-CN" dirty="0" err="1">
                <a:solidFill>
                  <a:srgbClr val="CC3300"/>
                </a:solidFill>
              </a:rPr>
              <a:t>p+n</a:t>
            </a:r>
            <a:r>
              <a:rPr lang="zh-CN" altLang="zh-CN" dirty="0"/>
              <a:t>的值=</a:t>
            </a:r>
            <a:r>
              <a:rPr lang="en-US" altLang="zh-CN" dirty="0">
                <a:solidFill>
                  <a:srgbClr val="CC3300"/>
                </a:solidFill>
              </a:rPr>
              <a:t>p</a:t>
            </a:r>
            <a:r>
              <a:rPr lang="zh-CN" altLang="zh-CN" dirty="0"/>
              <a:t>的值</a:t>
            </a:r>
            <a:r>
              <a:rPr lang="zh-CN" altLang="zh-CN" dirty="0">
                <a:solidFill>
                  <a:srgbClr val="CC3300"/>
                </a:solidFill>
              </a:rPr>
              <a:t>+</a:t>
            </a:r>
            <a:r>
              <a:rPr lang="en-US" altLang="zh-CN" dirty="0">
                <a:solidFill>
                  <a:srgbClr val="CC3300"/>
                </a:solidFill>
              </a:rPr>
              <a:t>p</a:t>
            </a:r>
            <a:r>
              <a:rPr lang="zh-CN" altLang="zh-CN" dirty="0"/>
              <a:t>所指</a:t>
            </a:r>
            <a:r>
              <a:rPr lang="zh-CN" altLang="zh-CN" dirty="0">
                <a:solidFill>
                  <a:srgbClr val="FF33CC"/>
                </a:solidFill>
              </a:rPr>
              <a:t>类型长度*</a:t>
            </a:r>
            <a:r>
              <a:rPr lang="en-US" altLang="zh-CN" dirty="0">
                <a:solidFill>
                  <a:srgbClr val="FF33CC"/>
                </a:solidFill>
              </a:rPr>
              <a:t>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dirty="0"/>
              <a:t>       </a:t>
            </a:r>
            <a:r>
              <a:rPr lang="zh-CN" altLang="zh-CN" dirty="0"/>
              <a:t>表达式</a:t>
            </a:r>
            <a:r>
              <a:rPr lang="en-US" altLang="zh-CN" dirty="0">
                <a:solidFill>
                  <a:srgbClr val="CC3300"/>
                </a:solidFill>
              </a:rPr>
              <a:t>p-n</a:t>
            </a:r>
            <a:r>
              <a:rPr lang="zh-CN" altLang="zh-CN" dirty="0"/>
              <a:t>的值=</a:t>
            </a:r>
            <a:r>
              <a:rPr lang="en-US" altLang="zh-CN" dirty="0">
                <a:solidFill>
                  <a:srgbClr val="CC3300"/>
                </a:solidFill>
              </a:rPr>
              <a:t>p</a:t>
            </a:r>
            <a:r>
              <a:rPr lang="zh-CN" altLang="zh-CN" dirty="0"/>
              <a:t>的值</a:t>
            </a:r>
            <a:r>
              <a:rPr lang="zh-CN" altLang="zh-CN" dirty="0">
                <a:solidFill>
                  <a:srgbClr val="CC3300"/>
                </a:solidFill>
              </a:rPr>
              <a:t>-</a:t>
            </a:r>
            <a:r>
              <a:rPr lang="en-US" altLang="zh-CN" dirty="0">
                <a:solidFill>
                  <a:srgbClr val="CC3300"/>
                </a:solidFill>
              </a:rPr>
              <a:t>p</a:t>
            </a:r>
            <a:r>
              <a:rPr lang="zh-CN" altLang="zh-CN" dirty="0"/>
              <a:t>所指</a:t>
            </a:r>
            <a:r>
              <a:rPr lang="zh-CN" altLang="zh-CN" dirty="0">
                <a:solidFill>
                  <a:srgbClr val="FF33CC"/>
                </a:solidFill>
              </a:rPr>
              <a:t>类型长度*</a:t>
            </a:r>
            <a:r>
              <a:rPr lang="en-US" altLang="zh-CN" dirty="0">
                <a:solidFill>
                  <a:srgbClr val="FF33CC"/>
                </a:solidFill>
              </a:rPr>
              <a:t>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zh-CN" altLang="en-US" dirty="0">
                <a:solidFill>
                  <a:srgbClr val="FF0000"/>
                </a:solidFill>
              </a:rPr>
              <a:t>说明：</a:t>
            </a:r>
            <a:endParaRPr lang="zh-CN" altLang="en-US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zh-CN" altLang="en-US" dirty="0"/>
              <a:t>只有当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 err="1"/>
              <a:t>p+n</a:t>
            </a:r>
            <a:r>
              <a:rPr lang="zh-CN" altLang="en-US" dirty="0"/>
              <a:t>或</a:t>
            </a:r>
            <a:r>
              <a:rPr lang="en-US" altLang="zh-CN" dirty="0"/>
              <a:t>p-n</a:t>
            </a:r>
            <a:r>
              <a:rPr lang="zh-CN" altLang="en-US" dirty="0"/>
              <a:t>都指向连续存放的同类型数据区域（</a:t>
            </a:r>
            <a:r>
              <a:rPr lang="zh-CN" altLang="en-US" dirty="0">
                <a:solidFill>
                  <a:schemeClr val="accent2"/>
                </a:solidFill>
              </a:rPr>
              <a:t>数组）</a:t>
            </a:r>
            <a:r>
              <a:rPr lang="zh-CN" altLang="en-US" dirty="0"/>
              <a:t>时，指针加、减才有实际意义。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语言规定</a:t>
            </a:r>
            <a:r>
              <a:rPr lang="zh-CN" altLang="en-US" dirty="0"/>
              <a:t>：表达式</a:t>
            </a:r>
            <a:r>
              <a:rPr lang="en-US" altLang="zh-CN" dirty="0" err="1"/>
              <a:t>p+n</a:t>
            </a:r>
            <a:r>
              <a:rPr lang="zh-CN" altLang="en-US" dirty="0"/>
              <a:t>和</a:t>
            </a:r>
            <a:r>
              <a:rPr lang="en-US" altLang="zh-CN" dirty="0"/>
              <a:t>p-n</a:t>
            </a:r>
            <a:r>
              <a:rPr lang="zh-CN" altLang="en-US" dirty="0"/>
              <a:t>的类型与</a:t>
            </a:r>
            <a:r>
              <a:rPr lang="en-US" altLang="zh-CN" dirty="0"/>
              <a:t>p</a:t>
            </a:r>
            <a:r>
              <a:rPr lang="zh-CN" altLang="en-US" dirty="0"/>
              <a:t>相同。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0056" y="152400"/>
            <a:ext cx="3677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指针加、减的是什么？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autoUpdateAnimBg="0"/>
      <p:bldP spid="374787" grpId="0" build="p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 txBox="1">
            <a:spLocks noGrp="1"/>
          </p:cNvSpPr>
          <p:nvPr/>
        </p:nvSpPr>
        <p:spPr bwMode="auto">
          <a:xfrm>
            <a:off x="8261350" y="6481764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1C6EDA39-DCB7-4F33-B23D-E248EBFB2C8B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27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2605089" y="620714"/>
            <a:ext cx="4211637" cy="32400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latin typeface="Arial" charset="0"/>
              </a:rPr>
              <a:t>#include &lt;</a:t>
            </a:r>
            <a:r>
              <a:rPr lang="en-US" altLang="zh-CN" sz="2400" dirty="0" err="1">
                <a:latin typeface="Arial" charset="0"/>
              </a:rPr>
              <a:t>stdio.h</a:t>
            </a:r>
            <a:r>
              <a:rPr lang="en-US" altLang="zh-CN" sz="2400" dirty="0">
                <a:latin typeface="Arial" charset="0"/>
              </a:rPr>
              <a:t>&gt; </a:t>
            </a:r>
          </a:p>
          <a:p>
            <a:pPr algn="l"/>
            <a:r>
              <a:rPr lang="en-US" altLang="zh-CN" sz="2400" dirty="0">
                <a:latin typeface="Arial" charset="0"/>
              </a:rPr>
              <a:t>char s1[40],s2[40];</a:t>
            </a:r>
          </a:p>
          <a:p>
            <a:pPr algn="l"/>
            <a:r>
              <a:rPr lang="en-US" altLang="zh-CN" sz="2400" dirty="0">
                <a:latin typeface="Arial" charset="0"/>
              </a:rPr>
              <a:t>void array</a:t>
            </a:r>
            <a:r>
              <a:rPr lang="en-US" altLang="zh-CN" sz="2400" dirty="0">
                <a:solidFill>
                  <a:srgbClr val="CC0000"/>
                </a:solidFill>
                <a:latin typeface="Arial" charset="0"/>
              </a:rPr>
              <a:t>(char *p1</a:t>
            </a:r>
            <a:r>
              <a:rPr lang="en-US" altLang="zh-CN" sz="2400" dirty="0">
                <a:latin typeface="Arial" charset="0"/>
              </a:rPr>
              <a:t>)</a:t>
            </a:r>
          </a:p>
          <a:p>
            <a:pPr algn="l"/>
            <a:r>
              <a:rPr lang="en-US" altLang="zh-CN" sz="2400" dirty="0">
                <a:latin typeface="Arial" charset="0"/>
              </a:rPr>
              <a:t>{</a:t>
            </a:r>
          </a:p>
          <a:p>
            <a:pPr algn="l"/>
            <a:r>
              <a:rPr lang="en-US" altLang="zh-CN" sz="2400" dirty="0">
                <a:latin typeface="Arial" charset="0"/>
              </a:rPr>
              <a:t>   char *p2=s2;</a:t>
            </a:r>
          </a:p>
          <a:p>
            <a:pPr algn="l"/>
            <a:r>
              <a:rPr lang="en-US" altLang="zh-CN" sz="2400" dirty="0">
                <a:latin typeface="Arial" charset="0"/>
              </a:rPr>
              <a:t>   for(;*p1!=‘\0’;p1++,p2++)</a:t>
            </a:r>
          </a:p>
          <a:p>
            <a:pPr algn="l"/>
            <a:r>
              <a:rPr lang="en-US" altLang="zh-CN" sz="2400" dirty="0">
                <a:latin typeface="Arial" charset="0"/>
              </a:rPr>
              <a:t>     *p2=*p1;</a:t>
            </a:r>
          </a:p>
          <a:p>
            <a:pPr algn="l"/>
            <a:r>
              <a:rPr lang="en-US" altLang="zh-CN" sz="2400" dirty="0">
                <a:latin typeface="Arial" charset="0"/>
              </a:rPr>
              <a:t>   *p2=‘\0’;</a:t>
            </a:r>
          </a:p>
          <a:p>
            <a:pPr algn="l"/>
            <a:r>
              <a:rPr lang="en-US" altLang="zh-CN" sz="2400" dirty="0">
                <a:latin typeface="Arial" charset="0"/>
              </a:rPr>
              <a:t> }</a:t>
            </a:r>
          </a:p>
        </p:txBody>
      </p:sp>
      <p:sp>
        <p:nvSpPr>
          <p:cNvPr id="103428" name="Text Box 8"/>
          <p:cNvSpPr txBox="1">
            <a:spLocks noChangeArrowheads="1"/>
          </p:cNvSpPr>
          <p:nvPr/>
        </p:nvSpPr>
        <p:spPr bwMode="auto">
          <a:xfrm>
            <a:off x="2424113" y="188913"/>
            <a:ext cx="648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/>
              <a:t>阅读程序</a:t>
            </a:r>
            <a:endParaRPr kumimoji="0" lang="zh-CN" altLang="en-US" b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640014" y="3933825"/>
            <a:ext cx="4283075" cy="28082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lang="en-US" altLang="zh-CN" sz="2400" dirty="0" err="1">
                <a:latin typeface="Arial" charset="0"/>
              </a:rPr>
              <a:t>int</a:t>
            </a:r>
            <a:r>
              <a:rPr lang="en-US" altLang="zh-CN" sz="2400" dirty="0">
                <a:latin typeface="Arial" charset="0"/>
              </a:rPr>
              <a:t> main( )</a:t>
            </a:r>
          </a:p>
          <a:p>
            <a:pPr algn="l"/>
            <a:r>
              <a:rPr lang="en-US" altLang="zh-CN" sz="2400" dirty="0">
                <a:latin typeface="Arial" charset="0"/>
              </a:rPr>
              <a:t>{</a:t>
            </a:r>
          </a:p>
          <a:p>
            <a:pPr algn="l"/>
            <a:r>
              <a:rPr lang="en-US" altLang="zh-CN" sz="2400" dirty="0">
                <a:latin typeface="Arial" charset="0"/>
              </a:rPr>
              <a:t>  </a:t>
            </a:r>
            <a:r>
              <a:rPr lang="en-US" altLang="zh-CN" sz="2400" dirty="0" err="1">
                <a:latin typeface="Arial" charset="0"/>
              </a:rPr>
              <a:t>scanf</a:t>
            </a:r>
            <a:r>
              <a:rPr lang="en-US" altLang="zh-CN" sz="2400" dirty="0">
                <a:latin typeface="Arial" charset="0"/>
              </a:rPr>
              <a:t>(″%s″,s1);</a:t>
            </a:r>
          </a:p>
          <a:p>
            <a:pPr algn="l"/>
            <a:r>
              <a:rPr lang="en-US" altLang="zh-CN" sz="2400" dirty="0">
                <a:latin typeface="Arial" charset="0"/>
              </a:rPr>
              <a:t>  array(s1);</a:t>
            </a:r>
          </a:p>
          <a:p>
            <a:pPr algn="l"/>
            <a:r>
              <a:rPr lang="en-US" altLang="zh-CN" sz="2400" dirty="0">
                <a:latin typeface="Arial" charset="0"/>
              </a:rPr>
              <a:t>  </a:t>
            </a:r>
            <a:r>
              <a:rPr lang="en-US" altLang="zh-CN" sz="2400" dirty="0" err="1">
                <a:latin typeface="Arial" charset="0"/>
              </a:rPr>
              <a:t>printf</a:t>
            </a:r>
            <a:r>
              <a:rPr lang="en-US" altLang="zh-CN" sz="2400" dirty="0">
                <a:latin typeface="Arial" charset="0"/>
              </a:rPr>
              <a:t>(″%s\n″,s2);</a:t>
            </a:r>
          </a:p>
          <a:p>
            <a:pPr algn="l"/>
            <a:r>
              <a:rPr lang="en-US" altLang="zh-CN" sz="2400" dirty="0">
                <a:latin typeface="Arial" charset="0"/>
              </a:rPr>
              <a:t>  return 0;</a:t>
            </a:r>
          </a:p>
          <a:p>
            <a:pPr algn="l"/>
            <a:r>
              <a:rPr lang="en-US" altLang="zh-CN" sz="2400" dirty="0">
                <a:latin typeface="Arial" charset="0"/>
              </a:rPr>
              <a:t>}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608888" y="908051"/>
            <a:ext cx="2519362" cy="18002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/>
              <a:t>运行结果：</a:t>
            </a:r>
          </a:p>
          <a:p>
            <a:pPr algn="l" eaLnBrk="1" hangingPunct="1"/>
            <a:r>
              <a:rPr lang="zh-CN" altLang="en-US" dirty="0"/>
              <a:t>输入：</a:t>
            </a:r>
            <a:r>
              <a:rPr lang="en-US" altLang="zh-CN" dirty="0"/>
              <a:t>ABCDEF</a:t>
            </a:r>
          </a:p>
          <a:p>
            <a:pPr algn="l" eaLnBrk="1" hangingPunct="1"/>
            <a:r>
              <a:rPr lang="zh-CN" altLang="en-US" dirty="0"/>
              <a:t>输出：？</a:t>
            </a:r>
            <a:endParaRPr lang="en-US" altLang="zh-CN" dirty="0"/>
          </a:p>
          <a:p>
            <a:pPr algn="l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6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6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6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6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 build="p" autoUpdateAnimBg="0"/>
      <p:bldP spid="2" grpId="0" build="p" autoUpdateAnimBg="0"/>
      <p:bldP spid="1177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06097C7-8E35-4813-A974-B5328CD6C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9375"/>
            <a:ext cx="7772400" cy="685800"/>
          </a:xfrm>
        </p:spPr>
        <p:txBody>
          <a:bodyPr/>
          <a:lstStyle/>
          <a:p>
            <a:r>
              <a:rPr lang="en-US" altLang="zh-CN" sz="3200" b="1"/>
              <a:t>2.  </a:t>
            </a:r>
            <a:r>
              <a:rPr lang="zh-CN" altLang="en-US" sz="3200" b="1"/>
              <a:t>通过数组指针引用数组元素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2A948CB-6151-4057-80AC-4905E351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5175"/>
            <a:ext cx="3810000" cy="1631216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设</a:t>
            </a:r>
            <a:r>
              <a:rPr lang="en-US" altLang="zh-CN" b="1"/>
              <a:t>p</a:t>
            </a:r>
            <a:r>
              <a:rPr lang="zh-CN" altLang="en-US" b="1"/>
              <a:t>是指针变量，*</a:t>
            </a:r>
            <a:r>
              <a:rPr lang="en-US" altLang="zh-CN" b="1"/>
              <a:t>p=a[0]</a:t>
            </a:r>
            <a:r>
              <a:rPr lang="zh-CN" altLang="en-US" b="1"/>
              <a:t>，或</a:t>
            </a:r>
            <a:r>
              <a:rPr lang="en-US" altLang="zh-CN" b="1"/>
              <a:t>p=&amp;a[0]</a:t>
            </a:r>
            <a:r>
              <a:rPr lang="zh-CN" altLang="en-US" b="1"/>
              <a:t>。</a:t>
            </a:r>
            <a:r>
              <a:rPr lang="en-US" altLang="zh-CN" b="1"/>
              <a:t>C</a:t>
            </a:r>
            <a:r>
              <a:rPr lang="zh-CN" altLang="en-US" b="1"/>
              <a:t>规定</a:t>
            </a:r>
            <a:r>
              <a:rPr lang="en-US" altLang="zh-CN" b="1"/>
              <a:t>p+1</a:t>
            </a:r>
            <a:r>
              <a:rPr lang="zh-CN" altLang="en-US" b="1"/>
              <a:t>指向数组的下一个元素即</a:t>
            </a:r>
            <a:r>
              <a:rPr lang="en-US" altLang="zh-CN" b="1"/>
              <a:t>a[1]</a:t>
            </a:r>
            <a:r>
              <a:rPr lang="zh-CN" altLang="en-US" b="1"/>
              <a:t>。也就是说</a:t>
            </a:r>
            <a:r>
              <a:rPr lang="en-US" altLang="zh-CN" b="1"/>
              <a:t>p+1=&amp;a[1]</a:t>
            </a:r>
            <a:r>
              <a:rPr lang="zh-CN" altLang="en-US" b="1"/>
              <a:t>或*</a:t>
            </a:r>
            <a:r>
              <a:rPr lang="en-US" altLang="zh-CN" b="1"/>
              <a:t>(p+1)=a[1]</a:t>
            </a:r>
            <a:r>
              <a:rPr lang="zh-CN" altLang="en-US" b="1"/>
              <a:t>。所以 </a:t>
            </a:r>
            <a:r>
              <a:rPr lang="zh-CN" altLang="en-US" sz="2800" b="1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(p+i)=a[i]</a:t>
            </a:r>
          </a:p>
        </p:txBody>
      </p:sp>
      <p:grpSp>
        <p:nvGrpSpPr>
          <p:cNvPr id="22565" name="Group 37">
            <a:extLst>
              <a:ext uri="{FF2B5EF4-FFF2-40B4-BE49-F238E27FC236}">
                <a16:creationId xmlns:a16="http://schemas.microsoft.com/office/drawing/2014/main" id="{E11C8F25-390F-4813-B957-3869B94D19D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90600"/>
            <a:ext cx="4724400" cy="5410200"/>
            <a:chOff x="2544" y="624"/>
            <a:chExt cx="2976" cy="3408"/>
          </a:xfrm>
        </p:grpSpPr>
        <p:grpSp>
          <p:nvGrpSpPr>
            <p:cNvPr id="22543" name="Group 15">
              <a:extLst>
                <a:ext uri="{FF2B5EF4-FFF2-40B4-BE49-F238E27FC236}">
                  <a16:creationId xmlns:a16="http://schemas.microsoft.com/office/drawing/2014/main" id="{1C0EC9AD-CDD4-425D-AA78-023FA788CF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008"/>
              <a:ext cx="1200" cy="3024"/>
              <a:chOff x="3312" y="720"/>
              <a:chExt cx="1200" cy="3024"/>
            </a:xfrm>
          </p:grpSpPr>
          <p:sp>
            <p:nvSpPr>
              <p:cNvPr id="22532" name="Rectangle 4">
                <a:extLst>
                  <a:ext uri="{FF2B5EF4-FFF2-40B4-BE49-F238E27FC236}">
                    <a16:creationId xmlns:a16="http://schemas.microsoft.com/office/drawing/2014/main" id="{EA6B2DF8-10B5-45FF-BF63-6E2DEC38E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720"/>
                <a:ext cx="120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33" name="Rectangle 5">
                <a:extLst>
                  <a:ext uri="{FF2B5EF4-FFF2-40B4-BE49-F238E27FC236}">
                    <a16:creationId xmlns:a16="http://schemas.microsoft.com/office/drawing/2014/main" id="{4A162C48-7FD8-4048-89B0-C4EEC059E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20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962802C2-96B6-431C-9F86-0DE430919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20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35" name="Rectangle 7">
                <a:extLst>
                  <a:ext uri="{FF2B5EF4-FFF2-40B4-BE49-F238E27FC236}">
                    <a16:creationId xmlns:a16="http://schemas.microsoft.com/office/drawing/2014/main" id="{3EF92D09-C072-4442-8DFE-15366DFD1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120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36" name="Rectangle 8">
                <a:extLst>
                  <a:ext uri="{FF2B5EF4-FFF2-40B4-BE49-F238E27FC236}">
                    <a16:creationId xmlns:a16="http://schemas.microsoft.com/office/drawing/2014/main" id="{92F9D035-077F-47E4-852A-AE46543F9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20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*(p+i)</a:t>
                </a:r>
              </a:p>
            </p:txBody>
          </p:sp>
          <p:sp>
            <p:nvSpPr>
              <p:cNvPr id="22537" name="Rectangle 9">
                <a:extLst>
                  <a:ext uri="{FF2B5EF4-FFF2-40B4-BE49-F238E27FC236}">
                    <a16:creationId xmlns:a16="http://schemas.microsoft.com/office/drawing/2014/main" id="{0CB3EDE9-445C-4838-BF11-13EC52A0E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120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38" name="Rectangle 10">
                <a:extLst>
                  <a:ext uri="{FF2B5EF4-FFF2-40B4-BE49-F238E27FC236}">
                    <a16:creationId xmlns:a16="http://schemas.microsoft.com/office/drawing/2014/main" id="{7450E94C-9F04-44F8-8ADC-ED340D70E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120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541" name="Rectangle 13">
                <a:extLst>
                  <a:ext uri="{FF2B5EF4-FFF2-40B4-BE49-F238E27FC236}">
                    <a16:creationId xmlns:a16="http://schemas.microsoft.com/office/drawing/2014/main" id="{02DD3F0E-8E90-4B0E-B6B9-9687944E7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120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sp>
          <p:nvSpPr>
            <p:cNvPr id="22544" name="Text Box 16">
              <a:extLst>
                <a:ext uri="{FF2B5EF4-FFF2-40B4-BE49-F238E27FC236}">
                  <a16:creationId xmlns:a16="http://schemas.microsoft.com/office/drawing/2014/main" id="{FC2F1C9A-FA57-432D-A9FF-100CA1FF8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008"/>
              <a:ext cx="576" cy="233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a[0]</a:t>
              </a:r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BBDF1642-404D-4D8C-8F8A-0B22E2AAA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392"/>
              <a:ext cx="576" cy="233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a[1]</a:t>
              </a:r>
            </a:p>
          </p:txBody>
        </p:sp>
        <p:sp>
          <p:nvSpPr>
            <p:cNvPr id="22550" name="Text Box 22">
              <a:extLst>
                <a:ext uri="{FF2B5EF4-FFF2-40B4-BE49-F238E27FC236}">
                  <a16:creationId xmlns:a16="http://schemas.microsoft.com/office/drawing/2014/main" id="{E9C4C88B-952E-4B66-845D-180B44AAA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544"/>
              <a:ext cx="576" cy="233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a[i]</a:t>
              </a:r>
            </a:p>
          </p:txBody>
        </p:sp>
        <p:sp>
          <p:nvSpPr>
            <p:cNvPr id="22553" name="Text Box 25">
              <a:extLst>
                <a:ext uri="{FF2B5EF4-FFF2-40B4-BE49-F238E27FC236}">
                  <a16:creationId xmlns:a16="http://schemas.microsoft.com/office/drawing/2014/main" id="{5F5C8F95-A4EE-44EA-A9E6-ED39A053D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696"/>
              <a:ext cx="576" cy="233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a[7]</a:t>
              </a:r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4A801418-B3F0-4819-872F-2572F1BF9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00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27">
              <a:extLst>
                <a:ext uri="{FF2B5EF4-FFF2-40B4-BE49-F238E27FC236}">
                  <a16:creationId xmlns:a16="http://schemas.microsoft.com/office/drawing/2014/main" id="{A5D432F5-D219-425A-A9D4-3C56AECFB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4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28">
              <a:extLst>
                <a:ext uri="{FF2B5EF4-FFF2-40B4-BE49-F238E27FC236}">
                  <a16:creationId xmlns:a16="http://schemas.microsoft.com/office/drawing/2014/main" id="{14F18135-7199-4565-9BC5-5D4113BA1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6313D3EB-52DF-4C39-B3F4-7A631CC4E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4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8385976E-F5B9-4BBD-9E4E-4FA73D756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12"/>
              <a:ext cx="960" cy="2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p+7,a+7</a:t>
              </a:r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116A014B-245F-4347-BFD8-5FFB53F7A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960" cy="2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p+i,a+i</a:t>
              </a:r>
            </a:p>
          </p:txBody>
        </p:sp>
        <p:sp>
          <p:nvSpPr>
            <p:cNvPr id="22560" name="Text Box 32">
              <a:extLst>
                <a:ext uri="{FF2B5EF4-FFF2-40B4-BE49-F238E27FC236}">
                  <a16:creationId xmlns:a16="http://schemas.microsoft.com/office/drawing/2014/main" id="{B6A370D3-FBC6-4A35-A157-68D685B0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056"/>
              <a:ext cx="960" cy="2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p+1,a+1</a:t>
              </a:r>
            </a:p>
          </p:txBody>
        </p:sp>
        <p:sp>
          <p:nvSpPr>
            <p:cNvPr id="22561" name="Text Box 33">
              <a:extLst>
                <a:ext uri="{FF2B5EF4-FFF2-40B4-BE49-F238E27FC236}">
                  <a16:creationId xmlns:a16="http://schemas.microsoft.com/office/drawing/2014/main" id="{1E6D348A-BF26-419E-9E27-F804ACABB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672"/>
              <a:ext cx="960" cy="2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P=&amp;a</a:t>
              </a:r>
            </a:p>
          </p:txBody>
        </p:sp>
        <p:sp>
          <p:nvSpPr>
            <p:cNvPr id="22562" name="Text Box 34">
              <a:extLst>
                <a:ext uri="{FF2B5EF4-FFF2-40B4-BE49-F238E27FC236}">
                  <a16:creationId xmlns:a16="http://schemas.microsoft.com/office/drawing/2014/main" id="{3F72EC48-26E8-4910-B0FB-E920DB08F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24"/>
              <a:ext cx="960" cy="233"/>
            </a:xfrm>
            <a:prstGeom prst="rect">
              <a:avLst/>
            </a:prstGeom>
            <a:solidFill>
              <a:srgbClr val="E0EC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zh-CN" altLang="en-US" b="1"/>
                <a:t>数组</a:t>
              </a:r>
            </a:p>
          </p:txBody>
        </p:sp>
      </p:grpSp>
      <p:sp>
        <p:nvSpPr>
          <p:cNvPr id="22563" name="Text Box 35">
            <a:extLst>
              <a:ext uri="{FF2B5EF4-FFF2-40B4-BE49-F238E27FC236}">
                <a16:creationId xmlns:a16="http://schemas.microsoft.com/office/drawing/2014/main" id="{E7DB0723-7629-4D76-97D1-7A373CB9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09913"/>
            <a:ext cx="3886200" cy="1892826"/>
          </a:xfrm>
          <a:prstGeom prst="rect">
            <a:avLst/>
          </a:prstGeom>
          <a:solidFill>
            <a:srgbClr val="2CC0D4"/>
          </a:solidFill>
          <a:ln w="9525">
            <a:solidFill>
              <a:srgbClr val="FF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*(p+i)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</a:t>
            </a:r>
            <a:r>
              <a:rPr lang="en-US" altLang="zh-CN" b="1">
                <a:solidFill>
                  <a:schemeClr val="hlink"/>
                </a:solidFill>
              </a:rPr>
              <a:t>*(a+i)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取值的过程：</a:t>
            </a:r>
            <a:r>
              <a:rPr lang="en-US" altLang="zh-CN" b="1"/>
              <a:t>&amp;a[i]=&gt;a+i*d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&amp;a=1000 i=3 d=2(</a:t>
            </a:r>
            <a:r>
              <a:rPr lang="zh-CN" altLang="en-US" b="1"/>
              <a:t>类型所占字节，</a:t>
            </a:r>
            <a:r>
              <a:rPr lang="en-US" altLang="zh-CN" b="1"/>
              <a:t>int </a:t>
            </a:r>
            <a:r>
              <a:rPr lang="zh-CN" altLang="en-US" b="1"/>
              <a:t>占</a:t>
            </a:r>
            <a:r>
              <a:rPr lang="en-US" altLang="zh-CN" b="1"/>
              <a:t>2</a:t>
            </a:r>
            <a:r>
              <a:rPr lang="zh-CN" altLang="en-US" b="1"/>
              <a:t>个字节 </a:t>
            </a:r>
            <a:r>
              <a:rPr lang="en-US" altLang="zh-CN" b="1"/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&amp;a[i]=&gt;1000+3*2=1006</a:t>
            </a:r>
          </a:p>
        </p:txBody>
      </p:sp>
      <p:sp>
        <p:nvSpPr>
          <p:cNvPr id="22564" name="Text Box 36">
            <a:extLst>
              <a:ext uri="{FF2B5EF4-FFF2-40B4-BE49-F238E27FC236}">
                <a16:creationId xmlns:a16="http://schemas.microsoft.com/office/drawing/2014/main" id="{DF57BD05-7231-4FBB-804A-2D8F2480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15001"/>
            <a:ext cx="3886200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指向数组的指针变量也可以带下标</a:t>
            </a:r>
            <a:r>
              <a:rPr lang="en-US" altLang="zh-CN" b="1"/>
              <a:t>p[i]</a:t>
            </a:r>
            <a:r>
              <a:rPr lang="en-US" altLang="zh-CN" b="1">
                <a:sym typeface="Wingdings" panose="05000000000000000000" pitchFamily="2" charset="2"/>
              </a:rPr>
              <a:t>*(p+i)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nimBg="1" autoUpdateAnimBg="0"/>
      <p:bldP spid="22563" grpId="0" animBg="1" autoUpdateAnimBg="0"/>
      <p:bldP spid="2256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05D2F5-C4A8-47B2-8CE7-125BAA54F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zh-CN" altLang="en-US" sz="3200" b="1"/>
              <a:t>输出数组全部元素的三种方法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12AE1DAB-D552-40BB-AAA6-6830561A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1"/>
            <a:ext cx="2895600" cy="4527393"/>
          </a:xfrm>
          <a:prstGeom prst="rect">
            <a:avLst/>
          </a:prstGeom>
          <a:solidFill>
            <a:srgbClr val="2CC0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200" b="1"/>
              <a:t>     (1)  </a:t>
            </a:r>
            <a:r>
              <a:rPr lang="zh-CN" altLang="en-US" sz="2200" b="1"/>
              <a:t>下标法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#include&lt;stdio.h&gt;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void main()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{int a[10];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int i;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for (i=0; i&lt;10;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 scanf(“%d”, &amp;a[i]);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printf(“\n”);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for (i=0; i&lt;10;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  printf(“%d”, </a:t>
            </a:r>
            <a:r>
              <a:rPr lang="en-US" altLang="zh-CN" sz="2200" b="1">
                <a:solidFill>
                  <a:schemeClr val="accent2"/>
                </a:solidFill>
              </a:rPr>
              <a:t>a[i]</a:t>
            </a:r>
            <a:r>
              <a:rPr lang="en-US" altLang="zh-CN" sz="2200" b="1"/>
              <a:t>);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}</a:t>
            </a:r>
          </a:p>
          <a:p>
            <a:pPr>
              <a:spcBef>
                <a:spcPct val="10000"/>
              </a:spcBef>
            </a:pPr>
            <a:endParaRPr lang="en-US" altLang="zh-CN" sz="2200" b="1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C3AA6901-8D5E-475B-87AD-C50585B91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147763"/>
            <a:ext cx="2971800" cy="44935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200" b="1"/>
              <a:t>      (2)  </a:t>
            </a:r>
            <a:r>
              <a:rPr lang="zh-CN" altLang="en-US" sz="2200" b="1"/>
              <a:t>数组名法</a:t>
            </a:r>
            <a:r>
              <a:rPr lang="en-US" altLang="zh-CN" sz="2200" b="1"/>
              <a:t>(</a:t>
            </a:r>
            <a:r>
              <a:rPr lang="zh-CN" altLang="en-US" sz="2200" b="1"/>
              <a:t>地址法</a:t>
            </a:r>
            <a:r>
              <a:rPr lang="en-US" altLang="zh-CN" sz="2200" b="1"/>
              <a:t>)</a:t>
            </a:r>
            <a:r>
              <a:rPr lang="zh-CN" altLang="en-US" sz="2200" b="1"/>
              <a:t>）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#include&lt;stdio.h&gt;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void main()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{int a[10];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for (i=0; i&lt;10;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  scanf(“%d”, &amp;a[i]);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printf(“\n”);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for (i=0; i&lt;10;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 printf(“%d”, </a:t>
            </a:r>
            <a:r>
              <a:rPr lang="en-US" altLang="zh-CN" sz="2200" b="1">
                <a:solidFill>
                  <a:schemeClr val="accent2"/>
                </a:solidFill>
              </a:rPr>
              <a:t>*(a+i)</a:t>
            </a:r>
            <a:r>
              <a:rPr lang="en-US" altLang="zh-CN" sz="2200" b="1"/>
              <a:t>);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}</a:t>
            </a:r>
          </a:p>
          <a:p>
            <a:pPr>
              <a:spcBef>
                <a:spcPct val="10000"/>
              </a:spcBef>
            </a:pPr>
            <a:endParaRPr lang="en-US" altLang="zh-CN" sz="2200" b="1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D952D23-4377-4BC7-9A8E-1A6201C65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08064"/>
            <a:ext cx="3124200" cy="486594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200" b="1"/>
              <a:t>      (3)    </a:t>
            </a:r>
            <a:r>
              <a:rPr lang="zh-CN" altLang="en-US" sz="2200" b="1"/>
              <a:t>指针法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#include&lt;stdio.h&gt;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void main()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{int a[10];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int *p, i;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for (i=0; i&lt;10;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scanf(“%d”, &amp;a[i]);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printf(“\n”);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for (p=a; p&lt;(a+10); p++)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printf(“%d”, </a:t>
            </a:r>
            <a:r>
              <a:rPr lang="en-US" altLang="zh-CN" sz="2200" b="1">
                <a:solidFill>
                  <a:schemeClr val="accent2"/>
                </a:solidFill>
              </a:rPr>
              <a:t>*p)</a:t>
            </a:r>
            <a:r>
              <a:rPr lang="en-US" altLang="zh-CN" sz="2200" b="1"/>
              <a:t>;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b="1"/>
              <a:t>}</a:t>
            </a:r>
          </a:p>
          <a:p>
            <a:pPr>
              <a:spcBef>
                <a:spcPct val="10000"/>
              </a:spcBef>
            </a:pPr>
            <a:endParaRPr lang="en-US" altLang="zh-CN" sz="2200" b="1"/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87D0898C-729A-4F7D-A2A4-7CC9F59C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91200"/>
            <a:ext cx="8839200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结论：下标法直观，</a:t>
            </a:r>
            <a:r>
              <a:rPr lang="en-US" altLang="zh-CN" b="1"/>
              <a:t>(1),(2)</a:t>
            </a:r>
            <a:r>
              <a:rPr lang="zh-CN" altLang="en-US" b="1"/>
              <a:t>方法效率相同，方法（</a:t>
            </a:r>
            <a:r>
              <a:rPr lang="en-US" altLang="zh-CN" b="1"/>
              <a:t>3</a:t>
            </a:r>
            <a:r>
              <a:rPr lang="zh-CN" altLang="en-US" b="1"/>
              <a:t>）效率高于方法</a:t>
            </a:r>
            <a:r>
              <a:rPr lang="en-US" altLang="zh-CN" b="1"/>
              <a:t>(1),(2)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nimBg="1" autoUpdateAnimBg="0"/>
      <p:bldP spid="23556" grpId="0" animBg="1" autoUpdateAnimBg="0"/>
      <p:bldP spid="23557" grpId="0" animBg="1" autoUpdateAnimBg="0"/>
      <p:bldP spid="2355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7EB6-3A35-4BA4-8C69-50B5D43002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719667" y="188914"/>
            <a:ext cx="10566400" cy="46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3467" b="1" dirty="0"/>
              <a:t>            </a:t>
            </a:r>
            <a:r>
              <a:rPr kumimoji="1" lang="en-US" altLang="zh-CN" sz="3467" b="1" dirty="0">
                <a:solidFill>
                  <a:srgbClr val="CC0000"/>
                </a:solidFill>
              </a:rPr>
              <a:t>switch</a:t>
            </a:r>
            <a:r>
              <a:rPr kumimoji="1" lang="zh-CN" altLang="en-US" sz="3467" b="1" dirty="0">
                <a:solidFill>
                  <a:srgbClr val="CC0000"/>
                </a:solidFill>
              </a:rPr>
              <a:t>语句可以嵌套使用</a:t>
            </a:r>
            <a:endParaRPr kumimoji="1" lang="en-US" altLang="zh-CN" sz="3467" b="1" dirty="0">
              <a:solidFill>
                <a:srgbClr val="CC0000"/>
              </a:solidFill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15414" y="717703"/>
            <a:ext cx="7392557" cy="604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#include </a:t>
            </a:r>
            <a:r>
              <a:rPr kumimoji="1" lang="en-US" altLang="zh-CN" sz="2667" dirty="0">
                <a:ea typeface="黑体" pitchFamily="49" charset="-122"/>
                <a:cs typeface="Adobe 黑体 Std R"/>
              </a:rPr>
              <a:t>" </a:t>
            </a:r>
            <a:r>
              <a:rPr kumimoji="1" lang="en-US" altLang="zh-CN" sz="2667" b="1" dirty="0" err="1">
                <a:latin typeface="Arial" charset="0"/>
              </a:rPr>
              <a:t>stdio.h</a:t>
            </a:r>
            <a:r>
              <a:rPr kumimoji="1" lang="en-US" altLang="zh-CN" sz="2667" dirty="0">
                <a:ea typeface="黑体" pitchFamily="49" charset="-122"/>
                <a:cs typeface="Adobe 黑体 Std R"/>
              </a:rPr>
              <a:t>"</a:t>
            </a:r>
            <a:endParaRPr kumimoji="1" lang="en-US" altLang="zh-CN" sz="2667" b="1" dirty="0">
              <a:latin typeface="Arial" charset="0"/>
            </a:endParaRP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 err="1">
                <a:latin typeface="Arial" charset="0"/>
              </a:rPr>
              <a:t>int</a:t>
            </a:r>
            <a:r>
              <a:rPr kumimoji="1" lang="en-US" altLang="zh-CN" sz="2667" b="1" dirty="0">
                <a:latin typeface="Arial" charset="0"/>
              </a:rPr>
              <a:t> main( )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{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</a:t>
            </a:r>
            <a:r>
              <a:rPr kumimoji="1" lang="en-US" altLang="zh-CN" sz="2667" b="1" dirty="0" err="1">
                <a:latin typeface="Arial" charset="0"/>
              </a:rPr>
              <a:t>int</a:t>
            </a:r>
            <a:r>
              <a:rPr kumimoji="1" lang="en-US" altLang="zh-CN" sz="2667" b="1" dirty="0">
                <a:latin typeface="Arial" charset="0"/>
              </a:rPr>
              <a:t> x;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switch(x=1)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{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   case 0:   x=5; break;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   case 1:   switch(x=1)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  {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         case 1</a:t>
            </a:r>
            <a:r>
              <a:rPr lang="en-US" altLang="zh-CN" sz="2667" b="1" dirty="0">
                <a:latin typeface="Arial" charset="0"/>
              </a:rPr>
              <a:t> </a:t>
            </a:r>
            <a:r>
              <a:rPr kumimoji="1" lang="en-US" altLang="zh-CN" sz="2667" b="1" dirty="0">
                <a:latin typeface="Arial" charset="0"/>
              </a:rPr>
              <a:t>:  x=10; 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         case 2 :  x=20; break;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   }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}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</a:t>
            </a:r>
            <a:r>
              <a:rPr kumimoji="1" lang="en-US" altLang="zh-CN" sz="2667" b="1" dirty="0" err="1">
                <a:latin typeface="Arial" charset="0"/>
              </a:rPr>
              <a:t>printf</a:t>
            </a:r>
            <a:r>
              <a:rPr kumimoji="1" lang="en-US" altLang="zh-CN" sz="2667" b="1" dirty="0">
                <a:latin typeface="Arial" charset="0"/>
              </a:rPr>
              <a:t>(</a:t>
            </a:r>
            <a:r>
              <a:rPr kumimoji="1" lang="en-US" altLang="zh-CN" sz="2667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667" b="1" dirty="0">
                <a:latin typeface="Arial" charset="0"/>
              </a:rPr>
              <a:t>x=%d\</a:t>
            </a:r>
            <a:r>
              <a:rPr kumimoji="1" lang="en-US" altLang="zh-CN" sz="2667" b="1" dirty="0" err="1">
                <a:latin typeface="Arial" charset="0"/>
              </a:rPr>
              <a:t>n</a:t>
            </a:r>
            <a:r>
              <a:rPr kumimoji="1" lang="en-US" altLang="zh-CN" sz="2667" dirty="0" err="1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667" b="1" dirty="0" err="1">
                <a:latin typeface="Arial" charset="0"/>
              </a:rPr>
              <a:t>,x</a:t>
            </a:r>
            <a:r>
              <a:rPr kumimoji="1" lang="en-US" altLang="zh-CN" sz="2667" b="1" dirty="0">
                <a:latin typeface="Arial" charset="0"/>
              </a:rPr>
              <a:t>);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        return 0;</a:t>
            </a:r>
          </a:p>
          <a:p>
            <a:pPr eaLnBrk="1" hangingPunct="1">
              <a:lnSpc>
                <a:spcPts val="2933"/>
              </a:lnSpc>
            </a:pPr>
            <a:r>
              <a:rPr kumimoji="1" lang="en-US" altLang="zh-CN" sz="2667" b="1" dirty="0">
                <a:latin typeface="Arial" charset="0"/>
              </a:rPr>
              <a:t>  }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94275" y="4113309"/>
            <a:ext cx="2017184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C0000"/>
                </a:solidFill>
              </a:rPr>
              <a:t>break</a:t>
            </a:r>
            <a:r>
              <a:rPr kumimoji="1" lang="en-US" altLang="zh-CN" sz="3200" b="1" dirty="0"/>
              <a:t>;</a:t>
            </a:r>
            <a:endParaRPr lang="en-US" altLang="zh-CN" sz="3200" dirty="0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7632171" y="1700809"/>
            <a:ext cx="4224867" cy="1323439"/>
          </a:xfrm>
          <a:prstGeom prst="rect">
            <a:avLst/>
          </a:prstGeom>
          <a:noFill/>
          <a:ln w="1270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</a:rPr>
              <a:t>运行结果：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</a:rPr>
              <a:t>X=20</a:t>
            </a:r>
          </a:p>
        </p:txBody>
      </p:sp>
    </p:spTree>
    <p:extLst>
      <p:ext uri="{BB962C8B-B14F-4D97-AF65-F5344CB8AC3E}">
        <p14:creationId xmlns:p14="http://schemas.microsoft.com/office/powerpoint/2010/main" val="218363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autoUpdateAnimBg="0"/>
      <p:bldP spid="126980" grpId="0"/>
      <p:bldP spid="1269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FED47DD-1210-409E-9DE3-426834F10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r>
              <a:rPr lang="en-US" altLang="zh-CN" sz="3600" b="1"/>
              <a:t>4.  </a:t>
            </a:r>
            <a:r>
              <a:rPr lang="zh-CN" altLang="en-US" sz="3600" b="1"/>
              <a:t>指向多维数组的指针和指针变量 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638B16B2-79E3-450D-80C8-6716C8A9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8001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/>
              <a:t>      1.   </a:t>
            </a:r>
            <a:r>
              <a:rPr lang="zh-CN" altLang="en-US" b="1" dirty="0"/>
              <a:t>多维数组的地址</a:t>
            </a:r>
          </a:p>
          <a:p>
            <a:pPr algn="just">
              <a:spcBef>
                <a:spcPct val="50000"/>
              </a:spcBef>
            </a:pPr>
            <a:r>
              <a:rPr lang="zh-CN" altLang="en-US" b="1" dirty="0"/>
              <a:t>            </a:t>
            </a:r>
            <a:r>
              <a:rPr lang="en-US" altLang="zh-CN" b="1" dirty="0"/>
              <a:t>short</a:t>
            </a:r>
            <a:r>
              <a:rPr lang="zh-CN" altLang="en-US" b="1" dirty="0"/>
              <a:t> </a:t>
            </a:r>
            <a:r>
              <a:rPr lang="en-US" altLang="zh-CN" b="1" dirty="0"/>
              <a:t>int a[3][4]={{1,3,5,7},{9,11,13,15},{17,19,21,23}}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7065637A-6053-4478-8D93-8D73597343C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133601"/>
            <a:ext cx="8763000" cy="4321176"/>
            <a:chOff x="0" y="1344"/>
            <a:chExt cx="5520" cy="2722"/>
          </a:xfrm>
        </p:grpSpPr>
        <p:grpSp>
          <p:nvGrpSpPr>
            <p:cNvPr id="62469" name="Group 5">
              <a:extLst>
                <a:ext uri="{FF2B5EF4-FFF2-40B4-BE49-F238E27FC236}">
                  <a16:creationId xmlns:a16="http://schemas.microsoft.com/office/drawing/2014/main" id="{A57B2789-E07C-47A4-B355-07F16A156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12"/>
              <a:ext cx="768" cy="1954"/>
              <a:chOff x="816" y="2112"/>
              <a:chExt cx="768" cy="1954"/>
            </a:xfrm>
          </p:grpSpPr>
          <p:sp>
            <p:nvSpPr>
              <p:cNvPr id="62470" name="Text Box 6">
                <a:extLst>
                  <a:ext uri="{FF2B5EF4-FFF2-40B4-BE49-F238E27FC236}">
                    <a16:creationId xmlns:a16="http://schemas.microsoft.com/office/drawing/2014/main" id="{D7B25F0B-5B5C-4E19-9AED-271506D54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112"/>
                <a:ext cx="768" cy="679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/>
                  <a:t>a[0]</a:t>
                </a:r>
              </a:p>
              <a:p>
                <a:pPr algn="ctr"/>
                <a:r>
                  <a:rPr lang="en-US" altLang="zh-CN" sz="3200" b="1">
                    <a:solidFill>
                      <a:srgbClr val="FF3300"/>
                    </a:solidFill>
                  </a:rPr>
                  <a:t>2000</a:t>
                </a:r>
              </a:p>
            </p:txBody>
          </p:sp>
          <p:sp>
            <p:nvSpPr>
              <p:cNvPr id="62471" name="Text Box 7">
                <a:extLst>
                  <a:ext uri="{FF2B5EF4-FFF2-40B4-BE49-F238E27FC236}">
                    <a16:creationId xmlns:a16="http://schemas.microsoft.com/office/drawing/2014/main" id="{65C58D78-8423-4C2D-913F-5F1D0E2FA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750"/>
                <a:ext cx="768" cy="679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/>
                  <a:t>a[1]</a:t>
                </a:r>
              </a:p>
              <a:p>
                <a:pPr algn="ctr"/>
                <a:r>
                  <a:rPr lang="en-US" altLang="zh-CN" sz="3200" b="1">
                    <a:solidFill>
                      <a:srgbClr val="FF3300"/>
                    </a:solidFill>
                  </a:rPr>
                  <a:t>2008</a:t>
                </a:r>
              </a:p>
            </p:txBody>
          </p:sp>
          <p:sp>
            <p:nvSpPr>
              <p:cNvPr id="62472" name="Text Box 8">
                <a:extLst>
                  <a:ext uri="{FF2B5EF4-FFF2-40B4-BE49-F238E27FC236}">
                    <a16:creationId xmlns:a16="http://schemas.microsoft.com/office/drawing/2014/main" id="{897512C9-3DEC-45EF-AA6D-9E5C76BD8F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3387"/>
                <a:ext cx="768" cy="679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a[2]</a:t>
                </a:r>
              </a:p>
              <a:p>
                <a:pPr algn="ctr"/>
                <a:r>
                  <a:rPr lang="en-US" altLang="zh-CN" sz="3200" b="1" dirty="0">
                    <a:solidFill>
                      <a:srgbClr val="FF3300"/>
                    </a:solidFill>
                  </a:rPr>
                  <a:t>2016</a:t>
                </a:r>
              </a:p>
            </p:txBody>
          </p:sp>
        </p:grpSp>
        <p:grpSp>
          <p:nvGrpSpPr>
            <p:cNvPr id="62473" name="Group 9">
              <a:extLst>
                <a:ext uri="{FF2B5EF4-FFF2-40B4-BE49-F238E27FC236}">
                  <a16:creationId xmlns:a16="http://schemas.microsoft.com/office/drawing/2014/main" id="{CE795E3D-646A-4145-B443-7D03CEC07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112"/>
              <a:ext cx="3600" cy="1953"/>
              <a:chOff x="2016" y="1872"/>
              <a:chExt cx="3840" cy="1176"/>
            </a:xfrm>
          </p:grpSpPr>
          <p:sp>
            <p:nvSpPr>
              <p:cNvPr id="62474" name="Text Box 10">
                <a:extLst>
                  <a:ext uri="{FF2B5EF4-FFF2-40B4-BE49-F238E27FC236}">
                    <a16:creationId xmlns:a16="http://schemas.microsoft.com/office/drawing/2014/main" id="{39E530E8-8D06-4A7F-B757-B9DC52702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872"/>
                <a:ext cx="960" cy="408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a[0][0]</a:t>
                </a:r>
              </a:p>
              <a:p>
                <a:pPr algn="ctr"/>
                <a:r>
                  <a:rPr lang="en-US" altLang="zh-CN" sz="3200" b="1">
                    <a:solidFill>
                      <a:srgbClr val="FF3300"/>
                    </a:solidFill>
                  </a:rPr>
                  <a:t>2000</a:t>
                </a:r>
              </a:p>
            </p:txBody>
          </p:sp>
          <p:sp>
            <p:nvSpPr>
              <p:cNvPr id="62475" name="Text Box 11">
                <a:extLst>
                  <a:ext uri="{FF2B5EF4-FFF2-40B4-BE49-F238E27FC236}">
                    <a16:creationId xmlns:a16="http://schemas.microsoft.com/office/drawing/2014/main" id="{B33EA24B-3C9F-4D93-BD9B-B1458C8ED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256"/>
                <a:ext cx="960" cy="408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a[1][0]</a:t>
                </a:r>
              </a:p>
              <a:p>
                <a:pPr algn="ctr"/>
                <a:r>
                  <a:rPr lang="en-US" altLang="zh-CN" sz="3200" b="1">
                    <a:solidFill>
                      <a:srgbClr val="FF3300"/>
                    </a:solidFill>
                  </a:rPr>
                  <a:t>2008</a:t>
                </a:r>
              </a:p>
            </p:txBody>
          </p:sp>
          <p:sp>
            <p:nvSpPr>
              <p:cNvPr id="62476" name="Text Box 12">
                <a:extLst>
                  <a:ext uri="{FF2B5EF4-FFF2-40B4-BE49-F238E27FC236}">
                    <a16:creationId xmlns:a16="http://schemas.microsoft.com/office/drawing/2014/main" id="{829498B0-C35A-4A5F-99C2-0DE353933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960" cy="408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a[2][0]</a:t>
                </a:r>
              </a:p>
              <a:p>
                <a:pPr algn="ctr"/>
                <a:r>
                  <a:rPr lang="en-US" altLang="zh-CN" sz="3200" b="1">
                    <a:solidFill>
                      <a:srgbClr val="FF3300"/>
                    </a:solidFill>
                  </a:rPr>
                  <a:t>2016</a:t>
                </a:r>
              </a:p>
            </p:txBody>
          </p:sp>
          <p:grpSp>
            <p:nvGrpSpPr>
              <p:cNvPr id="62477" name="Group 13">
                <a:extLst>
                  <a:ext uri="{FF2B5EF4-FFF2-40B4-BE49-F238E27FC236}">
                    <a16:creationId xmlns:a16="http://schemas.microsoft.com/office/drawing/2014/main" id="{88F36923-9A49-4B6C-A190-7999C7843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872"/>
                <a:ext cx="960" cy="1176"/>
                <a:chOff x="1824" y="1776"/>
                <a:chExt cx="960" cy="1176"/>
              </a:xfrm>
            </p:grpSpPr>
            <p:sp>
              <p:nvSpPr>
                <p:cNvPr id="62478" name="Text Box 14">
                  <a:extLst>
                    <a:ext uri="{FF2B5EF4-FFF2-40B4-BE49-F238E27FC236}">
                      <a16:creationId xmlns:a16="http://schemas.microsoft.com/office/drawing/2014/main" id="{2F953F33-1882-4E76-AA9D-5A16CE64FA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1776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a[0][1]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2002</a:t>
                  </a:r>
                </a:p>
              </p:txBody>
            </p:sp>
            <p:sp>
              <p:nvSpPr>
                <p:cNvPr id="62479" name="Text Box 15">
                  <a:extLst>
                    <a:ext uri="{FF2B5EF4-FFF2-40B4-BE49-F238E27FC236}">
                      <a16:creationId xmlns:a16="http://schemas.microsoft.com/office/drawing/2014/main" id="{63E44D80-4A8B-4FBE-BE18-9FC44F5572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2160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a[1][1]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2010</a:t>
                  </a:r>
                </a:p>
              </p:txBody>
            </p:sp>
            <p:sp>
              <p:nvSpPr>
                <p:cNvPr id="62480" name="Text Box 16">
                  <a:extLst>
                    <a:ext uri="{FF2B5EF4-FFF2-40B4-BE49-F238E27FC236}">
                      <a16:creationId xmlns:a16="http://schemas.microsoft.com/office/drawing/2014/main" id="{9B27916C-4225-45DD-88FE-5CAC1BCC55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2544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a[2][1]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2018</a:t>
                  </a:r>
                </a:p>
              </p:txBody>
            </p:sp>
          </p:grpSp>
          <p:grpSp>
            <p:nvGrpSpPr>
              <p:cNvPr id="62481" name="Group 17">
                <a:extLst>
                  <a:ext uri="{FF2B5EF4-FFF2-40B4-BE49-F238E27FC236}">
                    <a16:creationId xmlns:a16="http://schemas.microsoft.com/office/drawing/2014/main" id="{69D63390-8A9D-4A68-8E3A-E361593B66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872"/>
                <a:ext cx="960" cy="1176"/>
                <a:chOff x="3792" y="1776"/>
                <a:chExt cx="960" cy="1176"/>
              </a:xfrm>
            </p:grpSpPr>
            <p:sp>
              <p:nvSpPr>
                <p:cNvPr id="62482" name="Text Box 18">
                  <a:extLst>
                    <a:ext uri="{FF2B5EF4-FFF2-40B4-BE49-F238E27FC236}">
                      <a16:creationId xmlns:a16="http://schemas.microsoft.com/office/drawing/2014/main" id="{24DEAFD5-702D-48A4-8A4D-FD193CDB26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1776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a[0][2]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2004</a:t>
                  </a:r>
                </a:p>
              </p:txBody>
            </p:sp>
            <p:sp>
              <p:nvSpPr>
                <p:cNvPr id="62483" name="Text Box 19">
                  <a:extLst>
                    <a:ext uri="{FF2B5EF4-FFF2-40B4-BE49-F238E27FC236}">
                      <a16:creationId xmlns:a16="http://schemas.microsoft.com/office/drawing/2014/main" id="{F557E721-98E7-4D5A-BB74-79DE4FF4BF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160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a[1][2]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2012</a:t>
                  </a:r>
                </a:p>
              </p:txBody>
            </p:sp>
            <p:sp>
              <p:nvSpPr>
                <p:cNvPr id="62484" name="Text Box 20">
                  <a:extLst>
                    <a:ext uri="{FF2B5EF4-FFF2-40B4-BE49-F238E27FC236}">
                      <a16:creationId xmlns:a16="http://schemas.microsoft.com/office/drawing/2014/main" id="{62322BD1-6A50-4999-9BB3-640FF478E9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544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a[2][2]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2020</a:t>
                  </a:r>
                </a:p>
              </p:txBody>
            </p:sp>
          </p:grpSp>
          <p:grpSp>
            <p:nvGrpSpPr>
              <p:cNvPr id="62485" name="Group 21">
                <a:extLst>
                  <a:ext uri="{FF2B5EF4-FFF2-40B4-BE49-F238E27FC236}">
                    <a16:creationId xmlns:a16="http://schemas.microsoft.com/office/drawing/2014/main" id="{48A74FC7-4C53-445B-8F74-7DE5A7D46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872"/>
                <a:ext cx="960" cy="1176"/>
                <a:chOff x="3792" y="1776"/>
                <a:chExt cx="960" cy="1176"/>
              </a:xfrm>
            </p:grpSpPr>
            <p:sp>
              <p:nvSpPr>
                <p:cNvPr id="62486" name="Text Box 22">
                  <a:extLst>
                    <a:ext uri="{FF2B5EF4-FFF2-40B4-BE49-F238E27FC236}">
                      <a16:creationId xmlns:a16="http://schemas.microsoft.com/office/drawing/2014/main" id="{2C89E0B4-B84F-4EED-8869-DF9E55B523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1776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a[0][3]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2006</a:t>
                  </a:r>
                </a:p>
              </p:txBody>
            </p:sp>
            <p:sp>
              <p:nvSpPr>
                <p:cNvPr id="62487" name="Text Box 23">
                  <a:extLst>
                    <a:ext uri="{FF2B5EF4-FFF2-40B4-BE49-F238E27FC236}">
                      <a16:creationId xmlns:a16="http://schemas.microsoft.com/office/drawing/2014/main" id="{BBC479C5-B1B7-43CA-B722-B74250DBCD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160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a[1][3]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2014</a:t>
                  </a:r>
                </a:p>
              </p:txBody>
            </p:sp>
            <p:sp>
              <p:nvSpPr>
                <p:cNvPr id="62488" name="Text Box 24">
                  <a:extLst>
                    <a:ext uri="{FF2B5EF4-FFF2-40B4-BE49-F238E27FC236}">
                      <a16:creationId xmlns:a16="http://schemas.microsoft.com/office/drawing/2014/main" id="{0D1225AE-2533-4CF0-B5D7-127AED6224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544"/>
                  <a:ext cx="960" cy="40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 b="1"/>
                    <a:t>a[2][3]</a:t>
                  </a:r>
                </a:p>
                <a:p>
                  <a:pPr algn="ctr"/>
                  <a:r>
                    <a:rPr lang="en-US" altLang="zh-CN" sz="3200" b="1">
                      <a:solidFill>
                        <a:srgbClr val="FF3300"/>
                      </a:solidFill>
                    </a:rPr>
                    <a:t>2022</a:t>
                  </a:r>
                </a:p>
              </p:txBody>
            </p:sp>
          </p:grpSp>
        </p:grpSp>
        <p:grpSp>
          <p:nvGrpSpPr>
            <p:cNvPr id="62489" name="Group 25">
              <a:extLst>
                <a:ext uri="{FF2B5EF4-FFF2-40B4-BE49-F238E27FC236}">
                  <a16:creationId xmlns:a16="http://schemas.microsoft.com/office/drawing/2014/main" id="{64EEEC98-9658-4D98-AED6-E6F380E51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72"/>
              <a:ext cx="816" cy="1536"/>
              <a:chOff x="0" y="1872"/>
              <a:chExt cx="816" cy="1536"/>
            </a:xfrm>
          </p:grpSpPr>
          <p:grpSp>
            <p:nvGrpSpPr>
              <p:cNvPr id="62490" name="Group 26">
                <a:extLst>
                  <a:ext uri="{FF2B5EF4-FFF2-40B4-BE49-F238E27FC236}">
                    <a16:creationId xmlns:a16="http://schemas.microsoft.com/office/drawing/2014/main" id="{782D7F1E-40FD-4FAF-9613-F17631CE3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2"/>
                <a:ext cx="816" cy="241"/>
                <a:chOff x="96" y="1632"/>
                <a:chExt cx="816" cy="241"/>
              </a:xfrm>
            </p:grpSpPr>
            <p:sp>
              <p:nvSpPr>
                <p:cNvPr id="62491" name="Line 27">
                  <a:extLst>
                    <a:ext uri="{FF2B5EF4-FFF2-40B4-BE49-F238E27FC236}">
                      <a16:creationId xmlns:a16="http://schemas.microsoft.com/office/drawing/2014/main" id="{C3082517-DDC4-4B9F-8BEB-570EBA1B9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1872"/>
                  <a:ext cx="816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2" name="Text Box 28">
                  <a:extLst>
                    <a:ext uri="{FF2B5EF4-FFF2-40B4-BE49-F238E27FC236}">
                      <a16:creationId xmlns:a16="http://schemas.microsoft.com/office/drawing/2014/main" id="{D66D1BF5-2274-418D-8101-29B2A1F8C5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" y="1632"/>
                  <a:ext cx="528" cy="24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0" bIns="0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/>
                    <a:t>a</a:t>
                  </a:r>
                </a:p>
              </p:txBody>
            </p:sp>
          </p:grpSp>
          <p:grpSp>
            <p:nvGrpSpPr>
              <p:cNvPr id="62493" name="Group 29">
                <a:extLst>
                  <a:ext uri="{FF2B5EF4-FFF2-40B4-BE49-F238E27FC236}">
                    <a16:creationId xmlns:a16="http://schemas.microsoft.com/office/drawing/2014/main" id="{474E4016-03E0-4CEE-B35D-192E69EC8F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96"/>
                <a:ext cx="816" cy="241"/>
                <a:chOff x="96" y="1632"/>
                <a:chExt cx="816" cy="241"/>
              </a:xfrm>
            </p:grpSpPr>
            <p:sp>
              <p:nvSpPr>
                <p:cNvPr id="62494" name="Line 30">
                  <a:extLst>
                    <a:ext uri="{FF2B5EF4-FFF2-40B4-BE49-F238E27FC236}">
                      <a16:creationId xmlns:a16="http://schemas.microsoft.com/office/drawing/2014/main" id="{05E9DEB5-9D88-42EE-A58C-0FA996E02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1872"/>
                  <a:ext cx="816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5" name="Text Box 31">
                  <a:extLst>
                    <a:ext uri="{FF2B5EF4-FFF2-40B4-BE49-F238E27FC236}">
                      <a16:creationId xmlns:a16="http://schemas.microsoft.com/office/drawing/2014/main" id="{7847C8EE-DFF7-4605-8B81-CA9FCBD25D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" y="1632"/>
                  <a:ext cx="528" cy="24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0" bIns="0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/>
                    <a:t>a+1</a:t>
                  </a:r>
                </a:p>
              </p:txBody>
            </p:sp>
          </p:grpSp>
          <p:grpSp>
            <p:nvGrpSpPr>
              <p:cNvPr id="62496" name="Group 32">
                <a:extLst>
                  <a:ext uri="{FF2B5EF4-FFF2-40B4-BE49-F238E27FC236}">
                    <a16:creationId xmlns:a16="http://schemas.microsoft.com/office/drawing/2014/main" id="{00F423B5-5D6B-494D-843D-CF089462B9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167"/>
                <a:ext cx="816" cy="241"/>
                <a:chOff x="96" y="1632"/>
                <a:chExt cx="816" cy="241"/>
              </a:xfrm>
            </p:grpSpPr>
            <p:sp>
              <p:nvSpPr>
                <p:cNvPr id="62497" name="Line 33">
                  <a:extLst>
                    <a:ext uri="{FF2B5EF4-FFF2-40B4-BE49-F238E27FC236}">
                      <a16:creationId xmlns:a16="http://schemas.microsoft.com/office/drawing/2014/main" id="{A41D4BE2-29C8-487D-9B59-377896893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1872"/>
                  <a:ext cx="816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8" name="Text Box 34">
                  <a:extLst>
                    <a:ext uri="{FF2B5EF4-FFF2-40B4-BE49-F238E27FC236}">
                      <a16:creationId xmlns:a16="http://schemas.microsoft.com/office/drawing/2014/main" id="{4B982966-8D47-4FE0-96D9-9D337C484F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" y="1632"/>
                  <a:ext cx="528" cy="24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0" bIns="0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/>
                    <a:t>a+2</a:t>
                  </a:r>
                </a:p>
              </p:txBody>
            </p:sp>
          </p:grpSp>
        </p:grpSp>
        <p:grpSp>
          <p:nvGrpSpPr>
            <p:cNvPr id="62499" name="Group 35">
              <a:extLst>
                <a:ext uri="{FF2B5EF4-FFF2-40B4-BE49-F238E27FC236}">
                  <a16:creationId xmlns:a16="http://schemas.microsoft.com/office/drawing/2014/main" id="{FDCD57C3-A68E-4FA4-ABAB-1ED887E41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344"/>
              <a:ext cx="3408" cy="768"/>
              <a:chOff x="1584" y="1344"/>
              <a:chExt cx="3408" cy="768"/>
            </a:xfrm>
          </p:grpSpPr>
          <p:grpSp>
            <p:nvGrpSpPr>
              <p:cNvPr id="62500" name="Group 36">
                <a:extLst>
                  <a:ext uri="{FF2B5EF4-FFF2-40B4-BE49-F238E27FC236}">
                    <a16:creationId xmlns:a16="http://schemas.microsoft.com/office/drawing/2014/main" id="{66750ABC-625A-4DC1-8899-B1A85C059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344"/>
                <a:ext cx="672" cy="768"/>
                <a:chOff x="1584" y="1344"/>
                <a:chExt cx="672" cy="768"/>
              </a:xfrm>
            </p:grpSpPr>
            <p:sp>
              <p:nvSpPr>
                <p:cNvPr id="62501" name="Line 37">
                  <a:extLst>
                    <a:ext uri="{FF2B5EF4-FFF2-40B4-BE49-F238E27FC236}">
                      <a16:creationId xmlns:a16="http://schemas.microsoft.com/office/drawing/2014/main" id="{1278DCF6-7372-4AF4-8DD5-09DCA9723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632"/>
                  <a:ext cx="0" cy="4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02" name="Text Box 38">
                  <a:extLst>
                    <a:ext uri="{FF2B5EF4-FFF2-40B4-BE49-F238E27FC236}">
                      <a16:creationId xmlns:a16="http://schemas.microsoft.com/office/drawing/2014/main" id="{FD857025-DB08-47E2-BE30-0A181E8236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1344"/>
                  <a:ext cx="672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/>
                    <a:t>a[0]</a:t>
                  </a:r>
                </a:p>
              </p:txBody>
            </p:sp>
          </p:grpSp>
          <p:grpSp>
            <p:nvGrpSpPr>
              <p:cNvPr id="62503" name="Group 39">
                <a:extLst>
                  <a:ext uri="{FF2B5EF4-FFF2-40B4-BE49-F238E27FC236}">
                    <a16:creationId xmlns:a16="http://schemas.microsoft.com/office/drawing/2014/main" id="{BCEEB8AB-AA5A-48E4-8921-BE80888A3D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344"/>
                <a:ext cx="672" cy="768"/>
                <a:chOff x="1584" y="1344"/>
                <a:chExt cx="672" cy="768"/>
              </a:xfrm>
            </p:grpSpPr>
            <p:sp>
              <p:nvSpPr>
                <p:cNvPr id="62504" name="Line 40">
                  <a:extLst>
                    <a:ext uri="{FF2B5EF4-FFF2-40B4-BE49-F238E27FC236}">
                      <a16:creationId xmlns:a16="http://schemas.microsoft.com/office/drawing/2014/main" id="{B2A942AA-19D3-46E8-BE21-F1EAEABF2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632"/>
                  <a:ext cx="0" cy="4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05" name="Text Box 41">
                  <a:extLst>
                    <a:ext uri="{FF2B5EF4-FFF2-40B4-BE49-F238E27FC236}">
                      <a16:creationId xmlns:a16="http://schemas.microsoft.com/office/drawing/2014/main" id="{37C38D45-6BDD-4CC4-983C-EF8BEB43E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1344"/>
                  <a:ext cx="672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a[0]+1</a:t>
                  </a:r>
                </a:p>
              </p:txBody>
            </p:sp>
          </p:grpSp>
          <p:grpSp>
            <p:nvGrpSpPr>
              <p:cNvPr id="62506" name="Group 42">
                <a:extLst>
                  <a:ext uri="{FF2B5EF4-FFF2-40B4-BE49-F238E27FC236}">
                    <a16:creationId xmlns:a16="http://schemas.microsoft.com/office/drawing/2014/main" id="{0DE3FF83-6ED7-4A3D-A561-22AA46A08D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1344"/>
                <a:ext cx="672" cy="768"/>
                <a:chOff x="1584" y="1344"/>
                <a:chExt cx="672" cy="768"/>
              </a:xfrm>
            </p:grpSpPr>
            <p:sp>
              <p:nvSpPr>
                <p:cNvPr id="62507" name="Line 43">
                  <a:extLst>
                    <a:ext uri="{FF2B5EF4-FFF2-40B4-BE49-F238E27FC236}">
                      <a16:creationId xmlns:a16="http://schemas.microsoft.com/office/drawing/2014/main" id="{B333DB56-7FC5-4EA4-9480-5321BF897D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632"/>
                  <a:ext cx="0" cy="4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08" name="Text Box 44">
                  <a:extLst>
                    <a:ext uri="{FF2B5EF4-FFF2-40B4-BE49-F238E27FC236}">
                      <a16:creationId xmlns:a16="http://schemas.microsoft.com/office/drawing/2014/main" id="{9C467B70-BCCD-4717-9339-A80B7B347A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1344"/>
                  <a:ext cx="672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a[0]+2</a:t>
                  </a:r>
                </a:p>
              </p:txBody>
            </p:sp>
          </p:grpSp>
          <p:grpSp>
            <p:nvGrpSpPr>
              <p:cNvPr id="62509" name="Group 45">
                <a:extLst>
                  <a:ext uri="{FF2B5EF4-FFF2-40B4-BE49-F238E27FC236}">
                    <a16:creationId xmlns:a16="http://schemas.microsoft.com/office/drawing/2014/main" id="{9ADB7352-3A5E-4E65-A5A0-9F11FA10DD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1344"/>
                <a:ext cx="672" cy="768"/>
                <a:chOff x="1584" y="1344"/>
                <a:chExt cx="672" cy="768"/>
              </a:xfrm>
            </p:grpSpPr>
            <p:sp>
              <p:nvSpPr>
                <p:cNvPr id="62510" name="Line 46">
                  <a:extLst>
                    <a:ext uri="{FF2B5EF4-FFF2-40B4-BE49-F238E27FC236}">
                      <a16:creationId xmlns:a16="http://schemas.microsoft.com/office/drawing/2014/main" id="{ABE4D457-C841-460B-9BF7-ABAED02A3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632"/>
                  <a:ext cx="0" cy="4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11" name="Text Box 47">
                  <a:extLst>
                    <a:ext uri="{FF2B5EF4-FFF2-40B4-BE49-F238E27FC236}">
                      <a16:creationId xmlns:a16="http://schemas.microsoft.com/office/drawing/2014/main" id="{4E4D3FE6-05FB-46A9-94D6-E8EE94A847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1344"/>
                  <a:ext cx="672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a[0]+3</a:t>
                  </a:r>
                </a:p>
              </p:txBody>
            </p:sp>
          </p:grpSp>
        </p:grpSp>
        <p:grpSp>
          <p:nvGrpSpPr>
            <p:cNvPr id="62512" name="Group 48">
              <a:extLst>
                <a:ext uri="{FF2B5EF4-FFF2-40B4-BE49-F238E27FC236}">
                  <a16:creationId xmlns:a16="http://schemas.microsoft.com/office/drawing/2014/main" id="{7445AB12-3D36-4364-9EA6-CE5B689D8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242"/>
              <a:ext cx="432" cy="1694"/>
              <a:chOff x="1488" y="2242"/>
              <a:chExt cx="432" cy="1694"/>
            </a:xfrm>
          </p:grpSpPr>
          <p:sp>
            <p:nvSpPr>
              <p:cNvPr id="62513" name="AutoShape 49">
                <a:extLst>
                  <a:ext uri="{FF2B5EF4-FFF2-40B4-BE49-F238E27FC236}">
                    <a16:creationId xmlns:a16="http://schemas.microsoft.com/office/drawing/2014/main" id="{73E77C7B-F9A4-44C5-9A65-62348106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42"/>
                <a:ext cx="432" cy="398"/>
              </a:xfrm>
              <a:prstGeom prst="rightArrow">
                <a:avLst>
                  <a:gd name="adj1" fmla="val 50000"/>
                  <a:gd name="adj2" fmla="val 2713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4" name="AutoShape 50">
                <a:extLst>
                  <a:ext uri="{FF2B5EF4-FFF2-40B4-BE49-F238E27FC236}">
                    <a16:creationId xmlns:a16="http://schemas.microsoft.com/office/drawing/2014/main" id="{D24AD88E-4DF7-4898-B713-76029CE6C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432" cy="398"/>
              </a:xfrm>
              <a:prstGeom prst="rightArrow">
                <a:avLst>
                  <a:gd name="adj1" fmla="val 50000"/>
                  <a:gd name="adj2" fmla="val 2713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5" name="AutoShape 51">
                <a:extLst>
                  <a:ext uri="{FF2B5EF4-FFF2-40B4-BE49-F238E27FC236}">
                    <a16:creationId xmlns:a16="http://schemas.microsoft.com/office/drawing/2014/main" id="{74EA81F7-1EE6-41E5-9BBF-328F78D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38"/>
                <a:ext cx="432" cy="398"/>
              </a:xfrm>
              <a:prstGeom prst="rightArrow">
                <a:avLst>
                  <a:gd name="adj1" fmla="val 50000"/>
                  <a:gd name="adj2" fmla="val 2713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>
            <a:extLst>
              <a:ext uri="{FF2B5EF4-FFF2-40B4-BE49-F238E27FC236}">
                <a16:creationId xmlns:a16="http://schemas.microsoft.com/office/drawing/2014/main" id="{D0C6DADF-5344-40F6-A441-978FBFC07CF2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2309814"/>
            <a:ext cx="1066800" cy="2917825"/>
            <a:chOff x="816" y="2112"/>
            <a:chExt cx="672" cy="1838"/>
          </a:xfrm>
        </p:grpSpPr>
        <p:sp>
          <p:nvSpPr>
            <p:cNvPr id="63491" name="Text Box 3">
              <a:extLst>
                <a:ext uri="{FF2B5EF4-FFF2-40B4-BE49-F238E27FC236}">
                  <a16:creationId xmlns:a16="http://schemas.microsoft.com/office/drawing/2014/main" id="{0811C908-7976-4063-96C5-6D51DF048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12"/>
              <a:ext cx="672" cy="5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/>
                <a:t>a[0]</a:t>
              </a:r>
            </a:p>
            <a:p>
              <a:pPr algn="ctr"/>
              <a:r>
                <a:rPr lang="zh-CN" altLang="en-US" sz="2000" b="1">
                  <a:solidFill>
                    <a:srgbClr val="FF3300"/>
                  </a:solidFill>
                </a:rPr>
                <a:t>零班长</a:t>
              </a:r>
            </a:p>
          </p:txBody>
        </p:sp>
        <p:sp>
          <p:nvSpPr>
            <p:cNvPr id="63492" name="Text Box 4">
              <a:extLst>
                <a:ext uri="{FF2B5EF4-FFF2-40B4-BE49-F238E27FC236}">
                  <a16:creationId xmlns:a16="http://schemas.microsoft.com/office/drawing/2014/main" id="{27F03041-3C9E-42FF-861C-67F576D5D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50"/>
              <a:ext cx="672" cy="5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/>
                <a:t>a[1]</a:t>
              </a:r>
            </a:p>
            <a:p>
              <a:pPr algn="ctr"/>
              <a:r>
                <a:rPr lang="zh-CN" altLang="en-US" sz="2000" b="1">
                  <a:solidFill>
                    <a:srgbClr val="FF3300"/>
                  </a:solidFill>
                </a:rPr>
                <a:t>一班长</a:t>
              </a: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2F03E412-AA7F-4DED-86F8-BCCB4E5F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87"/>
              <a:ext cx="672" cy="5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/>
                <a:t>a[2]</a:t>
              </a:r>
            </a:p>
            <a:p>
              <a:pPr algn="ctr"/>
              <a:r>
                <a:rPr lang="zh-CN" altLang="en-US" sz="2000" b="1">
                  <a:solidFill>
                    <a:srgbClr val="FF3300"/>
                  </a:solidFill>
                </a:rPr>
                <a:t>二班长</a:t>
              </a:r>
            </a:p>
          </p:txBody>
        </p:sp>
      </p:grpSp>
      <p:grpSp>
        <p:nvGrpSpPr>
          <p:cNvPr id="63494" name="Group 6">
            <a:extLst>
              <a:ext uri="{FF2B5EF4-FFF2-40B4-BE49-F238E27FC236}">
                <a16:creationId xmlns:a16="http://schemas.microsoft.com/office/drawing/2014/main" id="{1B1C2067-1BAA-40F2-B7DC-50B3F4BC983F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2309813"/>
            <a:ext cx="5715000" cy="3040062"/>
            <a:chOff x="2016" y="1872"/>
            <a:chExt cx="3840" cy="1153"/>
          </a:xfrm>
        </p:grpSpPr>
        <p:sp>
          <p:nvSpPr>
            <p:cNvPr id="63495" name="Text Box 7">
              <a:extLst>
                <a:ext uri="{FF2B5EF4-FFF2-40B4-BE49-F238E27FC236}">
                  <a16:creationId xmlns:a16="http://schemas.microsoft.com/office/drawing/2014/main" id="{73979307-84A2-4365-AA68-7CFD9596D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72"/>
              <a:ext cx="960" cy="38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/>
                <a:t>a[0][0]</a:t>
              </a:r>
            </a:p>
            <a:p>
              <a:pPr algn="ctr"/>
              <a:r>
                <a:rPr lang="zh-CN" altLang="en-US" sz="2800" b="1">
                  <a:solidFill>
                    <a:srgbClr val="FF3300"/>
                  </a:solidFill>
                </a:rPr>
                <a:t>战士</a:t>
              </a:r>
              <a:r>
                <a:rPr lang="en-US" altLang="zh-CN" sz="2800" b="1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92208165-90B1-4D2C-9454-02EAEA72C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56"/>
              <a:ext cx="960" cy="38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/>
                <a:t>a[1][0]</a:t>
              </a:r>
            </a:p>
            <a:p>
              <a:pPr algn="ctr"/>
              <a:r>
                <a:rPr lang="zh-CN" altLang="en-US" sz="2800" b="1">
                  <a:solidFill>
                    <a:srgbClr val="FF3300"/>
                  </a:solidFill>
                </a:rPr>
                <a:t>战士</a:t>
              </a:r>
              <a:r>
                <a:rPr lang="en-US" altLang="zh-CN" sz="2800" b="1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3497" name="Text Box 9">
              <a:extLst>
                <a:ext uri="{FF2B5EF4-FFF2-40B4-BE49-F238E27FC236}">
                  <a16:creationId xmlns:a16="http://schemas.microsoft.com/office/drawing/2014/main" id="{FA5592E4-2C71-43B1-8398-15C7DAE93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640"/>
              <a:ext cx="960" cy="38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/>
                <a:t>a[2][0]</a:t>
              </a:r>
            </a:p>
            <a:p>
              <a:pPr algn="ctr"/>
              <a:r>
                <a:rPr lang="zh-CN" altLang="en-US" sz="2800" b="1">
                  <a:solidFill>
                    <a:srgbClr val="FF3300"/>
                  </a:solidFill>
                </a:rPr>
                <a:t>战士</a:t>
              </a:r>
              <a:r>
                <a:rPr lang="en-US" altLang="zh-CN" sz="2800" b="1">
                  <a:solidFill>
                    <a:srgbClr val="FF3300"/>
                  </a:solidFill>
                </a:rPr>
                <a:t>0</a:t>
              </a:r>
            </a:p>
          </p:txBody>
        </p:sp>
        <p:grpSp>
          <p:nvGrpSpPr>
            <p:cNvPr id="63498" name="Group 10">
              <a:extLst>
                <a:ext uri="{FF2B5EF4-FFF2-40B4-BE49-F238E27FC236}">
                  <a16:creationId xmlns:a16="http://schemas.microsoft.com/office/drawing/2014/main" id="{89142EDB-89C3-4913-916D-798B5DBBC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872"/>
              <a:ext cx="960" cy="1153"/>
              <a:chOff x="1824" y="1776"/>
              <a:chExt cx="960" cy="1153"/>
            </a:xfrm>
          </p:grpSpPr>
          <p:sp>
            <p:nvSpPr>
              <p:cNvPr id="63499" name="Text Box 11">
                <a:extLst>
                  <a:ext uri="{FF2B5EF4-FFF2-40B4-BE49-F238E27FC236}">
                    <a16:creationId xmlns:a16="http://schemas.microsoft.com/office/drawing/2014/main" id="{EBACCDC4-F180-4FF6-BAA0-D584D5514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960" cy="38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a[0][1]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63500" name="Text Box 12">
                <a:extLst>
                  <a:ext uri="{FF2B5EF4-FFF2-40B4-BE49-F238E27FC236}">
                    <a16:creationId xmlns:a16="http://schemas.microsoft.com/office/drawing/2014/main" id="{E36CC0CD-4F54-4CA7-8236-F7C896608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960" cy="38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a[1][1]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63501" name="Text Box 13">
                <a:extLst>
                  <a:ext uri="{FF2B5EF4-FFF2-40B4-BE49-F238E27FC236}">
                    <a16:creationId xmlns:a16="http://schemas.microsoft.com/office/drawing/2014/main" id="{900EE63F-6FB2-4075-B0DB-1E9376BE2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544"/>
                <a:ext cx="960" cy="38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a[2][1]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</a:p>
            </p:txBody>
          </p:sp>
        </p:grpSp>
        <p:grpSp>
          <p:nvGrpSpPr>
            <p:cNvPr id="63502" name="Group 14">
              <a:extLst>
                <a:ext uri="{FF2B5EF4-FFF2-40B4-BE49-F238E27FC236}">
                  <a16:creationId xmlns:a16="http://schemas.microsoft.com/office/drawing/2014/main" id="{E1168C27-2943-4E31-9DBE-A5632753B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872"/>
              <a:ext cx="960" cy="1153"/>
              <a:chOff x="3792" y="1776"/>
              <a:chExt cx="960" cy="1153"/>
            </a:xfrm>
          </p:grpSpPr>
          <p:sp>
            <p:nvSpPr>
              <p:cNvPr id="63503" name="Text Box 15">
                <a:extLst>
                  <a:ext uri="{FF2B5EF4-FFF2-40B4-BE49-F238E27FC236}">
                    <a16:creationId xmlns:a16="http://schemas.microsoft.com/office/drawing/2014/main" id="{8D688427-38DC-43B6-964A-0A5E497F4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776"/>
                <a:ext cx="960" cy="38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a[0][2]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63504" name="Text Box 16">
                <a:extLst>
                  <a:ext uri="{FF2B5EF4-FFF2-40B4-BE49-F238E27FC236}">
                    <a16:creationId xmlns:a16="http://schemas.microsoft.com/office/drawing/2014/main" id="{2EE1A500-A132-4E34-A21D-14D0A6C4F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160"/>
                <a:ext cx="960" cy="38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a[1][2]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63505" name="Text Box 17">
                <a:extLst>
                  <a:ext uri="{FF2B5EF4-FFF2-40B4-BE49-F238E27FC236}">
                    <a16:creationId xmlns:a16="http://schemas.microsoft.com/office/drawing/2014/main" id="{FB74726E-4D63-4343-A5CA-4BE8F5634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544"/>
                <a:ext cx="960" cy="38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a[2][2]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  <p:grpSp>
          <p:nvGrpSpPr>
            <p:cNvPr id="63506" name="Group 18">
              <a:extLst>
                <a:ext uri="{FF2B5EF4-FFF2-40B4-BE49-F238E27FC236}">
                  <a16:creationId xmlns:a16="http://schemas.microsoft.com/office/drawing/2014/main" id="{805A2043-B7F3-4608-A613-B18F72687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872"/>
              <a:ext cx="960" cy="1153"/>
              <a:chOff x="3792" y="1776"/>
              <a:chExt cx="960" cy="1153"/>
            </a:xfrm>
          </p:grpSpPr>
          <p:sp>
            <p:nvSpPr>
              <p:cNvPr id="63507" name="Text Box 19">
                <a:extLst>
                  <a:ext uri="{FF2B5EF4-FFF2-40B4-BE49-F238E27FC236}">
                    <a16:creationId xmlns:a16="http://schemas.microsoft.com/office/drawing/2014/main" id="{97BD2BA8-7933-4C15-86CE-20651378B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776"/>
                <a:ext cx="960" cy="38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a[0][3]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3</a:t>
                </a:r>
              </a:p>
            </p:txBody>
          </p:sp>
          <p:sp>
            <p:nvSpPr>
              <p:cNvPr id="63508" name="Text Box 20">
                <a:extLst>
                  <a:ext uri="{FF2B5EF4-FFF2-40B4-BE49-F238E27FC236}">
                    <a16:creationId xmlns:a16="http://schemas.microsoft.com/office/drawing/2014/main" id="{A664D0D7-EF99-4E7E-AB69-E369E829B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160"/>
                <a:ext cx="960" cy="38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a[1][3]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3</a:t>
                </a:r>
              </a:p>
            </p:txBody>
          </p:sp>
          <p:sp>
            <p:nvSpPr>
              <p:cNvPr id="63509" name="Text Box 21">
                <a:extLst>
                  <a:ext uri="{FF2B5EF4-FFF2-40B4-BE49-F238E27FC236}">
                    <a16:creationId xmlns:a16="http://schemas.microsoft.com/office/drawing/2014/main" id="{F5D31317-117C-47C4-95E6-EB7C52EA0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544"/>
                <a:ext cx="960" cy="38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200" b="1"/>
                  <a:t>a[2][3]</a:t>
                </a:r>
              </a:p>
              <a:p>
                <a:pPr algn="ctr"/>
                <a:r>
                  <a:rPr lang="zh-CN" altLang="en-US" sz="2800" b="1">
                    <a:solidFill>
                      <a:srgbClr val="FF3300"/>
                    </a:solidFill>
                  </a:rPr>
                  <a:t>战士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3510" name="Group 22">
            <a:extLst>
              <a:ext uri="{FF2B5EF4-FFF2-40B4-BE49-F238E27FC236}">
                <a16:creationId xmlns:a16="http://schemas.microsoft.com/office/drawing/2014/main" id="{4C6EFF43-5649-458C-8CC9-0E347EEFCDBD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1928813"/>
            <a:ext cx="1295400" cy="2438400"/>
            <a:chOff x="0" y="1872"/>
            <a:chExt cx="816" cy="1536"/>
          </a:xfrm>
        </p:grpSpPr>
        <p:grpSp>
          <p:nvGrpSpPr>
            <p:cNvPr id="63511" name="Group 23">
              <a:extLst>
                <a:ext uri="{FF2B5EF4-FFF2-40B4-BE49-F238E27FC236}">
                  <a16:creationId xmlns:a16="http://schemas.microsoft.com/office/drawing/2014/main" id="{A1ABAB5A-E466-4E9D-A658-7C4608D96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72"/>
              <a:ext cx="816" cy="241"/>
              <a:chOff x="96" y="1632"/>
              <a:chExt cx="816" cy="241"/>
            </a:xfrm>
          </p:grpSpPr>
          <p:sp>
            <p:nvSpPr>
              <p:cNvPr id="63512" name="Line 24">
                <a:extLst>
                  <a:ext uri="{FF2B5EF4-FFF2-40B4-BE49-F238E27FC236}">
                    <a16:creationId xmlns:a16="http://schemas.microsoft.com/office/drawing/2014/main" id="{0268F1D5-2F0B-4489-A312-64ABFC6E2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872"/>
                <a:ext cx="816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3" name="Text Box 25">
                <a:extLst>
                  <a:ext uri="{FF2B5EF4-FFF2-40B4-BE49-F238E27FC236}">
                    <a16:creationId xmlns:a16="http://schemas.microsoft.com/office/drawing/2014/main" id="{70AEC50A-A1D5-4F2B-9B1B-E15BF0785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1632"/>
                <a:ext cx="528" cy="24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0" b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a-</a:t>
                </a:r>
                <a:r>
                  <a:rPr lang="zh-CN" altLang="en-US" b="1"/>
                  <a:t>排长</a:t>
                </a:r>
              </a:p>
            </p:txBody>
          </p:sp>
        </p:grpSp>
        <p:grpSp>
          <p:nvGrpSpPr>
            <p:cNvPr id="63514" name="Group 26">
              <a:extLst>
                <a:ext uri="{FF2B5EF4-FFF2-40B4-BE49-F238E27FC236}">
                  <a16:creationId xmlns:a16="http://schemas.microsoft.com/office/drawing/2014/main" id="{4C71A8F5-5644-415A-9C20-49D9212AFC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96"/>
              <a:ext cx="816" cy="241"/>
              <a:chOff x="96" y="1632"/>
              <a:chExt cx="816" cy="241"/>
            </a:xfrm>
          </p:grpSpPr>
          <p:sp>
            <p:nvSpPr>
              <p:cNvPr id="63515" name="Line 27">
                <a:extLst>
                  <a:ext uri="{FF2B5EF4-FFF2-40B4-BE49-F238E27FC236}">
                    <a16:creationId xmlns:a16="http://schemas.microsoft.com/office/drawing/2014/main" id="{0647585B-8C36-4830-8F3F-65E70558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872"/>
                <a:ext cx="816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6" name="Text Box 28">
                <a:extLst>
                  <a:ext uri="{FF2B5EF4-FFF2-40B4-BE49-F238E27FC236}">
                    <a16:creationId xmlns:a16="http://schemas.microsoft.com/office/drawing/2014/main" id="{28D2FE1F-915D-4775-BA49-C2C49176B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1632"/>
                <a:ext cx="528" cy="24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0" b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a+1</a:t>
                </a:r>
              </a:p>
            </p:txBody>
          </p:sp>
        </p:grpSp>
        <p:grpSp>
          <p:nvGrpSpPr>
            <p:cNvPr id="63517" name="Group 29">
              <a:extLst>
                <a:ext uri="{FF2B5EF4-FFF2-40B4-BE49-F238E27FC236}">
                  <a16:creationId xmlns:a16="http://schemas.microsoft.com/office/drawing/2014/main" id="{F1BA3832-FB22-4B7D-AE04-2FA2A4233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167"/>
              <a:ext cx="816" cy="241"/>
              <a:chOff x="96" y="1632"/>
              <a:chExt cx="816" cy="241"/>
            </a:xfrm>
          </p:grpSpPr>
          <p:sp>
            <p:nvSpPr>
              <p:cNvPr id="63518" name="Line 30">
                <a:extLst>
                  <a:ext uri="{FF2B5EF4-FFF2-40B4-BE49-F238E27FC236}">
                    <a16:creationId xmlns:a16="http://schemas.microsoft.com/office/drawing/2014/main" id="{9D47BE93-BECB-479F-818A-4570E5722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872"/>
                <a:ext cx="816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9" name="Text Box 31">
                <a:extLst>
                  <a:ext uri="{FF2B5EF4-FFF2-40B4-BE49-F238E27FC236}">
                    <a16:creationId xmlns:a16="http://schemas.microsoft.com/office/drawing/2014/main" id="{628E8EBA-4553-42F9-BB99-3EC4E9849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1632"/>
                <a:ext cx="528" cy="24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0" b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a+2</a:t>
                </a:r>
              </a:p>
            </p:txBody>
          </p:sp>
        </p:grpSp>
      </p:grpSp>
      <p:grpSp>
        <p:nvGrpSpPr>
          <p:cNvPr id="63520" name="Group 32">
            <a:extLst>
              <a:ext uri="{FF2B5EF4-FFF2-40B4-BE49-F238E27FC236}">
                <a16:creationId xmlns:a16="http://schemas.microsoft.com/office/drawing/2014/main" id="{BC6DCFDA-F023-4308-94FC-25BE04161A81}"/>
              </a:ext>
            </a:extLst>
          </p:cNvPr>
          <p:cNvGrpSpPr>
            <a:grpSpLocks/>
          </p:cNvGrpSpPr>
          <p:nvPr/>
        </p:nvGrpSpPr>
        <p:grpSpPr bwMode="auto">
          <a:xfrm>
            <a:off x="4152900" y="1090613"/>
            <a:ext cx="5410200" cy="1219200"/>
            <a:chOff x="1584" y="1344"/>
            <a:chExt cx="3408" cy="768"/>
          </a:xfrm>
        </p:grpSpPr>
        <p:grpSp>
          <p:nvGrpSpPr>
            <p:cNvPr id="63521" name="Group 33">
              <a:extLst>
                <a:ext uri="{FF2B5EF4-FFF2-40B4-BE49-F238E27FC236}">
                  <a16:creationId xmlns:a16="http://schemas.microsoft.com/office/drawing/2014/main" id="{7C033E41-281F-4032-B0A2-428B1A8CA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344"/>
              <a:ext cx="672" cy="768"/>
              <a:chOff x="1584" y="1344"/>
              <a:chExt cx="672" cy="768"/>
            </a:xfrm>
          </p:grpSpPr>
          <p:sp>
            <p:nvSpPr>
              <p:cNvPr id="63522" name="Line 34">
                <a:extLst>
                  <a:ext uri="{FF2B5EF4-FFF2-40B4-BE49-F238E27FC236}">
                    <a16:creationId xmlns:a16="http://schemas.microsoft.com/office/drawing/2014/main" id="{B31F2EE6-5A78-44E6-ADA8-444C72B4A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3" name="Text Box 35">
                <a:extLst>
                  <a:ext uri="{FF2B5EF4-FFF2-40B4-BE49-F238E27FC236}">
                    <a16:creationId xmlns:a16="http://schemas.microsoft.com/office/drawing/2014/main" id="{6A0166D3-17F1-47EF-9BC4-A8268B91B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344"/>
                <a:ext cx="672" cy="23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a[0]</a:t>
                </a:r>
              </a:p>
            </p:txBody>
          </p:sp>
        </p:grpSp>
        <p:grpSp>
          <p:nvGrpSpPr>
            <p:cNvPr id="63524" name="Group 36">
              <a:extLst>
                <a:ext uri="{FF2B5EF4-FFF2-40B4-BE49-F238E27FC236}">
                  <a16:creationId xmlns:a16="http://schemas.microsoft.com/office/drawing/2014/main" id="{DB61D881-AFF8-478B-9A64-48F445D47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344"/>
              <a:ext cx="672" cy="768"/>
              <a:chOff x="1584" y="1344"/>
              <a:chExt cx="672" cy="768"/>
            </a:xfrm>
          </p:grpSpPr>
          <p:sp>
            <p:nvSpPr>
              <p:cNvPr id="63525" name="Line 37">
                <a:extLst>
                  <a:ext uri="{FF2B5EF4-FFF2-40B4-BE49-F238E27FC236}">
                    <a16:creationId xmlns:a16="http://schemas.microsoft.com/office/drawing/2014/main" id="{688B2694-0AB1-43E3-87A6-3C9E0177D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6" name="Text Box 38">
                <a:extLst>
                  <a:ext uri="{FF2B5EF4-FFF2-40B4-BE49-F238E27FC236}">
                    <a16:creationId xmlns:a16="http://schemas.microsoft.com/office/drawing/2014/main" id="{5647501D-9C13-489B-A14E-F28082E16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344"/>
                <a:ext cx="672" cy="23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a[0]+1</a:t>
                </a:r>
              </a:p>
            </p:txBody>
          </p:sp>
        </p:grpSp>
        <p:grpSp>
          <p:nvGrpSpPr>
            <p:cNvPr id="63527" name="Group 39">
              <a:extLst>
                <a:ext uri="{FF2B5EF4-FFF2-40B4-BE49-F238E27FC236}">
                  <a16:creationId xmlns:a16="http://schemas.microsoft.com/office/drawing/2014/main" id="{354796FA-34F6-4746-BEFC-184E5F172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344"/>
              <a:ext cx="672" cy="768"/>
              <a:chOff x="1584" y="1344"/>
              <a:chExt cx="672" cy="768"/>
            </a:xfrm>
          </p:grpSpPr>
          <p:sp>
            <p:nvSpPr>
              <p:cNvPr id="63528" name="Line 40">
                <a:extLst>
                  <a:ext uri="{FF2B5EF4-FFF2-40B4-BE49-F238E27FC236}">
                    <a16:creationId xmlns:a16="http://schemas.microsoft.com/office/drawing/2014/main" id="{C21ACB86-2192-46E6-A63B-283A7C968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9" name="Text Box 41">
                <a:extLst>
                  <a:ext uri="{FF2B5EF4-FFF2-40B4-BE49-F238E27FC236}">
                    <a16:creationId xmlns:a16="http://schemas.microsoft.com/office/drawing/2014/main" id="{1ED189BF-915F-4252-AF21-91982CA19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344"/>
                <a:ext cx="672" cy="23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a[0]+2</a:t>
                </a:r>
              </a:p>
            </p:txBody>
          </p:sp>
        </p:grpSp>
        <p:grpSp>
          <p:nvGrpSpPr>
            <p:cNvPr id="63530" name="Group 42">
              <a:extLst>
                <a:ext uri="{FF2B5EF4-FFF2-40B4-BE49-F238E27FC236}">
                  <a16:creationId xmlns:a16="http://schemas.microsoft.com/office/drawing/2014/main" id="{85EB175B-6A55-4D17-B82B-3C7E2E597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344"/>
              <a:ext cx="672" cy="768"/>
              <a:chOff x="1584" y="1344"/>
              <a:chExt cx="672" cy="768"/>
            </a:xfrm>
          </p:grpSpPr>
          <p:sp>
            <p:nvSpPr>
              <p:cNvPr id="63531" name="Line 43">
                <a:extLst>
                  <a:ext uri="{FF2B5EF4-FFF2-40B4-BE49-F238E27FC236}">
                    <a16:creationId xmlns:a16="http://schemas.microsoft.com/office/drawing/2014/main" id="{F82532DB-4437-45DB-94C2-867FA3915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2" name="Text Box 44">
                <a:extLst>
                  <a:ext uri="{FF2B5EF4-FFF2-40B4-BE49-F238E27FC236}">
                    <a16:creationId xmlns:a16="http://schemas.microsoft.com/office/drawing/2014/main" id="{8D76630B-59BB-44A0-BC5B-4CC51AA8B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344"/>
                <a:ext cx="672" cy="23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a[0]+3</a:t>
                </a:r>
              </a:p>
            </p:txBody>
          </p:sp>
        </p:grpSp>
      </p:grpSp>
      <p:grpSp>
        <p:nvGrpSpPr>
          <p:cNvPr id="63533" name="Group 45">
            <a:extLst>
              <a:ext uri="{FF2B5EF4-FFF2-40B4-BE49-F238E27FC236}">
                <a16:creationId xmlns:a16="http://schemas.microsoft.com/office/drawing/2014/main" id="{B177122A-3ECA-4BCF-82C9-3766382172F6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2516189"/>
            <a:ext cx="685800" cy="2689225"/>
            <a:chOff x="1488" y="2242"/>
            <a:chExt cx="432" cy="1694"/>
          </a:xfrm>
        </p:grpSpPr>
        <p:sp>
          <p:nvSpPr>
            <p:cNvPr id="63534" name="AutoShape 46">
              <a:extLst>
                <a:ext uri="{FF2B5EF4-FFF2-40B4-BE49-F238E27FC236}">
                  <a16:creationId xmlns:a16="http://schemas.microsoft.com/office/drawing/2014/main" id="{7BE7102A-2D34-4B76-A8B0-ABC0035D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42"/>
              <a:ext cx="432" cy="398"/>
            </a:xfrm>
            <a:prstGeom prst="rightArrow">
              <a:avLst>
                <a:gd name="adj1" fmla="val 50000"/>
                <a:gd name="adj2" fmla="val 271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5" name="AutoShape 47">
              <a:extLst>
                <a:ext uri="{FF2B5EF4-FFF2-40B4-BE49-F238E27FC236}">
                  <a16:creationId xmlns:a16="http://schemas.microsoft.com/office/drawing/2014/main" id="{8D0E8A79-D8BC-49DA-9C4D-37DA7174B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432" cy="398"/>
            </a:xfrm>
            <a:prstGeom prst="rightArrow">
              <a:avLst>
                <a:gd name="adj1" fmla="val 50000"/>
                <a:gd name="adj2" fmla="val 271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6" name="AutoShape 48">
              <a:extLst>
                <a:ext uri="{FF2B5EF4-FFF2-40B4-BE49-F238E27FC236}">
                  <a16:creationId xmlns:a16="http://schemas.microsoft.com/office/drawing/2014/main" id="{4C166B6F-DB0C-4F8D-A45D-ADFAF34D1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38"/>
              <a:ext cx="432" cy="398"/>
            </a:xfrm>
            <a:prstGeom prst="rightArrow">
              <a:avLst>
                <a:gd name="adj1" fmla="val 50000"/>
                <a:gd name="adj2" fmla="val 271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37" name="Text Box 49">
            <a:extLst>
              <a:ext uri="{FF2B5EF4-FFF2-40B4-BE49-F238E27FC236}">
                <a16:creationId xmlns:a16="http://schemas.microsoft.com/office/drawing/2014/main" id="{E8E912D1-2737-4767-AC60-E576CCA0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"/>
            <a:ext cx="8077200" cy="646331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排长管理班长，班长管理战士，因此排长为纵向宏观管理，班长为横向微观管理。</a:t>
            </a:r>
          </a:p>
        </p:txBody>
      </p:sp>
      <p:sp>
        <p:nvSpPr>
          <p:cNvPr id="63538" name="Text Box 50">
            <a:extLst>
              <a:ext uri="{FF2B5EF4-FFF2-40B4-BE49-F238E27FC236}">
                <a16:creationId xmlns:a16="http://schemas.microsoft.com/office/drawing/2014/main" id="{FBA62A91-DDF5-4991-84B8-0C08F887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6388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A+1</a:t>
            </a:r>
            <a:r>
              <a:rPr lang="zh-CN" altLang="en-US" b="1"/>
              <a:t>相当于排长由零班走到了一班，“</a:t>
            </a:r>
            <a:r>
              <a:rPr lang="en-US" altLang="zh-CN" b="1"/>
              <a:t>1”</a:t>
            </a:r>
            <a:r>
              <a:rPr lang="zh-CN" altLang="en-US" b="1"/>
              <a:t>相当于一个班。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149431" y="6466682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AA2A3639-4492-4DBC-9005-7BA3DD457BF4}" type="slidenum">
              <a:rPr lang="zh-CN" altLang="en-US" sz="160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8709025" y="2212975"/>
            <a:ext cx="1981200" cy="4572000"/>
            <a:chOff x="4512" y="336"/>
            <a:chExt cx="1248" cy="2880"/>
          </a:xfrm>
        </p:grpSpPr>
        <p:sp>
          <p:nvSpPr>
            <p:cNvPr id="71724" name="Text Box 4"/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a[0][0]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 dirty="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a[0][1]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 dirty="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a[0][2]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 dirty="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a[1][0]</a:t>
              </a:r>
            </a:p>
          </p:txBody>
        </p:sp>
        <p:sp>
          <p:nvSpPr>
            <p:cNvPr id="71725" name="Text Box 5"/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71726" name="Group 6"/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71727" name="Group 7"/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685064" name="Rectangle 8"/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5" name="Rectangle 9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6" name="Rectangle 10"/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7" name="Rectangle 11"/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8" name="Rectangle 12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9" name="Rectangle 13"/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70" name="Rectangle 14"/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71" name="Rectangle 15"/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72" name="Rectangle 16"/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73" name="Rectangle 17"/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85074" name="AutoShape 18"/>
              <p:cNvSpPr>
                <a:spLocks/>
              </p:cNvSpPr>
              <p:nvPr/>
            </p:nvSpPr>
            <p:spPr bwMode="auto">
              <a:xfrm>
                <a:off x="5088" y="600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5" name="AutoShape 19"/>
              <p:cNvSpPr>
                <a:spLocks/>
              </p:cNvSpPr>
              <p:nvPr/>
            </p:nvSpPr>
            <p:spPr bwMode="auto">
              <a:xfrm>
                <a:off x="5088" y="984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6" name="AutoShape 20"/>
              <p:cNvSpPr>
                <a:spLocks/>
              </p:cNvSpPr>
              <p:nvPr/>
            </p:nvSpPr>
            <p:spPr bwMode="auto">
              <a:xfrm>
                <a:off x="5088" y="1368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7" name="AutoShape 21"/>
              <p:cNvSpPr>
                <a:spLocks/>
              </p:cNvSpPr>
              <p:nvPr/>
            </p:nvSpPr>
            <p:spPr bwMode="auto">
              <a:xfrm>
                <a:off x="5088" y="1741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8" name="Rectangle 22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9" name="Rectangle 23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0" name="Rectangle 24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1" name="Rectangle 25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2" name="Rectangle 26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3" name="AutoShape 27"/>
              <p:cNvSpPr>
                <a:spLocks/>
              </p:cNvSpPr>
              <p:nvPr/>
            </p:nvSpPr>
            <p:spPr bwMode="auto">
              <a:xfrm>
                <a:off x="5088" y="2110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4" name="AutoShape 28"/>
              <p:cNvSpPr>
                <a:spLocks/>
              </p:cNvSpPr>
              <p:nvPr/>
            </p:nvSpPr>
            <p:spPr bwMode="auto">
              <a:xfrm>
                <a:off x="5088" y="2494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685085" name="Line 29"/>
          <p:cNvSpPr>
            <a:spLocks noChangeShapeType="1"/>
          </p:cNvSpPr>
          <p:nvPr/>
        </p:nvSpPr>
        <p:spPr bwMode="auto">
          <a:xfrm>
            <a:off x="8266113" y="26035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5086" name="Text Box 30"/>
          <p:cNvSpPr txBox="1">
            <a:spLocks noChangeArrowheads="1"/>
          </p:cNvSpPr>
          <p:nvPr/>
        </p:nvSpPr>
        <p:spPr bwMode="auto">
          <a:xfrm>
            <a:off x="7319963" y="2454698"/>
            <a:ext cx="679994" cy="372218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a[0]</a:t>
            </a:r>
          </a:p>
        </p:txBody>
      </p:sp>
      <p:sp>
        <p:nvSpPr>
          <p:cNvPr id="685087" name="Line 31"/>
          <p:cNvSpPr>
            <a:spLocks noChangeShapeType="1"/>
          </p:cNvSpPr>
          <p:nvPr/>
        </p:nvSpPr>
        <p:spPr bwMode="auto">
          <a:xfrm>
            <a:off x="8266113" y="44323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5088" name="Text Box 32"/>
          <p:cNvSpPr txBox="1">
            <a:spLocks noChangeArrowheads="1"/>
          </p:cNvSpPr>
          <p:nvPr/>
        </p:nvSpPr>
        <p:spPr bwMode="auto">
          <a:xfrm>
            <a:off x="7127876" y="4340648"/>
            <a:ext cx="1052513" cy="372218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a[1]</a:t>
            </a:r>
          </a:p>
        </p:txBody>
      </p:sp>
      <p:sp>
        <p:nvSpPr>
          <p:cNvPr id="685089" name="Line 33"/>
          <p:cNvSpPr>
            <a:spLocks noChangeShapeType="1"/>
          </p:cNvSpPr>
          <p:nvPr/>
        </p:nvSpPr>
        <p:spPr bwMode="auto">
          <a:xfrm>
            <a:off x="8266113" y="32131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5090" name="Line 34"/>
          <p:cNvSpPr>
            <a:spLocks noChangeShapeType="1"/>
          </p:cNvSpPr>
          <p:nvPr/>
        </p:nvSpPr>
        <p:spPr bwMode="auto">
          <a:xfrm>
            <a:off x="8266113" y="38227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5091" name="Text Box 35"/>
          <p:cNvSpPr txBox="1">
            <a:spLocks noChangeArrowheads="1"/>
          </p:cNvSpPr>
          <p:nvPr/>
        </p:nvSpPr>
        <p:spPr bwMode="auto">
          <a:xfrm>
            <a:off x="5989638" y="2395538"/>
            <a:ext cx="1301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a[0]</a:t>
            </a: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[0]</a:t>
            </a:r>
          </a:p>
        </p:txBody>
      </p:sp>
      <p:sp>
        <p:nvSpPr>
          <p:cNvPr id="685092" name="Text Box 36"/>
          <p:cNvSpPr txBox="1">
            <a:spLocks noChangeArrowheads="1"/>
          </p:cNvSpPr>
          <p:nvPr/>
        </p:nvSpPr>
        <p:spPr bwMode="auto">
          <a:xfrm>
            <a:off x="5989638" y="4267200"/>
            <a:ext cx="1301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a[1]</a:t>
            </a: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[0]</a:t>
            </a:r>
          </a:p>
        </p:txBody>
      </p:sp>
      <p:sp>
        <p:nvSpPr>
          <p:cNvPr id="685093" name="Line 37"/>
          <p:cNvSpPr>
            <a:spLocks noChangeShapeType="1"/>
          </p:cNvSpPr>
          <p:nvPr/>
        </p:nvSpPr>
        <p:spPr bwMode="auto">
          <a:xfrm>
            <a:off x="8266113" y="501332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71693" name="Group 38"/>
          <p:cNvGrpSpPr>
            <a:grpSpLocks/>
          </p:cNvGrpSpPr>
          <p:nvPr/>
        </p:nvGrpSpPr>
        <p:grpSpPr bwMode="auto">
          <a:xfrm>
            <a:off x="407988" y="3724276"/>
            <a:ext cx="5181601" cy="2225675"/>
            <a:chOff x="336" y="1093"/>
            <a:chExt cx="3264" cy="1402"/>
          </a:xfrm>
        </p:grpSpPr>
        <p:grpSp>
          <p:nvGrpSpPr>
            <p:cNvPr id="71717" name="Group 39"/>
            <p:cNvGrpSpPr>
              <a:grpSpLocks/>
            </p:cNvGrpSpPr>
            <p:nvPr/>
          </p:nvGrpSpPr>
          <p:grpSpPr bwMode="auto">
            <a:xfrm>
              <a:off x="336" y="1093"/>
              <a:ext cx="3264" cy="1402"/>
              <a:chOff x="336" y="1105"/>
              <a:chExt cx="3264" cy="1402"/>
            </a:xfrm>
          </p:grpSpPr>
          <p:sp>
            <p:nvSpPr>
              <p:cNvPr id="71722" name="Rectangle 40"/>
              <p:cNvSpPr>
                <a:spLocks noChangeArrowheads="1"/>
              </p:cNvSpPr>
              <p:nvPr/>
            </p:nvSpPr>
            <p:spPr bwMode="auto">
              <a:xfrm>
                <a:off x="768" y="1105"/>
                <a:ext cx="2832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accent2"/>
                    </a:solidFill>
                    <a:latin typeface="Times New Roman" pitchFamily="18" charset="0"/>
                  </a:rPr>
                  <a:t>		</a:t>
                </a:r>
              </a:p>
              <a:p>
                <a:pPr algn="l"/>
                <a:r>
                  <a:rPr lang="zh-CN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		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a[0][0]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 	</a:t>
                </a:r>
                <a:r>
                  <a:rPr lang="en-US" altLang="zh-CN" sz="2000">
                    <a:solidFill>
                      <a:srgbClr val="880000"/>
                    </a:solidFill>
                    <a:latin typeface="Times New Roman" pitchFamily="18" charset="0"/>
                  </a:rPr>
                  <a:t>a[0]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a[0][1]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a[0][2]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a[1][0]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 	</a:t>
                </a:r>
                <a:r>
                  <a:rPr lang="en-US" altLang="zh-CN" sz="2000">
                    <a:solidFill>
                      <a:srgbClr val="880000"/>
                    </a:solidFill>
                    <a:latin typeface="Times New Roman" pitchFamily="18" charset="0"/>
                  </a:rPr>
                  <a:t>a[1]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 	a[1][1]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a[1][2]	</a:t>
                </a:r>
              </a:p>
            </p:txBody>
          </p:sp>
          <p:sp>
            <p:nvSpPr>
              <p:cNvPr id="71723" name="Rectangle 41"/>
              <p:cNvSpPr>
                <a:spLocks noChangeArrowheads="1"/>
              </p:cNvSpPr>
              <p:nvPr/>
            </p:nvSpPr>
            <p:spPr bwMode="auto">
              <a:xfrm>
                <a:off x="336" y="1601"/>
                <a:ext cx="1236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                 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</a:t>
                </a:r>
                <a:r>
                  <a:rPr lang="en-US" altLang="zh-CN">
                    <a:solidFill>
                      <a:schemeClr val="tx2"/>
                    </a:solidFill>
                    <a:latin typeface="Courier New" pitchFamily="49" charset="0"/>
                  </a:rPr>
                  <a:t>a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</a:t>
                </a:r>
              </a:p>
            </p:txBody>
          </p:sp>
        </p:grpSp>
        <p:grpSp>
          <p:nvGrpSpPr>
            <p:cNvPr id="71718" name="Group 42"/>
            <p:cNvGrpSpPr>
              <a:grpSpLocks/>
            </p:cNvGrpSpPr>
            <p:nvPr/>
          </p:nvGrpSpPr>
          <p:grpSpPr bwMode="auto">
            <a:xfrm>
              <a:off x="1728" y="1441"/>
              <a:ext cx="768" cy="970"/>
              <a:chOff x="1728" y="1441"/>
              <a:chExt cx="768" cy="970"/>
            </a:xfrm>
          </p:grpSpPr>
          <p:sp>
            <p:nvSpPr>
              <p:cNvPr id="685099" name="AutoShape 43"/>
              <p:cNvSpPr>
                <a:spLocks/>
              </p:cNvSpPr>
              <p:nvPr/>
            </p:nvSpPr>
            <p:spPr bwMode="auto">
              <a:xfrm>
                <a:off x="1728" y="1633"/>
                <a:ext cx="192" cy="62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100" name="AutoShape 44"/>
              <p:cNvSpPr>
                <a:spLocks/>
              </p:cNvSpPr>
              <p:nvPr/>
            </p:nvSpPr>
            <p:spPr bwMode="auto">
              <a:xfrm>
                <a:off x="2304" y="1441"/>
                <a:ext cx="192" cy="38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101" name="AutoShape 45"/>
              <p:cNvSpPr>
                <a:spLocks/>
              </p:cNvSpPr>
              <p:nvPr/>
            </p:nvSpPr>
            <p:spPr bwMode="auto">
              <a:xfrm>
                <a:off x="2304" y="2017"/>
                <a:ext cx="192" cy="39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8256588" y="56769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5103" name="Rectangle 47"/>
          <p:cNvSpPr>
            <a:spLocks noChangeArrowheads="1"/>
          </p:cNvSpPr>
          <p:nvPr/>
        </p:nvSpPr>
        <p:spPr bwMode="auto">
          <a:xfrm>
            <a:off x="2351089" y="3357563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a[2][3];</a:t>
            </a:r>
          </a:p>
        </p:txBody>
      </p:sp>
      <p:sp>
        <p:nvSpPr>
          <p:cNvPr id="685104" name="Line 48"/>
          <p:cNvSpPr>
            <a:spLocks noChangeShapeType="1"/>
          </p:cNvSpPr>
          <p:nvPr/>
        </p:nvSpPr>
        <p:spPr bwMode="auto">
          <a:xfrm>
            <a:off x="8705850" y="4321175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5105" name="Line 49"/>
          <p:cNvSpPr>
            <a:spLocks noChangeShapeType="1"/>
          </p:cNvSpPr>
          <p:nvPr/>
        </p:nvSpPr>
        <p:spPr bwMode="auto">
          <a:xfrm>
            <a:off x="8696325" y="6151563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5106" name="Line 50"/>
          <p:cNvSpPr>
            <a:spLocks noChangeShapeType="1"/>
          </p:cNvSpPr>
          <p:nvPr/>
        </p:nvSpPr>
        <p:spPr bwMode="auto">
          <a:xfrm>
            <a:off x="8696325" y="2492375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5107" name="Rectangle 51"/>
          <p:cNvSpPr>
            <a:spLocks noChangeArrowheads="1"/>
          </p:cNvSpPr>
          <p:nvPr/>
        </p:nvSpPr>
        <p:spPr bwMode="auto">
          <a:xfrm>
            <a:off x="8716963" y="249237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08" name="Rectangle 52"/>
          <p:cNvSpPr>
            <a:spLocks noChangeArrowheads="1"/>
          </p:cNvSpPr>
          <p:nvPr/>
        </p:nvSpPr>
        <p:spPr bwMode="auto">
          <a:xfrm>
            <a:off x="8716963" y="311150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09" name="Rectangle 53"/>
          <p:cNvSpPr>
            <a:spLocks noChangeArrowheads="1"/>
          </p:cNvSpPr>
          <p:nvPr/>
        </p:nvSpPr>
        <p:spPr bwMode="auto">
          <a:xfrm>
            <a:off x="8716963" y="3716339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0" name="Rectangle 54"/>
          <p:cNvSpPr>
            <a:spLocks noChangeArrowheads="1"/>
          </p:cNvSpPr>
          <p:nvPr/>
        </p:nvSpPr>
        <p:spPr bwMode="auto">
          <a:xfrm>
            <a:off x="8716963" y="433070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1" name="Rectangle 55"/>
          <p:cNvSpPr>
            <a:spLocks noChangeArrowheads="1"/>
          </p:cNvSpPr>
          <p:nvPr/>
        </p:nvSpPr>
        <p:spPr bwMode="auto">
          <a:xfrm>
            <a:off x="8716963" y="494982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2" name="Rectangle 56"/>
          <p:cNvSpPr>
            <a:spLocks noChangeArrowheads="1"/>
          </p:cNvSpPr>
          <p:nvPr/>
        </p:nvSpPr>
        <p:spPr bwMode="auto">
          <a:xfrm>
            <a:off x="8716963" y="5554664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3" name="AutoShape 57"/>
          <p:cNvSpPr>
            <a:spLocks/>
          </p:cNvSpPr>
          <p:nvPr/>
        </p:nvSpPr>
        <p:spPr bwMode="auto">
          <a:xfrm>
            <a:off x="8054975" y="2565400"/>
            <a:ext cx="217488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4" name="AutoShape 58"/>
          <p:cNvSpPr>
            <a:spLocks/>
          </p:cNvSpPr>
          <p:nvPr/>
        </p:nvSpPr>
        <p:spPr bwMode="auto">
          <a:xfrm>
            <a:off x="8040689" y="4351338"/>
            <a:ext cx="217487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2914650" y="4076701"/>
            <a:ext cx="1885950" cy="9366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6" name="Rectangle 60"/>
          <p:cNvSpPr>
            <a:spLocks noChangeArrowheads="1"/>
          </p:cNvSpPr>
          <p:nvPr/>
        </p:nvSpPr>
        <p:spPr bwMode="auto">
          <a:xfrm>
            <a:off x="2914650" y="5013326"/>
            <a:ext cx="1885950" cy="9366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7" name="Rectangle 61"/>
          <p:cNvSpPr>
            <a:spLocks noChangeArrowheads="1"/>
          </p:cNvSpPr>
          <p:nvPr/>
        </p:nvSpPr>
        <p:spPr bwMode="auto">
          <a:xfrm>
            <a:off x="1992313" y="765176"/>
            <a:ext cx="7632700" cy="646113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  <a:defRPr/>
            </a:pP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*(a + i)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即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a[i]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代表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列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的地址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列地址</a:t>
            </a:r>
          </a:p>
        </p:txBody>
      </p:sp>
      <p:sp>
        <p:nvSpPr>
          <p:cNvPr id="685118" name="Text Box 62"/>
          <p:cNvSpPr txBox="1">
            <a:spLocks noChangeArrowheads="1"/>
          </p:cNvSpPr>
          <p:nvPr/>
        </p:nvSpPr>
        <p:spPr bwMode="auto">
          <a:xfrm>
            <a:off x="7505578" y="2130848"/>
            <a:ext cx="320921" cy="372218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en-US" altLang="zh-CN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85119" name="Text Box 63"/>
          <p:cNvSpPr txBox="1">
            <a:spLocks noChangeArrowheads="1"/>
          </p:cNvSpPr>
          <p:nvPr/>
        </p:nvSpPr>
        <p:spPr bwMode="auto">
          <a:xfrm>
            <a:off x="7104063" y="4010448"/>
            <a:ext cx="1052512" cy="372218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+1</a:t>
            </a:r>
            <a:endParaRPr lang="en-US" altLang="zh-CN" sz="2400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20" name="Rectangle 64"/>
          <p:cNvSpPr>
            <a:spLocks noChangeArrowheads="1"/>
          </p:cNvSpPr>
          <p:nvPr/>
        </p:nvSpPr>
        <p:spPr bwMode="auto">
          <a:xfrm>
            <a:off x="1992313" y="1700214"/>
            <a:ext cx="3975100" cy="1152525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  <a:defRPr/>
            </a:pP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*(a+i) + j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即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a[i] + j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代表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  <a:defRPr/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列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的地址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&amp;a[i][j] </a:t>
            </a:r>
          </a:p>
        </p:txBody>
      </p:sp>
      <p:sp>
        <p:nvSpPr>
          <p:cNvPr id="685121" name="Text Box 65"/>
          <p:cNvSpPr txBox="1">
            <a:spLocks noChangeArrowheads="1"/>
          </p:cNvSpPr>
          <p:nvPr/>
        </p:nvSpPr>
        <p:spPr bwMode="auto">
          <a:xfrm>
            <a:off x="6010275" y="5487988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&amp;</a:t>
            </a:r>
            <a:r>
              <a:rPr lang="en-US" altLang="zh-CN" sz="2400">
                <a:solidFill>
                  <a:srgbClr val="880000"/>
                </a:solidFill>
                <a:latin typeface="Times New Roman" pitchFamily="18" charset="0"/>
              </a:rPr>
              <a:t>a[1]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[2]</a:t>
            </a:r>
          </a:p>
        </p:txBody>
      </p:sp>
      <p:sp>
        <p:nvSpPr>
          <p:cNvPr id="685122" name="Text Box 66"/>
          <p:cNvSpPr txBox="1">
            <a:spLocks noChangeArrowheads="1"/>
          </p:cNvSpPr>
          <p:nvPr/>
        </p:nvSpPr>
        <p:spPr bwMode="auto">
          <a:xfrm>
            <a:off x="7177089" y="5547148"/>
            <a:ext cx="1007007" cy="3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zh-CN" sz="2400" b="0">
                <a:solidFill>
                  <a:srgbClr val="880000"/>
                </a:solidFill>
                <a:latin typeface="Times New Roman" pitchFamily="18" charset="0"/>
              </a:rPr>
              <a:t>a[1]</a:t>
            </a:r>
            <a:r>
              <a:rPr lang="en-US" altLang="zh-CN" sz="2400" b="0">
                <a:latin typeface="Times New Roman" pitchFamily="18" charset="0"/>
              </a:rPr>
              <a:t>+2</a:t>
            </a:r>
          </a:p>
        </p:txBody>
      </p:sp>
      <p:sp>
        <p:nvSpPr>
          <p:cNvPr id="685123" name="Line 67"/>
          <p:cNvSpPr>
            <a:spLocks noChangeShapeType="1"/>
          </p:cNvSpPr>
          <p:nvPr/>
        </p:nvSpPr>
        <p:spPr bwMode="auto">
          <a:xfrm>
            <a:off x="8248650" y="5688013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86148" name="Rectangle 68"/>
          <p:cNvSpPr>
            <a:spLocks noChangeArrowheads="1"/>
          </p:cNvSpPr>
          <p:nvPr/>
        </p:nvSpPr>
        <p:spPr bwMode="auto">
          <a:xfrm>
            <a:off x="1992314" y="3068639"/>
            <a:ext cx="3830637" cy="1152525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 *(a+i) + j )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即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a[i][j]  </a:t>
            </a:r>
          </a:p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代表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行第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内容</a:t>
            </a:r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8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8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86" grpId="0"/>
      <p:bldP spid="685088" grpId="0"/>
      <p:bldP spid="685091" grpId="0"/>
      <p:bldP spid="685092" grpId="0"/>
      <p:bldP spid="685117" grpId="0" animBg="1" autoUpdateAnimBg="0"/>
      <p:bldP spid="685120" grpId="0" animBg="1" autoUpdateAnimBg="0"/>
      <p:bldP spid="685121" grpId="0"/>
      <p:bldP spid="685122" grpId="0"/>
      <p:bldP spid="68614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F193134-71F5-4386-B3F8-034EC73774B7}" type="slidenum">
              <a:rPr lang="zh-CN" altLang="en-US" sz="160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33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"/>
            <a:ext cx="80772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800"/>
              <a:t>例</a:t>
            </a:r>
            <a:r>
              <a:rPr lang="en-US" altLang="zh-CN" sz="2800"/>
              <a:t>9-13</a:t>
            </a:r>
            <a:r>
              <a:rPr lang="zh-CN" altLang="en-US" sz="2800"/>
              <a:t>：输出二维数组任一行任一列元素的值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908049"/>
            <a:ext cx="8532812" cy="37730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main(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int a[3][4]={{1,3,5,7},{9,11,13,15},{17,19,21,23}};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int </a:t>
            </a:r>
            <a:r>
              <a:rPr lang="en-US" altLang="zh-CN" sz="2400" b="1" dirty="0">
                <a:solidFill>
                  <a:srgbClr val="FF0000"/>
                </a:solidFill>
              </a:rPr>
              <a:t>*</a:t>
            </a:r>
            <a:r>
              <a:rPr lang="en-US" altLang="zh-CN" sz="2400" b="1" dirty="0" err="1">
                <a:solidFill>
                  <a:srgbClr val="FF0000"/>
                </a:solidFill>
              </a:rPr>
              <a:t>p</a:t>
            </a:r>
            <a:r>
              <a:rPr lang="en-US" altLang="zh-CN" sz="2400" b="1" dirty="0" err="1"/>
              <a:t>,i,j</a:t>
            </a:r>
            <a:r>
              <a:rPr lang="en-US" altLang="zh-CN" sz="2400" b="1" dirty="0"/>
              <a:t>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p=a[0];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(“%d,%d”,&amp;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,&amp;j);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(“a[%d][%d]=%d\n”,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, j,</a:t>
            </a:r>
            <a:r>
              <a:rPr lang="en-US" altLang="zh-CN" sz="2400" b="1" dirty="0">
                <a:solidFill>
                  <a:srgbClr val="FF0000"/>
                </a:solidFill>
              </a:rPr>
              <a:t>*(</a:t>
            </a:r>
            <a:r>
              <a:rPr lang="en-US" altLang="zh-CN" sz="2400" b="1" dirty="0" err="1">
                <a:solidFill>
                  <a:srgbClr val="FF0000"/>
                </a:solidFill>
              </a:rPr>
              <a:t>p+i</a:t>
            </a:r>
            <a:r>
              <a:rPr lang="en-US" altLang="zh-CN" sz="2400" b="1" dirty="0">
                <a:solidFill>
                  <a:srgbClr val="FF0000"/>
                </a:solidFill>
              </a:rPr>
              <a:t>*4+j)</a:t>
            </a:r>
            <a:r>
              <a:rPr lang="en-US" altLang="zh-CN" sz="2400" b="1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输入</a:t>
            </a:r>
            <a:r>
              <a:rPr lang="en-US" altLang="zh-CN" sz="2400" b="1" dirty="0"/>
              <a:t>1,2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运行结果：</a:t>
            </a:r>
            <a:r>
              <a:rPr lang="en-US" altLang="zh-CN" sz="2400" b="1" dirty="0"/>
              <a:t>a[1][2]=13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3109643" y="5011162"/>
            <a:ext cx="7885112" cy="57943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itchFamily="18" charset="0"/>
              </a:rPr>
              <a:t>这里的指针变量</a:t>
            </a:r>
            <a:r>
              <a:rPr lang="en-US" altLang="zh-CN" sz="3200" dirty="0">
                <a:latin typeface="Times New Roman" pitchFamily="18" charset="0"/>
              </a:rPr>
              <a:t>p</a:t>
            </a:r>
            <a:r>
              <a:rPr lang="zh-CN" altLang="en-US" sz="3200" dirty="0">
                <a:latin typeface="Times New Roman" pitchFamily="18" charset="0"/>
              </a:rPr>
              <a:t>是定义为指向整型数据的</a:t>
            </a:r>
          </a:p>
        </p:txBody>
      </p:sp>
      <p:sp>
        <p:nvSpPr>
          <p:cNvPr id="404485" name="AutoShape 5"/>
          <p:cNvSpPr>
            <a:spLocks noChangeArrowheads="1"/>
          </p:cNvSpPr>
          <p:nvPr/>
        </p:nvSpPr>
        <p:spPr bwMode="auto">
          <a:xfrm>
            <a:off x="8618268" y="1932587"/>
            <a:ext cx="2376487" cy="2087563"/>
          </a:xfrm>
          <a:prstGeom prst="wedgeRectCallout">
            <a:avLst>
              <a:gd name="adj1" fmla="val -24949"/>
              <a:gd name="adj2" fmla="val 8156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latin typeface="Times New Roman" pitchFamily="18" charset="0"/>
              </a:rPr>
              <a:t>a[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][j]</a:t>
            </a:r>
            <a:r>
              <a:rPr lang="zh-CN" altLang="en-US" sz="2400" dirty="0">
                <a:latin typeface="Times New Roman" pitchFamily="18" charset="0"/>
              </a:rPr>
              <a:t>在数组中的位置用相对于数组起始位置的相对移位量计算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/>
      <p:bldP spid="404483" grpId="0" build="p" autoUpdateAnimBg="0"/>
      <p:bldP spid="404484" grpId="0" animBg="1"/>
      <p:bldP spid="40448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6C8961B0-8161-41D0-9CA2-E00B4815408B}" type="slidenum">
              <a:rPr lang="zh-CN" altLang="en-US" sz="160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34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"/>
            <a:ext cx="8077200" cy="5762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800"/>
              <a:t>[</a:t>
            </a:r>
            <a:r>
              <a:rPr lang="zh-CN" altLang="en-US" sz="2800"/>
              <a:t>例</a:t>
            </a:r>
            <a:r>
              <a:rPr lang="en-US" altLang="zh-CN" sz="2800"/>
              <a:t>9-14]  </a:t>
            </a:r>
            <a:r>
              <a:rPr lang="zh-CN" altLang="en-US" sz="2800"/>
              <a:t>输出二维数组任一行任一列元素的值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692150"/>
            <a:ext cx="8964612" cy="38163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main(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</a:t>
            </a:r>
            <a:r>
              <a:rPr lang="en-US" altLang="zh-CN" sz="2100" b="1"/>
              <a:t>int </a:t>
            </a:r>
            <a:r>
              <a:rPr lang="en-US" altLang="zh-CN" sz="2000" b="1"/>
              <a:t>a[3][4]={{1,3,5,7},{9,11,13,15},{17,19,21,23}};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int </a:t>
            </a:r>
            <a:r>
              <a:rPr lang="en-US" altLang="zh-CN" sz="2400" b="1">
                <a:solidFill>
                  <a:srgbClr val="C00000"/>
                </a:solidFill>
              </a:rPr>
              <a:t>(*p)[4],</a:t>
            </a:r>
            <a:r>
              <a:rPr lang="en-US" altLang="zh-CN" sz="2400" b="1"/>
              <a:t>i,j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p=a;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scanf(“%d%d”,&amp;i,&amp;j);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printf(“a[%d][%d]=%d\n”,i,j,*(*(p+i)+j));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输入</a:t>
            </a:r>
            <a:r>
              <a:rPr lang="en-US" altLang="zh-CN" sz="2400" b="1"/>
              <a:t>1,2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运行结果：</a:t>
            </a:r>
            <a:r>
              <a:rPr lang="en-US" altLang="zh-CN" sz="2400" b="1"/>
              <a:t>a[1][2]=13</a:t>
            </a:r>
          </a:p>
        </p:txBody>
      </p:sp>
      <p:grpSp>
        <p:nvGrpSpPr>
          <p:cNvPr id="317444" name="Group 4"/>
          <p:cNvGrpSpPr>
            <a:grpSpLocks/>
          </p:cNvGrpSpPr>
          <p:nvPr/>
        </p:nvGrpSpPr>
        <p:grpSpPr bwMode="auto">
          <a:xfrm>
            <a:off x="6096000" y="4400550"/>
            <a:ext cx="4267200" cy="2095500"/>
            <a:chOff x="2880" y="2772"/>
            <a:chExt cx="2688" cy="1320"/>
          </a:xfrm>
        </p:grpSpPr>
        <p:sp>
          <p:nvSpPr>
            <p:cNvPr id="80904" name="Rectangle 5"/>
            <p:cNvSpPr>
              <a:spLocks noChangeArrowheads="1"/>
            </p:cNvSpPr>
            <p:nvPr/>
          </p:nvSpPr>
          <p:spPr bwMode="auto">
            <a:xfrm>
              <a:off x="4272" y="3072"/>
              <a:ext cx="1296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1     3     5    7</a:t>
              </a:r>
            </a:p>
          </p:txBody>
        </p:sp>
        <p:sp>
          <p:nvSpPr>
            <p:cNvPr id="80905" name="Rectangle 6"/>
            <p:cNvSpPr>
              <a:spLocks noChangeArrowheads="1"/>
            </p:cNvSpPr>
            <p:nvPr/>
          </p:nvSpPr>
          <p:spPr bwMode="auto">
            <a:xfrm>
              <a:off x="4272" y="3408"/>
              <a:ext cx="1296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9    11   13  15</a:t>
              </a:r>
            </a:p>
          </p:txBody>
        </p:sp>
        <p:sp>
          <p:nvSpPr>
            <p:cNvPr id="80906" name="Rectangle 7"/>
            <p:cNvSpPr>
              <a:spLocks noChangeArrowheads="1"/>
            </p:cNvSpPr>
            <p:nvPr/>
          </p:nvSpPr>
          <p:spPr bwMode="auto">
            <a:xfrm>
              <a:off x="4272" y="3744"/>
              <a:ext cx="1296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17   19   21  23</a:t>
              </a:r>
            </a:p>
          </p:txBody>
        </p:sp>
        <p:sp>
          <p:nvSpPr>
            <p:cNvPr id="80907" name="Line 8"/>
            <p:cNvSpPr>
              <a:spLocks noChangeShapeType="1"/>
            </p:cNvSpPr>
            <p:nvPr/>
          </p:nvSpPr>
          <p:spPr bwMode="auto">
            <a:xfrm>
              <a:off x="2892" y="3072"/>
              <a:ext cx="672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8" name="Line 9"/>
            <p:cNvSpPr>
              <a:spLocks noChangeShapeType="1"/>
            </p:cNvSpPr>
            <p:nvPr/>
          </p:nvSpPr>
          <p:spPr bwMode="auto">
            <a:xfrm>
              <a:off x="2892" y="3420"/>
              <a:ext cx="672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0"/>
            <p:cNvSpPr>
              <a:spLocks noChangeShapeType="1"/>
            </p:cNvSpPr>
            <p:nvPr/>
          </p:nvSpPr>
          <p:spPr bwMode="auto">
            <a:xfrm>
              <a:off x="2904" y="3756"/>
              <a:ext cx="672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1"/>
            <p:cNvSpPr>
              <a:spLocks noChangeShapeType="1"/>
            </p:cNvSpPr>
            <p:nvPr/>
          </p:nvSpPr>
          <p:spPr bwMode="auto">
            <a:xfrm>
              <a:off x="4920" y="3072"/>
              <a:ext cx="0" cy="1008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12"/>
            <p:cNvSpPr>
              <a:spLocks noChangeShapeType="1"/>
            </p:cNvSpPr>
            <p:nvPr/>
          </p:nvSpPr>
          <p:spPr bwMode="auto">
            <a:xfrm>
              <a:off x="4596" y="3072"/>
              <a:ext cx="0" cy="1008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Line 13"/>
            <p:cNvSpPr>
              <a:spLocks noChangeShapeType="1"/>
            </p:cNvSpPr>
            <p:nvPr/>
          </p:nvSpPr>
          <p:spPr bwMode="auto">
            <a:xfrm>
              <a:off x="5256" y="3084"/>
              <a:ext cx="0" cy="1008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Text Box 14"/>
            <p:cNvSpPr txBox="1">
              <a:spLocks noChangeArrowheads="1"/>
            </p:cNvSpPr>
            <p:nvPr/>
          </p:nvSpPr>
          <p:spPr bwMode="auto">
            <a:xfrm>
              <a:off x="2892" y="2772"/>
              <a:ext cx="52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p,a</a:t>
              </a:r>
            </a:p>
          </p:txBody>
        </p:sp>
        <p:sp>
          <p:nvSpPr>
            <p:cNvPr id="80914" name="Text Box 15"/>
            <p:cNvSpPr txBox="1">
              <a:spLocks noChangeArrowheads="1"/>
            </p:cNvSpPr>
            <p:nvPr/>
          </p:nvSpPr>
          <p:spPr bwMode="auto">
            <a:xfrm>
              <a:off x="2880" y="3120"/>
              <a:ext cx="52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p+1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80915" name="Text Box 16"/>
            <p:cNvSpPr txBox="1">
              <a:spLocks noChangeArrowheads="1"/>
            </p:cNvSpPr>
            <p:nvPr/>
          </p:nvSpPr>
          <p:spPr bwMode="auto">
            <a:xfrm>
              <a:off x="2880" y="3456"/>
              <a:ext cx="52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p+2</a:t>
              </a:r>
            </a:p>
          </p:txBody>
        </p:sp>
        <p:sp>
          <p:nvSpPr>
            <p:cNvPr id="80916" name="Rectangle 17"/>
            <p:cNvSpPr>
              <a:spLocks noChangeArrowheads="1"/>
            </p:cNvSpPr>
            <p:nvPr/>
          </p:nvSpPr>
          <p:spPr bwMode="auto">
            <a:xfrm>
              <a:off x="3612" y="3072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itchFamily="18" charset="0"/>
                </a:rPr>
                <a:t>a[0]</a:t>
              </a:r>
            </a:p>
          </p:txBody>
        </p:sp>
        <p:sp>
          <p:nvSpPr>
            <p:cNvPr id="80917" name="Rectangle 18"/>
            <p:cNvSpPr>
              <a:spLocks noChangeArrowheads="1"/>
            </p:cNvSpPr>
            <p:nvPr/>
          </p:nvSpPr>
          <p:spPr bwMode="auto">
            <a:xfrm>
              <a:off x="3612" y="3408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itchFamily="18" charset="0"/>
                </a:rPr>
                <a:t>a[1]</a:t>
              </a:r>
            </a:p>
          </p:txBody>
        </p:sp>
        <p:sp>
          <p:nvSpPr>
            <p:cNvPr id="80918" name="Rectangle 19"/>
            <p:cNvSpPr>
              <a:spLocks noChangeArrowheads="1"/>
            </p:cNvSpPr>
            <p:nvPr/>
          </p:nvSpPr>
          <p:spPr bwMode="auto">
            <a:xfrm>
              <a:off x="3612" y="3744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itchFamily="18" charset="0"/>
                </a:rPr>
                <a:t>a[2]</a:t>
              </a:r>
            </a:p>
          </p:txBody>
        </p:sp>
        <p:sp>
          <p:nvSpPr>
            <p:cNvPr id="80919" name="Text Box 20"/>
            <p:cNvSpPr txBox="1">
              <a:spLocks noChangeArrowheads="1"/>
            </p:cNvSpPr>
            <p:nvPr/>
          </p:nvSpPr>
          <p:spPr bwMode="auto">
            <a:xfrm>
              <a:off x="4032" y="3096"/>
              <a:ext cx="19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=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80920" name="Text Box 21"/>
            <p:cNvSpPr txBox="1">
              <a:spLocks noChangeArrowheads="1"/>
            </p:cNvSpPr>
            <p:nvPr/>
          </p:nvSpPr>
          <p:spPr bwMode="auto">
            <a:xfrm>
              <a:off x="4032" y="3444"/>
              <a:ext cx="19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=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80921" name="Text Box 22"/>
            <p:cNvSpPr txBox="1">
              <a:spLocks noChangeArrowheads="1"/>
            </p:cNvSpPr>
            <p:nvPr/>
          </p:nvSpPr>
          <p:spPr bwMode="auto">
            <a:xfrm>
              <a:off x="4032" y="3744"/>
              <a:ext cx="19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=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sp>
        <p:nvSpPr>
          <p:cNvPr id="317463" name="AutoShape 23"/>
          <p:cNvSpPr>
            <a:spLocks noChangeArrowheads="1"/>
          </p:cNvSpPr>
          <p:nvPr/>
        </p:nvSpPr>
        <p:spPr bwMode="auto">
          <a:xfrm>
            <a:off x="7608888" y="692151"/>
            <a:ext cx="2843212" cy="2087563"/>
          </a:xfrm>
          <a:prstGeom prst="wedgeRectCallout">
            <a:avLst>
              <a:gd name="adj1" fmla="val 10750"/>
              <a:gd name="adj2" fmla="val 72509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latin typeface="Times New Roman" pitchFamily="18" charset="0"/>
              </a:rPr>
              <a:t>第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zh-CN" altLang="en-US" sz="2400">
                <a:latin typeface="Times New Roman" pitchFamily="18" charset="0"/>
              </a:rPr>
              <a:t>行</a:t>
            </a:r>
            <a:r>
              <a:rPr lang="en-US" altLang="zh-CN" sz="2400">
                <a:latin typeface="Times New Roman" pitchFamily="18" charset="0"/>
              </a:rPr>
              <a:t>j</a:t>
            </a:r>
            <a:r>
              <a:rPr lang="zh-CN" altLang="en-US" sz="2400">
                <a:latin typeface="Times New Roman" pitchFamily="18" charset="0"/>
              </a:rPr>
              <a:t>列元素的地址为：*</a:t>
            </a:r>
            <a:r>
              <a:rPr lang="en-US" altLang="zh-CN" sz="2400">
                <a:latin typeface="Times New Roman" pitchFamily="18" charset="0"/>
              </a:rPr>
              <a:t>(p+i)+j</a:t>
            </a:r>
          </a:p>
          <a:p>
            <a:pPr algn="l"/>
            <a:r>
              <a:rPr lang="zh-CN" altLang="en-US" sz="2400">
                <a:latin typeface="Times New Roman" pitchFamily="18" charset="0"/>
              </a:rPr>
              <a:t>第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zh-CN" altLang="en-US" sz="2400">
                <a:latin typeface="Times New Roman" pitchFamily="18" charset="0"/>
              </a:rPr>
              <a:t>行</a:t>
            </a:r>
            <a:r>
              <a:rPr lang="en-US" altLang="zh-CN" sz="2400">
                <a:latin typeface="Times New Roman" pitchFamily="18" charset="0"/>
              </a:rPr>
              <a:t>j</a:t>
            </a:r>
            <a:r>
              <a:rPr lang="zh-CN" altLang="en-US" sz="2400">
                <a:latin typeface="Times New Roman" pitchFamily="18" charset="0"/>
              </a:rPr>
              <a:t>列元素的值为：*</a:t>
            </a:r>
            <a:r>
              <a:rPr lang="en-US" altLang="zh-CN" sz="2400">
                <a:latin typeface="Times New Roman" pitchFamily="18" charset="0"/>
              </a:rPr>
              <a:t>(*(p+i)+j)</a:t>
            </a:r>
          </a:p>
          <a:p>
            <a:pPr algn="l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17464" name="Text Box 24"/>
          <p:cNvSpPr txBox="1">
            <a:spLocks noChangeArrowheads="1"/>
          </p:cNvSpPr>
          <p:nvPr/>
        </p:nvSpPr>
        <p:spPr bwMode="auto">
          <a:xfrm>
            <a:off x="1847851" y="4652964"/>
            <a:ext cx="4284663" cy="18002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这里的指针变量</a:t>
            </a:r>
            <a:r>
              <a:rPr lang="en-US" altLang="zh-CN">
                <a:latin typeface="Times New Roman" pitchFamily="18" charset="0"/>
              </a:rPr>
              <a:t>p</a:t>
            </a:r>
            <a:r>
              <a:rPr lang="zh-CN" altLang="en-US">
                <a:latin typeface="Times New Roman" pitchFamily="18" charset="0"/>
              </a:rPr>
              <a:t>不是指向整型变量，而是指向一个包含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个整型元素的一维数组。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/>
      <p:bldP spid="317443" grpId="0" build="p" autoUpdateAnimBg="0"/>
      <p:bldP spid="317463" grpId="0" animBg="1"/>
      <p:bldP spid="3174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50 </a:t>
            </a:r>
            <a:r>
              <a:rPr lang="zh-CN" altLang="en-US"/>
              <a:t>页   第 </a:t>
            </a:r>
            <a:fld id="{E061D8C3-767B-4179-B388-48006C7CF1FF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35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1" y="620713"/>
            <a:ext cx="8353425" cy="576262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solidFill>
                  <a:srgbClr val="FF3300"/>
                </a:solidFill>
              </a:rPr>
              <a:t>注意</a:t>
            </a:r>
            <a:r>
              <a:rPr lang="en-US" altLang="zh-CN" sz="2800">
                <a:solidFill>
                  <a:srgbClr val="FF3300"/>
                </a:solidFill>
              </a:rPr>
              <a:t>:</a:t>
            </a:r>
            <a:r>
              <a:rPr lang="zh-CN" altLang="en-US" sz="2800"/>
              <a:t>共用体类型变量与结构体类型变量的</a:t>
            </a:r>
            <a:r>
              <a:rPr lang="zh-CN" altLang="en-US" sz="2800">
                <a:solidFill>
                  <a:srgbClr val="FF3300"/>
                </a:solidFill>
              </a:rPr>
              <a:t>区别</a:t>
            </a:r>
            <a:r>
              <a:rPr lang="en-US" altLang="zh-CN" sz="2800">
                <a:solidFill>
                  <a:srgbClr val="FF3300"/>
                </a:solidFill>
              </a:rPr>
              <a:t>:</a:t>
            </a:r>
            <a:endParaRPr lang="en-US" altLang="zh-CN" sz="28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196975"/>
            <a:ext cx="8280400" cy="2878138"/>
          </a:xfrm>
        </p:spPr>
        <p:txBody>
          <a:bodyPr/>
          <a:lstStyle/>
          <a:p>
            <a:r>
              <a:rPr lang="zh-CN" altLang="en-US" b="1" dirty="0"/>
              <a:t>结构体类型变量所占内存长度</a:t>
            </a:r>
            <a:r>
              <a:rPr lang="en-US" altLang="zh-CN" b="1" dirty="0"/>
              <a:t>,</a:t>
            </a:r>
            <a:r>
              <a:rPr lang="zh-CN" altLang="en-US" b="1" dirty="0"/>
              <a:t>根据编译系统环境有所不同</a:t>
            </a:r>
            <a:r>
              <a:rPr lang="en-US" altLang="zh-CN" b="1" dirty="0"/>
              <a:t>,</a:t>
            </a:r>
            <a:r>
              <a:rPr lang="zh-CN" altLang="en-US" b="1" dirty="0"/>
              <a:t>采用字节对齐的方法。</a:t>
            </a:r>
          </a:p>
          <a:p>
            <a:r>
              <a:rPr lang="zh-CN" altLang="en-US" b="1" dirty="0"/>
              <a:t>共用体类型变量所占内存长度等于</a:t>
            </a:r>
            <a:r>
              <a:rPr lang="zh-CN" altLang="en-US" b="1" dirty="0">
                <a:solidFill>
                  <a:srgbClr val="0000FF"/>
                </a:solidFill>
              </a:rPr>
              <a:t>最长的成员的长度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成员</a:t>
            </a:r>
            <a:r>
              <a:rPr lang="zh-CN" altLang="en-US" b="1" dirty="0">
                <a:solidFill>
                  <a:schemeClr val="tx2"/>
                </a:solidFill>
              </a:rPr>
              <a:t>分量</a:t>
            </a:r>
            <a:r>
              <a:rPr lang="zh-CN" altLang="en-US" b="1" dirty="0"/>
              <a:t>之间是</a:t>
            </a:r>
            <a:r>
              <a:rPr lang="zh-CN" altLang="en-US" b="1" dirty="0">
                <a:solidFill>
                  <a:schemeClr val="tx2"/>
                </a:solidFill>
              </a:rPr>
              <a:t>相互联系</a:t>
            </a:r>
            <a:r>
              <a:rPr lang="zh-CN" altLang="en-US" b="1" dirty="0"/>
              <a:t>的，所进行的操作相互依赖。</a:t>
            </a:r>
          </a:p>
          <a:p>
            <a:endParaRPr lang="en-US" altLang="zh-CN" b="1" dirty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063751" y="4581525"/>
            <a:ext cx="8424863" cy="1163638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latin typeface="宋体" pitchFamily="2" charset="-122"/>
              </a:rPr>
              <a:t>例：</a:t>
            </a:r>
            <a:r>
              <a:rPr lang="en-US" altLang="zh-CN" sz="2400" b="1">
                <a:latin typeface="宋体" pitchFamily="2" charset="-122"/>
              </a:rPr>
              <a:t>union teacher{ int bh; char xm[10]; double gz;}t,*p;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latin typeface="宋体" pitchFamily="2" charset="-122"/>
              </a:rPr>
              <a:t>求 </a:t>
            </a:r>
            <a:r>
              <a:rPr lang="en-US" altLang="zh-CN" sz="2400" b="1">
                <a:solidFill>
                  <a:srgbClr val="CC0000"/>
                </a:solidFill>
                <a:latin typeface="宋体" pitchFamily="2" charset="-122"/>
              </a:rPr>
              <a:t>t </a:t>
            </a:r>
            <a:r>
              <a:rPr lang="zh-CN" altLang="en-US" sz="2400" b="1">
                <a:latin typeface="宋体" pitchFamily="2" charset="-122"/>
              </a:rPr>
              <a:t>所占内存字节数？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build="p" autoUpdateAnimBg="0"/>
      <p:bldP spid="7987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1568608" y="6360585"/>
            <a:ext cx="576825" cy="332316"/>
          </a:xfrm>
        </p:spPr>
        <p:txBody>
          <a:bodyPr/>
          <a:lstStyle/>
          <a:p>
            <a:pPr>
              <a:defRPr/>
            </a:pPr>
            <a:fld id="{ADB6EA1F-FC9D-473F-A5DD-064B8B6CFF11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11268" name="矩形 10"/>
          <p:cNvSpPr>
            <a:spLocks noChangeArrowheads="1"/>
          </p:cNvSpPr>
          <p:nvPr/>
        </p:nvSpPr>
        <p:spPr bwMode="auto">
          <a:xfrm>
            <a:off x="814918" y="1227412"/>
            <a:ext cx="10562167" cy="52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533"/>
              </a:lnSpc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条件运算符：唯一的三目操作符，要求有三个操作对象。</a:t>
            </a:r>
          </a:p>
          <a:p>
            <a:pPr>
              <a:lnSpc>
                <a:spcPts val="4533"/>
              </a:lnSpc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格式：表达式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？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4533"/>
              </a:lnSpc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功能：判断表达式１的值，值为“</a:t>
            </a:r>
            <a:r>
              <a:rPr lang="zh-CN" altLang="en-US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，则取表达式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的值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en-US" altLang="zh-CN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时，取表达式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的值。</a:t>
            </a:r>
          </a:p>
          <a:p>
            <a:pPr>
              <a:lnSpc>
                <a:spcPts val="4533"/>
              </a:lnSpc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如：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max=a&gt;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</a:t>
            </a:r>
          </a:p>
          <a:p>
            <a:pPr>
              <a:lnSpc>
                <a:spcPts val="4533"/>
              </a:lnSpc>
            </a:pPr>
            <a:r>
              <a:rPr lang="en-US" altLang="en-US" sz="32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en-US" sz="3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a=3, b=2, 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则 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max=3</a:t>
            </a:r>
          </a:p>
          <a:p>
            <a:pPr>
              <a:lnSpc>
                <a:spcPts val="4533"/>
              </a:lnSpc>
            </a:pPr>
            <a:r>
              <a:rPr lang="en-US" altLang="en-US" sz="3200" dirty="0" err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en-US" altLang="en-US" sz="3200" dirty="0">
                <a:latin typeface="黑体" pitchFamily="49" charset="-122"/>
                <a:ea typeface="黑体" pitchFamily="49" charset="-122"/>
              </a:rPr>
              <a:t>： (1) </a:t>
            </a:r>
            <a:r>
              <a:rPr lang="en-US" altLang="en-US" sz="3200" dirty="0" err="1">
                <a:latin typeface="黑体" pitchFamily="49" charset="-122"/>
                <a:ea typeface="黑体" pitchFamily="49" charset="-122"/>
              </a:rPr>
              <a:t>条件运算符优于赋值运算符</a:t>
            </a:r>
            <a:r>
              <a:rPr lang="en-US" altLang="en-US" sz="32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ts val="4533"/>
              </a:lnSpc>
            </a:pPr>
            <a:r>
              <a:rPr lang="en-US" altLang="en-US" sz="3200" dirty="0">
                <a:latin typeface="黑体" pitchFamily="49" charset="-122"/>
                <a:ea typeface="黑体" pitchFamily="49" charset="-122"/>
              </a:rPr>
              <a:t>       (2) </a:t>
            </a:r>
            <a:r>
              <a:rPr lang="en-US" altLang="en-US" sz="3200" dirty="0" err="1">
                <a:latin typeface="黑体" pitchFamily="49" charset="-122"/>
                <a:ea typeface="黑体" pitchFamily="49" charset="-122"/>
              </a:rPr>
              <a:t>条件运算符的结合方向为“</a:t>
            </a:r>
            <a:r>
              <a:rPr lang="en-US" altLang="en-US" sz="3200" dirty="0" err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自</a:t>
            </a:r>
            <a:r>
              <a:rPr lang="zh-CN" altLang="en-US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右</a:t>
            </a:r>
            <a:r>
              <a:rPr lang="en-US" altLang="en-US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向</a:t>
            </a:r>
            <a:r>
              <a:rPr lang="zh-CN" altLang="en-US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左</a:t>
            </a:r>
            <a:r>
              <a:rPr lang="en-US" altLang="en-US" sz="3200" dirty="0">
                <a:latin typeface="黑体" pitchFamily="49" charset="-122"/>
                <a:ea typeface="黑体" pitchFamily="49" charset="-122"/>
              </a:rPr>
              <a:t>”。</a:t>
            </a:r>
          </a:p>
          <a:p>
            <a:pPr>
              <a:lnSpc>
                <a:spcPts val="4533"/>
              </a:lnSpc>
            </a:pPr>
            <a:r>
              <a:rPr lang="en-US" altLang="en-US" sz="3200" dirty="0">
                <a:latin typeface="黑体" pitchFamily="49" charset="-122"/>
                <a:ea typeface="黑体" pitchFamily="49" charset="-122"/>
              </a:rPr>
              <a:t>       (3)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条件表达式值的类型为表达式中较高的类型。</a:t>
            </a:r>
            <a:r>
              <a:rPr lang="en-US" altLang="en-US" sz="3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3339" y="168606"/>
            <a:ext cx="7008779" cy="764117"/>
          </a:xfrm>
        </p:spPr>
        <p:txBody>
          <a:bodyPr/>
          <a:lstStyle/>
          <a:p>
            <a:pPr>
              <a:defRPr/>
            </a:pPr>
            <a:r>
              <a:rPr lang="en-US" altLang="zh-CN" sz="3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  </a:t>
            </a:r>
            <a:r>
              <a:rPr lang="zh-CN" altLang="en-US" sz="3733" dirty="0">
                <a:latin typeface="黑体" pitchFamily="49" charset="-122"/>
                <a:ea typeface="黑体" pitchFamily="49" charset="-122"/>
              </a:rPr>
              <a:t>条件运算符与条件表达式</a:t>
            </a:r>
            <a:endParaRPr sz="37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6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E08387-6FFD-4DB8-8F19-30F2464D623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9403" y="1124744"/>
            <a:ext cx="9639300" cy="1106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：当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a=1,b=2,c=3, d=4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时 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a&gt;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&gt;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dirty="0" err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3200" dirty="0" err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的值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等价于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a&gt;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:(c&gt;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dirty="0" err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3200" dirty="0" err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，表达式的值为</a:t>
            </a:r>
            <a:endParaRPr lang="en-US" altLang="zh-CN" sz="32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688288" y="1755789"/>
            <a:ext cx="57606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667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719403" y="2660915"/>
            <a:ext cx="10177131" cy="1798271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200" kern="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kern="0" dirty="0">
                <a:latin typeface="黑体" pitchFamily="49" charset="-122"/>
                <a:ea typeface="黑体" pitchFamily="49" charset="-122"/>
              </a:rPr>
              <a:t>：按  </a:t>
            </a:r>
            <a:r>
              <a:rPr lang="zh-CN" altLang="en-US" sz="3200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3200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？函数调用</a:t>
            </a:r>
            <a:r>
              <a:rPr lang="en-US" altLang="zh-CN" sz="3200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1:</a:t>
            </a:r>
            <a:r>
              <a:rPr lang="zh-CN" altLang="en-US" sz="3200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函数调用</a:t>
            </a:r>
            <a:r>
              <a:rPr lang="en-US" altLang="zh-CN" sz="3200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  </a:t>
            </a:r>
            <a:r>
              <a:rPr lang="zh-CN" altLang="en-US" sz="3200" kern="0" dirty="0">
                <a:latin typeface="黑体" pitchFamily="49" charset="-122"/>
                <a:ea typeface="黑体" pitchFamily="49" charset="-122"/>
              </a:rPr>
              <a:t>方式使用</a:t>
            </a:r>
            <a:endParaRPr lang="en-US" altLang="zh-CN" sz="3200" kern="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  a&gt;</a:t>
            </a:r>
            <a:r>
              <a:rPr lang="en-US" altLang="zh-CN" sz="3200" kern="0" dirty="0" err="1">
                <a:latin typeface="黑体" pitchFamily="49" charset="-122"/>
                <a:ea typeface="黑体" pitchFamily="49" charset="-122"/>
              </a:rPr>
              <a:t>b?printf</a:t>
            </a:r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ea typeface="黑体" pitchFamily="49" charset="-122"/>
              </a:rPr>
              <a:t>"</a:t>
            </a:r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max=%</a:t>
            </a:r>
            <a:r>
              <a:rPr lang="en-US" altLang="zh-CN" sz="3200" kern="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dirty="0" err="1">
                <a:ea typeface="黑体" pitchFamily="49" charset="-122"/>
              </a:rPr>
              <a:t>"</a:t>
            </a:r>
            <a:r>
              <a:rPr lang="en-US" altLang="zh-CN" sz="3200" kern="0" dirty="0" err="1">
                <a:latin typeface="黑体" pitchFamily="49" charset="-122"/>
                <a:ea typeface="黑体" pitchFamily="49" charset="-122"/>
              </a:rPr>
              <a:t>,a</a:t>
            </a:r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):</a:t>
            </a:r>
            <a:r>
              <a:rPr lang="en-US" altLang="zh-CN" sz="3200" kern="0" dirty="0" err="1">
                <a:latin typeface="黑体" pitchFamily="49" charset="-122"/>
                <a:ea typeface="黑体" pitchFamily="49" charset="-122"/>
              </a:rPr>
              <a:t>printf</a:t>
            </a:r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ea typeface="黑体" pitchFamily="49" charset="-122"/>
              </a:rPr>
              <a:t>"</a:t>
            </a:r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max=%</a:t>
            </a:r>
            <a:r>
              <a:rPr lang="en-US" altLang="zh-CN" sz="3200" kern="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dirty="0" err="1">
                <a:ea typeface="黑体" pitchFamily="49" charset="-122"/>
              </a:rPr>
              <a:t>"</a:t>
            </a:r>
            <a:r>
              <a:rPr lang="en-US" altLang="zh-CN" sz="3200" kern="0" dirty="0" err="1">
                <a:latin typeface="黑体" pitchFamily="49" charset="-122"/>
                <a:ea typeface="黑体" pitchFamily="49" charset="-122"/>
              </a:rPr>
              <a:t>,b</a:t>
            </a:r>
            <a:r>
              <a:rPr lang="en-US" altLang="zh-CN" sz="3200" kern="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zh-CN" altLang="en-US" sz="3200" kern="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7824192" y="1700808"/>
            <a:ext cx="1440160" cy="0"/>
          </a:xfrm>
          <a:prstGeom prst="line">
            <a:avLst/>
          </a:prstGeom>
          <a:solidFill>
            <a:srgbClr val="3366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177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67663" y="6526214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371B9D46-AEE6-49E5-AA49-F2B18C25663D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6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619" y="1133856"/>
            <a:ext cx="8640762" cy="47512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</a:rPr>
              <a:t>1.</a:t>
            </a:r>
            <a:r>
              <a:rPr lang="zh-CN" altLang="en-US" sz="2400" b="1" dirty="0">
                <a:latin typeface="宋体" pitchFamily="2" charset="-122"/>
              </a:rPr>
              <a:t>循环程序设计的要点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   循环初值，循环条件，循环体设定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</a:rPr>
              <a:t>2.C</a:t>
            </a:r>
            <a:r>
              <a:rPr lang="zh-CN" altLang="en-US" sz="2400" b="1" dirty="0">
                <a:latin typeface="宋体" pitchFamily="2" charset="-122"/>
              </a:rPr>
              <a:t>语言循环程序设计的三种结构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   </a:t>
            </a:r>
            <a:r>
              <a:rPr lang="en-US" altLang="zh-CN" sz="2400" b="1" dirty="0">
                <a:latin typeface="宋体" pitchFamily="2" charset="-122"/>
              </a:rPr>
              <a:t>for,  while,  do- while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</a:rPr>
              <a:t>3.</a:t>
            </a:r>
            <a:r>
              <a:rPr lang="zh-CN" altLang="en-US" sz="2400" b="1" dirty="0">
                <a:latin typeface="宋体" pitchFamily="2" charset="-122"/>
              </a:rPr>
              <a:t>选择三种循环的一般原则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itchFamily="2" charset="-122"/>
              </a:rPr>
              <a:t>如果循环次数已知，计数控制的循环</a:t>
            </a:r>
            <a:r>
              <a:rPr lang="en-US" altLang="zh-CN" sz="2400" b="1" dirty="0">
                <a:latin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</a:rPr>
              <a:t>选用 </a:t>
            </a:r>
            <a:r>
              <a:rPr lang="en-US" altLang="zh-CN" sz="2400" b="1" dirty="0">
                <a:solidFill>
                  <a:srgbClr val="CC0000"/>
                </a:solidFill>
                <a:latin typeface="宋体" pitchFamily="2" charset="-122"/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itchFamily="2" charset="-122"/>
              </a:rPr>
              <a:t>如果循环次数未知，条件控制的循环，选用 </a:t>
            </a:r>
            <a:r>
              <a:rPr lang="en-US" altLang="zh-CN" sz="2400" b="1" dirty="0">
                <a:solidFill>
                  <a:srgbClr val="CC0000"/>
                </a:solidFill>
                <a:latin typeface="宋体" pitchFamily="2" charset="-122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itchFamily="2" charset="-122"/>
              </a:rPr>
              <a:t>如果循环体至少要执行一次，选用 </a:t>
            </a:r>
            <a:r>
              <a:rPr lang="en-US" altLang="zh-CN" sz="2400" b="1" dirty="0">
                <a:solidFill>
                  <a:srgbClr val="CC0000"/>
                </a:solidFill>
                <a:latin typeface="宋体" pitchFamily="2" charset="-122"/>
              </a:rPr>
              <a:t>do-while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itchFamily="2" charset="-122"/>
              </a:rPr>
              <a:t>61 </a:t>
            </a:r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页   第 </a:t>
            </a:r>
            <a:fld id="{2FEB3601-A5BF-4768-BA48-2534CB84AA59}" type="slidenum">
              <a:rPr lang="zh-CN" altLang="en-US" sz="1600">
                <a:solidFill>
                  <a:srgbClr val="FF9900"/>
                </a:solidFill>
                <a:latin typeface="宋体" pitchFamily="2" charset="-122"/>
              </a:rPr>
              <a:pPr eaLnBrk="1" hangingPunct="1"/>
              <a:t>7</a:t>
            </a:fld>
            <a:r>
              <a:rPr lang="en-US" altLang="zh-CN" sz="160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027238" y="411163"/>
            <a:ext cx="8640762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幼圆" pitchFamily="49" charset="-122"/>
                <a:ea typeface="幼圆" pitchFamily="49" charset="-122"/>
              </a:rPr>
              <a:t>数组注意问题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宋体" pitchFamily="2" charset="-122"/>
              </a:rPr>
              <a:t>1. 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</a:rPr>
              <a:t>注意数组的定义和引用的区别；</a:t>
            </a:r>
            <a:r>
              <a:rPr kumimoji="1" lang="en-US" altLang="zh-CN" sz="2800" dirty="0">
                <a:solidFill>
                  <a:schemeClr val="tx2"/>
                </a:solidFill>
                <a:latin typeface="宋体" pitchFamily="2" charset="-122"/>
              </a:rPr>
              <a:t>C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</a:rPr>
              <a:t>语言中数组的下标从</a:t>
            </a:r>
            <a:r>
              <a:rPr kumimoji="1" lang="en-US" altLang="zh-CN" sz="2800" dirty="0">
                <a:solidFill>
                  <a:srgbClr val="FF3300"/>
                </a:solidFill>
                <a:latin typeface="宋体" pitchFamily="2" charset="-122"/>
              </a:rPr>
              <a:t>0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</a:rPr>
              <a:t>开始；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宋体" pitchFamily="2" charset="-122"/>
              </a:rPr>
              <a:t>2. </a:t>
            </a:r>
            <a:r>
              <a:rPr kumimoji="1" lang="en-US" altLang="zh-CN" sz="2800" dirty="0">
                <a:latin typeface="宋体" pitchFamily="2" charset="-122"/>
              </a:rPr>
              <a:t>C</a:t>
            </a:r>
            <a:r>
              <a:rPr kumimoji="1" lang="zh-CN" altLang="zh-CN" sz="2800" dirty="0">
                <a:latin typeface="宋体" pitchFamily="2" charset="-122"/>
              </a:rPr>
              <a:t>语言不进行下标的越界检查</a:t>
            </a:r>
            <a:r>
              <a:rPr kumimoji="1" lang="zh-CN" altLang="en-US" sz="2800" dirty="0">
                <a:latin typeface="宋体" pitchFamily="2" charset="-12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zh-CN" sz="2800" dirty="0">
                <a:latin typeface="宋体" pitchFamily="2" charset="-122"/>
              </a:rPr>
              <a:t>3</a:t>
            </a:r>
            <a:r>
              <a:rPr kumimoji="1" lang="en-US" altLang="zh-CN" sz="2800" dirty="0">
                <a:latin typeface="宋体" pitchFamily="2" charset="-122"/>
              </a:rPr>
              <a:t>. </a:t>
            </a:r>
            <a:r>
              <a:rPr kumimoji="1" lang="zh-CN" altLang="en-US" sz="2800" dirty="0">
                <a:latin typeface="宋体" pitchFamily="2" charset="-122"/>
              </a:rPr>
              <a:t>数组名是地址；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宋体" pitchFamily="2" charset="-122"/>
              </a:rPr>
              <a:t>4. 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</a:rPr>
              <a:t>字符数组在定义时必须考虑到存储字符串结束符的位置；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宋体" pitchFamily="2" charset="-122"/>
              </a:rPr>
              <a:t>5. 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</a:rPr>
              <a:t>注意区别数组与简单变量初始化的方法，特别是字符数组的初始化方法；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宋体" pitchFamily="2" charset="-122"/>
              </a:rPr>
              <a:t>6.</a:t>
            </a: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</a:rPr>
              <a:t>掌握运用字符串的操作函数。</a:t>
            </a:r>
          </a:p>
        </p:txBody>
      </p:sp>
    </p:spTree>
    <p:extLst>
      <p:ext uri="{BB962C8B-B14F-4D97-AF65-F5344CB8AC3E}">
        <p14:creationId xmlns:p14="http://schemas.microsoft.com/office/powerpoint/2010/main" val="54417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 txBox="1">
            <a:spLocks noGrp="1"/>
          </p:cNvSpPr>
          <p:nvPr/>
        </p:nvSpPr>
        <p:spPr bwMode="auto">
          <a:xfrm>
            <a:off x="7967663" y="6526214"/>
            <a:ext cx="2406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kumimoji="1" lang="zh-CN" altLang="en-US" sz="1600" b="0">
                <a:solidFill>
                  <a:srgbClr val="008000"/>
                </a:solidFill>
                <a:latin typeface="宋体" pitchFamily="2" charset="-122"/>
              </a:rPr>
              <a:t>共</a:t>
            </a:r>
            <a:r>
              <a:rPr kumimoji="1" lang="zh-CN" altLang="en-US" sz="1600" b="0">
                <a:solidFill>
                  <a:srgbClr val="FF9900"/>
                </a:solidFill>
                <a:latin typeface="宋体" pitchFamily="2" charset="-122"/>
              </a:rPr>
              <a:t> </a:t>
            </a:r>
            <a:r>
              <a:rPr kumimoji="1" lang="en-US" altLang="zh-CN" sz="1600" b="0">
                <a:solidFill>
                  <a:srgbClr val="FF9900"/>
                </a:solidFill>
                <a:latin typeface="宋体" pitchFamily="2" charset="-122"/>
              </a:rPr>
              <a:t>53 </a:t>
            </a:r>
            <a:r>
              <a:rPr kumimoji="1" lang="zh-CN" altLang="en-US" sz="1600" b="0">
                <a:solidFill>
                  <a:srgbClr val="008000"/>
                </a:solidFill>
                <a:latin typeface="宋体" pitchFamily="2" charset="-122"/>
              </a:rPr>
              <a:t>页   第 </a:t>
            </a:r>
            <a:fld id="{9156B8C6-9268-4171-8F5A-45CD5D1B4D27}" type="slidenum">
              <a:rPr kumimoji="1" lang="zh-CN" altLang="en-US" sz="1600">
                <a:solidFill>
                  <a:srgbClr val="FF9900"/>
                </a:solidFill>
                <a:latin typeface="宋体" pitchFamily="2" charset="-122"/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/>
                <a:buNone/>
              </a:pPr>
              <a:t>8</a:t>
            </a:fld>
            <a:r>
              <a:rPr kumimoji="1" lang="en-US" altLang="zh-CN" sz="160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kumimoji="1" lang="zh-CN" altLang="en-US" sz="1600" b="0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847850" y="188913"/>
            <a:ext cx="882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/>
              <a:t>矩阵与二维数组：找出关系。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351088" y="4005263"/>
          <a:ext cx="19177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公式" r:id="rId3" imgW="927100" imgH="711200" progId="Equation.3">
                  <p:embed/>
                </p:oleObj>
              </mc:Choice>
              <mc:Fallback>
                <p:oleObj name="公式" r:id="rId3" imgW="927100" imgH="71120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005263"/>
                        <a:ext cx="1917700" cy="14716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3000376" y="4221163"/>
            <a:ext cx="936625" cy="10795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92314" y="765176"/>
            <a:ext cx="3024187" cy="2232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>
                <a:latin typeface="宋体" pitchFamily="2" charset="-122"/>
              </a:rPr>
              <a:t>主对角：</a:t>
            </a:r>
            <a:r>
              <a:rPr kumimoji="1" lang="en-US" altLang="zh-CN" sz="2400">
                <a:latin typeface="宋体" pitchFamily="2" charset="-122"/>
              </a:rPr>
              <a:t>i==j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宋体" pitchFamily="2" charset="-122"/>
              </a:rPr>
              <a:t>     </a:t>
            </a:r>
            <a:r>
              <a:rPr kumimoji="1" lang="en-US" altLang="zh-CN" sz="2400">
                <a:solidFill>
                  <a:srgbClr val="CC0000"/>
                </a:solidFill>
                <a:latin typeface="宋体" pitchFamily="2" charset="-122"/>
              </a:rPr>
              <a:t>         </a:t>
            </a:r>
            <a:r>
              <a:rPr kumimoji="1" lang="en-US" altLang="zh-CN" sz="2400">
                <a:latin typeface="宋体" pitchFamily="2" charset="-122"/>
              </a:rPr>
              <a:t>     </a:t>
            </a:r>
            <a:endParaRPr kumimoji="1" lang="en-US" altLang="zh-CN" sz="240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208213" y="1196976"/>
          <a:ext cx="19177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公式" r:id="rId5" imgW="927100" imgH="711200" progId="Equation.3">
                  <p:embed/>
                </p:oleObj>
              </mc:Choice>
              <mc:Fallback>
                <p:oleObj name="公式" r:id="rId5" imgW="927100" imgH="71120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196976"/>
                        <a:ext cx="1917700" cy="14716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000376" y="1557339"/>
            <a:ext cx="936625" cy="936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9289" y="3429000"/>
            <a:ext cx="3095625" cy="2376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>
                <a:latin typeface="宋体" pitchFamily="2" charset="-122"/>
              </a:rPr>
              <a:t>副对角：</a:t>
            </a:r>
            <a:r>
              <a:rPr kumimoji="1" lang="en-US" altLang="zh-CN" sz="2400">
                <a:latin typeface="宋体" pitchFamily="2" charset="-122"/>
              </a:rPr>
              <a:t>i+j==n-1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宋体" pitchFamily="2" charset="-122"/>
              </a:rPr>
              <a:t>     </a:t>
            </a:r>
            <a:r>
              <a:rPr kumimoji="1" lang="en-US" altLang="zh-CN" sz="2400">
                <a:solidFill>
                  <a:srgbClr val="CC0000"/>
                </a:solidFill>
                <a:latin typeface="宋体" pitchFamily="2" charset="-122"/>
              </a:rPr>
              <a:t>         </a:t>
            </a:r>
            <a:r>
              <a:rPr kumimoji="1" lang="en-US" altLang="zh-CN" sz="2400">
                <a:latin typeface="宋体" pitchFamily="2" charset="-122"/>
              </a:rPr>
              <a:t>     </a:t>
            </a:r>
            <a:endParaRPr kumimoji="1" lang="en-US" altLang="zh-CN" sz="240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91176" y="765176"/>
            <a:ext cx="4537075" cy="2232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defTabSz="762000"/>
            <a:r>
              <a:rPr kumimoji="1" lang="zh-CN" altLang="en-US" sz="2400" dirty="0">
                <a:latin typeface="宋体" pitchFamily="2" charset="-122"/>
              </a:rPr>
              <a:t>上三角：   </a:t>
            </a:r>
            <a:r>
              <a:rPr kumimoji="1" lang="en-US" altLang="zh-CN" sz="2000" dirty="0">
                <a:solidFill>
                  <a:srgbClr val="CC0000"/>
                </a:solidFill>
              </a:rPr>
              <a:t>for(i=0; </a:t>
            </a:r>
            <a:r>
              <a:rPr kumimoji="1" lang="en-US" altLang="zh-CN" sz="2000" dirty="0" err="1">
                <a:solidFill>
                  <a:srgbClr val="CC0000"/>
                </a:solidFill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</a:rPr>
              <a:t>&lt;n-1; i++) </a:t>
            </a:r>
          </a:p>
          <a:p>
            <a:pPr marL="342900" indent="-342900" defTabSz="762000"/>
            <a:r>
              <a:rPr kumimoji="1" lang="en-US" altLang="zh-CN" sz="2000" dirty="0">
                <a:solidFill>
                  <a:srgbClr val="CC0000"/>
                </a:solidFill>
              </a:rPr>
              <a:t>                               for(j=i+1; j&lt;n; j++)</a:t>
            </a:r>
            <a:r>
              <a:rPr kumimoji="1" lang="en-US" altLang="zh-CN" sz="2400" dirty="0">
                <a:latin typeface="宋体" pitchFamily="2" charset="-122"/>
              </a:rPr>
              <a:t> </a:t>
            </a:r>
          </a:p>
        </p:txBody>
      </p:sp>
      <p:grpSp>
        <p:nvGrpSpPr>
          <p:cNvPr id="98322" name="Group 18"/>
          <p:cNvGrpSpPr>
            <a:grpSpLocks/>
          </p:cNvGrpSpPr>
          <p:nvPr/>
        </p:nvGrpSpPr>
        <p:grpSpPr bwMode="auto">
          <a:xfrm>
            <a:off x="5735638" y="1412876"/>
            <a:ext cx="1917700" cy="1471613"/>
            <a:chOff x="2653" y="961"/>
            <a:chExt cx="1208" cy="927"/>
          </a:xfrm>
        </p:grpSpPr>
        <p:grpSp>
          <p:nvGrpSpPr>
            <p:cNvPr id="50194" name="Group 16"/>
            <p:cNvGrpSpPr>
              <a:grpSpLocks/>
            </p:cNvGrpSpPr>
            <p:nvPr/>
          </p:nvGrpSpPr>
          <p:grpSpPr bwMode="auto">
            <a:xfrm>
              <a:off x="2653" y="961"/>
              <a:ext cx="1208" cy="927"/>
              <a:chOff x="2653" y="961"/>
              <a:chExt cx="1208" cy="927"/>
            </a:xfrm>
          </p:grpSpPr>
          <p:graphicFrame>
            <p:nvGraphicFramePr>
              <p:cNvPr id="50196" name="Object 5"/>
              <p:cNvGraphicFramePr>
                <a:graphicFrameLocks noChangeAspect="1"/>
              </p:cNvGraphicFramePr>
              <p:nvPr/>
            </p:nvGraphicFramePr>
            <p:xfrm>
              <a:off x="2653" y="961"/>
              <a:ext cx="1208" cy="9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" name="公式" r:id="rId6" imgW="927100" imgH="711200" progId="Equation.3">
                      <p:embed/>
                    </p:oleObj>
                  </mc:Choice>
                  <mc:Fallback>
                    <p:oleObj name="公式" r:id="rId6" imgW="927100" imgH="711200" progId="Equation.3">
                      <p:embed/>
                      <p:pic>
                        <p:nvPicPr>
                          <p:cNvPr id="50196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961"/>
                            <a:ext cx="1208" cy="927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7" name="Line 13"/>
              <p:cNvSpPr>
                <a:spLocks noChangeShapeType="1"/>
              </p:cNvSpPr>
              <p:nvPr/>
            </p:nvSpPr>
            <p:spPr bwMode="auto">
              <a:xfrm>
                <a:off x="3379" y="1071"/>
                <a:ext cx="317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Line 15"/>
              <p:cNvSpPr>
                <a:spLocks noChangeShapeType="1"/>
              </p:cNvSpPr>
              <p:nvPr/>
            </p:nvSpPr>
            <p:spPr bwMode="auto">
              <a:xfrm>
                <a:off x="3379" y="1117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95" name="Line 17"/>
            <p:cNvSpPr>
              <a:spLocks noChangeShapeType="1"/>
            </p:cNvSpPr>
            <p:nvPr/>
          </p:nvSpPr>
          <p:spPr bwMode="auto">
            <a:xfrm>
              <a:off x="3696" y="1117"/>
              <a:ext cx="0" cy="31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91176" y="3500439"/>
            <a:ext cx="4537075" cy="2232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defTabSz="762000"/>
            <a:r>
              <a:rPr kumimoji="1" lang="zh-CN" altLang="en-US" sz="2400" dirty="0">
                <a:latin typeface="宋体" pitchFamily="2" charset="-122"/>
              </a:rPr>
              <a:t>下三角：   </a:t>
            </a:r>
            <a:r>
              <a:rPr kumimoji="1" lang="en-US" altLang="zh-CN" sz="2000" dirty="0">
                <a:solidFill>
                  <a:srgbClr val="CC0000"/>
                </a:solidFill>
              </a:rPr>
              <a:t>for(i=1; i&lt;n; i++) </a:t>
            </a:r>
          </a:p>
          <a:p>
            <a:pPr marL="342900" indent="-342900" defTabSz="762000"/>
            <a:r>
              <a:rPr kumimoji="1" lang="en-US" altLang="zh-CN" sz="2000" dirty="0">
                <a:solidFill>
                  <a:srgbClr val="CC0000"/>
                </a:solidFill>
              </a:rPr>
              <a:t>                               for(j=0; j&lt;i; j++)</a:t>
            </a:r>
            <a:r>
              <a:rPr kumimoji="1" lang="en-US" altLang="zh-CN" sz="2400" dirty="0">
                <a:latin typeface="宋体" pitchFamily="2" charset="-122"/>
              </a:rPr>
              <a:t> </a:t>
            </a:r>
          </a:p>
        </p:txBody>
      </p:sp>
      <p:grpSp>
        <p:nvGrpSpPr>
          <p:cNvPr id="98359" name="Group 55"/>
          <p:cNvGrpSpPr>
            <a:grpSpLocks/>
          </p:cNvGrpSpPr>
          <p:nvPr/>
        </p:nvGrpSpPr>
        <p:grpSpPr bwMode="auto">
          <a:xfrm>
            <a:off x="5664200" y="4149726"/>
            <a:ext cx="1917700" cy="1471613"/>
            <a:chOff x="2653" y="2614"/>
            <a:chExt cx="1208" cy="927"/>
          </a:xfrm>
        </p:grpSpPr>
        <p:graphicFrame>
          <p:nvGraphicFramePr>
            <p:cNvPr id="50190" name="Object 5"/>
            <p:cNvGraphicFramePr>
              <a:graphicFrameLocks noChangeAspect="1"/>
            </p:cNvGraphicFramePr>
            <p:nvPr/>
          </p:nvGraphicFramePr>
          <p:xfrm>
            <a:off x="2653" y="2614"/>
            <a:ext cx="1208" cy="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公式" r:id="rId7" imgW="927100" imgH="711200" progId="Equation.3">
                    <p:embed/>
                  </p:oleObj>
                </mc:Choice>
                <mc:Fallback>
                  <p:oleObj name="公式" r:id="rId7" imgW="927100" imgH="711200" progId="Equation.3">
                    <p:embed/>
                    <p:pic>
                      <p:nvPicPr>
                        <p:cNvPr id="501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1208" cy="927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Line 52"/>
            <p:cNvSpPr>
              <a:spLocks noChangeShapeType="1"/>
            </p:cNvSpPr>
            <p:nvPr/>
          </p:nvSpPr>
          <p:spPr bwMode="auto">
            <a:xfrm>
              <a:off x="3106" y="3385"/>
              <a:ext cx="31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Line 53"/>
            <p:cNvSpPr>
              <a:spLocks noChangeShapeType="1"/>
            </p:cNvSpPr>
            <p:nvPr/>
          </p:nvSpPr>
          <p:spPr bwMode="auto">
            <a:xfrm>
              <a:off x="3197" y="3067"/>
              <a:ext cx="272" cy="31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54"/>
            <p:cNvSpPr>
              <a:spLocks noChangeShapeType="1"/>
            </p:cNvSpPr>
            <p:nvPr/>
          </p:nvSpPr>
          <p:spPr bwMode="auto">
            <a:xfrm>
              <a:off x="3107" y="3113"/>
              <a:ext cx="0" cy="27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36874" grpId="0" animBg="1"/>
      <p:bldP spid="2" grpId="0" build="p" animBg="1"/>
      <p:bldP spid="41994" grpId="0" animBg="1"/>
      <p:bldP spid="4" grpId="0" build="p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itchFamily="2" charset="-122"/>
              </a:rPr>
              <a:t>53 </a:t>
            </a:r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页   第 </a:t>
            </a:r>
            <a:fld id="{B0495872-A5A0-4B40-B7C6-54D4C3A76516}" type="slidenum">
              <a:rPr lang="zh-CN" altLang="en-US" sz="1600">
                <a:solidFill>
                  <a:srgbClr val="FF9900"/>
                </a:solidFill>
                <a:latin typeface="宋体" pitchFamily="2" charset="-122"/>
              </a:rPr>
              <a:pPr eaLnBrk="1" hangingPunct="1"/>
              <a:t>9</a:t>
            </a:fld>
            <a:r>
              <a:rPr lang="en-US" altLang="zh-CN" sz="160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847851" y="692150"/>
            <a:ext cx="853281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pitchFamily="2" charset="-122"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宋体" pitchFamily="2" charset="-122"/>
              </a:rPr>
              <a:t>1.</a:t>
            </a:r>
            <a:r>
              <a:rPr kumimoji="1" lang="zh-CN" altLang="en-US" sz="2800">
                <a:solidFill>
                  <a:srgbClr val="CC0000"/>
                </a:solidFill>
                <a:latin typeface="宋体" pitchFamily="2" charset="-122"/>
              </a:rPr>
              <a:t>用单个字符对字符数组初始化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pitchFamily="2" charset="-122"/>
              <a:buNone/>
            </a:pPr>
            <a:r>
              <a:rPr kumimoji="1" lang="zh-CN" altLang="en-US" sz="2800">
                <a:latin typeface="宋体" pitchFamily="2" charset="-122"/>
              </a:rPr>
              <a:t>例如：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char ch[6]={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‘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C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’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,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‘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H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’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,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‘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I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’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,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‘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N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’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,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‘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A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’</a:t>
            </a:r>
            <a:r>
              <a:rPr kumimoji="1" lang="zh-CN" altLang="en-US" sz="280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kumimoji="1" lang="zh-CN" altLang="en-US" sz="2800">
                <a:solidFill>
                  <a:schemeClr val="hlink"/>
                </a:solidFill>
                <a:latin typeface="Arial" pitchFamily="34" charset="0"/>
              </a:rPr>
              <a:t>’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\0</a:t>
            </a:r>
            <a:r>
              <a:rPr kumimoji="1" lang="en-US" altLang="zh-CN" sz="2800">
                <a:solidFill>
                  <a:schemeClr val="hlink"/>
                </a:solidFill>
                <a:latin typeface="Arial" pitchFamily="34" charset="0"/>
              </a:rPr>
              <a:t>’</a:t>
            </a:r>
            <a:r>
              <a:rPr kumimoji="1" lang="en-US" altLang="zh-CN" sz="2800">
                <a:solidFill>
                  <a:schemeClr val="hlink"/>
                </a:solidFill>
                <a:latin typeface="宋体" pitchFamily="2" charset="-122"/>
              </a:rPr>
              <a:t>};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pitchFamily="2" charset="-122"/>
              <a:buNone/>
            </a:pPr>
            <a:r>
              <a:rPr kumimoji="1" lang="zh-CN" altLang="en-US" sz="2800">
                <a:latin typeface="宋体" pitchFamily="2" charset="-122"/>
              </a:rPr>
              <a:t>把</a:t>
            </a:r>
            <a:r>
              <a:rPr kumimoji="1" lang="en-US" altLang="zh-CN" sz="2800">
                <a:latin typeface="宋体" pitchFamily="2" charset="-122"/>
              </a:rPr>
              <a:t>5</a:t>
            </a:r>
            <a:r>
              <a:rPr kumimoji="1" lang="zh-CN" altLang="en-US" sz="2800">
                <a:latin typeface="宋体" pitchFamily="2" charset="-122"/>
              </a:rPr>
              <a:t>个字符分别赋给</a:t>
            </a:r>
            <a:r>
              <a:rPr kumimoji="1" lang="en-US" altLang="zh-CN" sz="2800">
                <a:latin typeface="宋体" pitchFamily="2" charset="-122"/>
              </a:rPr>
              <a:t>ch[0]</a:t>
            </a:r>
            <a:r>
              <a:rPr kumimoji="1" lang="zh-CN" altLang="en-US" sz="2800">
                <a:latin typeface="宋体" pitchFamily="2" charset="-122"/>
              </a:rPr>
              <a:t>到</a:t>
            </a:r>
            <a:r>
              <a:rPr kumimoji="1" lang="en-US" altLang="zh-CN" sz="2800">
                <a:latin typeface="宋体" pitchFamily="2" charset="-122"/>
              </a:rPr>
              <a:t>c[4].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pitchFamily="2" charset="-122"/>
              <a:buNone/>
            </a:pPr>
            <a:r>
              <a:rPr kumimoji="1" lang="zh-CN" altLang="en-US" sz="2800">
                <a:latin typeface="宋体" pitchFamily="2" charset="-122"/>
              </a:rPr>
              <a:t>在内存中存放情况：</a:t>
            </a: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992313" y="188914"/>
            <a:ext cx="568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3200">
                <a:latin typeface="宋体" pitchFamily="2" charset="-122"/>
              </a:rPr>
              <a:t>7.4.2 </a:t>
            </a:r>
            <a:r>
              <a:rPr kumimoji="1" lang="zh-CN" altLang="en-US" sz="3200">
                <a:latin typeface="宋体" pitchFamily="2" charset="-122"/>
              </a:rPr>
              <a:t>一维字符数组的初始化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1703388" y="3878264"/>
            <a:ext cx="8964612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600">
                <a:latin typeface="宋体" pitchFamily="2" charset="-122"/>
              </a:rPr>
              <a:t>说明：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600">
                <a:latin typeface="宋体" pitchFamily="2" charset="-122"/>
              </a:rPr>
              <a:t>（</a:t>
            </a:r>
            <a:r>
              <a:rPr kumimoji="1" lang="en-US" altLang="zh-CN" sz="2600">
                <a:latin typeface="宋体" pitchFamily="2" charset="-122"/>
              </a:rPr>
              <a:t>1</a:t>
            </a:r>
            <a:r>
              <a:rPr kumimoji="1" lang="zh-CN" altLang="en-US" sz="2600">
                <a:latin typeface="宋体" pitchFamily="2" charset="-122"/>
              </a:rPr>
              <a:t>）初值的个数不能超过数组元素的个数，否则语法错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600">
                <a:latin typeface="宋体" pitchFamily="2" charset="-122"/>
              </a:rPr>
              <a:t> </a:t>
            </a:r>
            <a:r>
              <a:rPr kumimoji="1" lang="en-US" altLang="zh-CN" sz="2600">
                <a:latin typeface="宋体" pitchFamily="2" charset="-122"/>
              </a:rPr>
              <a:t>(2) </a:t>
            </a:r>
            <a:r>
              <a:rPr kumimoji="1" lang="zh-CN" altLang="en-US" sz="2600">
                <a:latin typeface="宋体" pitchFamily="2" charset="-122"/>
              </a:rPr>
              <a:t>初值的个数小于数组长度，系统自动添入结束符‘</a:t>
            </a:r>
            <a:r>
              <a:rPr kumimoji="1" lang="en-US" altLang="zh-CN" sz="2600">
                <a:solidFill>
                  <a:srgbClr val="CC0000"/>
                </a:solidFill>
                <a:latin typeface="宋体" pitchFamily="2" charset="-122"/>
              </a:rPr>
              <a:t>\0</a:t>
            </a:r>
            <a:r>
              <a:rPr kumimoji="1" lang="en-US" altLang="zh-CN" sz="2600">
                <a:latin typeface="宋体" pitchFamily="2" charset="-122"/>
              </a:rPr>
              <a:t>’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>
                <a:latin typeface="宋体" pitchFamily="2" charset="-122"/>
              </a:rPr>
              <a:t> (3) </a:t>
            </a:r>
            <a:r>
              <a:rPr kumimoji="1" lang="zh-CN" altLang="en-US" sz="2600">
                <a:latin typeface="宋体" pitchFamily="2" charset="-122"/>
              </a:rPr>
              <a:t>初值的个数与数组元素相等，定义时可省略长度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600">
                <a:latin typeface="宋体" pitchFamily="2" charset="-122"/>
              </a:rPr>
              <a:t> </a:t>
            </a:r>
            <a:r>
              <a:rPr kumimoji="1" lang="en-US" altLang="zh-CN" sz="2600">
                <a:latin typeface="宋体" pitchFamily="2" charset="-122"/>
              </a:rPr>
              <a:t>(4) </a:t>
            </a:r>
            <a:r>
              <a:rPr kumimoji="1" lang="zh-CN" altLang="en-US" sz="2600">
                <a:latin typeface="宋体" pitchFamily="2" charset="-122"/>
              </a:rPr>
              <a:t>因字符串常量自动加</a:t>
            </a:r>
            <a:r>
              <a:rPr kumimoji="1" lang="en-US" altLang="zh-CN" sz="2600">
                <a:latin typeface="宋体" pitchFamily="2" charset="-122"/>
              </a:rPr>
              <a:t>\0,</a:t>
            </a:r>
            <a:r>
              <a:rPr kumimoji="1" lang="zh-CN" altLang="en-US" sz="2600">
                <a:latin typeface="宋体" pitchFamily="2" charset="-122"/>
              </a:rPr>
              <a:t>因此常人为地在字符数组后加一个</a:t>
            </a:r>
            <a:r>
              <a:rPr kumimoji="1" lang="en-US" altLang="zh-CN" sz="2600">
                <a:latin typeface="宋体" pitchFamily="2" charset="-122"/>
              </a:rPr>
              <a:t>\0</a:t>
            </a:r>
            <a:r>
              <a:rPr kumimoji="1" lang="zh-CN" altLang="en-US" sz="2600">
                <a:latin typeface="宋体" pitchFamily="2" charset="-122"/>
              </a:rPr>
              <a:t>。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216276" y="2708275"/>
            <a:ext cx="6119813" cy="1150938"/>
            <a:chOff x="791" y="576"/>
            <a:chExt cx="3769" cy="701"/>
          </a:xfrm>
        </p:grpSpPr>
        <p:grpSp>
          <p:nvGrpSpPr>
            <p:cNvPr id="53255" name="Group 31"/>
            <p:cNvGrpSpPr>
              <a:grpSpLocks/>
            </p:cNvGrpSpPr>
            <p:nvPr/>
          </p:nvGrpSpPr>
          <p:grpSpPr bwMode="auto">
            <a:xfrm>
              <a:off x="804" y="612"/>
              <a:ext cx="2784" cy="324"/>
              <a:chOff x="804" y="612"/>
              <a:chExt cx="2784" cy="324"/>
            </a:xfrm>
          </p:grpSpPr>
          <p:sp>
            <p:nvSpPr>
              <p:cNvPr id="53264" name="Rectangle 32"/>
              <p:cNvSpPr>
                <a:spLocks noChangeArrowheads="1"/>
              </p:cNvSpPr>
              <p:nvPr/>
            </p:nvSpPr>
            <p:spPr bwMode="auto">
              <a:xfrm>
                <a:off x="804" y="612"/>
                <a:ext cx="464" cy="32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53265" name="Rectangle 33"/>
              <p:cNvSpPr>
                <a:spLocks noChangeArrowheads="1"/>
              </p:cNvSpPr>
              <p:nvPr/>
            </p:nvSpPr>
            <p:spPr bwMode="auto">
              <a:xfrm>
                <a:off x="1268" y="612"/>
                <a:ext cx="464" cy="32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53266" name="Rectangle 34"/>
              <p:cNvSpPr>
                <a:spLocks noChangeArrowheads="1"/>
              </p:cNvSpPr>
              <p:nvPr/>
            </p:nvSpPr>
            <p:spPr bwMode="auto">
              <a:xfrm>
                <a:off x="1732" y="612"/>
                <a:ext cx="464" cy="32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53267" name="Rectangle 35"/>
              <p:cNvSpPr>
                <a:spLocks noChangeArrowheads="1"/>
              </p:cNvSpPr>
              <p:nvPr/>
            </p:nvSpPr>
            <p:spPr bwMode="auto">
              <a:xfrm>
                <a:off x="2196" y="612"/>
                <a:ext cx="464" cy="32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N</a:t>
                </a:r>
              </a:p>
            </p:txBody>
          </p:sp>
          <p:sp>
            <p:nvSpPr>
              <p:cNvPr id="53268" name="Rectangle 36"/>
              <p:cNvSpPr>
                <a:spLocks noChangeArrowheads="1"/>
              </p:cNvSpPr>
              <p:nvPr/>
            </p:nvSpPr>
            <p:spPr bwMode="auto">
              <a:xfrm>
                <a:off x="2660" y="612"/>
                <a:ext cx="464" cy="32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53269" name="Rectangle 37"/>
              <p:cNvSpPr>
                <a:spLocks noChangeArrowheads="1"/>
              </p:cNvSpPr>
              <p:nvPr/>
            </p:nvSpPr>
            <p:spPr bwMode="auto">
              <a:xfrm>
                <a:off x="3124" y="612"/>
                <a:ext cx="464" cy="32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\0</a:t>
                </a:r>
              </a:p>
            </p:txBody>
          </p:sp>
        </p:grpSp>
        <p:grpSp>
          <p:nvGrpSpPr>
            <p:cNvPr id="53256" name="Group 38"/>
            <p:cNvGrpSpPr>
              <a:grpSpLocks/>
            </p:cNvGrpSpPr>
            <p:nvPr/>
          </p:nvGrpSpPr>
          <p:grpSpPr bwMode="auto">
            <a:xfrm>
              <a:off x="791" y="845"/>
              <a:ext cx="2784" cy="432"/>
              <a:chOff x="791" y="1008"/>
              <a:chExt cx="2784" cy="432"/>
            </a:xfrm>
          </p:grpSpPr>
          <p:sp>
            <p:nvSpPr>
              <p:cNvPr id="53258" name="Rectangle 39"/>
              <p:cNvSpPr>
                <a:spLocks noChangeArrowheads="1"/>
              </p:cNvSpPr>
              <p:nvPr/>
            </p:nvSpPr>
            <p:spPr bwMode="auto">
              <a:xfrm>
                <a:off x="791" y="1008"/>
                <a:ext cx="4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c[0]</a:t>
                </a:r>
              </a:p>
            </p:txBody>
          </p:sp>
          <p:sp>
            <p:nvSpPr>
              <p:cNvPr id="53259" name="Rectangle 40"/>
              <p:cNvSpPr>
                <a:spLocks noChangeArrowheads="1"/>
              </p:cNvSpPr>
              <p:nvPr/>
            </p:nvSpPr>
            <p:spPr bwMode="auto">
              <a:xfrm>
                <a:off x="1255" y="1008"/>
                <a:ext cx="4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c[1]</a:t>
                </a:r>
              </a:p>
            </p:txBody>
          </p:sp>
          <p:sp>
            <p:nvSpPr>
              <p:cNvPr id="53260" name="Rectangle 41"/>
              <p:cNvSpPr>
                <a:spLocks noChangeArrowheads="1"/>
              </p:cNvSpPr>
              <p:nvPr/>
            </p:nvSpPr>
            <p:spPr bwMode="auto">
              <a:xfrm>
                <a:off x="1719" y="1008"/>
                <a:ext cx="4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c[2]</a:t>
                </a:r>
              </a:p>
            </p:txBody>
          </p:sp>
          <p:sp>
            <p:nvSpPr>
              <p:cNvPr id="53261" name="Rectangle 42"/>
              <p:cNvSpPr>
                <a:spLocks noChangeArrowheads="1"/>
              </p:cNvSpPr>
              <p:nvPr/>
            </p:nvSpPr>
            <p:spPr bwMode="auto">
              <a:xfrm>
                <a:off x="2183" y="1008"/>
                <a:ext cx="4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c[3]</a:t>
                </a:r>
              </a:p>
            </p:txBody>
          </p:sp>
          <p:sp>
            <p:nvSpPr>
              <p:cNvPr id="53262" name="Rectangle 43"/>
              <p:cNvSpPr>
                <a:spLocks noChangeArrowheads="1"/>
              </p:cNvSpPr>
              <p:nvPr/>
            </p:nvSpPr>
            <p:spPr bwMode="auto">
              <a:xfrm>
                <a:off x="2647" y="1008"/>
                <a:ext cx="4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c[4]</a:t>
                </a:r>
              </a:p>
            </p:txBody>
          </p:sp>
          <p:sp>
            <p:nvSpPr>
              <p:cNvPr id="53263" name="Rectangle 44"/>
              <p:cNvSpPr>
                <a:spLocks noChangeArrowheads="1"/>
              </p:cNvSpPr>
              <p:nvPr/>
            </p:nvSpPr>
            <p:spPr bwMode="auto">
              <a:xfrm>
                <a:off x="3111" y="1008"/>
                <a:ext cx="4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>
                    <a:latin typeface="Arial" pitchFamily="34" charset="0"/>
                  </a:rPr>
                  <a:t>c[5]</a:t>
                </a:r>
              </a:p>
            </p:txBody>
          </p:sp>
        </p:grpSp>
        <p:sp>
          <p:nvSpPr>
            <p:cNvPr id="53257" name="Rectangle 45"/>
            <p:cNvSpPr>
              <a:spLocks noChangeArrowheads="1"/>
            </p:cNvSpPr>
            <p:nvPr/>
          </p:nvSpPr>
          <p:spPr bwMode="auto">
            <a:xfrm>
              <a:off x="3696" y="57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Arial" pitchFamily="34" charset="0"/>
                </a:rPr>
                <a:t>串长</a:t>
              </a:r>
              <a:r>
                <a:rPr kumimoji="1" lang="en-US" altLang="zh-CN" sz="2800">
                  <a:latin typeface="宋体" pitchFamily="2" charset="-122"/>
                </a:rPr>
                <a:t>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77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utoUpdateAnimBg="0"/>
      <p:bldP spid="90141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4993</Words>
  <Application>Microsoft Office PowerPoint</Application>
  <PresentationFormat>宽屏</PresentationFormat>
  <Paragraphs>661</Paragraphs>
  <Slides>35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Monotype Sorts</vt:lpstr>
      <vt:lpstr>等线</vt:lpstr>
      <vt:lpstr>等线 Light</vt:lpstr>
      <vt:lpstr>仿宋_GB2312</vt:lpstr>
      <vt:lpstr>黑体</vt:lpstr>
      <vt:lpstr>楷体_GB2312</vt:lpstr>
      <vt:lpstr>隶书</vt:lpstr>
      <vt:lpstr>宋体</vt:lpstr>
      <vt:lpstr>幼圆</vt:lpstr>
      <vt:lpstr>Arial</vt:lpstr>
      <vt:lpstr>Courier New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5.6  条件运算符与条件表达式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【例5】从字符串str中删除第i个字符开始的连续n个字符 注意:str[0]代表字符串的第一个字符。</vt:lpstr>
      <vt:lpstr>PowerPoint 演示文稿</vt:lpstr>
      <vt:lpstr>PowerPoint 演示文稿</vt:lpstr>
      <vt:lpstr>PowerPoint 演示文稿</vt:lpstr>
      <vt:lpstr>改变指针形参的值，也不能改变指针实参的值.</vt:lpstr>
      <vt:lpstr>分析观察下面使用指针做形参和实参的结果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1.宏定义                  </vt:lpstr>
      <vt:lpstr>PowerPoint 演示文稿</vt:lpstr>
      <vt:lpstr>有关指针数据类型的小结</vt:lpstr>
      <vt:lpstr>PowerPoint 演示文稿</vt:lpstr>
      <vt:lpstr>PowerPoint 演示文稿</vt:lpstr>
      <vt:lpstr>2.  通过数组指针引用数组元素</vt:lpstr>
      <vt:lpstr>输出数组全部元素的三种方法</vt:lpstr>
      <vt:lpstr>4.  指向多维数组的指针和指针变量 </vt:lpstr>
      <vt:lpstr>PowerPoint 演示文稿</vt:lpstr>
      <vt:lpstr>PowerPoint 演示文稿</vt:lpstr>
      <vt:lpstr>例9-13：输出二维数组任一行任一列元素的值</vt:lpstr>
      <vt:lpstr>[例9-14]  输出二维数组任一行任一列元素的值</vt:lpstr>
      <vt:lpstr>注意:共用体类型变量与结构体类型变量的区别:</vt:lpstr>
    </vt:vector>
  </TitlesOfParts>
  <Company>DLUT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Jiang Kaiyu</cp:lastModifiedBy>
  <cp:revision>24</cp:revision>
  <dcterms:created xsi:type="dcterms:W3CDTF">2019-06-06T08:17:12Z</dcterms:created>
  <dcterms:modified xsi:type="dcterms:W3CDTF">2020-01-02T14:57:07Z</dcterms:modified>
</cp:coreProperties>
</file>