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8"/>
  </p:notesMasterIdLst>
  <p:handoutMasterIdLst>
    <p:handoutMasterId r:id="rId39"/>
  </p:handoutMasterIdLst>
  <p:sldIdLst>
    <p:sldId id="331" r:id="rId2"/>
    <p:sldId id="350" r:id="rId3"/>
    <p:sldId id="470" r:id="rId4"/>
    <p:sldId id="471" r:id="rId5"/>
    <p:sldId id="472"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6" r:id="rId29"/>
    <p:sldId id="497" r:id="rId30"/>
    <p:sldId id="498" r:id="rId31"/>
    <p:sldId id="499" r:id="rId32"/>
    <p:sldId id="500" r:id="rId33"/>
    <p:sldId id="501" r:id="rId34"/>
    <p:sldId id="502" r:id="rId35"/>
    <p:sldId id="503" r:id="rId36"/>
    <p:sldId id="504" r:id="rId37"/>
  </p:sldIdLst>
  <p:sldSz cx="9144000" cy="6858000" type="screen4x3"/>
  <p:notesSz cx="6669088" cy="9820275"/>
  <p:defaultTextStyle>
    <a:defPPr>
      <a:defRPr lang="zh-CN"/>
    </a:defPPr>
    <a:lvl1pPr algn="ctr"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FF0000"/>
    <a:srgbClr val="3366CC"/>
    <a:srgbClr val="0099FF"/>
    <a:srgbClr val="00CCFF"/>
    <a:srgbClr val="99CCFF"/>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81910" autoAdjust="0"/>
  </p:normalViewPr>
  <p:slideViewPr>
    <p:cSldViewPr>
      <p:cViewPr varScale="1">
        <p:scale>
          <a:sx n="55" d="100"/>
          <a:sy n="55" d="100"/>
        </p:scale>
        <p:origin x="1347"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5F1BEF8E-D35F-4387-A1BE-588B9083DBFD}" type="slidenum">
              <a:rPr lang="en-US" altLang="zh-CN"/>
              <a:pPr>
                <a:defRPr/>
              </a:pPr>
              <a:t>‹#›</a:t>
            </a:fld>
            <a:endParaRPr lang="en-US" altLang="zh-CN"/>
          </a:p>
        </p:txBody>
      </p:sp>
    </p:spTree>
    <p:extLst>
      <p:ext uri="{BB962C8B-B14F-4D97-AF65-F5344CB8AC3E}">
        <p14:creationId xmlns:p14="http://schemas.microsoft.com/office/powerpoint/2010/main" val="4123429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7108" name="Rectangle 8"/>
          <p:cNvSpPr>
            <a:spLocks noChangeArrowheads="1"/>
          </p:cNvSpPr>
          <p:nvPr/>
        </p:nvSpPr>
        <p:spPr bwMode="auto">
          <a:xfrm>
            <a:off x="904875" y="349250"/>
            <a:ext cx="28003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lgn="l"/>
            <a:r>
              <a:rPr kumimoji="1" lang="zh-CN" altLang="en-US" sz="1200" b="0"/>
              <a:t>清华大学</a:t>
            </a:r>
            <a:r>
              <a:rPr kumimoji="1" lang="en-US" altLang="zh-CN" sz="1200" b="0"/>
              <a:t>《</a:t>
            </a:r>
            <a:r>
              <a:rPr kumimoji="1" lang="zh-CN" altLang="en-US" sz="1200" b="0"/>
              <a:t>计算机文化基础</a:t>
            </a:r>
            <a:r>
              <a:rPr kumimoji="1" lang="en-US" altLang="zh-CN" sz="1200" b="0"/>
              <a:t>》</a:t>
            </a:r>
            <a:r>
              <a:rPr kumimoji="1" lang="zh-CN" altLang="en-US" sz="1200" b="0"/>
              <a:t>电子教案</a:t>
            </a:r>
          </a:p>
        </p:txBody>
      </p:sp>
      <p:sp>
        <p:nvSpPr>
          <p:cNvPr id="47109" name="Rectangle 9"/>
          <p:cNvSpPr>
            <a:spLocks noChangeArrowheads="1"/>
          </p:cNvSpPr>
          <p:nvPr/>
        </p:nvSpPr>
        <p:spPr bwMode="auto">
          <a:xfrm>
            <a:off x="3679825" y="349250"/>
            <a:ext cx="21002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lgn="r"/>
            <a:r>
              <a:rPr kumimoji="1" lang="en-US" altLang="zh-CN" sz="1200" b="0"/>
              <a:t>2003</a:t>
            </a:r>
            <a:r>
              <a:rPr kumimoji="1" lang="zh-CN" altLang="en-US" sz="1200" b="0"/>
              <a:t>年</a:t>
            </a:r>
            <a:r>
              <a:rPr kumimoji="1" lang="en-US" altLang="zh-CN" sz="1200" b="0"/>
              <a:t>3</a:t>
            </a:r>
            <a:r>
              <a:rPr kumimoji="1" lang="zh-CN" altLang="en-US" sz="1200" b="0"/>
              <a:t>月</a:t>
            </a:r>
          </a:p>
        </p:txBody>
      </p:sp>
      <p:sp>
        <p:nvSpPr>
          <p:cNvPr id="47110" name="Rectangle 10"/>
          <p:cNvSpPr>
            <a:spLocks noChangeArrowheads="1"/>
          </p:cNvSpPr>
          <p:nvPr/>
        </p:nvSpPr>
        <p:spPr bwMode="auto">
          <a:xfrm>
            <a:off x="889000" y="9166225"/>
            <a:ext cx="4965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p>
            <a:fld id="{FE326103-00CF-476F-9D33-8990209EF2F5}" type="slidenum">
              <a:rPr kumimoji="1" lang="en-US" altLang="zh-CN" sz="1200" b="0"/>
              <a:pPr/>
              <a:t>‹#›</a:t>
            </a:fld>
            <a:r>
              <a:rPr kumimoji="1" lang="en-US" altLang="zh-CN" sz="1200" b="0"/>
              <a:t> </a:t>
            </a:r>
            <a:r>
              <a:rPr kumimoji="1" lang="zh-CN" altLang="en-US" sz="1200" b="0"/>
              <a:t>页</a:t>
            </a:r>
          </a:p>
        </p:txBody>
      </p:sp>
    </p:spTree>
    <p:extLst>
      <p:ext uri="{BB962C8B-B14F-4D97-AF65-F5344CB8AC3E}">
        <p14:creationId xmlns:p14="http://schemas.microsoft.com/office/powerpoint/2010/main" val="3010946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p:cNvSpPr>
            <a:spLocks noGrp="1" noRot="1" noChangeAspect="1" noChangeArrowheads="1" noTextEdit="1"/>
          </p:cNvSpPr>
          <p:nvPr>
            <p:ph type="sldImg"/>
          </p:nvPr>
        </p:nvSpPr>
        <p:spPr>
          <a:ln/>
        </p:spPr>
      </p:sp>
      <p:sp>
        <p:nvSpPr>
          <p:cNvPr id="48131"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661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4110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计算机的基本原理是存储程序和程序控制。预先要把指挥计算机如何进行操作的指令序列（称为程序）和原始数据通过输入设备输送到计算机内存贮器中。每一条指令中明确规定了计算机从哪个地址取数，进行什么操作，然后送到什么地址去等步骤。</a:t>
            </a:r>
            <a:endParaRPr lang="zh-CN" altLang="en-US" dirty="0"/>
          </a:p>
          <a:p>
            <a:endParaRPr lang="zh-CN" altLang="en-US" dirty="0"/>
          </a:p>
        </p:txBody>
      </p:sp>
    </p:spTree>
    <p:extLst>
      <p:ext uri="{BB962C8B-B14F-4D97-AF65-F5344CB8AC3E}">
        <p14:creationId xmlns:p14="http://schemas.microsoft.com/office/powerpoint/2010/main" val="269875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838" y="9329738"/>
            <a:ext cx="2889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eaLnBrk="1" hangingPunct="1"/>
            <a:fld id="{0BD628F2-BEAE-4124-83B7-5965FCD71C0E}" type="slidenum">
              <a:rPr kumimoji="1" lang="en-US" altLang="zh-CN" sz="1200" b="0"/>
              <a:pPr algn="r" eaLnBrk="1" hangingPunct="1"/>
              <a:t>9</a:t>
            </a:fld>
            <a:endParaRPr kumimoji="1" lang="en-US" altLang="zh-CN" sz="1200" b="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89000" y="4664075"/>
            <a:ext cx="4891088" cy="4910138"/>
          </a:xfrm>
          <a:noFill/>
          <a:extLst>
            <a:ext uri="{909E8E84-426E-40DD-AFC4-6F175D3DCCD1}">
              <a14:hiddenFill xmlns:a14="http://schemas.microsoft.com/office/drawing/2010/main">
                <a:solidFill>
                  <a:srgbClr val="FFFFFF"/>
                </a:solidFill>
              </a14:hiddenFill>
            </a:ext>
          </a:extLst>
        </p:spPr>
        <p:txBody>
          <a:bodyPr/>
          <a:lstStyle/>
          <a:p>
            <a:pPr eaLnBrk="1" hangingPunct="1"/>
            <a:r>
              <a:rPr lang="zh-CN" altLang="en-US" sz="1000" dirty="0"/>
              <a:t>算法复杂性高低体现在运行算法时所需计算机资源的多少，计算机资源最重要的是时间和空间资源，所以有算法时间复杂性和空间复杂性。</a:t>
            </a:r>
          </a:p>
          <a:p>
            <a:pPr eaLnBrk="1" hangingPunct="1">
              <a:spcBef>
                <a:spcPct val="50000"/>
              </a:spcBef>
            </a:pPr>
            <a:r>
              <a:rPr lang="en-US" altLang="zh-CN" sz="1000" dirty="0"/>
              <a:t>1</a:t>
            </a:r>
            <a:r>
              <a:rPr lang="zh-CN" altLang="en-US" sz="1000" dirty="0"/>
              <a:t>。用什么量表示算法复杂性</a:t>
            </a:r>
          </a:p>
          <a:p>
            <a:pPr eaLnBrk="1" hangingPunct="1">
              <a:spcBef>
                <a:spcPct val="50000"/>
              </a:spcBef>
            </a:pPr>
            <a:r>
              <a:rPr lang="en-US" altLang="zh-CN" sz="1000" dirty="0"/>
              <a:t>2</a:t>
            </a:r>
            <a:r>
              <a:rPr lang="zh-CN" altLang="en-US" sz="1000" dirty="0"/>
              <a:t>。对给定算法，怎样计算其算法复杂性</a:t>
            </a:r>
          </a:p>
          <a:p>
            <a:pPr eaLnBrk="1" hangingPunct="1">
              <a:lnSpc>
                <a:spcPct val="130000"/>
              </a:lnSpc>
              <a:buFont typeface="Wingdings" pitchFamily="2" charset="2"/>
              <a:buNone/>
            </a:pPr>
            <a:r>
              <a:rPr lang="zh-CN" altLang="en-US" sz="1000" b="1" dirty="0">
                <a:solidFill>
                  <a:srgbClr val="000066"/>
                </a:solidFill>
              </a:rPr>
              <a:t>程序正确性的四个层面：</a:t>
            </a:r>
          </a:p>
          <a:p>
            <a:pPr eaLnBrk="1" hangingPunct="1"/>
            <a:r>
              <a:rPr lang="zh-CN" altLang="en-US" sz="1000" dirty="0">
                <a:solidFill>
                  <a:srgbClr val="000066"/>
                </a:solidFill>
              </a:rPr>
              <a:t>（</a:t>
            </a:r>
            <a:r>
              <a:rPr lang="en-US" altLang="zh-CN" sz="1000" dirty="0">
                <a:solidFill>
                  <a:srgbClr val="000066"/>
                </a:solidFill>
              </a:rPr>
              <a:t>1</a:t>
            </a:r>
            <a:r>
              <a:rPr lang="zh-CN" altLang="en-US" sz="1000" dirty="0">
                <a:solidFill>
                  <a:srgbClr val="000066"/>
                </a:solidFill>
              </a:rPr>
              <a:t>）不含语法错误</a:t>
            </a:r>
          </a:p>
          <a:p>
            <a:pPr eaLnBrk="1" hangingPunct="1"/>
            <a:r>
              <a:rPr lang="zh-CN" altLang="en-US" sz="1000" dirty="0">
                <a:solidFill>
                  <a:srgbClr val="000066"/>
                </a:solidFill>
              </a:rPr>
              <a:t>（</a:t>
            </a:r>
            <a:r>
              <a:rPr lang="en-US" altLang="zh-CN" sz="1000" dirty="0">
                <a:solidFill>
                  <a:srgbClr val="000066"/>
                </a:solidFill>
              </a:rPr>
              <a:t>2</a:t>
            </a:r>
            <a:r>
              <a:rPr lang="zh-CN" altLang="en-US" sz="1000" dirty="0">
                <a:solidFill>
                  <a:srgbClr val="000066"/>
                </a:solidFill>
              </a:rPr>
              <a:t>）程序对于</a:t>
            </a:r>
            <a:r>
              <a:rPr lang="en-US" altLang="zh-CN" sz="1000" dirty="0">
                <a:solidFill>
                  <a:srgbClr val="000066"/>
                </a:solidFill>
              </a:rPr>
              <a:t>n</a:t>
            </a:r>
            <a:r>
              <a:rPr lang="zh-CN" altLang="en-US" sz="1000" dirty="0">
                <a:solidFill>
                  <a:srgbClr val="000066"/>
                </a:solidFill>
              </a:rPr>
              <a:t>组输入数据能够得出满足规格说明要求的结果。</a:t>
            </a:r>
          </a:p>
          <a:p>
            <a:pPr eaLnBrk="1" hangingPunct="1"/>
            <a:r>
              <a:rPr lang="zh-CN" altLang="en-US" sz="1000" dirty="0">
                <a:solidFill>
                  <a:srgbClr val="000066"/>
                </a:solidFill>
              </a:rPr>
              <a:t>（</a:t>
            </a:r>
            <a:r>
              <a:rPr lang="en-US" altLang="zh-CN" sz="1000" dirty="0">
                <a:solidFill>
                  <a:srgbClr val="000066"/>
                </a:solidFill>
              </a:rPr>
              <a:t>3</a:t>
            </a:r>
            <a:r>
              <a:rPr lang="zh-CN" altLang="en-US" sz="1000" dirty="0">
                <a:solidFill>
                  <a:srgbClr val="000066"/>
                </a:solidFill>
              </a:rPr>
              <a:t>）程序对于精心选择的典型、边界性的</a:t>
            </a:r>
            <a:r>
              <a:rPr lang="en-US" altLang="zh-CN" sz="1000" dirty="0">
                <a:solidFill>
                  <a:srgbClr val="000066"/>
                </a:solidFill>
              </a:rPr>
              <a:t>n</a:t>
            </a:r>
            <a:r>
              <a:rPr lang="zh-CN" altLang="en-US" sz="1000" dirty="0">
                <a:solidFill>
                  <a:srgbClr val="000066"/>
                </a:solidFill>
              </a:rPr>
              <a:t>组输入数据能得出满足规格说明要求的结果。</a:t>
            </a:r>
          </a:p>
          <a:p>
            <a:pPr eaLnBrk="1" hangingPunct="1"/>
            <a:r>
              <a:rPr lang="zh-CN" altLang="en-US" sz="1000" dirty="0">
                <a:solidFill>
                  <a:srgbClr val="000066"/>
                </a:solidFill>
              </a:rPr>
              <a:t>（</a:t>
            </a:r>
            <a:r>
              <a:rPr lang="en-US" altLang="zh-CN" sz="1000" dirty="0">
                <a:solidFill>
                  <a:srgbClr val="000066"/>
                </a:solidFill>
              </a:rPr>
              <a:t>4</a:t>
            </a:r>
            <a:r>
              <a:rPr lang="zh-CN" altLang="en-US" sz="1000" dirty="0">
                <a:solidFill>
                  <a:srgbClr val="000066"/>
                </a:solidFill>
              </a:rPr>
              <a:t>）程序对于一切合适的输入数据都能得出满足规格说明要求的结果（穷举）。</a:t>
            </a:r>
          </a:p>
          <a:p>
            <a:pPr eaLnBrk="1" hangingPunct="1">
              <a:spcBef>
                <a:spcPct val="0"/>
              </a:spcBef>
              <a:buFontTx/>
              <a:buChar char="•"/>
            </a:pPr>
            <a:r>
              <a:rPr lang="zh-CN" altLang="en-US" sz="1000" b="1" dirty="0"/>
              <a:t>用计算机解决问题的步骤：</a:t>
            </a:r>
          </a:p>
          <a:p>
            <a:pPr eaLnBrk="1" hangingPunct="1">
              <a:spcBef>
                <a:spcPct val="0"/>
              </a:spcBef>
              <a:buFontTx/>
              <a:buChar char="•"/>
            </a:pPr>
            <a:r>
              <a:rPr lang="zh-CN" altLang="en-US" sz="1000" b="1" dirty="0"/>
              <a:t>问题分析</a:t>
            </a:r>
            <a:r>
              <a:rPr lang="zh-CN" altLang="en-US" sz="1000" dirty="0"/>
              <a:t>：</a:t>
            </a:r>
            <a:r>
              <a:rPr lang="zh-CN" altLang="en-US" sz="1000" dirty="0">
                <a:latin typeface="宋体" pitchFamily="2" charset="-122"/>
              </a:rPr>
              <a:t>这阶段的任务是弄清所要解的问题是什么；</a:t>
            </a:r>
          </a:p>
          <a:p>
            <a:pPr eaLnBrk="1" hangingPunct="1">
              <a:spcBef>
                <a:spcPct val="0"/>
              </a:spcBef>
            </a:pPr>
            <a:r>
              <a:rPr lang="zh-CN" altLang="en-US" sz="1000" dirty="0">
                <a:latin typeface="宋体" pitchFamily="2" charset="-122"/>
              </a:rPr>
              <a:t>	并且把它用一种语言（自然语言、说明语言或数</a:t>
            </a:r>
          </a:p>
          <a:p>
            <a:pPr eaLnBrk="1" hangingPunct="1">
              <a:spcBef>
                <a:spcPct val="0"/>
              </a:spcBef>
            </a:pPr>
            <a:r>
              <a:rPr lang="zh-CN" altLang="en-US" sz="1000" dirty="0">
                <a:latin typeface="宋体" pitchFamily="2" charset="-122"/>
              </a:rPr>
              <a:t>	学语言）清楚地描述出来。</a:t>
            </a:r>
            <a:r>
              <a:rPr lang="zh-CN" altLang="en-US" sz="1000" dirty="0"/>
              <a:t> </a:t>
            </a:r>
          </a:p>
          <a:p>
            <a:pPr eaLnBrk="1" hangingPunct="1">
              <a:spcBef>
                <a:spcPct val="0"/>
              </a:spcBef>
              <a:buFontTx/>
              <a:buChar char="•"/>
            </a:pPr>
            <a:r>
              <a:rPr lang="zh-CN" altLang="en-US" sz="1000" b="1" dirty="0">
                <a:solidFill>
                  <a:srgbClr val="FF3300"/>
                </a:solidFill>
              </a:rPr>
              <a:t>算法设计</a:t>
            </a:r>
            <a:r>
              <a:rPr lang="zh-CN" altLang="en-US" sz="1000" dirty="0"/>
              <a:t>：</a:t>
            </a:r>
            <a:r>
              <a:rPr lang="zh-CN" altLang="en-US" sz="1000" dirty="0">
                <a:latin typeface="宋体" pitchFamily="2" charset="-122"/>
              </a:rPr>
              <a:t>这阶段的任务是建立程序系统的结构，重点</a:t>
            </a:r>
          </a:p>
          <a:p>
            <a:pPr eaLnBrk="1" hangingPunct="1">
              <a:spcBef>
                <a:spcPct val="0"/>
              </a:spcBef>
            </a:pPr>
            <a:r>
              <a:rPr lang="zh-CN" altLang="en-US" sz="1000" dirty="0">
                <a:latin typeface="宋体" pitchFamily="2" charset="-122"/>
              </a:rPr>
              <a:t>	是算法的设计和数据结构的设计。对于大型的复</a:t>
            </a:r>
          </a:p>
          <a:p>
            <a:pPr eaLnBrk="1" hangingPunct="1">
              <a:spcBef>
                <a:spcPct val="0"/>
              </a:spcBef>
            </a:pPr>
            <a:r>
              <a:rPr lang="zh-CN" altLang="en-US" sz="1000" dirty="0">
                <a:latin typeface="宋体" pitchFamily="2" charset="-122"/>
              </a:rPr>
              <a:t>	杂的程序系统，这一阶段往往还包括模块的设计。</a:t>
            </a:r>
            <a:r>
              <a:rPr lang="zh-CN" altLang="en-US" sz="1000" dirty="0"/>
              <a:t> </a:t>
            </a:r>
          </a:p>
          <a:p>
            <a:pPr eaLnBrk="1" hangingPunct="1">
              <a:spcBef>
                <a:spcPct val="0"/>
              </a:spcBef>
              <a:buFontTx/>
              <a:buChar char="•"/>
            </a:pPr>
            <a:r>
              <a:rPr lang="zh-CN" altLang="en-US" sz="1000" b="1" dirty="0"/>
              <a:t>程序设计</a:t>
            </a:r>
            <a:r>
              <a:rPr lang="zh-CN" altLang="en-US" sz="1000" dirty="0"/>
              <a:t>：</a:t>
            </a:r>
            <a:r>
              <a:rPr lang="zh-CN" altLang="en-US" sz="1000" dirty="0">
                <a:latin typeface="宋体" pitchFamily="2" charset="-122"/>
              </a:rPr>
              <a:t>采用适当的程序设计语言，编写出可执行的</a:t>
            </a:r>
          </a:p>
          <a:p>
            <a:pPr eaLnBrk="1" hangingPunct="1">
              <a:spcBef>
                <a:spcPct val="0"/>
              </a:spcBef>
            </a:pPr>
            <a:r>
              <a:rPr lang="zh-CN" altLang="en-US" sz="1000" dirty="0">
                <a:latin typeface="宋体" pitchFamily="2" charset="-122"/>
              </a:rPr>
              <a:t>	程序。</a:t>
            </a:r>
            <a:r>
              <a:rPr lang="zh-CN" altLang="en-US" sz="1000" dirty="0"/>
              <a:t> </a:t>
            </a:r>
          </a:p>
          <a:p>
            <a:pPr eaLnBrk="1" hangingPunct="1">
              <a:spcBef>
                <a:spcPct val="0"/>
              </a:spcBef>
              <a:buFontTx/>
              <a:buChar char="•"/>
            </a:pPr>
            <a:r>
              <a:rPr lang="zh-CN" altLang="en-US" sz="1000" b="1" dirty="0"/>
              <a:t>程序测试和维护</a:t>
            </a:r>
            <a:r>
              <a:rPr lang="zh-CN" altLang="en-US" sz="1000" dirty="0"/>
              <a:t>：发现和排除在前几个阶段中产生的错</a:t>
            </a:r>
          </a:p>
          <a:p>
            <a:pPr eaLnBrk="1" hangingPunct="1">
              <a:spcBef>
                <a:spcPct val="0"/>
              </a:spcBef>
            </a:pPr>
            <a:r>
              <a:rPr lang="zh-CN" altLang="en-US" sz="1000" dirty="0"/>
              <a:t>	误，经测试通过的程序便可投入运行，在运行过</a:t>
            </a:r>
          </a:p>
          <a:p>
            <a:pPr eaLnBrk="1" hangingPunct="1">
              <a:spcBef>
                <a:spcPct val="0"/>
              </a:spcBef>
            </a:pPr>
            <a:r>
              <a:rPr lang="zh-CN" altLang="en-US" sz="1000" dirty="0"/>
              <a:t>	程中还可能发现隐含的错误和问题，因此还必须</a:t>
            </a:r>
          </a:p>
          <a:p>
            <a:pPr eaLnBrk="1" hangingPunct="1">
              <a:spcBef>
                <a:spcPct val="0"/>
              </a:spcBef>
            </a:pPr>
            <a:r>
              <a:rPr lang="zh-CN" altLang="en-US" sz="1000" dirty="0"/>
              <a:t>	在使用中不断维护和完善。</a:t>
            </a:r>
            <a:endParaRPr lang="zh-CN" altLang="en-US" sz="1000" dirty="0">
              <a:solidFill>
                <a:srgbClr val="000066"/>
              </a:solidFill>
            </a:endParaRPr>
          </a:p>
          <a:p>
            <a:pPr eaLnBrk="1" hangingPunct="1"/>
            <a:endParaRPr lang="zh-CN" altLang="en-US" sz="1000" dirty="0">
              <a:solidFill>
                <a:srgbClr val="000066"/>
              </a:solidFill>
            </a:endParaRPr>
          </a:p>
          <a:p>
            <a:pPr eaLnBrk="1" hangingPunct="1"/>
            <a:endParaRPr lang="en-US" altLang="zh-CN" sz="1000" dirty="0">
              <a:solidFill>
                <a:srgbClr val="000066"/>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779838" y="9329738"/>
            <a:ext cx="2889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eaLnBrk="1" hangingPunct="1"/>
            <a:fld id="{576F90B6-F9BC-4388-91F1-BAC9F097D3B4}" type="slidenum">
              <a:rPr kumimoji="1" lang="en-US" altLang="zh-CN" sz="1200" b="0"/>
              <a:pPr algn="r" eaLnBrk="1" hangingPunct="1"/>
              <a:t>10</a:t>
            </a:fld>
            <a:endParaRPr kumimoji="1" lang="en-US" altLang="zh-CN"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3" eaLnBrk="1" hangingPunct="1"/>
            <a:r>
              <a:rPr lang="zh-CN" altLang="en-US" sz="1400"/>
              <a:t>基本操作重复执行的次数的阶数（算法耗用时间的增长率 ）</a:t>
            </a:r>
          </a:p>
          <a:p>
            <a:pPr lvl="3" eaLnBrk="1" hangingPunct="1"/>
            <a:r>
              <a:rPr lang="zh-CN" altLang="en-US" sz="1400"/>
              <a:t>设</a:t>
            </a:r>
            <a:r>
              <a:rPr lang="en-US" altLang="zh-CN" sz="1400">
                <a:solidFill>
                  <a:srgbClr val="FF0000"/>
                </a:solidFill>
              </a:rPr>
              <a:t>n</a:t>
            </a:r>
            <a:r>
              <a:rPr lang="zh-CN" altLang="en-US" sz="1400"/>
              <a:t>为问题的规模，</a:t>
            </a:r>
            <a:r>
              <a:rPr lang="en-US" altLang="zh-CN" sz="1400">
                <a:solidFill>
                  <a:srgbClr val="FF0000"/>
                </a:solidFill>
              </a:rPr>
              <a:t>f(n)</a:t>
            </a:r>
            <a:r>
              <a:rPr lang="zh-CN" altLang="en-US" sz="1400"/>
              <a:t>为算法中频度最大的语句频度，</a:t>
            </a:r>
          </a:p>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838" y="9329738"/>
            <a:ext cx="2889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eaLnBrk="1" hangingPunct="1"/>
            <a:fld id="{53A60DA9-2962-48FD-82A0-8EF54497E95A}" type="slidenum">
              <a:rPr kumimoji="1" lang="en-US" altLang="zh-CN" sz="1200" b="0"/>
              <a:pPr algn="r" eaLnBrk="1" hangingPunct="1"/>
              <a:t>12</a:t>
            </a:fld>
            <a:endParaRPr kumimoji="1" lang="en-US" altLang="zh-CN" sz="1200"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ln/>
        </p:spPr>
      </p:sp>
      <p:sp>
        <p:nvSpPr>
          <p:cNvPr id="53251" name="Rectangle 3"/>
          <p:cNvSpPr>
            <a:spLocks noGrp="1"/>
          </p:cNvSpPr>
          <p:nvPr>
            <p:ph type="body" idx="1"/>
          </p:nvPr>
        </p:nvSpPr>
        <p:spPr>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sz="1000">
                <a:latin typeface="楷体_GB2312" pitchFamily="49" charset="-122"/>
                <a:ea typeface="楷体_GB2312" pitchFamily="49" charset="-122"/>
              </a:rPr>
              <a:t>1973</a:t>
            </a:r>
            <a:r>
              <a:rPr lang="zh-CN" altLang="en-US" sz="1000">
                <a:latin typeface="楷体_GB2312" pitchFamily="49" charset="-122"/>
                <a:ea typeface="楷体_GB2312" pitchFamily="49" charset="-122"/>
              </a:rPr>
              <a:t>年美国学者</a:t>
            </a:r>
            <a:r>
              <a:rPr lang="en-US" altLang="zh-CN" sz="1000">
                <a:latin typeface="楷体_GB2312" pitchFamily="49" charset="-122"/>
                <a:ea typeface="楷体_GB2312" pitchFamily="49" charset="-122"/>
              </a:rPr>
              <a:t>I.Nassi</a:t>
            </a:r>
            <a:r>
              <a:rPr lang="zh-CN" altLang="en-US" sz="1000">
                <a:latin typeface="楷体_GB2312" pitchFamily="49" charset="-122"/>
                <a:ea typeface="楷体_GB2312" pitchFamily="49" charset="-122"/>
              </a:rPr>
              <a:t>和</a:t>
            </a:r>
            <a:r>
              <a:rPr lang="en-US" altLang="zh-CN" sz="1000">
                <a:latin typeface="楷体_GB2312" pitchFamily="49" charset="-122"/>
                <a:ea typeface="楷体_GB2312" pitchFamily="49" charset="-122"/>
              </a:rPr>
              <a:t>B.Shneiderman</a:t>
            </a:r>
            <a:r>
              <a:rPr lang="zh-CN" altLang="en-US" sz="1000">
                <a:latin typeface="楷体_GB2312" pitchFamily="49" charset="-122"/>
                <a:ea typeface="楷体_GB2312" pitchFamily="49" charset="-122"/>
              </a:rPr>
              <a:t>提出了一种新的流程图形式。在这种流程图中，完全去掉了带箭头的流程线。全部算法写在一个矩形框内，在该框内还可以包含其它的从属于它的框，或者说，由一些基本的框组成一个大的框。这种流程图又称</a:t>
            </a:r>
            <a:r>
              <a:rPr lang="en-US" altLang="zh-CN" sz="1000">
                <a:latin typeface="楷体_GB2312" pitchFamily="49" charset="-122"/>
                <a:ea typeface="楷体_GB2312" pitchFamily="49" charset="-122"/>
              </a:rPr>
              <a:t>N--S</a:t>
            </a:r>
            <a:r>
              <a:rPr lang="zh-CN" altLang="en-US" sz="1000">
                <a:latin typeface="楷体_GB2312" pitchFamily="49" charset="-122"/>
                <a:ea typeface="楷体_GB2312" pitchFamily="49" charset="-122"/>
              </a:rPr>
              <a:t>结构化流程图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112AF015-29A6-40BC-B228-3198AF814BC0}"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186843806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ADD8C8B4-8FBF-42B8-98C1-533C2D4983AB}"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87520389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32385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2385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87BC8FC6-A854-48BA-AFA6-53E037C0B17D}"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76230830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AC4BD5E4-4E9C-4288-A055-97DB80A6EC8F}"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183219978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3949F7E1-379B-4706-9D39-34B5F34D4437}"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3803321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CF538E6F-7724-4F9F-A678-60322E1CC50C}"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10776766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430E9152-9C75-4AFB-999D-E739FF960078}"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0333192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BEFF935E-4FCC-4C7E-9EC0-B5D8CFCFFF6E}"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66432301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20713"/>
            <a:ext cx="2286000" cy="49418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20713"/>
            <a:ext cx="6705600" cy="49418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71789464-D9A8-475C-838D-B94BFD51BACC}"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91992509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0"/>
            <a:ext cx="9144000" cy="908050"/>
          </a:xfrm>
          <a:prstGeom prst="rect">
            <a:avLst/>
          </a:prstGeom>
          <a:gradFill rotWithShape="1">
            <a:gsLst>
              <a:gs pos="0">
                <a:srgbClr val="CCECFF"/>
              </a:gs>
              <a:gs pos="100000">
                <a:schemeClr val="bg1"/>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endParaRPr lang="zh-CN" altLang="zh-CN" sz="2800" b="0">
              <a:ea typeface="华文行楷" pitchFamily="2" charset="-122"/>
            </a:endParaRPr>
          </a:p>
        </p:txBody>
      </p:sp>
      <p:sp>
        <p:nvSpPr>
          <p:cNvPr id="34818" name="Rectangle 2"/>
          <p:cNvSpPr>
            <a:spLocks noGrp="1" noChangeArrowheads="1"/>
          </p:cNvSpPr>
          <p:nvPr>
            <p:ph type="title"/>
          </p:nvPr>
        </p:nvSpPr>
        <p:spPr bwMode="auto">
          <a:xfrm>
            <a:off x="0" y="620713"/>
            <a:ext cx="9144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  Edit Master title</a:t>
            </a:r>
          </a:p>
        </p:txBody>
      </p:sp>
      <p:sp>
        <p:nvSpPr>
          <p:cNvPr id="1028" name="Rectangle 3"/>
          <p:cNvSpPr>
            <a:spLocks noGrp="1" noChangeArrowheads="1"/>
          </p:cNvSpPr>
          <p:nvPr>
            <p:ph type="body" idx="1"/>
          </p:nvPr>
        </p:nvSpPr>
        <p:spPr bwMode="auto">
          <a:xfrm>
            <a:off x="914400" y="1676400"/>
            <a:ext cx="6629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34"/>
          <p:cNvSpPr>
            <a:spLocks noChangeArrowheads="1"/>
          </p:cNvSpPr>
          <p:nvPr/>
        </p:nvSpPr>
        <p:spPr bwMode="auto">
          <a:xfrm>
            <a:off x="0" y="6237288"/>
            <a:ext cx="9144000" cy="620712"/>
          </a:xfrm>
          <a:prstGeom prst="rect">
            <a:avLst/>
          </a:prstGeom>
          <a:gradFill rotWithShape="1">
            <a:gsLst>
              <a:gs pos="0">
                <a:schemeClr val="bg1"/>
              </a:gs>
              <a:gs pos="100000">
                <a:srgbClr val="CCEC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1030" name="Line 35"/>
          <p:cNvSpPr>
            <a:spLocks noChangeShapeType="1"/>
          </p:cNvSpPr>
          <p:nvPr/>
        </p:nvSpPr>
        <p:spPr bwMode="auto">
          <a:xfrm>
            <a:off x="0" y="620713"/>
            <a:ext cx="9144000" cy="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AutoShape 36"/>
          <p:cNvSpPr>
            <a:spLocks noChangeArrowheads="1"/>
          </p:cNvSpPr>
          <p:nvPr/>
        </p:nvSpPr>
        <p:spPr bwMode="auto">
          <a:xfrm>
            <a:off x="7019925" y="476250"/>
            <a:ext cx="152400" cy="152400"/>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2" name="AutoShape 37"/>
          <p:cNvSpPr>
            <a:spLocks noChangeArrowheads="1"/>
          </p:cNvSpPr>
          <p:nvPr/>
        </p:nvSpPr>
        <p:spPr bwMode="auto">
          <a:xfrm>
            <a:off x="7380288" y="476250"/>
            <a:ext cx="152400" cy="152400"/>
          </a:xfrm>
          <a:prstGeom prst="roundRect">
            <a:avLst>
              <a:gd name="adj" fmla="val 16667"/>
            </a:avLst>
          </a:prstGeom>
          <a:solidFill>
            <a:srgbClr val="C3FF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AutoShape 38"/>
          <p:cNvSpPr>
            <a:spLocks noChangeArrowheads="1"/>
          </p:cNvSpPr>
          <p:nvPr/>
        </p:nvSpPr>
        <p:spPr bwMode="auto">
          <a:xfrm>
            <a:off x="7740650" y="476250"/>
            <a:ext cx="152400" cy="152400"/>
          </a:xfrm>
          <a:prstGeom prst="roundRect">
            <a:avLst>
              <a:gd name="adj" fmla="val 16667"/>
            </a:avLst>
          </a:prstGeom>
          <a:solidFill>
            <a:srgbClr val="E0FF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AutoShape 39"/>
          <p:cNvSpPr>
            <a:spLocks noChangeArrowheads="1"/>
          </p:cNvSpPr>
          <p:nvPr/>
        </p:nvSpPr>
        <p:spPr bwMode="auto">
          <a:xfrm>
            <a:off x="8101013" y="468313"/>
            <a:ext cx="152400" cy="152400"/>
          </a:xfrm>
          <a:prstGeom prst="roundRect">
            <a:avLst>
              <a:gd name="adj" fmla="val 16667"/>
            </a:avLst>
          </a:prstGeom>
          <a:solidFill>
            <a:srgbClr val="EEFF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AutoShape 40"/>
          <p:cNvSpPr>
            <a:spLocks noChangeArrowheads="1"/>
          </p:cNvSpPr>
          <p:nvPr/>
        </p:nvSpPr>
        <p:spPr bwMode="auto">
          <a:xfrm>
            <a:off x="6659563" y="476250"/>
            <a:ext cx="152400" cy="152400"/>
          </a:xfrm>
          <a:prstGeom prst="roundRect">
            <a:avLst>
              <a:gd name="adj" fmla="val 16667"/>
            </a:avLst>
          </a:prstGeom>
          <a:solidFill>
            <a:srgbClr val="78A2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 name="AutoShape 41"/>
          <p:cNvSpPr>
            <a:spLocks noChangeArrowheads="1"/>
          </p:cNvSpPr>
          <p:nvPr/>
        </p:nvSpPr>
        <p:spPr bwMode="auto">
          <a:xfrm>
            <a:off x="107950" y="5726113"/>
            <a:ext cx="152400" cy="152400"/>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7" name="AutoShape 42"/>
          <p:cNvSpPr>
            <a:spLocks noChangeArrowheads="1"/>
          </p:cNvSpPr>
          <p:nvPr/>
        </p:nvSpPr>
        <p:spPr bwMode="auto">
          <a:xfrm>
            <a:off x="107950" y="6015038"/>
            <a:ext cx="152400" cy="152400"/>
          </a:xfrm>
          <a:prstGeom prst="roundRect">
            <a:avLst>
              <a:gd name="adj" fmla="val 16667"/>
            </a:avLst>
          </a:prstGeom>
          <a:solidFill>
            <a:srgbClr val="C3FF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8" name="AutoShape 43"/>
          <p:cNvSpPr>
            <a:spLocks noChangeArrowheads="1"/>
          </p:cNvSpPr>
          <p:nvPr/>
        </p:nvSpPr>
        <p:spPr bwMode="auto">
          <a:xfrm>
            <a:off x="107950" y="6302375"/>
            <a:ext cx="152400" cy="152400"/>
          </a:xfrm>
          <a:prstGeom prst="roundRect">
            <a:avLst>
              <a:gd name="adj" fmla="val 16667"/>
            </a:avLst>
          </a:prstGeom>
          <a:solidFill>
            <a:srgbClr val="E0FF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9" name="AutoShape 44"/>
          <p:cNvSpPr>
            <a:spLocks noChangeArrowheads="1"/>
          </p:cNvSpPr>
          <p:nvPr/>
        </p:nvSpPr>
        <p:spPr bwMode="auto">
          <a:xfrm>
            <a:off x="107950" y="6589713"/>
            <a:ext cx="152400" cy="152400"/>
          </a:xfrm>
          <a:prstGeom prst="roundRect">
            <a:avLst>
              <a:gd name="adj" fmla="val 16667"/>
            </a:avLst>
          </a:prstGeom>
          <a:solidFill>
            <a:srgbClr val="EEFF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0" name="AutoShape 45"/>
          <p:cNvSpPr>
            <a:spLocks noChangeArrowheads="1"/>
          </p:cNvSpPr>
          <p:nvPr/>
        </p:nvSpPr>
        <p:spPr bwMode="auto">
          <a:xfrm>
            <a:off x="107950" y="5445125"/>
            <a:ext cx="152400" cy="152400"/>
          </a:xfrm>
          <a:prstGeom prst="roundRect">
            <a:avLst>
              <a:gd name="adj" fmla="val 16667"/>
            </a:avLst>
          </a:prstGeom>
          <a:solidFill>
            <a:srgbClr val="78A2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Line 46"/>
          <p:cNvSpPr>
            <a:spLocks noChangeShapeType="1"/>
          </p:cNvSpPr>
          <p:nvPr/>
        </p:nvSpPr>
        <p:spPr bwMode="auto">
          <a:xfrm>
            <a:off x="395288" y="0"/>
            <a:ext cx="0" cy="685800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Rectangle 47"/>
          <p:cNvSpPr>
            <a:spLocks noGrp="1" noChangeArrowheads="1"/>
          </p:cNvSpPr>
          <p:nvPr>
            <p:ph type="sldNum" sz="quarter" idx="4"/>
          </p:nvPr>
        </p:nvSpPr>
        <p:spPr bwMode="auto">
          <a:xfrm>
            <a:off x="6443663"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rgbClr val="CC99FF"/>
              </a:buClr>
              <a:buFont typeface="Monotype Sorts" pitchFamily="2" charset="2"/>
              <a:buNone/>
              <a:defRPr kumimoji="1" sz="1600" b="0">
                <a:solidFill>
                  <a:srgbClr val="008000"/>
                </a:solidFill>
                <a:latin typeface="+mn-ea"/>
              </a:defRPr>
            </a:lvl1p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60CFDA4B-3A47-42A8-845D-B3FD8B88A7E6}" type="slidenum">
              <a:rPr lang="zh-CN" altLang="en-US">
                <a:solidFill>
                  <a:srgbClr val="FF9900"/>
                </a:solidFill>
              </a:rPr>
              <a:pPr>
                <a:defRPr/>
              </a:pPr>
              <a:t>‹#›</a:t>
            </a:fld>
            <a:r>
              <a:rPr lang="zh-CN" altLang="en-US"/>
              <a:t> 页</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transition>
    <p:wipe dir="r"/>
  </p:transition>
  <p:hf hdr="0" ftr="0" dt="0"/>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defTabSz="762000" rtl="0" eaLnBrk="0" fontAlgn="base" hangingPunct="0">
        <a:spcBef>
          <a:spcPct val="20000"/>
        </a:spcBef>
        <a:spcAft>
          <a:spcPct val="0"/>
        </a:spcAft>
        <a:buChar char="•"/>
        <a:defRPr kumimoji="1" sz="44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79" name="Rectangle 35"/>
          <p:cNvSpPr>
            <a:spLocks noGrp="1" noChangeArrowheads="1"/>
          </p:cNvSpPr>
          <p:nvPr>
            <p:ph type="ctrTitle"/>
          </p:nvPr>
        </p:nvSpPr>
        <p:spPr>
          <a:xfrm>
            <a:off x="611188" y="1125538"/>
            <a:ext cx="7772400" cy="1470025"/>
          </a:xfrm>
        </p:spPr>
        <p:txBody>
          <a:bodyPr/>
          <a:lstStyle/>
          <a:p>
            <a:pPr algn="ctr">
              <a:defRPr/>
            </a:pPr>
            <a:r>
              <a:rPr lang="zh-CN" altLang="en-US" sz="8800">
                <a:solidFill>
                  <a:schemeClr val="accent2"/>
                </a:solidFill>
                <a:latin typeface="Arial Black" pitchFamily="34" charset="0"/>
                <a:ea typeface="方正舒体" pitchFamily="2" charset="-122"/>
              </a:rPr>
              <a:t>第二章</a:t>
            </a:r>
          </a:p>
        </p:txBody>
      </p:sp>
      <p:sp>
        <p:nvSpPr>
          <p:cNvPr id="210985" name="Rectangle 41"/>
          <p:cNvSpPr>
            <a:spLocks noGrp="1" noChangeArrowheads="1"/>
          </p:cNvSpPr>
          <p:nvPr>
            <p:ph type="subTitle" idx="1"/>
          </p:nvPr>
        </p:nvSpPr>
        <p:spPr>
          <a:xfrm>
            <a:off x="539750" y="188913"/>
            <a:ext cx="6400800" cy="431800"/>
          </a:xfrm>
        </p:spPr>
        <p:txBody>
          <a:bodyPr/>
          <a:lstStyle/>
          <a:p>
            <a:pPr algn="l">
              <a:defRPr/>
            </a:pPr>
            <a:r>
              <a:rPr lang="zh-CN" altLang="en-US" sz="2400" dirty="0">
                <a:solidFill>
                  <a:srgbClr val="CC0000"/>
                </a:solidFill>
                <a:effectLst>
                  <a:outerShdw blurRad="38100" dist="38100" dir="2700000" algn="tl">
                    <a:srgbClr val="C0C0C0"/>
                  </a:outerShdw>
                </a:effectLst>
                <a:ea typeface="华文行楷" pitchFamily="2" charset="-122"/>
              </a:rPr>
              <a:t>程序设计基础</a:t>
            </a:r>
            <a:r>
              <a:rPr lang="en-US" altLang="zh-CN" sz="2400" dirty="0">
                <a:solidFill>
                  <a:srgbClr val="CC0000"/>
                </a:solidFill>
                <a:effectLst>
                  <a:outerShdw blurRad="38100" dist="38100" dir="2700000" algn="tl">
                    <a:srgbClr val="C0C0C0"/>
                  </a:outerShdw>
                </a:effectLst>
                <a:ea typeface="华文行楷" pitchFamily="2" charset="-122"/>
              </a:rPr>
              <a:t>B</a:t>
            </a:r>
            <a:endParaRPr lang="zh-CN" altLang="en-US" sz="2400" dirty="0">
              <a:solidFill>
                <a:srgbClr val="CC0000"/>
              </a:solidFill>
              <a:effectLst>
                <a:outerShdw blurRad="38100" dist="38100" dir="2700000" algn="tl">
                  <a:srgbClr val="C0C0C0"/>
                </a:outerShdw>
              </a:effectLst>
              <a:ea typeface="华文行楷" pitchFamily="2" charset="-122"/>
            </a:endParaRPr>
          </a:p>
        </p:txBody>
      </p:sp>
      <p:sp>
        <p:nvSpPr>
          <p:cNvPr id="210982" name="WordArt 38"/>
          <p:cNvSpPr>
            <a:spLocks noChangeArrowheads="1" noChangeShapeType="1" noTextEdit="1"/>
          </p:cNvSpPr>
          <p:nvPr/>
        </p:nvSpPr>
        <p:spPr bwMode="auto">
          <a:xfrm>
            <a:off x="2195513" y="3068638"/>
            <a:ext cx="5257800" cy="1219200"/>
          </a:xfrm>
          <a:prstGeom prst="rect">
            <a:avLst/>
          </a:prstGeom>
        </p:spPr>
        <p:txBody>
          <a:bodyPr wrap="none" fromWordArt="1">
            <a:prstTxWarp prst="textPlain">
              <a:avLst>
                <a:gd name="adj" fmla="val 50000"/>
              </a:avLst>
            </a:prstTxWarp>
          </a:bodyPr>
          <a:lstStyle/>
          <a:p>
            <a:r>
              <a:rPr lang="zh-CN" altLang="en-US" sz="4400" kern="10" dirty="0">
                <a:ln w="19050">
                  <a:solidFill>
                    <a:srgbClr val="0000FF"/>
                  </a:solidFill>
                  <a:round/>
                  <a:headEnd/>
                  <a:tailEnd/>
                </a:ln>
                <a:solidFill>
                  <a:srgbClr val="00CCFF"/>
                </a:solidFill>
                <a:effectLst>
                  <a:outerShdw dist="35921" dir="2700000" algn="ctr" rotWithShape="0">
                    <a:srgbClr val="990000"/>
                  </a:outerShdw>
                </a:effectLst>
                <a:latin typeface="隶书"/>
                <a:ea typeface="隶书"/>
              </a:rPr>
              <a:t>算法与程序设计基础</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10982"/>
                                        </p:tgtEl>
                                        <p:attrNameLst>
                                          <p:attrName>style.visibility</p:attrName>
                                        </p:attrNameLst>
                                      </p:cBhvr>
                                      <p:to>
                                        <p:strVal val="visible"/>
                                      </p:to>
                                    </p:set>
                                    <p:anim calcmode="lin" valueType="num">
                                      <p:cBhvr>
                                        <p:cTn id="7" dur="500" fill="hold"/>
                                        <p:tgtEl>
                                          <p:spTgt spid="210982"/>
                                        </p:tgtEl>
                                        <p:attrNameLst>
                                          <p:attrName>ppt_w</p:attrName>
                                        </p:attrNameLst>
                                      </p:cBhvr>
                                      <p:tavLst>
                                        <p:tav tm="0">
                                          <p:val>
                                            <p:fltVal val="0"/>
                                          </p:val>
                                        </p:tav>
                                        <p:tav tm="100000">
                                          <p:val>
                                            <p:strVal val="#ppt_w"/>
                                          </p:val>
                                        </p:tav>
                                      </p:tavLst>
                                    </p:anim>
                                    <p:anim calcmode="lin" valueType="num">
                                      <p:cBhvr>
                                        <p:cTn id="8" dur="500" fill="hold"/>
                                        <p:tgtEl>
                                          <p:spTgt spid="210982"/>
                                        </p:tgtEl>
                                        <p:attrNameLst>
                                          <p:attrName>ppt_h</p:attrName>
                                        </p:attrNameLst>
                                      </p:cBhvr>
                                      <p:tavLst>
                                        <p:tav tm="0">
                                          <p:val>
                                            <p:fltVal val="0"/>
                                          </p:val>
                                        </p:tav>
                                        <p:tav tm="100000">
                                          <p:val>
                                            <p:strVal val="#ppt_h"/>
                                          </p:val>
                                        </p:tav>
                                      </p:tavLst>
                                    </p:anim>
                                    <p:anim calcmode="lin" valueType="num">
                                      <p:cBhvr>
                                        <p:cTn id="9" dur="500" fill="hold"/>
                                        <p:tgtEl>
                                          <p:spTgt spid="210982"/>
                                        </p:tgtEl>
                                        <p:attrNameLst>
                                          <p:attrName>ppt_x</p:attrName>
                                        </p:attrNameLst>
                                      </p:cBhvr>
                                      <p:tavLst>
                                        <p:tav tm="0">
                                          <p:val>
                                            <p:fltVal val="0.5"/>
                                          </p:val>
                                        </p:tav>
                                        <p:tav tm="100000">
                                          <p:val>
                                            <p:strVal val="#ppt_x"/>
                                          </p:val>
                                        </p:tav>
                                      </p:tavLst>
                                    </p:anim>
                                    <p:anim calcmode="lin" valueType="num">
                                      <p:cBhvr>
                                        <p:cTn id="10" dur="500" fill="hold"/>
                                        <p:tgtEl>
                                          <p:spTgt spid="210982"/>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109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8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749300" y="1104900"/>
            <a:ext cx="96107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00200" lvl="3" indent="-228600" algn="l">
              <a:spcBef>
                <a:spcPct val="20000"/>
              </a:spcBef>
              <a:buClr>
                <a:srgbClr val="FF9900"/>
              </a:buClr>
              <a:buFont typeface="Wingdings" pitchFamily="2" charset="2"/>
              <a:buChar char="l"/>
            </a:pPr>
            <a:r>
              <a:rPr kumimoji="1" lang="zh-CN" altLang="en-US" b="0">
                <a:solidFill>
                  <a:srgbClr val="0000FF"/>
                </a:solidFill>
                <a:latin typeface="隶书" pitchFamily="49" charset="-122"/>
                <a:ea typeface="隶书" pitchFamily="49" charset="-122"/>
              </a:rPr>
              <a:t>时间复杂度</a:t>
            </a:r>
            <a:r>
              <a:rPr kumimoji="1" lang="zh-CN" altLang="en-US" b="0">
                <a:latin typeface="隶书" pitchFamily="49" charset="-122"/>
                <a:ea typeface="隶书" pitchFamily="49" charset="-122"/>
              </a:rPr>
              <a:t>： </a:t>
            </a:r>
          </a:p>
          <a:p>
            <a:pPr marL="2057400" lvl="4" indent="-228600" algn="l">
              <a:spcBef>
                <a:spcPct val="20000"/>
              </a:spcBef>
              <a:buClr>
                <a:schemeClr val="tx2"/>
              </a:buClr>
              <a:buFont typeface="Wingdings" pitchFamily="2" charset="2"/>
              <a:buChar char="u"/>
            </a:pPr>
            <a:r>
              <a:rPr kumimoji="1" lang="zh-CN" altLang="en-US" sz="2800" b="0">
                <a:latin typeface="Arial" charset="0"/>
                <a:ea typeface="隶书" pitchFamily="49" charset="-122"/>
              </a:rPr>
              <a:t>同一问题可用不同算法解决，各种算法中，语句执行次数越多，则该算法耗费的时间越长。</a:t>
            </a:r>
          </a:p>
          <a:p>
            <a:pPr marL="2057400" lvl="4" indent="-228600" algn="l">
              <a:spcBef>
                <a:spcPct val="20000"/>
              </a:spcBef>
              <a:buClr>
                <a:schemeClr val="tx2"/>
              </a:buClr>
              <a:buFont typeface="Wingdings" pitchFamily="2" charset="2"/>
              <a:buChar char="u"/>
            </a:pPr>
            <a:r>
              <a:rPr kumimoji="1" lang="zh-CN" altLang="en-US" sz="2800" b="0">
                <a:latin typeface="隶书" pitchFamily="49" charset="-122"/>
                <a:ea typeface="隶书" pitchFamily="49" charset="-122"/>
              </a:rPr>
              <a:t>一个算法中的语句执行次数称为</a:t>
            </a:r>
            <a:r>
              <a:rPr kumimoji="1" lang="zh-CN" altLang="en-US" sz="2800" b="0">
                <a:solidFill>
                  <a:srgbClr val="663300"/>
                </a:solidFill>
                <a:latin typeface="隶书" pitchFamily="49" charset="-122"/>
                <a:ea typeface="隶书" pitchFamily="49" charset="-122"/>
              </a:rPr>
              <a:t>语句频度</a:t>
            </a:r>
            <a:r>
              <a:rPr kumimoji="1" lang="zh-CN" altLang="en-US" sz="2800" b="0">
                <a:latin typeface="隶书" pitchFamily="49" charset="-122"/>
                <a:ea typeface="隶书" pitchFamily="49" charset="-122"/>
              </a:rPr>
              <a:t>或</a:t>
            </a:r>
            <a:r>
              <a:rPr kumimoji="1" lang="zh-CN" altLang="en-US" sz="2800" b="0">
                <a:solidFill>
                  <a:srgbClr val="663300"/>
                </a:solidFill>
                <a:latin typeface="隶书" pitchFamily="49" charset="-122"/>
                <a:ea typeface="隶书" pitchFamily="49" charset="-122"/>
              </a:rPr>
              <a:t>时间频度</a:t>
            </a:r>
            <a:r>
              <a:rPr kumimoji="1" lang="zh-CN" altLang="en-US" sz="2800" b="0">
                <a:latin typeface="隶书" pitchFamily="49" charset="-122"/>
                <a:ea typeface="隶书" pitchFamily="49" charset="-122"/>
              </a:rPr>
              <a:t>，记为</a:t>
            </a:r>
            <a:r>
              <a:rPr kumimoji="1" lang="en-US" altLang="zh-CN" sz="2800" b="0">
                <a:solidFill>
                  <a:srgbClr val="A50021"/>
                </a:solidFill>
                <a:latin typeface="Comic Sans MS" pitchFamily="66" charset="0"/>
                <a:ea typeface="隶书" pitchFamily="49" charset="-122"/>
              </a:rPr>
              <a:t>T(n)</a:t>
            </a:r>
            <a:r>
              <a:rPr kumimoji="1" lang="zh-CN" altLang="en-US" sz="2800" b="0">
                <a:latin typeface="隶书" pitchFamily="49" charset="-122"/>
                <a:ea typeface="隶书" pitchFamily="49" charset="-122"/>
              </a:rPr>
              <a:t>。</a:t>
            </a:r>
            <a:br>
              <a:rPr kumimoji="1" lang="zh-CN" altLang="en-US" sz="2800" b="0">
                <a:latin typeface="隶书" pitchFamily="49" charset="-122"/>
                <a:ea typeface="隶书" pitchFamily="49" charset="-122"/>
              </a:rPr>
            </a:br>
            <a:endParaRPr kumimoji="1" lang="zh-CN" altLang="en-US" sz="900" b="0">
              <a:latin typeface="隶书" pitchFamily="49" charset="-122"/>
              <a:ea typeface="隶书" pitchFamily="49" charset="-122"/>
            </a:endParaRPr>
          </a:p>
          <a:p>
            <a:pPr marL="2057400" lvl="4" indent="-228600" algn="l">
              <a:spcBef>
                <a:spcPct val="40000"/>
              </a:spcBef>
              <a:buClr>
                <a:schemeClr val="tx2"/>
              </a:buClr>
              <a:buFont typeface="Wingdings" pitchFamily="2" charset="2"/>
              <a:buNone/>
            </a:pPr>
            <a:r>
              <a:rPr kumimoji="1" lang="zh-CN" altLang="en-US" sz="2800" b="0">
                <a:latin typeface="Comic Sans MS" pitchFamily="66" charset="0"/>
                <a:ea typeface="隶书" pitchFamily="49" charset="-122"/>
              </a:rPr>
              <a:t>      </a:t>
            </a:r>
            <a:r>
              <a:rPr kumimoji="1" lang="en-US" altLang="zh-CN" sz="2800" b="0">
                <a:solidFill>
                  <a:srgbClr val="A50021"/>
                </a:solidFill>
                <a:latin typeface="Comic Sans MS" pitchFamily="66" charset="0"/>
                <a:ea typeface="隶书" pitchFamily="49" charset="-122"/>
              </a:rPr>
              <a:t>T(n)</a:t>
            </a:r>
            <a:r>
              <a:rPr kumimoji="1" lang="en-US" altLang="zh-CN" sz="2800">
                <a:solidFill>
                  <a:srgbClr val="A50021"/>
                </a:solidFill>
                <a:latin typeface="Comic Sans MS" pitchFamily="66" charset="0"/>
                <a:ea typeface="隶书" pitchFamily="49" charset="-122"/>
              </a:rPr>
              <a:t>= ∑</a:t>
            </a:r>
            <a:r>
              <a:rPr kumimoji="1" lang="zh-CN" altLang="en-US" sz="2800" b="0">
                <a:solidFill>
                  <a:srgbClr val="A50021"/>
                </a:solidFill>
                <a:latin typeface="隶书" pitchFamily="49" charset="-122"/>
                <a:ea typeface="隶书" pitchFamily="49" charset="-122"/>
              </a:rPr>
              <a:t>语句执行次数</a:t>
            </a:r>
            <a:r>
              <a:rPr kumimoji="1" lang="en-US" altLang="zh-CN" sz="2800" b="0">
                <a:solidFill>
                  <a:srgbClr val="A50021"/>
                </a:solidFill>
                <a:latin typeface="Arial" charset="0"/>
                <a:ea typeface="隶书" pitchFamily="49" charset="-122"/>
              </a:rPr>
              <a:t>×</a:t>
            </a:r>
            <a:r>
              <a:rPr kumimoji="1" lang="zh-CN" altLang="en-US" sz="2800" b="0">
                <a:solidFill>
                  <a:srgbClr val="A50021"/>
                </a:solidFill>
                <a:latin typeface="Arial" charset="0"/>
                <a:ea typeface="隶书" pitchFamily="49" charset="-122"/>
              </a:rPr>
              <a:t>该语句执行时间</a:t>
            </a:r>
          </a:p>
          <a:p>
            <a:pPr marL="2057400" lvl="4" indent="-228600" algn="l">
              <a:spcBef>
                <a:spcPct val="20000"/>
              </a:spcBef>
              <a:spcAft>
                <a:spcPct val="40000"/>
              </a:spcAft>
              <a:buClr>
                <a:schemeClr val="tx2"/>
              </a:buClr>
              <a:buFont typeface="Wingdings" pitchFamily="2" charset="2"/>
              <a:buNone/>
            </a:pPr>
            <a:r>
              <a:rPr kumimoji="1" lang="zh-CN" altLang="en-US" sz="2800" b="0">
                <a:solidFill>
                  <a:srgbClr val="A50021"/>
                </a:solidFill>
                <a:latin typeface="Arial" charset="0"/>
                <a:ea typeface="隶书" pitchFamily="49" charset="-122"/>
              </a:rPr>
              <a:t>             </a:t>
            </a:r>
            <a:r>
              <a:rPr kumimoji="1" lang="en-US" altLang="en-US" sz="2000" b="0">
                <a:solidFill>
                  <a:srgbClr val="A50021"/>
                </a:solidFill>
                <a:latin typeface="Comic Sans MS" pitchFamily="66" charset="0"/>
                <a:ea typeface="隶书" pitchFamily="49" charset="-122"/>
              </a:rPr>
              <a:t>≈ </a:t>
            </a:r>
            <a:r>
              <a:rPr kumimoji="1" lang="zh-CN" altLang="en-US" sz="2800">
                <a:solidFill>
                  <a:srgbClr val="A50021"/>
                </a:solidFill>
                <a:latin typeface="Comic Sans MS" pitchFamily="66" charset="0"/>
                <a:ea typeface="隶书" pitchFamily="49" charset="-122"/>
              </a:rPr>
              <a:t>∑</a:t>
            </a:r>
            <a:r>
              <a:rPr kumimoji="1" lang="zh-CN" altLang="en-US" sz="2800" b="0">
                <a:solidFill>
                  <a:srgbClr val="A50021"/>
                </a:solidFill>
                <a:latin typeface="Arial" charset="0"/>
                <a:ea typeface="隶书" pitchFamily="49" charset="-122"/>
              </a:rPr>
              <a:t>语句执行次数</a:t>
            </a:r>
          </a:p>
          <a:p>
            <a:pPr marL="2057400" lvl="4" indent="-228600" algn="l">
              <a:spcBef>
                <a:spcPct val="20000"/>
              </a:spcBef>
              <a:buClr>
                <a:schemeClr val="tx2"/>
              </a:buClr>
              <a:buFont typeface="Wingdings" pitchFamily="2" charset="2"/>
              <a:buChar char="u"/>
            </a:pPr>
            <a:r>
              <a:rPr kumimoji="1" lang="zh-CN" altLang="en-US" sz="2800" b="0">
                <a:latin typeface="Arial" charset="0"/>
                <a:ea typeface="隶书" pitchFamily="49" charset="-122"/>
              </a:rPr>
              <a:t>该方法可独立于机器的软件、硬件系统来分析算法在效率方面的优劣</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box(out)">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box(out)">
                                      <p:cBhvr>
                                        <p:cTn id="12" dur="500"/>
                                        <p:tgtEl>
                                          <p:spTgt spid="139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9266">
                                            <p:txEl>
                                              <p:pRg st="2" end="2"/>
                                            </p:txEl>
                                          </p:spTgt>
                                        </p:tgtEl>
                                        <p:attrNameLst>
                                          <p:attrName>style.visibility</p:attrName>
                                        </p:attrNameLst>
                                      </p:cBhvr>
                                      <p:to>
                                        <p:strVal val="visible"/>
                                      </p:to>
                                    </p:set>
                                    <p:animEffect transition="in" filter="box(out)">
                                      <p:cBhvr>
                                        <p:cTn id="17" dur="500"/>
                                        <p:tgtEl>
                                          <p:spTgt spid="139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9266">
                                            <p:txEl>
                                              <p:pRg st="3" end="3"/>
                                            </p:txEl>
                                          </p:spTgt>
                                        </p:tgtEl>
                                        <p:attrNameLst>
                                          <p:attrName>style.visibility</p:attrName>
                                        </p:attrNameLst>
                                      </p:cBhvr>
                                      <p:to>
                                        <p:strVal val="visible"/>
                                      </p:to>
                                    </p:set>
                                    <p:animEffect transition="in" filter="box(out)">
                                      <p:cBhvr>
                                        <p:cTn id="22" dur="500"/>
                                        <p:tgtEl>
                                          <p:spTgt spid="139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9266">
                                            <p:txEl>
                                              <p:pRg st="4" end="4"/>
                                            </p:txEl>
                                          </p:spTgt>
                                        </p:tgtEl>
                                        <p:attrNameLst>
                                          <p:attrName>style.visibility</p:attrName>
                                        </p:attrNameLst>
                                      </p:cBhvr>
                                      <p:to>
                                        <p:strVal val="visible"/>
                                      </p:to>
                                    </p:set>
                                    <p:animEffect transition="in" filter="box(out)">
                                      <p:cBhvr>
                                        <p:cTn id="27" dur="500"/>
                                        <p:tgtEl>
                                          <p:spTgt spid="139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9266">
                                            <p:txEl>
                                              <p:pRg st="5" end="5"/>
                                            </p:txEl>
                                          </p:spTgt>
                                        </p:tgtEl>
                                        <p:attrNameLst>
                                          <p:attrName>style.visibility</p:attrName>
                                        </p:attrNameLst>
                                      </p:cBhvr>
                                      <p:to>
                                        <p:strVal val="visible"/>
                                      </p:to>
                                    </p:set>
                                    <p:animEffect transition="in" filter="box(out)">
                                      <p:cBhvr>
                                        <p:cTn id="32" dur="500"/>
                                        <p:tgtEl>
                                          <p:spTgt spid="139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3"/>
          <p:cNvGrpSpPr>
            <a:grpSpLocks/>
          </p:cNvGrpSpPr>
          <p:nvPr/>
        </p:nvGrpSpPr>
        <p:grpSpPr bwMode="auto">
          <a:xfrm>
            <a:off x="746125" y="676275"/>
            <a:ext cx="5680075" cy="3722688"/>
            <a:chOff x="470" y="154"/>
            <a:chExt cx="3578" cy="2345"/>
          </a:xfrm>
        </p:grpSpPr>
        <p:sp>
          <p:nvSpPr>
            <p:cNvPr id="21517" name="Rectangle 7"/>
            <p:cNvSpPr>
              <a:spLocks noChangeArrowheads="1"/>
            </p:cNvSpPr>
            <p:nvPr/>
          </p:nvSpPr>
          <p:spPr bwMode="auto">
            <a:xfrm>
              <a:off x="525" y="1501"/>
              <a:ext cx="3523" cy="998"/>
            </a:xfrm>
            <a:prstGeom prst="rect">
              <a:avLst/>
            </a:prstGeom>
            <a:solidFill>
              <a:srgbClr val="DDFFF6"/>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sp>
          <p:nvSpPr>
            <p:cNvPr id="21518" name="Rectangle 8"/>
            <p:cNvSpPr>
              <a:spLocks noChangeArrowheads="1"/>
            </p:cNvSpPr>
            <p:nvPr/>
          </p:nvSpPr>
          <p:spPr bwMode="auto">
            <a:xfrm>
              <a:off x="525" y="837"/>
              <a:ext cx="3523" cy="613"/>
            </a:xfrm>
            <a:prstGeom prst="rect">
              <a:avLst/>
            </a:prstGeom>
            <a:solidFill>
              <a:srgbClr val="FFF3E7"/>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sp>
          <p:nvSpPr>
            <p:cNvPr id="21519" name="Rectangle 9"/>
            <p:cNvSpPr>
              <a:spLocks noChangeArrowheads="1"/>
            </p:cNvSpPr>
            <p:nvPr/>
          </p:nvSpPr>
          <p:spPr bwMode="auto">
            <a:xfrm>
              <a:off x="525" y="207"/>
              <a:ext cx="3523" cy="604"/>
            </a:xfrm>
            <a:prstGeom prst="rect">
              <a:avLst/>
            </a:prstGeom>
            <a:solidFill>
              <a:srgbClr val="DDEEFF"/>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sp>
          <p:nvSpPr>
            <p:cNvPr id="21520" name="Text Box 10"/>
            <p:cNvSpPr txBox="1">
              <a:spLocks noChangeArrowheads="1"/>
            </p:cNvSpPr>
            <p:nvPr/>
          </p:nvSpPr>
          <p:spPr bwMode="auto">
            <a:xfrm>
              <a:off x="470" y="154"/>
              <a:ext cx="3473"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zh-CN" altLang="en-US"/>
                <a:t>例     </a:t>
              </a:r>
              <a:r>
                <a:rPr kumimoji="1" lang="en-US" altLang="zh-CN"/>
                <a:t>x = 0;  </a:t>
              </a:r>
            </a:p>
            <a:p>
              <a:pPr algn="l"/>
              <a:r>
                <a:rPr kumimoji="1" lang="en-US" altLang="zh-CN"/>
                <a:t>         y = 0;        </a:t>
              </a:r>
            </a:p>
          </p:txBody>
        </p:sp>
        <p:sp>
          <p:nvSpPr>
            <p:cNvPr id="21521" name="Text Box 11"/>
            <p:cNvSpPr txBox="1">
              <a:spLocks noChangeArrowheads="1"/>
            </p:cNvSpPr>
            <p:nvPr/>
          </p:nvSpPr>
          <p:spPr bwMode="auto">
            <a:xfrm>
              <a:off x="1013" y="818"/>
              <a:ext cx="30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a:t>for (  k = 0; k &lt; 2*n; k ++ )</a:t>
              </a:r>
            </a:p>
            <a:p>
              <a:pPr algn="l"/>
              <a:r>
                <a:rPr kumimoji="1" lang="en-US" altLang="zh-CN"/>
                <a:t>      x ++;        </a:t>
              </a:r>
              <a:endParaRPr kumimoji="1" lang="en-US" altLang="zh-CN" sz="2000" b="0">
                <a:ea typeface="隶书" pitchFamily="49" charset="-122"/>
              </a:endParaRPr>
            </a:p>
          </p:txBody>
        </p:sp>
        <p:sp>
          <p:nvSpPr>
            <p:cNvPr id="21522" name="Text Box 12"/>
            <p:cNvSpPr txBox="1">
              <a:spLocks noChangeArrowheads="1"/>
            </p:cNvSpPr>
            <p:nvPr/>
          </p:nvSpPr>
          <p:spPr bwMode="auto">
            <a:xfrm>
              <a:off x="1012" y="1483"/>
              <a:ext cx="2850"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a:t>for (  i = 0; i &lt; n; i++ )</a:t>
              </a:r>
            </a:p>
            <a:p>
              <a:pPr algn="l"/>
              <a:r>
                <a:rPr kumimoji="1" lang="en-US" altLang="zh-CN"/>
                <a:t>      for ( j = 0; j &lt; n; j++ )</a:t>
              </a:r>
            </a:p>
            <a:p>
              <a:pPr algn="l"/>
              <a:r>
                <a:rPr kumimoji="1" lang="en-US" altLang="zh-CN"/>
                <a:t>            y ++;</a:t>
              </a:r>
              <a:endParaRPr kumimoji="1" lang="en-US" altLang="zh-CN" sz="2000" b="0">
                <a:ea typeface="隶书" pitchFamily="49" charset="-122"/>
              </a:endParaRPr>
            </a:p>
          </p:txBody>
        </p:sp>
      </p:grpSp>
      <p:sp>
        <p:nvSpPr>
          <p:cNvPr id="133133" name="Text Box 13"/>
          <p:cNvSpPr txBox="1">
            <a:spLocks noChangeArrowheads="1"/>
          </p:cNvSpPr>
          <p:nvPr/>
        </p:nvSpPr>
        <p:spPr bwMode="auto">
          <a:xfrm>
            <a:off x="6719888" y="741363"/>
            <a:ext cx="71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1</a:t>
            </a:r>
          </a:p>
          <a:p>
            <a:pPr algn="l"/>
            <a:r>
              <a:rPr kumimoji="1" lang="en-US" altLang="zh-CN" sz="2800">
                <a:solidFill>
                  <a:srgbClr val="0000FF"/>
                </a:solidFill>
                <a:ea typeface="隶书" pitchFamily="49" charset="-122"/>
              </a:rPr>
              <a:t>1</a:t>
            </a:r>
            <a:endParaRPr kumimoji="1" lang="en-US" altLang="zh-CN" sz="2800">
              <a:solidFill>
                <a:srgbClr val="0000FF"/>
              </a:solidFill>
            </a:endParaRPr>
          </a:p>
        </p:txBody>
      </p:sp>
      <p:sp>
        <p:nvSpPr>
          <p:cNvPr id="133134" name="Text Box 14"/>
          <p:cNvSpPr txBox="1">
            <a:spLocks noChangeArrowheads="1"/>
          </p:cNvSpPr>
          <p:nvPr/>
        </p:nvSpPr>
        <p:spPr bwMode="auto">
          <a:xfrm>
            <a:off x="6757988" y="2152650"/>
            <a:ext cx="560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2n</a:t>
            </a:r>
          </a:p>
        </p:txBody>
      </p:sp>
      <p:sp>
        <p:nvSpPr>
          <p:cNvPr id="133135" name="Text Box 15"/>
          <p:cNvSpPr txBox="1">
            <a:spLocks noChangeArrowheads="1"/>
          </p:cNvSpPr>
          <p:nvPr/>
        </p:nvSpPr>
        <p:spPr bwMode="auto">
          <a:xfrm>
            <a:off x="6802438" y="3752850"/>
            <a:ext cx="50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n</a:t>
            </a:r>
            <a:r>
              <a:rPr kumimoji="1" lang="en-US" altLang="zh-CN" sz="2800" baseline="30000">
                <a:solidFill>
                  <a:srgbClr val="0000FF"/>
                </a:solidFill>
              </a:rPr>
              <a:t>2</a:t>
            </a:r>
            <a:endParaRPr kumimoji="1" lang="en-US" altLang="zh-CN" sz="2800">
              <a:solidFill>
                <a:srgbClr val="0000FF"/>
              </a:solidFill>
            </a:endParaRPr>
          </a:p>
        </p:txBody>
      </p:sp>
      <p:sp>
        <p:nvSpPr>
          <p:cNvPr id="133136" name="Text Box 16"/>
          <p:cNvSpPr txBox="1">
            <a:spLocks noChangeArrowheads="1"/>
          </p:cNvSpPr>
          <p:nvPr/>
        </p:nvSpPr>
        <p:spPr bwMode="auto">
          <a:xfrm>
            <a:off x="1031875" y="4743450"/>
            <a:ext cx="418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zh-CN" altLang="en-US" sz="2400">
                <a:ea typeface="楷体_GB2312" pitchFamily="49" charset="-122"/>
              </a:rPr>
              <a:t>时间耗费</a:t>
            </a:r>
            <a:r>
              <a:rPr kumimoji="1" lang="en-US" altLang="zh-CN" sz="2800"/>
              <a:t>T(n) = 4+ 6n+ 2n</a:t>
            </a:r>
            <a:r>
              <a:rPr kumimoji="1" lang="en-US" altLang="zh-CN" sz="2800" baseline="30000"/>
              <a:t>2</a:t>
            </a:r>
            <a:r>
              <a:rPr kumimoji="1" lang="en-US" altLang="zh-CN" sz="2800"/>
              <a:t> </a:t>
            </a:r>
          </a:p>
        </p:txBody>
      </p:sp>
      <p:graphicFrame>
        <p:nvGraphicFramePr>
          <p:cNvPr id="133138" name="Object 18"/>
          <p:cNvGraphicFramePr>
            <a:graphicFrameLocks noGrp="1" noChangeAspect="1"/>
          </p:cNvGraphicFramePr>
          <p:nvPr>
            <p:ph idx="4294967295"/>
          </p:nvPr>
        </p:nvGraphicFramePr>
        <p:xfrm>
          <a:off x="4843463" y="4092575"/>
          <a:ext cx="1987550" cy="514350"/>
        </p:xfrm>
        <a:graphic>
          <a:graphicData uri="http://schemas.openxmlformats.org/presentationml/2006/ole">
            <mc:AlternateContent xmlns:mc="http://schemas.openxmlformats.org/markup-compatibility/2006">
              <mc:Choice xmlns:v="urn:schemas-microsoft-com:vml" Requires="v">
                <p:oleObj spid="_x0000_s21537" name="Equation" r:id="rId3" imgW="1040948" imgH="291973" progId="Equation.DSMT4">
                  <p:embed/>
                </p:oleObj>
              </mc:Choice>
              <mc:Fallback>
                <p:oleObj name="Equation" r:id="rId3" imgW="1040948" imgH="291973"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3463" y="4092575"/>
                        <a:ext cx="19875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1" name="Text Box 21"/>
          <p:cNvSpPr txBox="1">
            <a:spLocks noChangeArrowheads="1"/>
          </p:cNvSpPr>
          <p:nvPr/>
        </p:nvSpPr>
        <p:spPr bwMode="auto">
          <a:xfrm>
            <a:off x="749300" y="5410200"/>
            <a:ext cx="70993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20000"/>
              </a:spcBef>
              <a:buFont typeface="Wingdings" pitchFamily="2" charset="2"/>
              <a:buChar char="Ø"/>
            </a:pPr>
            <a:r>
              <a:rPr kumimoji="1" lang="zh-CN" altLang="en-US" sz="2800" b="0">
                <a:latin typeface="Comic Sans MS" pitchFamily="66" charset="0"/>
                <a:ea typeface="隶书" pitchFamily="49" charset="-122"/>
              </a:rPr>
              <a:t>当</a:t>
            </a:r>
            <a:r>
              <a:rPr kumimoji="1" lang="en-US" altLang="zh-CN" sz="2800" b="0">
                <a:latin typeface="Comic Sans MS" pitchFamily="66" charset="0"/>
                <a:ea typeface="隶书" pitchFamily="49" charset="-122"/>
              </a:rPr>
              <a:t>n</a:t>
            </a:r>
            <a:r>
              <a:rPr kumimoji="1" lang="zh-CN" altLang="en-US" sz="2800" b="0">
                <a:latin typeface="Comic Sans MS" pitchFamily="66" charset="0"/>
                <a:ea typeface="隶书" pitchFamily="49" charset="-122"/>
              </a:rPr>
              <a:t>充分大时，</a:t>
            </a:r>
            <a:r>
              <a:rPr kumimoji="1" lang="en-US" altLang="zh-CN" sz="2800" b="0">
                <a:latin typeface="Comic Sans MS" pitchFamily="66" charset="0"/>
                <a:ea typeface="隶书" pitchFamily="49" charset="-122"/>
              </a:rPr>
              <a:t>T(n)</a:t>
            </a:r>
            <a:r>
              <a:rPr kumimoji="1" lang="zh-CN" altLang="en-US" sz="2800" b="0">
                <a:latin typeface="Comic Sans MS" pitchFamily="66" charset="0"/>
                <a:ea typeface="隶书" pitchFamily="49" charset="-122"/>
              </a:rPr>
              <a:t>与</a:t>
            </a:r>
            <a:r>
              <a:rPr kumimoji="1" lang="en-US" altLang="zh-CN" sz="2800" b="0">
                <a:latin typeface="Comic Sans MS" pitchFamily="66" charset="0"/>
                <a:ea typeface="隶书" pitchFamily="49" charset="-122"/>
              </a:rPr>
              <a:t>n</a:t>
            </a:r>
            <a:r>
              <a:rPr kumimoji="1" lang="en-US" altLang="zh-CN" sz="2800" b="0" baseline="30000">
                <a:latin typeface="Comic Sans MS" pitchFamily="66" charset="0"/>
                <a:ea typeface="隶书" pitchFamily="49" charset="-122"/>
              </a:rPr>
              <a:t>2</a:t>
            </a:r>
            <a:r>
              <a:rPr kumimoji="1" lang="zh-CN" altLang="en-US" sz="2800" b="0">
                <a:latin typeface="Comic Sans MS" pitchFamily="66" charset="0"/>
                <a:ea typeface="隶书" pitchFamily="49" charset="-122"/>
              </a:rPr>
              <a:t>在数量级上相同，  </a:t>
            </a:r>
          </a:p>
          <a:p>
            <a:pPr algn="l">
              <a:spcBef>
                <a:spcPct val="20000"/>
              </a:spcBef>
              <a:buFont typeface="Wingdings" pitchFamily="2" charset="2"/>
              <a:buNone/>
            </a:pPr>
            <a:r>
              <a:rPr kumimoji="1" lang="zh-CN" altLang="en-US" sz="2800" b="0">
                <a:latin typeface="Comic Sans MS" pitchFamily="66" charset="0"/>
                <a:ea typeface="隶书" pitchFamily="49" charset="-122"/>
              </a:rPr>
              <a:t>   记</a:t>
            </a:r>
            <a:r>
              <a:rPr kumimoji="1" lang="en-US" altLang="zh-CN" sz="2800" b="0">
                <a:latin typeface="Comic Sans MS" pitchFamily="66" charset="0"/>
                <a:ea typeface="隶书" pitchFamily="49" charset="-122"/>
              </a:rPr>
              <a:t>T(n)=</a:t>
            </a:r>
            <a:r>
              <a:rPr kumimoji="1" lang="en-US" altLang="zh-CN" sz="2800" b="0">
                <a:solidFill>
                  <a:srgbClr val="FF0000"/>
                </a:solidFill>
                <a:latin typeface="Comic Sans MS" pitchFamily="66" charset="0"/>
                <a:ea typeface="隶书" pitchFamily="49" charset="-122"/>
              </a:rPr>
              <a:t>O</a:t>
            </a:r>
            <a:r>
              <a:rPr kumimoji="1" lang="en-US" altLang="zh-CN" sz="2800" b="0">
                <a:latin typeface="Comic Sans MS" pitchFamily="66" charset="0"/>
                <a:ea typeface="隶书" pitchFamily="49" charset="-122"/>
              </a:rPr>
              <a:t>(n</a:t>
            </a:r>
            <a:r>
              <a:rPr kumimoji="1" lang="en-US" altLang="zh-CN" sz="2800" b="0" baseline="30000">
                <a:latin typeface="Comic Sans MS" pitchFamily="66" charset="0"/>
                <a:ea typeface="隶书" pitchFamily="49" charset="-122"/>
              </a:rPr>
              <a:t>2</a:t>
            </a:r>
            <a:r>
              <a:rPr kumimoji="1" lang="en-US" altLang="zh-CN" sz="2800" b="0">
                <a:latin typeface="Comic Sans MS" pitchFamily="66" charset="0"/>
                <a:ea typeface="隶书" pitchFamily="49" charset="-122"/>
              </a:rPr>
              <a:t>)</a:t>
            </a:r>
          </a:p>
        </p:txBody>
      </p:sp>
      <p:sp>
        <p:nvSpPr>
          <p:cNvPr id="133144" name="Text Box 24"/>
          <p:cNvSpPr txBox="1">
            <a:spLocks noChangeArrowheads="1"/>
          </p:cNvSpPr>
          <p:nvPr/>
        </p:nvSpPr>
        <p:spPr bwMode="auto">
          <a:xfrm>
            <a:off x="6745288" y="1695450"/>
            <a:ext cx="941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2n+1</a:t>
            </a:r>
          </a:p>
        </p:txBody>
      </p:sp>
      <p:sp>
        <p:nvSpPr>
          <p:cNvPr id="133145" name="Text Box 25"/>
          <p:cNvSpPr txBox="1">
            <a:spLocks noChangeArrowheads="1"/>
          </p:cNvSpPr>
          <p:nvPr/>
        </p:nvSpPr>
        <p:spPr bwMode="auto">
          <a:xfrm>
            <a:off x="6770688" y="2762250"/>
            <a:ext cx="763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n+1</a:t>
            </a:r>
          </a:p>
        </p:txBody>
      </p:sp>
      <p:sp>
        <p:nvSpPr>
          <p:cNvPr id="133146" name="Text Box 26"/>
          <p:cNvSpPr txBox="1">
            <a:spLocks noChangeArrowheads="1"/>
          </p:cNvSpPr>
          <p:nvPr/>
        </p:nvSpPr>
        <p:spPr bwMode="auto">
          <a:xfrm>
            <a:off x="6770688" y="3232150"/>
            <a:ext cx="137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n*(n+1)</a:t>
            </a:r>
          </a:p>
        </p:txBody>
      </p:sp>
      <p:sp>
        <p:nvSpPr>
          <p:cNvPr id="133147" name="Text Box 27"/>
          <p:cNvSpPr txBox="1">
            <a:spLocks noChangeArrowheads="1"/>
          </p:cNvSpPr>
          <p:nvPr/>
        </p:nvSpPr>
        <p:spPr bwMode="auto">
          <a:xfrm>
            <a:off x="6732588" y="3333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zh-CN" altLang="en-US" sz="2800">
                <a:solidFill>
                  <a:srgbClr val="0000FF"/>
                </a:solidFill>
                <a:ea typeface="楷体_GB2312" pitchFamily="49" charset="-122"/>
              </a:rPr>
              <a:t>执行次数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47">
                                            <p:txEl>
                                              <p:pRg st="0" end="0"/>
                                            </p:txEl>
                                          </p:spTgt>
                                        </p:tgtEl>
                                        <p:attrNameLst>
                                          <p:attrName>style.visibility</p:attrName>
                                        </p:attrNameLst>
                                      </p:cBhvr>
                                      <p:to>
                                        <p:strVal val="visible"/>
                                      </p:to>
                                    </p:set>
                                    <p:animEffect transition="in" filter="box(out)">
                                      <p:cBhvr>
                                        <p:cTn id="7" dur="500"/>
                                        <p:tgtEl>
                                          <p:spTgt spid="133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3133">
                                            <p:txEl>
                                              <p:pRg st="0" end="0"/>
                                            </p:txEl>
                                          </p:spTgt>
                                        </p:tgtEl>
                                        <p:attrNameLst>
                                          <p:attrName>style.visibility</p:attrName>
                                        </p:attrNameLst>
                                      </p:cBhvr>
                                      <p:to>
                                        <p:strVal val="visible"/>
                                      </p:to>
                                    </p:set>
                                    <p:animEffect transition="in" filter="box(out)">
                                      <p:cBhvr>
                                        <p:cTn id="12" dur="500"/>
                                        <p:tgtEl>
                                          <p:spTgt spid="1331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3133">
                                            <p:txEl>
                                              <p:pRg st="1" end="1"/>
                                            </p:txEl>
                                          </p:spTgt>
                                        </p:tgtEl>
                                        <p:attrNameLst>
                                          <p:attrName>style.visibility</p:attrName>
                                        </p:attrNameLst>
                                      </p:cBhvr>
                                      <p:to>
                                        <p:strVal val="visible"/>
                                      </p:to>
                                    </p:set>
                                    <p:animEffect transition="in" filter="box(out)">
                                      <p:cBhvr>
                                        <p:cTn id="17" dur="500"/>
                                        <p:tgtEl>
                                          <p:spTgt spid="13313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144">
                                            <p:txEl>
                                              <p:pRg st="0" end="0"/>
                                            </p:txEl>
                                          </p:spTgt>
                                        </p:tgtEl>
                                        <p:attrNameLst>
                                          <p:attrName>style.visibility</p:attrName>
                                        </p:attrNameLst>
                                      </p:cBhvr>
                                      <p:to>
                                        <p:strVal val="visible"/>
                                      </p:to>
                                    </p:set>
                                    <p:animEffect transition="in" filter="box(out)">
                                      <p:cBhvr>
                                        <p:cTn id="22" dur="500"/>
                                        <p:tgtEl>
                                          <p:spTgt spid="1331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3134">
                                            <p:txEl>
                                              <p:pRg st="0" end="0"/>
                                            </p:txEl>
                                          </p:spTgt>
                                        </p:tgtEl>
                                        <p:attrNameLst>
                                          <p:attrName>style.visibility</p:attrName>
                                        </p:attrNameLst>
                                      </p:cBhvr>
                                      <p:to>
                                        <p:strVal val="visible"/>
                                      </p:to>
                                    </p:set>
                                    <p:animEffect transition="in" filter="box(out)">
                                      <p:cBhvr>
                                        <p:cTn id="27" dur="500"/>
                                        <p:tgtEl>
                                          <p:spTgt spid="13313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3145">
                                            <p:txEl>
                                              <p:pRg st="0" end="0"/>
                                            </p:txEl>
                                          </p:spTgt>
                                        </p:tgtEl>
                                        <p:attrNameLst>
                                          <p:attrName>style.visibility</p:attrName>
                                        </p:attrNameLst>
                                      </p:cBhvr>
                                      <p:to>
                                        <p:strVal val="visible"/>
                                      </p:to>
                                    </p:set>
                                    <p:animEffect transition="in" filter="box(out)">
                                      <p:cBhvr>
                                        <p:cTn id="32" dur="500"/>
                                        <p:tgtEl>
                                          <p:spTgt spid="13314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3146">
                                            <p:txEl>
                                              <p:pRg st="0" end="0"/>
                                            </p:txEl>
                                          </p:spTgt>
                                        </p:tgtEl>
                                        <p:attrNameLst>
                                          <p:attrName>style.visibility</p:attrName>
                                        </p:attrNameLst>
                                      </p:cBhvr>
                                      <p:to>
                                        <p:strVal val="visible"/>
                                      </p:to>
                                    </p:set>
                                    <p:animEffect transition="in" filter="box(out)">
                                      <p:cBhvr>
                                        <p:cTn id="37" dur="500"/>
                                        <p:tgtEl>
                                          <p:spTgt spid="13314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33135">
                                            <p:txEl>
                                              <p:pRg st="0" end="0"/>
                                            </p:txEl>
                                          </p:spTgt>
                                        </p:tgtEl>
                                        <p:attrNameLst>
                                          <p:attrName>style.visibility</p:attrName>
                                        </p:attrNameLst>
                                      </p:cBhvr>
                                      <p:to>
                                        <p:strVal val="visible"/>
                                      </p:to>
                                    </p:set>
                                    <p:animEffect transition="in" filter="box(out)">
                                      <p:cBhvr>
                                        <p:cTn id="42" dur="500"/>
                                        <p:tgtEl>
                                          <p:spTgt spid="13313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33136">
                                            <p:txEl>
                                              <p:pRg st="0" end="0"/>
                                            </p:txEl>
                                          </p:spTgt>
                                        </p:tgtEl>
                                        <p:attrNameLst>
                                          <p:attrName>style.visibility</p:attrName>
                                        </p:attrNameLst>
                                      </p:cBhvr>
                                      <p:to>
                                        <p:strVal val="visible"/>
                                      </p:to>
                                    </p:set>
                                    <p:animEffect transition="in" filter="box(out)">
                                      <p:cBhvr>
                                        <p:cTn id="47" dur="500"/>
                                        <p:tgtEl>
                                          <p:spTgt spid="13313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3138"/>
                                        </p:tgtEl>
                                        <p:attrNameLst>
                                          <p:attrName>style.visibility</p:attrName>
                                        </p:attrNameLst>
                                      </p:cBhvr>
                                      <p:to>
                                        <p:strVal val="visible"/>
                                      </p:to>
                                    </p:set>
                                    <p:animEffect transition="in" filter="wipe(left)">
                                      <p:cBhvr>
                                        <p:cTn id="52" dur="500"/>
                                        <p:tgtEl>
                                          <p:spTgt spid="1331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141"/>
                                        </p:tgtEl>
                                        <p:attrNameLst>
                                          <p:attrName>style.visibility</p:attrName>
                                        </p:attrNameLst>
                                      </p:cBhvr>
                                      <p:to>
                                        <p:strVal val="visible"/>
                                      </p:to>
                                    </p:set>
                                    <p:animEffect transition="in" filter="wipe(left)">
                                      <p:cBhvr>
                                        <p:cTn id="57" dur="500"/>
                                        <p:tgtEl>
                                          <p:spTgt spid="13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build="p" autoUpdateAnimBg="0"/>
      <p:bldP spid="133134" grpId="0" build="p" autoUpdateAnimBg="0"/>
      <p:bldP spid="133135" grpId="0" build="p" autoUpdateAnimBg="0"/>
      <p:bldP spid="133136" grpId="0" build="p" autoUpdateAnimBg="0"/>
      <p:bldP spid="133141" grpId="0"/>
      <p:bldP spid="133144" grpId="0" build="p" autoUpdateAnimBg="0"/>
      <p:bldP spid="133145" grpId="0" build="p" autoUpdateAnimBg="0"/>
      <p:bldP spid="133146" grpId="0" build="p" autoUpdateAnimBg="0"/>
      <p:bldP spid="13314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1"/>
          <p:cNvSpPr>
            <a:spLocks noChangeArrowheads="1"/>
          </p:cNvSpPr>
          <p:nvPr/>
        </p:nvSpPr>
        <p:spPr bwMode="auto">
          <a:xfrm>
            <a:off x="-571500" y="1041400"/>
            <a:ext cx="9534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00200" lvl="3" indent="-228600" algn="l">
              <a:spcBef>
                <a:spcPct val="20000"/>
              </a:spcBef>
              <a:buClr>
                <a:srgbClr val="FF9900"/>
              </a:buClr>
              <a:buFont typeface="Wingdings" pitchFamily="2" charset="2"/>
              <a:buChar char="l"/>
            </a:pPr>
            <a:r>
              <a:rPr kumimoji="1" lang="zh-CN" altLang="en-US" b="0">
                <a:solidFill>
                  <a:srgbClr val="0000FF"/>
                </a:solidFill>
                <a:latin typeface="隶书" pitchFamily="49" charset="-122"/>
                <a:ea typeface="隶书" pitchFamily="49" charset="-122"/>
              </a:rPr>
              <a:t>时间复杂度</a:t>
            </a:r>
            <a:r>
              <a:rPr kumimoji="1" lang="zh-CN" altLang="en-US" b="0">
                <a:latin typeface="隶书" pitchFamily="49" charset="-122"/>
                <a:ea typeface="隶书" pitchFamily="49" charset="-122"/>
              </a:rPr>
              <a:t>：算法耗用时间相对问题规模</a:t>
            </a:r>
            <a:r>
              <a:rPr kumimoji="1" lang="en-US" altLang="zh-CN" b="0">
                <a:solidFill>
                  <a:schemeClr val="hlink"/>
                </a:solidFill>
                <a:latin typeface="Comic Sans MS" pitchFamily="66" charset="0"/>
                <a:ea typeface="隶书" pitchFamily="49" charset="-122"/>
              </a:rPr>
              <a:t>n</a:t>
            </a:r>
            <a:r>
              <a:rPr kumimoji="1" lang="zh-CN" altLang="en-US" b="0">
                <a:latin typeface="隶书" pitchFamily="49" charset="-122"/>
                <a:ea typeface="隶书" pitchFamily="49" charset="-122"/>
              </a:rPr>
              <a:t>的</a:t>
            </a:r>
            <a:r>
              <a:rPr kumimoji="1" lang="zh-CN" altLang="en-US" b="0">
                <a:solidFill>
                  <a:srgbClr val="FF0000"/>
                </a:solidFill>
                <a:latin typeface="隶书" pitchFamily="49" charset="-122"/>
                <a:ea typeface="隶书" pitchFamily="49" charset="-122"/>
              </a:rPr>
              <a:t>增长率</a:t>
            </a:r>
            <a:r>
              <a:rPr kumimoji="1" lang="zh-CN" altLang="en-US" b="0">
                <a:latin typeface="隶书" pitchFamily="49" charset="-122"/>
                <a:ea typeface="隶书" pitchFamily="49" charset="-122"/>
              </a:rPr>
              <a:t>，一般指</a:t>
            </a:r>
            <a:r>
              <a:rPr kumimoji="1" lang="zh-CN" altLang="en-US" b="0">
                <a:latin typeface="Arial" charset="0"/>
                <a:ea typeface="隶书" pitchFamily="49" charset="-122"/>
              </a:rPr>
              <a:t>基本操作重复执行的次数的阶数</a:t>
            </a:r>
            <a:r>
              <a:rPr kumimoji="1" lang="zh-CN" altLang="en-US" b="0">
                <a:latin typeface="隶书" pitchFamily="49" charset="-122"/>
                <a:ea typeface="隶书" pitchFamily="49" charset="-122"/>
              </a:rPr>
              <a:t> </a:t>
            </a:r>
          </a:p>
        </p:txBody>
      </p:sp>
      <p:sp>
        <p:nvSpPr>
          <p:cNvPr id="20502" name="Rectangle 22"/>
          <p:cNvSpPr>
            <a:spLocks noChangeArrowheads="1"/>
          </p:cNvSpPr>
          <p:nvPr/>
        </p:nvSpPr>
        <p:spPr bwMode="auto">
          <a:xfrm>
            <a:off x="-579438" y="3254375"/>
            <a:ext cx="8353426"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7400" lvl="4" indent="-228600" algn="l">
              <a:spcBef>
                <a:spcPct val="20000"/>
              </a:spcBef>
              <a:buClr>
                <a:schemeClr val="tx2"/>
              </a:buClr>
              <a:buFont typeface="Wingdings" pitchFamily="2" charset="2"/>
              <a:buChar char="u"/>
            </a:pPr>
            <a:r>
              <a:rPr kumimoji="1" lang="zh-CN" altLang="en-US" b="0">
                <a:latin typeface="隶书" pitchFamily="49" charset="-122"/>
                <a:ea typeface="隶书" pitchFamily="49" charset="-122"/>
              </a:rPr>
              <a:t>加法规则与乘法规则</a:t>
            </a:r>
          </a:p>
        </p:txBody>
      </p:sp>
      <p:sp>
        <p:nvSpPr>
          <p:cNvPr id="20506" name="Text Box 26"/>
          <p:cNvSpPr txBox="1">
            <a:spLocks noChangeArrowheads="1"/>
          </p:cNvSpPr>
          <p:nvPr/>
        </p:nvSpPr>
        <p:spPr bwMode="auto">
          <a:xfrm>
            <a:off x="1203325" y="3913188"/>
            <a:ext cx="68992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lnSpc>
                <a:spcPct val="120000"/>
              </a:lnSpc>
            </a:pPr>
            <a:r>
              <a:rPr kumimoji="1" lang="en-US" altLang="zh-CN" sz="2800">
                <a:solidFill>
                  <a:schemeClr val="hlink"/>
                </a:solidFill>
              </a:rPr>
              <a:t>1</a:t>
            </a:r>
            <a:r>
              <a:rPr kumimoji="1" lang="zh-CN" altLang="en-US" sz="2800">
                <a:solidFill>
                  <a:schemeClr val="hlink"/>
                </a:solidFill>
              </a:rPr>
              <a:t>、</a:t>
            </a:r>
            <a:r>
              <a:rPr kumimoji="1" lang="en-US" altLang="zh-CN" sz="2800"/>
              <a:t>O(</a:t>
            </a:r>
            <a:r>
              <a:rPr kumimoji="1" lang="en-US" altLang="zh-CN" sz="2800">
                <a:solidFill>
                  <a:schemeClr val="folHlink"/>
                </a:solidFill>
              </a:rPr>
              <a:t>f(n)</a:t>
            </a:r>
            <a:r>
              <a:rPr kumimoji="1" lang="en-US" altLang="zh-CN" sz="2800"/>
              <a:t>)+O(</a:t>
            </a:r>
            <a:r>
              <a:rPr kumimoji="1" lang="en-US" altLang="zh-CN" sz="2800">
                <a:solidFill>
                  <a:srgbClr val="CC3300"/>
                </a:solidFill>
              </a:rPr>
              <a:t>g(n)</a:t>
            </a:r>
            <a:r>
              <a:rPr kumimoji="1" lang="en-US" altLang="zh-CN" sz="2800"/>
              <a:t>) = max{O(</a:t>
            </a:r>
            <a:r>
              <a:rPr kumimoji="1" lang="en-US" altLang="zh-CN" sz="2800">
                <a:solidFill>
                  <a:schemeClr val="folHlink"/>
                </a:solidFill>
              </a:rPr>
              <a:t>f(n)</a:t>
            </a:r>
            <a:r>
              <a:rPr kumimoji="1" lang="en-US" altLang="zh-CN" sz="2800"/>
              <a:t>), </a:t>
            </a:r>
            <a:r>
              <a:rPr kumimoji="1" lang="en-US" altLang="zh-CN" sz="2800">
                <a:ea typeface="隶书" pitchFamily="49" charset="-122"/>
              </a:rPr>
              <a:t>O(</a:t>
            </a:r>
            <a:r>
              <a:rPr kumimoji="1" lang="en-US" altLang="zh-CN" sz="2800">
                <a:solidFill>
                  <a:srgbClr val="CC3300"/>
                </a:solidFill>
                <a:ea typeface="隶书" pitchFamily="49" charset="-122"/>
              </a:rPr>
              <a:t>g(n)</a:t>
            </a:r>
            <a:r>
              <a:rPr kumimoji="1" lang="en-US" altLang="zh-CN" sz="2800">
                <a:ea typeface="隶书" pitchFamily="49" charset="-122"/>
              </a:rPr>
              <a:t>) }</a:t>
            </a:r>
            <a:endParaRPr kumimoji="1" lang="en-US" altLang="zh-CN" sz="2800"/>
          </a:p>
          <a:p>
            <a:pPr algn="l">
              <a:lnSpc>
                <a:spcPct val="120000"/>
              </a:lnSpc>
            </a:pPr>
            <a:r>
              <a:rPr kumimoji="1" lang="en-US" altLang="zh-CN" sz="2800">
                <a:solidFill>
                  <a:schemeClr val="hlink"/>
                </a:solidFill>
              </a:rPr>
              <a:t>2</a:t>
            </a:r>
            <a:r>
              <a:rPr kumimoji="1" lang="zh-CN" altLang="en-US" sz="2800">
                <a:solidFill>
                  <a:schemeClr val="hlink"/>
                </a:solidFill>
              </a:rPr>
              <a:t>、</a:t>
            </a:r>
            <a:r>
              <a:rPr kumimoji="1" lang="en-US" altLang="zh-CN" sz="2800"/>
              <a:t>O(</a:t>
            </a:r>
            <a:r>
              <a:rPr kumimoji="1" lang="en-US" altLang="zh-CN" sz="2800">
                <a:solidFill>
                  <a:schemeClr val="folHlink"/>
                </a:solidFill>
              </a:rPr>
              <a:t>f(</a:t>
            </a:r>
            <a:r>
              <a:rPr kumimoji="1" lang="en-US" altLang="zh-CN" sz="2800">
                <a:solidFill>
                  <a:schemeClr val="hlink"/>
                </a:solidFill>
              </a:rPr>
              <a:t>c</a:t>
            </a:r>
            <a:r>
              <a:rPr kumimoji="1" lang="en-US" altLang="zh-CN" sz="2800">
                <a:solidFill>
                  <a:schemeClr val="folHlink"/>
                </a:solidFill>
              </a:rPr>
              <a:t>n)</a:t>
            </a:r>
            <a:r>
              <a:rPr kumimoji="1" lang="en-US" altLang="zh-CN" sz="2800"/>
              <a:t>) = O(</a:t>
            </a:r>
            <a:r>
              <a:rPr kumimoji="1" lang="en-US" altLang="zh-CN" sz="2800">
                <a:solidFill>
                  <a:schemeClr val="folHlink"/>
                </a:solidFill>
              </a:rPr>
              <a:t>f(n)</a:t>
            </a:r>
            <a:r>
              <a:rPr kumimoji="1" lang="en-US" altLang="zh-CN" sz="2800"/>
              <a:t>),   </a:t>
            </a:r>
            <a:r>
              <a:rPr kumimoji="1" lang="en-US" altLang="zh-CN" sz="2800">
                <a:solidFill>
                  <a:schemeClr val="hlink"/>
                </a:solidFill>
              </a:rPr>
              <a:t>c</a:t>
            </a:r>
            <a:r>
              <a:rPr kumimoji="1" lang="zh-CN" altLang="en-US" sz="2800"/>
              <a:t>是正整数</a:t>
            </a:r>
          </a:p>
          <a:p>
            <a:pPr algn="l">
              <a:lnSpc>
                <a:spcPct val="120000"/>
              </a:lnSpc>
            </a:pPr>
            <a:r>
              <a:rPr kumimoji="1" lang="en-US" altLang="zh-CN" sz="2800">
                <a:solidFill>
                  <a:schemeClr val="hlink"/>
                </a:solidFill>
              </a:rPr>
              <a:t>3</a:t>
            </a:r>
            <a:r>
              <a:rPr kumimoji="1" lang="zh-CN" altLang="en-US" sz="2800">
                <a:solidFill>
                  <a:schemeClr val="hlink"/>
                </a:solidFill>
              </a:rPr>
              <a:t>、</a:t>
            </a:r>
            <a:r>
              <a:rPr kumimoji="1" lang="en-US" altLang="zh-CN" sz="2800"/>
              <a:t>O(</a:t>
            </a:r>
            <a:r>
              <a:rPr kumimoji="1" lang="en-US" altLang="zh-CN" sz="2800">
                <a:solidFill>
                  <a:schemeClr val="folHlink"/>
                </a:solidFill>
              </a:rPr>
              <a:t>f(n)</a:t>
            </a:r>
            <a:r>
              <a:rPr kumimoji="1" lang="en-US" altLang="zh-CN" sz="2800"/>
              <a:t>)*O(</a:t>
            </a:r>
            <a:r>
              <a:rPr kumimoji="1" lang="en-US" altLang="zh-CN" sz="2800">
                <a:solidFill>
                  <a:srgbClr val="CC3300"/>
                </a:solidFill>
              </a:rPr>
              <a:t>g(n)</a:t>
            </a:r>
            <a:r>
              <a:rPr kumimoji="1" lang="en-US" altLang="zh-CN" sz="2800"/>
              <a:t>) = O( </a:t>
            </a:r>
            <a:r>
              <a:rPr kumimoji="1" lang="en-US" altLang="zh-CN" sz="2800">
                <a:solidFill>
                  <a:schemeClr val="folHlink"/>
                </a:solidFill>
              </a:rPr>
              <a:t>f(n)</a:t>
            </a:r>
            <a:r>
              <a:rPr kumimoji="1" lang="en-US" altLang="zh-CN" sz="2800"/>
              <a:t>*</a:t>
            </a:r>
            <a:r>
              <a:rPr kumimoji="1" lang="en-US" altLang="zh-CN" sz="2800">
                <a:solidFill>
                  <a:srgbClr val="CC3300"/>
                </a:solidFill>
              </a:rPr>
              <a:t>g(n)</a:t>
            </a:r>
            <a:r>
              <a:rPr kumimoji="1" lang="en-US" altLang="zh-CN" sz="2800"/>
              <a:t>)</a:t>
            </a:r>
          </a:p>
        </p:txBody>
      </p:sp>
      <p:sp>
        <p:nvSpPr>
          <p:cNvPr id="45060" name="Rectangle 1028"/>
          <p:cNvSpPr>
            <a:spLocks noChangeArrowheads="1"/>
          </p:cNvSpPr>
          <p:nvPr/>
        </p:nvSpPr>
        <p:spPr bwMode="auto">
          <a:xfrm>
            <a:off x="-571500" y="2159000"/>
            <a:ext cx="70707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00200" lvl="3" indent="-228600" algn="l">
              <a:spcBef>
                <a:spcPct val="20000"/>
              </a:spcBef>
              <a:buClr>
                <a:srgbClr val="FF9900"/>
              </a:buClr>
              <a:buFont typeface="Wingdings" pitchFamily="2" charset="2"/>
              <a:buNone/>
            </a:pPr>
            <a:endParaRPr kumimoji="1" lang="en-US" altLang="zh-CN" b="0">
              <a:latin typeface="隶书" pitchFamily="49" charset="-122"/>
              <a:ea typeface="隶书" pitchFamily="49" charset="-122"/>
            </a:endParaRPr>
          </a:p>
          <a:p>
            <a:pPr marL="2057400" lvl="4" indent="-228600" algn="l">
              <a:spcBef>
                <a:spcPct val="20000"/>
              </a:spcBef>
              <a:buClr>
                <a:schemeClr val="tx2"/>
              </a:buClr>
              <a:buFont typeface="Wingdings" pitchFamily="2" charset="2"/>
              <a:buChar char="u"/>
            </a:pPr>
            <a:r>
              <a:rPr kumimoji="1" lang="zh-CN" altLang="en-US" b="0">
                <a:latin typeface="隶书" pitchFamily="49" charset="-122"/>
                <a:ea typeface="隶书" pitchFamily="49" charset="-122"/>
              </a:rPr>
              <a:t>大</a:t>
            </a:r>
            <a:r>
              <a:rPr kumimoji="1" lang="en-US" altLang="zh-CN" b="0">
                <a:latin typeface="Comic Sans MS" pitchFamily="66" charset="0"/>
                <a:ea typeface="隶书" pitchFamily="49" charset="-122"/>
              </a:rPr>
              <a:t>O</a:t>
            </a:r>
            <a:r>
              <a:rPr kumimoji="1" lang="zh-CN" altLang="zh-CN" b="0">
                <a:latin typeface="隶书" pitchFamily="49" charset="-122"/>
                <a:ea typeface="隶书" pitchFamily="49" charset="-122"/>
              </a:rPr>
              <a:t>表示法：</a:t>
            </a:r>
            <a:r>
              <a:rPr kumimoji="1" lang="en-US" altLang="zh-CN">
                <a:solidFill>
                  <a:srgbClr val="FF0000"/>
                </a:solidFill>
                <a:latin typeface="Comic Sans MS" pitchFamily="66" charset="0"/>
                <a:ea typeface="隶书" pitchFamily="49" charset="-122"/>
              </a:rPr>
              <a:t>T</a:t>
            </a:r>
            <a:r>
              <a:rPr kumimoji="1" lang="en-US" altLang="zh-CN">
                <a:latin typeface="Comic Sans MS" pitchFamily="66" charset="0"/>
                <a:ea typeface="隶书" pitchFamily="49" charset="-122"/>
              </a:rPr>
              <a:t>(</a:t>
            </a:r>
            <a:r>
              <a:rPr kumimoji="1" lang="en-US" altLang="zh-CN">
                <a:solidFill>
                  <a:srgbClr val="0000FF"/>
                </a:solidFill>
                <a:latin typeface="Comic Sans MS" pitchFamily="66" charset="0"/>
                <a:ea typeface="隶书" pitchFamily="49" charset="-122"/>
              </a:rPr>
              <a:t>n</a:t>
            </a:r>
            <a:r>
              <a:rPr kumimoji="1" lang="en-US" altLang="zh-CN">
                <a:latin typeface="Comic Sans MS" pitchFamily="66" charset="0"/>
                <a:ea typeface="隶书" pitchFamily="49" charset="-122"/>
              </a:rPr>
              <a:t>)=O(</a:t>
            </a:r>
            <a:r>
              <a:rPr kumimoji="1" lang="en-US" altLang="zh-CN">
                <a:solidFill>
                  <a:srgbClr val="FF0000"/>
                </a:solidFill>
                <a:latin typeface="Comic Sans MS" pitchFamily="66" charset="0"/>
                <a:ea typeface="隶书" pitchFamily="49" charset="-122"/>
              </a:rPr>
              <a:t>f</a:t>
            </a:r>
            <a:r>
              <a:rPr kumimoji="1" lang="en-US" altLang="zh-CN">
                <a:latin typeface="Comic Sans MS" pitchFamily="66" charset="0"/>
                <a:ea typeface="隶书" pitchFamily="49" charset="-122"/>
              </a:rPr>
              <a:t>(</a:t>
            </a:r>
            <a:r>
              <a:rPr kumimoji="1" lang="en-US" altLang="zh-CN">
                <a:solidFill>
                  <a:srgbClr val="0000FF"/>
                </a:solidFill>
                <a:latin typeface="Comic Sans MS" pitchFamily="66" charset="0"/>
                <a:ea typeface="隶书" pitchFamily="49" charset="-122"/>
              </a:rPr>
              <a:t>n</a:t>
            </a:r>
            <a:r>
              <a:rPr kumimoji="1" lang="en-US" altLang="zh-CN">
                <a:latin typeface="Comic Sans MS" pitchFamily="66" charset="0"/>
                <a:ea typeface="隶书" pitchFamily="49" charset="-122"/>
              </a:rPr>
              <a:t>))</a:t>
            </a:r>
          </a:p>
        </p:txBody>
      </p:sp>
      <p:sp>
        <p:nvSpPr>
          <p:cNvPr id="81926" name="Text Box 6"/>
          <p:cNvSpPr txBox="1">
            <a:spLocks noChangeArrowheads="1"/>
          </p:cNvSpPr>
          <p:nvPr/>
        </p:nvSpPr>
        <p:spPr bwMode="gray">
          <a:xfrm>
            <a:off x="395288" y="5734050"/>
            <a:ext cx="8353425" cy="6413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lvl="3" algn="l">
              <a:defRPr/>
            </a:pPr>
            <a:r>
              <a:rPr lang="zh-CN" altLang="en-US" sz="1800">
                <a:latin typeface="Arial" charset="0"/>
              </a:rPr>
              <a:t>基本操作重复执行的次数的阶数（算法耗用时间的增长率 ）</a:t>
            </a:r>
          </a:p>
          <a:p>
            <a:pPr lvl="3" algn="l">
              <a:defRPr/>
            </a:pPr>
            <a:r>
              <a:rPr lang="zh-CN" altLang="en-US" sz="1800">
                <a:latin typeface="Arial" charset="0"/>
              </a:rPr>
              <a:t>设</a:t>
            </a:r>
            <a:r>
              <a:rPr lang="en-US" altLang="zh-CN" sz="1800">
                <a:solidFill>
                  <a:srgbClr val="FF0000"/>
                </a:solidFill>
                <a:latin typeface="Arial" charset="0"/>
              </a:rPr>
              <a:t>n</a:t>
            </a:r>
            <a:r>
              <a:rPr lang="zh-CN" altLang="en-US" sz="1800">
                <a:latin typeface="Arial" charset="0"/>
              </a:rPr>
              <a:t>为问题的规模，</a:t>
            </a:r>
            <a:r>
              <a:rPr lang="en-US" altLang="zh-CN" sz="1800">
                <a:solidFill>
                  <a:srgbClr val="FF0000"/>
                </a:solidFill>
                <a:latin typeface="Arial" charset="0"/>
              </a:rPr>
              <a:t>f(n)</a:t>
            </a:r>
            <a:r>
              <a:rPr lang="zh-CN" altLang="en-US" sz="1800">
                <a:latin typeface="Arial" charset="0"/>
              </a:rPr>
              <a:t>为算法中频度最大的语句频度，</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out)">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02">
                                            <p:txEl>
                                              <p:pRg st="0" end="0"/>
                                            </p:txEl>
                                          </p:spTgt>
                                        </p:tgtEl>
                                        <p:attrNameLst>
                                          <p:attrName>style.visibility</p:attrName>
                                        </p:attrNameLst>
                                      </p:cBhvr>
                                      <p:to>
                                        <p:strVal val="visible"/>
                                      </p:to>
                                    </p:set>
                                    <p:animEffect transition="in" filter="box(out)">
                                      <p:cBhvr>
                                        <p:cTn id="12" dur="500"/>
                                        <p:tgtEl>
                                          <p:spTgt spid="205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506">
                                            <p:txEl>
                                              <p:pRg st="0" end="0"/>
                                            </p:txEl>
                                          </p:spTgt>
                                        </p:tgtEl>
                                        <p:attrNameLst>
                                          <p:attrName>style.visibility</p:attrName>
                                        </p:attrNameLst>
                                      </p:cBhvr>
                                      <p:to>
                                        <p:strVal val="visible"/>
                                      </p:to>
                                    </p:set>
                                    <p:animEffect transition="in" filter="box(out)">
                                      <p:cBhvr>
                                        <p:cTn id="17" dur="500"/>
                                        <p:tgtEl>
                                          <p:spTgt spid="205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506">
                                            <p:txEl>
                                              <p:pRg st="1" end="1"/>
                                            </p:txEl>
                                          </p:spTgt>
                                        </p:tgtEl>
                                        <p:attrNameLst>
                                          <p:attrName>style.visibility</p:attrName>
                                        </p:attrNameLst>
                                      </p:cBhvr>
                                      <p:to>
                                        <p:strVal val="visible"/>
                                      </p:to>
                                    </p:set>
                                    <p:animEffect transition="in" filter="box(out)">
                                      <p:cBhvr>
                                        <p:cTn id="22" dur="500"/>
                                        <p:tgtEl>
                                          <p:spTgt spid="2050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506">
                                            <p:txEl>
                                              <p:pRg st="2" end="2"/>
                                            </p:txEl>
                                          </p:spTgt>
                                        </p:tgtEl>
                                        <p:attrNameLst>
                                          <p:attrName>style.visibility</p:attrName>
                                        </p:attrNameLst>
                                      </p:cBhvr>
                                      <p:to>
                                        <p:strVal val="visible"/>
                                      </p:to>
                                    </p:set>
                                    <p:animEffect transition="in" filter="box(out)">
                                      <p:cBhvr>
                                        <p:cTn id="27" dur="500"/>
                                        <p:tgtEl>
                                          <p:spTgt spid="20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2" grpId="0" build="p" autoUpdateAnimBg="0"/>
      <p:bldP spid="20506" grpId="0" build="p" autoUpdateAnimBg="0"/>
      <p:bldP spid="450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4" name="Text Box 8"/>
          <p:cNvSpPr txBox="1">
            <a:spLocks noChangeArrowheads="1"/>
          </p:cNvSpPr>
          <p:nvPr/>
        </p:nvSpPr>
        <p:spPr bwMode="auto">
          <a:xfrm>
            <a:off x="6491288" y="1325563"/>
            <a:ext cx="210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T1(n) = O(1)</a:t>
            </a:r>
          </a:p>
        </p:txBody>
      </p:sp>
      <p:sp>
        <p:nvSpPr>
          <p:cNvPr id="75785" name="Text Box 9"/>
          <p:cNvSpPr txBox="1">
            <a:spLocks noChangeArrowheads="1"/>
          </p:cNvSpPr>
          <p:nvPr/>
        </p:nvSpPr>
        <p:spPr bwMode="auto">
          <a:xfrm>
            <a:off x="6465888" y="2101850"/>
            <a:ext cx="212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T2(n) = O(n)</a:t>
            </a:r>
          </a:p>
        </p:txBody>
      </p:sp>
      <p:sp>
        <p:nvSpPr>
          <p:cNvPr id="75786" name="Text Box 10"/>
          <p:cNvSpPr txBox="1">
            <a:spLocks noChangeArrowheads="1"/>
          </p:cNvSpPr>
          <p:nvPr/>
        </p:nvSpPr>
        <p:spPr bwMode="auto">
          <a:xfrm>
            <a:off x="6472238" y="3244850"/>
            <a:ext cx="2249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solidFill>
                  <a:srgbClr val="0000FF"/>
                </a:solidFill>
              </a:rPr>
              <a:t>T3(n) = O(n</a:t>
            </a:r>
            <a:r>
              <a:rPr kumimoji="1" lang="en-US" altLang="zh-CN" sz="2800" baseline="30000">
                <a:solidFill>
                  <a:srgbClr val="0000FF"/>
                </a:solidFill>
              </a:rPr>
              <a:t>2</a:t>
            </a:r>
            <a:r>
              <a:rPr kumimoji="1" lang="en-US" altLang="zh-CN" sz="2800">
                <a:solidFill>
                  <a:srgbClr val="0000FF"/>
                </a:solidFill>
              </a:rPr>
              <a:t>)</a:t>
            </a:r>
          </a:p>
        </p:txBody>
      </p:sp>
      <p:sp>
        <p:nvSpPr>
          <p:cNvPr id="75787" name="Text Box 11"/>
          <p:cNvSpPr txBox="1">
            <a:spLocks noChangeArrowheads="1"/>
          </p:cNvSpPr>
          <p:nvPr/>
        </p:nvSpPr>
        <p:spPr bwMode="auto">
          <a:xfrm>
            <a:off x="409575" y="4895850"/>
            <a:ext cx="85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t>T(n)</a:t>
            </a:r>
          </a:p>
        </p:txBody>
      </p:sp>
      <p:grpSp>
        <p:nvGrpSpPr>
          <p:cNvPr id="2" name="Group 14"/>
          <p:cNvGrpSpPr>
            <a:grpSpLocks/>
          </p:cNvGrpSpPr>
          <p:nvPr/>
        </p:nvGrpSpPr>
        <p:grpSpPr bwMode="auto">
          <a:xfrm>
            <a:off x="746125" y="1400175"/>
            <a:ext cx="5692775" cy="3227388"/>
            <a:chOff x="470" y="882"/>
            <a:chExt cx="3586" cy="2033"/>
          </a:xfrm>
        </p:grpSpPr>
        <p:grpSp>
          <p:nvGrpSpPr>
            <p:cNvPr id="23563" name="Group 2"/>
            <p:cNvGrpSpPr>
              <a:grpSpLocks/>
            </p:cNvGrpSpPr>
            <p:nvPr/>
          </p:nvGrpSpPr>
          <p:grpSpPr bwMode="auto">
            <a:xfrm>
              <a:off x="470" y="882"/>
              <a:ext cx="3586" cy="2033"/>
              <a:chOff x="605" y="1518"/>
              <a:chExt cx="3650" cy="1950"/>
            </a:xfrm>
          </p:grpSpPr>
          <p:grpSp>
            <p:nvGrpSpPr>
              <p:cNvPr id="23566" name="Group 3"/>
              <p:cNvGrpSpPr>
                <a:grpSpLocks/>
              </p:cNvGrpSpPr>
              <p:nvPr/>
            </p:nvGrpSpPr>
            <p:grpSpPr bwMode="auto">
              <a:xfrm>
                <a:off x="669" y="1561"/>
                <a:ext cx="3586" cy="1907"/>
                <a:chOff x="669" y="1561"/>
                <a:chExt cx="3168" cy="1907"/>
              </a:xfrm>
            </p:grpSpPr>
            <p:sp>
              <p:nvSpPr>
                <p:cNvPr id="23568" name="Rectangle 4"/>
                <p:cNvSpPr>
                  <a:spLocks noChangeArrowheads="1"/>
                </p:cNvSpPr>
                <p:nvPr/>
              </p:nvSpPr>
              <p:spPr bwMode="auto">
                <a:xfrm>
                  <a:off x="669" y="2511"/>
                  <a:ext cx="3168" cy="957"/>
                </a:xfrm>
                <a:prstGeom prst="rect">
                  <a:avLst/>
                </a:prstGeom>
                <a:solidFill>
                  <a:srgbClr val="DDFFF6"/>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sp>
              <p:nvSpPr>
                <p:cNvPr id="23569" name="Rectangle 5"/>
                <p:cNvSpPr>
                  <a:spLocks noChangeArrowheads="1"/>
                </p:cNvSpPr>
                <p:nvPr/>
              </p:nvSpPr>
              <p:spPr bwMode="auto">
                <a:xfrm>
                  <a:off x="669" y="1874"/>
                  <a:ext cx="3168" cy="588"/>
                </a:xfrm>
                <a:prstGeom prst="rect">
                  <a:avLst/>
                </a:prstGeom>
                <a:solidFill>
                  <a:srgbClr val="FFF3E7"/>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sp>
              <p:nvSpPr>
                <p:cNvPr id="23570" name="Rectangle 6"/>
                <p:cNvSpPr>
                  <a:spLocks noChangeArrowheads="1"/>
                </p:cNvSpPr>
                <p:nvPr/>
              </p:nvSpPr>
              <p:spPr bwMode="auto">
                <a:xfrm>
                  <a:off x="669" y="1561"/>
                  <a:ext cx="3168" cy="288"/>
                </a:xfrm>
                <a:prstGeom prst="rect">
                  <a:avLst/>
                </a:prstGeom>
                <a:solidFill>
                  <a:srgbClr val="DDEEFF"/>
                </a:solidFill>
                <a:ln w="19050">
                  <a:solidFill>
                    <a:schemeClr val="tx1"/>
                  </a:solidFill>
                  <a:miter lim="800000"/>
                  <a:headEnd/>
                  <a:tailEnd/>
                </a:ln>
              </p:spPr>
              <p:txBody>
                <a:bodyPr wrap="none" anchor="ctr"/>
                <a:lstStyle/>
                <a:p>
                  <a:pPr algn="l" eaLnBrk="0" hangingPunct="0"/>
                  <a:endParaRPr kumimoji="1" lang="zh-CN" altLang="en-US" sz="2000" b="0">
                    <a:ea typeface="隶书" pitchFamily="49" charset="-122"/>
                  </a:endParaRPr>
                </a:p>
              </p:txBody>
            </p:sp>
          </p:grpSp>
          <p:sp>
            <p:nvSpPr>
              <p:cNvPr id="23567" name="Text Box 7"/>
              <p:cNvSpPr txBox="1">
                <a:spLocks noChangeArrowheads="1"/>
              </p:cNvSpPr>
              <p:nvPr/>
            </p:nvSpPr>
            <p:spPr bwMode="auto">
              <a:xfrm>
                <a:off x="605" y="1518"/>
                <a:ext cx="353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zh-CN" altLang="en-US"/>
                  <a:t>例     </a:t>
                </a:r>
                <a:r>
                  <a:rPr kumimoji="1" lang="en-US" altLang="zh-CN"/>
                  <a:t>x = 0;  y = 0;        </a:t>
                </a:r>
              </a:p>
            </p:txBody>
          </p:sp>
        </p:grpSp>
        <p:sp>
          <p:nvSpPr>
            <p:cNvPr id="23564" name="Text Box 12"/>
            <p:cNvSpPr txBox="1">
              <a:spLocks noChangeArrowheads="1"/>
            </p:cNvSpPr>
            <p:nvPr/>
          </p:nvSpPr>
          <p:spPr bwMode="auto">
            <a:xfrm>
              <a:off x="1021" y="1234"/>
              <a:ext cx="30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a:t>for (  k = 0; k &lt; 2*n; k ++ )</a:t>
              </a:r>
            </a:p>
            <a:p>
              <a:pPr algn="l"/>
              <a:r>
                <a:rPr kumimoji="1" lang="en-US" altLang="zh-CN"/>
                <a:t>      x ++;        </a:t>
              </a:r>
              <a:endParaRPr kumimoji="1" lang="en-US" altLang="zh-CN" sz="2000" b="0">
                <a:ea typeface="隶书" pitchFamily="49" charset="-122"/>
              </a:endParaRPr>
            </a:p>
          </p:txBody>
        </p:sp>
        <p:sp>
          <p:nvSpPr>
            <p:cNvPr id="23565" name="Text Box 13"/>
            <p:cNvSpPr txBox="1">
              <a:spLocks noChangeArrowheads="1"/>
            </p:cNvSpPr>
            <p:nvPr/>
          </p:nvSpPr>
          <p:spPr bwMode="auto">
            <a:xfrm>
              <a:off x="1020" y="1899"/>
              <a:ext cx="2850"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a:t>for (  i = 0; i &lt; n; i++ )</a:t>
              </a:r>
            </a:p>
            <a:p>
              <a:pPr algn="l"/>
              <a:r>
                <a:rPr kumimoji="1" lang="en-US" altLang="zh-CN"/>
                <a:t>      for ( j = 0; j &lt; n; j++ )</a:t>
              </a:r>
            </a:p>
            <a:p>
              <a:pPr algn="l"/>
              <a:r>
                <a:rPr kumimoji="1" lang="en-US" altLang="zh-CN"/>
                <a:t>            y ++;</a:t>
              </a:r>
              <a:endParaRPr kumimoji="1" lang="en-US" altLang="zh-CN" sz="2000" b="0">
                <a:ea typeface="隶书" pitchFamily="49" charset="-122"/>
              </a:endParaRPr>
            </a:p>
          </p:txBody>
        </p:sp>
      </p:grpSp>
      <p:sp>
        <p:nvSpPr>
          <p:cNvPr id="75791" name="AutoShape 15"/>
          <p:cNvSpPr>
            <a:spLocks noChangeArrowheads="1"/>
          </p:cNvSpPr>
          <p:nvPr/>
        </p:nvSpPr>
        <p:spPr bwMode="auto">
          <a:xfrm>
            <a:off x="1624013" y="5902325"/>
            <a:ext cx="5576887" cy="557213"/>
          </a:xfrm>
          <a:prstGeom prst="wedgeRectCallout">
            <a:avLst>
              <a:gd name="adj1" fmla="val -1380"/>
              <a:gd name="adj2" fmla="val -126069"/>
            </a:avLst>
          </a:prstGeom>
          <a:solidFill>
            <a:schemeClr val="bg1"/>
          </a:solidFill>
          <a:ln w="38100">
            <a:solidFill>
              <a:srgbClr val="008000"/>
            </a:solidFill>
            <a:miter lim="800000"/>
            <a:headEnd/>
            <a:tailEnd/>
          </a:ln>
        </p:spPr>
        <p:txBody>
          <a:bodyPr wrap="none" lIns="90000" tIns="46800" rIns="90000" bIns="46800">
            <a:spAutoFit/>
          </a:bodyPr>
          <a:lstStyle/>
          <a:p>
            <a:pPr eaLnBrk="0" hangingPunct="0"/>
            <a:r>
              <a:rPr kumimoji="1" lang="zh-CN" altLang="en-US" sz="2800">
                <a:solidFill>
                  <a:srgbClr val="FF0000"/>
                </a:solidFill>
              </a:rPr>
              <a:t>频度最大</a:t>
            </a:r>
            <a:r>
              <a:rPr kumimoji="1" lang="zh-CN" altLang="en-US" sz="2800"/>
              <a:t>语句重复执行次数的</a:t>
            </a:r>
            <a:r>
              <a:rPr kumimoji="1" lang="zh-CN" altLang="en-US" sz="2800">
                <a:solidFill>
                  <a:srgbClr val="FF0000"/>
                </a:solidFill>
              </a:rPr>
              <a:t>阶数</a:t>
            </a:r>
          </a:p>
        </p:txBody>
      </p:sp>
      <p:sp>
        <p:nvSpPr>
          <p:cNvPr id="75792" name="Text Box 16"/>
          <p:cNvSpPr txBox="1">
            <a:spLocks noChangeArrowheads="1"/>
          </p:cNvSpPr>
          <p:nvPr/>
        </p:nvSpPr>
        <p:spPr bwMode="auto">
          <a:xfrm>
            <a:off x="1111250" y="4908550"/>
            <a:ext cx="343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t>= T1(n)+T2(n)+T3(n)</a:t>
            </a:r>
          </a:p>
        </p:txBody>
      </p:sp>
      <p:sp>
        <p:nvSpPr>
          <p:cNvPr id="75793" name="Text Box 17"/>
          <p:cNvSpPr txBox="1">
            <a:spLocks noChangeArrowheads="1"/>
          </p:cNvSpPr>
          <p:nvPr/>
        </p:nvSpPr>
        <p:spPr bwMode="auto">
          <a:xfrm>
            <a:off x="4400550" y="4933950"/>
            <a:ext cx="328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t>= O( </a:t>
            </a:r>
            <a:r>
              <a:rPr kumimoji="1" lang="en-US" altLang="zh-CN" sz="2800">
                <a:solidFill>
                  <a:srgbClr val="FF0000"/>
                </a:solidFill>
              </a:rPr>
              <a:t>max</a:t>
            </a:r>
            <a:r>
              <a:rPr kumimoji="1" lang="en-US" altLang="zh-CN" sz="2800"/>
              <a:t>( 1, n, n</a:t>
            </a:r>
            <a:r>
              <a:rPr kumimoji="1" lang="en-US" altLang="zh-CN" sz="2800" baseline="30000"/>
              <a:t>2</a:t>
            </a:r>
            <a:r>
              <a:rPr kumimoji="1" lang="en-US" altLang="zh-CN" sz="2800"/>
              <a:t> ) )</a:t>
            </a:r>
          </a:p>
        </p:txBody>
      </p:sp>
      <p:sp>
        <p:nvSpPr>
          <p:cNvPr id="75794" name="Text Box 18"/>
          <p:cNvSpPr txBox="1">
            <a:spLocks noChangeArrowheads="1"/>
          </p:cNvSpPr>
          <p:nvPr/>
        </p:nvSpPr>
        <p:spPr bwMode="auto">
          <a:xfrm>
            <a:off x="7550150" y="4933950"/>
            <a:ext cx="1309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kumimoji="1" lang="en-US" altLang="zh-CN" sz="2800"/>
              <a:t>= O(n</a:t>
            </a:r>
            <a:r>
              <a:rPr kumimoji="1" lang="en-US" altLang="zh-CN" sz="2800" baseline="30000"/>
              <a:t>2</a:t>
            </a:r>
            <a:r>
              <a:rPr kumimoji="1" lang="en-US" altLang="zh-CN" sz="280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784">
                                            <p:txEl>
                                              <p:pRg st="0" end="0"/>
                                            </p:txEl>
                                          </p:spTgt>
                                        </p:tgtEl>
                                        <p:attrNameLst>
                                          <p:attrName>style.visibility</p:attrName>
                                        </p:attrNameLst>
                                      </p:cBhvr>
                                      <p:to>
                                        <p:strVal val="visible"/>
                                      </p:to>
                                    </p:set>
                                    <p:animEffect transition="in" filter="box(out)">
                                      <p:cBhvr>
                                        <p:cTn id="12" dur="500"/>
                                        <p:tgtEl>
                                          <p:spTgt spid="757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5785">
                                            <p:txEl>
                                              <p:pRg st="0" end="0"/>
                                            </p:txEl>
                                          </p:spTgt>
                                        </p:tgtEl>
                                        <p:attrNameLst>
                                          <p:attrName>style.visibility</p:attrName>
                                        </p:attrNameLst>
                                      </p:cBhvr>
                                      <p:to>
                                        <p:strVal val="visible"/>
                                      </p:to>
                                    </p:set>
                                    <p:animEffect transition="in" filter="box(out)">
                                      <p:cBhvr>
                                        <p:cTn id="17" dur="500"/>
                                        <p:tgtEl>
                                          <p:spTgt spid="757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5786">
                                            <p:txEl>
                                              <p:pRg st="0" end="0"/>
                                            </p:txEl>
                                          </p:spTgt>
                                        </p:tgtEl>
                                        <p:attrNameLst>
                                          <p:attrName>style.visibility</p:attrName>
                                        </p:attrNameLst>
                                      </p:cBhvr>
                                      <p:to>
                                        <p:strVal val="visible"/>
                                      </p:to>
                                    </p:set>
                                    <p:animEffect transition="in" filter="box(out)">
                                      <p:cBhvr>
                                        <p:cTn id="22" dur="500"/>
                                        <p:tgtEl>
                                          <p:spTgt spid="7578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75787"/>
                                        </p:tgtEl>
                                        <p:attrNameLst>
                                          <p:attrName>style.visibility</p:attrName>
                                        </p:attrNameLst>
                                      </p:cBhvr>
                                      <p:to>
                                        <p:strVal val="visible"/>
                                      </p:to>
                                    </p:set>
                                    <p:anim calcmode="lin" valueType="num">
                                      <p:cBhvr>
                                        <p:cTn id="27" dur="500" fill="hold"/>
                                        <p:tgtEl>
                                          <p:spTgt spid="75787"/>
                                        </p:tgtEl>
                                        <p:attrNameLst>
                                          <p:attrName>ppt_x</p:attrName>
                                        </p:attrNameLst>
                                      </p:cBhvr>
                                      <p:tavLst>
                                        <p:tav tm="0">
                                          <p:val>
                                            <p:strVal val="#ppt_x-#ppt_w/2"/>
                                          </p:val>
                                        </p:tav>
                                        <p:tav tm="100000">
                                          <p:val>
                                            <p:strVal val="#ppt_x"/>
                                          </p:val>
                                        </p:tav>
                                      </p:tavLst>
                                    </p:anim>
                                    <p:anim calcmode="lin" valueType="num">
                                      <p:cBhvr>
                                        <p:cTn id="28" dur="500" fill="hold"/>
                                        <p:tgtEl>
                                          <p:spTgt spid="75787"/>
                                        </p:tgtEl>
                                        <p:attrNameLst>
                                          <p:attrName>ppt_y</p:attrName>
                                        </p:attrNameLst>
                                      </p:cBhvr>
                                      <p:tavLst>
                                        <p:tav tm="0">
                                          <p:val>
                                            <p:strVal val="#ppt_y"/>
                                          </p:val>
                                        </p:tav>
                                        <p:tav tm="100000">
                                          <p:val>
                                            <p:strVal val="#ppt_y"/>
                                          </p:val>
                                        </p:tav>
                                      </p:tavLst>
                                    </p:anim>
                                    <p:anim calcmode="lin" valueType="num">
                                      <p:cBhvr>
                                        <p:cTn id="29" dur="500" fill="hold"/>
                                        <p:tgtEl>
                                          <p:spTgt spid="75787"/>
                                        </p:tgtEl>
                                        <p:attrNameLst>
                                          <p:attrName>ppt_w</p:attrName>
                                        </p:attrNameLst>
                                      </p:cBhvr>
                                      <p:tavLst>
                                        <p:tav tm="0">
                                          <p:val>
                                            <p:fltVal val="0"/>
                                          </p:val>
                                        </p:tav>
                                        <p:tav tm="100000">
                                          <p:val>
                                            <p:strVal val="#ppt_w"/>
                                          </p:val>
                                        </p:tav>
                                      </p:tavLst>
                                    </p:anim>
                                    <p:anim calcmode="lin" valueType="num">
                                      <p:cBhvr>
                                        <p:cTn id="30" dur="500" fill="hold"/>
                                        <p:tgtEl>
                                          <p:spTgt spid="75787"/>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75792"/>
                                        </p:tgtEl>
                                        <p:attrNameLst>
                                          <p:attrName>style.visibility</p:attrName>
                                        </p:attrNameLst>
                                      </p:cBhvr>
                                      <p:to>
                                        <p:strVal val="visible"/>
                                      </p:to>
                                    </p:set>
                                    <p:anim calcmode="lin" valueType="num">
                                      <p:cBhvr>
                                        <p:cTn id="35" dur="500" fill="hold"/>
                                        <p:tgtEl>
                                          <p:spTgt spid="75792"/>
                                        </p:tgtEl>
                                        <p:attrNameLst>
                                          <p:attrName>ppt_x</p:attrName>
                                        </p:attrNameLst>
                                      </p:cBhvr>
                                      <p:tavLst>
                                        <p:tav tm="0">
                                          <p:val>
                                            <p:strVal val="#ppt_x-#ppt_w/2"/>
                                          </p:val>
                                        </p:tav>
                                        <p:tav tm="100000">
                                          <p:val>
                                            <p:strVal val="#ppt_x"/>
                                          </p:val>
                                        </p:tav>
                                      </p:tavLst>
                                    </p:anim>
                                    <p:anim calcmode="lin" valueType="num">
                                      <p:cBhvr>
                                        <p:cTn id="36" dur="500" fill="hold"/>
                                        <p:tgtEl>
                                          <p:spTgt spid="75792"/>
                                        </p:tgtEl>
                                        <p:attrNameLst>
                                          <p:attrName>ppt_y</p:attrName>
                                        </p:attrNameLst>
                                      </p:cBhvr>
                                      <p:tavLst>
                                        <p:tav tm="0">
                                          <p:val>
                                            <p:strVal val="#ppt_y"/>
                                          </p:val>
                                        </p:tav>
                                        <p:tav tm="100000">
                                          <p:val>
                                            <p:strVal val="#ppt_y"/>
                                          </p:val>
                                        </p:tav>
                                      </p:tavLst>
                                    </p:anim>
                                    <p:anim calcmode="lin" valueType="num">
                                      <p:cBhvr>
                                        <p:cTn id="37" dur="500" fill="hold"/>
                                        <p:tgtEl>
                                          <p:spTgt spid="75792"/>
                                        </p:tgtEl>
                                        <p:attrNameLst>
                                          <p:attrName>ppt_w</p:attrName>
                                        </p:attrNameLst>
                                      </p:cBhvr>
                                      <p:tavLst>
                                        <p:tav tm="0">
                                          <p:val>
                                            <p:fltVal val="0"/>
                                          </p:val>
                                        </p:tav>
                                        <p:tav tm="100000">
                                          <p:val>
                                            <p:strVal val="#ppt_w"/>
                                          </p:val>
                                        </p:tav>
                                      </p:tavLst>
                                    </p:anim>
                                    <p:anim calcmode="lin" valueType="num">
                                      <p:cBhvr>
                                        <p:cTn id="38" dur="500" fill="hold"/>
                                        <p:tgtEl>
                                          <p:spTgt spid="75792"/>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75793"/>
                                        </p:tgtEl>
                                        <p:attrNameLst>
                                          <p:attrName>style.visibility</p:attrName>
                                        </p:attrNameLst>
                                      </p:cBhvr>
                                      <p:to>
                                        <p:strVal val="visible"/>
                                      </p:to>
                                    </p:set>
                                    <p:anim calcmode="lin" valueType="num">
                                      <p:cBhvr>
                                        <p:cTn id="43" dur="500" fill="hold"/>
                                        <p:tgtEl>
                                          <p:spTgt spid="75793"/>
                                        </p:tgtEl>
                                        <p:attrNameLst>
                                          <p:attrName>ppt_x</p:attrName>
                                        </p:attrNameLst>
                                      </p:cBhvr>
                                      <p:tavLst>
                                        <p:tav tm="0">
                                          <p:val>
                                            <p:strVal val="#ppt_x-#ppt_w/2"/>
                                          </p:val>
                                        </p:tav>
                                        <p:tav tm="100000">
                                          <p:val>
                                            <p:strVal val="#ppt_x"/>
                                          </p:val>
                                        </p:tav>
                                      </p:tavLst>
                                    </p:anim>
                                    <p:anim calcmode="lin" valueType="num">
                                      <p:cBhvr>
                                        <p:cTn id="44" dur="500" fill="hold"/>
                                        <p:tgtEl>
                                          <p:spTgt spid="75793"/>
                                        </p:tgtEl>
                                        <p:attrNameLst>
                                          <p:attrName>ppt_y</p:attrName>
                                        </p:attrNameLst>
                                      </p:cBhvr>
                                      <p:tavLst>
                                        <p:tav tm="0">
                                          <p:val>
                                            <p:strVal val="#ppt_y"/>
                                          </p:val>
                                        </p:tav>
                                        <p:tav tm="100000">
                                          <p:val>
                                            <p:strVal val="#ppt_y"/>
                                          </p:val>
                                        </p:tav>
                                      </p:tavLst>
                                    </p:anim>
                                    <p:anim calcmode="lin" valueType="num">
                                      <p:cBhvr>
                                        <p:cTn id="45" dur="500" fill="hold"/>
                                        <p:tgtEl>
                                          <p:spTgt spid="75793"/>
                                        </p:tgtEl>
                                        <p:attrNameLst>
                                          <p:attrName>ppt_w</p:attrName>
                                        </p:attrNameLst>
                                      </p:cBhvr>
                                      <p:tavLst>
                                        <p:tav tm="0">
                                          <p:val>
                                            <p:fltVal val="0"/>
                                          </p:val>
                                        </p:tav>
                                        <p:tav tm="100000">
                                          <p:val>
                                            <p:strVal val="#ppt_w"/>
                                          </p:val>
                                        </p:tav>
                                      </p:tavLst>
                                    </p:anim>
                                    <p:anim calcmode="lin" valueType="num">
                                      <p:cBhvr>
                                        <p:cTn id="46" dur="500" fill="hold"/>
                                        <p:tgtEl>
                                          <p:spTgt spid="75793"/>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75794"/>
                                        </p:tgtEl>
                                        <p:attrNameLst>
                                          <p:attrName>style.visibility</p:attrName>
                                        </p:attrNameLst>
                                      </p:cBhvr>
                                      <p:to>
                                        <p:strVal val="visible"/>
                                      </p:to>
                                    </p:set>
                                    <p:anim calcmode="lin" valueType="num">
                                      <p:cBhvr>
                                        <p:cTn id="51" dur="500" fill="hold"/>
                                        <p:tgtEl>
                                          <p:spTgt spid="75794"/>
                                        </p:tgtEl>
                                        <p:attrNameLst>
                                          <p:attrName>ppt_x</p:attrName>
                                        </p:attrNameLst>
                                      </p:cBhvr>
                                      <p:tavLst>
                                        <p:tav tm="0">
                                          <p:val>
                                            <p:strVal val="#ppt_x-#ppt_w/2"/>
                                          </p:val>
                                        </p:tav>
                                        <p:tav tm="100000">
                                          <p:val>
                                            <p:strVal val="#ppt_x"/>
                                          </p:val>
                                        </p:tav>
                                      </p:tavLst>
                                    </p:anim>
                                    <p:anim calcmode="lin" valueType="num">
                                      <p:cBhvr>
                                        <p:cTn id="52" dur="500" fill="hold"/>
                                        <p:tgtEl>
                                          <p:spTgt spid="75794"/>
                                        </p:tgtEl>
                                        <p:attrNameLst>
                                          <p:attrName>ppt_y</p:attrName>
                                        </p:attrNameLst>
                                      </p:cBhvr>
                                      <p:tavLst>
                                        <p:tav tm="0">
                                          <p:val>
                                            <p:strVal val="#ppt_y"/>
                                          </p:val>
                                        </p:tav>
                                        <p:tav tm="100000">
                                          <p:val>
                                            <p:strVal val="#ppt_y"/>
                                          </p:val>
                                        </p:tav>
                                      </p:tavLst>
                                    </p:anim>
                                    <p:anim calcmode="lin" valueType="num">
                                      <p:cBhvr>
                                        <p:cTn id="53" dur="500" fill="hold"/>
                                        <p:tgtEl>
                                          <p:spTgt spid="75794"/>
                                        </p:tgtEl>
                                        <p:attrNameLst>
                                          <p:attrName>ppt_w</p:attrName>
                                        </p:attrNameLst>
                                      </p:cBhvr>
                                      <p:tavLst>
                                        <p:tav tm="0">
                                          <p:val>
                                            <p:fltVal val="0"/>
                                          </p:val>
                                        </p:tav>
                                        <p:tav tm="100000">
                                          <p:val>
                                            <p:strVal val="#ppt_w"/>
                                          </p:val>
                                        </p:tav>
                                      </p:tavLst>
                                    </p:anim>
                                    <p:anim calcmode="lin" valueType="num">
                                      <p:cBhvr>
                                        <p:cTn id="54" dur="500" fill="hold"/>
                                        <p:tgtEl>
                                          <p:spTgt spid="7579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75791"/>
                                        </p:tgtEl>
                                        <p:attrNameLst>
                                          <p:attrName>style.visibility</p:attrName>
                                        </p:attrNameLst>
                                      </p:cBhvr>
                                      <p:to>
                                        <p:strVal val="visible"/>
                                      </p:to>
                                    </p:set>
                                    <p:animEffect transition="in" filter="box(out)">
                                      <p:cBhvr>
                                        <p:cTn id="59" dur="500"/>
                                        <p:tgtEl>
                                          <p:spTgt spid="75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build="p" autoUpdateAnimBg="0"/>
      <p:bldP spid="75785" grpId="0" build="p" autoUpdateAnimBg="0"/>
      <p:bldP spid="75786" grpId="0" build="p" autoUpdateAnimBg="0"/>
      <p:bldP spid="75787" grpId="0"/>
      <p:bldP spid="75791" grpId="0" animBg="1" autoUpdateAnimBg="0"/>
      <p:bldP spid="75792" grpId="0"/>
      <p:bldP spid="75793" grpId="0"/>
      <p:bldP spid="757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414338" y="1108075"/>
            <a:ext cx="5805487" cy="4395788"/>
          </a:xfrm>
          <a:prstGeom prst="rect">
            <a:avLst/>
          </a:prstGeom>
          <a:solidFill>
            <a:srgbClr val="FFF3E7"/>
          </a:solidFill>
          <a:ln w="28575">
            <a:solidFill>
              <a:schemeClr val="tx1"/>
            </a:solidFill>
            <a:miter lim="800000"/>
            <a:headEnd/>
            <a:tailEnd/>
          </a:ln>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800"/>
              <a:t>例：</a:t>
            </a:r>
            <a:r>
              <a:rPr kumimoji="1" lang="en-US" altLang="zh-CN" sz="2800"/>
              <a:t>n</a:t>
            </a:r>
            <a:r>
              <a:rPr kumimoji="1" lang="en-US" altLang="zh-CN" sz="2000">
                <a:ea typeface="隶书" pitchFamily="49" charset="-122"/>
              </a:rPr>
              <a:t>×</a:t>
            </a:r>
            <a:r>
              <a:rPr kumimoji="1" lang="en-US" altLang="zh-CN" sz="2800"/>
              <a:t>n</a:t>
            </a:r>
            <a:r>
              <a:rPr kumimoji="1" lang="zh-CN" altLang="zh-CN" sz="2800"/>
              <a:t>矩阵相乘</a:t>
            </a:r>
          </a:p>
          <a:p>
            <a:pPr algn="l" eaLnBrk="1" hangingPunct="1">
              <a:spcBef>
                <a:spcPct val="50000"/>
              </a:spcBef>
            </a:pPr>
            <a:r>
              <a:rPr kumimoji="1" lang="en-US" altLang="zh-CN" sz="2800"/>
              <a:t>for(i=1;i&lt;=n;i++)</a:t>
            </a:r>
          </a:p>
          <a:p>
            <a:pPr algn="l" eaLnBrk="1" hangingPunct="1">
              <a:spcBef>
                <a:spcPct val="50000"/>
              </a:spcBef>
            </a:pPr>
            <a:r>
              <a:rPr kumimoji="1" lang="en-US" altLang="zh-CN" sz="2800"/>
              <a:t>   for(j=1;j&lt;=n;j++)</a:t>
            </a:r>
          </a:p>
          <a:p>
            <a:pPr algn="l" eaLnBrk="1" hangingPunct="1">
              <a:spcBef>
                <a:spcPct val="50000"/>
              </a:spcBef>
            </a:pPr>
            <a:r>
              <a:rPr kumimoji="1" lang="en-US" altLang="zh-CN" sz="2800"/>
              <a:t>     {   </a:t>
            </a:r>
            <a:r>
              <a:rPr kumimoji="1" lang="en-US" altLang="zh-CN" sz="2800">
                <a:solidFill>
                  <a:srgbClr val="336600"/>
                </a:solidFill>
              </a:rPr>
              <a:t>c[i][j]=0;</a:t>
            </a:r>
            <a:r>
              <a:rPr kumimoji="1" lang="en-US" altLang="zh-CN" sz="2800"/>
              <a:t>	</a:t>
            </a:r>
          </a:p>
          <a:p>
            <a:pPr algn="l" eaLnBrk="1" hangingPunct="1">
              <a:spcBef>
                <a:spcPct val="50000"/>
              </a:spcBef>
            </a:pPr>
            <a:r>
              <a:rPr kumimoji="1" lang="en-US" altLang="zh-CN" sz="2800"/>
              <a:t>          for(k=1;k&lt;=n;k++)</a:t>
            </a:r>
          </a:p>
          <a:p>
            <a:pPr algn="l" eaLnBrk="1" hangingPunct="1">
              <a:spcBef>
                <a:spcPct val="50000"/>
              </a:spcBef>
            </a:pPr>
            <a:r>
              <a:rPr kumimoji="1" lang="en-US" altLang="zh-CN" sz="2800">
                <a:solidFill>
                  <a:srgbClr val="0000FF"/>
                </a:solidFill>
              </a:rPr>
              <a:t>              c[i][j]=c[i][j]+a[i][k]*b[k][j];</a:t>
            </a:r>
            <a:endParaRPr kumimoji="1" lang="en-US" altLang="zh-CN" sz="2800"/>
          </a:p>
          <a:p>
            <a:pPr algn="l" eaLnBrk="1" hangingPunct="1">
              <a:spcBef>
                <a:spcPct val="50000"/>
              </a:spcBef>
            </a:pPr>
            <a:r>
              <a:rPr kumimoji="1" lang="en-US" altLang="zh-CN" sz="2800"/>
              <a:t>     }	</a:t>
            </a:r>
          </a:p>
        </p:txBody>
      </p:sp>
      <p:graphicFrame>
        <p:nvGraphicFramePr>
          <p:cNvPr id="35844" name="Object 4"/>
          <p:cNvGraphicFramePr>
            <a:graphicFrameLocks noChangeAspect="1"/>
          </p:cNvGraphicFramePr>
          <p:nvPr/>
        </p:nvGraphicFramePr>
        <p:xfrm>
          <a:off x="6235700" y="3262313"/>
          <a:ext cx="2840038" cy="890587"/>
        </p:xfrm>
        <a:graphic>
          <a:graphicData uri="http://schemas.openxmlformats.org/presentationml/2006/ole">
            <mc:AlternateContent xmlns:mc="http://schemas.openxmlformats.org/markup-compatibility/2006">
              <mc:Choice xmlns:v="urn:schemas-microsoft-com:vml" Requires="v">
                <p:oleObj spid="_x0000_s24594" name="Equation" r:id="rId3" imgW="889000" imgH="279400" progId="Equation.DSMT4">
                  <p:embed/>
                </p:oleObj>
              </mc:Choice>
              <mc:Fallback>
                <p:oleObj name="Equation" r:id="rId3" imgW="8890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5700" y="3262313"/>
                        <a:ext cx="2840038"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0-#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0-#ppt_w/2"/>
                                          </p:val>
                                        </p:tav>
                                        <p:tav tm="100000">
                                          <p:val>
                                            <p:strVal val="#ppt_x"/>
                                          </p:val>
                                        </p:tav>
                                      </p:tavLst>
                                    </p:anim>
                                    <p:anim calcmode="lin" valueType="num">
                                      <p:cBhvr additive="base">
                                        <p:cTn id="1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a:xfrm>
            <a:off x="574675" y="765175"/>
            <a:ext cx="8389938" cy="3744913"/>
          </a:xfrm>
          <a:solidFill>
            <a:schemeClr val="bg1"/>
          </a:solidFill>
        </p:spPr>
        <p:txBody>
          <a:bodyPr/>
          <a:lstStyle/>
          <a:p>
            <a:pPr marL="0" indent="0" defTabSz="914400" eaLnBrk="1" hangingPunct="1">
              <a:spcBef>
                <a:spcPct val="0"/>
              </a:spcBef>
            </a:pPr>
            <a:r>
              <a:rPr lang="zh-CN" altLang="en-US" sz="2800">
                <a:solidFill>
                  <a:srgbClr val="0000FF"/>
                </a:solidFill>
                <a:latin typeface="宋体" pitchFamily="2" charset="-122"/>
              </a:rPr>
              <a:t>算法空间复杂度：</a:t>
            </a:r>
            <a:r>
              <a:rPr lang="zh-CN" altLang="en-US" sz="2800" b="1">
                <a:latin typeface="宋体" pitchFamily="2" charset="-122"/>
              </a:rPr>
              <a:t> 算法执行时存储空间需求的度量</a:t>
            </a:r>
          </a:p>
          <a:p>
            <a:pPr marL="0" indent="0" defTabSz="914400">
              <a:lnSpc>
                <a:spcPct val="90000"/>
              </a:lnSpc>
              <a:buFontTx/>
              <a:buNone/>
            </a:pPr>
            <a:r>
              <a:rPr lang="zh-CN" altLang="en-US" sz="2800" b="1">
                <a:latin typeface="宋体" pitchFamily="2" charset="-122"/>
              </a:rPr>
              <a:t>    </a:t>
            </a:r>
            <a:r>
              <a:rPr lang="en-US" altLang="zh-CN" sz="2800" b="1">
                <a:latin typeface="宋体" pitchFamily="2" charset="-122"/>
              </a:rPr>
              <a:t>S(n)=O(f(n))</a:t>
            </a:r>
          </a:p>
          <a:p>
            <a:pPr marL="0" indent="0" defTabSz="914400">
              <a:lnSpc>
                <a:spcPct val="90000"/>
              </a:lnSpc>
              <a:buFontTx/>
              <a:buNone/>
            </a:pPr>
            <a:r>
              <a:rPr lang="en-US" altLang="zh-CN" sz="2800" b="1">
                <a:latin typeface="宋体" pitchFamily="2" charset="-122"/>
              </a:rPr>
              <a:t>    </a:t>
            </a:r>
            <a:r>
              <a:rPr lang="zh-CN" altLang="en-US" sz="2800" b="1">
                <a:latin typeface="宋体" pitchFamily="2" charset="-122"/>
              </a:rPr>
              <a:t>通常只要分析算法在实现时所需的辅助空间单元个数即可。</a:t>
            </a:r>
          </a:p>
          <a:p>
            <a:pPr marL="0" indent="0" defTabSz="914400">
              <a:lnSpc>
                <a:spcPct val="90000"/>
              </a:lnSpc>
              <a:buFontTx/>
              <a:buNone/>
            </a:pPr>
            <a:r>
              <a:rPr lang="zh-CN" altLang="en-US" sz="2800" b="1">
                <a:latin typeface="宋体" pitchFamily="2" charset="-122"/>
              </a:rPr>
              <a:t>    算法的时间的耗费和所占存储空间的耗费是矛盾的，难以兼得。</a:t>
            </a:r>
          </a:p>
          <a:p>
            <a:pPr marL="0" indent="0" defTabSz="914400">
              <a:lnSpc>
                <a:spcPct val="90000"/>
              </a:lnSpc>
              <a:buFontTx/>
              <a:buNone/>
            </a:pPr>
            <a:r>
              <a:rPr lang="zh-CN" altLang="en-US" sz="2800" b="1">
                <a:latin typeface="宋体" pitchFamily="2" charset="-122"/>
              </a:rPr>
              <a:t>    一般情况，常常以算法的执行时间作为算法优劣的主要衡量指标。</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539750" y="692150"/>
            <a:ext cx="45370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eaLnBrk="0" hangingPunct="0">
              <a:spcBef>
                <a:spcPct val="20000"/>
              </a:spcBef>
            </a:pPr>
            <a:r>
              <a:rPr lang="en-US" altLang="zh-CN" sz="3600">
                <a:solidFill>
                  <a:srgbClr val="800000"/>
                </a:solidFill>
                <a:latin typeface="隶书" pitchFamily="49" charset="-122"/>
                <a:ea typeface="隶书" pitchFamily="49" charset="-122"/>
              </a:rPr>
              <a:t>4.</a:t>
            </a:r>
            <a:r>
              <a:rPr lang="zh-CN" altLang="en-US" sz="3600">
                <a:solidFill>
                  <a:srgbClr val="800000"/>
                </a:solidFill>
                <a:latin typeface="隶书" pitchFamily="49" charset="-122"/>
                <a:ea typeface="隶书" pitchFamily="49" charset="-122"/>
              </a:rPr>
              <a:t>算法的描述方法</a:t>
            </a:r>
          </a:p>
        </p:txBody>
      </p:sp>
      <p:sp>
        <p:nvSpPr>
          <p:cNvPr id="147459" name="Rectangle 3"/>
          <p:cNvSpPr>
            <a:spLocks noChangeArrowheads="1"/>
          </p:cNvSpPr>
          <p:nvPr/>
        </p:nvSpPr>
        <p:spPr bwMode="auto">
          <a:xfrm>
            <a:off x="395288" y="1557338"/>
            <a:ext cx="8210550" cy="4895850"/>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pPr>
            <a:r>
              <a:rPr lang="zh-CN" altLang="en-US" sz="2800" dirty="0">
                <a:latin typeface="宋体" pitchFamily="2" charset="-122"/>
              </a:rPr>
              <a:t>可以用不同的方法表示算法，常用方法有：</a:t>
            </a:r>
          </a:p>
          <a:p>
            <a:pPr marL="742950" lvl="1" indent="-285750" algn="l" eaLnBrk="0" hangingPunct="0">
              <a:spcBef>
                <a:spcPct val="20000"/>
              </a:spcBef>
              <a:buFontTx/>
              <a:buChar char="–"/>
            </a:pPr>
            <a:r>
              <a:rPr lang="zh-CN" altLang="en-US" sz="2800" dirty="0">
                <a:solidFill>
                  <a:srgbClr val="800000"/>
                </a:solidFill>
                <a:latin typeface="宋体" pitchFamily="2" charset="-122"/>
              </a:rPr>
              <a:t>自然语言</a:t>
            </a:r>
          </a:p>
          <a:p>
            <a:pPr marL="742950" lvl="1" indent="-285750" algn="l" eaLnBrk="0" hangingPunct="0">
              <a:spcBef>
                <a:spcPct val="20000"/>
              </a:spcBef>
              <a:buFontTx/>
              <a:buChar char="–"/>
            </a:pPr>
            <a:r>
              <a:rPr lang="zh-CN" altLang="en-US" sz="2800" dirty="0">
                <a:solidFill>
                  <a:srgbClr val="800000"/>
                </a:solidFill>
                <a:latin typeface="宋体" pitchFamily="2" charset="-122"/>
              </a:rPr>
              <a:t>专用工具</a:t>
            </a:r>
          </a:p>
          <a:p>
            <a:pPr marL="742950" lvl="1" indent="-285750" algn="l" eaLnBrk="0" hangingPunct="0">
              <a:spcBef>
                <a:spcPct val="20000"/>
              </a:spcBef>
              <a:buFontTx/>
              <a:buChar char="–"/>
            </a:pPr>
            <a:r>
              <a:rPr lang="zh-CN" altLang="en-US" sz="2800" dirty="0">
                <a:solidFill>
                  <a:srgbClr val="800000"/>
                </a:solidFill>
                <a:latin typeface="宋体" pitchFamily="2" charset="-122"/>
              </a:rPr>
              <a:t>计算机语言</a:t>
            </a:r>
          </a:p>
          <a:p>
            <a:pPr marL="742950" lvl="1" indent="-285750" algn="l" eaLnBrk="0" hangingPunct="0">
              <a:spcBef>
                <a:spcPct val="20000"/>
              </a:spcBef>
            </a:pPr>
            <a:r>
              <a:rPr lang="zh-CN" altLang="en-US" sz="2800" dirty="0">
                <a:latin typeface="宋体" pitchFamily="2" charset="-122"/>
              </a:rPr>
              <a:t>     </a:t>
            </a:r>
          </a:p>
        </p:txBody>
      </p:sp>
      <p:sp>
        <p:nvSpPr>
          <p:cNvPr id="2" name="文本框 1">
            <a:extLst>
              <a:ext uri="{FF2B5EF4-FFF2-40B4-BE49-F238E27FC236}">
                <a16:creationId xmlns:a16="http://schemas.microsoft.com/office/drawing/2014/main" id="{8ED084DC-89C1-4F5D-A156-28C6672F777D}"/>
              </a:ext>
            </a:extLst>
          </p:cNvPr>
          <p:cNvSpPr txBox="1"/>
          <p:nvPr/>
        </p:nvSpPr>
        <p:spPr>
          <a:xfrm>
            <a:off x="2555776" y="4563279"/>
            <a:ext cx="3528392" cy="584775"/>
          </a:xfrm>
          <a:prstGeom prst="rect">
            <a:avLst/>
          </a:prstGeom>
          <a:noFill/>
        </p:spPr>
        <p:txBody>
          <a:bodyPr wrap="square" rtlCol="0">
            <a:spAutoFit/>
          </a:bodyPr>
          <a:lstStyle/>
          <a:p>
            <a:r>
              <a:rPr lang="zh-CN" altLang="en-US" dirty="0">
                <a:solidFill>
                  <a:srgbClr val="92D050"/>
                </a:solidFill>
                <a:latin typeface="黑体" panose="02010609060101010101" pitchFamily="49" charset="-122"/>
                <a:ea typeface="黑体" panose="02010609060101010101" pitchFamily="49" charset="-122"/>
              </a:rPr>
              <a:t>写文章时列提纲</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wipe(left)">
                                      <p:cBhvr>
                                        <p:cTn id="7" dur="500"/>
                                        <p:tgtEl>
                                          <p:spTgt spid="147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Effect transition="in" filter="blinds(horizontal)">
                                      <p:cBhvr>
                                        <p:cTn id="12" dur="500"/>
                                        <p:tgtEl>
                                          <p:spTgt spid="14745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468313" y="476250"/>
            <a:ext cx="4537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Clr>
                <a:srgbClr val="FFFF00"/>
              </a:buClr>
              <a:buSzPct val="70000"/>
              <a:buFont typeface="Wingdings" pitchFamily="2" charset="2"/>
              <a:buNone/>
            </a:pPr>
            <a:r>
              <a:rPr kumimoji="1" lang="zh-CN" altLang="en-US">
                <a:latin typeface="宋体" pitchFamily="2" charset="-122"/>
              </a:rPr>
              <a:t>（</a:t>
            </a:r>
            <a:r>
              <a:rPr kumimoji="1" lang="en-US" altLang="zh-CN">
                <a:latin typeface="宋体" pitchFamily="2" charset="-122"/>
              </a:rPr>
              <a:t>1</a:t>
            </a:r>
            <a:r>
              <a:rPr kumimoji="1" lang="zh-CN" altLang="en-US">
                <a:latin typeface="宋体" pitchFamily="2" charset="-122"/>
              </a:rPr>
              <a:t>）自然语言</a:t>
            </a:r>
          </a:p>
        </p:txBody>
      </p:sp>
      <p:sp>
        <p:nvSpPr>
          <p:cNvPr id="148483" name="Rectangle 3"/>
          <p:cNvSpPr>
            <a:spLocks noChangeArrowheads="1"/>
          </p:cNvSpPr>
          <p:nvPr/>
        </p:nvSpPr>
        <p:spPr bwMode="auto">
          <a:xfrm>
            <a:off x="360363" y="1196975"/>
            <a:ext cx="8675687" cy="5256213"/>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pPr>
            <a:r>
              <a:rPr lang="zh-CN" altLang="en-US" sz="2400">
                <a:latin typeface="宋体" pitchFamily="2" charset="-122"/>
              </a:rPr>
              <a:t>    自然语言即是使用汉语、英语或其他语言去描述算法。</a:t>
            </a:r>
          </a:p>
          <a:p>
            <a:pPr marL="342900" indent="-342900" algn="l" eaLnBrk="0" hangingPunct="0">
              <a:spcBef>
                <a:spcPct val="20000"/>
              </a:spcBef>
            </a:pPr>
            <a:r>
              <a:rPr lang="en-US" altLang="zh-CN" sz="2400">
                <a:latin typeface="宋体" pitchFamily="2" charset="-122"/>
              </a:rPr>
              <a:t>[</a:t>
            </a:r>
            <a:r>
              <a:rPr lang="zh-CN" altLang="en-US" sz="2400">
                <a:latin typeface="宋体" pitchFamily="2" charset="-122"/>
              </a:rPr>
              <a:t>例</a:t>
            </a:r>
            <a:r>
              <a:rPr lang="en-US" altLang="zh-CN" sz="2400">
                <a:latin typeface="宋体" pitchFamily="2" charset="-122"/>
              </a:rPr>
              <a:t>]</a:t>
            </a:r>
            <a:r>
              <a:rPr lang="zh-CN" altLang="en-US" sz="2400">
                <a:latin typeface="宋体" pitchFamily="2" charset="-122"/>
              </a:rPr>
              <a:t>有</a:t>
            </a:r>
            <a:r>
              <a:rPr lang="en-US" altLang="zh-CN" sz="2400">
                <a:latin typeface="宋体" pitchFamily="2" charset="-122"/>
              </a:rPr>
              <a:t>50</a:t>
            </a:r>
            <a:r>
              <a:rPr lang="zh-CN" altLang="en-US" sz="2400">
                <a:latin typeface="宋体" pitchFamily="2" charset="-122"/>
              </a:rPr>
              <a:t>名学生的成绩，要求将他们之中</a:t>
            </a:r>
            <a:r>
              <a:rPr lang="en-US" altLang="zh-CN" sz="2400">
                <a:latin typeface="宋体" pitchFamily="2" charset="-122"/>
              </a:rPr>
              <a:t>80</a:t>
            </a:r>
            <a:r>
              <a:rPr lang="zh-CN" altLang="en-US" sz="2400">
                <a:latin typeface="宋体" pitchFamily="2" charset="-122"/>
              </a:rPr>
              <a:t>分以上的成绩</a:t>
            </a:r>
          </a:p>
          <a:p>
            <a:pPr marL="342900" indent="-342900" algn="l" eaLnBrk="0" hangingPunct="0">
              <a:spcBef>
                <a:spcPct val="20000"/>
              </a:spcBef>
            </a:pPr>
            <a:r>
              <a:rPr lang="zh-CN" altLang="en-US" sz="2400">
                <a:latin typeface="宋体" pitchFamily="2" charset="-122"/>
              </a:rPr>
              <a:t>打印出来。设用</a:t>
            </a:r>
            <a:r>
              <a:rPr lang="en-US" altLang="zh-CN" sz="2400">
                <a:latin typeface="宋体" pitchFamily="2" charset="-122"/>
              </a:rPr>
              <a:t>g</a:t>
            </a:r>
            <a:r>
              <a:rPr lang="zh-CN" altLang="en-US" sz="2400">
                <a:latin typeface="宋体" pitchFamily="2" charset="-122"/>
              </a:rPr>
              <a:t>代表学生成绩，</a:t>
            </a:r>
            <a:r>
              <a:rPr lang="en-US" altLang="zh-CN" sz="2400">
                <a:latin typeface="宋体" pitchFamily="2" charset="-122"/>
              </a:rPr>
              <a:t>gi </a:t>
            </a:r>
            <a:r>
              <a:rPr lang="zh-CN" altLang="en-US" sz="2400">
                <a:latin typeface="宋体" pitchFamily="2" charset="-122"/>
              </a:rPr>
              <a:t>代表第</a:t>
            </a:r>
            <a:r>
              <a:rPr lang="en-US" altLang="zh-CN" sz="2400">
                <a:latin typeface="宋体" pitchFamily="2" charset="-122"/>
              </a:rPr>
              <a:t>i</a:t>
            </a:r>
            <a:r>
              <a:rPr lang="zh-CN" altLang="en-US" sz="2400">
                <a:latin typeface="宋体" pitchFamily="2" charset="-122"/>
              </a:rPr>
              <a:t>个学生成绩。</a:t>
            </a:r>
          </a:p>
          <a:p>
            <a:pPr marL="342900" indent="-342900" algn="l" eaLnBrk="0" hangingPunct="0">
              <a:spcBef>
                <a:spcPct val="20000"/>
              </a:spcBef>
            </a:pPr>
            <a:r>
              <a:rPr lang="zh-CN" altLang="en-US" sz="2400">
                <a:latin typeface="宋体" pitchFamily="2" charset="-122"/>
              </a:rPr>
              <a:t>算法可以表示如下：</a:t>
            </a:r>
          </a:p>
          <a:p>
            <a:pPr marL="342900" indent="-342900" algn="l" eaLnBrk="0" hangingPunct="0">
              <a:spcBef>
                <a:spcPct val="20000"/>
              </a:spcBef>
            </a:pPr>
            <a:r>
              <a:rPr lang="en-US" altLang="zh-CN" sz="2400">
                <a:solidFill>
                  <a:srgbClr val="FF3300"/>
                </a:solidFill>
                <a:latin typeface="宋体" pitchFamily="2" charset="-122"/>
              </a:rPr>
              <a:t>1</a:t>
            </a:r>
            <a:r>
              <a:rPr lang="zh-CN" altLang="en-US" sz="2400">
                <a:solidFill>
                  <a:srgbClr val="FF3300"/>
                </a:solidFill>
                <a:latin typeface="宋体" pitchFamily="2" charset="-122"/>
              </a:rPr>
              <a:t>）</a:t>
            </a:r>
            <a:r>
              <a:rPr lang="zh-CN" altLang="en-US" sz="2400">
                <a:latin typeface="宋体" pitchFamily="2" charset="-122"/>
              </a:rPr>
              <a:t>使</a:t>
            </a:r>
            <a:r>
              <a:rPr lang="en-US" altLang="zh-CN" sz="2400">
                <a:latin typeface="宋体" pitchFamily="2" charset="-122"/>
              </a:rPr>
              <a:t>i=1</a:t>
            </a:r>
            <a:r>
              <a:rPr lang="en-US" altLang="zh-CN" sz="2400">
                <a:latin typeface="宋体" pitchFamily="2" charset="-122"/>
                <a:sym typeface="Symbol" pitchFamily="18" charset="2"/>
              </a:rPr>
              <a:t> </a:t>
            </a:r>
            <a:r>
              <a:rPr lang="zh-CN" altLang="en-US" sz="2400">
                <a:latin typeface="宋体" pitchFamily="2" charset="-122"/>
                <a:sym typeface="Symbol" pitchFamily="18" charset="2"/>
              </a:rPr>
              <a:t>；</a:t>
            </a:r>
          </a:p>
          <a:p>
            <a:pPr marL="342900" indent="-342900" algn="l" eaLnBrk="0" hangingPunct="0">
              <a:spcBef>
                <a:spcPct val="20000"/>
              </a:spcBef>
            </a:pPr>
            <a:r>
              <a:rPr lang="en-US" altLang="zh-CN" sz="2400">
                <a:solidFill>
                  <a:srgbClr val="FF3300"/>
                </a:solidFill>
                <a:latin typeface="宋体" pitchFamily="2" charset="-122"/>
              </a:rPr>
              <a:t>2</a:t>
            </a:r>
            <a:r>
              <a:rPr lang="zh-CN" altLang="en-US" sz="2400">
                <a:solidFill>
                  <a:srgbClr val="FF3300"/>
                </a:solidFill>
                <a:latin typeface="宋体" pitchFamily="2" charset="-122"/>
              </a:rPr>
              <a:t>）</a:t>
            </a:r>
            <a:r>
              <a:rPr lang="zh-CN" altLang="en-US" sz="2400">
                <a:latin typeface="宋体" pitchFamily="2" charset="-122"/>
              </a:rPr>
              <a:t>如果</a:t>
            </a:r>
            <a:r>
              <a:rPr lang="en-US" altLang="zh-CN" sz="2400">
                <a:latin typeface="宋体" pitchFamily="2" charset="-122"/>
              </a:rPr>
              <a:t>gi </a:t>
            </a:r>
            <a:r>
              <a:rPr lang="en-US" altLang="zh-CN" sz="2400">
                <a:latin typeface="宋体" pitchFamily="2" charset="-122"/>
                <a:sym typeface="Symbol" pitchFamily="18" charset="2"/>
              </a:rPr>
              <a:t>80 </a:t>
            </a:r>
            <a:r>
              <a:rPr lang="zh-CN" altLang="en-US" sz="2400">
                <a:latin typeface="宋体" pitchFamily="2" charset="-122"/>
                <a:sym typeface="Symbol" pitchFamily="18" charset="2"/>
              </a:rPr>
              <a:t>，则打印 </a:t>
            </a:r>
            <a:r>
              <a:rPr lang="en-US" altLang="zh-CN" sz="2400">
                <a:latin typeface="宋体" pitchFamily="2" charset="-122"/>
              </a:rPr>
              <a:t>gi  </a:t>
            </a:r>
            <a:r>
              <a:rPr lang="zh-CN" altLang="en-US" sz="2400">
                <a:latin typeface="宋体" pitchFamily="2" charset="-122"/>
              </a:rPr>
              <a:t>，否则不打印；</a:t>
            </a:r>
          </a:p>
          <a:p>
            <a:pPr marL="342900" indent="-342900" algn="l" eaLnBrk="0" hangingPunct="0">
              <a:spcBef>
                <a:spcPct val="20000"/>
              </a:spcBef>
            </a:pPr>
            <a:r>
              <a:rPr lang="en-US" altLang="zh-CN" sz="2400">
                <a:solidFill>
                  <a:srgbClr val="FF3300"/>
                </a:solidFill>
                <a:latin typeface="宋体" pitchFamily="2" charset="-122"/>
              </a:rPr>
              <a:t>3</a:t>
            </a:r>
            <a:r>
              <a:rPr lang="zh-CN" altLang="en-US" sz="2400">
                <a:solidFill>
                  <a:srgbClr val="FF3300"/>
                </a:solidFill>
                <a:latin typeface="宋体" pitchFamily="2" charset="-122"/>
              </a:rPr>
              <a:t>）</a:t>
            </a:r>
            <a:r>
              <a:rPr lang="zh-CN" altLang="en-US" sz="2400">
                <a:latin typeface="宋体" pitchFamily="2" charset="-122"/>
              </a:rPr>
              <a:t>使</a:t>
            </a:r>
            <a:r>
              <a:rPr lang="en-US" altLang="zh-CN" sz="2400">
                <a:latin typeface="宋体" pitchFamily="2" charset="-122"/>
              </a:rPr>
              <a:t>i</a:t>
            </a:r>
            <a:r>
              <a:rPr lang="zh-CN" altLang="en-US" sz="2400">
                <a:latin typeface="宋体" pitchFamily="2" charset="-122"/>
              </a:rPr>
              <a:t>的值加</a:t>
            </a:r>
            <a:r>
              <a:rPr lang="en-US" altLang="zh-CN" sz="2400">
                <a:latin typeface="宋体" pitchFamily="2" charset="-122"/>
              </a:rPr>
              <a:t>1 </a:t>
            </a:r>
            <a:r>
              <a:rPr lang="zh-CN" altLang="en-US" sz="2400">
                <a:latin typeface="宋体" pitchFamily="2" charset="-122"/>
                <a:sym typeface="Symbol" pitchFamily="18" charset="2"/>
              </a:rPr>
              <a:t>；</a:t>
            </a:r>
          </a:p>
          <a:p>
            <a:pPr marL="342900" indent="-342900" algn="l" eaLnBrk="0" hangingPunct="0">
              <a:spcBef>
                <a:spcPct val="20000"/>
              </a:spcBef>
            </a:pPr>
            <a:r>
              <a:rPr lang="en-US" altLang="zh-CN" sz="2400">
                <a:solidFill>
                  <a:srgbClr val="FF3300"/>
                </a:solidFill>
                <a:latin typeface="宋体" pitchFamily="2" charset="-122"/>
                <a:sym typeface="Symbol" pitchFamily="18" charset="2"/>
              </a:rPr>
              <a:t>4</a:t>
            </a:r>
            <a:r>
              <a:rPr lang="zh-CN" altLang="en-US" sz="2400">
                <a:solidFill>
                  <a:srgbClr val="FF3300"/>
                </a:solidFill>
                <a:latin typeface="宋体" pitchFamily="2" charset="-122"/>
                <a:sym typeface="Symbol" pitchFamily="18" charset="2"/>
              </a:rPr>
              <a:t>）</a:t>
            </a:r>
            <a:r>
              <a:rPr lang="zh-CN" altLang="en-US" sz="2400">
                <a:latin typeface="宋体" pitchFamily="2" charset="-122"/>
                <a:sym typeface="Symbol" pitchFamily="18" charset="2"/>
              </a:rPr>
              <a:t>如果 </a:t>
            </a:r>
            <a:r>
              <a:rPr lang="en-US" altLang="zh-CN" sz="2400">
                <a:latin typeface="宋体" pitchFamily="2" charset="-122"/>
                <a:sym typeface="Symbol" pitchFamily="18" charset="2"/>
              </a:rPr>
              <a:t>i 50, </a:t>
            </a:r>
            <a:r>
              <a:rPr lang="zh-CN" altLang="en-US" sz="2400">
                <a:latin typeface="宋体" pitchFamily="2" charset="-122"/>
                <a:sym typeface="Symbol" pitchFamily="18" charset="2"/>
              </a:rPr>
              <a:t>返回步骤</a:t>
            </a:r>
            <a:r>
              <a:rPr lang="en-US" altLang="zh-CN" sz="2400">
                <a:latin typeface="宋体" pitchFamily="2" charset="-122"/>
                <a:sym typeface="Symbol" pitchFamily="18" charset="2"/>
              </a:rPr>
              <a:t>2</a:t>
            </a:r>
            <a:r>
              <a:rPr lang="zh-CN" altLang="en-US" sz="2400">
                <a:latin typeface="宋体" pitchFamily="2" charset="-122"/>
                <a:sym typeface="Symbol" pitchFamily="18" charset="2"/>
              </a:rPr>
              <a:t>， 继续执行； 否则，算法结束。</a:t>
            </a:r>
            <a:endParaRPr lang="zh-CN" altLang="en-US" sz="2400">
              <a:latin typeface="宋体" pitchFamily="2" charset="-122"/>
            </a:endParaRPr>
          </a:p>
          <a:p>
            <a:pPr marL="342900" indent="-342900" algn="l" eaLnBrk="0" hangingPunct="0">
              <a:spcBef>
                <a:spcPct val="20000"/>
              </a:spcBef>
            </a:pPr>
            <a:r>
              <a:rPr lang="zh-CN" altLang="en-US" sz="2400">
                <a:solidFill>
                  <a:srgbClr val="800000"/>
                </a:solidFill>
                <a:latin typeface="宋体" pitchFamily="2" charset="-122"/>
              </a:rPr>
              <a:t>特点</a:t>
            </a:r>
            <a:r>
              <a:rPr lang="zh-CN" altLang="en-US" sz="2400">
                <a:latin typeface="宋体" pitchFamily="2" charset="-122"/>
              </a:rPr>
              <a:t>：描述算法通俗易懂，容易产生歧义。对复杂问题，</a:t>
            </a:r>
          </a:p>
          <a:p>
            <a:pPr marL="342900" indent="-342900" algn="l" eaLnBrk="0" hangingPunct="0">
              <a:spcBef>
                <a:spcPct val="20000"/>
              </a:spcBef>
            </a:pPr>
            <a:r>
              <a:rPr lang="zh-CN" altLang="en-US" sz="2400">
                <a:latin typeface="宋体" pitchFamily="2" charset="-122"/>
              </a:rPr>
              <a:t>语句繁琐、冗长，并且很难清楚地表达算法的逻辑流程，</a:t>
            </a:r>
          </a:p>
          <a:p>
            <a:pPr marL="342900" indent="-342900" algn="l" eaLnBrk="0" hangingPunct="0">
              <a:spcBef>
                <a:spcPct val="20000"/>
              </a:spcBef>
            </a:pPr>
            <a:r>
              <a:rPr lang="zh-CN" altLang="en-US" sz="2400">
                <a:latin typeface="宋体" pitchFamily="2" charset="-122"/>
              </a:rPr>
              <a:t>往往需要根据上下文判别其含义，尤其对描述含有选择、</a:t>
            </a:r>
          </a:p>
          <a:p>
            <a:pPr marL="342900" indent="-342900" algn="l" eaLnBrk="0" hangingPunct="0">
              <a:spcBef>
                <a:spcPct val="20000"/>
              </a:spcBef>
            </a:pPr>
            <a:r>
              <a:rPr lang="zh-CN" altLang="en-US" sz="2400">
                <a:latin typeface="宋体" pitchFamily="2" charset="-122"/>
              </a:rPr>
              <a:t>循环结构的算法，不太方便和直观，一般不常使用。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left)">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blinds(horizontal)">
                                      <p:cBhvr>
                                        <p:cTn id="12"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468313" y="692150"/>
            <a:ext cx="60483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Clr>
                <a:srgbClr val="FFFF00"/>
              </a:buClr>
              <a:buSzPct val="70000"/>
              <a:buFont typeface="Wingdings" pitchFamily="2" charset="2"/>
              <a:buNone/>
            </a:pPr>
            <a:r>
              <a:rPr kumimoji="1" lang="en-US" altLang="zh-CN" sz="3600">
                <a:latin typeface="宋体" pitchFamily="2" charset="-122"/>
              </a:rPr>
              <a:t>(2)</a:t>
            </a:r>
            <a:r>
              <a:rPr kumimoji="1" lang="zh-CN" altLang="en-US" sz="3600">
                <a:latin typeface="宋体" pitchFamily="2" charset="-122"/>
              </a:rPr>
              <a:t>专用工具</a:t>
            </a:r>
          </a:p>
        </p:txBody>
      </p:sp>
      <p:sp>
        <p:nvSpPr>
          <p:cNvPr id="149507" name="Rectangle 3"/>
          <p:cNvSpPr>
            <a:spLocks noChangeArrowheads="1"/>
          </p:cNvSpPr>
          <p:nvPr/>
        </p:nvSpPr>
        <p:spPr bwMode="auto">
          <a:xfrm>
            <a:off x="395288" y="1268413"/>
            <a:ext cx="8748712" cy="1800225"/>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lnSpc>
                <a:spcPct val="115000"/>
              </a:lnSpc>
              <a:spcBef>
                <a:spcPct val="20000"/>
              </a:spcBef>
            </a:pPr>
            <a:r>
              <a:rPr lang="en-US" altLang="zh-CN" sz="2800">
                <a:latin typeface="宋体" pitchFamily="2" charset="-122"/>
              </a:rPr>
              <a:t>1</a:t>
            </a:r>
            <a:r>
              <a:rPr lang="zh-CN" altLang="en-US" sz="2800">
                <a:latin typeface="宋体" pitchFamily="2" charset="-122"/>
              </a:rPr>
              <a:t>）流程图</a:t>
            </a:r>
            <a:r>
              <a:rPr lang="zh-CN" altLang="en-US" sz="2800" b="0">
                <a:latin typeface="宋体" pitchFamily="2" charset="-122"/>
              </a:rPr>
              <a:t>   </a:t>
            </a:r>
          </a:p>
          <a:p>
            <a:pPr marL="342900" indent="-342900" algn="l" eaLnBrk="0" hangingPunct="0">
              <a:lnSpc>
                <a:spcPct val="115000"/>
              </a:lnSpc>
              <a:spcBef>
                <a:spcPct val="20000"/>
              </a:spcBef>
            </a:pPr>
            <a:r>
              <a:rPr lang="zh-CN" altLang="en-US" sz="2800">
                <a:latin typeface="宋体" pitchFamily="2" charset="-122"/>
              </a:rPr>
              <a:t>美国国家标准化协会</a:t>
            </a:r>
            <a:r>
              <a:rPr lang="en-US" altLang="zh-CN" sz="2800">
                <a:latin typeface="宋体" pitchFamily="2" charset="-122"/>
              </a:rPr>
              <a:t>ANSI(American National Standard Institute)</a:t>
            </a:r>
            <a:r>
              <a:rPr lang="zh-CN" altLang="en-US" sz="2800">
                <a:latin typeface="宋体" pitchFamily="2" charset="-122"/>
              </a:rPr>
              <a:t>规定了一些常用的流程图符号</a:t>
            </a:r>
          </a:p>
        </p:txBody>
      </p:sp>
      <p:grpSp>
        <p:nvGrpSpPr>
          <p:cNvPr id="149508" name="Group 4"/>
          <p:cNvGrpSpPr>
            <a:grpSpLocks/>
          </p:cNvGrpSpPr>
          <p:nvPr/>
        </p:nvGrpSpPr>
        <p:grpSpPr bwMode="auto">
          <a:xfrm>
            <a:off x="763588" y="3316288"/>
            <a:ext cx="7696200" cy="2921000"/>
            <a:chOff x="754" y="1162"/>
            <a:chExt cx="4848" cy="1840"/>
          </a:xfrm>
        </p:grpSpPr>
        <p:sp>
          <p:nvSpPr>
            <p:cNvPr id="28677" name="AutoShape 5"/>
            <p:cNvSpPr>
              <a:spLocks noChangeArrowheads="1"/>
            </p:cNvSpPr>
            <p:nvPr/>
          </p:nvSpPr>
          <p:spPr bwMode="auto">
            <a:xfrm>
              <a:off x="802" y="1162"/>
              <a:ext cx="680" cy="340"/>
            </a:xfrm>
            <a:prstGeom prst="flowChartTerminator">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28678" name="AutoShape 6"/>
            <p:cNvSpPr>
              <a:spLocks noChangeArrowheads="1"/>
            </p:cNvSpPr>
            <p:nvPr/>
          </p:nvSpPr>
          <p:spPr bwMode="auto">
            <a:xfrm>
              <a:off x="2002" y="1162"/>
              <a:ext cx="680" cy="340"/>
            </a:xfrm>
            <a:prstGeom prst="flowChartDecision">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28679" name="AutoShape 7"/>
            <p:cNvSpPr>
              <a:spLocks noChangeArrowheads="1"/>
            </p:cNvSpPr>
            <p:nvPr/>
          </p:nvSpPr>
          <p:spPr bwMode="auto">
            <a:xfrm>
              <a:off x="3298" y="1162"/>
              <a:ext cx="680" cy="340"/>
            </a:xfrm>
            <a:prstGeom prst="flowChartProcess">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28680" name="AutoShape 8"/>
            <p:cNvSpPr>
              <a:spLocks noChangeArrowheads="1"/>
            </p:cNvSpPr>
            <p:nvPr/>
          </p:nvSpPr>
          <p:spPr bwMode="auto">
            <a:xfrm>
              <a:off x="4498" y="1162"/>
              <a:ext cx="680" cy="340"/>
            </a:xfrm>
            <a:prstGeom prst="flowChartInputOutpu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grpSp>
          <p:nvGrpSpPr>
            <p:cNvPr id="28681" name="Group 9"/>
            <p:cNvGrpSpPr>
              <a:grpSpLocks/>
            </p:cNvGrpSpPr>
            <p:nvPr/>
          </p:nvGrpSpPr>
          <p:grpSpPr bwMode="auto">
            <a:xfrm>
              <a:off x="754" y="2117"/>
              <a:ext cx="807" cy="336"/>
              <a:chOff x="672" y="2571"/>
              <a:chExt cx="807" cy="336"/>
            </a:xfrm>
          </p:grpSpPr>
          <p:sp>
            <p:nvSpPr>
              <p:cNvPr id="28695" name="Line 10"/>
              <p:cNvSpPr>
                <a:spLocks noChangeShapeType="1"/>
              </p:cNvSpPr>
              <p:nvPr/>
            </p:nvSpPr>
            <p:spPr bwMode="auto">
              <a:xfrm>
                <a:off x="912" y="2571"/>
                <a:ext cx="5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11"/>
              <p:cNvSpPr>
                <a:spLocks noChangeShapeType="1"/>
              </p:cNvSpPr>
              <p:nvPr/>
            </p:nvSpPr>
            <p:spPr bwMode="auto">
              <a:xfrm>
                <a:off x="912" y="2907"/>
                <a:ext cx="5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Line 12"/>
              <p:cNvSpPr>
                <a:spLocks noChangeShapeType="1"/>
              </p:cNvSpPr>
              <p:nvPr/>
            </p:nvSpPr>
            <p:spPr bwMode="auto">
              <a:xfrm>
                <a:off x="912" y="2571"/>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Line 13"/>
              <p:cNvSpPr>
                <a:spLocks noChangeShapeType="1"/>
              </p:cNvSpPr>
              <p:nvPr/>
            </p:nvSpPr>
            <p:spPr bwMode="auto">
              <a:xfrm>
                <a:off x="672" y="2751"/>
                <a:ext cx="227"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2" name="AutoShape 14"/>
            <p:cNvSpPr>
              <a:spLocks noChangeArrowheads="1"/>
            </p:cNvSpPr>
            <p:nvPr/>
          </p:nvSpPr>
          <p:spPr bwMode="auto">
            <a:xfrm>
              <a:off x="4014" y="2251"/>
              <a:ext cx="231" cy="150"/>
            </a:xfrm>
            <a:prstGeom prst="flowChartConnector">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28683" name="Text Box 15"/>
            <p:cNvSpPr txBox="1">
              <a:spLocks noChangeArrowheads="1"/>
            </p:cNvSpPr>
            <p:nvPr/>
          </p:nvSpPr>
          <p:spPr bwMode="auto">
            <a:xfrm>
              <a:off x="754" y="159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起止框</a:t>
              </a:r>
            </a:p>
          </p:txBody>
        </p:sp>
        <p:sp>
          <p:nvSpPr>
            <p:cNvPr id="28684" name="Text Box 16"/>
            <p:cNvSpPr txBox="1">
              <a:spLocks noChangeArrowheads="1"/>
            </p:cNvSpPr>
            <p:nvPr/>
          </p:nvSpPr>
          <p:spPr bwMode="auto">
            <a:xfrm>
              <a:off x="2002" y="159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判断框</a:t>
              </a:r>
            </a:p>
          </p:txBody>
        </p:sp>
        <p:sp>
          <p:nvSpPr>
            <p:cNvPr id="28685" name="Text Box 17"/>
            <p:cNvSpPr txBox="1">
              <a:spLocks noChangeArrowheads="1"/>
            </p:cNvSpPr>
            <p:nvPr/>
          </p:nvSpPr>
          <p:spPr bwMode="auto">
            <a:xfrm>
              <a:off x="3250" y="159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处理框</a:t>
              </a:r>
            </a:p>
          </p:txBody>
        </p:sp>
        <p:sp>
          <p:nvSpPr>
            <p:cNvPr id="28686" name="Text Box 18"/>
            <p:cNvSpPr txBox="1">
              <a:spLocks noChangeArrowheads="1"/>
            </p:cNvSpPr>
            <p:nvPr/>
          </p:nvSpPr>
          <p:spPr bwMode="auto">
            <a:xfrm>
              <a:off x="4402" y="159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输入</a:t>
              </a:r>
              <a:r>
                <a:rPr lang="en-US" altLang="zh-CN" sz="2400"/>
                <a:t>/</a:t>
              </a:r>
              <a:r>
                <a:rPr lang="zh-CN" altLang="en-US" sz="2400"/>
                <a:t>输出框</a:t>
              </a:r>
              <a:endParaRPr lang="zh-CN" altLang="en-US" sz="2400" b="0"/>
            </a:p>
          </p:txBody>
        </p:sp>
        <p:sp>
          <p:nvSpPr>
            <p:cNvPr id="28687" name="Text Box 19"/>
            <p:cNvSpPr txBox="1">
              <a:spLocks noChangeArrowheads="1"/>
            </p:cNvSpPr>
            <p:nvPr/>
          </p:nvSpPr>
          <p:spPr bwMode="auto">
            <a:xfrm>
              <a:off x="802" y="266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注释框</a:t>
              </a:r>
            </a:p>
          </p:txBody>
        </p:sp>
        <p:sp>
          <p:nvSpPr>
            <p:cNvPr id="28688" name="Text Box 20"/>
            <p:cNvSpPr txBox="1">
              <a:spLocks noChangeArrowheads="1"/>
            </p:cNvSpPr>
            <p:nvPr/>
          </p:nvSpPr>
          <p:spPr bwMode="auto">
            <a:xfrm>
              <a:off x="2194" y="266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流向线</a:t>
              </a:r>
            </a:p>
          </p:txBody>
        </p:sp>
        <p:sp>
          <p:nvSpPr>
            <p:cNvPr id="28689" name="Text Box 21"/>
            <p:cNvSpPr txBox="1">
              <a:spLocks noChangeArrowheads="1"/>
            </p:cNvSpPr>
            <p:nvPr/>
          </p:nvSpPr>
          <p:spPr bwMode="auto">
            <a:xfrm>
              <a:off x="3778" y="2714"/>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连接点</a:t>
              </a:r>
            </a:p>
          </p:txBody>
        </p:sp>
        <p:grpSp>
          <p:nvGrpSpPr>
            <p:cNvPr id="28690" name="Group 22"/>
            <p:cNvGrpSpPr>
              <a:grpSpLocks/>
            </p:cNvGrpSpPr>
            <p:nvPr/>
          </p:nvGrpSpPr>
          <p:grpSpPr bwMode="auto">
            <a:xfrm>
              <a:off x="2146" y="2069"/>
              <a:ext cx="672" cy="453"/>
              <a:chOff x="2064" y="2523"/>
              <a:chExt cx="672" cy="453"/>
            </a:xfrm>
          </p:grpSpPr>
          <p:sp>
            <p:nvSpPr>
              <p:cNvPr id="28691" name="Line 23"/>
              <p:cNvSpPr>
                <a:spLocks noChangeShapeType="1"/>
              </p:cNvSpPr>
              <p:nvPr/>
            </p:nvSpPr>
            <p:spPr bwMode="auto">
              <a:xfrm>
                <a:off x="2064" y="2619"/>
                <a:ext cx="453"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24"/>
              <p:cNvSpPr>
                <a:spLocks noChangeShapeType="1"/>
              </p:cNvSpPr>
              <p:nvPr/>
            </p:nvSpPr>
            <p:spPr bwMode="auto">
              <a:xfrm>
                <a:off x="2592" y="2523"/>
                <a:ext cx="0" cy="453"/>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25"/>
              <p:cNvSpPr>
                <a:spLocks noChangeShapeType="1"/>
              </p:cNvSpPr>
              <p:nvPr/>
            </p:nvSpPr>
            <p:spPr bwMode="auto">
              <a:xfrm flipH="1">
                <a:off x="2064" y="2811"/>
                <a:ext cx="384"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26"/>
              <p:cNvSpPr>
                <a:spLocks noChangeShapeType="1"/>
              </p:cNvSpPr>
              <p:nvPr/>
            </p:nvSpPr>
            <p:spPr bwMode="auto">
              <a:xfrm flipV="1">
                <a:off x="2736" y="2523"/>
                <a:ext cx="0" cy="432"/>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blinds(horizontal)">
                                      <p:cBhvr>
                                        <p:cTn id="12" dur="500"/>
                                        <p:tgtEl>
                                          <p:spTgt spid="149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8"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Effect transition="in" filter="wheel(8)">
                                      <p:cBhvr>
                                        <p:cTn id="17"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395288" y="476250"/>
            <a:ext cx="6481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r>
              <a:rPr kumimoji="1" lang="zh-CN" altLang="en-US" sz="2800">
                <a:solidFill>
                  <a:srgbClr val="800000"/>
                </a:solidFill>
              </a:rPr>
              <a:t>程序流程图表示</a:t>
            </a:r>
            <a:r>
              <a:rPr kumimoji="1" lang="en-US" altLang="zh-CN" sz="2800">
                <a:solidFill>
                  <a:srgbClr val="800000"/>
                </a:solidFill>
              </a:rPr>
              <a:t>: </a:t>
            </a:r>
            <a:r>
              <a:rPr kumimoji="1" lang="zh-CN" altLang="en-US" sz="2400"/>
              <a:t>打印</a:t>
            </a:r>
            <a:r>
              <a:rPr lang="en-US" altLang="zh-CN" sz="2400">
                <a:latin typeface="Arial" charset="0"/>
              </a:rPr>
              <a:t>80</a:t>
            </a:r>
            <a:r>
              <a:rPr lang="zh-CN" altLang="en-US" sz="2400">
                <a:latin typeface="Arial" charset="0"/>
              </a:rPr>
              <a:t>分以上的学生成绩</a:t>
            </a:r>
            <a:endParaRPr lang="en-US" altLang="zh-CN" sz="2400">
              <a:latin typeface="Arial" charset="0"/>
            </a:endParaRPr>
          </a:p>
        </p:txBody>
      </p:sp>
      <p:grpSp>
        <p:nvGrpSpPr>
          <p:cNvPr id="150531" name="Group 3"/>
          <p:cNvGrpSpPr>
            <a:grpSpLocks/>
          </p:cNvGrpSpPr>
          <p:nvPr/>
        </p:nvGrpSpPr>
        <p:grpSpPr bwMode="auto">
          <a:xfrm>
            <a:off x="1331913" y="1341438"/>
            <a:ext cx="4248150" cy="4800600"/>
            <a:chOff x="839" y="618"/>
            <a:chExt cx="2676" cy="3024"/>
          </a:xfrm>
        </p:grpSpPr>
        <p:sp>
          <p:nvSpPr>
            <p:cNvPr id="29702" name="AutoShape 4"/>
            <p:cNvSpPr>
              <a:spLocks noChangeArrowheads="1"/>
            </p:cNvSpPr>
            <p:nvPr/>
          </p:nvSpPr>
          <p:spPr bwMode="auto">
            <a:xfrm>
              <a:off x="1897" y="618"/>
              <a:ext cx="727" cy="248"/>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zh-CN" altLang="en-US" sz="2000"/>
                <a:t>开始</a:t>
              </a:r>
            </a:p>
          </p:txBody>
        </p:sp>
        <p:sp>
          <p:nvSpPr>
            <p:cNvPr id="29703" name="AutoShape 5"/>
            <p:cNvSpPr>
              <a:spLocks noChangeArrowheads="1"/>
            </p:cNvSpPr>
            <p:nvPr/>
          </p:nvSpPr>
          <p:spPr bwMode="auto">
            <a:xfrm>
              <a:off x="1897" y="1064"/>
              <a:ext cx="860" cy="24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t>1 </a:t>
              </a:r>
              <a:r>
                <a:rPr lang="en-US" altLang="zh-CN" sz="1800">
                  <a:sym typeface="Symbol" pitchFamily="18" charset="2"/>
                </a:rPr>
                <a:t></a:t>
              </a:r>
              <a:r>
                <a:rPr kumimoji="1" lang="en-US" altLang="zh-CN"/>
                <a:t> </a:t>
              </a:r>
              <a:r>
                <a:rPr kumimoji="1" lang="en-US" altLang="zh-CN" sz="2000"/>
                <a:t>i</a:t>
              </a:r>
            </a:p>
          </p:txBody>
        </p:sp>
        <p:sp>
          <p:nvSpPr>
            <p:cNvPr id="29704" name="Line 6"/>
            <p:cNvSpPr>
              <a:spLocks noChangeShapeType="1"/>
            </p:cNvSpPr>
            <p:nvPr/>
          </p:nvSpPr>
          <p:spPr bwMode="auto">
            <a:xfrm>
              <a:off x="2294" y="866"/>
              <a:ext cx="0" cy="1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AutoShape 7"/>
            <p:cNvSpPr>
              <a:spLocks noChangeArrowheads="1"/>
            </p:cNvSpPr>
            <p:nvPr/>
          </p:nvSpPr>
          <p:spPr bwMode="auto">
            <a:xfrm>
              <a:off x="1764" y="1560"/>
              <a:ext cx="1191" cy="297"/>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t>gi&gt;=80</a:t>
              </a:r>
            </a:p>
          </p:txBody>
        </p:sp>
        <p:sp>
          <p:nvSpPr>
            <p:cNvPr id="29706" name="Line 8"/>
            <p:cNvSpPr>
              <a:spLocks noChangeShapeType="1"/>
            </p:cNvSpPr>
            <p:nvPr/>
          </p:nvSpPr>
          <p:spPr bwMode="auto">
            <a:xfrm>
              <a:off x="2360" y="1312"/>
              <a:ext cx="0" cy="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AutoShape 9"/>
            <p:cNvSpPr>
              <a:spLocks noChangeArrowheads="1"/>
            </p:cNvSpPr>
            <p:nvPr/>
          </p:nvSpPr>
          <p:spPr bwMode="auto">
            <a:xfrm>
              <a:off x="1103" y="2006"/>
              <a:ext cx="927" cy="298"/>
            </a:xfrm>
            <a:prstGeom prst="parallelogram">
              <a:avLst>
                <a:gd name="adj" fmla="val 7776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zh-CN" altLang="en-US" sz="2000"/>
                <a:t>输出</a:t>
              </a:r>
              <a:r>
                <a:rPr kumimoji="1" lang="en-US" altLang="zh-CN" sz="2000"/>
                <a:t>gi</a:t>
              </a:r>
            </a:p>
          </p:txBody>
        </p:sp>
        <p:sp>
          <p:nvSpPr>
            <p:cNvPr id="29708" name="AutoShape 10"/>
            <p:cNvSpPr>
              <a:spLocks noChangeArrowheads="1"/>
            </p:cNvSpPr>
            <p:nvPr/>
          </p:nvSpPr>
          <p:spPr bwMode="auto">
            <a:xfrm>
              <a:off x="1963" y="2551"/>
              <a:ext cx="794" cy="24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t>i+1 </a:t>
              </a:r>
              <a:r>
                <a:rPr lang="en-US" altLang="zh-CN" sz="1600">
                  <a:sym typeface="Symbol" pitchFamily="18" charset="2"/>
                </a:rPr>
                <a:t></a:t>
              </a:r>
              <a:r>
                <a:rPr kumimoji="1" lang="en-US" altLang="zh-CN"/>
                <a:t> </a:t>
              </a:r>
              <a:r>
                <a:rPr kumimoji="1" lang="en-US" altLang="zh-CN" sz="2000"/>
                <a:t>i</a:t>
              </a:r>
            </a:p>
          </p:txBody>
        </p:sp>
        <p:sp>
          <p:nvSpPr>
            <p:cNvPr id="29709" name="Line 11"/>
            <p:cNvSpPr>
              <a:spLocks noChangeShapeType="1"/>
            </p:cNvSpPr>
            <p:nvPr/>
          </p:nvSpPr>
          <p:spPr bwMode="auto">
            <a:xfrm>
              <a:off x="1434" y="1709"/>
              <a:ext cx="3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2"/>
            <p:cNvSpPr>
              <a:spLocks noChangeShapeType="1"/>
            </p:cNvSpPr>
            <p:nvPr/>
          </p:nvSpPr>
          <p:spPr bwMode="auto">
            <a:xfrm>
              <a:off x="1434" y="1709"/>
              <a:ext cx="0" cy="2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13"/>
            <p:cNvSpPr>
              <a:spLocks noChangeShapeType="1"/>
            </p:cNvSpPr>
            <p:nvPr/>
          </p:nvSpPr>
          <p:spPr bwMode="auto">
            <a:xfrm>
              <a:off x="1500" y="2304"/>
              <a:ext cx="0"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14"/>
            <p:cNvSpPr>
              <a:spLocks noChangeShapeType="1"/>
            </p:cNvSpPr>
            <p:nvPr/>
          </p:nvSpPr>
          <p:spPr bwMode="auto">
            <a:xfrm>
              <a:off x="1500" y="2403"/>
              <a:ext cx="7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Line 15"/>
            <p:cNvSpPr>
              <a:spLocks noChangeShapeType="1"/>
            </p:cNvSpPr>
            <p:nvPr/>
          </p:nvSpPr>
          <p:spPr bwMode="auto">
            <a:xfrm>
              <a:off x="2955" y="1709"/>
              <a:ext cx="2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4" name="Line 16"/>
            <p:cNvSpPr>
              <a:spLocks noChangeShapeType="1"/>
            </p:cNvSpPr>
            <p:nvPr/>
          </p:nvSpPr>
          <p:spPr bwMode="auto">
            <a:xfrm>
              <a:off x="3220" y="1709"/>
              <a:ext cx="0" cy="6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5" name="Line 17"/>
            <p:cNvSpPr>
              <a:spLocks noChangeShapeType="1"/>
            </p:cNvSpPr>
            <p:nvPr/>
          </p:nvSpPr>
          <p:spPr bwMode="auto">
            <a:xfrm>
              <a:off x="2278" y="2403"/>
              <a:ext cx="0" cy="1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6" name="AutoShape 18"/>
            <p:cNvSpPr>
              <a:spLocks noChangeArrowheads="1"/>
            </p:cNvSpPr>
            <p:nvPr/>
          </p:nvSpPr>
          <p:spPr bwMode="auto">
            <a:xfrm>
              <a:off x="1897" y="3047"/>
              <a:ext cx="926" cy="24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t>i&gt;50</a:t>
              </a:r>
            </a:p>
          </p:txBody>
        </p:sp>
        <p:sp>
          <p:nvSpPr>
            <p:cNvPr id="29717" name="Line 19"/>
            <p:cNvSpPr>
              <a:spLocks noChangeShapeType="1"/>
            </p:cNvSpPr>
            <p:nvPr/>
          </p:nvSpPr>
          <p:spPr bwMode="auto">
            <a:xfrm>
              <a:off x="839" y="3171"/>
              <a:ext cx="10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Line 20"/>
            <p:cNvSpPr>
              <a:spLocks noChangeShapeType="1"/>
            </p:cNvSpPr>
            <p:nvPr/>
          </p:nvSpPr>
          <p:spPr bwMode="auto">
            <a:xfrm flipV="1">
              <a:off x="839" y="1510"/>
              <a:ext cx="0" cy="1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Line 21"/>
            <p:cNvSpPr>
              <a:spLocks noChangeShapeType="1"/>
            </p:cNvSpPr>
            <p:nvPr/>
          </p:nvSpPr>
          <p:spPr bwMode="auto">
            <a:xfrm>
              <a:off x="839" y="1510"/>
              <a:ext cx="14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2"/>
            <p:cNvSpPr>
              <a:spLocks noChangeShapeType="1"/>
            </p:cNvSpPr>
            <p:nvPr/>
          </p:nvSpPr>
          <p:spPr bwMode="auto">
            <a:xfrm>
              <a:off x="2343" y="2799"/>
              <a:ext cx="0" cy="2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AutoShape 23"/>
            <p:cNvSpPr>
              <a:spLocks noChangeArrowheads="1"/>
            </p:cNvSpPr>
            <p:nvPr/>
          </p:nvSpPr>
          <p:spPr bwMode="auto">
            <a:xfrm>
              <a:off x="2096" y="3444"/>
              <a:ext cx="661" cy="198"/>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zh-CN" altLang="en-US" sz="2000"/>
                <a:t>结束</a:t>
              </a:r>
            </a:p>
          </p:txBody>
        </p:sp>
        <p:sp>
          <p:nvSpPr>
            <p:cNvPr id="29722" name="Line 24"/>
            <p:cNvSpPr>
              <a:spLocks noChangeShapeType="1"/>
            </p:cNvSpPr>
            <p:nvPr/>
          </p:nvSpPr>
          <p:spPr bwMode="auto">
            <a:xfrm>
              <a:off x="2360" y="3295"/>
              <a:ext cx="0" cy="1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Text Box 25"/>
            <p:cNvSpPr txBox="1">
              <a:spLocks noChangeArrowheads="1"/>
            </p:cNvSpPr>
            <p:nvPr/>
          </p:nvSpPr>
          <p:spPr bwMode="auto">
            <a:xfrm>
              <a:off x="1434" y="1480"/>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000"/>
                <a:t>成立</a:t>
              </a:r>
            </a:p>
          </p:txBody>
        </p:sp>
        <p:sp>
          <p:nvSpPr>
            <p:cNvPr id="29724" name="Text Box 26"/>
            <p:cNvSpPr txBox="1">
              <a:spLocks noChangeArrowheads="1"/>
            </p:cNvSpPr>
            <p:nvPr/>
          </p:nvSpPr>
          <p:spPr bwMode="auto">
            <a:xfrm>
              <a:off x="1202" y="2938"/>
              <a:ext cx="6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000"/>
                <a:t>不成立</a:t>
              </a:r>
            </a:p>
          </p:txBody>
        </p:sp>
        <p:sp>
          <p:nvSpPr>
            <p:cNvPr id="29725" name="Text Box 27"/>
            <p:cNvSpPr txBox="1">
              <a:spLocks noChangeArrowheads="1"/>
            </p:cNvSpPr>
            <p:nvPr/>
          </p:nvSpPr>
          <p:spPr bwMode="auto">
            <a:xfrm>
              <a:off x="2889" y="1500"/>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000"/>
                <a:t>不成立</a:t>
              </a:r>
            </a:p>
          </p:txBody>
        </p:sp>
        <p:sp>
          <p:nvSpPr>
            <p:cNvPr id="29726" name="Line 28"/>
            <p:cNvSpPr>
              <a:spLocks noChangeShapeType="1"/>
            </p:cNvSpPr>
            <p:nvPr/>
          </p:nvSpPr>
          <p:spPr bwMode="auto">
            <a:xfrm flipH="1">
              <a:off x="2272" y="2410"/>
              <a:ext cx="9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Text Box 29"/>
            <p:cNvSpPr txBox="1">
              <a:spLocks noChangeArrowheads="1"/>
            </p:cNvSpPr>
            <p:nvPr/>
          </p:nvSpPr>
          <p:spPr bwMode="auto">
            <a:xfrm>
              <a:off x="2421" y="3227"/>
              <a:ext cx="6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sz="1800"/>
                <a:t>成立</a:t>
              </a:r>
            </a:p>
          </p:txBody>
        </p:sp>
      </p:grpSp>
      <p:sp>
        <p:nvSpPr>
          <p:cNvPr id="150558" name="Rectangle 30"/>
          <p:cNvSpPr>
            <a:spLocks noChangeArrowheads="1"/>
          </p:cNvSpPr>
          <p:nvPr/>
        </p:nvSpPr>
        <p:spPr bwMode="auto">
          <a:xfrm>
            <a:off x="5795963" y="1268413"/>
            <a:ext cx="2952750" cy="3455987"/>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762000" eaLnBrk="0" hangingPunct="0">
              <a:spcBef>
                <a:spcPct val="20000"/>
              </a:spcBef>
            </a:pPr>
            <a:r>
              <a:rPr lang="zh-CN" altLang="en-US" sz="2800">
                <a:solidFill>
                  <a:srgbClr val="000066"/>
                </a:solidFill>
                <a:latin typeface="楷体_GB2312" pitchFamily="49" charset="-122"/>
                <a:ea typeface="楷体_GB2312" pitchFamily="49" charset="-122"/>
              </a:rPr>
              <a:t>传统流程图用流程线指出各框的执行顺序，对流程线的使用没有严格限制。</a:t>
            </a:r>
          </a:p>
        </p:txBody>
      </p:sp>
      <p:pic>
        <p:nvPicPr>
          <p:cNvPr id="24608" name="Picture 32" descr="b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57563"/>
            <a:ext cx="7920038"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50531"/>
                                        </p:tgtEl>
                                        <p:attrNameLst>
                                          <p:attrName>style.visibility</p:attrName>
                                        </p:attrNameLst>
                                      </p:cBhvr>
                                      <p:to>
                                        <p:strVal val="visible"/>
                                      </p:to>
                                    </p:set>
                                    <p:animEffect transition="in" filter="wipe(up)">
                                      <p:cBhvr>
                                        <p:cTn id="13" dur="500"/>
                                        <p:tgtEl>
                                          <p:spTgt spid="15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0558"/>
                                        </p:tgtEl>
                                        <p:attrNameLst>
                                          <p:attrName>style.visibility</p:attrName>
                                        </p:attrNameLst>
                                      </p:cBhvr>
                                      <p:to>
                                        <p:strVal val="visible"/>
                                      </p:to>
                                    </p:set>
                                    <p:animEffect transition="in" filter="wipe(up)">
                                      <p:cBhvr>
                                        <p:cTn id="18" dur="500"/>
                                        <p:tgtEl>
                                          <p:spTgt spid="1505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4572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gn="l">
              <a:spcBef>
                <a:spcPct val="20000"/>
              </a:spcBef>
            </a:pPr>
            <a:endParaRPr lang="zh-CN" altLang="zh-CN" sz="2000">
              <a:latin typeface="楷体_GB2312" pitchFamily="49" charset="-122"/>
              <a:ea typeface="楷体_GB2312" pitchFamily="49" charset="-122"/>
            </a:endParaRPr>
          </a:p>
        </p:txBody>
      </p:sp>
      <p:sp>
        <p:nvSpPr>
          <p:cNvPr id="610307" name="Rectangle 3"/>
          <p:cNvSpPr>
            <a:spLocks noGrp="1" noChangeArrowheads="1"/>
          </p:cNvSpPr>
          <p:nvPr>
            <p:ph type="ctrTitle"/>
          </p:nvPr>
        </p:nvSpPr>
        <p:spPr>
          <a:xfrm>
            <a:off x="900113" y="981075"/>
            <a:ext cx="7848600" cy="1366838"/>
          </a:xfrm>
        </p:spPr>
        <p:txBody>
          <a:bodyPr/>
          <a:lstStyle/>
          <a:p>
            <a:pPr>
              <a:buSzPct val="60000"/>
              <a:buFont typeface="Wingdings" pitchFamily="2" charset="2"/>
              <a:buChar char="l"/>
              <a:defRPr/>
            </a:pPr>
            <a:r>
              <a:rPr lang="en-US" altLang="zh-CN" sz="4000" b="0">
                <a:solidFill>
                  <a:srgbClr val="008000"/>
                </a:solidFill>
              </a:rPr>
              <a:t> </a:t>
            </a:r>
            <a:r>
              <a:rPr lang="zh-CN" altLang="en-US" sz="4000" b="0">
                <a:solidFill>
                  <a:srgbClr val="008000"/>
                </a:solidFill>
                <a:effectLst/>
              </a:rPr>
              <a:t>本章要点</a:t>
            </a:r>
            <a:endParaRPr lang="zh-CN" altLang="en-US" sz="8800" b="0">
              <a:solidFill>
                <a:srgbClr val="008000"/>
              </a:solidFill>
              <a:effectLst/>
              <a:latin typeface="Arial Black" pitchFamily="34" charset="0"/>
              <a:ea typeface="方正舒体" pitchFamily="2" charset="-122"/>
            </a:endParaRPr>
          </a:p>
        </p:txBody>
      </p:sp>
      <p:sp>
        <p:nvSpPr>
          <p:cNvPr id="610309" name="Rectangle 5"/>
          <p:cNvSpPr>
            <a:spLocks noGrp="1" noChangeArrowheads="1"/>
          </p:cNvSpPr>
          <p:nvPr>
            <p:ph type="subTitle" idx="1"/>
          </p:nvPr>
        </p:nvSpPr>
        <p:spPr>
          <a:xfrm>
            <a:off x="1116013" y="2492375"/>
            <a:ext cx="6911975" cy="2305050"/>
          </a:xfrm>
          <a:ln>
            <a:solidFill>
              <a:schemeClr val="hlink"/>
            </a:solidFill>
          </a:ln>
          <a:scene3d>
            <a:camera prst="legacyObliqueTopRight"/>
            <a:lightRig rig="legacyFlat3" dir="b"/>
          </a:scene3d>
          <a:sp3d extrusionH="430200" prstMaterial="legacyMatte">
            <a:bevelT w="13500" h="13500" prst="angle"/>
            <a:bevelB w="13500" h="13500" prst="angle"/>
            <a:extrusionClr>
              <a:schemeClr val="hlink"/>
            </a:extrusionClr>
          </a:sp3d>
        </p:spPr>
        <p:txBody>
          <a:bodyPr tIns="154800">
            <a:flatTx/>
          </a:bodyPr>
          <a:lstStyle/>
          <a:p>
            <a:pPr algn="l">
              <a:lnSpc>
                <a:spcPct val="90000"/>
              </a:lnSpc>
              <a:buFont typeface="Wingdings" pitchFamily="2" charset="2"/>
              <a:buChar char="Ø"/>
              <a:defRPr/>
            </a:pPr>
            <a:r>
              <a:rPr lang="en-US" altLang="zh-CN" sz="3200" b="1">
                <a:solidFill>
                  <a:srgbClr val="800000"/>
                </a:solidFill>
                <a:effectLst>
                  <a:outerShdw blurRad="38100" dist="38100" dir="2700000" algn="tl">
                    <a:srgbClr val="C0C0C0"/>
                  </a:outerShdw>
                </a:effectLst>
                <a:latin typeface="隶书" pitchFamily="49" charset="-122"/>
                <a:ea typeface="隶书" pitchFamily="49" charset="-122"/>
              </a:rPr>
              <a:t> </a:t>
            </a:r>
            <a:r>
              <a:rPr lang="zh-CN" altLang="en-US" sz="3200" b="1">
                <a:solidFill>
                  <a:srgbClr val="800000"/>
                </a:solidFill>
                <a:effectLst>
                  <a:outerShdw blurRad="38100" dist="38100" dir="2700000" algn="tl">
                    <a:srgbClr val="C0C0C0"/>
                  </a:outerShdw>
                </a:effectLst>
                <a:latin typeface="隶书" pitchFamily="49" charset="-122"/>
                <a:ea typeface="隶书" pitchFamily="49" charset="-122"/>
              </a:rPr>
              <a:t>程序的三种基本结构</a:t>
            </a:r>
          </a:p>
          <a:p>
            <a:pPr algn="l">
              <a:lnSpc>
                <a:spcPct val="90000"/>
              </a:lnSpc>
              <a:buFont typeface="Wingdings" pitchFamily="2" charset="2"/>
              <a:buChar char="Ø"/>
              <a:defRPr/>
            </a:pPr>
            <a:r>
              <a:rPr lang="zh-CN" altLang="en-US" sz="3200" b="1">
                <a:solidFill>
                  <a:srgbClr val="800000"/>
                </a:solidFill>
                <a:effectLst>
                  <a:outerShdw blurRad="38100" dist="38100" dir="2700000" algn="tl">
                    <a:srgbClr val="C0C0C0"/>
                  </a:outerShdw>
                </a:effectLst>
                <a:latin typeface="隶书" pitchFamily="49" charset="-122"/>
                <a:ea typeface="隶书" pitchFamily="49" charset="-122"/>
              </a:rPr>
              <a:t> 什么是算法，如何设计和表示算法</a:t>
            </a:r>
          </a:p>
          <a:p>
            <a:pPr algn="l">
              <a:lnSpc>
                <a:spcPct val="90000"/>
              </a:lnSpc>
              <a:buFont typeface="Wingdings" pitchFamily="2" charset="2"/>
              <a:buChar char="Ø"/>
              <a:defRPr/>
            </a:pPr>
            <a:r>
              <a:rPr lang="zh-CN" altLang="en-US" sz="3200" b="1">
                <a:solidFill>
                  <a:srgbClr val="800000"/>
                </a:solidFill>
                <a:effectLst>
                  <a:outerShdw blurRad="38100" dist="38100" dir="2700000" algn="tl">
                    <a:srgbClr val="C0C0C0"/>
                  </a:outerShdw>
                </a:effectLst>
                <a:latin typeface="隶书" pitchFamily="49" charset="-122"/>
                <a:ea typeface="隶书" pitchFamily="49" charset="-122"/>
              </a:rPr>
              <a:t> 结构化程序设计的思想和方法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0309">
                                            <p:bg/>
                                          </p:spTgt>
                                        </p:tgtEl>
                                        <p:attrNameLst>
                                          <p:attrName>style.visibility</p:attrName>
                                        </p:attrNameLst>
                                      </p:cBhvr>
                                      <p:to>
                                        <p:strVal val="visible"/>
                                      </p:to>
                                    </p:set>
                                    <p:anim calcmode="lin" valueType="num">
                                      <p:cBhvr>
                                        <p:cTn id="7" dur="1000" fill="hold"/>
                                        <p:tgtEl>
                                          <p:spTgt spid="610309">
                                            <p:bg/>
                                          </p:spTgt>
                                        </p:tgtEl>
                                        <p:attrNameLst>
                                          <p:attrName>ppt_w</p:attrName>
                                        </p:attrNameLst>
                                      </p:cBhvr>
                                      <p:tavLst>
                                        <p:tav tm="0">
                                          <p:val>
                                            <p:strVal val="#ppt_w*0.70"/>
                                          </p:val>
                                        </p:tav>
                                        <p:tav tm="100000">
                                          <p:val>
                                            <p:strVal val="#ppt_w"/>
                                          </p:val>
                                        </p:tav>
                                      </p:tavLst>
                                    </p:anim>
                                    <p:anim calcmode="lin" valueType="num">
                                      <p:cBhvr>
                                        <p:cTn id="8" dur="1000" fill="hold"/>
                                        <p:tgtEl>
                                          <p:spTgt spid="610309">
                                            <p:bg/>
                                          </p:spTgt>
                                        </p:tgtEl>
                                        <p:attrNameLst>
                                          <p:attrName>ppt_h</p:attrName>
                                        </p:attrNameLst>
                                      </p:cBhvr>
                                      <p:tavLst>
                                        <p:tav tm="0">
                                          <p:val>
                                            <p:strVal val="#ppt_h"/>
                                          </p:val>
                                        </p:tav>
                                        <p:tav tm="100000">
                                          <p:val>
                                            <p:strVal val="#ppt_h"/>
                                          </p:val>
                                        </p:tav>
                                      </p:tavLst>
                                    </p:anim>
                                    <p:animEffect transition="in" filter="fade">
                                      <p:cBhvr>
                                        <p:cTn id="9" dur="1000"/>
                                        <p:tgtEl>
                                          <p:spTgt spid="610309">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10309">
                                            <p:txEl>
                                              <p:pRg st="0" end="0"/>
                                            </p:txEl>
                                          </p:spTgt>
                                        </p:tgtEl>
                                        <p:attrNameLst>
                                          <p:attrName>style.visibility</p:attrName>
                                        </p:attrNameLst>
                                      </p:cBhvr>
                                      <p:to>
                                        <p:strVal val="visible"/>
                                      </p:to>
                                    </p:set>
                                    <p:anim calcmode="lin" valueType="num">
                                      <p:cBhvr>
                                        <p:cTn id="12" dur="1000" fill="hold"/>
                                        <p:tgtEl>
                                          <p:spTgt spid="61030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61030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610309">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10309">
                                            <p:txEl>
                                              <p:pRg st="1" end="1"/>
                                            </p:txEl>
                                          </p:spTgt>
                                        </p:tgtEl>
                                        <p:attrNameLst>
                                          <p:attrName>style.visibility</p:attrName>
                                        </p:attrNameLst>
                                      </p:cBhvr>
                                      <p:to>
                                        <p:strVal val="visible"/>
                                      </p:to>
                                    </p:set>
                                    <p:anim calcmode="lin" valueType="num">
                                      <p:cBhvr>
                                        <p:cTn id="17" dur="1000" fill="hold"/>
                                        <p:tgtEl>
                                          <p:spTgt spid="610309">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610309">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610309">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610309">
                                            <p:txEl>
                                              <p:pRg st="2" end="2"/>
                                            </p:txEl>
                                          </p:spTgt>
                                        </p:tgtEl>
                                        <p:attrNameLst>
                                          <p:attrName>style.visibility</p:attrName>
                                        </p:attrNameLst>
                                      </p:cBhvr>
                                      <p:to>
                                        <p:strVal val="visible"/>
                                      </p:to>
                                    </p:set>
                                    <p:anim calcmode="lin" valueType="num">
                                      <p:cBhvr>
                                        <p:cTn id="22" dur="1000" fill="hold"/>
                                        <p:tgtEl>
                                          <p:spTgt spid="610309">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610309">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610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395288" y="620713"/>
            <a:ext cx="3790950" cy="5191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buClr>
                <a:srgbClr val="CC99FF"/>
              </a:buClr>
              <a:buFont typeface="Monotype Sorts" pitchFamily="2" charset="2"/>
              <a:buNone/>
            </a:pPr>
            <a:r>
              <a:rPr kumimoji="1" lang="en-US" altLang="zh-CN" sz="2800">
                <a:latin typeface="宋体" pitchFamily="2" charset="-122"/>
                <a:sym typeface="Symbol" pitchFamily="18" charset="2"/>
              </a:rPr>
              <a:t>2</a:t>
            </a:r>
            <a:r>
              <a:rPr kumimoji="1" lang="zh-CN" altLang="en-US" sz="2800">
                <a:latin typeface="宋体" pitchFamily="2" charset="-122"/>
                <a:sym typeface="Symbol" pitchFamily="18" charset="2"/>
              </a:rPr>
              <a:t>）</a:t>
            </a:r>
            <a:r>
              <a:rPr kumimoji="1" lang="en-US" altLang="zh-CN" sz="2800">
                <a:latin typeface="宋体" pitchFamily="2" charset="-122"/>
                <a:sym typeface="Symbol" pitchFamily="18" charset="2"/>
              </a:rPr>
              <a:t>N–S</a:t>
            </a:r>
            <a:r>
              <a:rPr kumimoji="1" lang="zh-CN" altLang="en-US" sz="2800">
                <a:latin typeface="宋体" pitchFamily="2" charset="-122"/>
                <a:sym typeface="Symbol" pitchFamily="18" charset="2"/>
              </a:rPr>
              <a:t>流程图</a:t>
            </a:r>
          </a:p>
        </p:txBody>
      </p:sp>
      <p:sp>
        <p:nvSpPr>
          <p:cNvPr id="152579" name="Rectangle 3"/>
          <p:cNvSpPr>
            <a:spLocks noChangeArrowheads="1"/>
          </p:cNvSpPr>
          <p:nvPr/>
        </p:nvSpPr>
        <p:spPr bwMode="auto">
          <a:xfrm>
            <a:off x="250825" y="1125538"/>
            <a:ext cx="8497888"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0" hangingPunct="0">
              <a:lnSpc>
                <a:spcPct val="110000"/>
              </a:lnSpc>
              <a:buFontTx/>
              <a:buChar char="•"/>
            </a:pPr>
            <a:r>
              <a:rPr lang="en-US" altLang="zh-CN" sz="2800">
                <a:solidFill>
                  <a:srgbClr val="000066"/>
                </a:solidFill>
                <a:latin typeface="宋体" pitchFamily="2" charset="-122"/>
              </a:rPr>
              <a:t>N—S</a:t>
            </a:r>
            <a:r>
              <a:rPr lang="zh-CN" altLang="en-US" sz="2800">
                <a:solidFill>
                  <a:srgbClr val="000066"/>
                </a:solidFill>
                <a:latin typeface="宋体" pitchFamily="2" charset="-122"/>
              </a:rPr>
              <a:t>流程图</a:t>
            </a:r>
          </a:p>
          <a:p>
            <a:pPr marL="342900" indent="-342900" algn="l" eaLnBrk="0" hangingPunct="0">
              <a:lnSpc>
                <a:spcPct val="110000"/>
              </a:lnSpc>
            </a:pPr>
            <a:r>
              <a:rPr lang="zh-CN" altLang="en-US" sz="2800">
                <a:latin typeface="宋体" pitchFamily="2" charset="-122"/>
              </a:rPr>
              <a:t>      由美国学者</a:t>
            </a:r>
            <a:r>
              <a:rPr lang="en-US" altLang="zh-CN" sz="2800">
                <a:latin typeface="宋体" pitchFamily="2" charset="-122"/>
              </a:rPr>
              <a:t>I.</a:t>
            </a:r>
            <a:r>
              <a:rPr lang="en-US" altLang="zh-CN" sz="2800">
                <a:solidFill>
                  <a:srgbClr val="FF0000"/>
                </a:solidFill>
                <a:latin typeface="宋体" pitchFamily="2" charset="-122"/>
              </a:rPr>
              <a:t>N</a:t>
            </a:r>
            <a:r>
              <a:rPr lang="en-US" altLang="zh-CN" sz="2800">
                <a:latin typeface="宋体" pitchFamily="2" charset="-122"/>
              </a:rPr>
              <a:t>assi</a:t>
            </a:r>
            <a:r>
              <a:rPr lang="zh-CN" altLang="en-US" sz="2800">
                <a:latin typeface="宋体" pitchFamily="2" charset="-122"/>
              </a:rPr>
              <a:t>和</a:t>
            </a:r>
            <a:r>
              <a:rPr lang="en-US" altLang="zh-CN" sz="2800">
                <a:latin typeface="宋体" pitchFamily="2" charset="-122"/>
              </a:rPr>
              <a:t>B.</a:t>
            </a:r>
            <a:r>
              <a:rPr lang="en-US" altLang="zh-CN" sz="2800">
                <a:solidFill>
                  <a:srgbClr val="FF0000"/>
                </a:solidFill>
                <a:latin typeface="宋体" pitchFamily="2" charset="-122"/>
              </a:rPr>
              <a:t>S</a:t>
            </a:r>
            <a:r>
              <a:rPr lang="en-US" altLang="zh-CN" sz="2800">
                <a:latin typeface="宋体" pitchFamily="2" charset="-122"/>
              </a:rPr>
              <a:t>hneiderman</a:t>
            </a:r>
            <a:r>
              <a:rPr lang="zh-CN" altLang="en-US" sz="2800">
                <a:latin typeface="宋体" pitchFamily="2" charset="-122"/>
              </a:rPr>
              <a:t>提出表示算法的图形工具。基本单元是矩形框</a:t>
            </a:r>
            <a:r>
              <a:rPr lang="en-US" altLang="zh-CN" sz="2800">
                <a:latin typeface="宋体" pitchFamily="2" charset="-122"/>
              </a:rPr>
              <a:t>,</a:t>
            </a:r>
            <a:r>
              <a:rPr lang="zh-CN" altLang="en-US" sz="2800">
                <a:latin typeface="宋体" pitchFamily="2" charset="-122"/>
              </a:rPr>
              <a:t>用不同的形状线分割</a:t>
            </a:r>
            <a:r>
              <a:rPr lang="en-US" altLang="zh-CN" sz="2800">
                <a:latin typeface="宋体" pitchFamily="2" charset="-122"/>
              </a:rPr>
              <a:t>,</a:t>
            </a:r>
            <a:r>
              <a:rPr lang="zh-CN" altLang="en-US" sz="2800">
                <a:latin typeface="宋体" pitchFamily="2" charset="-122"/>
              </a:rPr>
              <a:t>表示三种结构。只有一个入口</a:t>
            </a:r>
            <a:r>
              <a:rPr lang="en-US" altLang="zh-CN" sz="2800">
                <a:latin typeface="宋体" pitchFamily="2" charset="-122"/>
              </a:rPr>
              <a:t>,</a:t>
            </a:r>
            <a:r>
              <a:rPr lang="zh-CN" altLang="en-US" sz="2800">
                <a:latin typeface="宋体" pitchFamily="2" charset="-122"/>
              </a:rPr>
              <a:t>一个出口</a:t>
            </a:r>
            <a:r>
              <a:rPr lang="en-US" altLang="zh-CN" sz="2800">
                <a:latin typeface="宋体" pitchFamily="2" charset="-122"/>
              </a:rPr>
              <a:t>,</a:t>
            </a:r>
            <a:r>
              <a:rPr lang="zh-CN" altLang="en-US" sz="2800">
                <a:latin typeface="宋体" pitchFamily="2" charset="-122"/>
              </a:rPr>
              <a:t>没有流程线。</a:t>
            </a:r>
          </a:p>
          <a:p>
            <a:pPr marL="342900" indent="-342900" algn="l" eaLnBrk="0" hangingPunct="0">
              <a:lnSpc>
                <a:spcPct val="110000"/>
              </a:lnSpc>
            </a:pPr>
            <a:r>
              <a:rPr lang="en-US" altLang="zh-CN" sz="2800">
                <a:solidFill>
                  <a:srgbClr val="000066"/>
                </a:solidFill>
                <a:latin typeface="宋体" pitchFamily="2" charset="-122"/>
              </a:rPr>
              <a:t>N--S</a:t>
            </a:r>
            <a:r>
              <a:rPr lang="zh-CN" altLang="en-US" sz="2800">
                <a:solidFill>
                  <a:srgbClr val="000066"/>
                </a:solidFill>
                <a:latin typeface="宋体" pitchFamily="2" charset="-122"/>
              </a:rPr>
              <a:t>图的优点</a:t>
            </a:r>
          </a:p>
          <a:p>
            <a:pPr marL="342900" indent="-342900" algn="l" eaLnBrk="0" hangingPunct="0">
              <a:lnSpc>
                <a:spcPct val="110000"/>
              </a:lnSpc>
            </a:pPr>
            <a:r>
              <a:rPr lang="zh-CN" altLang="en-US" sz="2800">
                <a:latin typeface="宋体" pitchFamily="2" charset="-122"/>
              </a:rPr>
              <a:t>      比文字描述直观、形象、 易于理解；比传统流程图紧凑易画。尤其是它废除了流程线，整个算法结构是由各个基本结构按顺序组成的，</a:t>
            </a:r>
            <a:r>
              <a:rPr lang="en-US" altLang="zh-CN" sz="2800">
                <a:latin typeface="宋体" pitchFamily="2" charset="-122"/>
              </a:rPr>
              <a:t>N--S</a:t>
            </a:r>
            <a:r>
              <a:rPr lang="zh-CN" altLang="en-US" sz="2800">
                <a:latin typeface="宋体" pitchFamily="2" charset="-122"/>
              </a:rPr>
              <a:t>流程图中的上下顺序就是执行时的顺序。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ipe(up)">
                                      <p:cBhvr>
                                        <p:cTn id="7" dur="500"/>
                                        <p:tgtEl>
                                          <p:spTgt spid="15257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2579">
                                            <p:txEl>
                                              <p:pRg st="0" end="0"/>
                                            </p:txEl>
                                          </p:spTgt>
                                        </p:tgtEl>
                                        <p:attrNameLst>
                                          <p:attrName>style.visibility</p:attrName>
                                        </p:attrNameLst>
                                      </p:cBhvr>
                                      <p:to>
                                        <p:strVal val="visible"/>
                                      </p:to>
                                    </p:set>
                                    <p:animEffect transition="in" filter="blinds(horizontal)">
                                      <p:cBhvr>
                                        <p:cTn id="11" dur="500"/>
                                        <p:tgtEl>
                                          <p:spTgt spid="152579">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15" dur="500"/>
                                        <p:tgtEl>
                                          <p:spTgt spid="1525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20" dur="500"/>
                                        <p:tgtEl>
                                          <p:spTgt spid="152579">
                                            <p:txEl>
                                              <p:pRg st="2" end="2"/>
                                            </p:txEl>
                                          </p:spTgt>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24" dur="500"/>
                                        <p:tgtEl>
                                          <p:spTgt spid="152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258888" y="188913"/>
            <a:ext cx="6337300" cy="5794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20000"/>
              </a:spcBef>
              <a:buClr>
                <a:srgbClr val="FFFF00"/>
              </a:buClr>
              <a:buSzPct val="65000"/>
              <a:buFont typeface="Wingdings" pitchFamily="2" charset="2"/>
              <a:buNone/>
            </a:pPr>
            <a:r>
              <a:rPr kumimoji="1" lang="zh-CN" altLang="en-US">
                <a:solidFill>
                  <a:srgbClr val="800000"/>
                </a:solidFill>
                <a:latin typeface="宋体" pitchFamily="2" charset="-122"/>
                <a:sym typeface="Symbol" pitchFamily="18" charset="2"/>
              </a:rPr>
              <a:t> 三种基本程序结构的</a:t>
            </a:r>
            <a:r>
              <a:rPr kumimoji="1" lang="en-US" altLang="zh-CN">
                <a:solidFill>
                  <a:srgbClr val="800000"/>
                </a:solidFill>
                <a:latin typeface="宋体" pitchFamily="2" charset="-122"/>
                <a:sym typeface="Symbol" pitchFamily="18" charset="2"/>
              </a:rPr>
              <a:t>N–S</a:t>
            </a:r>
            <a:r>
              <a:rPr kumimoji="1" lang="zh-CN" altLang="en-US">
                <a:solidFill>
                  <a:srgbClr val="800000"/>
                </a:solidFill>
                <a:latin typeface="宋体" pitchFamily="2" charset="-122"/>
                <a:sym typeface="Symbol" pitchFamily="18" charset="2"/>
              </a:rPr>
              <a:t>流程图</a:t>
            </a:r>
          </a:p>
        </p:txBody>
      </p:sp>
      <p:grpSp>
        <p:nvGrpSpPr>
          <p:cNvPr id="154627" name="Group 3"/>
          <p:cNvGrpSpPr>
            <a:grpSpLocks/>
          </p:cNvGrpSpPr>
          <p:nvPr/>
        </p:nvGrpSpPr>
        <p:grpSpPr bwMode="auto">
          <a:xfrm>
            <a:off x="4932363" y="1054100"/>
            <a:ext cx="2687637" cy="2087563"/>
            <a:chOff x="3107" y="618"/>
            <a:chExt cx="1693" cy="1315"/>
          </a:xfrm>
        </p:grpSpPr>
        <p:sp>
          <p:nvSpPr>
            <p:cNvPr id="31764" name="Line 4"/>
            <p:cNvSpPr>
              <a:spLocks noChangeShapeType="1"/>
            </p:cNvSpPr>
            <p:nvPr/>
          </p:nvSpPr>
          <p:spPr bwMode="auto">
            <a:xfrm>
              <a:off x="3248" y="1610"/>
              <a:ext cx="133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5"/>
            <p:cNvSpPr>
              <a:spLocks noChangeShapeType="1"/>
            </p:cNvSpPr>
            <p:nvPr/>
          </p:nvSpPr>
          <p:spPr bwMode="auto">
            <a:xfrm>
              <a:off x="3906" y="1610"/>
              <a:ext cx="0"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6"/>
            <p:cNvSpPr>
              <a:spLocks noChangeShapeType="1"/>
            </p:cNvSpPr>
            <p:nvPr/>
          </p:nvSpPr>
          <p:spPr bwMode="auto">
            <a:xfrm>
              <a:off x="3248" y="1253"/>
              <a:ext cx="611" cy="3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7"/>
            <p:cNvSpPr>
              <a:spLocks noChangeShapeType="1"/>
            </p:cNvSpPr>
            <p:nvPr/>
          </p:nvSpPr>
          <p:spPr bwMode="auto">
            <a:xfrm flipH="1">
              <a:off x="3906" y="1253"/>
              <a:ext cx="659" cy="3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Text Box 8"/>
            <p:cNvSpPr txBox="1">
              <a:spLocks noChangeArrowheads="1"/>
            </p:cNvSpPr>
            <p:nvPr/>
          </p:nvSpPr>
          <p:spPr bwMode="auto">
            <a:xfrm>
              <a:off x="3671" y="1253"/>
              <a:ext cx="7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solidFill>
                    <a:schemeClr val="tx2"/>
                  </a:solidFill>
                </a:rPr>
                <a:t>条件</a:t>
              </a:r>
            </a:p>
          </p:txBody>
        </p:sp>
        <p:sp>
          <p:nvSpPr>
            <p:cNvPr id="31769" name="Text Box 9"/>
            <p:cNvSpPr txBox="1">
              <a:spLocks noChangeArrowheads="1"/>
            </p:cNvSpPr>
            <p:nvPr/>
          </p:nvSpPr>
          <p:spPr bwMode="auto">
            <a:xfrm>
              <a:off x="3248" y="1353"/>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800" b="0"/>
                <a:t>T</a:t>
              </a:r>
            </a:p>
          </p:txBody>
        </p:sp>
        <p:sp>
          <p:nvSpPr>
            <p:cNvPr id="31770" name="Text Box 10"/>
            <p:cNvSpPr txBox="1">
              <a:spLocks noChangeArrowheads="1"/>
            </p:cNvSpPr>
            <p:nvPr/>
          </p:nvSpPr>
          <p:spPr bwMode="auto">
            <a:xfrm>
              <a:off x="4283" y="1372"/>
              <a:ext cx="2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r>
                <a:rPr lang="en-US" altLang="zh-CN" sz="2800" b="0"/>
                <a:t>F</a:t>
              </a:r>
            </a:p>
          </p:txBody>
        </p:sp>
        <p:sp>
          <p:nvSpPr>
            <p:cNvPr id="31771" name="Text Box 11"/>
            <p:cNvSpPr txBox="1">
              <a:spLocks noChangeArrowheads="1"/>
            </p:cNvSpPr>
            <p:nvPr/>
          </p:nvSpPr>
          <p:spPr bwMode="auto">
            <a:xfrm>
              <a:off x="3334" y="1645"/>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b="0"/>
                <a:t>语句</a:t>
              </a:r>
              <a:r>
                <a:rPr lang="en-US" altLang="zh-CN" sz="2400" b="0"/>
                <a:t>1  </a:t>
              </a:r>
              <a:r>
                <a:rPr lang="zh-CN" altLang="en-US" sz="2400" b="0"/>
                <a:t>语句</a:t>
              </a:r>
              <a:r>
                <a:rPr lang="en-US" altLang="zh-CN" sz="2400" b="0"/>
                <a:t>2</a:t>
              </a:r>
            </a:p>
          </p:txBody>
        </p:sp>
        <p:grpSp>
          <p:nvGrpSpPr>
            <p:cNvPr id="31772" name="Group 12"/>
            <p:cNvGrpSpPr>
              <a:grpSpLocks/>
            </p:cNvGrpSpPr>
            <p:nvPr/>
          </p:nvGrpSpPr>
          <p:grpSpPr bwMode="auto">
            <a:xfrm>
              <a:off x="3107" y="618"/>
              <a:ext cx="1693" cy="1309"/>
              <a:chOff x="3107" y="618"/>
              <a:chExt cx="1693" cy="1309"/>
            </a:xfrm>
          </p:grpSpPr>
          <p:sp>
            <p:nvSpPr>
              <p:cNvPr id="31773" name="Rectangle 13"/>
              <p:cNvSpPr>
                <a:spLocks noChangeArrowheads="1"/>
              </p:cNvSpPr>
              <p:nvPr/>
            </p:nvSpPr>
            <p:spPr bwMode="auto">
              <a:xfrm>
                <a:off x="3248" y="1253"/>
                <a:ext cx="1333" cy="67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1774" name="Text Box 14"/>
              <p:cNvSpPr txBox="1">
                <a:spLocks noChangeArrowheads="1"/>
              </p:cNvSpPr>
              <p:nvPr/>
            </p:nvSpPr>
            <p:spPr bwMode="auto">
              <a:xfrm>
                <a:off x="3107" y="618"/>
                <a:ext cx="16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a:latin typeface="宋体" pitchFamily="2" charset="-122"/>
                    <a:sym typeface="Symbol" pitchFamily="18" charset="2"/>
                  </a:rPr>
                  <a:t>选择结构</a:t>
                </a:r>
              </a:p>
            </p:txBody>
          </p:sp>
        </p:grpSp>
      </p:grpSp>
      <p:grpSp>
        <p:nvGrpSpPr>
          <p:cNvPr id="154639" name="Group 15"/>
          <p:cNvGrpSpPr>
            <a:grpSpLocks/>
          </p:cNvGrpSpPr>
          <p:nvPr/>
        </p:nvGrpSpPr>
        <p:grpSpPr bwMode="auto">
          <a:xfrm>
            <a:off x="755650" y="1071563"/>
            <a:ext cx="2879725" cy="2141537"/>
            <a:chOff x="476" y="618"/>
            <a:chExt cx="1814" cy="1349"/>
          </a:xfrm>
        </p:grpSpPr>
        <p:grpSp>
          <p:nvGrpSpPr>
            <p:cNvPr id="31759" name="Group 16"/>
            <p:cNvGrpSpPr>
              <a:grpSpLocks/>
            </p:cNvGrpSpPr>
            <p:nvPr/>
          </p:nvGrpSpPr>
          <p:grpSpPr bwMode="auto">
            <a:xfrm>
              <a:off x="476" y="618"/>
              <a:ext cx="1814" cy="1349"/>
              <a:chOff x="476" y="618"/>
              <a:chExt cx="1814" cy="1349"/>
            </a:xfrm>
          </p:grpSpPr>
          <p:sp>
            <p:nvSpPr>
              <p:cNvPr id="31761" name="Rectangle 17"/>
              <p:cNvSpPr>
                <a:spLocks noChangeArrowheads="1"/>
              </p:cNvSpPr>
              <p:nvPr/>
            </p:nvSpPr>
            <p:spPr bwMode="auto">
              <a:xfrm>
                <a:off x="1026" y="1213"/>
                <a:ext cx="1038" cy="75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1762" name="Text Box 18"/>
              <p:cNvSpPr txBox="1">
                <a:spLocks noChangeArrowheads="1"/>
              </p:cNvSpPr>
              <p:nvPr/>
            </p:nvSpPr>
            <p:spPr bwMode="auto">
              <a:xfrm>
                <a:off x="1202" y="1236"/>
                <a:ext cx="758"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latin typeface="宋体" pitchFamily="2" charset="-122"/>
                  </a:rPr>
                  <a:t>语句</a:t>
                </a:r>
                <a:r>
                  <a:rPr lang="en-US" altLang="zh-CN" sz="2800">
                    <a:latin typeface="宋体" pitchFamily="2" charset="-122"/>
                  </a:rPr>
                  <a:t>1</a:t>
                </a:r>
              </a:p>
              <a:p>
                <a:pPr algn="l">
                  <a:spcBef>
                    <a:spcPct val="50000"/>
                  </a:spcBef>
                </a:pPr>
                <a:r>
                  <a:rPr lang="zh-CN" altLang="en-US" sz="2800">
                    <a:latin typeface="宋体" pitchFamily="2" charset="-122"/>
                  </a:rPr>
                  <a:t>语句</a:t>
                </a:r>
                <a:r>
                  <a:rPr lang="en-US" altLang="zh-CN" sz="2800">
                    <a:latin typeface="宋体" pitchFamily="2" charset="-122"/>
                  </a:rPr>
                  <a:t>2</a:t>
                </a:r>
              </a:p>
            </p:txBody>
          </p:sp>
          <p:sp>
            <p:nvSpPr>
              <p:cNvPr id="31763" name="Text Box 19"/>
              <p:cNvSpPr txBox="1">
                <a:spLocks noChangeArrowheads="1"/>
              </p:cNvSpPr>
              <p:nvPr/>
            </p:nvSpPr>
            <p:spPr bwMode="auto">
              <a:xfrm>
                <a:off x="476" y="618"/>
                <a:ext cx="18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a:latin typeface="宋体" pitchFamily="2" charset="-122"/>
                    <a:sym typeface="Symbol" pitchFamily="18" charset="2"/>
                  </a:rPr>
                  <a:t>顺序结构</a:t>
                </a:r>
              </a:p>
            </p:txBody>
          </p:sp>
        </p:grpSp>
        <p:sp>
          <p:nvSpPr>
            <p:cNvPr id="31760" name="Line 20"/>
            <p:cNvSpPr>
              <a:spLocks noChangeShapeType="1"/>
            </p:cNvSpPr>
            <p:nvPr/>
          </p:nvSpPr>
          <p:spPr bwMode="auto">
            <a:xfrm>
              <a:off x="1026" y="1610"/>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645" name="Text Box 21"/>
          <p:cNvSpPr txBox="1">
            <a:spLocks noChangeArrowheads="1"/>
          </p:cNvSpPr>
          <p:nvPr/>
        </p:nvSpPr>
        <p:spPr bwMode="auto">
          <a:xfrm>
            <a:off x="1547813" y="3284538"/>
            <a:ext cx="510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a:latin typeface="宋体" pitchFamily="2" charset="-122"/>
                <a:sym typeface="Symbol" pitchFamily="18" charset="2"/>
              </a:rPr>
              <a:t>循环结构  </a:t>
            </a:r>
            <a:endParaRPr lang="zh-CN" altLang="en-US" sz="2400" b="0">
              <a:latin typeface="宋体" pitchFamily="2" charset="-122"/>
              <a:sym typeface="Monotype Sorts" pitchFamily="2" charset="2"/>
            </a:endParaRPr>
          </a:p>
        </p:txBody>
      </p:sp>
      <p:grpSp>
        <p:nvGrpSpPr>
          <p:cNvPr id="154646" name="Group 22"/>
          <p:cNvGrpSpPr>
            <a:grpSpLocks/>
          </p:cNvGrpSpPr>
          <p:nvPr/>
        </p:nvGrpSpPr>
        <p:grpSpPr bwMode="auto">
          <a:xfrm>
            <a:off x="900113" y="3933825"/>
            <a:ext cx="6769100" cy="2173288"/>
            <a:chOff x="720" y="1619"/>
            <a:chExt cx="4272" cy="1537"/>
          </a:xfrm>
        </p:grpSpPr>
        <p:sp>
          <p:nvSpPr>
            <p:cNvPr id="31751" name="Rectangle 23"/>
            <p:cNvSpPr>
              <a:spLocks noChangeArrowheads="1"/>
            </p:cNvSpPr>
            <p:nvPr/>
          </p:nvSpPr>
          <p:spPr bwMode="auto">
            <a:xfrm>
              <a:off x="720" y="1632"/>
              <a:ext cx="1779" cy="100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1752" name="Rectangle 24"/>
            <p:cNvSpPr>
              <a:spLocks noChangeArrowheads="1"/>
            </p:cNvSpPr>
            <p:nvPr/>
          </p:nvSpPr>
          <p:spPr bwMode="auto">
            <a:xfrm>
              <a:off x="1384" y="2199"/>
              <a:ext cx="1112" cy="441"/>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buClr>
                  <a:srgbClr val="CC99FF"/>
                </a:buClr>
                <a:buFont typeface="Monotype Sorts" pitchFamily="2" charset="2"/>
                <a:buNone/>
              </a:pPr>
              <a:r>
                <a:rPr kumimoji="1" lang="zh-CN" altLang="en-US" sz="2400"/>
                <a:t>循环体</a:t>
              </a:r>
            </a:p>
          </p:txBody>
        </p:sp>
        <p:sp>
          <p:nvSpPr>
            <p:cNvPr id="31753" name="Rectangle 25"/>
            <p:cNvSpPr>
              <a:spLocks noChangeArrowheads="1"/>
            </p:cNvSpPr>
            <p:nvPr/>
          </p:nvSpPr>
          <p:spPr bwMode="auto">
            <a:xfrm>
              <a:off x="2928" y="1619"/>
              <a:ext cx="1968" cy="1021"/>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1754" name="Rectangle 26"/>
            <p:cNvSpPr>
              <a:spLocks noChangeArrowheads="1"/>
            </p:cNvSpPr>
            <p:nvPr/>
          </p:nvSpPr>
          <p:spPr bwMode="auto">
            <a:xfrm>
              <a:off x="3753" y="1619"/>
              <a:ext cx="1134" cy="63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buClr>
                  <a:srgbClr val="CC99FF"/>
                </a:buClr>
                <a:buFont typeface="Monotype Sorts" pitchFamily="2" charset="2"/>
                <a:buNone/>
              </a:pPr>
              <a:r>
                <a:rPr kumimoji="1" lang="zh-CN" altLang="en-US" sz="2400"/>
                <a:t>循环体</a:t>
              </a:r>
            </a:p>
          </p:txBody>
        </p:sp>
        <p:sp>
          <p:nvSpPr>
            <p:cNvPr id="31755" name="Text Box 27"/>
            <p:cNvSpPr txBox="1">
              <a:spLocks noChangeArrowheads="1"/>
            </p:cNvSpPr>
            <p:nvPr/>
          </p:nvSpPr>
          <p:spPr bwMode="auto">
            <a:xfrm>
              <a:off x="912" y="1776"/>
              <a:ext cx="168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t>当条件成立时</a:t>
              </a:r>
            </a:p>
          </p:txBody>
        </p:sp>
        <p:sp>
          <p:nvSpPr>
            <p:cNvPr id="31756" name="Text Box 28"/>
            <p:cNvSpPr txBox="1">
              <a:spLocks noChangeArrowheads="1"/>
            </p:cNvSpPr>
            <p:nvPr/>
          </p:nvSpPr>
          <p:spPr bwMode="auto">
            <a:xfrm>
              <a:off x="3072" y="2227"/>
              <a:ext cx="192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t> 直到条件成立</a:t>
              </a:r>
            </a:p>
          </p:txBody>
        </p:sp>
        <p:sp>
          <p:nvSpPr>
            <p:cNvPr id="31757" name="Text Box 29"/>
            <p:cNvSpPr txBox="1">
              <a:spLocks noChangeArrowheads="1"/>
            </p:cNvSpPr>
            <p:nvPr/>
          </p:nvSpPr>
          <p:spPr bwMode="auto">
            <a:xfrm>
              <a:off x="1104" y="2832"/>
              <a:ext cx="115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solidFill>
                    <a:srgbClr val="800000"/>
                  </a:solidFill>
                  <a:latin typeface="楷体_GB2312" pitchFamily="49" charset="-122"/>
                  <a:ea typeface="楷体_GB2312" pitchFamily="49" charset="-122"/>
                  <a:sym typeface="Monotype Sorts" pitchFamily="2" charset="2"/>
                </a:rPr>
                <a:t>循环结构一</a:t>
              </a:r>
              <a:endParaRPr lang="zh-CN" altLang="en-US" sz="2400" b="0">
                <a:solidFill>
                  <a:srgbClr val="800000"/>
                </a:solidFill>
                <a:latin typeface="楷体_GB2312" pitchFamily="49" charset="-122"/>
                <a:ea typeface="楷体_GB2312" pitchFamily="49" charset="-122"/>
                <a:sym typeface="Monotype Sorts" pitchFamily="2" charset="2"/>
              </a:endParaRPr>
            </a:p>
          </p:txBody>
        </p:sp>
        <p:sp>
          <p:nvSpPr>
            <p:cNvPr id="31758" name="Text Box 30"/>
            <p:cNvSpPr txBox="1">
              <a:spLocks noChangeArrowheads="1"/>
            </p:cNvSpPr>
            <p:nvPr/>
          </p:nvSpPr>
          <p:spPr bwMode="auto">
            <a:xfrm>
              <a:off x="3216" y="2784"/>
              <a:ext cx="144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solidFill>
                    <a:srgbClr val="800000"/>
                  </a:solidFill>
                  <a:latin typeface="楷体_GB2312" pitchFamily="49" charset="-122"/>
                  <a:ea typeface="楷体_GB2312" pitchFamily="49" charset="-122"/>
                  <a:sym typeface="Monotype Sorts" pitchFamily="2" charset="2"/>
                </a:rPr>
                <a:t>循环结构二</a:t>
              </a:r>
              <a:endParaRPr lang="zh-CN" altLang="en-US" sz="2400" b="0">
                <a:solidFill>
                  <a:srgbClr val="800000"/>
                </a:solidFill>
                <a:latin typeface="楷体_GB2312" pitchFamily="49" charset="-122"/>
                <a:ea typeface="楷体_GB2312" pitchFamily="49" charset="-122"/>
                <a:sym typeface="Monotype Sorts" pitchFamily="2" charset="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4639"/>
                                        </p:tgtEl>
                                        <p:attrNameLst>
                                          <p:attrName>style.visibility</p:attrName>
                                        </p:attrNameLst>
                                      </p:cBhvr>
                                      <p:to>
                                        <p:strVal val="visible"/>
                                      </p:to>
                                    </p:set>
                                    <p:animEffect transition="in" filter="wipe(up)">
                                      <p:cBhvr>
                                        <p:cTn id="7" dur="500"/>
                                        <p:tgtEl>
                                          <p:spTgt spid="154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up)">
                                      <p:cBhvr>
                                        <p:cTn id="12" dur="500"/>
                                        <p:tgtEl>
                                          <p:spTgt spid="154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45"/>
                                        </p:tgtEl>
                                        <p:attrNameLst>
                                          <p:attrName>style.visibility</p:attrName>
                                        </p:attrNameLst>
                                      </p:cBhvr>
                                      <p:to>
                                        <p:strVal val="visible"/>
                                      </p:to>
                                    </p:set>
                                    <p:animEffect transition="in" filter="wipe(left)">
                                      <p:cBhvr>
                                        <p:cTn id="17" dur="500"/>
                                        <p:tgtEl>
                                          <p:spTgt spid="154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646"/>
                                        </p:tgtEl>
                                        <p:attrNameLst>
                                          <p:attrName>style.visibility</p:attrName>
                                        </p:attrNameLst>
                                      </p:cBhvr>
                                      <p:to>
                                        <p:strVal val="visible"/>
                                      </p:to>
                                    </p:set>
                                    <p:animEffect transition="in" filter="wipe(left)">
                                      <p:cBhvr>
                                        <p:cTn id="22" dur="500"/>
                                        <p:tgtEl>
                                          <p:spTgt spid="154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4716463" y="1403350"/>
            <a:ext cx="3581400" cy="3048000"/>
            <a:chOff x="2832" y="1728"/>
            <a:chExt cx="2040" cy="1701"/>
          </a:xfrm>
        </p:grpSpPr>
        <p:sp>
          <p:nvSpPr>
            <p:cNvPr id="32799" name="Rectangle 3"/>
            <p:cNvSpPr>
              <a:spLocks noChangeArrowheads="1"/>
            </p:cNvSpPr>
            <p:nvPr/>
          </p:nvSpPr>
          <p:spPr bwMode="auto">
            <a:xfrm>
              <a:off x="2832" y="1728"/>
              <a:ext cx="2040" cy="1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800" name="Rectangle 4"/>
            <p:cNvSpPr>
              <a:spLocks noChangeArrowheads="1"/>
            </p:cNvSpPr>
            <p:nvPr/>
          </p:nvSpPr>
          <p:spPr bwMode="auto">
            <a:xfrm>
              <a:off x="2832" y="1729"/>
              <a:ext cx="2040" cy="3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801" name="Rectangle 5"/>
            <p:cNvSpPr>
              <a:spLocks noChangeArrowheads="1"/>
            </p:cNvSpPr>
            <p:nvPr/>
          </p:nvSpPr>
          <p:spPr bwMode="auto">
            <a:xfrm>
              <a:off x="2832" y="3089"/>
              <a:ext cx="2040" cy="3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802" name="Rectangle 6"/>
            <p:cNvSpPr>
              <a:spLocks noChangeArrowheads="1"/>
            </p:cNvSpPr>
            <p:nvPr/>
          </p:nvSpPr>
          <p:spPr bwMode="auto">
            <a:xfrm>
              <a:off x="2832" y="2060"/>
              <a:ext cx="1802" cy="34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803" name="Rectangle 7"/>
            <p:cNvSpPr>
              <a:spLocks noChangeArrowheads="1"/>
            </p:cNvSpPr>
            <p:nvPr/>
          </p:nvSpPr>
          <p:spPr bwMode="auto">
            <a:xfrm>
              <a:off x="2832" y="2405"/>
              <a:ext cx="1802" cy="3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804" name="Text Box 8"/>
            <p:cNvSpPr txBox="1">
              <a:spLocks noChangeArrowheads="1"/>
            </p:cNvSpPr>
            <p:nvPr/>
          </p:nvSpPr>
          <p:spPr bwMode="auto">
            <a:xfrm>
              <a:off x="3269" y="1776"/>
              <a:ext cx="148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800"/>
                <a:t>0</a:t>
              </a:r>
              <a:r>
                <a:rPr lang="en-US" altLang="zh-CN" sz="2800">
                  <a:sym typeface="Symbol" pitchFamily="18" charset="2"/>
                </a:rPr>
                <a:t>t,0i</a:t>
              </a:r>
              <a:endParaRPr lang="en-US" altLang="zh-CN" sz="2800"/>
            </a:p>
          </p:txBody>
        </p:sp>
        <p:sp>
          <p:nvSpPr>
            <p:cNvPr id="32805" name="Text Box 9"/>
            <p:cNvSpPr txBox="1">
              <a:spLocks noChangeArrowheads="1"/>
            </p:cNvSpPr>
            <p:nvPr/>
          </p:nvSpPr>
          <p:spPr bwMode="auto">
            <a:xfrm>
              <a:off x="3360" y="2112"/>
              <a:ext cx="67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400"/>
                <a:t>i+1</a:t>
              </a:r>
              <a:r>
                <a:rPr lang="en-US" altLang="zh-CN" sz="2400">
                  <a:sym typeface="Symbol" pitchFamily="18" charset="2"/>
                </a:rPr>
                <a:t>i</a:t>
              </a:r>
              <a:r>
                <a:rPr lang="en-US" altLang="zh-CN" sz="2400"/>
                <a:t> </a:t>
              </a:r>
              <a:endParaRPr lang="en-US" altLang="zh-CN" sz="2800">
                <a:sym typeface="Symbol" pitchFamily="18" charset="2"/>
              </a:endParaRPr>
            </a:p>
          </p:txBody>
        </p:sp>
        <p:sp>
          <p:nvSpPr>
            <p:cNvPr id="32806" name="Text Box 10"/>
            <p:cNvSpPr txBox="1">
              <a:spLocks noChangeArrowheads="1"/>
            </p:cNvSpPr>
            <p:nvPr/>
          </p:nvSpPr>
          <p:spPr bwMode="auto">
            <a:xfrm>
              <a:off x="3360" y="2448"/>
              <a:ext cx="91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800"/>
                <a:t>t+i</a:t>
              </a:r>
              <a:r>
                <a:rPr lang="en-US" altLang="zh-CN" sz="2800">
                  <a:sym typeface="Symbol" pitchFamily="18" charset="2"/>
                </a:rPr>
                <a:t>t</a:t>
              </a:r>
            </a:p>
          </p:txBody>
        </p:sp>
        <p:sp>
          <p:nvSpPr>
            <p:cNvPr id="32807" name="Text Box 11"/>
            <p:cNvSpPr txBox="1">
              <a:spLocks noChangeArrowheads="1"/>
            </p:cNvSpPr>
            <p:nvPr/>
          </p:nvSpPr>
          <p:spPr bwMode="auto">
            <a:xfrm>
              <a:off x="3360" y="2784"/>
              <a:ext cx="110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t>直到 </a:t>
              </a:r>
              <a:r>
                <a:rPr lang="en-US" altLang="zh-CN" sz="2800"/>
                <a:t>i</a:t>
              </a:r>
              <a:r>
                <a:rPr lang="en-US" altLang="zh-CN" sz="2800">
                  <a:sym typeface="Symbol" pitchFamily="18" charset="2"/>
                </a:rPr>
                <a:t>100</a:t>
              </a:r>
              <a:endParaRPr lang="en-US" altLang="zh-CN" sz="2800"/>
            </a:p>
          </p:txBody>
        </p:sp>
        <p:sp>
          <p:nvSpPr>
            <p:cNvPr id="32808" name="Text Box 12"/>
            <p:cNvSpPr txBox="1">
              <a:spLocks noChangeArrowheads="1"/>
            </p:cNvSpPr>
            <p:nvPr/>
          </p:nvSpPr>
          <p:spPr bwMode="auto">
            <a:xfrm>
              <a:off x="3312" y="3120"/>
              <a:ext cx="13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800"/>
                <a:t>输出 </a:t>
              </a:r>
              <a:r>
                <a:rPr lang="en-US" altLang="zh-CN" sz="2800"/>
                <a:t>t </a:t>
              </a:r>
              <a:r>
                <a:rPr lang="zh-CN" altLang="en-US" sz="2800"/>
                <a:t>的值</a:t>
              </a:r>
            </a:p>
          </p:txBody>
        </p:sp>
      </p:grpSp>
      <p:sp>
        <p:nvSpPr>
          <p:cNvPr id="32771" name="Text Box 13"/>
          <p:cNvSpPr txBox="1">
            <a:spLocks noChangeArrowheads="1"/>
          </p:cNvSpPr>
          <p:nvPr/>
        </p:nvSpPr>
        <p:spPr bwMode="auto">
          <a:xfrm>
            <a:off x="755650" y="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800">
                <a:latin typeface="宋体" pitchFamily="2" charset="-122"/>
              </a:rPr>
              <a:t>传统流程图与</a:t>
            </a:r>
            <a:r>
              <a:rPr lang="en-US" altLang="zh-CN" sz="2800">
                <a:latin typeface="宋体" pitchFamily="2" charset="-122"/>
              </a:rPr>
              <a:t>N-S</a:t>
            </a:r>
            <a:r>
              <a:rPr lang="zh-CN" altLang="en-US" sz="2800">
                <a:latin typeface="宋体" pitchFamily="2" charset="-122"/>
              </a:rPr>
              <a:t>流程图的比较</a:t>
            </a:r>
          </a:p>
        </p:txBody>
      </p:sp>
      <p:grpSp>
        <p:nvGrpSpPr>
          <p:cNvPr id="155662" name="Group 14"/>
          <p:cNvGrpSpPr>
            <a:grpSpLocks/>
          </p:cNvGrpSpPr>
          <p:nvPr/>
        </p:nvGrpSpPr>
        <p:grpSpPr bwMode="auto">
          <a:xfrm>
            <a:off x="698500" y="1341438"/>
            <a:ext cx="3657600" cy="5316537"/>
            <a:chOff x="288" y="740"/>
            <a:chExt cx="2304" cy="3349"/>
          </a:xfrm>
        </p:grpSpPr>
        <p:sp>
          <p:nvSpPr>
            <p:cNvPr id="32775" name="Text Box 15"/>
            <p:cNvSpPr txBox="1">
              <a:spLocks noChangeArrowheads="1"/>
            </p:cNvSpPr>
            <p:nvPr/>
          </p:nvSpPr>
          <p:spPr bwMode="auto">
            <a:xfrm>
              <a:off x="848" y="2794"/>
              <a:ext cx="16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400"/>
                <a:t>i</a:t>
              </a:r>
              <a:r>
                <a:rPr lang="en-US" altLang="zh-CN" sz="2400">
                  <a:sym typeface="Symbol" pitchFamily="18" charset="2"/>
                </a:rPr>
                <a:t>100</a:t>
              </a:r>
              <a:endParaRPr lang="en-US" altLang="zh-CN" sz="2400"/>
            </a:p>
          </p:txBody>
        </p:sp>
        <p:sp>
          <p:nvSpPr>
            <p:cNvPr id="32776" name="Text Box 16"/>
            <p:cNvSpPr txBox="1">
              <a:spLocks noChangeArrowheads="1"/>
            </p:cNvSpPr>
            <p:nvPr/>
          </p:nvSpPr>
          <p:spPr bwMode="auto">
            <a:xfrm>
              <a:off x="1478" y="2640"/>
              <a:ext cx="91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        </a:t>
              </a:r>
              <a:r>
                <a:rPr lang="en-US" altLang="zh-CN" sz="2400"/>
                <a:t>N</a:t>
              </a:r>
            </a:p>
            <a:p>
              <a:pPr algn="l">
                <a:spcBef>
                  <a:spcPct val="50000"/>
                </a:spcBef>
              </a:pPr>
              <a:endParaRPr lang="zh-CN" altLang="en-US" sz="2400"/>
            </a:p>
          </p:txBody>
        </p:sp>
        <p:sp>
          <p:nvSpPr>
            <p:cNvPr id="32777" name="Text Box 17"/>
            <p:cNvSpPr txBox="1">
              <a:spLocks noChangeArrowheads="1"/>
            </p:cNvSpPr>
            <p:nvPr/>
          </p:nvSpPr>
          <p:spPr bwMode="auto">
            <a:xfrm>
              <a:off x="1192" y="3024"/>
              <a:ext cx="1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400"/>
                <a:t>Y</a:t>
              </a:r>
            </a:p>
          </p:txBody>
        </p:sp>
        <p:sp>
          <p:nvSpPr>
            <p:cNvPr id="32778" name="AutoShape 18"/>
            <p:cNvSpPr>
              <a:spLocks noChangeArrowheads="1"/>
            </p:cNvSpPr>
            <p:nvPr/>
          </p:nvSpPr>
          <p:spPr bwMode="auto">
            <a:xfrm>
              <a:off x="721" y="740"/>
              <a:ext cx="992" cy="250"/>
            </a:xfrm>
            <a:prstGeom prst="flowChartTerminator">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buClr>
                  <a:srgbClr val="CC99FF"/>
                </a:buClr>
                <a:buFont typeface="Monotype Sorts" pitchFamily="2" charset="2"/>
                <a:buNone/>
              </a:pPr>
              <a:r>
                <a:rPr kumimoji="1" lang="zh-CN" altLang="en-US" sz="2400"/>
                <a:t>开始</a:t>
              </a:r>
            </a:p>
          </p:txBody>
        </p:sp>
        <p:sp>
          <p:nvSpPr>
            <p:cNvPr id="32779" name="Line 19"/>
            <p:cNvSpPr>
              <a:spLocks noChangeShapeType="1"/>
            </p:cNvSpPr>
            <p:nvPr/>
          </p:nvSpPr>
          <p:spPr bwMode="auto">
            <a:xfrm>
              <a:off x="1198" y="1004"/>
              <a:ext cx="0" cy="249"/>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AutoShape 20"/>
            <p:cNvSpPr>
              <a:spLocks noChangeArrowheads="1"/>
            </p:cNvSpPr>
            <p:nvPr/>
          </p:nvSpPr>
          <p:spPr bwMode="auto">
            <a:xfrm>
              <a:off x="568" y="1215"/>
              <a:ext cx="1190" cy="302"/>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81" name="Line 21"/>
            <p:cNvSpPr>
              <a:spLocks noChangeShapeType="1"/>
            </p:cNvSpPr>
            <p:nvPr/>
          </p:nvSpPr>
          <p:spPr bwMode="auto">
            <a:xfrm>
              <a:off x="1179" y="1532"/>
              <a:ext cx="0" cy="249"/>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AutoShape 22"/>
            <p:cNvSpPr>
              <a:spLocks noChangeArrowheads="1"/>
            </p:cNvSpPr>
            <p:nvPr/>
          </p:nvSpPr>
          <p:spPr bwMode="auto">
            <a:xfrm>
              <a:off x="638" y="1743"/>
              <a:ext cx="992" cy="249"/>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83" name="Line 23"/>
            <p:cNvSpPr>
              <a:spLocks noChangeShapeType="1"/>
            </p:cNvSpPr>
            <p:nvPr/>
          </p:nvSpPr>
          <p:spPr bwMode="auto">
            <a:xfrm>
              <a:off x="1160" y="2007"/>
              <a:ext cx="0" cy="249"/>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4" name="AutoShape 24"/>
            <p:cNvSpPr>
              <a:spLocks noChangeArrowheads="1"/>
            </p:cNvSpPr>
            <p:nvPr/>
          </p:nvSpPr>
          <p:spPr bwMode="auto">
            <a:xfrm>
              <a:off x="676" y="2270"/>
              <a:ext cx="991" cy="250"/>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85" name="Line 25"/>
            <p:cNvSpPr>
              <a:spLocks noChangeShapeType="1"/>
            </p:cNvSpPr>
            <p:nvPr/>
          </p:nvSpPr>
          <p:spPr bwMode="auto">
            <a:xfrm>
              <a:off x="1147" y="2534"/>
              <a:ext cx="0" cy="250"/>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AutoShape 26"/>
            <p:cNvSpPr>
              <a:spLocks noChangeArrowheads="1"/>
            </p:cNvSpPr>
            <p:nvPr/>
          </p:nvSpPr>
          <p:spPr bwMode="auto">
            <a:xfrm>
              <a:off x="498" y="2745"/>
              <a:ext cx="1330" cy="370"/>
            </a:xfrm>
            <a:prstGeom prst="flowChartDecision">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87" name="Line 27"/>
            <p:cNvSpPr>
              <a:spLocks noChangeShapeType="1"/>
            </p:cNvSpPr>
            <p:nvPr/>
          </p:nvSpPr>
          <p:spPr bwMode="auto">
            <a:xfrm>
              <a:off x="1128" y="3115"/>
              <a:ext cx="7" cy="187"/>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8" name="AutoShape 28"/>
            <p:cNvSpPr>
              <a:spLocks noChangeArrowheads="1"/>
            </p:cNvSpPr>
            <p:nvPr/>
          </p:nvSpPr>
          <p:spPr bwMode="auto">
            <a:xfrm>
              <a:off x="288" y="3287"/>
              <a:ext cx="1630" cy="303"/>
            </a:xfrm>
            <a:prstGeom prst="flowChartInputOutpu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89" name="Line 29"/>
            <p:cNvSpPr>
              <a:spLocks noChangeShapeType="1"/>
            </p:cNvSpPr>
            <p:nvPr/>
          </p:nvSpPr>
          <p:spPr bwMode="auto">
            <a:xfrm flipH="1">
              <a:off x="1115" y="3590"/>
              <a:ext cx="13" cy="211"/>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AutoShape 30"/>
            <p:cNvSpPr>
              <a:spLocks noChangeArrowheads="1"/>
            </p:cNvSpPr>
            <p:nvPr/>
          </p:nvSpPr>
          <p:spPr bwMode="auto">
            <a:xfrm>
              <a:off x="619" y="3787"/>
              <a:ext cx="992" cy="249"/>
            </a:xfrm>
            <a:prstGeom prst="flowChartTerminator">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32791" name="Line 31"/>
            <p:cNvSpPr>
              <a:spLocks noChangeShapeType="1"/>
            </p:cNvSpPr>
            <p:nvPr/>
          </p:nvSpPr>
          <p:spPr bwMode="auto">
            <a:xfrm flipV="1">
              <a:off x="2248" y="1637"/>
              <a:ext cx="0" cy="12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32"/>
            <p:cNvSpPr>
              <a:spLocks noChangeShapeType="1"/>
            </p:cNvSpPr>
            <p:nvPr/>
          </p:nvSpPr>
          <p:spPr bwMode="auto">
            <a:xfrm flipH="1">
              <a:off x="1199" y="1637"/>
              <a:ext cx="1058" cy="0"/>
            </a:xfrm>
            <a:prstGeom prst="line">
              <a:avLst/>
            </a:prstGeom>
            <a:noFill/>
            <a:ln w="12700"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Text Box 33"/>
            <p:cNvSpPr txBox="1">
              <a:spLocks noChangeArrowheads="1"/>
            </p:cNvSpPr>
            <p:nvPr/>
          </p:nvSpPr>
          <p:spPr bwMode="auto">
            <a:xfrm>
              <a:off x="568" y="1215"/>
              <a:ext cx="16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     </a:t>
              </a:r>
              <a:r>
                <a:rPr lang="en-US" altLang="zh-CN" sz="2400"/>
                <a:t>0</a:t>
              </a:r>
              <a:r>
                <a:rPr lang="en-US" altLang="zh-CN" sz="2400">
                  <a:sym typeface="Symbol" pitchFamily="18" charset="2"/>
                </a:rPr>
                <a:t>t,0i</a:t>
              </a:r>
            </a:p>
          </p:txBody>
        </p:sp>
        <p:sp>
          <p:nvSpPr>
            <p:cNvPr id="32794" name="Text Box 34"/>
            <p:cNvSpPr txBox="1">
              <a:spLocks noChangeArrowheads="1"/>
            </p:cNvSpPr>
            <p:nvPr/>
          </p:nvSpPr>
          <p:spPr bwMode="auto">
            <a:xfrm>
              <a:off x="778" y="1690"/>
              <a:ext cx="9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en-US" altLang="zh-CN" sz="2400"/>
                <a:t>i+1</a:t>
              </a:r>
              <a:r>
                <a:rPr lang="en-US" altLang="zh-CN" sz="2400">
                  <a:sym typeface="Symbol" pitchFamily="18" charset="2"/>
                </a:rPr>
                <a:t>i</a:t>
              </a:r>
            </a:p>
          </p:txBody>
        </p:sp>
        <p:sp>
          <p:nvSpPr>
            <p:cNvPr id="32795" name="Text Box 35"/>
            <p:cNvSpPr txBox="1">
              <a:spLocks noChangeArrowheads="1"/>
            </p:cNvSpPr>
            <p:nvPr/>
          </p:nvSpPr>
          <p:spPr bwMode="auto">
            <a:xfrm>
              <a:off x="708" y="2218"/>
              <a:ext cx="1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 </a:t>
              </a:r>
              <a:r>
                <a:rPr lang="en-US" altLang="zh-CN" sz="2400"/>
                <a:t>t+i</a:t>
              </a:r>
              <a:r>
                <a:rPr lang="en-US" altLang="zh-CN" sz="2400">
                  <a:sym typeface="Symbol" pitchFamily="18" charset="2"/>
                </a:rPr>
                <a:t>t</a:t>
              </a:r>
            </a:p>
          </p:txBody>
        </p:sp>
        <p:sp>
          <p:nvSpPr>
            <p:cNvPr id="32796" name="Text Box 36"/>
            <p:cNvSpPr txBox="1">
              <a:spLocks noChangeArrowheads="1"/>
            </p:cNvSpPr>
            <p:nvPr/>
          </p:nvSpPr>
          <p:spPr bwMode="auto">
            <a:xfrm>
              <a:off x="498" y="3297"/>
              <a:ext cx="16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输出 </a:t>
              </a:r>
              <a:r>
                <a:rPr lang="en-US" altLang="zh-CN" sz="2400"/>
                <a:t>t </a:t>
              </a:r>
              <a:r>
                <a:rPr lang="zh-CN" altLang="en-US" sz="2400"/>
                <a:t>的值</a:t>
              </a:r>
            </a:p>
          </p:txBody>
        </p:sp>
        <p:sp>
          <p:nvSpPr>
            <p:cNvPr id="32797" name="Text Box 37"/>
            <p:cNvSpPr txBox="1">
              <a:spLocks noChangeArrowheads="1"/>
            </p:cNvSpPr>
            <p:nvPr/>
          </p:nvSpPr>
          <p:spPr bwMode="auto">
            <a:xfrm>
              <a:off x="848" y="3801"/>
              <a:ext cx="7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lang="zh-CN" altLang="en-US" sz="2400"/>
                <a:t>结束</a:t>
              </a:r>
            </a:p>
          </p:txBody>
        </p:sp>
        <p:sp>
          <p:nvSpPr>
            <p:cNvPr id="32798" name="Line 38"/>
            <p:cNvSpPr>
              <a:spLocks noChangeShapeType="1"/>
            </p:cNvSpPr>
            <p:nvPr/>
          </p:nvSpPr>
          <p:spPr bwMode="auto">
            <a:xfrm flipV="1">
              <a:off x="1828" y="2900"/>
              <a:ext cx="428" cy="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5687" name="Text Box 39"/>
          <p:cNvSpPr txBox="1">
            <a:spLocks noChangeArrowheads="1"/>
          </p:cNvSpPr>
          <p:nvPr/>
        </p:nvSpPr>
        <p:spPr bwMode="auto">
          <a:xfrm>
            <a:off x="684213" y="620713"/>
            <a:ext cx="7488237" cy="519112"/>
          </a:xfrm>
          <a:prstGeom prst="rect">
            <a:avLst/>
          </a:prstGeom>
          <a:solidFill>
            <a:srgbClr val="66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800">
                <a:solidFill>
                  <a:srgbClr val="FFFF00"/>
                </a:solidFill>
                <a:latin typeface="宋体" pitchFamily="2" charset="-122"/>
              </a:rPr>
              <a:t>例</a:t>
            </a:r>
            <a:r>
              <a:rPr lang="en-US" altLang="zh-CN" sz="2800">
                <a:solidFill>
                  <a:srgbClr val="FFFF00"/>
                </a:solidFill>
                <a:latin typeface="宋体" pitchFamily="2" charset="-122"/>
              </a:rPr>
              <a:t>1</a:t>
            </a:r>
            <a:r>
              <a:rPr lang="zh-CN" altLang="en-US" sz="2800">
                <a:solidFill>
                  <a:srgbClr val="FFFF00"/>
                </a:solidFill>
                <a:latin typeface="宋体" pitchFamily="2" charset="-122"/>
              </a:rPr>
              <a:t>：</a:t>
            </a:r>
            <a:r>
              <a:rPr lang="en-US" altLang="zh-CN" sz="2800">
                <a:solidFill>
                  <a:srgbClr val="FFFF00"/>
                </a:solidFill>
                <a:latin typeface="宋体" pitchFamily="2" charset="-122"/>
              </a:rPr>
              <a:t>1+2+3+</a:t>
            </a:r>
            <a:r>
              <a:rPr lang="en-US" altLang="zh-CN" sz="2800">
                <a:solidFill>
                  <a:srgbClr val="FFFF00"/>
                </a:solidFill>
              </a:rPr>
              <a:t>……</a:t>
            </a:r>
            <a:r>
              <a:rPr lang="en-US" altLang="zh-CN" sz="2800">
                <a:solidFill>
                  <a:srgbClr val="FFFF00"/>
                </a:solidFill>
                <a:latin typeface="宋体" pitchFamily="2" charset="-122"/>
              </a:rPr>
              <a:t>+ </a:t>
            </a:r>
            <a:r>
              <a:rPr lang="zh-CN" altLang="en-US" sz="2800">
                <a:solidFill>
                  <a:srgbClr val="FFFF00"/>
                </a:solidFill>
                <a:latin typeface="宋体" pitchFamily="2" charset="-122"/>
              </a:rPr>
              <a:t>加到</a:t>
            </a:r>
            <a:r>
              <a:rPr lang="en-US" altLang="zh-CN" sz="2800">
                <a:solidFill>
                  <a:srgbClr val="FFFF00"/>
                </a:solidFill>
                <a:latin typeface="宋体" pitchFamily="2" charset="-122"/>
              </a:rPr>
              <a:t>100</a:t>
            </a:r>
            <a:r>
              <a:rPr lang="zh-CN" altLang="en-US" sz="2800">
                <a:solidFill>
                  <a:srgbClr val="FFFF00"/>
                </a:solidFill>
                <a:latin typeface="宋体" pitchFamily="2" charset="-122"/>
              </a:rPr>
              <a:t>为止</a:t>
            </a:r>
          </a:p>
        </p:txBody>
      </p:sp>
      <p:sp>
        <p:nvSpPr>
          <p:cNvPr id="32774" name="Line 40"/>
          <p:cNvSpPr>
            <a:spLocks noChangeShapeType="1"/>
          </p:cNvSpPr>
          <p:nvPr/>
        </p:nvSpPr>
        <p:spPr bwMode="auto">
          <a:xfrm>
            <a:off x="4211638" y="1268413"/>
            <a:ext cx="0" cy="5589587"/>
          </a:xfrm>
          <a:prstGeom prst="line">
            <a:avLst/>
          </a:prstGeom>
          <a:noFill/>
          <a:ln w="127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5687"/>
                                        </p:tgtEl>
                                        <p:attrNameLst>
                                          <p:attrName>style.visibility</p:attrName>
                                        </p:attrNameLst>
                                      </p:cBhvr>
                                      <p:to>
                                        <p:strVal val="visible"/>
                                      </p:to>
                                    </p:set>
                                    <p:animEffect transition="in" filter="checkerboard(across)">
                                      <p:cBhvr>
                                        <p:cTn id="7" dur="500"/>
                                        <p:tgtEl>
                                          <p:spTgt spid="155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5662"/>
                                        </p:tgtEl>
                                        <p:attrNameLst>
                                          <p:attrName>style.visibility</p:attrName>
                                        </p:attrNameLst>
                                      </p:cBhvr>
                                      <p:to>
                                        <p:strVal val="visible"/>
                                      </p:to>
                                    </p:set>
                                    <p:animEffect transition="in" filter="wipe(up)">
                                      <p:cBhvr>
                                        <p:cTn id="12" dur="500"/>
                                        <p:tgtEl>
                                          <p:spTgt spid="1556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650"/>
                                        </p:tgtEl>
                                        <p:attrNameLst>
                                          <p:attrName>style.visibility</p:attrName>
                                        </p:attrNameLst>
                                      </p:cBhvr>
                                      <p:to>
                                        <p:strVal val="visible"/>
                                      </p:to>
                                    </p:set>
                                    <p:animEffect transition="in" filter="blinds(horizontal)">
                                      <p:cBhvr>
                                        <p:cTn id="17" dur="500"/>
                                        <p:tgtEl>
                                          <p:spTgt spid="15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68313" y="476250"/>
            <a:ext cx="8229600" cy="561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0">
                <a:solidFill>
                  <a:schemeClr val="tx1"/>
                </a:solidFill>
                <a:effectLst/>
              </a:rPr>
              <a:t>3</a:t>
            </a:r>
            <a:r>
              <a:rPr lang="zh-CN" altLang="en-US" sz="2800" b="0">
                <a:solidFill>
                  <a:schemeClr val="tx1"/>
                </a:solidFill>
                <a:effectLst/>
              </a:rPr>
              <a:t>）伪代码</a:t>
            </a:r>
          </a:p>
        </p:txBody>
      </p:sp>
      <p:sp>
        <p:nvSpPr>
          <p:cNvPr id="33795" name="Rectangle 3"/>
          <p:cNvSpPr>
            <a:spLocks noGrp="1" noChangeArrowheads="1"/>
          </p:cNvSpPr>
          <p:nvPr>
            <p:ph type="body" sz="half" idx="4294967295"/>
          </p:nvPr>
        </p:nvSpPr>
        <p:spPr>
          <a:xfrm>
            <a:off x="539750" y="1125538"/>
            <a:ext cx="8147050" cy="324008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defTabSz="914400">
              <a:lnSpc>
                <a:spcPct val="90000"/>
              </a:lnSpc>
              <a:buFontTx/>
              <a:buNone/>
            </a:pPr>
            <a:r>
              <a:rPr lang="zh-CN" altLang="en-US" sz="2800" b="1"/>
              <a:t>       伪代码是介于自然语言和计算机语言之间的、用文字和符号来描述算法的工具。伪代码不能被计算机理解，但接近某种语言编写的程序，便于转换为编程语言。</a:t>
            </a:r>
          </a:p>
          <a:p>
            <a:pPr marL="0" indent="0" defTabSz="914400">
              <a:lnSpc>
                <a:spcPct val="90000"/>
              </a:lnSpc>
              <a:buFontTx/>
              <a:buNone/>
            </a:pPr>
            <a:r>
              <a:rPr lang="zh-CN" altLang="en-US" sz="2800" b="1"/>
              <a:t>       根据编程语言的不同，有不同的描述语言。</a:t>
            </a:r>
          </a:p>
          <a:p>
            <a:pPr marL="0" indent="0" defTabSz="914400">
              <a:lnSpc>
                <a:spcPct val="90000"/>
              </a:lnSpc>
              <a:buFontTx/>
              <a:buNone/>
            </a:pPr>
            <a:r>
              <a:rPr lang="zh-CN" altLang="en-US" sz="2800" b="1"/>
              <a:t>            </a:t>
            </a:r>
            <a:r>
              <a:rPr lang="zh-CN" altLang="en-US" sz="2800" b="1">
                <a:solidFill>
                  <a:schemeClr val="tx1"/>
                </a:solidFill>
              </a:rPr>
              <a:t>例：求                              用</a:t>
            </a:r>
            <a:r>
              <a:rPr lang="en-US" altLang="zh-CN" sz="2800" b="1">
                <a:solidFill>
                  <a:schemeClr val="tx1"/>
                </a:solidFill>
              </a:rPr>
              <a:t>VB</a:t>
            </a:r>
            <a:r>
              <a:rPr lang="zh-CN" altLang="en-US" sz="2800" b="1">
                <a:solidFill>
                  <a:schemeClr val="tx1"/>
                </a:solidFill>
              </a:rPr>
              <a:t>的伪代码。</a:t>
            </a:r>
          </a:p>
          <a:p>
            <a:pPr marL="0" indent="0" defTabSz="914400">
              <a:lnSpc>
                <a:spcPct val="90000"/>
              </a:lnSpc>
              <a:buFontTx/>
              <a:buNone/>
            </a:pPr>
            <a:r>
              <a:rPr lang="zh-CN" altLang="en-US" sz="2800" b="1"/>
              <a:t>       </a:t>
            </a:r>
          </a:p>
        </p:txBody>
      </p:sp>
      <p:graphicFrame>
        <p:nvGraphicFramePr>
          <p:cNvPr id="81924" name="对象 2"/>
          <p:cNvGraphicFramePr>
            <a:graphicFrameLocks noGrp="1" noChangeAspect="1"/>
          </p:cNvGraphicFramePr>
          <p:nvPr>
            <p:ph sz="half" idx="4294967295"/>
          </p:nvPr>
        </p:nvGraphicFramePr>
        <p:xfrm>
          <a:off x="3492500" y="3141663"/>
          <a:ext cx="1081088" cy="741362"/>
        </p:xfrm>
        <a:graphic>
          <a:graphicData uri="http://schemas.openxmlformats.org/presentationml/2006/ole">
            <mc:AlternateContent xmlns:mc="http://schemas.openxmlformats.org/markup-compatibility/2006">
              <mc:Choice xmlns:v="urn:schemas-microsoft-com:vml" Requires="v">
                <p:oleObj spid="_x0000_s33812" name="公式" r:id="rId3" imgW="672808" imgH="431613" progId="Equation.3">
                  <p:embed/>
                </p:oleObj>
              </mc:Choice>
              <mc:Fallback>
                <p:oleObj name="公式" r:id="rId3" imgW="672808" imgH="431613" progId="Equation.3">
                  <p:embed/>
                  <p:pic>
                    <p:nvPicPr>
                      <p:cNvPr id="0" name="对象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141663"/>
                        <a:ext cx="1081088"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7" name="Text Box 6"/>
          <p:cNvSpPr txBox="1">
            <a:spLocks noChangeArrowheads="1"/>
          </p:cNvSpPr>
          <p:nvPr/>
        </p:nvSpPr>
        <p:spPr bwMode="gray">
          <a:xfrm>
            <a:off x="1619250" y="3933825"/>
            <a:ext cx="5508625" cy="2797175"/>
          </a:xfrm>
          <a:prstGeom prst="rect">
            <a:avLst/>
          </a:prstGeom>
          <a:solidFill>
            <a:srgbClr val="CCFFFF"/>
          </a:solidFill>
          <a:ln>
            <a:noFill/>
          </a:ln>
          <a:effectLst>
            <a:prstShdw prst="shdw17" dist="17961" dir="2700000">
              <a:srgbClr val="7A99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Proc Psum</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Input  n</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0=&gt;sum</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1=&gt;i</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While i&lt;=n</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     i+sum=&gt;sum</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i+1=&gt;i      }</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        Print sum</a:t>
            </a:r>
          </a:p>
          <a:p>
            <a:pPr algn="l" eaLnBrk="1" hangingPunct="1">
              <a:lnSpc>
                <a:spcPct val="65000"/>
              </a:lnSpc>
              <a:spcBef>
                <a:spcPct val="50000"/>
              </a:spcBef>
            </a:pPr>
            <a:r>
              <a:rPr lang="en-US" altLang="zh-CN" sz="1800">
                <a:latin typeface="Arial Unicode MS" pitchFamily="34" charset="-122"/>
                <a:ea typeface="Arial Unicode MS" pitchFamily="34" charset="-122"/>
                <a:cs typeface="Arial Unicode MS" pitchFamily="34" charset="-122"/>
              </a:rPr>
              <a:t>End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81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250825" y="2708275"/>
            <a:ext cx="4211638" cy="3384550"/>
          </a:xfrm>
          <a:solidFill>
            <a:schemeClr val="bg1"/>
          </a:solidFill>
        </p:spPr>
        <p:txBody>
          <a:bodyPr/>
          <a:lstStyle/>
          <a:p>
            <a:pPr lvl="1" eaLnBrk="1" hangingPunct="1"/>
            <a:r>
              <a:rPr lang="zh-CN" altLang="en-US" sz="2400" b="1">
                <a:latin typeface="宋体" pitchFamily="2" charset="-122"/>
              </a:rPr>
              <a:t>可视化</a:t>
            </a:r>
          </a:p>
          <a:p>
            <a:pPr lvl="1" eaLnBrk="1" hangingPunct="1"/>
            <a:r>
              <a:rPr lang="zh-CN" altLang="en-US" sz="2400" b="1">
                <a:latin typeface="宋体" pitchFamily="2" charset="-122"/>
              </a:rPr>
              <a:t>基于流程图</a:t>
            </a:r>
            <a:endParaRPr lang="en-US" altLang="zh-CN" sz="2400" b="1">
              <a:latin typeface="宋体" pitchFamily="2" charset="-122"/>
            </a:endParaRPr>
          </a:p>
          <a:p>
            <a:pPr lvl="1"/>
            <a:r>
              <a:rPr lang="zh-CN" altLang="en-US" sz="2400" b="1">
                <a:latin typeface="宋体" pitchFamily="2" charset="-122"/>
              </a:rPr>
              <a:t>无需编程</a:t>
            </a:r>
          </a:p>
          <a:p>
            <a:pPr lvl="1"/>
            <a:r>
              <a:rPr lang="zh-CN" altLang="en-US" sz="2400" b="1">
                <a:latin typeface="宋体" pitchFamily="2" charset="-122"/>
              </a:rPr>
              <a:t>算法设计和运行验证</a:t>
            </a:r>
          </a:p>
          <a:p>
            <a:pPr lvl="1"/>
            <a:r>
              <a:rPr lang="zh-CN" altLang="en-US" sz="2400" b="1">
                <a:latin typeface="宋体" pitchFamily="2" charset="-122"/>
              </a:rPr>
              <a:t>可生成</a:t>
            </a:r>
            <a:r>
              <a:rPr lang="en-US" altLang="zh-CN" sz="2400" b="1">
                <a:latin typeface="宋体" pitchFamily="2" charset="-122"/>
              </a:rPr>
              <a:t>c++</a:t>
            </a:r>
            <a:r>
              <a:rPr lang="zh-CN" altLang="en-US" sz="2400" b="1">
                <a:latin typeface="宋体" pitchFamily="2" charset="-122"/>
              </a:rPr>
              <a:t>、 </a:t>
            </a:r>
            <a:r>
              <a:rPr lang="en-US" altLang="zh-CN" sz="2400" b="1">
                <a:latin typeface="宋体" pitchFamily="2" charset="-122"/>
              </a:rPr>
              <a:t>Java</a:t>
            </a:r>
            <a:r>
              <a:rPr lang="zh-CN" altLang="en-US" sz="2400" b="1">
                <a:latin typeface="宋体" pitchFamily="2" charset="-122"/>
              </a:rPr>
              <a:t>等高级语言代码</a:t>
            </a:r>
          </a:p>
          <a:p>
            <a:pPr lvl="1"/>
            <a:r>
              <a:rPr lang="zh-CN" altLang="en-US" sz="2400" b="1">
                <a:latin typeface="宋体" pitchFamily="2" charset="-122"/>
              </a:rPr>
              <a:t>可导出流程图</a:t>
            </a:r>
          </a:p>
          <a:p>
            <a:pPr lvl="1"/>
            <a:r>
              <a:rPr lang="zh-CN" altLang="en-US" sz="2400" b="1">
                <a:latin typeface="宋体" pitchFamily="2" charset="-122"/>
              </a:rPr>
              <a:t>初学者的好帮手</a:t>
            </a:r>
          </a:p>
          <a:p>
            <a:pPr lvl="1" eaLnBrk="1" hangingPunct="1"/>
            <a:endParaRPr lang="en-US" altLang="zh-CN" sz="2400" b="1">
              <a:latin typeface="宋体" pitchFamily="2" charset="-122"/>
            </a:endParaRPr>
          </a:p>
          <a:p>
            <a:pPr lvl="2" eaLnBrk="1" hangingPunct="1">
              <a:buFontTx/>
              <a:buNone/>
            </a:pPr>
            <a:endParaRPr lang="zh-CN" altLang="en-US" sz="2400" b="1">
              <a:latin typeface="宋体" pitchFamily="2" charset="-122"/>
            </a:endParaRPr>
          </a:p>
        </p:txBody>
      </p:sp>
      <p:pic>
        <p:nvPicPr>
          <p:cNvPr id="34819" name="Picture 5"/>
          <p:cNvPicPr>
            <a:picLocks noChangeAspect="1" noChangeArrowheads="1"/>
          </p:cNvPicPr>
          <p:nvPr/>
        </p:nvPicPr>
        <p:blipFill>
          <a:blip r:embed="rId2">
            <a:extLst>
              <a:ext uri="{28A0092B-C50C-407E-A947-70E740481C1C}">
                <a14:useLocalDpi xmlns:a14="http://schemas.microsoft.com/office/drawing/2010/main" val="0"/>
              </a:ext>
            </a:extLst>
          </a:blip>
          <a:srcRect l="9770" t="41628" r="25862" b="6938"/>
          <a:stretch>
            <a:fillRect/>
          </a:stretch>
        </p:blipFill>
        <p:spPr bwMode="auto">
          <a:xfrm>
            <a:off x="5988050" y="333375"/>
            <a:ext cx="3048000"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052513"/>
            <a:ext cx="14366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420938"/>
            <a:ext cx="15208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灯片编号占位符 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eaLnBrk="1" hangingPunct="1"/>
            <a:fld id="{27E8C0D7-DA67-494D-A6BE-C8C116DE8795}" type="slidenum">
              <a:rPr lang="zh-CN" altLang="en-GB" sz="1200" b="0">
                <a:latin typeface="Arial Black" pitchFamily="34" charset="0"/>
              </a:rPr>
              <a:pPr algn="r" eaLnBrk="1" hangingPunct="1"/>
              <a:t>24</a:t>
            </a:fld>
            <a:endParaRPr lang="en-GB" altLang="zh-CN" sz="1200" b="0">
              <a:latin typeface="Arial Black" pitchFamily="34" charset="0"/>
            </a:endParaRPr>
          </a:p>
        </p:txBody>
      </p:sp>
      <p:sp>
        <p:nvSpPr>
          <p:cNvPr id="83977" name="Text Box 9"/>
          <p:cNvSpPr txBox="1">
            <a:spLocks noChangeArrowheads="1"/>
          </p:cNvSpPr>
          <p:nvPr/>
        </p:nvSpPr>
        <p:spPr bwMode="gray">
          <a:xfrm>
            <a:off x="827088" y="3213100"/>
            <a:ext cx="4032250" cy="3667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spcBef>
                <a:spcPct val="50000"/>
              </a:spcBef>
              <a:defRPr/>
            </a:pPr>
            <a:endParaRPr lang="zh-CN" altLang="en-US" sz="1800" b="0">
              <a:latin typeface="Arial" pitchFamily="34" charset="0"/>
            </a:endParaRPr>
          </a:p>
        </p:txBody>
      </p:sp>
      <p:sp>
        <p:nvSpPr>
          <p:cNvPr id="34824" name="Control 11"/>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34825" name="Control 12"/>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34826" name="Control 13"/>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34827" name="Control 14"/>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83983" name="Text Box 15"/>
          <p:cNvSpPr txBox="1">
            <a:spLocks noChangeArrowheads="1"/>
          </p:cNvSpPr>
          <p:nvPr/>
        </p:nvSpPr>
        <p:spPr bwMode="gray">
          <a:xfrm>
            <a:off x="5292725" y="2276475"/>
            <a:ext cx="3600450" cy="3667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spcBef>
                <a:spcPct val="50000"/>
              </a:spcBef>
              <a:defRPr/>
            </a:pPr>
            <a:endParaRPr lang="zh-CN" altLang="en-US" sz="1800" b="0">
              <a:latin typeface="Arial" pitchFamily="34" charset="0"/>
            </a:endParaRPr>
          </a:p>
        </p:txBody>
      </p:sp>
      <p:sp>
        <p:nvSpPr>
          <p:cNvPr id="34829" name="Control 16"/>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34830" name="Control 17"/>
          <p:cNvSpPr>
            <a:spLocks noChangeArrowheads="1" noChangeShapeType="1"/>
          </p:cNvSpPr>
          <p:nvPr/>
        </p:nvSpPr>
        <p:spPr bwMode="gray">
          <a:xfrm>
            <a:off x="0" y="0"/>
            <a:ext cx="914400" cy="9144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zh-CN" altLang="en-US" sz="1800" b="0">
              <a:latin typeface="Arial" charset="0"/>
            </a:endParaRPr>
          </a:p>
        </p:txBody>
      </p:sp>
      <p:sp>
        <p:nvSpPr>
          <p:cNvPr id="83986" name="Text Box 18"/>
          <p:cNvSpPr txBox="1">
            <a:spLocks noChangeArrowheads="1"/>
          </p:cNvSpPr>
          <p:nvPr/>
        </p:nvSpPr>
        <p:spPr bwMode="gray">
          <a:xfrm>
            <a:off x="0" y="2420938"/>
            <a:ext cx="4826000" cy="3667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spcBef>
                <a:spcPct val="50000"/>
              </a:spcBef>
              <a:defRPr/>
            </a:pPr>
            <a:endParaRPr lang="zh-CN" altLang="en-US" sz="1800" b="0">
              <a:latin typeface="Arial" pitchFamily="34" charset="0"/>
            </a:endParaRPr>
          </a:p>
        </p:txBody>
      </p:sp>
      <p:sp>
        <p:nvSpPr>
          <p:cNvPr id="96272" name="Text Box 16"/>
          <p:cNvSpPr txBox="1">
            <a:spLocks noChangeArrowheads="1"/>
          </p:cNvSpPr>
          <p:nvPr/>
        </p:nvSpPr>
        <p:spPr bwMode="gray">
          <a:xfrm>
            <a:off x="468313" y="692150"/>
            <a:ext cx="4897437" cy="519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defRPr/>
            </a:pPr>
            <a:r>
              <a:rPr lang="zh-CN" altLang="zh-CN" sz="2800">
                <a:solidFill>
                  <a:srgbClr val="A50021"/>
                </a:solidFill>
                <a:latin typeface="Arial" charset="0"/>
              </a:rPr>
              <a:t> 可视化编程开发</a:t>
            </a:r>
            <a:r>
              <a:rPr lang="zh-CN" altLang="en-US" sz="2800">
                <a:solidFill>
                  <a:srgbClr val="A50021"/>
                </a:solidFill>
                <a:latin typeface="Arial" charset="0"/>
              </a:rPr>
              <a:t>环境</a:t>
            </a:r>
            <a:r>
              <a:rPr lang="en-US" altLang="zh-CN" sz="2800">
                <a:solidFill>
                  <a:srgbClr val="A50021"/>
                </a:solidFill>
                <a:latin typeface="Arial" charset="0"/>
              </a:rPr>
              <a:t>Raptor</a:t>
            </a:r>
          </a:p>
        </p:txBody>
      </p:sp>
      <p:sp>
        <p:nvSpPr>
          <p:cNvPr id="96273" name="Text Box 17"/>
          <p:cNvSpPr txBox="1">
            <a:spLocks noChangeArrowheads="1"/>
          </p:cNvSpPr>
          <p:nvPr/>
        </p:nvSpPr>
        <p:spPr bwMode="gray">
          <a:xfrm>
            <a:off x="468313" y="1268413"/>
            <a:ext cx="4033837" cy="11906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spcBef>
                <a:spcPct val="50000"/>
              </a:spcBef>
              <a:defRPr/>
            </a:pPr>
            <a:r>
              <a:rPr lang="en-US" altLang="zh-CN" sz="1800">
                <a:latin typeface="宋体" pitchFamily="2" charset="-122"/>
              </a:rPr>
              <a:t>RAPTOR</a:t>
            </a:r>
            <a:r>
              <a:rPr lang="zh-CN" altLang="en-US" sz="1800">
                <a:latin typeface="宋体" pitchFamily="2" charset="-122"/>
              </a:rPr>
              <a:t>（</a:t>
            </a:r>
            <a:r>
              <a:rPr lang="en-US" altLang="zh-CN" sz="1800">
                <a:latin typeface="宋体" pitchFamily="2" charset="-122"/>
              </a:rPr>
              <a:t>the Rapid Algorithmic Prototyping Tool for Ordered Reasoning--</a:t>
            </a:r>
            <a:r>
              <a:rPr lang="zh-CN" altLang="en-US" sz="1800">
                <a:latin typeface="宋体" pitchFamily="2" charset="-122"/>
              </a:rPr>
              <a:t>用于有序推理的快速算法原型工具） </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37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78962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736"/>
                                        </p:tgtEl>
                                        <p:attrNameLst>
                                          <p:attrName>style.visibility</p:attrName>
                                        </p:attrNameLst>
                                      </p:cBhvr>
                                      <p:to>
                                        <p:strVal val="visible"/>
                                      </p:to>
                                    </p:set>
                                    <p:animEffect transition="in" filter="dissolve">
                                      <p:cBhvr>
                                        <p:cTn id="7"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4294967295"/>
          </p:nvPr>
        </p:nvSpPr>
        <p:spPr>
          <a:xfrm>
            <a:off x="395288" y="1268413"/>
            <a:ext cx="8424862" cy="5113337"/>
          </a:xfrm>
        </p:spPr>
        <p:txBody>
          <a:bodyPr/>
          <a:lstStyle/>
          <a:p>
            <a:pPr marL="0" indent="0" defTabSz="914400">
              <a:lnSpc>
                <a:spcPct val="90000"/>
              </a:lnSpc>
              <a:buFontTx/>
              <a:buNone/>
            </a:pPr>
            <a:r>
              <a:rPr lang="zh-CN" altLang="en-US" sz="2400" b="1">
                <a:solidFill>
                  <a:srgbClr val="800000"/>
                </a:solidFill>
                <a:latin typeface="宋体" pitchFamily="2" charset="-122"/>
              </a:rPr>
              <a:t>（</a:t>
            </a:r>
            <a:r>
              <a:rPr lang="en-US" altLang="zh-CN" sz="2400" b="1">
                <a:solidFill>
                  <a:srgbClr val="800000"/>
                </a:solidFill>
                <a:latin typeface="宋体" pitchFamily="2" charset="-122"/>
              </a:rPr>
              <a:t>1</a:t>
            </a:r>
            <a:r>
              <a:rPr lang="zh-CN" altLang="en-US" sz="2400" b="1">
                <a:solidFill>
                  <a:srgbClr val="800000"/>
                </a:solidFill>
                <a:latin typeface="宋体" pitchFamily="2" charset="-122"/>
              </a:rPr>
              <a:t>）穷举法（枚举法）</a:t>
            </a:r>
          </a:p>
          <a:p>
            <a:pPr marL="0" indent="0" defTabSz="914400">
              <a:lnSpc>
                <a:spcPct val="90000"/>
              </a:lnSpc>
              <a:buFontTx/>
              <a:buNone/>
            </a:pPr>
            <a:r>
              <a:rPr lang="zh-CN" altLang="en-US" sz="2400" b="1">
                <a:latin typeface="宋体" pitchFamily="2" charset="-122"/>
              </a:rPr>
              <a:t>  特点</a:t>
            </a:r>
            <a:r>
              <a:rPr lang="en-US" altLang="zh-CN" sz="2400" b="1">
                <a:latin typeface="宋体" pitchFamily="2" charset="-122"/>
              </a:rPr>
              <a:t>:</a:t>
            </a:r>
            <a:r>
              <a:rPr lang="zh-CN" altLang="en-US" sz="2400" b="1">
                <a:latin typeface="宋体" pitchFamily="2" charset="-122"/>
              </a:rPr>
              <a:t>算法简单，容易理解，运算量大。</a:t>
            </a:r>
          </a:p>
          <a:p>
            <a:pPr marL="0" indent="0" defTabSz="914400">
              <a:lnSpc>
                <a:spcPct val="90000"/>
              </a:lnSpc>
              <a:buFontTx/>
              <a:buNone/>
            </a:pPr>
            <a:r>
              <a:rPr lang="zh-CN" altLang="en-US" sz="2400" b="1" u="sng">
                <a:solidFill>
                  <a:srgbClr val="000066"/>
                </a:solidFill>
                <a:latin typeface="宋体" pitchFamily="2" charset="-122"/>
              </a:rPr>
              <a:t>基本思想：</a:t>
            </a:r>
            <a:r>
              <a:rPr lang="zh-CN" altLang="en-US" sz="2400">
                <a:latin typeface="宋体" pitchFamily="2" charset="-122"/>
              </a:rPr>
              <a:t> </a:t>
            </a:r>
            <a:r>
              <a:rPr lang="zh-CN" altLang="en-US" sz="2400" b="1">
                <a:latin typeface="宋体" pitchFamily="2" charset="-122"/>
              </a:rPr>
              <a:t>根据题目的部分条件确定答案的大致范围，然后在此范围内对所有可能的情况逐一验证，直到所有情况均通过验证。若某个情况符合题目条件，则为本题的一个答案；若全部情况验证完后均不符合题目的条件，则问题无解。</a:t>
            </a:r>
          </a:p>
          <a:p>
            <a:pPr marL="0" indent="0" defTabSz="914400">
              <a:lnSpc>
                <a:spcPct val="90000"/>
              </a:lnSpc>
              <a:buFontTx/>
              <a:buNone/>
            </a:pPr>
            <a:r>
              <a:rPr lang="zh-CN" altLang="en-US" sz="2400" b="1">
                <a:latin typeface="宋体" pitchFamily="2" charset="-122"/>
              </a:rPr>
              <a:t>    如：百元买百鸡问题。假定小鸡每只</a:t>
            </a:r>
            <a:r>
              <a:rPr lang="en-US" altLang="zh-CN" sz="2400" b="1">
                <a:latin typeface="宋体" pitchFamily="2" charset="-122"/>
              </a:rPr>
              <a:t>0.5</a:t>
            </a:r>
            <a:r>
              <a:rPr lang="zh-CN" altLang="en-US" sz="2400" b="1">
                <a:latin typeface="宋体" pitchFamily="2" charset="-122"/>
              </a:rPr>
              <a:t>元，公鸡每只</a:t>
            </a:r>
            <a:r>
              <a:rPr lang="en-US" altLang="zh-CN" sz="2400" b="1">
                <a:latin typeface="宋体" pitchFamily="2" charset="-122"/>
              </a:rPr>
              <a:t>2</a:t>
            </a:r>
            <a:r>
              <a:rPr lang="zh-CN" altLang="en-US" sz="2400" b="1">
                <a:latin typeface="宋体" pitchFamily="2" charset="-122"/>
              </a:rPr>
              <a:t>元，母鸡每只</a:t>
            </a:r>
            <a:r>
              <a:rPr lang="en-US" altLang="zh-CN" sz="2400" b="1">
                <a:latin typeface="宋体" pitchFamily="2" charset="-122"/>
              </a:rPr>
              <a:t>3</a:t>
            </a:r>
            <a:r>
              <a:rPr lang="zh-CN" altLang="en-US" sz="2400" b="1">
                <a:latin typeface="宋体" pitchFamily="2" charset="-122"/>
              </a:rPr>
              <a:t>元。现在有</a:t>
            </a:r>
            <a:r>
              <a:rPr lang="en-US" altLang="zh-CN" sz="2400" b="1">
                <a:latin typeface="宋体" pitchFamily="2" charset="-122"/>
              </a:rPr>
              <a:t>100</a:t>
            </a:r>
            <a:r>
              <a:rPr lang="zh-CN" altLang="en-US" sz="2400" b="1">
                <a:latin typeface="宋体" pitchFamily="2" charset="-122"/>
              </a:rPr>
              <a:t>元钱要求买</a:t>
            </a:r>
            <a:r>
              <a:rPr lang="en-US" altLang="zh-CN" sz="2400" b="1">
                <a:latin typeface="宋体" pitchFamily="2" charset="-122"/>
              </a:rPr>
              <a:t>100</a:t>
            </a:r>
            <a:r>
              <a:rPr lang="zh-CN" altLang="en-US" sz="2400" b="1">
                <a:latin typeface="宋体" pitchFamily="2" charset="-122"/>
              </a:rPr>
              <a:t>只鸡，问共有几种购鸡方案？</a:t>
            </a:r>
          </a:p>
          <a:p>
            <a:pPr marL="0" indent="0" defTabSz="914400">
              <a:lnSpc>
                <a:spcPct val="90000"/>
              </a:lnSpc>
              <a:buFontTx/>
              <a:buNone/>
            </a:pPr>
            <a:r>
              <a:rPr lang="zh-CN" altLang="en-US" sz="2400" b="1">
                <a:latin typeface="宋体" pitchFamily="2" charset="-122"/>
              </a:rPr>
              <a:t>   根据题目，设母鸡、公鸡、小鸡各为</a:t>
            </a:r>
            <a:r>
              <a:rPr lang="en-US" altLang="zh-CN" sz="2400" b="1">
                <a:latin typeface="宋体" pitchFamily="2" charset="-122"/>
              </a:rPr>
              <a:t>x,y,z</a:t>
            </a:r>
            <a:r>
              <a:rPr lang="zh-CN" altLang="en-US" sz="2400" b="1">
                <a:latin typeface="宋体" pitchFamily="2" charset="-122"/>
              </a:rPr>
              <a:t>只，列出方程为：</a:t>
            </a:r>
            <a:r>
              <a:rPr lang="en-US" altLang="zh-CN" sz="2400" b="1">
                <a:latin typeface="宋体" pitchFamily="2" charset="-122"/>
              </a:rPr>
              <a:t>x+y+z=100</a:t>
            </a:r>
            <a:r>
              <a:rPr lang="zh-CN" altLang="en-US" sz="2400" b="1">
                <a:latin typeface="宋体" pitchFamily="2" charset="-122"/>
              </a:rPr>
              <a:t>，</a:t>
            </a:r>
            <a:r>
              <a:rPr lang="en-US" altLang="zh-CN" sz="2400" b="1">
                <a:latin typeface="宋体" pitchFamily="2" charset="-122"/>
              </a:rPr>
              <a:t>3x+2y+0.5z=100</a:t>
            </a:r>
          </a:p>
          <a:p>
            <a:pPr marL="0" indent="0" defTabSz="914400">
              <a:lnSpc>
                <a:spcPct val="90000"/>
              </a:lnSpc>
              <a:buFontTx/>
              <a:buNone/>
            </a:pPr>
            <a:r>
              <a:rPr lang="en-US" altLang="zh-CN" sz="2400" b="1">
                <a:latin typeface="宋体" pitchFamily="2" charset="-122"/>
              </a:rPr>
              <a:t>   </a:t>
            </a:r>
            <a:r>
              <a:rPr lang="zh-CN" altLang="en-US" sz="2400" b="1">
                <a:latin typeface="宋体" pitchFamily="2" charset="-122"/>
              </a:rPr>
              <a:t>利用穷举法，将各种可能的组合一一测试，输出符合条件的组合。即在各个变量的取值范围内不断变化</a:t>
            </a:r>
            <a:r>
              <a:rPr lang="en-US" altLang="zh-CN" sz="2400" b="1">
                <a:latin typeface="宋体" pitchFamily="2" charset="-122"/>
              </a:rPr>
              <a:t>x,y,z</a:t>
            </a:r>
            <a:r>
              <a:rPr lang="zh-CN" altLang="en-US" sz="2400" b="1">
                <a:latin typeface="宋体" pitchFamily="2" charset="-122"/>
              </a:rPr>
              <a:t>的值，穷举</a:t>
            </a:r>
            <a:r>
              <a:rPr lang="en-US" altLang="zh-CN" sz="2400" b="1">
                <a:latin typeface="宋体" pitchFamily="2" charset="-122"/>
              </a:rPr>
              <a:t>x,y,z</a:t>
            </a:r>
            <a:r>
              <a:rPr lang="zh-CN" altLang="en-US" sz="2400" b="1">
                <a:latin typeface="宋体" pitchFamily="2" charset="-122"/>
              </a:rPr>
              <a:t>全部可能的组合，若满足方程组则是一组解。</a:t>
            </a:r>
          </a:p>
        </p:txBody>
      </p:sp>
      <p:sp>
        <p:nvSpPr>
          <p:cNvPr id="36867" name="Text Box 3"/>
          <p:cNvSpPr txBox="1">
            <a:spLocks noChangeArrowheads="1"/>
          </p:cNvSpPr>
          <p:nvPr/>
        </p:nvSpPr>
        <p:spPr bwMode="auto">
          <a:xfrm>
            <a:off x="5181600" y="1447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6868" name="Text Box 4"/>
          <p:cNvSpPr txBox="1">
            <a:spLocks noChangeArrowheads="1"/>
          </p:cNvSpPr>
          <p:nvPr/>
        </p:nvSpPr>
        <p:spPr bwMode="auto">
          <a:xfrm>
            <a:off x="52959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6869" name="Text Box 5"/>
          <p:cNvSpPr txBox="1">
            <a:spLocks noChangeArrowheads="1"/>
          </p:cNvSpPr>
          <p:nvPr/>
        </p:nvSpPr>
        <p:spPr bwMode="auto">
          <a:xfrm>
            <a:off x="7410450" y="20113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b="0"/>
              <a:t>  </a:t>
            </a:r>
          </a:p>
        </p:txBody>
      </p:sp>
      <p:sp>
        <p:nvSpPr>
          <p:cNvPr id="36870" name="Rectangle 6"/>
          <p:cNvSpPr>
            <a:spLocks noChangeArrowheads="1"/>
          </p:cNvSpPr>
          <p:nvPr/>
        </p:nvSpPr>
        <p:spPr bwMode="auto">
          <a:xfrm>
            <a:off x="539750" y="549275"/>
            <a:ext cx="8280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eaLnBrk="0" hangingPunct="0">
              <a:spcBef>
                <a:spcPct val="20000"/>
              </a:spcBef>
            </a:pPr>
            <a:r>
              <a:rPr lang="en-US" altLang="zh-CN" sz="3600">
                <a:solidFill>
                  <a:srgbClr val="800000"/>
                </a:solidFill>
                <a:latin typeface="隶书" pitchFamily="49" charset="-122"/>
                <a:ea typeface="隶书" pitchFamily="49" charset="-122"/>
              </a:rPr>
              <a:t>5. </a:t>
            </a:r>
            <a:r>
              <a:rPr lang="zh-CN" altLang="en-US" sz="3600">
                <a:solidFill>
                  <a:srgbClr val="800000"/>
                </a:solidFill>
                <a:latin typeface="隶书" pitchFamily="49" charset="-122"/>
                <a:ea typeface="隶书" pitchFamily="49" charset="-122"/>
              </a:rPr>
              <a:t>程序设计典型算法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wipe(left)">
                                      <p:cBhvr>
                                        <p:cTn id="7" dur="500"/>
                                        <p:tgtEl>
                                          <p:spTgt spid="157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698">
                                            <p:txEl>
                                              <p:pRg st="1" end="1"/>
                                            </p:txEl>
                                          </p:spTgt>
                                        </p:tgtEl>
                                        <p:attrNameLst>
                                          <p:attrName>style.visibility</p:attrName>
                                        </p:attrNameLst>
                                      </p:cBhvr>
                                      <p:to>
                                        <p:strVal val="visible"/>
                                      </p:to>
                                    </p:set>
                                    <p:animEffect transition="in" filter="wipe(left)">
                                      <p:cBhvr>
                                        <p:cTn id="12" dur="500"/>
                                        <p:tgtEl>
                                          <p:spTgt spid="157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698">
                                            <p:txEl>
                                              <p:pRg st="2" end="2"/>
                                            </p:txEl>
                                          </p:spTgt>
                                        </p:tgtEl>
                                        <p:attrNameLst>
                                          <p:attrName>style.visibility</p:attrName>
                                        </p:attrNameLst>
                                      </p:cBhvr>
                                      <p:to>
                                        <p:strVal val="visible"/>
                                      </p:to>
                                    </p:set>
                                    <p:animEffect transition="in" filter="wipe(left)">
                                      <p:cBhvr>
                                        <p:cTn id="17" dur="500"/>
                                        <p:tgtEl>
                                          <p:spTgt spid="157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698">
                                            <p:txEl>
                                              <p:pRg st="3" end="3"/>
                                            </p:txEl>
                                          </p:spTgt>
                                        </p:tgtEl>
                                        <p:attrNameLst>
                                          <p:attrName>style.visibility</p:attrName>
                                        </p:attrNameLst>
                                      </p:cBhvr>
                                      <p:to>
                                        <p:strVal val="visible"/>
                                      </p:to>
                                    </p:set>
                                    <p:animEffect transition="in" filter="wipe(left)">
                                      <p:cBhvr>
                                        <p:cTn id="22" dur="500"/>
                                        <p:tgtEl>
                                          <p:spTgt spid="157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698">
                                            <p:txEl>
                                              <p:pRg st="4" end="4"/>
                                            </p:txEl>
                                          </p:spTgt>
                                        </p:tgtEl>
                                        <p:attrNameLst>
                                          <p:attrName>style.visibility</p:attrName>
                                        </p:attrNameLst>
                                      </p:cBhvr>
                                      <p:to>
                                        <p:strVal val="visible"/>
                                      </p:to>
                                    </p:set>
                                    <p:animEffect transition="in" filter="wipe(left)">
                                      <p:cBhvr>
                                        <p:cTn id="27" dur="500"/>
                                        <p:tgtEl>
                                          <p:spTgt spid="157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698">
                                            <p:txEl>
                                              <p:pRg st="5" end="5"/>
                                            </p:txEl>
                                          </p:spTgt>
                                        </p:tgtEl>
                                        <p:attrNameLst>
                                          <p:attrName>style.visibility</p:attrName>
                                        </p:attrNameLst>
                                      </p:cBhvr>
                                      <p:to>
                                        <p:strVal val="visible"/>
                                      </p:to>
                                    </p:set>
                                    <p:animEffect transition="in" filter="wipe(left)">
                                      <p:cBhvr>
                                        <p:cTn id="32" dur="500"/>
                                        <p:tgtEl>
                                          <p:spTgt spid="157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611188" y="908050"/>
            <a:ext cx="4824412" cy="5256213"/>
          </a:xfrm>
        </p:spPr>
        <p:txBody>
          <a:bodyPr/>
          <a:lstStyle/>
          <a:p>
            <a:pPr>
              <a:lnSpc>
                <a:spcPct val="90000"/>
              </a:lnSpc>
              <a:buFontTx/>
              <a:buNone/>
            </a:pPr>
            <a:r>
              <a:rPr lang="en-US" altLang="zh-CN" sz="2400" b="1" dirty="0"/>
              <a:t>#include "</a:t>
            </a:r>
            <a:r>
              <a:rPr lang="en-US" altLang="zh-CN" sz="2400" b="1" dirty="0" err="1"/>
              <a:t>stdio.h</a:t>
            </a:r>
            <a:r>
              <a:rPr lang="en-US" altLang="zh-CN" sz="2400" b="1" dirty="0"/>
              <a:t>"</a:t>
            </a:r>
          </a:p>
          <a:p>
            <a:pPr>
              <a:lnSpc>
                <a:spcPct val="90000"/>
              </a:lnSpc>
              <a:buFontTx/>
              <a:buNone/>
            </a:pPr>
            <a:r>
              <a:rPr lang="en-US" altLang="zh-CN" sz="2400" b="1" dirty="0"/>
              <a:t>main()</a:t>
            </a:r>
          </a:p>
          <a:p>
            <a:pPr>
              <a:lnSpc>
                <a:spcPct val="90000"/>
              </a:lnSpc>
              <a:buFontTx/>
              <a:buNone/>
            </a:pPr>
            <a:r>
              <a:rPr lang="en-US" altLang="zh-CN" sz="2400" b="1" dirty="0"/>
              <a:t> {</a:t>
            </a:r>
          </a:p>
          <a:p>
            <a:pPr>
              <a:lnSpc>
                <a:spcPct val="90000"/>
              </a:lnSpc>
              <a:buFontTx/>
              <a:buNone/>
            </a:pPr>
            <a:r>
              <a:rPr lang="en-US" altLang="zh-CN" sz="2400" b="1" dirty="0"/>
              <a:t>     int </a:t>
            </a:r>
            <a:r>
              <a:rPr lang="en-US" altLang="zh-CN" sz="2400" b="1" dirty="0" err="1"/>
              <a:t>x,y,z</a:t>
            </a:r>
            <a:r>
              <a:rPr lang="en-US" altLang="zh-CN" sz="2400" b="1" dirty="0"/>
              <a:t>;</a:t>
            </a:r>
          </a:p>
          <a:p>
            <a:pPr>
              <a:lnSpc>
                <a:spcPct val="90000"/>
              </a:lnSpc>
              <a:buFontTx/>
              <a:buNone/>
            </a:pPr>
            <a:r>
              <a:rPr lang="en-US" altLang="zh-CN" sz="2400" b="1" dirty="0"/>
              <a:t>     </a:t>
            </a:r>
            <a:r>
              <a:rPr lang="en-US" altLang="zh-CN" sz="2400" b="1" dirty="0" err="1"/>
              <a:t>printf</a:t>
            </a:r>
            <a:r>
              <a:rPr lang="en-US" altLang="zh-CN" sz="2400" b="1" dirty="0"/>
              <a:t>("</a:t>
            </a:r>
            <a:r>
              <a:rPr lang="zh-CN" altLang="en-US" sz="2400" b="1" dirty="0"/>
              <a:t>母鸡   公鸡  小鸡</a:t>
            </a:r>
            <a:r>
              <a:rPr lang="en-US" altLang="zh-CN" sz="2400" b="1" dirty="0"/>
              <a:t>");</a:t>
            </a:r>
          </a:p>
          <a:p>
            <a:pPr>
              <a:lnSpc>
                <a:spcPct val="90000"/>
              </a:lnSpc>
              <a:buFontTx/>
              <a:buNone/>
            </a:pPr>
            <a:r>
              <a:rPr lang="en-US" altLang="zh-CN" sz="2400" b="1" dirty="0"/>
              <a:t>     for(x=0;x&lt;=33;x++)</a:t>
            </a:r>
          </a:p>
          <a:p>
            <a:pPr>
              <a:lnSpc>
                <a:spcPct val="90000"/>
              </a:lnSpc>
              <a:buFontTx/>
              <a:buNone/>
            </a:pPr>
            <a:r>
              <a:rPr lang="en-US" altLang="zh-CN" sz="2400" b="1" dirty="0"/>
              <a:t>	     for(y=0;y&lt;=50;y++)</a:t>
            </a:r>
          </a:p>
          <a:p>
            <a:pPr>
              <a:lnSpc>
                <a:spcPct val="90000"/>
              </a:lnSpc>
              <a:buFontTx/>
              <a:buNone/>
            </a:pPr>
            <a:r>
              <a:rPr lang="en-US" altLang="zh-CN" sz="2400" b="1" dirty="0"/>
              <a:t>        {</a:t>
            </a:r>
          </a:p>
          <a:p>
            <a:pPr>
              <a:lnSpc>
                <a:spcPct val="90000"/>
              </a:lnSpc>
              <a:buFontTx/>
              <a:buNone/>
            </a:pPr>
            <a:r>
              <a:rPr lang="en-US" altLang="zh-CN" sz="2400" b="1" dirty="0"/>
              <a:t>              z=100-x-y;</a:t>
            </a:r>
          </a:p>
          <a:p>
            <a:pPr>
              <a:lnSpc>
                <a:spcPct val="90000"/>
              </a:lnSpc>
              <a:buFontTx/>
              <a:buNone/>
            </a:pPr>
            <a:r>
              <a:rPr lang="en-US" altLang="zh-CN" sz="2400" b="1" dirty="0"/>
              <a:t>	          if((3*x+2*y+0.5*z)==100)</a:t>
            </a:r>
          </a:p>
          <a:p>
            <a:pPr>
              <a:lnSpc>
                <a:spcPct val="90000"/>
              </a:lnSpc>
              <a:buFontTx/>
              <a:buNone/>
            </a:pPr>
            <a:r>
              <a:rPr lang="en-US" altLang="zh-CN" sz="2400" b="1" dirty="0"/>
              <a:t>		        </a:t>
            </a:r>
            <a:r>
              <a:rPr lang="en-US" altLang="zh-CN" sz="2400" b="1" dirty="0" err="1"/>
              <a:t>printf</a:t>
            </a:r>
            <a:r>
              <a:rPr lang="en-US" altLang="zh-CN" sz="2400" b="1" dirty="0"/>
              <a:t>("\n%-6d %-6d %-6d ",</a:t>
            </a:r>
            <a:r>
              <a:rPr lang="en-US" altLang="zh-CN" sz="2400" b="1" dirty="0" err="1"/>
              <a:t>x,y,z</a:t>
            </a:r>
            <a:r>
              <a:rPr lang="en-US" altLang="zh-CN" sz="2400" b="1" dirty="0"/>
              <a:t>);</a:t>
            </a:r>
          </a:p>
          <a:p>
            <a:pPr>
              <a:lnSpc>
                <a:spcPct val="90000"/>
              </a:lnSpc>
              <a:buFontTx/>
              <a:buNone/>
            </a:pPr>
            <a:r>
              <a:rPr lang="en-US" altLang="zh-CN" sz="2400" b="1" dirty="0"/>
              <a:t>         }</a:t>
            </a:r>
          </a:p>
          <a:p>
            <a:pPr>
              <a:lnSpc>
                <a:spcPct val="90000"/>
              </a:lnSpc>
              <a:buFontTx/>
              <a:buNone/>
            </a:pPr>
            <a:r>
              <a:rPr lang="en-US" altLang="zh-CN" sz="2400" b="1" dirty="0"/>
              <a:t> }</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052513"/>
            <a:ext cx="2952750" cy="275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Text Box 4"/>
          <p:cNvSpPr txBox="1">
            <a:spLocks noChangeArrowheads="1"/>
          </p:cNvSpPr>
          <p:nvPr/>
        </p:nvSpPr>
        <p:spPr bwMode="auto">
          <a:xfrm>
            <a:off x="468313" y="188913"/>
            <a:ext cx="6192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800"/>
              <a:t>百元买百鸡</a:t>
            </a:r>
            <a:r>
              <a:rPr lang="en-US" altLang="zh-CN" sz="2800"/>
              <a:t>C</a:t>
            </a:r>
            <a:r>
              <a:rPr lang="zh-CN" altLang="en-US" sz="2800"/>
              <a:t>语言程序：</a:t>
            </a:r>
          </a:p>
        </p:txBody>
      </p:sp>
      <p:pic>
        <p:nvPicPr>
          <p:cNvPr id="993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88913"/>
            <a:ext cx="4038600"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wipe(up)">
                                      <p:cBhvr>
                                        <p:cTn id="7"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181600" y="1447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8915" name="Text Box 3"/>
          <p:cNvSpPr txBox="1">
            <a:spLocks noChangeArrowheads="1"/>
          </p:cNvSpPr>
          <p:nvPr/>
        </p:nvSpPr>
        <p:spPr bwMode="auto">
          <a:xfrm>
            <a:off x="52959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8916" name="Text Box 4"/>
          <p:cNvSpPr txBox="1">
            <a:spLocks noChangeArrowheads="1"/>
          </p:cNvSpPr>
          <p:nvPr/>
        </p:nvSpPr>
        <p:spPr bwMode="auto">
          <a:xfrm>
            <a:off x="7410450" y="20113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b="0"/>
              <a:t>  </a:t>
            </a:r>
          </a:p>
        </p:txBody>
      </p:sp>
      <p:sp>
        <p:nvSpPr>
          <p:cNvPr id="159749" name="Text Box 5"/>
          <p:cNvSpPr txBox="1">
            <a:spLocks noChangeArrowheads="1"/>
          </p:cNvSpPr>
          <p:nvPr/>
        </p:nvSpPr>
        <p:spPr bwMode="auto">
          <a:xfrm>
            <a:off x="468313" y="692150"/>
            <a:ext cx="8496300"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lnSpc>
                <a:spcPct val="90000"/>
              </a:lnSpc>
              <a:spcBef>
                <a:spcPct val="50000"/>
              </a:spcBef>
            </a:pPr>
            <a:r>
              <a:rPr kumimoji="1" lang="zh-CN" altLang="en-US" sz="2800">
                <a:solidFill>
                  <a:srgbClr val="800000"/>
                </a:solidFill>
                <a:latin typeface="宋体" pitchFamily="2" charset="-122"/>
              </a:rPr>
              <a:t>（</a:t>
            </a:r>
            <a:r>
              <a:rPr kumimoji="1" lang="en-US" altLang="zh-CN" sz="2800">
                <a:solidFill>
                  <a:srgbClr val="800000"/>
                </a:solidFill>
                <a:latin typeface="宋体" pitchFamily="2" charset="-122"/>
              </a:rPr>
              <a:t>2</a:t>
            </a:r>
            <a:r>
              <a:rPr kumimoji="1" lang="zh-CN" altLang="en-US" sz="2800">
                <a:solidFill>
                  <a:srgbClr val="800000"/>
                </a:solidFill>
                <a:latin typeface="宋体" pitchFamily="2" charset="-122"/>
              </a:rPr>
              <a:t>）递推法（迭代法）</a:t>
            </a:r>
          </a:p>
          <a:p>
            <a:pPr algn="l" eaLnBrk="1" hangingPunct="1">
              <a:lnSpc>
                <a:spcPct val="90000"/>
              </a:lnSpc>
              <a:spcBef>
                <a:spcPct val="50000"/>
              </a:spcBef>
            </a:pPr>
            <a:r>
              <a:rPr kumimoji="1" lang="zh-CN" altLang="en-US" sz="2800">
                <a:solidFill>
                  <a:srgbClr val="000066"/>
                </a:solidFill>
                <a:latin typeface="宋体" pitchFamily="2" charset="-122"/>
              </a:rPr>
              <a:t>  基本思想：</a:t>
            </a:r>
            <a:r>
              <a:rPr kumimoji="1" lang="zh-CN" altLang="en-US" sz="2800" b="0">
                <a:latin typeface="宋体" pitchFamily="2" charset="-122"/>
              </a:rPr>
              <a:t> </a:t>
            </a:r>
          </a:p>
          <a:p>
            <a:pPr algn="l" eaLnBrk="1" hangingPunct="1">
              <a:lnSpc>
                <a:spcPct val="90000"/>
              </a:lnSpc>
              <a:spcBef>
                <a:spcPct val="50000"/>
              </a:spcBef>
            </a:pPr>
            <a:r>
              <a:rPr kumimoji="1" lang="zh-CN" altLang="en-US" sz="2800">
                <a:latin typeface="宋体" pitchFamily="2" charset="-122"/>
              </a:rPr>
              <a:t>   利用问题本身所具有的某种递推关系求解问题。</a:t>
            </a:r>
            <a:endParaRPr kumimoji="1" lang="zh-CN" altLang="en-US" sz="2800">
              <a:solidFill>
                <a:srgbClr val="CC0066"/>
              </a:solidFill>
              <a:latin typeface="宋体" pitchFamily="2" charset="-122"/>
            </a:endParaRPr>
          </a:p>
          <a:p>
            <a:pPr algn="l" eaLnBrk="1" hangingPunct="1">
              <a:lnSpc>
                <a:spcPct val="90000"/>
              </a:lnSpc>
              <a:spcBef>
                <a:spcPct val="50000"/>
              </a:spcBef>
            </a:pPr>
            <a:r>
              <a:rPr kumimoji="1" lang="zh-CN" altLang="en-US" sz="2800">
                <a:latin typeface="宋体" pitchFamily="2" charset="-122"/>
              </a:rPr>
              <a:t>   从初值出发，归纳出新值与旧值间直到最后值为止存在的关系，从而把一个复杂的计算过程转换为简单过程的多次重复，每次重复都从旧值的基础上递推出新值，并由新值代替旧值。</a:t>
            </a:r>
          </a:p>
          <a:p>
            <a:pPr algn="l" eaLnBrk="1" hangingPunct="1">
              <a:lnSpc>
                <a:spcPct val="90000"/>
              </a:lnSpc>
              <a:spcBef>
                <a:spcPct val="50000"/>
              </a:spcBef>
            </a:pPr>
            <a:r>
              <a:rPr kumimoji="1" lang="zh-CN" altLang="en-US" sz="2800">
                <a:latin typeface="宋体" pitchFamily="2" charset="-122"/>
              </a:rPr>
              <a:t>    如：猴子吃桃子问题，</a:t>
            </a:r>
          </a:p>
          <a:p>
            <a:pPr algn="l" eaLnBrk="1" hangingPunct="1">
              <a:lnSpc>
                <a:spcPct val="90000"/>
              </a:lnSpc>
              <a:spcBef>
                <a:spcPct val="50000"/>
              </a:spcBef>
            </a:pPr>
            <a:r>
              <a:rPr kumimoji="1" lang="zh-CN" altLang="en-US" sz="2800">
                <a:latin typeface="宋体" pitchFamily="2" charset="-122"/>
              </a:rPr>
              <a:t>        求高次方程的近似解问题。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9">
                                            <p:txEl>
                                              <p:pRg st="0" end="0"/>
                                            </p:txEl>
                                          </p:spTgt>
                                        </p:tgtEl>
                                        <p:attrNameLst>
                                          <p:attrName>style.visibility</p:attrName>
                                        </p:attrNameLst>
                                      </p:cBhvr>
                                      <p:to>
                                        <p:strVal val="visible"/>
                                      </p:to>
                                    </p:set>
                                    <p:animEffect transition="in" filter="wipe(left)">
                                      <p:cBhvr>
                                        <p:cTn id="7" dur="500"/>
                                        <p:tgtEl>
                                          <p:spTgt spid="1597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9">
                                            <p:txEl>
                                              <p:pRg st="1" end="1"/>
                                            </p:txEl>
                                          </p:spTgt>
                                        </p:tgtEl>
                                        <p:attrNameLst>
                                          <p:attrName>style.visibility</p:attrName>
                                        </p:attrNameLst>
                                      </p:cBhvr>
                                      <p:to>
                                        <p:strVal val="visible"/>
                                      </p:to>
                                    </p:set>
                                    <p:animEffect transition="in" filter="wipe(left)">
                                      <p:cBhvr>
                                        <p:cTn id="12" dur="500"/>
                                        <p:tgtEl>
                                          <p:spTgt spid="1597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9">
                                            <p:txEl>
                                              <p:pRg st="2" end="2"/>
                                            </p:txEl>
                                          </p:spTgt>
                                        </p:tgtEl>
                                        <p:attrNameLst>
                                          <p:attrName>style.visibility</p:attrName>
                                        </p:attrNameLst>
                                      </p:cBhvr>
                                      <p:to>
                                        <p:strVal val="visible"/>
                                      </p:to>
                                    </p:set>
                                    <p:animEffect transition="in" filter="wipe(left)">
                                      <p:cBhvr>
                                        <p:cTn id="17" dur="500"/>
                                        <p:tgtEl>
                                          <p:spTgt spid="1597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9">
                                            <p:txEl>
                                              <p:pRg st="3" end="3"/>
                                            </p:txEl>
                                          </p:spTgt>
                                        </p:tgtEl>
                                        <p:attrNameLst>
                                          <p:attrName>style.visibility</p:attrName>
                                        </p:attrNameLst>
                                      </p:cBhvr>
                                      <p:to>
                                        <p:strVal val="visible"/>
                                      </p:to>
                                    </p:set>
                                    <p:animEffect transition="in" filter="wipe(left)">
                                      <p:cBhvr>
                                        <p:cTn id="22" dur="500"/>
                                        <p:tgtEl>
                                          <p:spTgt spid="1597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49">
                                            <p:txEl>
                                              <p:pRg st="4" end="4"/>
                                            </p:txEl>
                                          </p:spTgt>
                                        </p:tgtEl>
                                        <p:attrNameLst>
                                          <p:attrName>style.visibility</p:attrName>
                                        </p:attrNameLst>
                                      </p:cBhvr>
                                      <p:to>
                                        <p:strVal val="visible"/>
                                      </p:to>
                                    </p:set>
                                    <p:animEffect transition="in" filter="wipe(left)">
                                      <p:cBhvr>
                                        <p:cTn id="27" dur="500"/>
                                        <p:tgtEl>
                                          <p:spTgt spid="1597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49">
                                            <p:txEl>
                                              <p:pRg st="5" end="5"/>
                                            </p:txEl>
                                          </p:spTgt>
                                        </p:tgtEl>
                                        <p:attrNameLst>
                                          <p:attrName>style.visibility</p:attrName>
                                        </p:attrNameLst>
                                      </p:cBhvr>
                                      <p:to>
                                        <p:strVal val="visible"/>
                                      </p:to>
                                    </p:set>
                                    <p:animEffect transition="in" filter="wipe(left)">
                                      <p:cBhvr>
                                        <p:cTn id="32" dur="500"/>
                                        <p:tgtEl>
                                          <p:spTgt spid="1597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181600" y="1447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9939" name="Text Box 3"/>
          <p:cNvSpPr txBox="1">
            <a:spLocks noChangeArrowheads="1"/>
          </p:cNvSpPr>
          <p:nvPr/>
        </p:nvSpPr>
        <p:spPr bwMode="auto">
          <a:xfrm>
            <a:off x="52959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39940" name="Text Box 4"/>
          <p:cNvSpPr txBox="1">
            <a:spLocks noChangeArrowheads="1"/>
          </p:cNvSpPr>
          <p:nvPr/>
        </p:nvSpPr>
        <p:spPr bwMode="auto">
          <a:xfrm>
            <a:off x="7410450" y="20113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b="0"/>
              <a:t>  </a:t>
            </a:r>
          </a:p>
        </p:txBody>
      </p:sp>
      <p:sp>
        <p:nvSpPr>
          <p:cNvPr id="39941" name="Text Box 5"/>
          <p:cNvSpPr txBox="1">
            <a:spLocks noChangeArrowheads="1"/>
          </p:cNvSpPr>
          <p:nvPr/>
        </p:nvSpPr>
        <p:spPr bwMode="auto">
          <a:xfrm>
            <a:off x="395288" y="765175"/>
            <a:ext cx="8496300" cy="538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lnSpc>
                <a:spcPct val="90000"/>
              </a:lnSpc>
              <a:spcBef>
                <a:spcPct val="50000"/>
              </a:spcBef>
            </a:pPr>
            <a:r>
              <a:rPr kumimoji="1" lang="zh-CN" altLang="en-US" sz="2800">
                <a:latin typeface="宋体" pitchFamily="2" charset="-122"/>
              </a:rPr>
              <a:t>  </a:t>
            </a:r>
            <a:r>
              <a:rPr kumimoji="1" lang="zh-CN" altLang="en-US" sz="2800">
                <a:solidFill>
                  <a:srgbClr val="000066"/>
                </a:solidFill>
                <a:latin typeface="宋体" pitchFamily="2" charset="-122"/>
              </a:rPr>
              <a:t>例：猴子吃桃子问题。</a:t>
            </a:r>
          </a:p>
          <a:p>
            <a:pPr algn="l" eaLnBrk="1" hangingPunct="1">
              <a:lnSpc>
                <a:spcPct val="90000"/>
              </a:lnSpc>
              <a:spcBef>
                <a:spcPct val="50000"/>
              </a:spcBef>
            </a:pPr>
            <a:r>
              <a:rPr kumimoji="1" lang="zh-CN" altLang="en-US" sz="2800">
                <a:latin typeface="宋体" pitchFamily="2" charset="-122"/>
              </a:rPr>
              <a:t>   小猴在一天内摘了若干个桃子，当天吃掉一半多一个；第二天吃掉剩下的一半桃子多一个；以后每天都吃尚存桃子的一半零一个。直到第</a:t>
            </a:r>
            <a:r>
              <a:rPr kumimoji="1" lang="en-US" altLang="zh-CN" sz="2800">
                <a:latin typeface="宋体" pitchFamily="2" charset="-122"/>
              </a:rPr>
              <a:t>7</a:t>
            </a:r>
            <a:r>
              <a:rPr kumimoji="1" lang="zh-CN" altLang="en-US" sz="2800">
                <a:latin typeface="宋体" pitchFamily="2" charset="-122"/>
              </a:rPr>
              <a:t>天早上要吃时，只剩下一个了，问小猴共摘了多少个桃子？</a:t>
            </a:r>
          </a:p>
          <a:p>
            <a:pPr algn="l" eaLnBrk="1" hangingPunct="1">
              <a:lnSpc>
                <a:spcPct val="90000"/>
              </a:lnSpc>
              <a:spcBef>
                <a:spcPct val="50000"/>
              </a:spcBef>
            </a:pPr>
            <a:r>
              <a:rPr kumimoji="1" lang="zh-CN" altLang="en-US" sz="2800">
                <a:latin typeface="宋体" pitchFamily="2" charset="-122"/>
              </a:rPr>
              <a:t> 问题分析：先从最后一天推出倒数第二天的桃子，再从倒数第二天推出倒数第三天的桃子，</a:t>
            </a:r>
            <a:r>
              <a:rPr kumimoji="1" lang="en-US" altLang="zh-CN" sz="2800">
                <a:latin typeface="宋体" pitchFamily="2" charset="-122"/>
              </a:rPr>
              <a:t>……</a:t>
            </a:r>
          </a:p>
          <a:p>
            <a:pPr algn="l" eaLnBrk="1" hangingPunct="1">
              <a:lnSpc>
                <a:spcPct val="90000"/>
              </a:lnSpc>
              <a:spcBef>
                <a:spcPct val="50000"/>
              </a:spcBef>
            </a:pPr>
            <a:r>
              <a:rPr kumimoji="1" lang="en-US" altLang="zh-CN" sz="2800">
                <a:latin typeface="宋体" pitchFamily="2" charset="-122"/>
              </a:rPr>
              <a:t>  </a:t>
            </a:r>
            <a:r>
              <a:rPr kumimoji="1" lang="zh-CN" altLang="en-US" sz="2800">
                <a:latin typeface="宋体" pitchFamily="2" charset="-122"/>
              </a:rPr>
              <a:t>设第</a:t>
            </a:r>
            <a:r>
              <a:rPr kumimoji="1" lang="en-US" altLang="zh-CN" sz="2800">
                <a:latin typeface="宋体" pitchFamily="2" charset="-122"/>
              </a:rPr>
              <a:t>n</a:t>
            </a:r>
            <a:r>
              <a:rPr kumimoji="1" lang="zh-CN" altLang="en-US" sz="2800">
                <a:latin typeface="宋体" pitchFamily="2" charset="-122"/>
              </a:rPr>
              <a:t>天的桃子为</a:t>
            </a:r>
            <a:r>
              <a:rPr kumimoji="1" lang="en-US" altLang="zh-CN" sz="2800">
                <a:latin typeface="宋体" pitchFamily="2" charset="-122"/>
              </a:rPr>
              <a:t>x,</a:t>
            </a:r>
            <a:r>
              <a:rPr kumimoji="1" lang="zh-CN" altLang="en-US" sz="2800">
                <a:latin typeface="宋体" pitchFamily="2" charset="-122"/>
              </a:rPr>
              <a:t>它是前一天的桃子数的一半少一个，即  </a:t>
            </a:r>
            <a:r>
              <a:rPr kumimoji="1" lang="en-US" altLang="zh-CN" sz="2800">
                <a:latin typeface="宋体" pitchFamily="2" charset="-122"/>
              </a:rPr>
              <a:t>x</a:t>
            </a:r>
            <a:r>
              <a:rPr kumimoji="1" lang="en-US" altLang="zh-CN" sz="2800" baseline="-25000">
                <a:latin typeface="宋体" pitchFamily="2" charset="-122"/>
              </a:rPr>
              <a:t>n</a:t>
            </a:r>
            <a:r>
              <a:rPr kumimoji="1" lang="en-US" altLang="zh-CN" sz="2800">
                <a:latin typeface="宋体" pitchFamily="2" charset="-122"/>
              </a:rPr>
              <a:t>=  x</a:t>
            </a:r>
            <a:r>
              <a:rPr kumimoji="1" lang="en-US" altLang="zh-CN" sz="2800" baseline="-25000">
                <a:latin typeface="宋体" pitchFamily="2" charset="-122"/>
              </a:rPr>
              <a:t>n-1</a:t>
            </a:r>
            <a:r>
              <a:rPr kumimoji="1" lang="en-US" altLang="zh-CN" sz="2800">
                <a:latin typeface="宋体" pitchFamily="2" charset="-122"/>
              </a:rPr>
              <a:t>-1</a:t>
            </a:r>
          </a:p>
          <a:p>
            <a:pPr algn="l" eaLnBrk="1" hangingPunct="1">
              <a:lnSpc>
                <a:spcPct val="90000"/>
              </a:lnSpc>
              <a:spcBef>
                <a:spcPct val="50000"/>
              </a:spcBef>
            </a:pPr>
            <a:r>
              <a:rPr kumimoji="1" lang="en-US" altLang="zh-CN" sz="2800">
                <a:latin typeface="宋体" pitchFamily="2" charset="-122"/>
              </a:rPr>
              <a:t>  </a:t>
            </a:r>
            <a:r>
              <a:rPr kumimoji="1" lang="zh-CN" altLang="en-US" sz="2800">
                <a:latin typeface="宋体" pitchFamily="2" charset="-122"/>
              </a:rPr>
              <a:t>前一天的桃子数为：</a:t>
            </a:r>
            <a:r>
              <a:rPr kumimoji="1" lang="en-US" altLang="zh-CN" sz="2800">
                <a:latin typeface="宋体" pitchFamily="2" charset="-122"/>
              </a:rPr>
              <a:t>x</a:t>
            </a:r>
            <a:r>
              <a:rPr kumimoji="1" lang="en-US" altLang="zh-CN" sz="2800" baseline="-25000">
                <a:latin typeface="宋体" pitchFamily="2" charset="-122"/>
              </a:rPr>
              <a:t>n-1</a:t>
            </a:r>
            <a:r>
              <a:rPr kumimoji="1" lang="en-US" altLang="zh-CN" sz="2800">
                <a:latin typeface="宋体" pitchFamily="2" charset="-122"/>
              </a:rPr>
              <a:t>=(x</a:t>
            </a:r>
            <a:r>
              <a:rPr kumimoji="1" lang="en-US" altLang="zh-CN" sz="2800" baseline="-25000">
                <a:latin typeface="宋体" pitchFamily="2" charset="-122"/>
              </a:rPr>
              <a:t>n</a:t>
            </a:r>
            <a:r>
              <a:rPr kumimoji="1" lang="en-US" altLang="zh-CN" sz="2800">
                <a:latin typeface="宋体" pitchFamily="2" charset="-122"/>
              </a:rPr>
              <a:t>+1)</a:t>
            </a:r>
            <a:r>
              <a:rPr kumimoji="1" lang="en-US" altLang="zh-CN" sz="2000">
                <a:latin typeface="宋体" pitchFamily="2" charset="-122"/>
              </a:rPr>
              <a:t>×</a:t>
            </a:r>
            <a:r>
              <a:rPr kumimoji="1" lang="en-US" altLang="zh-CN" sz="2800">
                <a:latin typeface="宋体" pitchFamily="2" charset="-122"/>
              </a:rPr>
              <a:t>2    (</a:t>
            </a:r>
            <a:r>
              <a:rPr kumimoji="1" lang="zh-CN" altLang="en-US" sz="2800">
                <a:latin typeface="宋体" pitchFamily="2" charset="-122"/>
              </a:rPr>
              <a:t>递推公式）</a:t>
            </a:r>
          </a:p>
          <a:p>
            <a:pPr algn="l" eaLnBrk="1" hangingPunct="1">
              <a:lnSpc>
                <a:spcPct val="90000"/>
              </a:lnSpc>
              <a:spcBef>
                <a:spcPct val="50000"/>
              </a:spcBef>
            </a:pPr>
            <a:r>
              <a:rPr kumimoji="1" lang="zh-CN" altLang="en-US" sz="2800">
                <a:latin typeface="宋体" pitchFamily="2" charset="-122"/>
              </a:rPr>
              <a:t>  </a:t>
            </a:r>
            <a:endParaRPr kumimoji="1" lang="zh-CN" altLang="en-US" sz="2800" u="sng">
              <a:solidFill>
                <a:srgbClr val="FF0000"/>
              </a:solidFill>
              <a:latin typeface="宋体" pitchFamily="2" charset="-122"/>
            </a:endParaRPr>
          </a:p>
        </p:txBody>
      </p:sp>
      <p:graphicFrame>
        <p:nvGraphicFramePr>
          <p:cNvPr id="39942" name="Object 6"/>
          <p:cNvGraphicFramePr>
            <a:graphicFrameLocks noGrp="1" noChangeAspect="1"/>
          </p:cNvGraphicFramePr>
          <p:nvPr>
            <p:ph idx="4294967295"/>
          </p:nvPr>
        </p:nvGraphicFramePr>
        <p:xfrm>
          <a:off x="2779713" y="4421188"/>
          <a:ext cx="171450" cy="627062"/>
        </p:xfrm>
        <a:graphic>
          <a:graphicData uri="http://schemas.openxmlformats.org/presentationml/2006/ole">
            <mc:AlternateContent xmlns:mc="http://schemas.openxmlformats.org/markup-compatibility/2006">
              <mc:Choice xmlns:v="urn:schemas-microsoft-com:vml" Requires="v">
                <p:oleObj spid="_x0000_s39957" name="公式" r:id="rId3" imgW="152334" imgH="393529" progId="Equation.3">
                  <p:embed/>
                </p:oleObj>
              </mc:Choice>
              <mc:Fallback>
                <p:oleObj name="公式" r:id="rId3" imgW="152334"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4421188"/>
                        <a:ext cx="171450"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11188" y="404813"/>
            <a:ext cx="8280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eaLnBrk="0" hangingPunct="0">
              <a:spcBef>
                <a:spcPct val="20000"/>
              </a:spcBef>
            </a:pPr>
            <a:r>
              <a:rPr lang="en-US" altLang="zh-CN" sz="3600">
                <a:solidFill>
                  <a:srgbClr val="800000"/>
                </a:solidFill>
                <a:latin typeface="隶书" pitchFamily="49" charset="-122"/>
                <a:ea typeface="隶书" pitchFamily="49" charset="-122"/>
              </a:rPr>
              <a:t>2.1 </a:t>
            </a:r>
            <a:r>
              <a:rPr lang="zh-CN" altLang="en-US" sz="3600">
                <a:solidFill>
                  <a:srgbClr val="800000"/>
                </a:solidFill>
                <a:latin typeface="隶书" pitchFamily="49" charset="-122"/>
                <a:ea typeface="隶书" pitchFamily="49" charset="-122"/>
              </a:rPr>
              <a:t>程序的三种基本结构</a:t>
            </a:r>
          </a:p>
        </p:txBody>
      </p:sp>
      <p:sp>
        <p:nvSpPr>
          <p:cNvPr id="137219" name="Rectangle 3"/>
          <p:cNvSpPr>
            <a:spLocks noChangeArrowheads="1"/>
          </p:cNvSpPr>
          <p:nvPr/>
        </p:nvSpPr>
        <p:spPr bwMode="auto">
          <a:xfrm>
            <a:off x="323850" y="1268413"/>
            <a:ext cx="82788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accent2"/>
              </a:buClr>
              <a:buSzPct val="75000"/>
              <a:buFont typeface="Monotype Sorts" pitchFamily="2" charset="2"/>
              <a:buNone/>
            </a:pPr>
            <a:r>
              <a:rPr lang="zh-CN" altLang="en-US" sz="2800">
                <a:solidFill>
                  <a:srgbClr val="993366"/>
                </a:solidFill>
                <a:latin typeface="宋体" pitchFamily="2" charset="-122"/>
              </a:rPr>
              <a:t>（</a:t>
            </a:r>
            <a:r>
              <a:rPr lang="en-US" altLang="zh-CN" sz="2800">
                <a:solidFill>
                  <a:srgbClr val="993366"/>
                </a:solidFill>
                <a:latin typeface="宋体" pitchFamily="2" charset="-122"/>
              </a:rPr>
              <a:t>1</a:t>
            </a:r>
            <a:r>
              <a:rPr lang="zh-CN" altLang="en-US" sz="2800">
                <a:solidFill>
                  <a:srgbClr val="993366"/>
                </a:solidFill>
                <a:latin typeface="宋体" pitchFamily="2" charset="-122"/>
              </a:rPr>
              <a:t>）顺序结构</a:t>
            </a:r>
            <a:r>
              <a:rPr lang="zh-CN" altLang="en-US" sz="2800" b="0">
                <a:solidFill>
                  <a:srgbClr val="993366"/>
                </a:solidFill>
                <a:latin typeface="宋体" pitchFamily="2" charset="-122"/>
              </a:rPr>
              <a:t>  </a:t>
            </a:r>
            <a:r>
              <a:rPr lang="zh-CN" altLang="en-US" sz="2800">
                <a:latin typeface="宋体" pitchFamily="2" charset="-122"/>
              </a:rPr>
              <a:t>程序按照语句的书写次序顺序执行。</a:t>
            </a:r>
            <a:r>
              <a:rPr lang="zh-CN" altLang="en-US" sz="2800">
                <a:solidFill>
                  <a:srgbClr val="993366"/>
                </a:solidFill>
                <a:latin typeface="宋体" pitchFamily="2" charset="-122"/>
              </a:rPr>
              <a:t>                                                                 </a:t>
            </a:r>
          </a:p>
        </p:txBody>
      </p:sp>
      <p:grpSp>
        <p:nvGrpSpPr>
          <p:cNvPr id="137220" name="Group 4"/>
          <p:cNvGrpSpPr>
            <a:grpSpLocks/>
          </p:cNvGrpSpPr>
          <p:nvPr/>
        </p:nvGrpSpPr>
        <p:grpSpPr bwMode="auto">
          <a:xfrm>
            <a:off x="2336800" y="2205038"/>
            <a:ext cx="4498975" cy="2749550"/>
            <a:chOff x="1472" y="1480"/>
            <a:chExt cx="2834" cy="1732"/>
          </a:xfrm>
        </p:grpSpPr>
        <p:sp>
          <p:nvSpPr>
            <p:cNvPr id="13320" name="Rectangle 5"/>
            <p:cNvSpPr>
              <a:spLocks noChangeArrowheads="1"/>
            </p:cNvSpPr>
            <p:nvPr/>
          </p:nvSpPr>
          <p:spPr bwMode="auto">
            <a:xfrm>
              <a:off x="2381" y="2529"/>
              <a:ext cx="1153" cy="368"/>
            </a:xfrm>
            <a:prstGeom prst="rect">
              <a:avLst/>
            </a:prstGeom>
            <a:solidFill>
              <a:srgbClr val="FFFF00"/>
            </a:solidFill>
            <a:ln w="9525">
              <a:solidFill>
                <a:schemeClr val="tx1"/>
              </a:solidFill>
              <a:miter lim="800000"/>
              <a:headEnd/>
              <a:tailEnd/>
            </a:ln>
          </p:spPr>
          <p:txBody>
            <a:bodyPr wrap="none" anchor="ctr"/>
            <a:lstStyle/>
            <a:p>
              <a:pPr eaLnBrk="0" hangingPunct="0"/>
              <a:r>
                <a:rPr kumimoji="1" lang="en-US" altLang="zh-CN" sz="2400" b="0"/>
                <a:t>B</a:t>
              </a:r>
            </a:p>
          </p:txBody>
        </p:sp>
        <p:sp>
          <p:nvSpPr>
            <p:cNvPr id="13321" name="Rectangle 6"/>
            <p:cNvSpPr>
              <a:spLocks noChangeArrowheads="1"/>
            </p:cNvSpPr>
            <p:nvPr/>
          </p:nvSpPr>
          <p:spPr bwMode="auto">
            <a:xfrm>
              <a:off x="2374" y="1795"/>
              <a:ext cx="1160" cy="367"/>
            </a:xfrm>
            <a:prstGeom prst="rect">
              <a:avLst/>
            </a:prstGeom>
            <a:solidFill>
              <a:srgbClr val="FFFF00"/>
            </a:solidFill>
            <a:ln w="9525">
              <a:solidFill>
                <a:schemeClr val="tx1"/>
              </a:solidFill>
              <a:miter lim="800000"/>
              <a:headEnd/>
              <a:tailEnd/>
            </a:ln>
          </p:spPr>
          <p:txBody>
            <a:bodyPr wrap="none" anchor="ctr"/>
            <a:lstStyle/>
            <a:p>
              <a:pPr eaLnBrk="0" hangingPunct="0"/>
              <a:r>
                <a:rPr kumimoji="1" lang="en-US" altLang="zh-CN" sz="2400" b="0"/>
                <a:t>A</a:t>
              </a:r>
            </a:p>
          </p:txBody>
        </p:sp>
        <p:sp>
          <p:nvSpPr>
            <p:cNvPr id="13322" name="Rectangle 7"/>
            <p:cNvSpPr>
              <a:spLocks noChangeArrowheads="1"/>
            </p:cNvSpPr>
            <p:nvPr/>
          </p:nvSpPr>
          <p:spPr bwMode="auto">
            <a:xfrm>
              <a:off x="1472" y="1637"/>
              <a:ext cx="2834" cy="1470"/>
            </a:xfrm>
            <a:prstGeom prst="rect">
              <a:avLst/>
            </a:prstGeom>
            <a:noFill/>
            <a:ln w="38100">
              <a:solidFill>
                <a:srgbClr val="CC0066"/>
              </a:solidFill>
              <a:prstDash val="dash"/>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l"/>
              <a:endParaRPr lang="zh-CN" altLang="en-US" sz="1800" b="0">
                <a:latin typeface="Arial" charset="0"/>
              </a:endParaRPr>
            </a:p>
          </p:txBody>
        </p:sp>
        <p:sp>
          <p:nvSpPr>
            <p:cNvPr id="13323" name="Line 8"/>
            <p:cNvSpPr>
              <a:spLocks noChangeShapeType="1"/>
            </p:cNvSpPr>
            <p:nvPr/>
          </p:nvSpPr>
          <p:spPr bwMode="auto">
            <a:xfrm>
              <a:off x="2890" y="1480"/>
              <a:ext cx="0" cy="315"/>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9"/>
            <p:cNvSpPr>
              <a:spLocks noChangeShapeType="1"/>
            </p:cNvSpPr>
            <p:nvPr/>
          </p:nvSpPr>
          <p:spPr bwMode="auto">
            <a:xfrm>
              <a:off x="2890" y="2162"/>
              <a:ext cx="0" cy="367"/>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0"/>
            <p:cNvSpPr>
              <a:spLocks noChangeShapeType="1"/>
            </p:cNvSpPr>
            <p:nvPr/>
          </p:nvSpPr>
          <p:spPr bwMode="auto">
            <a:xfrm>
              <a:off x="2890" y="2897"/>
              <a:ext cx="0" cy="315"/>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17" name="Text Box 11"/>
          <p:cNvSpPr txBox="1">
            <a:spLocks noChangeArrowheads="1"/>
          </p:cNvSpPr>
          <p:nvPr/>
        </p:nvSpPr>
        <p:spPr bwMode="auto">
          <a:xfrm>
            <a:off x="2746375" y="5430838"/>
            <a:ext cx="306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400" b="0"/>
              <a:t>   </a:t>
            </a:r>
          </a:p>
        </p:txBody>
      </p:sp>
      <p:sp>
        <p:nvSpPr>
          <p:cNvPr id="137228" name="Text Box 12"/>
          <p:cNvSpPr txBox="1">
            <a:spLocks noChangeArrowheads="1"/>
          </p:cNvSpPr>
          <p:nvPr/>
        </p:nvSpPr>
        <p:spPr bwMode="auto">
          <a:xfrm>
            <a:off x="611188" y="5445125"/>
            <a:ext cx="853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800">
                <a:latin typeface="楷体_GB2312" pitchFamily="49" charset="-122"/>
                <a:ea typeface="楷体_GB2312" pitchFamily="49" charset="-122"/>
              </a:rPr>
              <a:t>先执行</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操作，再执行</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操作，两者是顺序执行关系。</a:t>
            </a:r>
          </a:p>
        </p:txBody>
      </p:sp>
      <p:sp>
        <p:nvSpPr>
          <p:cNvPr id="7182" name="Text Box 14"/>
          <p:cNvSpPr txBox="1">
            <a:spLocks noChangeArrowheads="1"/>
          </p:cNvSpPr>
          <p:nvPr/>
        </p:nvSpPr>
        <p:spPr bwMode="gray">
          <a:xfrm>
            <a:off x="539750" y="3933825"/>
            <a:ext cx="8135938" cy="2100263"/>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spcBef>
                <a:spcPct val="50000"/>
              </a:spcBef>
              <a:defRPr/>
            </a:pPr>
            <a:r>
              <a:rPr lang="zh-CN" altLang="en-US" sz="2400" b="0">
                <a:latin typeface="Arial" pitchFamily="34" charset="0"/>
              </a:rPr>
              <a:t>如： </a:t>
            </a:r>
            <a:r>
              <a:rPr lang="en-US" altLang="zh-CN" sz="2400" b="0">
                <a:latin typeface="Arial" pitchFamily="34" charset="0"/>
              </a:rPr>
              <a:t>r=15;</a:t>
            </a:r>
          </a:p>
          <a:p>
            <a:pPr algn="l">
              <a:spcBef>
                <a:spcPct val="50000"/>
              </a:spcBef>
              <a:defRPr/>
            </a:pPr>
            <a:r>
              <a:rPr lang="en-US" altLang="zh-CN" sz="2400" b="0">
                <a:latin typeface="Arial" pitchFamily="34" charset="0"/>
              </a:rPr>
              <a:t>        s=3.1415*r*r;</a:t>
            </a:r>
          </a:p>
          <a:p>
            <a:pPr algn="l">
              <a:spcBef>
                <a:spcPct val="50000"/>
              </a:spcBef>
              <a:defRPr/>
            </a:pPr>
            <a:r>
              <a:rPr lang="en-US" altLang="zh-CN" sz="2400" b="0">
                <a:latin typeface="Arial" pitchFamily="34" charset="0"/>
              </a:rPr>
              <a:t>        print   s;</a:t>
            </a:r>
          </a:p>
          <a:p>
            <a:pPr algn="l">
              <a:spcBef>
                <a:spcPct val="50000"/>
              </a:spcBef>
              <a:defRPr/>
            </a:pPr>
            <a:r>
              <a:rPr lang="en-US" altLang="zh-CN" sz="2400" b="0">
                <a:latin typeface="Arial" pitchFamily="34"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37220"/>
                                        </p:tgtEl>
                                        <p:attrNameLst>
                                          <p:attrName>style.visibility</p:attrName>
                                        </p:attrNameLst>
                                      </p:cBhvr>
                                      <p:to>
                                        <p:strVal val="visible"/>
                                      </p:to>
                                    </p:set>
                                    <p:animEffect transition="in" filter="wipe(up)">
                                      <p:cBhvr>
                                        <p:cTn id="13" dur="500"/>
                                        <p:tgtEl>
                                          <p:spTgt spid="137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7228"/>
                                        </p:tgtEl>
                                        <p:attrNameLst>
                                          <p:attrName>style.visibility</p:attrName>
                                        </p:attrNameLst>
                                      </p:cBhvr>
                                      <p:to>
                                        <p:strVal val="visible"/>
                                      </p:to>
                                    </p:set>
                                    <p:anim calcmode="lin" valueType="num">
                                      <p:cBhvr additive="base">
                                        <p:cTn id="18" dur="500" fill="hold"/>
                                        <p:tgtEl>
                                          <p:spTgt spid="137228"/>
                                        </p:tgtEl>
                                        <p:attrNameLst>
                                          <p:attrName>ppt_x</p:attrName>
                                        </p:attrNameLst>
                                      </p:cBhvr>
                                      <p:tavLst>
                                        <p:tav tm="0">
                                          <p:val>
                                            <p:strVal val="0-#ppt_w/2"/>
                                          </p:val>
                                        </p:tav>
                                        <p:tav tm="100000">
                                          <p:val>
                                            <p:strVal val="#ppt_x"/>
                                          </p:val>
                                        </p:tav>
                                      </p:tavLst>
                                    </p:anim>
                                    <p:anim calcmode="lin" valueType="num">
                                      <p:cBhvr additive="base">
                                        <p:cTn id="19" dur="500" fill="hold"/>
                                        <p:tgtEl>
                                          <p:spTgt spid="13722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P spid="137228" grpId="0" autoUpdateAnimBg="0"/>
      <p:bldP spid="718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468313" y="1268413"/>
            <a:ext cx="6624637" cy="5038725"/>
          </a:xfrm>
        </p:spPr>
        <p:txBody>
          <a:bodyPr/>
          <a:lstStyle/>
          <a:p>
            <a:pPr>
              <a:lnSpc>
                <a:spcPct val="80000"/>
              </a:lnSpc>
              <a:buFontTx/>
              <a:buNone/>
            </a:pPr>
            <a:r>
              <a:rPr lang="en-US" altLang="zh-CN" sz="2400" b="1" dirty="0"/>
              <a:t>#include "</a:t>
            </a:r>
            <a:r>
              <a:rPr lang="en-US" altLang="zh-CN" sz="2400" b="1" dirty="0" err="1"/>
              <a:t>stdio.h</a:t>
            </a:r>
            <a:r>
              <a:rPr lang="en-US" altLang="zh-CN" sz="2400" b="1" dirty="0"/>
              <a:t>"</a:t>
            </a:r>
          </a:p>
          <a:p>
            <a:pPr>
              <a:lnSpc>
                <a:spcPct val="80000"/>
              </a:lnSpc>
              <a:buFontTx/>
              <a:buNone/>
            </a:pPr>
            <a:r>
              <a:rPr lang="en-US" altLang="zh-CN" sz="2400" b="1" dirty="0"/>
              <a:t>main()</a:t>
            </a:r>
          </a:p>
          <a:p>
            <a:pPr>
              <a:lnSpc>
                <a:spcPct val="80000"/>
              </a:lnSpc>
              <a:buFontTx/>
              <a:buNone/>
            </a:pPr>
            <a:r>
              <a:rPr lang="en-US" altLang="zh-CN" sz="2400" b="1" dirty="0"/>
              <a:t>{</a:t>
            </a:r>
          </a:p>
          <a:p>
            <a:pPr>
              <a:lnSpc>
                <a:spcPct val="80000"/>
              </a:lnSpc>
              <a:buFontTx/>
              <a:buNone/>
            </a:pPr>
            <a:r>
              <a:rPr lang="en-US" altLang="zh-CN" sz="2400" b="1" dirty="0"/>
              <a:t>    int </a:t>
            </a:r>
            <a:r>
              <a:rPr lang="en-US" altLang="zh-CN" sz="2400" b="1" dirty="0" err="1"/>
              <a:t>i,x</a:t>
            </a:r>
            <a:r>
              <a:rPr lang="en-US" altLang="zh-CN" sz="2400" b="1" dirty="0"/>
              <a:t>;</a:t>
            </a:r>
          </a:p>
          <a:p>
            <a:pPr>
              <a:lnSpc>
                <a:spcPct val="80000"/>
              </a:lnSpc>
              <a:buFontTx/>
              <a:buNone/>
            </a:pPr>
            <a:r>
              <a:rPr lang="en-US" altLang="zh-CN" sz="2400" b="1" dirty="0"/>
              <a:t>    x=1;</a:t>
            </a:r>
          </a:p>
          <a:p>
            <a:pPr>
              <a:lnSpc>
                <a:spcPct val="80000"/>
              </a:lnSpc>
              <a:buFontTx/>
              <a:buNone/>
            </a:pPr>
            <a:r>
              <a:rPr lang="en-US" altLang="zh-CN" sz="2400" b="1" dirty="0"/>
              <a:t>    </a:t>
            </a:r>
            <a:r>
              <a:rPr lang="en-US" altLang="zh-CN" sz="2400" b="1" dirty="0" err="1"/>
              <a:t>printf</a:t>
            </a:r>
            <a:r>
              <a:rPr lang="en-US" altLang="zh-CN" sz="2400" b="1" dirty="0"/>
              <a:t>("</a:t>
            </a:r>
            <a:r>
              <a:rPr lang="zh-CN" altLang="en-US" sz="2400" b="1" dirty="0"/>
              <a:t>第 </a:t>
            </a:r>
            <a:r>
              <a:rPr lang="en-US" altLang="zh-CN" sz="2400" b="1" dirty="0"/>
              <a:t>7 </a:t>
            </a:r>
            <a:r>
              <a:rPr lang="zh-CN" altLang="en-US" sz="2400" b="1" dirty="0"/>
              <a:t>天的桃子数为：</a:t>
            </a:r>
            <a:r>
              <a:rPr lang="en-US" altLang="zh-CN" sz="2400" b="1" dirty="0"/>
              <a:t>1</a:t>
            </a:r>
            <a:r>
              <a:rPr lang="zh-CN" altLang="en-US" sz="2400" b="1" dirty="0"/>
              <a:t>只</a:t>
            </a:r>
            <a:r>
              <a:rPr lang="en-US" altLang="zh-CN" sz="2400" b="1" dirty="0"/>
              <a:t>\n");</a:t>
            </a:r>
          </a:p>
          <a:p>
            <a:pPr>
              <a:lnSpc>
                <a:spcPct val="80000"/>
              </a:lnSpc>
              <a:buFontTx/>
              <a:buNone/>
            </a:pPr>
            <a:r>
              <a:rPr lang="en-US" altLang="zh-CN" sz="2400" b="1" dirty="0"/>
              <a:t>    for(</a:t>
            </a:r>
            <a:r>
              <a:rPr lang="en-US" altLang="zh-CN" sz="2400" b="1" dirty="0" err="1"/>
              <a:t>i</a:t>
            </a:r>
            <a:r>
              <a:rPr lang="en-US" altLang="zh-CN" sz="2400" b="1" dirty="0"/>
              <a:t>=6;i&gt;=1;i--)</a:t>
            </a:r>
          </a:p>
          <a:p>
            <a:pPr>
              <a:lnSpc>
                <a:spcPct val="80000"/>
              </a:lnSpc>
              <a:buFontTx/>
              <a:buNone/>
            </a:pPr>
            <a:r>
              <a:rPr lang="en-US" altLang="zh-CN" sz="2400" b="1" dirty="0"/>
              <a:t>    { </a:t>
            </a:r>
          </a:p>
          <a:p>
            <a:pPr>
              <a:lnSpc>
                <a:spcPct val="80000"/>
              </a:lnSpc>
              <a:buFontTx/>
              <a:buNone/>
            </a:pPr>
            <a:r>
              <a:rPr lang="en-US" altLang="zh-CN" sz="2400" b="1" dirty="0"/>
              <a:t>         x=(x+1)*2;</a:t>
            </a:r>
          </a:p>
          <a:p>
            <a:pPr>
              <a:lnSpc>
                <a:spcPct val="80000"/>
              </a:lnSpc>
              <a:buFontTx/>
              <a:buNone/>
            </a:pPr>
            <a:r>
              <a:rPr lang="en-US" altLang="zh-CN" sz="2400" b="1" dirty="0"/>
              <a:t>         </a:t>
            </a:r>
            <a:r>
              <a:rPr lang="en-US" altLang="zh-CN" sz="2400" b="1" dirty="0" err="1"/>
              <a:t>printf</a:t>
            </a:r>
            <a:r>
              <a:rPr lang="en-US" altLang="zh-CN" sz="2400" b="1" dirty="0"/>
              <a:t>("</a:t>
            </a:r>
            <a:r>
              <a:rPr lang="zh-CN" altLang="en-US" sz="2400" b="1" dirty="0"/>
              <a:t>第 </a:t>
            </a:r>
            <a:r>
              <a:rPr lang="en-US" altLang="zh-CN" sz="2400" b="1" dirty="0"/>
              <a:t>%d </a:t>
            </a:r>
            <a:r>
              <a:rPr lang="zh-CN" altLang="en-US" sz="2400" b="1" dirty="0"/>
              <a:t>天的桃子数为：</a:t>
            </a:r>
            <a:r>
              <a:rPr lang="en-US" altLang="zh-CN" sz="2400" b="1" dirty="0"/>
              <a:t>%d</a:t>
            </a:r>
            <a:r>
              <a:rPr lang="zh-CN" altLang="en-US" sz="2400" b="1" dirty="0"/>
              <a:t>只</a:t>
            </a:r>
            <a:r>
              <a:rPr lang="en-US" altLang="zh-CN" sz="2400" b="1" dirty="0"/>
              <a:t>", </a:t>
            </a:r>
            <a:r>
              <a:rPr lang="en-US" altLang="zh-CN" sz="2400" b="1" dirty="0" err="1"/>
              <a:t>i,x</a:t>
            </a:r>
            <a:r>
              <a:rPr lang="en-US" altLang="zh-CN" sz="2400" b="1" dirty="0"/>
              <a:t>);</a:t>
            </a:r>
          </a:p>
          <a:p>
            <a:pPr>
              <a:lnSpc>
                <a:spcPct val="80000"/>
              </a:lnSpc>
              <a:buFontTx/>
              <a:buNone/>
            </a:pPr>
            <a:r>
              <a:rPr lang="en-US" altLang="zh-CN" sz="2400" b="1" dirty="0"/>
              <a:t>         </a:t>
            </a:r>
            <a:r>
              <a:rPr lang="en-US" altLang="zh-CN" sz="2400" b="1" dirty="0" err="1"/>
              <a:t>printf</a:t>
            </a:r>
            <a:r>
              <a:rPr lang="en-US" altLang="zh-CN" sz="2400" b="1" dirty="0"/>
              <a:t>("\n");</a:t>
            </a:r>
          </a:p>
          <a:p>
            <a:pPr>
              <a:lnSpc>
                <a:spcPct val="80000"/>
              </a:lnSpc>
              <a:buFontTx/>
              <a:buNone/>
            </a:pPr>
            <a:r>
              <a:rPr lang="en-US" altLang="zh-CN" sz="2400" b="1" dirty="0"/>
              <a:t>    }</a:t>
            </a:r>
          </a:p>
          <a:p>
            <a:pPr>
              <a:lnSpc>
                <a:spcPct val="80000"/>
              </a:lnSpc>
              <a:buFontTx/>
              <a:buNone/>
            </a:pPr>
            <a:r>
              <a:rPr lang="en-US" altLang="zh-CN" sz="2400" b="1" dirty="0"/>
              <a:t>}</a:t>
            </a:r>
          </a:p>
        </p:txBody>
      </p:sp>
      <p:sp>
        <p:nvSpPr>
          <p:cNvPr id="40963" name="Text Box 3"/>
          <p:cNvSpPr txBox="1">
            <a:spLocks noChangeArrowheads="1"/>
          </p:cNvSpPr>
          <p:nvPr/>
        </p:nvSpPr>
        <p:spPr bwMode="auto">
          <a:xfrm>
            <a:off x="395288" y="549275"/>
            <a:ext cx="6192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lang="zh-CN" altLang="en-US" sz="2800"/>
              <a:t>猴子吃桃子</a:t>
            </a:r>
            <a:r>
              <a:rPr lang="en-US" altLang="zh-CN" sz="2800"/>
              <a:t>C</a:t>
            </a:r>
            <a:r>
              <a:rPr lang="zh-CN" altLang="en-US" sz="2800"/>
              <a:t>语言程序：</a:t>
            </a:r>
          </a:p>
        </p:txBody>
      </p:sp>
      <p:pic>
        <p:nvPicPr>
          <p:cNvPr id="40964" name="Picture 4" descr="q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88913"/>
            <a:ext cx="376237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392863" y="0"/>
            <a:ext cx="2751137" cy="659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7A5C"/>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up)">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4294967295"/>
          </p:nvPr>
        </p:nvSpPr>
        <p:spPr>
          <a:xfrm>
            <a:off x="395288" y="836613"/>
            <a:ext cx="8424862" cy="4679950"/>
          </a:xfrm>
        </p:spPr>
        <p:txBody>
          <a:bodyPr/>
          <a:lstStyle/>
          <a:p>
            <a:pPr marL="0" indent="0" defTabSz="914400">
              <a:lnSpc>
                <a:spcPct val="80000"/>
              </a:lnSpc>
              <a:buFontTx/>
              <a:buNone/>
            </a:pPr>
            <a:r>
              <a:rPr lang="zh-CN" altLang="en-US" sz="2400" b="1">
                <a:solidFill>
                  <a:srgbClr val="800000"/>
                </a:solidFill>
                <a:latin typeface="宋体" pitchFamily="2" charset="-122"/>
              </a:rPr>
              <a:t>（</a:t>
            </a:r>
            <a:r>
              <a:rPr lang="en-US" altLang="zh-CN" sz="2400" b="1">
                <a:solidFill>
                  <a:srgbClr val="800000"/>
                </a:solidFill>
                <a:latin typeface="宋体" pitchFamily="2" charset="-122"/>
              </a:rPr>
              <a:t>3</a:t>
            </a:r>
            <a:r>
              <a:rPr lang="zh-CN" altLang="en-US" sz="2400" b="1">
                <a:solidFill>
                  <a:srgbClr val="800000"/>
                </a:solidFill>
                <a:latin typeface="宋体" pitchFamily="2" charset="-122"/>
              </a:rPr>
              <a:t>）递归法</a:t>
            </a:r>
          </a:p>
          <a:p>
            <a:pPr marL="0" indent="0" defTabSz="914400">
              <a:lnSpc>
                <a:spcPct val="90000"/>
              </a:lnSpc>
              <a:buFontTx/>
              <a:buNone/>
            </a:pPr>
            <a:r>
              <a:rPr lang="zh-CN" altLang="en-US" sz="2400" b="1">
                <a:latin typeface="宋体" pitchFamily="2" charset="-122"/>
              </a:rPr>
              <a:t>    将问题逐层分解，将复杂问题归结为一些最简单的问题进行处理，然后再沿着分解的逆过程逐步进行综合。 </a:t>
            </a:r>
          </a:p>
          <a:p>
            <a:pPr marL="0" indent="0" defTabSz="914400">
              <a:lnSpc>
                <a:spcPct val="90000"/>
              </a:lnSpc>
              <a:buFontTx/>
              <a:buNone/>
            </a:pPr>
            <a:r>
              <a:rPr lang="zh-CN" altLang="en-US" sz="2400" b="1">
                <a:latin typeface="宋体" pitchFamily="2" charset="-122"/>
              </a:rPr>
              <a:t>    如</a:t>
            </a:r>
            <a:r>
              <a:rPr lang="zh-CN" altLang="zh-CN" sz="2400" b="1">
                <a:latin typeface="宋体" pitchFamily="2" charset="-122"/>
              </a:rPr>
              <a:t>根据求</a:t>
            </a:r>
            <a:r>
              <a:rPr lang="en-US" altLang="zh-CN" sz="2400" b="1">
                <a:latin typeface="宋体" pitchFamily="2" charset="-122"/>
              </a:rPr>
              <a:t>n!</a:t>
            </a:r>
            <a:r>
              <a:rPr lang="zh-CN" altLang="en-US" sz="2400" b="1">
                <a:latin typeface="宋体" pitchFamily="2" charset="-122"/>
              </a:rPr>
              <a:t>的定义</a:t>
            </a:r>
            <a:r>
              <a:rPr lang="en-US" altLang="zh-CN" sz="2400" b="1">
                <a:latin typeface="宋体" pitchFamily="2" charset="-122"/>
              </a:rPr>
              <a:t>n!=n(n-1)!</a:t>
            </a:r>
            <a:r>
              <a:rPr lang="zh-CN" altLang="en-US" sz="2400" b="1">
                <a:latin typeface="宋体" pitchFamily="2" charset="-122"/>
              </a:rPr>
              <a:t>，进行求解。该定义可给出具体形式如下</a:t>
            </a:r>
            <a:r>
              <a:rPr lang="en-US" altLang="zh-CN" sz="2400" b="1">
                <a:latin typeface="宋体" pitchFamily="2" charset="-122"/>
              </a:rPr>
              <a:t>:</a:t>
            </a:r>
          </a:p>
          <a:p>
            <a:pPr marL="0" indent="0" defTabSz="914400">
              <a:lnSpc>
                <a:spcPct val="90000"/>
              </a:lnSpc>
              <a:buFontTx/>
              <a:buNone/>
            </a:pPr>
            <a:r>
              <a:rPr lang="en-US" altLang="zh-CN" sz="2400" b="1">
                <a:latin typeface="宋体" pitchFamily="2" charset="-122"/>
              </a:rPr>
              <a:t>                       1               ( n=0,1 )</a:t>
            </a:r>
          </a:p>
          <a:p>
            <a:pPr marL="0" indent="0" defTabSz="914400">
              <a:lnSpc>
                <a:spcPct val="90000"/>
              </a:lnSpc>
              <a:buFontTx/>
              <a:buNone/>
            </a:pPr>
            <a:r>
              <a:rPr lang="en-US" altLang="zh-CN" sz="2400" b="1">
                <a:latin typeface="宋体" pitchFamily="2" charset="-122"/>
              </a:rPr>
              <a:t>       n! =      </a:t>
            </a:r>
          </a:p>
          <a:p>
            <a:pPr marL="0" indent="0" defTabSz="914400">
              <a:lnSpc>
                <a:spcPct val="90000"/>
              </a:lnSpc>
              <a:buFontTx/>
              <a:buNone/>
            </a:pPr>
            <a:r>
              <a:rPr lang="en-US" altLang="zh-CN" sz="2400" b="1">
                <a:latin typeface="宋体" pitchFamily="2" charset="-122"/>
              </a:rPr>
              <a:t>                       n(n-1)</a:t>
            </a:r>
            <a:r>
              <a:rPr lang="zh-CN" altLang="en-US" sz="2400" b="1">
                <a:latin typeface="宋体" pitchFamily="2" charset="-122"/>
              </a:rPr>
              <a:t>！        </a:t>
            </a:r>
            <a:r>
              <a:rPr lang="en-US" altLang="zh-CN" sz="2400" b="1">
                <a:latin typeface="宋体" pitchFamily="2" charset="-122"/>
              </a:rPr>
              <a:t>( n&gt;1 )</a:t>
            </a:r>
          </a:p>
          <a:p>
            <a:pPr marL="0" indent="0" defTabSz="914400">
              <a:lnSpc>
                <a:spcPct val="90000"/>
              </a:lnSpc>
              <a:buFontTx/>
              <a:buNone/>
            </a:pPr>
            <a:r>
              <a:rPr lang="zh-CN" altLang="en-US" sz="2400" b="1">
                <a:latin typeface="宋体" pitchFamily="2" charset="-122"/>
              </a:rPr>
              <a:t>  从求</a:t>
            </a:r>
            <a:r>
              <a:rPr lang="en-US" altLang="zh-CN" sz="2400" b="1">
                <a:latin typeface="宋体" pitchFamily="2" charset="-122"/>
              </a:rPr>
              <a:t>n!</a:t>
            </a:r>
            <a:r>
              <a:rPr lang="zh-CN" altLang="en-US" sz="2400" b="1">
                <a:latin typeface="宋体" pitchFamily="2" charset="-122"/>
              </a:rPr>
              <a:t>逐层递推为求</a:t>
            </a:r>
            <a:r>
              <a:rPr lang="en-US" altLang="zh-CN" sz="2400" b="1">
                <a:latin typeface="宋体" pitchFamily="2" charset="-122"/>
              </a:rPr>
              <a:t>(n-1)!</a:t>
            </a:r>
            <a:r>
              <a:rPr lang="zh-CN" altLang="en-US" sz="2400" b="1">
                <a:latin typeface="宋体" pitchFamily="2" charset="-122"/>
              </a:rPr>
              <a:t>，求</a:t>
            </a:r>
            <a:r>
              <a:rPr lang="en-US" altLang="zh-CN" sz="2400" b="1">
                <a:latin typeface="宋体" pitchFamily="2" charset="-122"/>
              </a:rPr>
              <a:t>(n-2)!...</a:t>
            </a:r>
            <a:r>
              <a:rPr lang="zh-CN" altLang="en-US" sz="2400" b="1">
                <a:latin typeface="宋体" pitchFamily="2" charset="-122"/>
              </a:rPr>
              <a:t>最后成为求</a:t>
            </a:r>
            <a:r>
              <a:rPr lang="en-US" altLang="zh-CN" sz="2400" b="1">
                <a:latin typeface="宋体" pitchFamily="2" charset="-122"/>
              </a:rPr>
              <a:t>1!</a:t>
            </a:r>
            <a:r>
              <a:rPr lang="zh-CN" altLang="en-US" sz="2400" b="1">
                <a:latin typeface="宋体" pitchFamily="2" charset="-122"/>
              </a:rPr>
              <a:t>这个简单问题，再沿着原来分解地逆过程逐层相乘进行回归，得出结果。</a:t>
            </a:r>
          </a:p>
        </p:txBody>
      </p:sp>
      <p:sp>
        <p:nvSpPr>
          <p:cNvPr id="41987" name="Text Box 3"/>
          <p:cNvSpPr txBox="1">
            <a:spLocks noChangeArrowheads="1"/>
          </p:cNvSpPr>
          <p:nvPr/>
        </p:nvSpPr>
        <p:spPr bwMode="auto">
          <a:xfrm>
            <a:off x="5181600" y="1447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41988" name="Text Box 4"/>
          <p:cNvSpPr txBox="1">
            <a:spLocks noChangeArrowheads="1"/>
          </p:cNvSpPr>
          <p:nvPr/>
        </p:nvSpPr>
        <p:spPr bwMode="auto">
          <a:xfrm>
            <a:off x="52959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en-US" sz="2400" b="0"/>
          </a:p>
        </p:txBody>
      </p:sp>
      <p:sp>
        <p:nvSpPr>
          <p:cNvPr id="79877" name="AutoShape 5"/>
          <p:cNvSpPr>
            <a:spLocks/>
          </p:cNvSpPr>
          <p:nvPr/>
        </p:nvSpPr>
        <p:spPr bwMode="gray">
          <a:xfrm>
            <a:off x="2771775" y="2781300"/>
            <a:ext cx="215900" cy="1008063"/>
          </a:xfrm>
          <a:prstGeom prst="leftBrace">
            <a:avLst>
              <a:gd name="adj1" fmla="val 38909"/>
              <a:gd name="adj2" fmla="val 50000"/>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l">
              <a:defRPr/>
            </a:pPr>
            <a:endParaRPr lang="zh-CN" altLang="en-US" sz="1800" b="0">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Effect transition="in" filter="wipe(left)">
                                      <p:cBhvr>
                                        <p:cTn id="7" dur="500"/>
                                        <p:tgtEl>
                                          <p:spTgt spid="162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8">
                                            <p:txEl>
                                              <p:pRg st="1" end="1"/>
                                            </p:txEl>
                                          </p:spTgt>
                                        </p:tgtEl>
                                        <p:attrNameLst>
                                          <p:attrName>style.visibility</p:attrName>
                                        </p:attrNameLst>
                                      </p:cBhvr>
                                      <p:to>
                                        <p:strVal val="visible"/>
                                      </p:to>
                                    </p:set>
                                    <p:animEffect transition="in" filter="wipe(left)">
                                      <p:cBhvr>
                                        <p:cTn id="12" dur="500"/>
                                        <p:tgtEl>
                                          <p:spTgt spid="162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Effect transition="in" filter="wipe(left)">
                                      <p:cBhvr>
                                        <p:cTn id="17" dur="500"/>
                                        <p:tgtEl>
                                          <p:spTgt spid="162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8">
                                            <p:txEl>
                                              <p:pRg st="3" end="3"/>
                                            </p:txEl>
                                          </p:spTgt>
                                        </p:tgtEl>
                                        <p:attrNameLst>
                                          <p:attrName>style.visibility</p:attrName>
                                        </p:attrNameLst>
                                      </p:cBhvr>
                                      <p:to>
                                        <p:strVal val="visible"/>
                                      </p:to>
                                    </p:set>
                                    <p:animEffect transition="in" filter="wipe(left)">
                                      <p:cBhvr>
                                        <p:cTn id="22" dur="500"/>
                                        <p:tgtEl>
                                          <p:spTgt spid="162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8">
                                            <p:txEl>
                                              <p:pRg st="4" end="4"/>
                                            </p:txEl>
                                          </p:spTgt>
                                        </p:tgtEl>
                                        <p:attrNameLst>
                                          <p:attrName>style.visibility</p:attrName>
                                        </p:attrNameLst>
                                      </p:cBhvr>
                                      <p:to>
                                        <p:strVal val="visible"/>
                                      </p:to>
                                    </p:set>
                                    <p:animEffect transition="in" filter="wipe(left)">
                                      <p:cBhvr>
                                        <p:cTn id="27" dur="500"/>
                                        <p:tgtEl>
                                          <p:spTgt spid="162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8">
                                            <p:txEl>
                                              <p:pRg st="5" end="5"/>
                                            </p:txEl>
                                          </p:spTgt>
                                        </p:tgtEl>
                                        <p:attrNameLst>
                                          <p:attrName>style.visibility</p:attrName>
                                        </p:attrNameLst>
                                      </p:cBhvr>
                                      <p:to>
                                        <p:strVal val="visible"/>
                                      </p:to>
                                    </p:set>
                                    <p:animEffect transition="in" filter="wipe(left)">
                                      <p:cBhvr>
                                        <p:cTn id="32" dur="500"/>
                                        <p:tgtEl>
                                          <p:spTgt spid="1628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18">
                                            <p:txEl>
                                              <p:pRg st="6" end="6"/>
                                            </p:txEl>
                                          </p:spTgt>
                                        </p:tgtEl>
                                        <p:attrNameLst>
                                          <p:attrName>style.visibility</p:attrName>
                                        </p:attrNameLst>
                                      </p:cBhvr>
                                      <p:to>
                                        <p:strVal val="visible"/>
                                      </p:to>
                                    </p:set>
                                    <p:animEffect transition="in" filter="wipe(left)">
                                      <p:cBhvr>
                                        <p:cTn id="37" dur="500"/>
                                        <p:tgtEl>
                                          <p:spTgt spid="1628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noGrp="1"/>
          </p:cNvSpPr>
          <p:nvPr/>
        </p:nvSpPr>
        <p:spPr bwMode="auto">
          <a:xfrm>
            <a:off x="6443663" y="6526213"/>
            <a:ext cx="2406650" cy="331787"/>
          </a:xfrm>
          <a:prstGeom prst="rect">
            <a:avLst/>
          </a:prstGeom>
          <a:noFill/>
          <a:ln>
            <a:miter lim="800000"/>
            <a:headEnd/>
            <a:tailEnd/>
          </a:ln>
        </p:spPr>
        <p:txBody>
          <a:bodyPr/>
          <a:lstStyle/>
          <a:p>
            <a:pPr algn="r">
              <a:spcBef>
                <a:spcPct val="20000"/>
              </a:spcBef>
              <a:buClr>
                <a:srgbClr val="CC99FF"/>
              </a:buClr>
              <a:buFont typeface="Monotype Sorts" pitchFamily="2" charset="2"/>
              <a:buNone/>
              <a:defRPr/>
            </a:pPr>
            <a:r>
              <a:rPr kumimoji="1" lang="zh-CN" altLang="en-US" sz="1600" b="0">
                <a:solidFill>
                  <a:srgbClr val="008000"/>
                </a:solidFill>
                <a:latin typeface="+mn-ea"/>
              </a:rPr>
              <a:t>共</a:t>
            </a:r>
            <a:r>
              <a:rPr kumimoji="1" lang="zh-CN" altLang="en-US" sz="1600" b="0">
                <a:solidFill>
                  <a:srgbClr val="FF9900"/>
                </a:solidFill>
                <a:latin typeface="+mn-ea"/>
              </a:rPr>
              <a:t> </a:t>
            </a:r>
            <a:r>
              <a:rPr kumimoji="1" lang="en-US" altLang="zh-CN" sz="1600" b="0">
                <a:solidFill>
                  <a:srgbClr val="FF9900"/>
                </a:solidFill>
                <a:latin typeface="+mn-ea"/>
              </a:rPr>
              <a:t>31 </a:t>
            </a:r>
            <a:r>
              <a:rPr kumimoji="1" lang="zh-CN" altLang="en-US" sz="1600" b="0">
                <a:solidFill>
                  <a:srgbClr val="008000"/>
                </a:solidFill>
                <a:latin typeface="+mn-ea"/>
              </a:rPr>
              <a:t>页   第 </a:t>
            </a:r>
            <a:fld id="{A5B54A88-7160-43CD-926B-11B2B51BB01D}" type="slidenum">
              <a:rPr kumimoji="1" lang="zh-CN" altLang="en-US" sz="1600">
                <a:solidFill>
                  <a:srgbClr val="FF9900"/>
                </a:solidFill>
                <a:latin typeface="+mn-ea"/>
              </a:rPr>
              <a:pPr algn="r">
                <a:spcBef>
                  <a:spcPct val="20000"/>
                </a:spcBef>
                <a:buClr>
                  <a:srgbClr val="CC99FF"/>
                </a:buClr>
                <a:buFont typeface="Monotype Sorts" pitchFamily="2" charset="2"/>
                <a:buNone/>
                <a:defRPr/>
              </a:pPr>
              <a:t>32</a:t>
            </a:fld>
            <a:r>
              <a:rPr kumimoji="1" lang="zh-CN" altLang="en-US" sz="1600">
                <a:solidFill>
                  <a:srgbClr val="008000"/>
                </a:solidFill>
                <a:latin typeface="+mn-ea"/>
              </a:rPr>
              <a:t> </a:t>
            </a:r>
            <a:r>
              <a:rPr kumimoji="1" lang="zh-CN" altLang="en-US" sz="1600" b="0">
                <a:solidFill>
                  <a:srgbClr val="008000"/>
                </a:solidFill>
                <a:latin typeface="+mn-ea"/>
              </a:rPr>
              <a:t>页</a:t>
            </a:r>
          </a:p>
        </p:txBody>
      </p:sp>
      <p:sp>
        <p:nvSpPr>
          <p:cNvPr id="763906" name="Rectangle 2"/>
          <p:cNvSpPr>
            <a:spLocks noGrp="1" noChangeArrowheads="1"/>
          </p:cNvSpPr>
          <p:nvPr>
            <p:ph type="body" idx="4294967295"/>
          </p:nvPr>
        </p:nvSpPr>
        <p:spPr>
          <a:xfrm>
            <a:off x="539750" y="836613"/>
            <a:ext cx="8135938" cy="4679950"/>
          </a:xfrm>
        </p:spPr>
        <p:txBody>
          <a:bodyPr/>
          <a:lstStyle/>
          <a:p>
            <a:pPr marL="0" indent="0" defTabSz="914400">
              <a:lnSpc>
                <a:spcPct val="80000"/>
              </a:lnSpc>
              <a:buFontTx/>
              <a:buNone/>
            </a:pPr>
            <a:r>
              <a:rPr lang="en-US" altLang="zh-CN" sz="2800" b="1">
                <a:solidFill>
                  <a:srgbClr val="800000"/>
                </a:solidFill>
                <a:latin typeface="宋体" pitchFamily="2" charset="-122"/>
              </a:rPr>
              <a:t>(4)</a:t>
            </a:r>
            <a:r>
              <a:rPr lang="zh-CN" altLang="en-US" sz="2800" b="1">
                <a:solidFill>
                  <a:srgbClr val="800000"/>
                </a:solidFill>
                <a:latin typeface="宋体" pitchFamily="2" charset="-122"/>
              </a:rPr>
              <a:t>求最大值、最小值问题</a:t>
            </a:r>
          </a:p>
          <a:p>
            <a:pPr marL="0" indent="0" defTabSz="914400">
              <a:buFontTx/>
              <a:buNone/>
            </a:pPr>
            <a:r>
              <a:rPr lang="zh-CN" altLang="en-US" sz="2800">
                <a:latin typeface="宋体" pitchFamily="2" charset="-122"/>
              </a:rPr>
              <a:t>  </a:t>
            </a:r>
            <a:r>
              <a:rPr lang="zh-CN" altLang="en-US" sz="2800" b="1">
                <a:solidFill>
                  <a:schemeClr val="tx1"/>
                </a:solidFill>
                <a:latin typeface="宋体" pitchFamily="2" charset="-122"/>
              </a:rPr>
              <a:t>采用如同打擂台的方法。</a:t>
            </a:r>
            <a:r>
              <a:rPr lang="zh-CN" altLang="en-US" sz="2800">
                <a:solidFill>
                  <a:schemeClr val="tx1"/>
                </a:solidFill>
                <a:latin typeface="宋体" pitchFamily="2" charset="-122"/>
              </a:rPr>
              <a:t> </a:t>
            </a:r>
          </a:p>
          <a:p>
            <a:pPr marL="0" indent="0" defTabSz="914400">
              <a:buFontTx/>
              <a:buNone/>
            </a:pPr>
            <a:r>
              <a:rPr lang="zh-CN" altLang="en-US" sz="2800" b="1">
                <a:solidFill>
                  <a:schemeClr val="tx1"/>
                </a:solidFill>
                <a:latin typeface="宋体" pitchFamily="2" charset="-122"/>
              </a:rPr>
              <a:t>  在</a:t>
            </a:r>
            <a:r>
              <a:rPr lang="en-US" altLang="zh-CN" sz="2800" b="1">
                <a:solidFill>
                  <a:schemeClr val="tx1"/>
                </a:solidFill>
                <a:latin typeface="宋体" pitchFamily="2" charset="-122"/>
              </a:rPr>
              <a:t>n</a:t>
            </a:r>
            <a:r>
              <a:rPr lang="zh-CN" altLang="en-US" sz="2800" b="1">
                <a:solidFill>
                  <a:schemeClr val="tx1"/>
                </a:solidFill>
                <a:latin typeface="宋体" pitchFamily="2" charset="-122"/>
              </a:rPr>
              <a:t>个数中，先假设第一个数为最大值，成为擂主，依次同第</a:t>
            </a:r>
            <a:r>
              <a:rPr lang="en-US" altLang="zh-CN" sz="2800" b="1">
                <a:solidFill>
                  <a:schemeClr val="tx1"/>
                </a:solidFill>
                <a:latin typeface="宋体" pitchFamily="2" charset="-122"/>
              </a:rPr>
              <a:t>2</a:t>
            </a:r>
            <a:r>
              <a:rPr lang="zh-CN" altLang="en-US" sz="2800" b="1">
                <a:solidFill>
                  <a:schemeClr val="tx1"/>
                </a:solidFill>
                <a:latin typeface="宋体" pitchFamily="2" charset="-122"/>
              </a:rPr>
              <a:t>，</a:t>
            </a:r>
            <a:r>
              <a:rPr lang="en-US" altLang="zh-CN" sz="2800" b="1">
                <a:solidFill>
                  <a:schemeClr val="tx1"/>
                </a:solidFill>
                <a:latin typeface="宋体" pitchFamily="2" charset="-122"/>
              </a:rPr>
              <a:t>3</a:t>
            </a:r>
            <a:r>
              <a:rPr lang="zh-CN" altLang="en-US" sz="2800" b="1">
                <a:solidFill>
                  <a:schemeClr val="tx1"/>
                </a:solidFill>
                <a:latin typeface="宋体" pitchFamily="2" charset="-122"/>
              </a:rPr>
              <a:t>，</a:t>
            </a:r>
            <a:r>
              <a:rPr lang="en-US" altLang="zh-CN" sz="2800" b="1">
                <a:solidFill>
                  <a:schemeClr val="tx1"/>
                </a:solidFill>
                <a:latin typeface="宋体" pitchFamily="2" charset="-122"/>
              </a:rPr>
              <a:t>……n</a:t>
            </a:r>
            <a:r>
              <a:rPr lang="zh-CN" altLang="en-US" sz="2800" b="1">
                <a:solidFill>
                  <a:schemeClr val="tx1"/>
                </a:solidFill>
                <a:latin typeface="宋体" pitchFamily="2" charset="-122"/>
              </a:rPr>
              <a:t>个数据逐一比较，一旦某个数大，马上替换擂主；所有值比较完，最大值也就获得。</a:t>
            </a:r>
          </a:p>
          <a:p>
            <a:pPr marL="0" indent="0" defTabSz="914400">
              <a:buFontTx/>
              <a:buNone/>
            </a:pPr>
            <a:r>
              <a:rPr lang="zh-CN" altLang="en-US" sz="2800" b="1">
                <a:solidFill>
                  <a:schemeClr val="tx1"/>
                </a:solidFill>
                <a:latin typeface="宋体" pitchFamily="2" charset="-122"/>
              </a:rPr>
              <a:t>  求最小值问题则先假设第一个数为最小值</a:t>
            </a:r>
            <a:r>
              <a:rPr lang="zh-CN" altLang="en-US" sz="2800" b="1">
                <a:latin typeface="宋体" pitchFamily="2" charset="-122"/>
              </a:rPr>
              <a:t>。</a:t>
            </a:r>
          </a:p>
          <a:p>
            <a:pPr marL="0" indent="0" defTabSz="914400">
              <a:buFontTx/>
              <a:buNone/>
            </a:pPr>
            <a:r>
              <a:rPr lang="zh-CN" altLang="en-US" sz="2800" b="1">
                <a:latin typeface="宋体" pitchFamily="2" charset="-122"/>
              </a:rPr>
              <a:t>  </a:t>
            </a:r>
            <a:r>
              <a:rPr lang="zh-CN" altLang="en-US" sz="2800" b="1">
                <a:solidFill>
                  <a:schemeClr val="tx1"/>
                </a:solidFill>
                <a:latin typeface="宋体" pitchFamily="2" charset="-122"/>
              </a:rPr>
              <a:t>如 对输入的若干个学生成绩，求出最高分。</a:t>
            </a:r>
          </a:p>
        </p:txBody>
      </p:sp>
      <p:sp>
        <p:nvSpPr>
          <p:cNvPr id="43012" name="Text Box 3"/>
          <p:cNvSpPr txBox="1">
            <a:spLocks noChangeArrowheads="1"/>
          </p:cNvSpPr>
          <p:nvPr/>
        </p:nvSpPr>
        <p:spPr bwMode="auto">
          <a:xfrm>
            <a:off x="5181600" y="144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zh-CN" sz="2400" b="0"/>
          </a:p>
        </p:txBody>
      </p:sp>
      <p:sp>
        <p:nvSpPr>
          <p:cNvPr id="43013" name="Text Box 4"/>
          <p:cNvSpPr txBox="1">
            <a:spLocks noChangeArrowheads="1"/>
          </p:cNvSpPr>
          <p:nvPr/>
        </p:nvSpPr>
        <p:spPr bwMode="auto">
          <a:xfrm>
            <a:off x="5295900" y="2667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zh-CN" sz="2400" b="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3906">
                                            <p:txEl>
                                              <p:pRg st="0" end="0"/>
                                            </p:txEl>
                                          </p:spTgt>
                                        </p:tgtEl>
                                        <p:attrNameLst>
                                          <p:attrName>style.visibility</p:attrName>
                                        </p:attrNameLst>
                                      </p:cBhvr>
                                      <p:to>
                                        <p:strVal val="visible"/>
                                      </p:to>
                                    </p:set>
                                    <p:animEffect transition="in" filter="wipe(left)">
                                      <p:cBhvr>
                                        <p:cTn id="7" dur="500"/>
                                        <p:tgtEl>
                                          <p:spTgt spid="763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3906">
                                            <p:txEl>
                                              <p:pRg st="1" end="1"/>
                                            </p:txEl>
                                          </p:spTgt>
                                        </p:tgtEl>
                                        <p:attrNameLst>
                                          <p:attrName>style.visibility</p:attrName>
                                        </p:attrNameLst>
                                      </p:cBhvr>
                                      <p:to>
                                        <p:strVal val="visible"/>
                                      </p:to>
                                    </p:set>
                                    <p:animEffect transition="in" filter="wipe(left)">
                                      <p:cBhvr>
                                        <p:cTn id="12" dur="500"/>
                                        <p:tgtEl>
                                          <p:spTgt spid="7639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3906">
                                            <p:txEl>
                                              <p:pRg st="2" end="2"/>
                                            </p:txEl>
                                          </p:spTgt>
                                        </p:tgtEl>
                                        <p:attrNameLst>
                                          <p:attrName>style.visibility</p:attrName>
                                        </p:attrNameLst>
                                      </p:cBhvr>
                                      <p:to>
                                        <p:strVal val="visible"/>
                                      </p:to>
                                    </p:set>
                                    <p:animEffect transition="in" filter="wipe(left)">
                                      <p:cBhvr>
                                        <p:cTn id="17" dur="500"/>
                                        <p:tgtEl>
                                          <p:spTgt spid="7639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3906">
                                            <p:txEl>
                                              <p:pRg st="3" end="3"/>
                                            </p:txEl>
                                          </p:spTgt>
                                        </p:tgtEl>
                                        <p:attrNameLst>
                                          <p:attrName>style.visibility</p:attrName>
                                        </p:attrNameLst>
                                      </p:cBhvr>
                                      <p:to>
                                        <p:strVal val="visible"/>
                                      </p:to>
                                    </p:set>
                                    <p:animEffect transition="in" filter="wipe(left)">
                                      <p:cBhvr>
                                        <p:cTn id="22" dur="500"/>
                                        <p:tgtEl>
                                          <p:spTgt spid="7639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3906">
                                            <p:txEl>
                                              <p:pRg st="4" end="4"/>
                                            </p:txEl>
                                          </p:spTgt>
                                        </p:tgtEl>
                                        <p:attrNameLst>
                                          <p:attrName>style.visibility</p:attrName>
                                        </p:attrNameLst>
                                      </p:cBhvr>
                                      <p:to>
                                        <p:strVal val="visible"/>
                                      </p:to>
                                    </p:set>
                                    <p:animEffect transition="in" filter="wipe(left)">
                                      <p:cBhvr>
                                        <p:cTn id="27" dur="500"/>
                                        <p:tgtEl>
                                          <p:spTgt spid="7639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noGrp="1"/>
          </p:cNvSpPr>
          <p:nvPr/>
        </p:nvSpPr>
        <p:spPr bwMode="auto">
          <a:xfrm>
            <a:off x="6443663" y="6526213"/>
            <a:ext cx="2406650" cy="331787"/>
          </a:xfrm>
          <a:prstGeom prst="rect">
            <a:avLst/>
          </a:prstGeom>
          <a:noFill/>
          <a:ln>
            <a:miter lim="800000"/>
            <a:headEnd/>
            <a:tailEnd/>
          </a:ln>
        </p:spPr>
        <p:txBody>
          <a:bodyPr/>
          <a:lstStyle/>
          <a:p>
            <a:pPr algn="r">
              <a:spcBef>
                <a:spcPct val="20000"/>
              </a:spcBef>
              <a:buClr>
                <a:srgbClr val="CC99FF"/>
              </a:buClr>
              <a:buFont typeface="Monotype Sorts" pitchFamily="2" charset="2"/>
              <a:buNone/>
              <a:defRPr/>
            </a:pPr>
            <a:r>
              <a:rPr kumimoji="1" lang="zh-CN" altLang="en-US" sz="1600" b="0">
                <a:solidFill>
                  <a:srgbClr val="008000"/>
                </a:solidFill>
                <a:latin typeface="+mn-ea"/>
              </a:rPr>
              <a:t>共</a:t>
            </a:r>
            <a:r>
              <a:rPr kumimoji="1" lang="zh-CN" altLang="en-US" sz="1600" b="0">
                <a:solidFill>
                  <a:srgbClr val="FF9900"/>
                </a:solidFill>
                <a:latin typeface="+mn-ea"/>
              </a:rPr>
              <a:t> </a:t>
            </a:r>
            <a:r>
              <a:rPr kumimoji="1" lang="en-US" altLang="zh-CN" sz="1600" b="0">
                <a:solidFill>
                  <a:srgbClr val="FF9900"/>
                </a:solidFill>
                <a:latin typeface="+mn-ea"/>
              </a:rPr>
              <a:t>31 </a:t>
            </a:r>
            <a:r>
              <a:rPr kumimoji="1" lang="zh-CN" altLang="en-US" sz="1600" b="0">
                <a:solidFill>
                  <a:srgbClr val="008000"/>
                </a:solidFill>
                <a:latin typeface="+mn-ea"/>
              </a:rPr>
              <a:t>页   第 </a:t>
            </a:r>
            <a:fld id="{0928A73E-0E17-4C49-ABF5-CE6101592768}" type="slidenum">
              <a:rPr kumimoji="1" lang="zh-CN" altLang="en-US" sz="1600">
                <a:solidFill>
                  <a:srgbClr val="FF9900"/>
                </a:solidFill>
                <a:latin typeface="+mn-ea"/>
              </a:rPr>
              <a:pPr algn="r">
                <a:spcBef>
                  <a:spcPct val="20000"/>
                </a:spcBef>
                <a:buClr>
                  <a:srgbClr val="CC99FF"/>
                </a:buClr>
                <a:buFont typeface="Monotype Sorts" pitchFamily="2" charset="2"/>
                <a:buNone/>
                <a:defRPr/>
              </a:pPr>
              <a:t>33</a:t>
            </a:fld>
            <a:r>
              <a:rPr kumimoji="1" lang="zh-CN" altLang="en-US" sz="1600">
                <a:solidFill>
                  <a:srgbClr val="008000"/>
                </a:solidFill>
                <a:latin typeface="+mn-ea"/>
              </a:rPr>
              <a:t> </a:t>
            </a:r>
            <a:r>
              <a:rPr kumimoji="1" lang="zh-CN" altLang="en-US" sz="1600" b="0">
                <a:solidFill>
                  <a:srgbClr val="008000"/>
                </a:solidFill>
                <a:latin typeface="+mn-ea"/>
              </a:rPr>
              <a:t>页</a:t>
            </a:r>
          </a:p>
        </p:txBody>
      </p:sp>
      <p:sp>
        <p:nvSpPr>
          <p:cNvPr id="786434" name="Rectangle 2"/>
          <p:cNvSpPr>
            <a:spLocks noGrp="1" noChangeArrowheads="1"/>
          </p:cNvSpPr>
          <p:nvPr>
            <p:ph type="body" idx="4294967295"/>
          </p:nvPr>
        </p:nvSpPr>
        <p:spPr>
          <a:xfrm>
            <a:off x="539750" y="836613"/>
            <a:ext cx="8135938" cy="4679950"/>
          </a:xfrm>
        </p:spPr>
        <p:txBody>
          <a:bodyPr/>
          <a:lstStyle/>
          <a:p>
            <a:pPr marL="0" indent="0" defTabSz="914400">
              <a:lnSpc>
                <a:spcPct val="110000"/>
              </a:lnSpc>
              <a:buFontTx/>
              <a:buNone/>
              <a:defRPr/>
            </a:pPr>
            <a:r>
              <a:rPr lang="en-US" altLang="zh-CN" sz="2800" b="1">
                <a:solidFill>
                  <a:srgbClr val="800000"/>
                </a:solidFill>
                <a:latin typeface="宋体" pitchFamily="2" charset="-122"/>
              </a:rPr>
              <a:t>(5)</a:t>
            </a:r>
            <a:r>
              <a:rPr lang="zh-CN" altLang="en-US" sz="2800" b="1">
                <a:solidFill>
                  <a:srgbClr val="800000"/>
                </a:solidFill>
                <a:latin typeface="宋体" pitchFamily="2" charset="-122"/>
              </a:rPr>
              <a:t>交换两个变量的值</a:t>
            </a:r>
          </a:p>
          <a:p>
            <a:pPr marL="0" indent="0" defTabSz="914400">
              <a:lnSpc>
                <a:spcPct val="110000"/>
              </a:lnSpc>
              <a:buFontTx/>
              <a:buNone/>
              <a:defRPr/>
            </a:pPr>
            <a:r>
              <a:rPr lang="zh-CN" altLang="en-US" sz="2800" b="1" u="sng">
                <a:solidFill>
                  <a:schemeClr val="tx1"/>
                </a:solidFill>
                <a:latin typeface="宋体" pitchFamily="2" charset="-122"/>
              </a:rPr>
              <a:t>问题分析：</a:t>
            </a:r>
            <a:r>
              <a:rPr lang="zh-CN" altLang="en-US" sz="2800" b="1">
                <a:solidFill>
                  <a:schemeClr val="tx1"/>
                </a:solidFill>
                <a:latin typeface="宋体" pitchFamily="2" charset="-122"/>
              </a:rPr>
              <a:t>由于计算机内存的特点，因此，计算机中交换两个变量的值只能采取间接交换的方法。</a:t>
            </a:r>
          </a:p>
          <a:p>
            <a:pPr marL="0" indent="0" defTabSz="914400">
              <a:lnSpc>
                <a:spcPct val="110000"/>
              </a:lnSpc>
              <a:buFontTx/>
              <a:buNone/>
              <a:defRPr/>
            </a:pPr>
            <a:r>
              <a:rPr lang="zh-CN" altLang="en-US" sz="2800" b="1">
                <a:solidFill>
                  <a:srgbClr val="800000"/>
                </a:solidFill>
                <a:effectLst>
                  <a:outerShdw blurRad="38100" dist="38100" dir="2700000" algn="tl">
                    <a:srgbClr val="C0C0C0"/>
                  </a:outerShdw>
                </a:effectLst>
                <a:latin typeface="宋体" pitchFamily="2" charset="-122"/>
              </a:rPr>
              <a:t>例如：有黑和蓝两个墨水瓶，但却错把黑墨水装在了蓝墨水瓶子里，而蓝墨水错装在了黑墨水瓶子里，要求将其互换。</a:t>
            </a:r>
          </a:p>
          <a:p>
            <a:pPr marL="0" indent="0" defTabSz="914400">
              <a:lnSpc>
                <a:spcPct val="110000"/>
              </a:lnSpc>
              <a:buFontTx/>
              <a:buNone/>
              <a:defRPr/>
            </a:pPr>
            <a:r>
              <a:rPr lang="zh-CN" altLang="en-US" sz="2800" b="1">
                <a:solidFill>
                  <a:schemeClr val="tx1"/>
                </a:solidFill>
                <a:latin typeface="宋体" pitchFamily="2" charset="-122"/>
              </a:rPr>
              <a:t>因为两个瓶子的墨水不能直接交换，所以，解决这一问题的关键是需要</a:t>
            </a:r>
            <a:r>
              <a:rPr lang="zh-CN" altLang="en-US" sz="2800" b="1" u="sng">
                <a:solidFill>
                  <a:schemeClr val="tx1"/>
                </a:solidFill>
                <a:latin typeface="宋体" pitchFamily="2" charset="-122"/>
              </a:rPr>
              <a:t>引入第三个墨水瓶</a:t>
            </a:r>
            <a:r>
              <a:rPr lang="zh-CN" altLang="en-US" sz="2800" b="1">
                <a:solidFill>
                  <a:schemeClr val="tx1"/>
                </a:solidFill>
                <a:latin typeface="宋体" pitchFamily="2" charset="-122"/>
              </a:rPr>
              <a:t>。设第三个墨水瓶为白色，其交换步骤如下：</a:t>
            </a:r>
            <a:endParaRPr lang="zh-CN" altLang="en-US" sz="2800" b="1">
              <a:solidFill>
                <a:srgbClr val="800000"/>
              </a:solidFill>
              <a:latin typeface="宋体" pitchFamily="2" charset="-122"/>
            </a:endParaRPr>
          </a:p>
          <a:p>
            <a:pPr marL="0" indent="0" defTabSz="914400">
              <a:lnSpc>
                <a:spcPct val="110000"/>
              </a:lnSpc>
              <a:buFontTx/>
              <a:buNone/>
              <a:defRPr/>
            </a:pPr>
            <a:r>
              <a:rPr lang="zh-CN" altLang="en-US" sz="2800">
                <a:latin typeface="宋体" pitchFamily="2" charset="-122"/>
              </a:rPr>
              <a:t>  </a:t>
            </a:r>
          </a:p>
        </p:txBody>
      </p:sp>
      <p:sp>
        <p:nvSpPr>
          <p:cNvPr id="44036" name="Text Box 3"/>
          <p:cNvSpPr txBox="1">
            <a:spLocks noChangeArrowheads="1"/>
          </p:cNvSpPr>
          <p:nvPr/>
        </p:nvSpPr>
        <p:spPr bwMode="auto">
          <a:xfrm>
            <a:off x="5181600" y="144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zh-CN" sz="2400" b="0"/>
          </a:p>
        </p:txBody>
      </p:sp>
      <p:sp>
        <p:nvSpPr>
          <p:cNvPr id="44037" name="Text Box 4"/>
          <p:cNvSpPr txBox="1">
            <a:spLocks noChangeArrowheads="1"/>
          </p:cNvSpPr>
          <p:nvPr/>
        </p:nvSpPr>
        <p:spPr bwMode="auto">
          <a:xfrm>
            <a:off x="5295900" y="2667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endParaRPr kumimoji="1" lang="zh-CN" altLang="zh-CN" sz="2400" b="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6434">
                                            <p:txEl>
                                              <p:pRg st="0" end="0"/>
                                            </p:txEl>
                                          </p:spTgt>
                                        </p:tgtEl>
                                        <p:attrNameLst>
                                          <p:attrName>style.visibility</p:attrName>
                                        </p:attrNameLst>
                                      </p:cBhvr>
                                      <p:to>
                                        <p:strVal val="visible"/>
                                      </p:to>
                                    </p:set>
                                    <p:animEffect transition="in" filter="wipe(left)">
                                      <p:cBhvr>
                                        <p:cTn id="7" dur="500"/>
                                        <p:tgtEl>
                                          <p:spTgt spid="786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6434">
                                            <p:txEl>
                                              <p:pRg st="1" end="1"/>
                                            </p:txEl>
                                          </p:spTgt>
                                        </p:tgtEl>
                                        <p:attrNameLst>
                                          <p:attrName>style.visibility</p:attrName>
                                        </p:attrNameLst>
                                      </p:cBhvr>
                                      <p:to>
                                        <p:strVal val="visible"/>
                                      </p:to>
                                    </p:set>
                                    <p:animEffect transition="in" filter="wipe(left)">
                                      <p:cBhvr>
                                        <p:cTn id="12" dur="500"/>
                                        <p:tgtEl>
                                          <p:spTgt spid="786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6434">
                                            <p:txEl>
                                              <p:pRg st="2" end="2"/>
                                            </p:txEl>
                                          </p:spTgt>
                                        </p:tgtEl>
                                        <p:attrNameLst>
                                          <p:attrName>style.visibility</p:attrName>
                                        </p:attrNameLst>
                                      </p:cBhvr>
                                      <p:to>
                                        <p:strVal val="visible"/>
                                      </p:to>
                                    </p:set>
                                    <p:animEffect transition="in" filter="wipe(left)">
                                      <p:cBhvr>
                                        <p:cTn id="17" dur="500"/>
                                        <p:tgtEl>
                                          <p:spTgt spid="786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6434">
                                            <p:txEl>
                                              <p:pRg st="3" end="3"/>
                                            </p:txEl>
                                          </p:spTgt>
                                        </p:tgtEl>
                                        <p:attrNameLst>
                                          <p:attrName>style.visibility</p:attrName>
                                        </p:attrNameLst>
                                      </p:cBhvr>
                                      <p:to>
                                        <p:strVal val="visible"/>
                                      </p:to>
                                    </p:set>
                                    <p:animEffect transition="in" filter="wipe(left)">
                                      <p:cBhvr>
                                        <p:cTn id="22" dur="500"/>
                                        <p:tgtEl>
                                          <p:spTgt spid="7864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6434">
                                            <p:txEl>
                                              <p:pRg st="4" end="4"/>
                                            </p:txEl>
                                          </p:spTgt>
                                        </p:tgtEl>
                                        <p:attrNameLst>
                                          <p:attrName>style.visibility</p:attrName>
                                        </p:attrNameLst>
                                      </p:cBhvr>
                                      <p:to>
                                        <p:strVal val="visible"/>
                                      </p:to>
                                    </p:set>
                                    <p:animEffect transition="in" filter="wipe(left)">
                                      <p:cBhvr>
                                        <p:cTn id="27" dur="500"/>
                                        <p:tgtEl>
                                          <p:spTgt spid="786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txBox="1">
            <a:spLocks noGrp="1"/>
          </p:cNvSpPr>
          <p:nvPr/>
        </p:nvSpPr>
        <p:spPr bwMode="auto">
          <a:xfrm>
            <a:off x="6443663" y="6526213"/>
            <a:ext cx="2406650" cy="331787"/>
          </a:xfrm>
          <a:prstGeom prst="rect">
            <a:avLst/>
          </a:prstGeom>
          <a:noFill/>
          <a:ln>
            <a:miter lim="800000"/>
            <a:headEnd/>
            <a:tailEnd/>
          </a:ln>
        </p:spPr>
        <p:txBody>
          <a:bodyPr/>
          <a:lstStyle/>
          <a:p>
            <a:pPr algn="r">
              <a:spcBef>
                <a:spcPct val="20000"/>
              </a:spcBef>
              <a:buClr>
                <a:srgbClr val="CC99FF"/>
              </a:buClr>
              <a:buFont typeface="Monotype Sorts" pitchFamily="2" charset="2"/>
              <a:buNone/>
              <a:defRPr/>
            </a:pPr>
            <a:r>
              <a:rPr kumimoji="1" lang="zh-CN" altLang="en-US" sz="1600" b="0">
                <a:solidFill>
                  <a:srgbClr val="008000"/>
                </a:solidFill>
                <a:latin typeface="+mn-ea"/>
              </a:rPr>
              <a:t>共</a:t>
            </a:r>
            <a:r>
              <a:rPr kumimoji="1" lang="zh-CN" altLang="en-US" sz="1600" b="0">
                <a:solidFill>
                  <a:srgbClr val="FF9900"/>
                </a:solidFill>
                <a:latin typeface="+mn-ea"/>
              </a:rPr>
              <a:t> </a:t>
            </a:r>
            <a:r>
              <a:rPr kumimoji="1" lang="en-US" altLang="zh-CN" sz="1600" b="0">
                <a:solidFill>
                  <a:srgbClr val="FF9900"/>
                </a:solidFill>
                <a:latin typeface="+mn-ea"/>
              </a:rPr>
              <a:t>31 </a:t>
            </a:r>
            <a:r>
              <a:rPr kumimoji="1" lang="zh-CN" altLang="en-US" sz="1600" b="0">
                <a:solidFill>
                  <a:srgbClr val="008000"/>
                </a:solidFill>
                <a:latin typeface="+mn-ea"/>
              </a:rPr>
              <a:t>页   第 </a:t>
            </a:r>
            <a:fld id="{B97B2404-EAF1-4CE4-9F25-ED085E8FE08E}" type="slidenum">
              <a:rPr kumimoji="1" lang="zh-CN" altLang="en-US" sz="1600">
                <a:solidFill>
                  <a:srgbClr val="FF9900"/>
                </a:solidFill>
                <a:latin typeface="+mn-ea"/>
              </a:rPr>
              <a:pPr algn="r">
                <a:spcBef>
                  <a:spcPct val="20000"/>
                </a:spcBef>
                <a:buClr>
                  <a:srgbClr val="CC99FF"/>
                </a:buClr>
                <a:buFont typeface="Monotype Sorts" pitchFamily="2" charset="2"/>
                <a:buNone/>
                <a:defRPr/>
              </a:pPr>
              <a:t>34</a:t>
            </a:fld>
            <a:r>
              <a:rPr kumimoji="1" lang="zh-CN" altLang="en-US" sz="1600">
                <a:solidFill>
                  <a:srgbClr val="008000"/>
                </a:solidFill>
                <a:latin typeface="+mn-ea"/>
              </a:rPr>
              <a:t> </a:t>
            </a:r>
            <a:r>
              <a:rPr kumimoji="1" lang="zh-CN" altLang="en-US" sz="1600" b="0">
                <a:solidFill>
                  <a:srgbClr val="008000"/>
                </a:solidFill>
                <a:latin typeface="+mn-ea"/>
              </a:rPr>
              <a:t>页</a:t>
            </a:r>
          </a:p>
        </p:txBody>
      </p:sp>
      <p:sp>
        <p:nvSpPr>
          <p:cNvPr id="45059" name="Oval 2"/>
          <p:cNvSpPr>
            <a:spLocks noChangeArrowheads="1"/>
          </p:cNvSpPr>
          <p:nvPr/>
        </p:nvSpPr>
        <p:spPr bwMode="auto">
          <a:xfrm>
            <a:off x="1331913" y="2276475"/>
            <a:ext cx="1873250" cy="1439863"/>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5060" name="Oval 3"/>
          <p:cNvSpPr>
            <a:spLocks noChangeArrowheads="1"/>
          </p:cNvSpPr>
          <p:nvPr/>
        </p:nvSpPr>
        <p:spPr bwMode="auto">
          <a:xfrm>
            <a:off x="4859338" y="2276475"/>
            <a:ext cx="1873250" cy="1439863"/>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5061" name="Oval 4"/>
          <p:cNvSpPr>
            <a:spLocks noChangeArrowheads="1"/>
          </p:cNvSpPr>
          <p:nvPr/>
        </p:nvSpPr>
        <p:spPr bwMode="auto">
          <a:xfrm>
            <a:off x="3203575" y="620713"/>
            <a:ext cx="1873250" cy="14398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spcBef>
                <a:spcPct val="20000"/>
              </a:spcBef>
              <a:buClr>
                <a:srgbClr val="CC99FF"/>
              </a:buClr>
              <a:buFont typeface="Monotype Sorts" pitchFamily="2" charset="2"/>
              <a:buNone/>
            </a:pPr>
            <a:endParaRPr kumimoji="1" lang="zh-CN" altLang="zh-CN" sz="2400"/>
          </a:p>
        </p:txBody>
      </p:sp>
      <p:sp>
        <p:nvSpPr>
          <p:cNvPr id="787461" name="Rectangle 5"/>
          <p:cNvSpPr>
            <a:spLocks noChangeArrowheads="1"/>
          </p:cNvSpPr>
          <p:nvPr/>
        </p:nvSpPr>
        <p:spPr bwMode="auto">
          <a:xfrm>
            <a:off x="827088" y="4149725"/>
            <a:ext cx="7667625" cy="2376488"/>
          </a:xfrm>
          <a:prstGeom prst="rect">
            <a:avLst/>
          </a:prstGeom>
          <a:solidFill>
            <a:srgbClr val="CCECFF"/>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eaLnBrk="0" hangingPunct="0">
              <a:spcBef>
                <a:spcPct val="20000"/>
              </a:spcBef>
              <a:buClr>
                <a:srgbClr val="CC99FF"/>
              </a:buClr>
              <a:buFont typeface="Monotype Sorts" pitchFamily="2" charset="2"/>
              <a:buNone/>
            </a:pPr>
            <a:r>
              <a:rPr kumimoji="1" lang="zh-CN" altLang="zh-CN">
                <a:latin typeface="楷体_GB2312" pitchFamily="49" charset="-122"/>
                <a:ea typeface="楷体_GB2312" pitchFamily="49" charset="-122"/>
              </a:rPr>
              <a:t>①将蓝瓶中的黑墨水装入</a:t>
            </a:r>
            <a:r>
              <a:rPr kumimoji="1" lang="zh-CN" altLang="en-US">
                <a:latin typeface="楷体_GB2312" pitchFamily="49" charset="-122"/>
                <a:ea typeface="楷体_GB2312" pitchFamily="49" charset="-122"/>
              </a:rPr>
              <a:t>白</a:t>
            </a:r>
            <a:r>
              <a:rPr kumimoji="1" lang="zh-CN" altLang="zh-CN">
                <a:latin typeface="楷体_GB2312" pitchFamily="49" charset="-122"/>
                <a:ea typeface="楷体_GB2312" pitchFamily="49" charset="-122"/>
              </a:rPr>
              <a:t>瓶中</a:t>
            </a:r>
          </a:p>
          <a:p>
            <a:pPr marL="342900" indent="-342900" algn="l" eaLnBrk="0" hangingPunct="0">
              <a:spcBef>
                <a:spcPct val="20000"/>
              </a:spcBef>
              <a:buClr>
                <a:srgbClr val="CC99FF"/>
              </a:buClr>
              <a:buFont typeface="Monotype Sorts" pitchFamily="2" charset="2"/>
              <a:buNone/>
            </a:pPr>
            <a:r>
              <a:rPr kumimoji="1" lang="zh-CN" altLang="zh-CN">
                <a:latin typeface="楷体_GB2312" pitchFamily="49" charset="-122"/>
                <a:ea typeface="楷体_GB2312" pitchFamily="49" charset="-122"/>
              </a:rPr>
              <a:t>②将黑瓶中的蓝墨水装入蓝瓶中</a:t>
            </a:r>
          </a:p>
          <a:p>
            <a:pPr marL="342900" indent="-342900" algn="l" eaLnBrk="0" hangingPunct="0">
              <a:spcBef>
                <a:spcPct val="20000"/>
              </a:spcBef>
              <a:buClr>
                <a:srgbClr val="CC99FF"/>
              </a:buClr>
              <a:buFont typeface="Monotype Sorts" pitchFamily="2" charset="2"/>
              <a:buNone/>
            </a:pPr>
            <a:r>
              <a:rPr kumimoji="1" lang="zh-CN" altLang="zh-CN">
                <a:latin typeface="楷体_GB2312" pitchFamily="49" charset="-122"/>
                <a:ea typeface="楷体_GB2312" pitchFamily="49" charset="-122"/>
              </a:rPr>
              <a:t>③将白瓶中的</a:t>
            </a:r>
            <a:r>
              <a:rPr kumimoji="1" lang="zh-CN" altLang="en-US">
                <a:latin typeface="楷体_GB2312" pitchFamily="49" charset="-122"/>
                <a:ea typeface="楷体_GB2312" pitchFamily="49" charset="-122"/>
              </a:rPr>
              <a:t>黑</a:t>
            </a:r>
            <a:r>
              <a:rPr kumimoji="1" lang="zh-CN" altLang="zh-CN">
                <a:latin typeface="楷体_GB2312" pitchFamily="49" charset="-122"/>
                <a:ea typeface="楷体_GB2312" pitchFamily="49" charset="-122"/>
              </a:rPr>
              <a:t>墨水装入</a:t>
            </a:r>
            <a:r>
              <a:rPr kumimoji="1" lang="zh-CN" altLang="en-US">
                <a:latin typeface="楷体_GB2312" pitchFamily="49" charset="-122"/>
                <a:ea typeface="楷体_GB2312" pitchFamily="49" charset="-122"/>
              </a:rPr>
              <a:t>黑</a:t>
            </a:r>
            <a:r>
              <a:rPr kumimoji="1" lang="zh-CN" altLang="zh-CN">
                <a:latin typeface="楷体_GB2312" pitchFamily="49" charset="-122"/>
                <a:ea typeface="楷体_GB2312" pitchFamily="49" charset="-122"/>
              </a:rPr>
              <a:t>瓶中</a:t>
            </a:r>
          </a:p>
          <a:p>
            <a:pPr marL="342900" indent="-342900" algn="l" eaLnBrk="0" hangingPunct="0">
              <a:spcBef>
                <a:spcPct val="20000"/>
              </a:spcBef>
              <a:buClr>
                <a:srgbClr val="CC99FF"/>
              </a:buClr>
              <a:buFont typeface="Monotype Sorts" pitchFamily="2" charset="2"/>
              <a:buNone/>
            </a:pPr>
            <a:r>
              <a:rPr kumimoji="1" lang="zh-CN" altLang="zh-CN">
                <a:latin typeface="楷体_GB2312" pitchFamily="49" charset="-122"/>
                <a:ea typeface="楷体_GB2312" pitchFamily="49" charset="-122"/>
              </a:rPr>
              <a:t>④交换结束</a:t>
            </a:r>
            <a:endParaRPr kumimoji="1" lang="zh-CN" altLang="en-US">
              <a:latin typeface="楷体_GB2312" pitchFamily="49" charset="-122"/>
              <a:ea typeface="楷体_GB2312" pitchFamily="49" charset="-122"/>
            </a:endParaRPr>
          </a:p>
        </p:txBody>
      </p:sp>
      <p:sp>
        <p:nvSpPr>
          <p:cNvPr id="787462" name="Line 6"/>
          <p:cNvSpPr>
            <a:spLocks noChangeShapeType="1"/>
          </p:cNvSpPr>
          <p:nvPr/>
        </p:nvSpPr>
        <p:spPr bwMode="auto">
          <a:xfrm flipV="1">
            <a:off x="2700338" y="1628775"/>
            <a:ext cx="865187" cy="1008063"/>
          </a:xfrm>
          <a:prstGeom prst="line">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7463" name="Line 7"/>
          <p:cNvSpPr>
            <a:spLocks noChangeShapeType="1"/>
          </p:cNvSpPr>
          <p:nvPr/>
        </p:nvSpPr>
        <p:spPr bwMode="auto">
          <a:xfrm>
            <a:off x="4716463" y="1773238"/>
            <a:ext cx="720725" cy="935037"/>
          </a:xfrm>
          <a:prstGeom prst="line">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7464" name="Line 8"/>
          <p:cNvSpPr>
            <a:spLocks noChangeShapeType="1"/>
          </p:cNvSpPr>
          <p:nvPr/>
        </p:nvSpPr>
        <p:spPr bwMode="auto">
          <a:xfrm>
            <a:off x="3276600" y="2997200"/>
            <a:ext cx="1584325" cy="0"/>
          </a:xfrm>
          <a:prstGeom prst="line">
            <a:avLst/>
          </a:prstGeom>
          <a:noFill/>
          <a:ln w="76200">
            <a:solidFill>
              <a:srgbClr val="FF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87464"/>
                                        </p:tgtEl>
                                        <p:attrNameLst>
                                          <p:attrName>style.visibility</p:attrName>
                                        </p:attrNameLst>
                                      </p:cBhvr>
                                      <p:to>
                                        <p:strVal val="visible"/>
                                      </p:to>
                                    </p:set>
                                    <p:animEffect transition="in" filter="wipe(right)">
                                      <p:cBhvr>
                                        <p:cTn id="7" dur="500"/>
                                        <p:tgtEl>
                                          <p:spTgt spid="787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7463"/>
                                        </p:tgtEl>
                                        <p:attrNameLst>
                                          <p:attrName>style.visibility</p:attrName>
                                        </p:attrNameLst>
                                      </p:cBhvr>
                                      <p:to>
                                        <p:strVal val="visible"/>
                                      </p:to>
                                    </p:set>
                                    <p:animEffect transition="in" filter="wipe(up)">
                                      <p:cBhvr>
                                        <p:cTn id="12" dur="500"/>
                                        <p:tgtEl>
                                          <p:spTgt spid="7874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87462"/>
                                        </p:tgtEl>
                                        <p:attrNameLst>
                                          <p:attrName>style.visibility</p:attrName>
                                        </p:attrNameLst>
                                      </p:cBhvr>
                                      <p:to>
                                        <p:strVal val="visible"/>
                                      </p:to>
                                    </p:set>
                                    <p:animEffect transition="in" filter="wipe(down)">
                                      <p:cBhvr>
                                        <p:cTn id="17" dur="500"/>
                                        <p:tgtEl>
                                          <p:spTgt spid="7874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87461"/>
                                        </p:tgtEl>
                                        <p:attrNameLst>
                                          <p:attrName>style.visibility</p:attrName>
                                        </p:attrNameLst>
                                      </p:cBhvr>
                                      <p:to>
                                        <p:strVal val="visible"/>
                                      </p:to>
                                    </p:set>
                                    <p:animEffect transition="in" filter="wipe(up)">
                                      <p:cBhvr>
                                        <p:cTn id="22" dur="500"/>
                                        <p:tgtEl>
                                          <p:spTgt spid="78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autoUpdateAnimBg="0"/>
      <p:bldP spid="787462" grpId="0" animBg="1"/>
      <p:bldP spid="787463" grpId="0" animBg="1"/>
      <p:bldP spid="7874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txBox="1">
            <a:spLocks noGrp="1"/>
          </p:cNvSpPr>
          <p:nvPr/>
        </p:nvSpPr>
        <p:spPr bwMode="auto">
          <a:xfrm>
            <a:off x="6443663" y="6526213"/>
            <a:ext cx="2406650" cy="331787"/>
          </a:xfrm>
          <a:prstGeom prst="rect">
            <a:avLst/>
          </a:prstGeom>
          <a:noFill/>
          <a:ln>
            <a:miter lim="800000"/>
            <a:headEnd/>
            <a:tailEnd/>
          </a:ln>
        </p:spPr>
        <p:txBody>
          <a:bodyPr/>
          <a:lstStyle/>
          <a:p>
            <a:pPr algn="r">
              <a:spcBef>
                <a:spcPct val="20000"/>
              </a:spcBef>
              <a:buClr>
                <a:srgbClr val="CC99FF"/>
              </a:buClr>
              <a:buFont typeface="Monotype Sorts" pitchFamily="2" charset="2"/>
              <a:buNone/>
              <a:defRPr/>
            </a:pPr>
            <a:r>
              <a:rPr kumimoji="1" lang="zh-CN" altLang="en-US" sz="1600" b="0">
                <a:solidFill>
                  <a:srgbClr val="008000"/>
                </a:solidFill>
                <a:latin typeface="+mn-ea"/>
              </a:rPr>
              <a:t>共</a:t>
            </a:r>
            <a:r>
              <a:rPr kumimoji="1" lang="zh-CN" altLang="en-US" sz="1600" b="0">
                <a:solidFill>
                  <a:srgbClr val="FF9900"/>
                </a:solidFill>
                <a:latin typeface="+mn-ea"/>
              </a:rPr>
              <a:t> </a:t>
            </a:r>
            <a:r>
              <a:rPr kumimoji="1" lang="en-US" altLang="zh-CN" sz="1600" b="0">
                <a:solidFill>
                  <a:srgbClr val="FF9900"/>
                </a:solidFill>
                <a:latin typeface="+mn-ea"/>
              </a:rPr>
              <a:t>31 </a:t>
            </a:r>
            <a:r>
              <a:rPr kumimoji="1" lang="zh-CN" altLang="en-US" sz="1600" b="0">
                <a:solidFill>
                  <a:srgbClr val="008000"/>
                </a:solidFill>
                <a:latin typeface="+mn-ea"/>
              </a:rPr>
              <a:t>页   第 </a:t>
            </a:r>
            <a:fld id="{3FA185EE-B528-4BF3-86BC-C3898EFDE4CE}" type="slidenum">
              <a:rPr kumimoji="1" lang="zh-CN" altLang="en-US" sz="1600">
                <a:solidFill>
                  <a:srgbClr val="FF9900"/>
                </a:solidFill>
                <a:latin typeface="+mn-ea"/>
              </a:rPr>
              <a:pPr algn="r">
                <a:spcBef>
                  <a:spcPct val="20000"/>
                </a:spcBef>
                <a:buClr>
                  <a:srgbClr val="CC99FF"/>
                </a:buClr>
                <a:buFont typeface="Monotype Sorts" pitchFamily="2" charset="2"/>
                <a:buNone/>
                <a:defRPr/>
              </a:pPr>
              <a:t>35</a:t>
            </a:fld>
            <a:r>
              <a:rPr kumimoji="1" lang="zh-CN" altLang="en-US" sz="1600">
                <a:solidFill>
                  <a:srgbClr val="008000"/>
                </a:solidFill>
                <a:latin typeface="+mn-ea"/>
              </a:rPr>
              <a:t> </a:t>
            </a:r>
            <a:r>
              <a:rPr kumimoji="1" lang="zh-CN" altLang="en-US" sz="1600" b="0">
                <a:solidFill>
                  <a:srgbClr val="008000"/>
                </a:solidFill>
                <a:latin typeface="+mn-ea"/>
              </a:rPr>
              <a:t>页</a:t>
            </a:r>
          </a:p>
        </p:txBody>
      </p:sp>
      <p:sp>
        <p:nvSpPr>
          <p:cNvPr id="46083" name="Rectangle 2"/>
          <p:cNvSpPr>
            <a:spLocks noChangeArrowheads="1"/>
          </p:cNvSpPr>
          <p:nvPr/>
        </p:nvSpPr>
        <p:spPr bwMode="auto">
          <a:xfrm>
            <a:off x="331788" y="115888"/>
            <a:ext cx="6040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spcBef>
                <a:spcPct val="20000"/>
              </a:spcBef>
              <a:buClr>
                <a:srgbClr val="CC99FF"/>
              </a:buClr>
              <a:buFont typeface="Monotype Sorts" pitchFamily="2" charset="2"/>
              <a:buNone/>
            </a:pPr>
            <a:r>
              <a:rPr kumimoji="1" lang="en-US" altLang="zh-CN">
                <a:latin typeface="宋体" pitchFamily="2" charset="-122"/>
                <a:sym typeface="Symbol" pitchFamily="18" charset="2"/>
              </a:rPr>
              <a:t> </a:t>
            </a:r>
            <a:r>
              <a:rPr kumimoji="1" lang="zh-CN" altLang="en-US">
                <a:latin typeface="宋体" pitchFamily="2" charset="-122"/>
                <a:sym typeface="Symbol" pitchFamily="18" charset="2"/>
              </a:rPr>
              <a:t>结构化程序设计方法</a:t>
            </a:r>
          </a:p>
        </p:txBody>
      </p:sp>
      <p:sp>
        <p:nvSpPr>
          <p:cNvPr id="757763" name="Text Box 3"/>
          <p:cNvSpPr txBox="1">
            <a:spLocks noChangeArrowheads="1"/>
          </p:cNvSpPr>
          <p:nvPr/>
        </p:nvSpPr>
        <p:spPr bwMode="auto">
          <a:xfrm>
            <a:off x="323850" y="1052513"/>
            <a:ext cx="85693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lnSpc>
                <a:spcPct val="130000"/>
              </a:lnSpc>
            </a:pPr>
            <a:r>
              <a:rPr lang="en-US" altLang="zh-CN" sz="2800">
                <a:latin typeface="宋体" pitchFamily="2" charset="-122"/>
              </a:rPr>
              <a:t>    </a:t>
            </a:r>
            <a:r>
              <a:rPr lang="zh-CN" altLang="en-US" sz="2800">
                <a:latin typeface="宋体" pitchFamily="2" charset="-122"/>
              </a:rPr>
              <a:t>结构化程序设计方法是公认的面向过程编程应遵循的基本方法和原则。结构化程序设计方法主要原则：</a:t>
            </a:r>
          </a:p>
          <a:p>
            <a:pPr algn="l" eaLnBrk="1" hangingPunct="1">
              <a:lnSpc>
                <a:spcPct val="130000"/>
              </a:lnSpc>
            </a:pPr>
            <a:r>
              <a:rPr lang="zh-CN" altLang="en-US" sz="2800">
                <a:solidFill>
                  <a:schemeClr val="hlink"/>
                </a:solidFill>
                <a:latin typeface="宋体" pitchFamily="2" charset="-122"/>
              </a:rPr>
              <a:t>①以三种基本程序结构的组合来描述程序；</a:t>
            </a:r>
          </a:p>
          <a:p>
            <a:pPr algn="l" eaLnBrk="1" hangingPunct="1">
              <a:lnSpc>
                <a:spcPct val="130000"/>
              </a:lnSpc>
            </a:pPr>
            <a:r>
              <a:rPr lang="zh-CN" altLang="en-US" sz="2800">
                <a:solidFill>
                  <a:schemeClr val="hlink"/>
                </a:solidFill>
                <a:latin typeface="宋体" pitchFamily="2" charset="-122"/>
              </a:rPr>
              <a:t>②整个程序采用模块化结构；</a:t>
            </a:r>
          </a:p>
          <a:p>
            <a:pPr algn="l" eaLnBrk="1" hangingPunct="1">
              <a:lnSpc>
                <a:spcPct val="130000"/>
              </a:lnSpc>
            </a:pPr>
            <a:r>
              <a:rPr lang="zh-CN" altLang="en-US" sz="2800">
                <a:solidFill>
                  <a:schemeClr val="hlink"/>
                </a:solidFill>
                <a:latin typeface="宋体" pitchFamily="2" charset="-122"/>
              </a:rPr>
              <a:t>③程序设计自顶而下（先考虑整体，后考虑细节）；</a:t>
            </a:r>
          </a:p>
          <a:p>
            <a:pPr algn="l" eaLnBrk="1" hangingPunct="1">
              <a:lnSpc>
                <a:spcPct val="130000"/>
              </a:lnSpc>
            </a:pPr>
            <a:r>
              <a:rPr lang="zh-CN" altLang="en-US" sz="2800">
                <a:solidFill>
                  <a:schemeClr val="hlink"/>
                </a:solidFill>
                <a:latin typeface="宋体" pitchFamily="2" charset="-122"/>
              </a:rPr>
              <a:t>④逐步求精；</a:t>
            </a:r>
          </a:p>
          <a:p>
            <a:pPr algn="l" eaLnBrk="1" hangingPunct="1">
              <a:lnSpc>
                <a:spcPct val="130000"/>
              </a:lnSpc>
            </a:pPr>
            <a:r>
              <a:rPr lang="zh-CN" altLang="en-US" sz="2800">
                <a:solidFill>
                  <a:schemeClr val="hlink"/>
                </a:solidFill>
                <a:latin typeface="宋体" pitchFamily="2" charset="-122"/>
              </a:rPr>
              <a:t>⑤用结构化程序设计流程图表示算法。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57763"/>
                                        </p:tgtEl>
                                        <p:attrNameLst>
                                          <p:attrName>style.visibility</p:attrName>
                                        </p:attrNameLst>
                                      </p:cBhvr>
                                      <p:to>
                                        <p:strVal val="visible"/>
                                      </p:to>
                                    </p:set>
                                    <p:animEffect transition="in" filter="box(in)">
                                      <p:cBhvr>
                                        <p:cTn id="7" dur="500"/>
                                        <p:tgtEl>
                                          <p:spTgt spid="75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42DF066-4582-4218-850F-36020FD5893E}"/>
              </a:ext>
            </a:extLst>
          </p:cNvPr>
          <p:cNvSpPr>
            <a:spLocks noGrp="1"/>
          </p:cNvSpPr>
          <p:nvPr>
            <p:ph type="body" idx="1"/>
          </p:nvPr>
        </p:nvSpPr>
        <p:spPr>
          <a:xfrm>
            <a:off x="539552" y="1052737"/>
            <a:ext cx="2878088" cy="2592288"/>
          </a:xfrm>
        </p:spPr>
        <p:txBody>
          <a:bodyPr/>
          <a:lstStyle/>
          <a:p>
            <a:r>
              <a:rPr lang="en-US" altLang="zh-CN" sz="3200" b="1" dirty="0">
                <a:solidFill>
                  <a:srgbClr val="FF0000"/>
                </a:solidFill>
                <a:latin typeface="+mj-ea"/>
                <a:ea typeface="+mj-ea"/>
              </a:rPr>
              <a:t>C</a:t>
            </a:r>
            <a:r>
              <a:rPr lang="zh-CN" altLang="en-US" sz="3200" b="1" dirty="0">
                <a:solidFill>
                  <a:srgbClr val="FF0000"/>
                </a:solidFill>
                <a:latin typeface="+mj-ea"/>
                <a:ea typeface="+mj-ea"/>
              </a:rPr>
              <a:t>语言答疑群：</a:t>
            </a:r>
            <a:endParaRPr lang="en-US" altLang="zh-CN" sz="3200" b="1" dirty="0">
              <a:solidFill>
                <a:srgbClr val="FF0000"/>
              </a:solidFill>
              <a:latin typeface="+mj-ea"/>
              <a:ea typeface="+mj-ea"/>
            </a:endParaRPr>
          </a:p>
          <a:p>
            <a:r>
              <a:rPr lang="zh-CN" altLang="en-US" sz="3200" b="1" dirty="0">
                <a:latin typeface="+mj-ea"/>
                <a:ea typeface="+mj-ea"/>
              </a:rPr>
              <a:t>加群时报班级和学号，加入后改为自己的真实姓名</a:t>
            </a:r>
            <a:r>
              <a:rPr lang="en-US" altLang="zh-CN" sz="3200" b="1" dirty="0">
                <a:latin typeface="+mj-ea"/>
                <a:ea typeface="+mj-ea"/>
              </a:rPr>
              <a:t>+</a:t>
            </a:r>
            <a:r>
              <a:rPr lang="zh-CN" altLang="en-US" sz="3200" b="1" dirty="0">
                <a:latin typeface="+mj-ea"/>
                <a:ea typeface="+mj-ea"/>
              </a:rPr>
              <a:t>班级</a:t>
            </a:r>
          </a:p>
        </p:txBody>
      </p:sp>
      <p:sp>
        <p:nvSpPr>
          <p:cNvPr id="4" name="灯片编号占位符 3">
            <a:extLst>
              <a:ext uri="{FF2B5EF4-FFF2-40B4-BE49-F238E27FC236}">
                <a16:creationId xmlns:a16="http://schemas.microsoft.com/office/drawing/2014/main" id="{C1F0C521-3D78-435B-B131-E4AFE75C913E}"/>
              </a:ext>
            </a:extLst>
          </p:cNvPr>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31 </a:t>
            </a:r>
            <a:r>
              <a:rPr lang="zh-CN" altLang="en-US"/>
              <a:t>页   第 </a:t>
            </a:r>
            <a:fld id="{ADD8C8B4-8FBF-42B8-98C1-533C2D4983AB}" type="slidenum">
              <a:rPr lang="zh-CN" altLang="en-US" b="1" smtClean="0">
                <a:solidFill>
                  <a:srgbClr val="FF9900"/>
                </a:solidFill>
              </a:rPr>
              <a:pPr>
                <a:defRPr/>
              </a:pPr>
              <a:t>36</a:t>
            </a:fld>
            <a:r>
              <a:rPr lang="zh-CN" altLang="en-US" b="1"/>
              <a:t> </a:t>
            </a:r>
            <a:r>
              <a:rPr lang="zh-CN" altLang="en-US"/>
              <a:t>页</a:t>
            </a:r>
          </a:p>
        </p:txBody>
      </p:sp>
      <p:pic>
        <p:nvPicPr>
          <p:cNvPr id="6" name="图片 5">
            <a:extLst>
              <a:ext uri="{FF2B5EF4-FFF2-40B4-BE49-F238E27FC236}">
                <a16:creationId xmlns:a16="http://schemas.microsoft.com/office/drawing/2014/main" id="{58EF5623-9AF1-4F0C-B3F9-9D5EA2B6043A}"/>
              </a:ext>
            </a:extLst>
          </p:cNvPr>
          <p:cNvPicPr>
            <a:picLocks noChangeAspect="1"/>
          </p:cNvPicPr>
          <p:nvPr/>
        </p:nvPicPr>
        <p:blipFill rotWithShape="1">
          <a:blip r:embed="rId2">
            <a:extLst>
              <a:ext uri="{28A0092B-C50C-407E-A947-70E740481C1C}">
                <a14:useLocalDpi xmlns:a14="http://schemas.microsoft.com/office/drawing/2010/main" val="0"/>
              </a:ext>
            </a:extLst>
          </a:blip>
          <a:srcRect t="17451" b="24800"/>
          <a:stretch/>
        </p:blipFill>
        <p:spPr>
          <a:xfrm>
            <a:off x="3563888" y="188640"/>
            <a:ext cx="5380045" cy="6213865"/>
          </a:xfrm>
          <a:prstGeom prst="rect">
            <a:avLst/>
          </a:prstGeom>
        </p:spPr>
      </p:pic>
    </p:spTree>
    <p:extLst>
      <p:ext uri="{BB962C8B-B14F-4D97-AF65-F5344CB8AC3E}">
        <p14:creationId xmlns:p14="http://schemas.microsoft.com/office/powerpoint/2010/main" val="268606481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0" y="549275"/>
            <a:ext cx="8964613" cy="809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800">
                <a:solidFill>
                  <a:srgbClr val="993366"/>
                </a:solidFill>
                <a:latin typeface="宋体" pitchFamily="2" charset="-122"/>
              </a:rPr>
              <a:t>（</a:t>
            </a:r>
            <a:r>
              <a:rPr lang="en-US" altLang="zh-CN" sz="2800">
                <a:solidFill>
                  <a:srgbClr val="993366"/>
                </a:solidFill>
                <a:latin typeface="宋体" pitchFamily="2" charset="-122"/>
              </a:rPr>
              <a:t>2</a:t>
            </a:r>
            <a:r>
              <a:rPr lang="zh-CN" altLang="en-US" sz="2800">
                <a:solidFill>
                  <a:srgbClr val="993366"/>
                </a:solidFill>
                <a:latin typeface="宋体" pitchFamily="2" charset="-122"/>
              </a:rPr>
              <a:t>）选择结构  </a:t>
            </a:r>
            <a:r>
              <a:rPr lang="zh-CN" altLang="en-US" sz="2800">
                <a:latin typeface="宋体" pitchFamily="2" charset="-122"/>
              </a:rPr>
              <a:t>通过判断特定条件，选择一个分支执行。</a:t>
            </a:r>
          </a:p>
        </p:txBody>
      </p:sp>
      <p:sp>
        <p:nvSpPr>
          <p:cNvPr id="138243" name="Text Box 3"/>
          <p:cNvSpPr txBox="1">
            <a:spLocks noChangeArrowheads="1"/>
          </p:cNvSpPr>
          <p:nvPr/>
        </p:nvSpPr>
        <p:spPr bwMode="auto">
          <a:xfrm>
            <a:off x="3635375" y="5229225"/>
            <a:ext cx="5211763" cy="3968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000">
                <a:latin typeface="楷体_GB2312" pitchFamily="49" charset="-122"/>
                <a:ea typeface="楷体_GB2312" pitchFamily="49" charset="-122"/>
              </a:rPr>
              <a:t>当</a:t>
            </a:r>
            <a:r>
              <a:rPr kumimoji="1" lang="en-US" altLang="zh-CN" sz="2000">
                <a:latin typeface="楷体_GB2312" pitchFamily="49" charset="-122"/>
                <a:ea typeface="楷体_GB2312" pitchFamily="49" charset="-122"/>
              </a:rPr>
              <a:t>P</a:t>
            </a:r>
            <a:r>
              <a:rPr kumimoji="1" lang="zh-CN" altLang="en-US" sz="2000">
                <a:latin typeface="楷体_GB2312" pitchFamily="49" charset="-122"/>
                <a:ea typeface="楷体_GB2312" pitchFamily="49" charset="-122"/>
              </a:rPr>
              <a:t>条件成立时，执行</a:t>
            </a:r>
            <a:r>
              <a:rPr kumimoji="1" lang="en-US" altLang="zh-CN" sz="2000">
                <a:latin typeface="楷体_GB2312" pitchFamily="49" charset="-122"/>
                <a:ea typeface="楷体_GB2312" pitchFamily="49" charset="-122"/>
              </a:rPr>
              <a:t>A</a:t>
            </a:r>
            <a:r>
              <a:rPr kumimoji="1" lang="zh-CN" altLang="en-US" sz="2000">
                <a:latin typeface="楷体_GB2312" pitchFamily="49" charset="-122"/>
                <a:ea typeface="楷体_GB2312" pitchFamily="49" charset="-122"/>
              </a:rPr>
              <a:t>操作，否则执行</a:t>
            </a:r>
            <a:r>
              <a:rPr kumimoji="1" lang="en-US" altLang="zh-CN" sz="2000">
                <a:latin typeface="楷体_GB2312" pitchFamily="49" charset="-122"/>
                <a:ea typeface="楷体_GB2312" pitchFamily="49" charset="-122"/>
              </a:rPr>
              <a:t>B</a:t>
            </a:r>
            <a:r>
              <a:rPr kumimoji="1" lang="zh-CN" altLang="en-US" sz="2000">
                <a:latin typeface="楷体_GB2312" pitchFamily="49" charset="-122"/>
                <a:ea typeface="楷体_GB2312" pitchFamily="49" charset="-122"/>
              </a:rPr>
              <a:t>操作</a:t>
            </a:r>
          </a:p>
        </p:txBody>
      </p:sp>
      <p:grpSp>
        <p:nvGrpSpPr>
          <p:cNvPr id="138244" name="Group 4"/>
          <p:cNvGrpSpPr>
            <a:grpSpLocks/>
          </p:cNvGrpSpPr>
          <p:nvPr/>
        </p:nvGrpSpPr>
        <p:grpSpPr bwMode="auto">
          <a:xfrm>
            <a:off x="4040188" y="1447800"/>
            <a:ext cx="4419600" cy="3886200"/>
            <a:chOff x="2545" y="912"/>
            <a:chExt cx="2784" cy="2448"/>
          </a:xfrm>
        </p:grpSpPr>
        <p:sp>
          <p:nvSpPr>
            <p:cNvPr id="14357" name="Line 5"/>
            <p:cNvSpPr>
              <a:spLocks noChangeShapeType="1"/>
            </p:cNvSpPr>
            <p:nvPr/>
          </p:nvSpPr>
          <p:spPr bwMode="auto">
            <a:xfrm flipH="1">
              <a:off x="4727" y="2823"/>
              <a:ext cx="0" cy="11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6"/>
            <p:cNvSpPr>
              <a:spLocks noChangeShapeType="1"/>
            </p:cNvSpPr>
            <p:nvPr/>
          </p:nvSpPr>
          <p:spPr bwMode="auto">
            <a:xfrm>
              <a:off x="3187" y="1808"/>
              <a:ext cx="35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Rectangle 7"/>
            <p:cNvSpPr>
              <a:spLocks noChangeArrowheads="1"/>
            </p:cNvSpPr>
            <p:nvPr/>
          </p:nvSpPr>
          <p:spPr bwMode="auto">
            <a:xfrm>
              <a:off x="2902" y="2405"/>
              <a:ext cx="714" cy="418"/>
            </a:xfrm>
            <a:prstGeom prst="rect">
              <a:avLst/>
            </a:prstGeom>
            <a:solidFill>
              <a:srgbClr val="FFFF00"/>
            </a:solidFill>
            <a:ln w="9525">
              <a:solidFill>
                <a:schemeClr val="tx1"/>
              </a:solidFill>
              <a:miter lim="800000"/>
              <a:headEnd/>
              <a:tailEnd/>
            </a:ln>
          </p:spPr>
          <p:txBody>
            <a:bodyPr wrap="none" anchor="ctr"/>
            <a:lstStyle/>
            <a:p>
              <a:r>
                <a:rPr kumimoji="1" lang="en-US" altLang="zh-CN" sz="2400" b="0"/>
                <a:t>A</a:t>
              </a:r>
            </a:p>
          </p:txBody>
        </p:sp>
        <p:sp>
          <p:nvSpPr>
            <p:cNvPr id="14360" name="AutoShape 8"/>
            <p:cNvSpPr>
              <a:spLocks noChangeArrowheads="1"/>
            </p:cNvSpPr>
            <p:nvPr/>
          </p:nvSpPr>
          <p:spPr bwMode="auto">
            <a:xfrm>
              <a:off x="3544" y="1509"/>
              <a:ext cx="857" cy="597"/>
            </a:xfrm>
            <a:prstGeom prst="flowChartDecision">
              <a:avLst/>
            </a:prstGeom>
            <a:solidFill>
              <a:srgbClr val="FFFF00"/>
            </a:solidFill>
            <a:ln w="9525">
              <a:solidFill>
                <a:schemeClr val="tx1"/>
              </a:solidFill>
              <a:miter lim="800000"/>
              <a:headEnd/>
              <a:tailEnd/>
            </a:ln>
          </p:spPr>
          <p:txBody>
            <a:bodyPr wrap="none" anchor="ctr"/>
            <a:lstStyle/>
            <a:p>
              <a:r>
                <a:rPr kumimoji="1" lang="en-US" altLang="zh-CN" sz="2400" b="0"/>
                <a:t>P</a:t>
              </a:r>
            </a:p>
          </p:txBody>
        </p:sp>
        <p:sp>
          <p:nvSpPr>
            <p:cNvPr id="14361" name="Rectangle 9"/>
            <p:cNvSpPr>
              <a:spLocks noChangeArrowheads="1"/>
            </p:cNvSpPr>
            <p:nvPr/>
          </p:nvSpPr>
          <p:spPr bwMode="auto">
            <a:xfrm>
              <a:off x="4401" y="2405"/>
              <a:ext cx="714" cy="418"/>
            </a:xfrm>
            <a:prstGeom prst="rect">
              <a:avLst/>
            </a:prstGeom>
            <a:solidFill>
              <a:srgbClr val="FFFF00"/>
            </a:solidFill>
            <a:ln w="9525">
              <a:solidFill>
                <a:schemeClr val="tx1"/>
              </a:solidFill>
              <a:miter lim="800000"/>
              <a:headEnd/>
              <a:tailEnd/>
            </a:ln>
          </p:spPr>
          <p:txBody>
            <a:bodyPr wrap="none" anchor="ctr"/>
            <a:lstStyle/>
            <a:p>
              <a:r>
                <a:rPr kumimoji="1" lang="en-US" altLang="zh-CN" sz="2400" b="0"/>
                <a:t>B</a:t>
              </a:r>
            </a:p>
          </p:txBody>
        </p:sp>
        <p:sp>
          <p:nvSpPr>
            <p:cNvPr id="14362" name="Rectangle 10"/>
            <p:cNvSpPr>
              <a:spLocks noChangeArrowheads="1"/>
            </p:cNvSpPr>
            <p:nvPr/>
          </p:nvSpPr>
          <p:spPr bwMode="auto">
            <a:xfrm>
              <a:off x="2545" y="1151"/>
              <a:ext cx="2784" cy="2030"/>
            </a:xfrm>
            <a:prstGeom prst="rect">
              <a:avLst/>
            </a:prstGeom>
            <a:noFill/>
            <a:ln w="38100">
              <a:solidFill>
                <a:srgbClr val="FF6699"/>
              </a:solidFill>
              <a:prstDash val="dash"/>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l"/>
              <a:endParaRPr lang="zh-CN" altLang="en-US" sz="1800" b="0">
                <a:latin typeface="Arial" charset="0"/>
              </a:endParaRPr>
            </a:p>
          </p:txBody>
        </p:sp>
        <p:sp>
          <p:nvSpPr>
            <p:cNvPr id="14363" name="Line 11"/>
            <p:cNvSpPr>
              <a:spLocks noChangeShapeType="1"/>
            </p:cNvSpPr>
            <p:nvPr/>
          </p:nvSpPr>
          <p:spPr bwMode="auto">
            <a:xfrm>
              <a:off x="3187" y="2942"/>
              <a:ext cx="157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12"/>
            <p:cNvSpPr>
              <a:spLocks noChangeShapeType="1"/>
            </p:cNvSpPr>
            <p:nvPr/>
          </p:nvSpPr>
          <p:spPr bwMode="auto">
            <a:xfrm>
              <a:off x="4401" y="1808"/>
              <a:ext cx="35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Line 13"/>
            <p:cNvSpPr>
              <a:spLocks noChangeShapeType="1"/>
            </p:cNvSpPr>
            <p:nvPr/>
          </p:nvSpPr>
          <p:spPr bwMode="auto">
            <a:xfrm>
              <a:off x="3187" y="2823"/>
              <a:ext cx="0" cy="11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14"/>
            <p:cNvSpPr>
              <a:spLocks noChangeShapeType="1"/>
            </p:cNvSpPr>
            <p:nvPr/>
          </p:nvSpPr>
          <p:spPr bwMode="auto">
            <a:xfrm>
              <a:off x="3973" y="912"/>
              <a:ext cx="0" cy="59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15"/>
            <p:cNvSpPr>
              <a:spLocks noChangeShapeType="1"/>
            </p:cNvSpPr>
            <p:nvPr/>
          </p:nvSpPr>
          <p:spPr bwMode="auto">
            <a:xfrm>
              <a:off x="3187" y="1808"/>
              <a:ext cx="0" cy="59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16"/>
            <p:cNvSpPr>
              <a:spLocks noChangeShapeType="1"/>
            </p:cNvSpPr>
            <p:nvPr/>
          </p:nvSpPr>
          <p:spPr bwMode="auto">
            <a:xfrm>
              <a:off x="4758" y="1808"/>
              <a:ext cx="0" cy="59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17"/>
            <p:cNvSpPr>
              <a:spLocks noChangeShapeType="1"/>
            </p:cNvSpPr>
            <p:nvPr/>
          </p:nvSpPr>
          <p:spPr bwMode="auto">
            <a:xfrm>
              <a:off x="3973" y="2942"/>
              <a:ext cx="0" cy="41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Text Box 18"/>
            <p:cNvSpPr txBox="1">
              <a:spLocks noChangeArrowheads="1"/>
            </p:cNvSpPr>
            <p:nvPr/>
          </p:nvSpPr>
          <p:spPr bwMode="auto">
            <a:xfrm>
              <a:off x="2924" y="1509"/>
              <a:ext cx="7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000">
                  <a:solidFill>
                    <a:srgbClr val="0000FF"/>
                  </a:solidFill>
                </a:rPr>
                <a:t>  成立</a:t>
              </a:r>
              <a:endParaRPr kumimoji="1" lang="zh-CN" altLang="en-US" sz="2000"/>
            </a:p>
          </p:txBody>
        </p:sp>
        <p:sp>
          <p:nvSpPr>
            <p:cNvPr id="14371" name="Text Box 19"/>
            <p:cNvSpPr txBox="1">
              <a:spLocks noChangeArrowheads="1"/>
            </p:cNvSpPr>
            <p:nvPr/>
          </p:nvSpPr>
          <p:spPr bwMode="auto">
            <a:xfrm>
              <a:off x="4330" y="1509"/>
              <a:ext cx="6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000">
                  <a:solidFill>
                    <a:srgbClr val="0000FF"/>
                  </a:solidFill>
                </a:rPr>
                <a:t>不成立 </a:t>
              </a:r>
            </a:p>
          </p:txBody>
        </p:sp>
      </p:grpSp>
      <p:grpSp>
        <p:nvGrpSpPr>
          <p:cNvPr id="138260" name="Group 20"/>
          <p:cNvGrpSpPr>
            <a:grpSpLocks/>
          </p:cNvGrpSpPr>
          <p:nvPr/>
        </p:nvGrpSpPr>
        <p:grpSpPr bwMode="auto">
          <a:xfrm>
            <a:off x="900113" y="1844675"/>
            <a:ext cx="2506662" cy="2667000"/>
            <a:chOff x="3786" y="900"/>
            <a:chExt cx="1579" cy="1680"/>
          </a:xfrm>
        </p:grpSpPr>
        <p:sp>
          <p:nvSpPr>
            <p:cNvPr id="14345" name="Rectangle 21"/>
            <p:cNvSpPr>
              <a:spLocks noChangeArrowheads="1"/>
            </p:cNvSpPr>
            <p:nvPr/>
          </p:nvSpPr>
          <p:spPr bwMode="auto">
            <a:xfrm>
              <a:off x="3786" y="900"/>
              <a:ext cx="1536" cy="1680"/>
            </a:xfrm>
            <a:prstGeom prst="rect">
              <a:avLst/>
            </a:prstGeom>
            <a:noFill/>
            <a:ln w="28575" cap="sq">
              <a:solidFill>
                <a:srgbClr val="333333"/>
              </a:solidFill>
              <a:miter lim="800000"/>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l" eaLnBrk="0" hangingPunct="0"/>
              <a:r>
                <a:rPr kumimoji="1" lang="zh-CN" altLang="en-US" sz="2400" b="0">
                  <a:solidFill>
                    <a:schemeClr val="folHlink"/>
                  </a:solidFill>
                </a:rPr>
                <a:t>         </a:t>
              </a:r>
            </a:p>
            <a:p>
              <a:pPr algn="l" eaLnBrk="0" hangingPunct="0"/>
              <a:r>
                <a:rPr kumimoji="1" lang="zh-CN" altLang="en-US" sz="2400" b="0">
                  <a:solidFill>
                    <a:schemeClr val="folHlink"/>
                  </a:solidFill>
                </a:rPr>
                <a:t>         </a:t>
              </a:r>
            </a:p>
            <a:p>
              <a:pPr algn="l" eaLnBrk="0" hangingPunct="0"/>
              <a:r>
                <a:rPr kumimoji="1" lang="zh-CN" altLang="en-US" sz="2400" b="0">
                  <a:solidFill>
                    <a:schemeClr val="folHlink"/>
                  </a:solidFill>
                </a:rPr>
                <a:t>                </a:t>
              </a:r>
            </a:p>
            <a:p>
              <a:pPr algn="l" eaLnBrk="0" hangingPunct="0"/>
              <a:r>
                <a:rPr kumimoji="1" lang="zh-CN" altLang="en-US" sz="2400" b="0">
                  <a:solidFill>
                    <a:schemeClr val="folHlink"/>
                  </a:solidFill>
                </a:rPr>
                <a:t>              </a:t>
              </a:r>
            </a:p>
            <a:p>
              <a:pPr algn="l" eaLnBrk="0" hangingPunct="0"/>
              <a:r>
                <a:rPr kumimoji="1" lang="zh-CN" altLang="en-US" sz="2400" b="0">
                  <a:solidFill>
                    <a:schemeClr val="folHlink"/>
                  </a:solidFill>
                </a:rPr>
                <a:t>               </a:t>
              </a:r>
            </a:p>
            <a:p>
              <a:pPr algn="l" eaLnBrk="0" hangingPunct="0"/>
              <a:r>
                <a:rPr kumimoji="1" lang="zh-CN" altLang="en-US" sz="2400" b="0">
                  <a:solidFill>
                    <a:schemeClr val="folHlink"/>
                  </a:solidFill>
                </a:rPr>
                <a:t>       </a:t>
              </a:r>
            </a:p>
          </p:txBody>
        </p:sp>
        <p:sp>
          <p:nvSpPr>
            <p:cNvPr id="14346" name="AutoShape 22"/>
            <p:cNvSpPr>
              <a:spLocks noChangeArrowheads="1"/>
            </p:cNvSpPr>
            <p:nvPr/>
          </p:nvSpPr>
          <p:spPr bwMode="auto">
            <a:xfrm>
              <a:off x="3965" y="1237"/>
              <a:ext cx="864" cy="432"/>
            </a:xfrm>
            <a:prstGeom prst="flowChartDecision">
              <a:avLst/>
            </a:prstGeom>
            <a:noFill/>
            <a:ln w="28575">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1800" b="0">
                <a:latin typeface="Arial" charset="0"/>
              </a:endParaRPr>
            </a:p>
          </p:txBody>
        </p:sp>
        <p:sp>
          <p:nvSpPr>
            <p:cNvPr id="14347" name="Line 23"/>
            <p:cNvSpPr>
              <a:spLocks noChangeShapeType="1"/>
            </p:cNvSpPr>
            <p:nvPr/>
          </p:nvSpPr>
          <p:spPr bwMode="auto">
            <a:xfrm>
              <a:off x="4397" y="1669"/>
              <a:ext cx="1" cy="288"/>
            </a:xfrm>
            <a:prstGeom prst="line">
              <a:avLst/>
            </a:prstGeom>
            <a:noFill/>
            <a:ln w="28575" cap="sq">
              <a:solidFill>
                <a:srgbClr val="00008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24"/>
            <p:cNvSpPr>
              <a:spLocks noChangeShapeType="1"/>
            </p:cNvSpPr>
            <p:nvPr/>
          </p:nvSpPr>
          <p:spPr bwMode="auto">
            <a:xfrm>
              <a:off x="4397" y="949"/>
              <a:ext cx="1" cy="288"/>
            </a:xfrm>
            <a:prstGeom prst="line">
              <a:avLst/>
            </a:prstGeom>
            <a:noFill/>
            <a:ln w="28575" cap="sq">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25"/>
            <p:cNvSpPr>
              <a:spLocks noChangeShapeType="1"/>
            </p:cNvSpPr>
            <p:nvPr/>
          </p:nvSpPr>
          <p:spPr bwMode="auto">
            <a:xfrm>
              <a:off x="4397" y="2292"/>
              <a:ext cx="1" cy="288"/>
            </a:xfrm>
            <a:prstGeom prst="line">
              <a:avLst/>
            </a:prstGeom>
            <a:noFill/>
            <a:ln w="28575" cap="sq">
              <a:solidFill>
                <a:srgbClr val="00008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26"/>
            <p:cNvSpPr>
              <a:spLocks noChangeShapeType="1"/>
            </p:cNvSpPr>
            <p:nvPr/>
          </p:nvSpPr>
          <p:spPr bwMode="auto">
            <a:xfrm>
              <a:off x="4829" y="1429"/>
              <a:ext cx="288" cy="1"/>
            </a:xfrm>
            <a:prstGeom prst="line">
              <a:avLst/>
            </a:prstGeom>
            <a:noFill/>
            <a:ln w="28575" cap="sq">
              <a:solidFill>
                <a:srgbClr val="0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27"/>
            <p:cNvSpPr>
              <a:spLocks noChangeShapeType="1"/>
            </p:cNvSpPr>
            <p:nvPr/>
          </p:nvSpPr>
          <p:spPr bwMode="auto">
            <a:xfrm>
              <a:off x="5117" y="1429"/>
              <a:ext cx="1" cy="912"/>
            </a:xfrm>
            <a:prstGeom prst="line">
              <a:avLst/>
            </a:prstGeom>
            <a:noFill/>
            <a:ln w="28575" cap="sq">
              <a:solidFill>
                <a:srgbClr val="0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28"/>
            <p:cNvSpPr>
              <a:spLocks noChangeShapeType="1"/>
            </p:cNvSpPr>
            <p:nvPr/>
          </p:nvSpPr>
          <p:spPr bwMode="auto">
            <a:xfrm flipH="1">
              <a:off x="4397" y="2340"/>
              <a:ext cx="720" cy="1"/>
            </a:xfrm>
            <a:prstGeom prst="line">
              <a:avLst/>
            </a:prstGeom>
            <a:noFill/>
            <a:ln w="28575" cap="sq">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Rectangle 29"/>
            <p:cNvSpPr>
              <a:spLocks noChangeArrowheads="1"/>
            </p:cNvSpPr>
            <p:nvPr/>
          </p:nvSpPr>
          <p:spPr bwMode="auto">
            <a:xfrm>
              <a:off x="4109" y="1980"/>
              <a:ext cx="520" cy="306"/>
            </a:xfrm>
            <a:prstGeom prst="rect">
              <a:avLst/>
            </a:prstGeom>
            <a:noFill/>
            <a:ln w="28575"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solidFill>
                    <a:schemeClr val="folHlink"/>
                  </a:solidFill>
                </a:rPr>
                <a:t>语句</a:t>
              </a:r>
            </a:p>
          </p:txBody>
        </p:sp>
        <p:sp>
          <p:nvSpPr>
            <p:cNvPr id="14354" name="Rectangle 30"/>
            <p:cNvSpPr>
              <a:spLocks noChangeArrowheads="1"/>
            </p:cNvSpPr>
            <p:nvPr/>
          </p:nvSpPr>
          <p:spPr bwMode="auto">
            <a:xfrm>
              <a:off x="4766" y="1208"/>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chemeClr val="folHlink"/>
                  </a:solidFill>
                </a:rPr>
                <a:t>不成立</a:t>
              </a:r>
            </a:p>
          </p:txBody>
        </p:sp>
        <p:sp>
          <p:nvSpPr>
            <p:cNvPr id="14355" name="Rectangle 31"/>
            <p:cNvSpPr>
              <a:spLocks noChangeArrowheads="1"/>
            </p:cNvSpPr>
            <p:nvPr/>
          </p:nvSpPr>
          <p:spPr bwMode="auto">
            <a:xfrm>
              <a:off x="4157" y="1298"/>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solidFill>
                    <a:schemeClr val="folHlink"/>
                  </a:solidFill>
                </a:rPr>
                <a:t>   </a:t>
              </a:r>
              <a:r>
                <a:rPr kumimoji="1" lang="en-US" altLang="zh-CN" sz="2400">
                  <a:solidFill>
                    <a:schemeClr val="folHlink"/>
                  </a:solidFill>
                </a:rPr>
                <a:t>P</a:t>
              </a:r>
            </a:p>
          </p:txBody>
        </p:sp>
        <p:sp>
          <p:nvSpPr>
            <p:cNvPr id="14356" name="Rectangle 32"/>
            <p:cNvSpPr>
              <a:spLocks noChangeArrowheads="1"/>
            </p:cNvSpPr>
            <p:nvPr/>
          </p:nvSpPr>
          <p:spPr bwMode="auto">
            <a:xfrm>
              <a:off x="4397" y="1688"/>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chemeClr val="folHlink"/>
                  </a:solidFill>
                </a:rPr>
                <a:t>成立</a:t>
              </a:r>
            </a:p>
          </p:txBody>
        </p:sp>
      </p:grpSp>
      <p:sp>
        <p:nvSpPr>
          <p:cNvPr id="138273" name="Text Box 33"/>
          <p:cNvSpPr txBox="1">
            <a:spLocks noChangeArrowheads="1"/>
          </p:cNvSpPr>
          <p:nvPr/>
        </p:nvSpPr>
        <p:spPr bwMode="auto">
          <a:xfrm>
            <a:off x="250825" y="5229225"/>
            <a:ext cx="3241675" cy="7016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000">
                <a:latin typeface="楷体_GB2312" pitchFamily="49" charset="-122"/>
                <a:ea typeface="楷体_GB2312" pitchFamily="49" charset="-122"/>
              </a:rPr>
              <a:t>当</a:t>
            </a:r>
            <a:r>
              <a:rPr kumimoji="1" lang="en-US" altLang="zh-CN" sz="2000">
                <a:latin typeface="楷体_GB2312" pitchFamily="49" charset="-122"/>
                <a:ea typeface="楷体_GB2312" pitchFamily="49" charset="-122"/>
              </a:rPr>
              <a:t>P</a:t>
            </a:r>
            <a:r>
              <a:rPr kumimoji="1" lang="zh-CN" altLang="en-US" sz="2000">
                <a:latin typeface="楷体_GB2312" pitchFamily="49" charset="-122"/>
                <a:ea typeface="楷体_GB2312" pitchFamily="49" charset="-122"/>
              </a:rPr>
              <a:t>条件成立时，执行语句操作，否则跳过语句操作</a:t>
            </a:r>
          </a:p>
        </p:txBody>
      </p:sp>
      <p:sp>
        <p:nvSpPr>
          <p:cNvPr id="8227" name="Text Box 35"/>
          <p:cNvSpPr txBox="1">
            <a:spLocks noChangeArrowheads="1"/>
          </p:cNvSpPr>
          <p:nvPr/>
        </p:nvSpPr>
        <p:spPr bwMode="gray">
          <a:xfrm>
            <a:off x="323850" y="3573463"/>
            <a:ext cx="3097213" cy="2378075"/>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lnSpc>
                <a:spcPct val="85000"/>
              </a:lnSpc>
              <a:spcBef>
                <a:spcPct val="50000"/>
              </a:spcBef>
              <a:defRPr/>
            </a:pPr>
            <a:r>
              <a:rPr lang="zh-CN" altLang="en-US" sz="2400" b="0">
                <a:latin typeface="Arial" pitchFamily="34" charset="0"/>
              </a:rPr>
              <a:t>如： </a:t>
            </a:r>
            <a:r>
              <a:rPr lang="en-US" altLang="zh-CN" sz="2400" b="0">
                <a:latin typeface="Arial" pitchFamily="34" charset="0"/>
              </a:rPr>
              <a:t>if(a&gt;10)</a:t>
            </a:r>
          </a:p>
          <a:p>
            <a:pPr algn="l">
              <a:lnSpc>
                <a:spcPct val="85000"/>
              </a:lnSpc>
              <a:spcBef>
                <a:spcPct val="50000"/>
              </a:spcBef>
              <a:defRPr/>
            </a:pPr>
            <a:r>
              <a:rPr lang="en-US" altLang="zh-CN" sz="2400" b="0">
                <a:latin typeface="Arial" pitchFamily="34" charset="0"/>
              </a:rPr>
              <a:t>            x=a;</a:t>
            </a:r>
          </a:p>
          <a:p>
            <a:pPr algn="l">
              <a:lnSpc>
                <a:spcPct val="85000"/>
              </a:lnSpc>
              <a:spcBef>
                <a:spcPct val="50000"/>
              </a:spcBef>
              <a:defRPr/>
            </a:pPr>
            <a:r>
              <a:rPr lang="en-US" altLang="zh-CN" sz="2400" b="0">
                <a:latin typeface="Arial" pitchFamily="34" charset="0"/>
              </a:rPr>
              <a:t>        print   x;</a:t>
            </a:r>
          </a:p>
          <a:p>
            <a:pPr algn="l">
              <a:lnSpc>
                <a:spcPct val="85000"/>
              </a:lnSpc>
              <a:spcBef>
                <a:spcPct val="50000"/>
              </a:spcBef>
              <a:defRPr/>
            </a:pPr>
            <a:r>
              <a:rPr lang="en-US" altLang="zh-CN" sz="2400" b="0">
                <a:latin typeface="Arial" pitchFamily="34" charset="0"/>
              </a:rPr>
              <a:t>        </a:t>
            </a:r>
          </a:p>
          <a:p>
            <a:pPr algn="l">
              <a:lnSpc>
                <a:spcPct val="85000"/>
              </a:lnSpc>
              <a:spcBef>
                <a:spcPct val="50000"/>
              </a:spcBef>
              <a:defRPr/>
            </a:pPr>
            <a:endParaRPr lang="en-US" altLang="zh-CN" sz="2400" b="0">
              <a:latin typeface="Arial" pitchFamily="34" charset="0"/>
            </a:endParaRPr>
          </a:p>
        </p:txBody>
      </p:sp>
      <p:sp>
        <p:nvSpPr>
          <p:cNvPr id="8228" name="Text Box 36"/>
          <p:cNvSpPr txBox="1">
            <a:spLocks noChangeArrowheads="1"/>
          </p:cNvSpPr>
          <p:nvPr/>
        </p:nvSpPr>
        <p:spPr bwMode="gray">
          <a:xfrm>
            <a:off x="4787900" y="3429000"/>
            <a:ext cx="2736850" cy="287178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lnSpc>
                <a:spcPct val="85000"/>
              </a:lnSpc>
              <a:spcBef>
                <a:spcPct val="50000"/>
              </a:spcBef>
              <a:defRPr/>
            </a:pPr>
            <a:r>
              <a:rPr lang="zh-CN" altLang="en-US" sz="2400" b="0">
                <a:latin typeface="Arial" pitchFamily="34" charset="0"/>
              </a:rPr>
              <a:t>如： </a:t>
            </a:r>
            <a:r>
              <a:rPr lang="en-US" altLang="zh-CN" sz="2400" b="0">
                <a:latin typeface="Arial" pitchFamily="34" charset="0"/>
              </a:rPr>
              <a:t>if(a&gt;b)</a:t>
            </a:r>
          </a:p>
          <a:p>
            <a:pPr algn="l">
              <a:lnSpc>
                <a:spcPct val="85000"/>
              </a:lnSpc>
              <a:spcBef>
                <a:spcPct val="50000"/>
              </a:spcBef>
              <a:defRPr/>
            </a:pPr>
            <a:r>
              <a:rPr lang="en-US" altLang="zh-CN" sz="2400" b="0">
                <a:latin typeface="Arial" pitchFamily="34" charset="0"/>
              </a:rPr>
              <a:t>            x=a;</a:t>
            </a:r>
          </a:p>
          <a:p>
            <a:pPr algn="l">
              <a:lnSpc>
                <a:spcPct val="85000"/>
              </a:lnSpc>
              <a:spcBef>
                <a:spcPct val="50000"/>
              </a:spcBef>
              <a:defRPr/>
            </a:pPr>
            <a:r>
              <a:rPr lang="en-US" altLang="zh-CN" sz="2400" b="0">
                <a:latin typeface="Arial" pitchFamily="34" charset="0"/>
              </a:rPr>
              <a:t>         else</a:t>
            </a:r>
          </a:p>
          <a:p>
            <a:pPr algn="l">
              <a:lnSpc>
                <a:spcPct val="85000"/>
              </a:lnSpc>
              <a:spcBef>
                <a:spcPct val="50000"/>
              </a:spcBef>
              <a:defRPr/>
            </a:pPr>
            <a:r>
              <a:rPr lang="en-US" altLang="zh-CN" sz="2400" b="0">
                <a:latin typeface="Arial" pitchFamily="34" charset="0"/>
              </a:rPr>
              <a:t>            x=b;</a:t>
            </a:r>
          </a:p>
          <a:p>
            <a:pPr algn="l">
              <a:lnSpc>
                <a:spcPct val="85000"/>
              </a:lnSpc>
              <a:spcBef>
                <a:spcPct val="50000"/>
              </a:spcBef>
              <a:defRPr/>
            </a:pPr>
            <a:r>
              <a:rPr lang="en-US" altLang="zh-CN" sz="2400" b="0">
                <a:latin typeface="Arial" pitchFamily="34" charset="0"/>
              </a:rPr>
              <a:t>         print   x;</a:t>
            </a:r>
          </a:p>
          <a:p>
            <a:pPr algn="l">
              <a:lnSpc>
                <a:spcPct val="85000"/>
              </a:lnSpc>
              <a:spcBef>
                <a:spcPct val="50000"/>
              </a:spcBef>
              <a:defRPr/>
            </a:pPr>
            <a:r>
              <a:rPr lang="en-US" altLang="zh-CN" sz="2400" b="0">
                <a:latin typeface="Arial" pitchFamily="34"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0-#ppt_w/2"/>
                                          </p:val>
                                        </p:tav>
                                        <p:tav tm="100000">
                                          <p:val>
                                            <p:strVal val="#ppt_x"/>
                                          </p:val>
                                        </p:tav>
                                      </p:tavLst>
                                    </p:anim>
                                    <p:anim calcmode="lin" valueType="num">
                                      <p:cBhvr additive="base">
                                        <p:cTn id="8" dur="500" fill="hold"/>
                                        <p:tgtEl>
                                          <p:spTgt spid="1382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38260"/>
                                        </p:tgtEl>
                                        <p:attrNameLst>
                                          <p:attrName>style.visibility</p:attrName>
                                        </p:attrNameLst>
                                      </p:cBhvr>
                                      <p:to>
                                        <p:strVal val="visible"/>
                                      </p:to>
                                    </p:set>
                                    <p:animEffect transition="in" filter="wipe(up)">
                                      <p:cBhvr>
                                        <p:cTn id="13" dur="500"/>
                                        <p:tgtEl>
                                          <p:spTgt spid="1382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8273"/>
                                        </p:tgtEl>
                                        <p:attrNameLst>
                                          <p:attrName>style.visibility</p:attrName>
                                        </p:attrNameLst>
                                      </p:cBhvr>
                                      <p:to>
                                        <p:strVal val="visible"/>
                                      </p:to>
                                    </p:set>
                                    <p:anim calcmode="lin" valueType="num">
                                      <p:cBhvr additive="base">
                                        <p:cTn id="18" dur="500" fill="hold"/>
                                        <p:tgtEl>
                                          <p:spTgt spid="138273"/>
                                        </p:tgtEl>
                                        <p:attrNameLst>
                                          <p:attrName>ppt_x</p:attrName>
                                        </p:attrNameLst>
                                      </p:cBhvr>
                                      <p:tavLst>
                                        <p:tav tm="0">
                                          <p:val>
                                            <p:strVal val="0-#ppt_w/2"/>
                                          </p:val>
                                        </p:tav>
                                        <p:tav tm="100000">
                                          <p:val>
                                            <p:strVal val="#ppt_x"/>
                                          </p:val>
                                        </p:tav>
                                      </p:tavLst>
                                    </p:anim>
                                    <p:anim calcmode="lin" valueType="num">
                                      <p:cBhvr additive="base">
                                        <p:cTn id="19" dur="500" fill="hold"/>
                                        <p:tgtEl>
                                          <p:spTgt spid="13827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38244"/>
                                        </p:tgtEl>
                                        <p:attrNameLst>
                                          <p:attrName>style.visibility</p:attrName>
                                        </p:attrNameLst>
                                      </p:cBhvr>
                                      <p:to>
                                        <p:strVal val="visible"/>
                                      </p:to>
                                    </p:set>
                                    <p:animEffect transition="in" filter="wipe(up)">
                                      <p:cBhvr>
                                        <p:cTn id="24" dur="500"/>
                                        <p:tgtEl>
                                          <p:spTgt spid="1382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8243"/>
                                        </p:tgtEl>
                                        <p:attrNameLst>
                                          <p:attrName>style.visibility</p:attrName>
                                        </p:attrNameLst>
                                      </p:cBhvr>
                                      <p:to>
                                        <p:strVal val="visible"/>
                                      </p:to>
                                    </p:set>
                                    <p:anim calcmode="lin" valueType="num">
                                      <p:cBhvr additive="base">
                                        <p:cTn id="29" dur="500" fill="hold"/>
                                        <p:tgtEl>
                                          <p:spTgt spid="138243"/>
                                        </p:tgtEl>
                                        <p:attrNameLst>
                                          <p:attrName>ppt_x</p:attrName>
                                        </p:attrNameLst>
                                      </p:cBhvr>
                                      <p:tavLst>
                                        <p:tav tm="0">
                                          <p:val>
                                            <p:strVal val="0-#ppt_w/2"/>
                                          </p:val>
                                        </p:tav>
                                        <p:tav tm="100000">
                                          <p:val>
                                            <p:strVal val="#ppt_x"/>
                                          </p:val>
                                        </p:tav>
                                      </p:tavLst>
                                    </p:anim>
                                    <p:anim calcmode="lin" valueType="num">
                                      <p:cBhvr additive="base">
                                        <p:cTn id="30" dur="500" fill="hold"/>
                                        <p:tgtEl>
                                          <p:spTgt spid="13824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nimBg="1" autoUpdateAnimBg="0"/>
      <p:bldP spid="138243" grpId="0" animBg="1" autoUpdateAnimBg="0"/>
      <p:bldP spid="138273" grpId="0" animBg="1" autoUpdateAnimBg="0"/>
      <p:bldP spid="8227" grpId="0" animBg="1"/>
      <p:bldP spid="82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404813"/>
            <a:ext cx="89281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400">
                <a:solidFill>
                  <a:srgbClr val="993366"/>
                </a:solidFill>
                <a:latin typeface="宋体" pitchFamily="2" charset="-122"/>
              </a:rPr>
              <a:t>  （</a:t>
            </a:r>
            <a:r>
              <a:rPr lang="en-US" altLang="zh-CN" sz="2400">
                <a:solidFill>
                  <a:srgbClr val="993366"/>
                </a:solidFill>
                <a:latin typeface="宋体" pitchFamily="2" charset="-122"/>
              </a:rPr>
              <a:t>3</a:t>
            </a:r>
            <a:r>
              <a:rPr lang="zh-CN" altLang="en-US" sz="2400">
                <a:solidFill>
                  <a:srgbClr val="993366"/>
                </a:solidFill>
                <a:latin typeface="宋体" pitchFamily="2" charset="-122"/>
              </a:rPr>
              <a:t>）循环结构   </a:t>
            </a:r>
            <a:r>
              <a:rPr lang="zh-CN" altLang="en-US" sz="2400">
                <a:latin typeface="宋体" pitchFamily="2" charset="-122"/>
              </a:rPr>
              <a:t>在给定条件下，反复执行循环体，直到条件不满足为止。如，</a:t>
            </a:r>
            <a:r>
              <a:rPr lang="zh-CN" altLang="en-US" sz="2400">
                <a:latin typeface="Arial" charset="0"/>
              </a:rPr>
              <a:t>重复做某事，小学生抄写单词。</a:t>
            </a:r>
            <a:endParaRPr lang="en-US" altLang="zh-CN" sz="2400">
              <a:latin typeface="Arial" charset="0"/>
            </a:endParaRPr>
          </a:p>
          <a:p>
            <a:pPr algn="l"/>
            <a:endParaRPr lang="en-US" altLang="zh-CN" sz="2400">
              <a:latin typeface="宋体" pitchFamily="2" charset="-122"/>
            </a:endParaRPr>
          </a:p>
        </p:txBody>
      </p:sp>
      <p:sp>
        <p:nvSpPr>
          <p:cNvPr id="139267" name="Text Box 3"/>
          <p:cNvSpPr txBox="1">
            <a:spLocks noChangeArrowheads="1"/>
          </p:cNvSpPr>
          <p:nvPr/>
        </p:nvSpPr>
        <p:spPr bwMode="auto">
          <a:xfrm>
            <a:off x="539750" y="1196975"/>
            <a:ext cx="480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20000"/>
              </a:spcBef>
            </a:pPr>
            <a:r>
              <a:rPr kumimoji="1" lang="en-US" altLang="zh-CN" sz="2800">
                <a:latin typeface="宋体" pitchFamily="2" charset="-122"/>
              </a:rPr>
              <a:t>1)</a:t>
            </a:r>
            <a:r>
              <a:rPr kumimoji="1" lang="zh-CN" altLang="en-US" sz="2800">
                <a:latin typeface="宋体" pitchFamily="2" charset="-122"/>
              </a:rPr>
              <a:t>形式</a:t>
            </a:r>
            <a:r>
              <a:rPr kumimoji="1" lang="en-US" altLang="zh-CN" sz="2800">
                <a:latin typeface="宋体" pitchFamily="2" charset="-122"/>
              </a:rPr>
              <a:t>a   </a:t>
            </a:r>
            <a:r>
              <a:rPr kumimoji="1" lang="zh-CN" altLang="en-US" sz="2800">
                <a:latin typeface="宋体" pitchFamily="2" charset="-122"/>
              </a:rPr>
              <a:t>（当型循环结构）</a:t>
            </a:r>
          </a:p>
        </p:txBody>
      </p:sp>
      <p:grpSp>
        <p:nvGrpSpPr>
          <p:cNvPr id="139268" name="Group 4"/>
          <p:cNvGrpSpPr>
            <a:grpSpLocks/>
          </p:cNvGrpSpPr>
          <p:nvPr/>
        </p:nvGrpSpPr>
        <p:grpSpPr bwMode="auto">
          <a:xfrm>
            <a:off x="1763713" y="1628775"/>
            <a:ext cx="5334000" cy="4267200"/>
            <a:chOff x="768" y="1344"/>
            <a:chExt cx="1440" cy="2112"/>
          </a:xfrm>
        </p:grpSpPr>
        <p:sp>
          <p:nvSpPr>
            <p:cNvPr id="15367" name="Line 5"/>
            <p:cNvSpPr>
              <a:spLocks noChangeShapeType="1"/>
            </p:cNvSpPr>
            <p:nvPr/>
          </p:nvSpPr>
          <p:spPr bwMode="auto">
            <a:xfrm>
              <a:off x="1440" y="1344"/>
              <a:ext cx="0" cy="52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6"/>
            <p:cNvSpPr>
              <a:spLocks noChangeShapeType="1"/>
            </p:cNvSpPr>
            <p:nvPr/>
          </p:nvSpPr>
          <p:spPr bwMode="auto">
            <a:xfrm>
              <a:off x="1440" y="2208"/>
              <a:ext cx="0" cy="33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69" name="Group 7"/>
            <p:cNvGrpSpPr>
              <a:grpSpLocks/>
            </p:cNvGrpSpPr>
            <p:nvPr/>
          </p:nvGrpSpPr>
          <p:grpSpPr bwMode="auto">
            <a:xfrm>
              <a:off x="768" y="1488"/>
              <a:ext cx="1440" cy="1968"/>
              <a:chOff x="756" y="1488"/>
              <a:chExt cx="1440" cy="1968"/>
            </a:xfrm>
          </p:grpSpPr>
          <p:sp>
            <p:nvSpPr>
              <p:cNvPr id="15370" name="Text Box 8"/>
              <p:cNvSpPr txBox="1">
                <a:spLocks noChangeArrowheads="1"/>
              </p:cNvSpPr>
              <p:nvPr/>
            </p:nvSpPr>
            <p:spPr bwMode="auto">
              <a:xfrm>
                <a:off x="1728" y="1776"/>
                <a:ext cx="2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000">
                    <a:solidFill>
                      <a:srgbClr val="0000FF"/>
                    </a:solidFill>
                  </a:rPr>
                  <a:t>不成立 </a:t>
                </a:r>
              </a:p>
            </p:txBody>
          </p:sp>
          <p:grpSp>
            <p:nvGrpSpPr>
              <p:cNvPr id="15371" name="Group 9"/>
              <p:cNvGrpSpPr>
                <a:grpSpLocks/>
              </p:cNvGrpSpPr>
              <p:nvPr/>
            </p:nvGrpSpPr>
            <p:grpSpPr bwMode="auto">
              <a:xfrm>
                <a:off x="756" y="1488"/>
                <a:ext cx="1440" cy="1968"/>
                <a:chOff x="768" y="1488"/>
                <a:chExt cx="1440" cy="1968"/>
              </a:xfrm>
            </p:grpSpPr>
            <p:sp>
              <p:nvSpPr>
                <p:cNvPr id="15372" name="AutoShape 10"/>
                <p:cNvSpPr>
                  <a:spLocks noChangeArrowheads="1"/>
                </p:cNvSpPr>
                <p:nvPr/>
              </p:nvSpPr>
              <p:spPr bwMode="auto">
                <a:xfrm>
                  <a:off x="1200" y="1872"/>
                  <a:ext cx="480" cy="336"/>
                </a:xfrm>
                <a:prstGeom prst="flowChartDecision">
                  <a:avLst/>
                </a:prstGeom>
                <a:solidFill>
                  <a:srgbClr val="FFFF00"/>
                </a:solidFill>
                <a:ln w="9525">
                  <a:solidFill>
                    <a:schemeClr val="tx1"/>
                  </a:solidFill>
                  <a:miter lim="800000"/>
                  <a:headEnd/>
                  <a:tailEnd/>
                </a:ln>
              </p:spPr>
              <p:txBody>
                <a:bodyPr wrap="none" anchor="ctr"/>
                <a:lstStyle/>
                <a:p>
                  <a:r>
                    <a:rPr kumimoji="1" lang="en-US" altLang="zh-CN" sz="2400" b="0"/>
                    <a:t>P</a:t>
                  </a:r>
                </a:p>
              </p:txBody>
            </p:sp>
            <p:sp>
              <p:nvSpPr>
                <p:cNvPr id="15373" name="Rectangle 11"/>
                <p:cNvSpPr>
                  <a:spLocks noChangeArrowheads="1"/>
                </p:cNvSpPr>
                <p:nvPr/>
              </p:nvSpPr>
              <p:spPr bwMode="auto">
                <a:xfrm>
                  <a:off x="1200" y="2544"/>
                  <a:ext cx="480" cy="288"/>
                </a:xfrm>
                <a:prstGeom prst="rect">
                  <a:avLst/>
                </a:prstGeom>
                <a:solidFill>
                  <a:srgbClr val="FFFF00"/>
                </a:solidFill>
                <a:ln w="9525">
                  <a:solidFill>
                    <a:schemeClr val="tx1"/>
                  </a:solidFill>
                  <a:miter lim="800000"/>
                  <a:headEnd/>
                  <a:tailEnd/>
                </a:ln>
              </p:spPr>
              <p:txBody>
                <a:bodyPr wrap="none" anchor="ctr"/>
                <a:lstStyle/>
                <a:p>
                  <a:r>
                    <a:rPr kumimoji="1" lang="en-US" altLang="zh-CN" sz="2400" b="0"/>
                    <a:t>A</a:t>
                  </a:r>
                </a:p>
              </p:txBody>
            </p:sp>
            <p:grpSp>
              <p:nvGrpSpPr>
                <p:cNvPr id="15374" name="Group 12"/>
                <p:cNvGrpSpPr>
                  <a:grpSpLocks/>
                </p:cNvGrpSpPr>
                <p:nvPr/>
              </p:nvGrpSpPr>
              <p:grpSpPr bwMode="auto">
                <a:xfrm>
                  <a:off x="1440" y="2016"/>
                  <a:ext cx="576" cy="1440"/>
                  <a:chOff x="1440" y="2016"/>
                  <a:chExt cx="576" cy="1440"/>
                </a:xfrm>
              </p:grpSpPr>
              <p:sp>
                <p:nvSpPr>
                  <p:cNvPr id="15382" name="Line 13"/>
                  <p:cNvSpPr>
                    <a:spLocks noChangeShapeType="1"/>
                  </p:cNvSpPr>
                  <p:nvPr/>
                </p:nvSpPr>
                <p:spPr bwMode="auto">
                  <a:xfrm>
                    <a:off x="1680" y="2016"/>
                    <a:ext cx="33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14"/>
                  <p:cNvSpPr>
                    <a:spLocks noChangeShapeType="1"/>
                  </p:cNvSpPr>
                  <p:nvPr/>
                </p:nvSpPr>
                <p:spPr bwMode="auto">
                  <a:xfrm>
                    <a:off x="2016" y="2016"/>
                    <a:ext cx="0" cy="110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15"/>
                  <p:cNvSpPr>
                    <a:spLocks noChangeShapeType="1"/>
                  </p:cNvSpPr>
                  <p:nvPr/>
                </p:nvSpPr>
                <p:spPr bwMode="auto">
                  <a:xfrm>
                    <a:off x="1440" y="3120"/>
                    <a:ext cx="57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5" name="Line 16"/>
                  <p:cNvSpPr>
                    <a:spLocks noChangeShapeType="1"/>
                  </p:cNvSpPr>
                  <p:nvPr/>
                </p:nvSpPr>
                <p:spPr bwMode="auto">
                  <a:xfrm>
                    <a:off x="1440" y="3120"/>
                    <a:ext cx="0" cy="33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75" name="Group 17"/>
                <p:cNvGrpSpPr>
                  <a:grpSpLocks/>
                </p:cNvGrpSpPr>
                <p:nvPr/>
              </p:nvGrpSpPr>
              <p:grpSpPr bwMode="auto">
                <a:xfrm>
                  <a:off x="960" y="1584"/>
                  <a:ext cx="480" cy="1392"/>
                  <a:chOff x="960" y="1584"/>
                  <a:chExt cx="480" cy="1392"/>
                </a:xfrm>
              </p:grpSpPr>
              <p:sp>
                <p:nvSpPr>
                  <p:cNvPr id="15378" name="Line 18"/>
                  <p:cNvSpPr>
                    <a:spLocks noChangeShapeType="1"/>
                  </p:cNvSpPr>
                  <p:nvPr/>
                </p:nvSpPr>
                <p:spPr bwMode="auto">
                  <a:xfrm>
                    <a:off x="1440" y="2832"/>
                    <a:ext cx="0"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19"/>
                  <p:cNvSpPr>
                    <a:spLocks noChangeShapeType="1"/>
                  </p:cNvSpPr>
                  <p:nvPr/>
                </p:nvSpPr>
                <p:spPr bwMode="auto">
                  <a:xfrm>
                    <a:off x="960" y="2976"/>
                    <a:ext cx="48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20"/>
                  <p:cNvSpPr>
                    <a:spLocks noChangeShapeType="1"/>
                  </p:cNvSpPr>
                  <p:nvPr/>
                </p:nvSpPr>
                <p:spPr bwMode="auto">
                  <a:xfrm>
                    <a:off x="960" y="1584"/>
                    <a:ext cx="0" cy="139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21"/>
                  <p:cNvSpPr>
                    <a:spLocks noChangeShapeType="1"/>
                  </p:cNvSpPr>
                  <p:nvPr/>
                </p:nvSpPr>
                <p:spPr bwMode="auto">
                  <a:xfrm>
                    <a:off x="960" y="1584"/>
                    <a:ext cx="48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6" name="Rectangle 22"/>
                <p:cNvSpPr>
                  <a:spLocks noChangeArrowheads="1"/>
                </p:cNvSpPr>
                <p:nvPr/>
              </p:nvSpPr>
              <p:spPr bwMode="auto">
                <a:xfrm>
                  <a:off x="768" y="1488"/>
                  <a:ext cx="1440" cy="1728"/>
                </a:xfrm>
                <a:prstGeom prst="rect">
                  <a:avLst/>
                </a:prstGeom>
                <a:noFill/>
                <a:ln w="38100">
                  <a:solidFill>
                    <a:srgbClr val="FF6699"/>
                  </a:solidFill>
                  <a:prstDash val="dash"/>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l"/>
                  <a:endParaRPr lang="zh-CN" altLang="en-US" sz="1800" b="0">
                    <a:latin typeface="Arial" charset="0"/>
                  </a:endParaRPr>
                </a:p>
              </p:txBody>
            </p:sp>
            <p:sp>
              <p:nvSpPr>
                <p:cNvPr id="15377" name="Text Box 23"/>
                <p:cNvSpPr txBox="1">
                  <a:spLocks noChangeArrowheads="1"/>
                </p:cNvSpPr>
                <p:nvPr/>
              </p:nvSpPr>
              <p:spPr bwMode="auto">
                <a:xfrm>
                  <a:off x="1425" y="2204"/>
                  <a:ext cx="48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000">
                      <a:solidFill>
                        <a:srgbClr val="0000FF"/>
                      </a:solidFill>
                    </a:rPr>
                    <a:t>成立  </a:t>
                  </a:r>
                </a:p>
              </p:txBody>
            </p:sp>
          </p:grpSp>
        </p:grpSp>
      </p:grpSp>
      <p:sp>
        <p:nvSpPr>
          <p:cNvPr id="139288" name="Text Box 24"/>
          <p:cNvSpPr txBox="1">
            <a:spLocks noChangeArrowheads="1"/>
          </p:cNvSpPr>
          <p:nvPr/>
        </p:nvSpPr>
        <p:spPr bwMode="auto">
          <a:xfrm>
            <a:off x="611188" y="6092825"/>
            <a:ext cx="8280400" cy="95410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800" dirty="0">
                <a:latin typeface="楷体_GB2312" pitchFamily="49" charset="-122"/>
                <a:ea typeface="楷体_GB2312" pitchFamily="49" charset="-122"/>
              </a:rPr>
              <a:t>当</a:t>
            </a:r>
            <a:r>
              <a:rPr kumimoji="1" lang="en-US" altLang="zh-CN" sz="2800" dirty="0">
                <a:latin typeface="楷体_GB2312" pitchFamily="49" charset="-122"/>
                <a:ea typeface="楷体_GB2312" pitchFamily="49" charset="-122"/>
              </a:rPr>
              <a:t>P</a:t>
            </a:r>
            <a:r>
              <a:rPr kumimoji="1" lang="zh-CN" altLang="en-US" sz="2800" dirty="0">
                <a:latin typeface="楷体_GB2312" pitchFamily="49" charset="-122"/>
                <a:ea typeface="楷体_GB2312" pitchFamily="49" charset="-122"/>
              </a:rPr>
              <a:t>条件成立时，反复执行</a:t>
            </a:r>
            <a:r>
              <a:rPr kumimoji="1" lang="en-US" altLang="zh-CN" sz="2800" dirty="0">
                <a:latin typeface="楷体_GB2312" pitchFamily="49" charset="-122"/>
                <a:ea typeface="楷体_GB2312" pitchFamily="49" charset="-122"/>
              </a:rPr>
              <a:t>A,</a:t>
            </a:r>
            <a:r>
              <a:rPr kumimoji="1" lang="zh-CN" altLang="en-US" sz="2800" dirty="0">
                <a:latin typeface="楷体_GB2312" pitchFamily="49" charset="-122"/>
                <a:ea typeface="楷体_GB2312" pitchFamily="49" charset="-122"/>
              </a:rPr>
              <a:t>直到</a:t>
            </a:r>
            <a:r>
              <a:rPr kumimoji="1" lang="en-US" altLang="zh-CN" sz="2800" dirty="0">
                <a:latin typeface="楷体_GB2312" pitchFamily="49" charset="-122"/>
                <a:ea typeface="楷体_GB2312" pitchFamily="49" charset="-122"/>
              </a:rPr>
              <a:t>P</a:t>
            </a:r>
            <a:r>
              <a:rPr kumimoji="1" lang="zh-CN" altLang="en-US" sz="2800" dirty="0">
                <a:latin typeface="楷体_GB2312" pitchFamily="49" charset="-122"/>
                <a:ea typeface="楷体_GB2312" pitchFamily="49" charset="-122"/>
              </a:rPr>
              <a:t>为零（不成立）为止。</a:t>
            </a:r>
          </a:p>
        </p:txBody>
      </p:sp>
      <p:sp>
        <p:nvSpPr>
          <p:cNvPr id="9242" name="Rectangle 26"/>
          <p:cNvSpPr>
            <a:spLocks noChangeArrowheads="1"/>
          </p:cNvSpPr>
          <p:nvPr/>
        </p:nvSpPr>
        <p:spPr bwMode="gray">
          <a:xfrm>
            <a:off x="611188" y="4365625"/>
            <a:ext cx="8064500" cy="19177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defRPr/>
            </a:pPr>
            <a:r>
              <a:rPr kumimoji="1" lang="zh-CN" altLang="en-US" sz="2400">
                <a:latin typeface="Arial" pitchFamily="34" charset="0"/>
              </a:rPr>
              <a:t>如：</a:t>
            </a:r>
          </a:p>
          <a:p>
            <a:pPr algn="l">
              <a:defRPr/>
            </a:pPr>
            <a:r>
              <a:rPr kumimoji="1" lang="en-US" altLang="zh-CN" sz="2400">
                <a:latin typeface="Arial" pitchFamily="34" charset="0"/>
              </a:rPr>
              <a:t>while(i&lt;=10)</a:t>
            </a:r>
          </a:p>
          <a:p>
            <a:pPr algn="l">
              <a:defRPr/>
            </a:pPr>
            <a:r>
              <a:rPr kumimoji="1" lang="en-US" altLang="zh-CN" sz="2400">
                <a:latin typeface="Arial" pitchFamily="34" charset="0"/>
              </a:rPr>
              <a:t> {  s=s+i;</a:t>
            </a:r>
          </a:p>
          <a:p>
            <a:pPr algn="l">
              <a:defRPr/>
            </a:pPr>
            <a:r>
              <a:rPr kumimoji="1" lang="en-US" altLang="zh-CN" sz="2400">
                <a:latin typeface="Arial" pitchFamily="34" charset="0"/>
              </a:rPr>
              <a:t>     i++; </a:t>
            </a:r>
          </a:p>
          <a:p>
            <a:pPr algn="l">
              <a:defRPr/>
            </a:pPr>
            <a:r>
              <a:rPr kumimoji="1" lang="en-US" altLang="zh-CN" sz="2400">
                <a:latin typeface="Arial" pitchFamily="34"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wipe(left)">
                                      <p:cBhvr>
                                        <p:cTn id="7" dur="500"/>
                                        <p:tgtEl>
                                          <p:spTgt spid="13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 calcmode="lin" valueType="num">
                                      <p:cBhvr additive="base">
                                        <p:cTn id="12" dur="500" fill="hold"/>
                                        <p:tgtEl>
                                          <p:spTgt spid="139267"/>
                                        </p:tgtEl>
                                        <p:attrNameLst>
                                          <p:attrName>ppt_x</p:attrName>
                                        </p:attrNameLst>
                                      </p:cBhvr>
                                      <p:tavLst>
                                        <p:tav tm="0">
                                          <p:val>
                                            <p:strVal val="0-#ppt_w/2"/>
                                          </p:val>
                                        </p:tav>
                                        <p:tav tm="100000">
                                          <p:val>
                                            <p:strVal val="#ppt_x"/>
                                          </p:val>
                                        </p:tav>
                                      </p:tavLst>
                                    </p:anim>
                                    <p:anim calcmode="lin" valueType="num">
                                      <p:cBhvr additive="base">
                                        <p:cTn id="13" dur="500" fill="hold"/>
                                        <p:tgtEl>
                                          <p:spTgt spid="13926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9268"/>
                                        </p:tgtEl>
                                        <p:attrNameLst>
                                          <p:attrName>style.visibility</p:attrName>
                                        </p:attrNameLst>
                                      </p:cBhvr>
                                      <p:to>
                                        <p:strVal val="visible"/>
                                      </p:to>
                                    </p:set>
                                    <p:animEffect transition="in" filter="wipe(left)">
                                      <p:cBhvr>
                                        <p:cTn id="18" dur="500"/>
                                        <p:tgtEl>
                                          <p:spTgt spid="1392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nimBg="1"/>
      <p:bldP spid="139267" grpId="0" autoUpdateAnimBg="0"/>
      <p:bldP spid="139288" grpId="0" animBg="1"/>
      <p:bldP spid="92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85800" y="381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800">
                <a:solidFill>
                  <a:schemeClr val="tx2"/>
                </a:solidFill>
                <a:latin typeface="宋体" pitchFamily="2" charset="-122"/>
              </a:rPr>
              <a:t>2)</a:t>
            </a:r>
            <a:r>
              <a:rPr lang="zh-CN" altLang="en-US" sz="2800">
                <a:solidFill>
                  <a:schemeClr val="tx2"/>
                </a:solidFill>
                <a:latin typeface="宋体" pitchFamily="2" charset="-122"/>
              </a:rPr>
              <a:t>形式</a:t>
            </a:r>
            <a:r>
              <a:rPr lang="en-US" altLang="zh-CN" sz="2800">
                <a:solidFill>
                  <a:schemeClr val="tx2"/>
                </a:solidFill>
                <a:latin typeface="宋体" pitchFamily="2" charset="-122"/>
              </a:rPr>
              <a:t>b  </a:t>
            </a:r>
            <a:r>
              <a:rPr lang="zh-CN" altLang="en-US" sz="2800">
                <a:solidFill>
                  <a:schemeClr val="tx2"/>
                </a:solidFill>
                <a:latin typeface="宋体" pitchFamily="2" charset="-122"/>
              </a:rPr>
              <a:t>（直到型循环结构）</a:t>
            </a:r>
          </a:p>
        </p:txBody>
      </p:sp>
      <p:sp>
        <p:nvSpPr>
          <p:cNvPr id="140291" name="Text Box 3"/>
          <p:cNvSpPr txBox="1">
            <a:spLocks noChangeArrowheads="1"/>
          </p:cNvSpPr>
          <p:nvPr/>
        </p:nvSpPr>
        <p:spPr bwMode="auto">
          <a:xfrm>
            <a:off x="539750" y="5516563"/>
            <a:ext cx="8077200" cy="9461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50000"/>
              </a:spcBef>
            </a:pPr>
            <a:r>
              <a:rPr kumimoji="1" lang="zh-CN" altLang="en-US" sz="2800">
                <a:latin typeface="楷体_GB2312" pitchFamily="49" charset="-122"/>
                <a:ea typeface="楷体_GB2312" pitchFamily="49" charset="-122"/>
              </a:rPr>
              <a:t>先执行</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操作，再判断</a:t>
            </a:r>
            <a:r>
              <a:rPr kumimoji="1" lang="en-US" altLang="zh-CN" sz="2800">
                <a:latin typeface="楷体_GB2312" pitchFamily="49" charset="-122"/>
                <a:ea typeface="楷体_GB2312" pitchFamily="49" charset="-122"/>
              </a:rPr>
              <a:t>P</a:t>
            </a:r>
            <a:r>
              <a:rPr kumimoji="1" lang="zh-CN" altLang="en-US" sz="2800">
                <a:latin typeface="楷体_GB2312" pitchFamily="49" charset="-122"/>
                <a:ea typeface="楷体_GB2312" pitchFamily="49" charset="-122"/>
              </a:rPr>
              <a:t>是否成立，若</a:t>
            </a:r>
            <a:r>
              <a:rPr kumimoji="1" lang="en-US" altLang="zh-CN" sz="2800">
                <a:latin typeface="楷体_GB2312" pitchFamily="49" charset="-122"/>
                <a:ea typeface="楷体_GB2312" pitchFamily="49" charset="-122"/>
              </a:rPr>
              <a:t>P</a:t>
            </a:r>
            <a:r>
              <a:rPr kumimoji="1" lang="zh-CN" altLang="en-US" sz="2800">
                <a:latin typeface="楷体_GB2312" pitchFamily="49" charset="-122"/>
                <a:ea typeface="楷体_GB2312" pitchFamily="49" charset="-122"/>
              </a:rPr>
              <a:t>成立，再执行</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，直到</a:t>
            </a:r>
            <a:r>
              <a:rPr kumimoji="1" lang="en-US" altLang="zh-CN" sz="2800">
                <a:latin typeface="楷体_GB2312" pitchFamily="49" charset="-122"/>
                <a:ea typeface="楷体_GB2312" pitchFamily="49" charset="-122"/>
              </a:rPr>
              <a:t>P</a:t>
            </a:r>
            <a:r>
              <a:rPr kumimoji="1" lang="zh-CN" altLang="en-US" sz="2800">
                <a:latin typeface="楷体_GB2312" pitchFamily="49" charset="-122"/>
                <a:ea typeface="楷体_GB2312" pitchFamily="49" charset="-122"/>
              </a:rPr>
              <a:t>不成立为止。</a:t>
            </a:r>
          </a:p>
        </p:txBody>
      </p:sp>
      <p:grpSp>
        <p:nvGrpSpPr>
          <p:cNvPr id="140292" name="Group 4"/>
          <p:cNvGrpSpPr>
            <a:grpSpLocks/>
          </p:cNvGrpSpPr>
          <p:nvPr/>
        </p:nvGrpSpPr>
        <p:grpSpPr bwMode="auto">
          <a:xfrm>
            <a:off x="1752600" y="1295400"/>
            <a:ext cx="5334000" cy="4762500"/>
            <a:chOff x="912" y="1056"/>
            <a:chExt cx="1344" cy="2495"/>
          </a:xfrm>
        </p:grpSpPr>
        <p:sp>
          <p:nvSpPr>
            <p:cNvPr id="16389" name="Rectangle 5"/>
            <p:cNvSpPr>
              <a:spLocks noChangeArrowheads="1"/>
            </p:cNvSpPr>
            <p:nvPr/>
          </p:nvSpPr>
          <p:spPr bwMode="auto">
            <a:xfrm>
              <a:off x="1440" y="1392"/>
              <a:ext cx="528" cy="288"/>
            </a:xfrm>
            <a:prstGeom prst="rect">
              <a:avLst/>
            </a:prstGeom>
            <a:solidFill>
              <a:srgbClr val="FFFF00"/>
            </a:solidFill>
            <a:ln w="9525">
              <a:solidFill>
                <a:schemeClr val="tx1"/>
              </a:solidFill>
              <a:miter lim="800000"/>
              <a:headEnd/>
              <a:tailEnd/>
            </a:ln>
          </p:spPr>
          <p:txBody>
            <a:bodyPr wrap="none" anchor="ctr"/>
            <a:lstStyle/>
            <a:p>
              <a:r>
                <a:rPr kumimoji="1" lang="en-US" altLang="zh-CN" sz="2400" b="0"/>
                <a:t>A</a:t>
              </a:r>
            </a:p>
          </p:txBody>
        </p:sp>
        <p:sp>
          <p:nvSpPr>
            <p:cNvPr id="16390" name="AutoShape 6"/>
            <p:cNvSpPr>
              <a:spLocks noChangeArrowheads="1"/>
            </p:cNvSpPr>
            <p:nvPr/>
          </p:nvSpPr>
          <p:spPr bwMode="auto">
            <a:xfrm>
              <a:off x="1392" y="2352"/>
              <a:ext cx="528" cy="288"/>
            </a:xfrm>
            <a:prstGeom prst="flowChartDecision">
              <a:avLst/>
            </a:prstGeom>
            <a:solidFill>
              <a:srgbClr val="FFFF00"/>
            </a:solidFill>
            <a:ln w="9525">
              <a:solidFill>
                <a:schemeClr val="tx1"/>
              </a:solidFill>
              <a:miter lim="800000"/>
              <a:headEnd/>
              <a:tailEnd/>
            </a:ln>
          </p:spPr>
          <p:txBody>
            <a:bodyPr wrap="none" anchor="ctr"/>
            <a:lstStyle/>
            <a:p>
              <a:r>
                <a:rPr kumimoji="1" lang="en-US" altLang="zh-CN" sz="2400" b="0"/>
                <a:t>P</a:t>
              </a:r>
            </a:p>
          </p:txBody>
        </p:sp>
        <p:sp>
          <p:nvSpPr>
            <p:cNvPr id="16391" name="Rectangle 7"/>
            <p:cNvSpPr>
              <a:spLocks noChangeArrowheads="1"/>
            </p:cNvSpPr>
            <p:nvPr/>
          </p:nvSpPr>
          <p:spPr bwMode="auto">
            <a:xfrm>
              <a:off x="912" y="1104"/>
              <a:ext cx="1344" cy="1968"/>
            </a:xfrm>
            <a:prstGeom prst="rect">
              <a:avLst/>
            </a:prstGeom>
            <a:noFill/>
            <a:ln w="38100">
              <a:solidFill>
                <a:srgbClr val="CC0066"/>
              </a:solidFill>
              <a:prstDash val="dash"/>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l"/>
              <a:endParaRPr lang="zh-CN" altLang="en-US" sz="1800" b="0">
                <a:latin typeface="Arial" charset="0"/>
              </a:endParaRPr>
            </a:p>
          </p:txBody>
        </p:sp>
        <p:sp>
          <p:nvSpPr>
            <p:cNvPr id="16392" name="Line 8"/>
            <p:cNvSpPr>
              <a:spLocks noChangeShapeType="1"/>
            </p:cNvSpPr>
            <p:nvPr/>
          </p:nvSpPr>
          <p:spPr bwMode="auto">
            <a:xfrm>
              <a:off x="1680" y="1056"/>
              <a:ext cx="0" cy="33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9"/>
            <p:cNvSpPr>
              <a:spLocks noChangeShapeType="1"/>
            </p:cNvSpPr>
            <p:nvPr/>
          </p:nvSpPr>
          <p:spPr bwMode="auto">
            <a:xfrm>
              <a:off x="1680" y="1680"/>
              <a:ext cx="0" cy="67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Line 10"/>
            <p:cNvSpPr>
              <a:spLocks noChangeShapeType="1"/>
            </p:cNvSpPr>
            <p:nvPr/>
          </p:nvSpPr>
          <p:spPr bwMode="auto">
            <a:xfrm>
              <a:off x="1632" y="2640"/>
              <a:ext cx="0" cy="57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395" name="Group 11"/>
            <p:cNvGrpSpPr>
              <a:grpSpLocks/>
            </p:cNvGrpSpPr>
            <p:nvPr/>
          </p:nvGrpSpPr>
          <p:grpSpPr bwMode="auto">
            <a:xfrm>
              <a:off x="1104" y="1248"/>
              <a:ext cx="576" cy="1248"/>
              <a:chOff x="1104" y="1248"/>
              <a:chExt cx="576" cy="1248"/>
            </a:xfrm>
          </p:grpSpPr>
          <p:sp>
            <p:nvSpPr>
              <p:cNvPr id="16399" name="Line 12"/>
              <p:cNvSpPr>
                <a:spLocks noChangeShapeType="1"/>
              </p:cNvSpPr>
              <p:nvPr/>
            </p:nvSpPr>
            <p:spPr bwMode="auto">
              <a:xfrm>
                <a:off x="1104" y="2496"/>
                <a:ext cx="2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3"/>
              <p:cNvSpPr>
                <a:spLocks noChangeShapeType="1"/>
              </p:cNvSpPr>
              <p:nvPr/>
            </p:nvSpPr>
            <p:spPr bwMode="auto">
              <a:xfrm flipV="1">
                <a:off x="1104" y="1248"/>
                <a:ext cx="0" cy="12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14"/>
              <p:cNvSpPr>
                <a:spLocks noChangeShapeType="1"/>
              </p:cNvSpPr>
              <p:nvPr/>
            </p:nvSpPr>
            <p:spPr bwMode="auto">
              <a:xfrm>
                <a:off x="1104" y="1248"/>
                <a:ext cx="576"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6" name="Text Box 15"/>
            <p:cNvSpPr txBox="1">
              <a:spLocks noChangeArrowheads="1"/>
            </p:cNvSpPr>
            <p:nvPr/>
          </p:nvSpPr>
          <p:spPr bwMode="auto">
            <a:xfrm>
              <a:off x="1152" y="2208"/>
              <a:ext cx="288"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a:solidFill>
                    <a:srgbClr val="0000FF"/>
                  </a:solidFill>
                </a:rPr>
                <a:t>成立</a:t>
              </a:r>
            </a:p>
          </p:txBody>
        </p:sp>
        <p:sp>
          <p:nvSpPr>
            <p:cNvPr id="16397" name="Text Box 16"/>
            <p:cNvSpPr txBox="1">
              <a:spLocks noChangeArrowheads="1"/>
            </p:cNvSpPr>
            <p:nvPr/>
          </p:nvSpPr>
          <p:spPr bwMode="auto">
            <a:xfrm>
              <a:off x="1632" y="2736"/>
              <a:ext cx="288"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a:solidFill>
                    <a:srgbClr val="0000FF"/>
                  </a:solidFill>
                </a:rPr>
                <a:t>不成立</a:t>
              </a:r>
            </a:p>
          </p:txBody>
        </p:sp>
        <p:sp>
          <p:nvSpPr>
            <p:cNvPr id="16398" name="Text Box 17"/>
            <p:cNvSpPr txBox="1">
              <a:spLocks noChangeArrowheads="1"/>
            </p:cNvSpPr>
            <p:nvPr/>
          </p:nvSpPr>
          <p:spPr bwMode="auto">
            <a:xfrm>
              <a:off x="1392" y="3312"/>
              <a:ext cx="72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eaLnBrk="1" hangingPunct="1">
                <a:spcBef>
                  <a:spcPct val="50000"/>
                </a:spcBef>
              </a:pPr>
              <a:r>
                <a:rPr kumimoji="1" lang="zh-CN" altLang="en-US" sz="2400" b="0"/>
                <a:t> </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0-#ppt_w/2"/>
                                          </p:val>
                                        </p:tav>
                                        <p:tav tm="100000">
                                          <p:val>
                                            <p:strVal val="#ppt_x"/>
                                          </p:val>
                                        </p:tav>
                                      </p:tavLst>
                                    </p:anim>
                                    <p:anim calcmode="lin" valueType="num">
                                      <p:cBhvr additive="base">
                                        <p:cTn id="8"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Effect transition="in" filter="wipe(up)">
                                      <p:cBhvr>
                                        <p:cTn id="13" dur="500"/>
                                        <p:tgtEl>
                                          <p:spTgt spid="1402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0291"/>
                                        </p:tgtEl>
                                        <p:attrNameLst>
                                          <p:attrName>style.visibility</p:attrName>
                                        </p:attrNameLst>
                                      </p:cBhvr>
                                      <p:to>
                                        <p:strVal val="visible"/>
                                      </p:to>
                                    </p:set>
                                    <p:animEffect transition="in" filter="wipe(left)">
                                      <p:cBhvr>
                                        <p:cTn id="18"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250825" y="1700213"/>
            <a:ext cx="86407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eaLnBrk="0" hangingPunct="0">
              <a:lnSpc>
                <a:spcPct val="110000"/>
              </a:lnSpc>
            </a:pPr>
            <a:r>
              <a:rPr kumimoji="1" lang="zh-CN" altLang="en-US" sz="2400">
                <a:latin typeface="Arial" charset="0"/>
              </a:rPr>
              <a:t>  算法</a:t>
            </a:r>
            <a:r>
              <a:rPr kumimoji="1" lang="en-US" altLang="zh-CN" sz="2400">
                <a:latin typeface="Arial" charset="0"/>
              </a:rPr>
              <a:t>(algorithm)</a:t>
            </a:r>
            <a:r>
              <a:rPr kumimoji="1" lang="zh-CN" altLang="en-US" sz="2400">
                <a:latin typeface="Arial" charset="0"/>
              </a:rPr>
              <a:t>是对特定问题求解步骤的一种描述。</a:t>
            </a:r>
          </a:p>
          <a:p>
            <a:pPr marL="342900" indent="-342900" algn="l"/>
            <a:r>
              <a:rPr lang="zh-CN" altLang="en-US" sz="2400">
                <a:latin typeface="Arial" charset="0"/>
              </a:rPr>
              <a:t>  是一组如何做某事的指令，是一组有序的动作。</a:t>
            </a:r>
          </a:p>
          <a:p>
            <a:pPr marL="342900" indent="-342900" algn="l" eaLnBrk="0" hangingPunct="0">
              <a:lnSpc>
                <a:spcPct val="110000"/>
              </a:lnSpc>
            </a:pPr>
            <a:endParaRPr kumimoji="1" lang="zh-CN" altLang="en-US" sz="2400">
              <a:latin typeface="Arial" charset="0"/>
            </a:endParaRPr>
          </a:p>
        </p:txBody>
      </p:sp>
      <p:sp>
        <p:nvSpPr>
          <p:cNvPr id="17411" name="Rectangle 3"/>
          <p:cNvSpPr>
            <a:spLocks noChangeArrowheads="1"/>
          </p:cNvSpPr>
          <p:nvPr/>
        </p:nvSpPr>
        <p:spPr bwMode="auto">
          <a:xfrm>
            <a:off x="468313" y="836613"/>
            <a:ext cx="4000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eaLnBrk="0" hangingPunct="0">
              <a:spcBef>
                <a:spcPct val="20000"/>
              </a:spcBef>
            </a:pPr>
            <a:r>
              <a:rPr lang="en-US" altLang="zh-CN" sz="3600">
                <a:solidFill>
                  <a:srgbClr val="800000"/>
                </a:solidFill>
                <a:latin typeface="隶书" pitchFamily="49" charset="-122"/>
                <a:ea typeface="隶书" pitchFamily="49" charset="-122"/>
              </a:rPr>
              <a:t>1. </a:t>
            </a:r>
            <a:r>
              <a:rPr lang="zh-CN" altLang="en-US" sz="3600">
                <a:solidFill>
                  <a:srgbClr val="800000"/>
                </a:solidFill>
                <a:latin typeface="隶书" pitchFamily="49" charset="-122"/>
                <a:ea typeface="隶书" pitchFamily="49" charset="-122"/>
              </a:rPr>
              <a:t>算法的概念</a:t>
            </a:r>
          </a:p>
        </p:txBody>
      </p:sp>
      <p:sp>
        <p:nvSpPr>
          <p:cNvPr id="17412" name="Rectangle 4"/>
          <p:cNvSpPr>
            <a:spLocks noChangeArrowheads="1"/>
          </p:cNvSpPr>
          <p:nvPr/>
        </p:nvSpPr>
        <p:spPr bwMode="auto">
          <a:xfrm>
            <a:off x="468313" y="0"/>
            <a:ext cx="583247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eaLnBrk="0" hangingPunct="0">
              <a:lnSpc>
                <a:spcPct val="120000"/>
              </a:lnSpc>
            </a:pPr>
            <a:r>
              <a:rPr kumimoji="1" lang="en-US" altLang="zh-CN" sz="3600">
                <a:latin typeface="宋体" pitchFamily="2" charset="-122"/>
              </a:rPr>
              <a:t>2.2 </a:t>
            </a:r>
            <a:r>
              <a:rPr kumimoji="1" lang="zh-CN" altLang="en-US" sz="3600">
                <a:latin typeface="宋体" pitchFamily="2" charset="-122"/>
              </a:rPr>
              <a:t>算法</a:t>
            </a:r>
          </a:p>
        </p:txBody>
      </p:sp>
      <p:sp>
        <p:nvSpPr>
          <p:cNvPr id="141317" name="Rectangle 5"/>
          <p:cNvSpPr>
            <a:spLocks noChangeArrowheads="1"/>
          </p:cNvSpPr>
          <p:nvPr/>
        </p:nvSpPr>
        <p:spPr bwMode="auto">
          <a:xfrm>
            <a:off x="539750" y="2492375"/>
            <a:ext cx="82804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10000"/>
              </a:lnSpc>
              <a:buSzPct val="85000"/>
              <a:buFont typeface="Wingdings" pitchFamily="2" charset="2"/>
              <a:buChar char="p"/>
            </a:pPr>
            <a:r>
              <a:rPr lang="zh-CN" altLang="en-US" sz="2400" dirty="0">
                <a:latin typeface="宋体" pitchFamily="2" charset="-122"/>
              </a:rPr>
              <a:t> 算法无处不在</a:t>
            </a:r>
            <a:endParaRPr lang="en-US" altLang="zh-CN" sz="2400" dirty="0">
              <a:latin typeface="宋体" pitchFamily="2" charset="-122"/>
            </a:endParaRPr>
          </a:p>
          <a:p>
            <a:pPr marL="742950" lvl="1" indent="-285750" algn="l">
              <a:lnSpc>
                <a:spcPct val="110000"/>
              </a:lnSpc>
              <a:buFontTx/>
              <a:buChar char="•"/>
            </a:pPr>
            <a:r>
              <a:rPr lang="zh-CN" altLang="en-US" sz="2400" dirty="0">
                <a:latin typeface="宋体" pitchFamily="2" charset="-122"/>
              </a:rPr>
              <a:t>小学生作业</a:t>
            </a:r>
            <a:endParaRPr lang="en-US" altLang="zh-CN" sz="2400" dirty="0">
              <a:latin typeface="宋体" pitchFamily="2" charset="-122"/>
            </a:endParaRPr>
          </a:p>
          <a:p>
            <a:pPr marL="742950" lvl="1" indent="-285750" algn="l">
              <a:lnSpc>
                <a:spcPct val="110000"/>
              </a:lnSpc>
              <a:buFontTx/>
              <a:buChar char="•"/>
            </a:pPr>
            <a:r>
              <a:rPr lang="en-US" altLang="zh-CN" sz="2400" dirty="0">
                <a:latin typeface="宋体" pitchFamily="2" charset="-122"/>
              </a:rPr>
              <a:t>DIY</a:t>
            </a:r>
            <a:r>
              <a:rPr lang="zh-CN" altLang="en-US" sz="2400" dirty="0">
                <a:latin typeface="宋体" pitchFamily="2" charset="-122"/>
              </a:rPr>
              <a:t>家具的组装说明</a:t>
            </a:r>
            <a:endParaRPr lang="en-US" altLang="zh-CN" sz="2400" dirty="0">
              <a:latin typeface="宋体" pitchFamily="2" charset="-122"/>
            </a:endParaRPr>
          </a:p>
          <a:p>
            <a:pPr marL="742950" lvl="1" indent="-285750" algn="l">
              <a:lnSpc>
                <a:spcPct val="110000"/>
              </a:lnSpc>
              <a:buFontTx/>
              <a:buChar char="•"/>
            </a:pPr>
            <a:r>
              <a:rPr lang="zh-CN" altLang="en-US" sz="2400" dirty="0">
                <a:latin typeface="宋体" pitchFamily="2" charset="-122"/>
              </a:rPr>
              <a:t>洗衣机使用说明</a:t>
            </a:r>
            <a:endParaRPr lang="en-US" altLang="zh-CN" sz="2400" dirty="0">
              <a:latin typeface="宋体" pitchFamily="2" charset="-122"/>
            </a:endParaRPr>
          </a:p>
          <a:p>
            <a:pPr marL="742950" lvl="1" indent="-285750" algn="l">
              <a:lnSpc>
                <a:spcPct val="110000"/>
              </a:lnSpc>
              <a:buFontTx/>
              <a:buChar char="•"/>
            </a:pPr>
            <a:r>
              <a:rPr lang="zh-CN" altLang="en-US" sz="2400" dirty="0">
                <a:latin typeface="宋体" pitchFamily="2" charset="-122"/>
              </a:rPr>
              <a:t>飞机安全出口上的说明</a:t>
            </a:r>
            <a:endParaRPr lang="en-US" altLang="zh-CN" sz="2400" dirty="0">
              <a:latin typeface="宋体" pitchFamily="2" charset="-122"/>
            </a:endParaRPr>
          </a:p>
          <a:p>
            <a:pPr marL="742950" lvl="1" indent="-285750" algn="l">
              <a:lnSpc>
                <a:spcPct val="110000"/>
              </a:lnSpc>
              <a:buFontTx/>
              <a:buChar char="•"/>
            </a:pPr>
            <a:r>
              <a:rPr lang="zh-CN" altLang="en-US" sz="2400" dirty="0">
                <a:latin typeface="宋体" pitchFamily="2" charset="-122"/>
              </a:rPr>
              <a:t>问路</a:t>
            </a:r>
            <a:endParaRPr lang="en-US" altLang="zh-CN" sz="2400" dirty="0">
              <a:latin typeface="宋体" pitchFamily="2" charset="-122"/>
            </a:endParaRPr>
          </a:p>
        </p:txBody>
      </p:sp>
      <p:sp>
        <p:nvSpPr>
          <p:cNvPr id="11271" name="Text Box 7"/>
          <p:cNvSpPr txBox="1">
            <a:spLocks noChangeArrowheads="1"/>
          </p:cNvSpPr>
          <p:nvPr/>
        </p:nvSpPr>
        <p:spPr bwMode="gray">
          <a:xfrm>
            <a:off x="323850" y="5157788"/>
            <a:ext cx="8496300" cy="9683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179388" indent="277813"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gn="l" eaLnBrk="1" hangingPunct="1">
              <a:lnSpc>
                <a:spcPct val="80000"/>
              </a:lnSpc>
              <a:spcBef>
                <a:spcPct val="20000"/>
              </a:spcBef>
              <a:buSzPct val="85000"/>
              <a:buFont typeface="Wingdings" pitchFamily="2" charset="2"/>
              <a:buChar char="¨"/>
              <a:defRPr/>
            </a:pPr>
            <a:r>
              <a:rPr lang="zh-CN" altLang="en-US" sz="2400" dirty="0"/>
              <a:t>算法是一个有穷规则的有序集合。这些规则确定了解决某一问题的一个运算序列，对于该类问题的任何初始输入，它能机械地一步一步地计算，并在有限歩后，产生输出。</a:t>
            </a:r>
          </a:p>
        </p:txBody>
      </p:sp>
      <p:grpSp>
        <p:nvGrpSpPr>
          <p:cNvPr id="2" name="Group 34"/>
          <p:cNvGrpSpPr>
            <a:grpSpLocks/>
          </p:cNvGrpSpPr>
          <p:nvPr/>
        </p:nvGrpSpPr>
        <p:grpSpPr bwMode="auto">
          <a:xfrm>
            <a:off x="1331913" y="5157788"/>
            <a:ext cx="6299200" cy="1276350"/>
            <a:chOff x="964" y="762"/>
            <a:chExt cx="3968" cy="804"/>
          </a:xfrm>
        </p:grpSpPr>
        <p:pic>
          <p:nvPicPr>
            <p:cNvPr id="17416" name="Picture 35" descr="0101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 y="762"/>
              <a:ext cx="796"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36" descr="01010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 y="762"/>
              <a:ext cx="80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37" descr="01010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7" y="762"/>
              <a:ext cx="788"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38" descr="01010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762"/>
              <a:ext cx="804"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39" descr="01010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3" y="762"/>
              <a:ext cx="819"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wipe(up)">
                                      <p:cBhvr>
                                        <p:cTn id="7" dur="500"/>
                                        <p:tgtEl>
                                          <p:spTgt spid="141314">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1314">
                                            <p:txEl>
                                              <p:pRg st="1" end="1"/>
                                            </p:txEl>
                                          </p:spTgt>
                                        </p:tgtEl>
                                        <p:attrNameLst>
                                          <p:attrName>style.visibility</p:attrName>
                                        </p:attrNameLst>
                                      </p:cBhvr>
                                      <p:to>
                                        <p:strVal val="visible"/>
                                      </p:to>
                                    </p:set>
                                    <p:animEffect transition="in" filter="wipe(up)">
                                      <p:cBhvr>
                                        <p:cTn id="11" dur="500"/>
                                        <p:tgtEl>
                                          <p:spTgt spid="14131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8" fill="hold" grpId="0"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wheel(8)">
                                      <p:cBhvr>
                                        <p:cTn id="21" dur="500"/>
                                        <p:tgtEl>
                                          <p:spTgt spid="1413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71"/>
                                        </p:tgtEl>
                                        <p:attrNameLst>
                                          <p:attrName>style.visibility</p:attrName>
                                        </p:attrNameLst>
                                      </p:cBhvr>
                                      <p:to>
                                        <p:strVal val="visible"/>
                                      </p:to>
                                    </p:set>
                                    <p:animEffect transition="in" filter="wipe(left)">
                                      <p:cBhvr>
                                        <p:cTn id="2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autoUpdateAnimBg="0" advAuto="0"/>
      <p:bldP spid="141317" grpId="0"/>
      <p:bldP spid="112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11188" y="620713"/>
            <a:ext cx="48244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eaLnBrk="0" hangingPunct="0">
              <a:spcBef>
                <a:spcPct val="20000"/>
              </a:spcBef>
            </a:pPr>
            <a:r>
              <a:rPr lang="en-US" altLang="zh-CN" sz="3600">
                <a:solidFill>
                  <a:srgbClr val="800000"/>
                </a:solidFill>
                <a:latin typeface="隶书" pitchFamily="49" charset="-122"/>
                <a:ea typeface="隶书" pitchFamily="49" charset="-122"/>
              </a:rPr>
              <a:t>2.</a:t>
            </a:r>
            <a:r>
              <a:rPr lang="zh-CN" altLang="en-US" sz="3600">
                <a:solidFill>
                  <a:srgbClr val="800000"/>
                </a:solidFill>
                <a:latin typeface="隶书" pitchFamily="49" charset="-122"/>
                <a:ea typeface="隶书" pitchFamily="49" charset="-122"/>
              </a:rPr>
              <a:t>算法的基本特征</a:t>
            </a:r>
          </a:p>
        </p:txBody>
      </p:sp>
      <p:sp>
        <p:nvSpPr>
          <p:cNvPr id="146435" name="Rectangle 3"/>
          <p:cNvSpPr>
            <a:spLocks noChangeArrowheads="1"/>
          </p:cNvSpPr>
          <p:nvPr/>
        </p:nvSpPr>
        <p:spPr bwMode="auto">
          <a:xfrm>
            <a:off x="179388" y="1268413"/>
            <a:ext cx="8497887"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15000"/>
              </a:lnSpc>
              <a:buClr>
                <a:srgbClr val="FFFF00"/>
              </a:buClr>
              <a:buSzPct val="70000"/>
              <a:buFont typeface="Wingdings" pitchFamily="2" charset="2"/>
              <a:buNone/>
            </a:pPr>
            <a:r>
              <a:rPr kumimoji="1" lang="zh-CN" altLang="en-US" sz="2400">
                <a:latin typeface="宋体" pitchFamily="2" charset="-122"/>
              </a:rPr>
              <a:t>     算法是一个有穷规则的集合，这些规则确定了解决某类问题的一个运算序列。</a:t>
            </a:r>
          </a:p>
          <a:p>
            <a:pPr marL="342900" indent="-342900" algn="l">
              <a:lnSpc>
                <a:spcPct val="115000"/>
              </a:lnSpc>
              <a:buClr>
                <a:srgbClr val="FFFF00"/>
              </a:buClr>
              <a:buSzPct val="70000"/>
              <a:buFont typeface="Wingdings" pitchFamily="2" charset="2"/>
              <a:buNone/>
            </a:pPr>
            <a:r>
              <a:rPr kumimoji="1" lang="zh-CN" altLang="en-US" sz="2400">
                <a:latin typeface="宋体" pitchFamily="2" charset="-122"/>
              </a:rPr>
              <a:t>     算法的基本特征：</a:t>
            </a:r>
          </a:p>
        </p:txBody>
      </p:sp>
      <p:sp>
        <p:nvSpPr>
          <p:cNvPr id="146436" name="Rectangle 4"/>
          <p:cNvSpPr>
            <a:spLocks noChangeArrowheads="1"/>
          </p:cNvSpPr>
          <p:nvPr/>
        </p:nvSpPr>
        <p:spPr bwMode="auto">
          <a:xfrm>
            <a:off x="539750" y="2781300"/>
            <a:ext cx="8424863" cy="3816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lIns="92075" tIns="46038" rIns="92075" bIns="46038"/>
          <a:lstStyle/>
          <a:p>
            <a:pPr marL="457200" indent="-457200" algn="l" eaLnBrk="0" hangingPunct="0">
              <a:spcBef>
                <a:spcPct val="10000"/>
              </a:spcBef>
              <a:buClr>
                <a:srgbClr val="0066FF"/>
              </a:buClr>
              <a:buSzPct val="60000"/>
              <a:buFont typeface="Wingdings" pitchFamily="2" charset="2"/>
              <a:buChar char="l"/>
            </a:pPr>
            <a:r>
              <a:rPr kumimoji="1" lang="zh-CN" altLang="zh-CN" sz="2400" u="sng" dirty="0">
                <a:solidFill>
                  <a:srgbClr val="800000"/>
                </a:solidFill>
                <a:latin typeface="宋体" pitchFamily="2" charset="-122"/>
              </a:rPr>
              <a:t>有穷性：</a:t>
            </a:r>
            <a:r>
              <a:rPr kumimoji="1" lang="zh-CN" altLang="zh-CN" sz="2400" dirty="0">
                <a:latin typeface="宋体" pitchFamily="2" charset="-122"/>
              </a:rPr>
              <a:t>算法必须在执行有限个操作后终止；</a:t>
            </a:r>
            <a:r>
              <a:rPr kumimoji="1" lang="zh-CN" altLang="en-US" sz="2400" dirty="0">
                <a:latin typeface="宋体" pitchFamily="2" charset="-122"/>
              </a:rPr>
              <a:t> </a:t>
            </a:r>
          </a:p>
          <a:p>
            <a:pPr marL="457200" indent="-457200" algn="l" eaLnBrk="0" hangingPunct="0">
              <a:spcBef>
                <a:spcPct val="10000"/>
              </a:spcBef>
              <a:buClr>
                <a:srgbClr val="0066FF"/>
              </a:buClr>
              <a:buSzPct val="60000"/>
              <a:buFont typeface="Wingdings" pitchFamily="2" charset="2"/>
              <a:buChar char="l"/>
            </a:pPr>
            <a:r>
              <a:rPr kumimoji="1" lang="zh-CN" altLang="en-US" sz="2400" u="sng" dirty="0">
                <a:solidFill>
                  <a:srgbClr val="800000"/>
                </a:solidFill>
                <a:latin typeface="宋体" pitchFamily="2" charset="-122"/>
              </a:rPr>
              <a:t>确定性：</a:t>
            </a:r>
            <a:r>
              <a:rPr kumimoji="1" lang="zh-CN" altLang="en-US" sz="2400" dirty="0">
                <a:latin typeface="宋体" pitchFamily="2" charset="-122"/>
              </a:rPr>
              <a:t>算法中每一步的含义必须是确切的，不能出现任 何二义性；</a:t>
            </a:r>
          </a:p>
          <a:p>
            <a:pPr marL="457200" indent="-457200" algn="l" eaLnBrk="0" hangingPunct="0">
              <a:spcBef>
                <a:spcPct val="10000"/>
              </a:spcBef>
              <a:buClr>
                <a:srgbClr val="0066FF"/>
              </a:buClr>
              <a:buSzPct val="60000"/>
              <a:buFont typeface="Wingdings" pitchFamily="2" charset="2"/>
              <a:buChar char="l"/>
            </a:pPr>
            <a:r>
              <a:rPr kumimoji="1" lang="zh-CN" altLang="en-US" sz="2400" u="sng" dirty="0">
                <a:solidFill>
                  <a:srgbClr val="800000"/>
                </a:solidFill>
                <a:latin typeface="宋体" pitchFamily="2" charset="-122"/>
              </a:rPr>
              <a:t>有效性：</a:t>
            </a:r>
            <a:r>
              <a:rPr kumimoji="1" lang="zh-CN" altLang="en-US" sz="2400" dirty="0">
                <a:latin typeface="宋体" pitchFamily="2" charset="-122"/>
              </a:rPr>
              <a:t>算法中的每一步操作都应该能有效执行，一个不可执行的操作是无效的；</a:t>
            </a:r>
          </a:p>
          <a:p>
            <a:pPr marL="457200" indent="-457200" algn="l" eaLnBrk="0" hangingPunct="0">
              <a:spcBef>
                <a:spcPct val="10000"/>
              </a:spcBef>
              <a:buClr>
                <a:srgbClr val="0066FF"/>
              </a:buClr>
              <a:buSzPct val="60000"/>
              <a:buFont typeface="Wingdings" pitchFamily="2" charset="2"/>
              <a:buChar char="l"/>
            </a:pPr>
            <a:r>
              <a:rPr kumimoji="1" lang="zh-CN" altLang="en-US" sz="2400" u="sng" dirty="0">
                <a:solidFill>
                  <a:srgbClr val="800000"/>
                </a:solidFill>
                <a:latin typeface="宋体" pitchFamily="2" charset="-122"/>
              </a:rPr>
              <a:t>有零个或多个输入：</a:t>
            </a:r>
            <a:r>
              <a:rPr kumimoji="1" lang="zh-CN" altLang="en-US" sz="2400" u="sng" dirty="0">
                <a:latin typeface="宋体" pitchFamily="2" charset="-122"/>
              </a:rPr>
              <a:t>执行算法时，从外界获得必要的信息</a:t>
            </a:r>
            <a:r>
              <a:rPr kumimoji="1" lang="zh-CN" altLang="en-US" sz="2400" dirty="0">
                <a:latin typeface="宋体" pitchFamily="2" charset="-122"/>
              </a:rPr>
              <a:t> ；</a:t>
            </a:r>
          </a:p>
          <a:p>
            <a:pPr marL="457200" indent="-457200" algn="l" eaLnBrk="0" hangingPunct="0">
              <a:spcBef>
                <a:spcPct val="10000"/>
              </a:spcBef>
              <a:buClr>
                <a:srgbClr val="0066FF"/>
              </a:buClr>
              <a:buSzPct val="60000"/>
              <a:buFont typeface="Wingdings" pitchFamily="2" charset="2"/>
              <a:buChar char="l"/>
            </a:pPr>
            <a:r>
              <a:rPr kumimoji="1" lang="zh-CN" altLang="en-US" sz="2400" u="sng" dirty="0">
                <a:solidFill>
                  <a:srgbClr val="800000"/>
                </a:solidFill>
                <a:latin typeface="宋体" pitchFamily="2" charset="-122"/>
              </a:rPr>
              <a:t>有一个或多个输出：</a:t>
            </a:r>
            <a:r>
              <a:rPr kumimoji="1" lang="zh-CN" altLang="en-US" sz="2400" u="sng" dirty="0">
                <a:latin typeface="宋体" pitchFamily="2" charset="-122"/>
              </a:rPr>
              <a:t>算法的解就是输出</a:t>
            </a:r>
            <a:r>
              <a:rPr kumimoji="1" lang="zh-CN" altLang="en-US" sz="2400" dirty="0">
                <a:latin typeface="宋体" pitchFamily="2"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left)">
                                      <p:cBhvr>
                                        <p:cTn id="7" dur="500"/>
                                        <p:tgtEl>
                                          <p:spTgt spid="14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wipe(up)">
                                      <p:cBhvr>
                                        <p:cTn id="12"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274638" y="1071563"/>
            <a:ext cx="651986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rgbClr val="6699FF"/>
              </a:buClr>
              <a:buFont typeface="Wingdings" pitchFamily="2" charset="2"/>
              <a:buChar char="«"/>
            </a:pPr>
            <a:r>
              <a:rPr kumimoji="1" lang="zh-CN" altLang="en-US" sz="2800" b="0">
                <a:latin typeface="Arial" charset="0"/>
                <a:ea typeface="隶书" pitchFamily="49" charset="-122"/>
              </a:rPr>
              <a:t>算法的评价</a:t>
            </a:r>
            <a:r>
              <a:rPr kumimoji="1" lang="en-US" altLang="zh-CN" sz="2800" b="0">
                <a:latin typeface="Arial" charset="0"/>
                <a:ea typeface="隶书" pitchFamily="49" charset="-122"/>
              </a:rPr>
              <a:t>—</a:t>
            </a:r>
            <a:r>
              <a:rPr kumimoji="1" lang="zh-CN" altLang="en-US" sz="2800" b="0">
                <a:latin typeface="Arial" charset="0"/>
                <a:ea typeface="隶书" pitchFamily="49" charset="-122"/>
              </a:rPr>
              <a:t>衡量算法优劣的标准</a:t>
            </a:r>
          </a:p>
          <a:p>
            <a:pPr marL="1143000" lvl="2" indent="-228600" algn="l">
              <a:lnSpc>
                <a:spcPct val="110000"/>
              </a:lnSpc>
              <a:buClr>
                <a:srgbClr val="FF3300"/>
              </a:buClr>
              <a:buFont typeface="Wingdings" pitchFamily="2" charset="2"/>
              <a:buNone/>
            </a:pPr>
            <a:endParaRPr kumimoji="1" lang="en-US" altLang="zh-CN" sz="2400" b="0">
              <a:latin typeface="Arial" charset="0"/>
              <a:ea typeface="隶书" pitchFamily="49" charset="-122"/>
            </a:endParaRPr>
          </a:p>
        </p:txBody>
      </p:sp>
      <p:sp>
        <p:nvSpPr>
          <p:cNvPr id="175116" name="Rectangle 12"/>
          <p:cNvSpPr>
            <a:spLocks noChangeArrowheads="1"/>
          </p:cNvSpPr>
          <p:nvPr>
            <p:custDataLst>
              <p:tags r:id="rId1"/>
            </p:custDataLst>
          </p:nvPr>
        </p:nvSpPr>
        <p:spPr bwMode="auto">
          <a:xfrm>
            <a:off x="788988" y="3089275"/>
            <a:ext cx="7642225" cy="710067"/>
          </a:xfrm>
          <a:prstGeom prst="rect">
            <a:avLst/>
          </a:prstGeom>
          <a:solidFill>
            <a:srgbClr val="FFFFC5"/>
          </a:solidFill>
          <a:ln w="28575">
            <a:solidFill>
              <a:srgbClr val="000000"/>
            </a:solidFill>
            <a:miter lim="800000"/>
            <a:headEnd/>
            <a:tailEnd/>
          </a:ln>
        </p:spPr>
        <p:txBody>
          <a:bodyPr lIns="90000" tIns="46800" rIns="90000" bIns="46800">
            <a:spAutoFit/>
          </a:bodyPr>
          <a:lstStyle/>
          <a:p>
            <a:pPr algn="l" eaLnBrk="0" hangingPunct="0"/>
            <a:r>
              <a:rPr kumimoji="1" lang="zh-CN" altLang="en-US" sz="2000" dirty="0">
                <a:solidFill>
                  <a:srgbClr val="0000FF"/>
                </a:solidFill>
                <a:ea typeface="楷体_GB2312" pitchFamily="49" charset="-122"/>
              </a:rPr>
              <a:t>正确性</a:t>
            </a:r>
            <a:r>
              <a:rPr kumimoji="1" lang="zh-CN" altLang="en-US" sz="2000" dirty="0">
                <a:solidFill>
                  <a:srgbClr val="000000"/>
                </a:solidFill>
                <a:ea typeface="楷体_GB2312" pitchFamily="49" charset="-122"/>
              </a:rPr>
              <a:t>：</a:t>
            </a:r>
            <a:r>
              <a:rPr kumimoji="1" lang="en-US" altLang="zh-CN" sz="2000" dirty="0">
                <a:solidFill>
                  <a:srgbClr val="000000"/>
                </a:solidFill>
                <a:ea typeface="楷体_GB2312" pitchFamily="49" charset="-122"/>
              </a:rPr>
              <a:t>1</a:t>
            </a:r>
            <a:r>
              <a:rPr kumimoji="1" lang="zh-CN" altLang="en-US" sz="2000" dirty="0">
                <a:solidFill>
                  <a:srgbClr val="000000"/>
                </a:solidFill>
                <a:ea typeface="楷体_GB2312" pitchFamily="49" charset="-122"/>
              </a:rPr>
              <a:t>、程序中</a:t>
            </a:r>
            <a:r>
              <a:rPr kumimoji="1" lang="zh-CN" altLang="en-US" sz="2000" dirty="0">
                <a:solidFill>
                  <a:srgbClr val="FF0000"/>
                </a:solidFill>
                <a:ea typeface="楷体_GB2312" pitchFamily="49" charset="-122"/>
              </a:rPr>
              <a:t>不含语法错误</a:t>
            </a:r>
            <a:r>
              <a:rPr kumimoji="1" lang="zh-CN" altLang="en-US" sz="2000" dirty="0">
                <a:solidFill>
                  <a:srgbClr val="000000"/>
                </a:solidFill>
                <a:ea typeface="楷体_GB2312" pitchFamily="49" charset="-122"/>
              </a:rPr>
              <a:t>；</a:t>
            </a:r>
          </a:p>
          <a:p>
            <a:pPr algn="l" eaLnBrk="0" hangingPunct="0"/>
            <a:r>
              <a:rPr kumimoji="1" lang="zh-CN" altLang="en-US" sz="2000" dirty="0">
                <a:solidFill>
                  <a:srgbClr val="000000"/>
                </a:solidFill>
                <a:ea typeface="楷体_GB2312" pitchFamily="49" charset="-122"/>
              </a:rPr>
              <a:t>                </a:t>
            </a:r>
            <a:r>
              <a:rPr kumimoji="1" lang="en-US" altLang="zh-CN" sz="2000" dirty="0">
                <a:solidFill>
                  <a:srgbClr val="000000"/>
                </a:solidFill>
                <a:ea typeface="楷体_GB2312" pitchFamily="49" charset="-122"/>
              </a:rPr>
              <a:t>2</a:t>
            </a:r>
            <a:r>
              <a:rPr kumimoji="1" lang="zh-CN" altLang="en-US" sz="2000" dirty="0">
                <a:solidFill>
                  <a:srgbClr val="000000"/>
                </a:solidFill>
                <a:ea typeface="楷体_GB2312" pitchFamily="49" charset="-122"/>
              </a:rPr>
              <a:t>、程序对于输入数据能够得出满足要求的结果；</a:t>
            </a:r>
          </a:p>
        </p:txBody>
      </p:sp>
      <p:sp>
        <p:nvSpPr>
          <p:cNvPr id="175117" name="Rectangle 13"/>
          <p:cNvSpPr>
            <a:spLocks noChangeArrowheads="1"/>
          </p:cNvSpPr>
          <p:nvPr>
            <p:custDataLst>
              <p:tags r:id="rId2"/>
            </p:custDataLst>
          </p:nvPr>
        </p:nvSpPr>
        <p:spPr bwMode="auto">
          <a:xfrm>
            <a:off x="788988" y="4270375"/>
            <a:ext cx="7681912" cy="730250"/>
          </a:xfrm>
          <a:prstGeom prst="rect">
            <a:avLst/>
          </a:prstGeom>
          <a:solidFill>
            <a:srgbClr val="FFFFC5"/>
          </a:solidFill>
          <a:ln w="28575" algn="ctr">
            <a:solidFill>
              <a:srgbClr val="000000"/>
            </a:solidFill>
            <a:miter lim="800000"/>
            <a:headEnd/>
            <a:tailEnd/>
          </a:ln>
        </p:spPr>
        <p:txBody>
          <a:bodyPr lIns="90000" tIns="46800" rIns="90000" bIns="46800">
            <a:spAutoFit/>
          </a:bodyPr>
          <a:lstStyle/>
          <a:p>
            <a:pPr algn="l" eaLnBrk="0" hangingPunct="0"/>
            <a:r>
              <a:rPr kumimoji="1" lang="zh-CN" altLang="en-US" sz="2000" dirty="0">
                <a:solidFill>
                  <a:srgbClr val="0000FF"/>
                </a:solidFill>
                <a:ea typeface="楷体_GB2312" pitchFamily="49" charset="-122"/>
              </a:rPr>
              <a:t>可读性</a:t>
            </a:r>
            <a:r>
              <a:rPr kumimoji="1" lang="zh-CN" altLang="en-US" sz="2000" dirty="0">
                <a:solidFill>
                  <a:srgbClr val="000000"/>
                </a:solidFill>
                <a:ea typeface="楷体_GB2312" pitchFamily="49" charset="-122"/>
              </a:rPr>
              <a:t>：</a:t>
            </a:r>
            <a:r>
              <a:rPr kumimoji="1" lang="en-US" altLang="zh-CN" sz="2000" dirty="0">
                <a:solidFill>
                  <a:srgbClr val="000000"/>
                </a:solidFill>
                <a:ea typeface="楷体_GB2312" pitchFamily="49" charset="-122"/>
              </a:rPr>
              <a:t>1</a:t>
            </a:r>
            <a:r>
              <a:rPr kumimoji="1" lang="zh-CN" altLang="en-US" sz="2000" dirty="0">
                <a:solidFill>
                  <a:srgbClr val="000000"/>
                </a:solidFill>
                <a:ea typeface="楷体_GB2312" pitchFamily="49" charset="-122"/>
              </a:rPr>
              <a:t>、算法应该易于人的理解；</a:t>
            </a:r>
          </a:p>
          <a:p>
            <a:pPr algn="l" eaLnBrk="0" hangingPunct="0"/>
            <a:r>
              <a:rPr kumimoji="1" lang="zh-CN" altLang="en-US" sz="2000" dirty="0">
                <a:solidFill>
                  <a:srgbClr val="000000"/>
                </a:solidFill>
                <a:ea typeface="楷体_GB2312" pitchFamily="49" charset="-122"/>
              </a:rPr>
              <a:t>                </a:t>
            </a:r>
            <a:r>
              <a:rPr kumimoji="1" lang="en-US" altLang="zh-CN" sz="2000" dirty="0">
                <a:solidFill>
                  <a:srgbClr val="000000"/>
                </a:solidFill>
                <a:ea typeface="楷体_GB2312" pitchFamily="49" charset="-122"/>
              </a:rPr>
              <a:t>2</a:t>
            </a:r>
            <a:r>
              <a:rPr kumimoji="1" lang="zh-CN" altLang="en-US" sz="2000" dirty="0">
                <a:solidFill>
                  <a:srgbClr val="000000"/>
                </a:solidFill>
                <a:ea typeface="楷体_GB2312" pitchFamily="49" charset="-122"/>
              </a:rPr>
              <a:t>、晦涩难读的算法易于隐藏较多错误而难以调试。</a:t>
            </a:r>
          </a:p>
        </p:txBody>
      </p:sp>
      <p:sp>
        <p:nvSpPr>
          <p:cNvPr id="175118" name="Rectangle 14"/>
          <p:cNvSpPr>
            <a:spLocks noChangeArrowheads="1"/>
          </p:cNvSpPr>
          <p:nvPr>
            <p:custDataLst>
              <p:tags r:id="rId3"/>
            </p:custDataLst>
          </p:nvPr>
        </p:nvSpPr>
        <p:spPr bwMode="auto">
          <a:xfrm>
            <a:off x="776288" y="5124450"/>
            <a:ext cx="7667625" cy="1339850"/>
          </a:xfrm>
          <a:prstGeom prst="rect">
            <a:avLst/>
          </a:prstGeom>
          <a:solidFill>
            <a:srgbClr val="FFFFC5"/>
          </a:solidFill>
          <a:ln w="28575" algn="ctr">
            <a:solidFill>
              <a:srgbClr val="000000"/>
            </a:solidFill>
            <a:miter lim="800000"/>
            <a:headEnd/>
            <a:tailEnd/>
          </a:ln>
        </p:spPr>
        <p:txBody>
          <a:bodyPr lIns="90000" tIns="46800" rIns="90000" bIns="46800">
            <a:spAutoFit/>
          </a:bodyPr>
          <a:lstStyle/>
          <a:p>
            <a:pPr algn="l" eaLnBrk="0" hangingPunct="0"/>
            <a:r>
              <a:rPr kumimoji="1" lang="zh-CN" altLang="en-US" sz="2000">
                <a:solidFill>
                  <a:srgbClr val="0000FF"/>
                </a:solidFill>
                <a:ea typeface="楷体_GB2312" pitchFamily="49" charset="-122"/>
              </a:rPr>
              <a:t>健壮性</a:t>
            </a:r>
            <a:r>
              <a:rPr kumimoji="1" lang="en-US" altLang="zh-CN" sz="2000">
                <a:solidFill>
                  <a:srgbClr val="000000"/>
                </a:solidFill>
                <a:ea typeface="楷体_GB2312" pitchFamily="49" charset="-122"/>
              </a:rPr>
              <a:t>:   1</a:t>
            </a:r>
            <a:r>
              <a:rPr kumimoji="1" lang="zh-CN" altLang="en-US" sz="2000">
                <a:solidFill>
                  <a:srgbClr val="000000"/>
                </a:solidFill>
                <a:ea typeface="楷体_GB2312" pitchFamily="49" charset="-122"/>
              </a:rPr>
              <a:t>、当</a:t>
            </a:r>
            <a:r>
              <a:rPr kumimoji="1" lang="zh-CN" altLang="en-US" sz="2000">
                <a:solidFill>
                  <a:srgbClr val="FF0000"/>
                </a:solidFill>
                <a:ea typeface="楷体_GB2312" pitchFamily="49" charset="-122"/>
              </a:rPr>
              <a:t>输入数据非法</a:t>
            </a:r>
            <a:r>
              <a:rPr kumimoji="1" lang="zh-CN" altLang="en-US" sz="2000">
                <a:solidFill>
                  <a:srgbClr val="000000"/>
                </a:solidFill>
                <a:ea typeface="楷体_GB2312" pitchFamily="49" charset="-122"/>
              </a:rPr>
              <a:t>时，算法恰当的做出反应或进行相</a:t>
            </a:r>
          </a:p>
          <a:p>
            <a:pPr algn="l" eaLnBrk="0" hangingPunct="0"/>
            <a:r>
              <a:rPr kumimoji="1" lang="zh-CN" altLang="en-US" sz="2000">
                <a:solidFill>
                  <a:srgbClr val="000000"/>
                </a:solidFill>
                <a:ea typeface="楷体_GB2312" pitchFamily="49" charset="-122"/>
              </a:rPr>
              <a:t>                       应处理，而不是产生莫名其妙的输出结果。</a:t>
            </a:r>
          </a:p>
          <a:p>
            <a:pPr algn="l" eaLnBrk="0" hangingPunct="0"/>
            <a:r>
              <a:rPr kumimoji="1" lang="zh-CN" altLang="en-US" sz="2000">
                <a:solidFill>
                  <a:srgbClr val="000000"/>
                </a:solidFill>
                <a:ea typeface="楷体_GB2312" pitchFamily="49" charset="-122"/>
              </a:rPr>
              <a:t>                 </a:t>
            </a:r>
            <a:r>
              <a:rPr kumimoji="1" lang="en-US" altLang="zh-CN" sz="2000">
                <a:solidFill>
                  <a:srgbClr val="000000"/>
                </a:solidFill>
                <a:ea typeface="楷体_GB2312" pitchFamily="49" charset="-122"/>
              </a:rPr>
              <a:t>2</a:t>
            </a:r>
            <a:r>
              <a:rPr kumimoji="1" lang="zh-CN" altLang="en-US" sz="2000">
                <a:solidFill>
                  <a:srgbClr val="000000"/>
                </a:solidFill>
                <a:ea typeface="楷体_GB2312" pitchFamily="49" charset="-122"/>
              </a:rPr>
              <a:t>、处理出错的方法，不是中断程序，而是返回一个表示</a:t>
            </a:r>
          </a:p>
          <a:p>
            <a:pPr algn="l" eaLnBrk="0" hangingPunct="0"/>
            <a:r>
              <a:rPr kumimoji="1" lang="zh-CN" altLang="en-US" sz="2000">
                <a:solidFill>
                  <a:srgbClr val="000000"/>
                </a:solidFill>
                <a:ea typeface="楷体_GB2312" pitchFamily="49" charset="-122"/>
              </a:rPr>
              <a:t>                       错误或错误性质的值，以便进行处理</a:t>
            </a:r>
            <a:r>
              <a:rPr kumimoji="1" lang="en-US" altLang="zh-CN" sz="2000">
                <a:solidFill>
                  <a:srgbClr val="000000"/>
                </a:solidFill>
                <a:ea typeface="楷体_GB2312" pitchFamily="49" charset="-122"/>
              </a:rPr>
              <a:t>.</a:t>
            </a:r>
          </a:p>
        </p:txBody>
      </p:sp>
      <p:sp>
        <p:nvSpPr>
          <p:cNvPr id="175119" name="Rectangle 15"/>
          <p:cNvSpPr>
            <a:spLocks noChangeArrowheads="1"/>
          </p:cNvSpPr>
          <p:nvPr/>
        </p:nvSpPr>
        <p:spPr bwMode="auto">
          <a:xfrm>
            <a:off x="490538" y="1385888"/>
            <a:ext cx="753745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lnSpc>
                <a:spcPct val="110000"/>
              </a:lnSpc>
              <a:buClr>
                <a:srgbClr val="FF3300"/>
              </a:buClr>
              <a:buFont typeface="Wingdings" pitchFamily="2" charset="2"/>
              <a:buChar char="v"/>
            </a:pPr>
            <a:r>
              <a:rPr kumimoji="1" lang="zh-CN" altLang="en-US" sz="2400" b="0" dirty="0">
                <a:solidFill>
                  <a:srgbClr val="0000FF"/>
                </a:solidFill>
                <a:latin typeface="Arial" charset="0"/>
                <a:ea typeface="隶书" pitchFamily="49" charset="-122"/>
              </a:rPr>
              <a:t>正确性</a:t>
            </a:r>
            <a:r>
              <a:rPr kumimoji="1" lang="en-US" altLang="zh-CN" sz="2400" b="0" dirty="0">
                <a:latin typeface="Arial" charset="0"/>
                <a:ea typeface="隶书" pitchFamily="49" charset="-122"/>
              </a:rPr>
              <a:t>(correctness)</a:t>
            </a:r>
          </a:p>
          <a:p>
            <a:pPr marL="1143000" lvl="2" indent="-228600" algn="l">
              <a:lnSpc>
                <a:spcPct val="110000"/>
              </a:lnSpc>
              <a:buClr>
                <a:srgbClr val="FF3300"/>
              </a:buClr>
              <a:buFont typeface="Wingdings" pitchFamily="2" charset="2"/>
              <a:buChar char="v"/>
            </a:pPr>
            <a:r>
              <a:rPr kumimoji="1" lang="zh-CN" altLang="en-US" sz="2400" b="0" dirty="0">
                <a:solidFill>
                  <a:srgbClr val="0000FF"/>
                </a:solidFill>
                <a:latin typeface="Arial" charset="0"/>
                <a:ea typeface="隶书" pitchFamily="49" charset="-122"/>
              </a:rPr>
              <a:t>可读性</a:t>
            </a:r>
            <a:r>
              <a:rPr kumimoji="1" lang="en-US" altLang="zh-CN" sz="2400" b="0" dirty="0">
                <a:latin typeface="Arial" charset="0"/>
                <a:ea typeface="隶书" pitchFamily="49" charset="-122"/>
              </a:rPr>
              <a:t>(readability)</a:t>
            </a:r>
          </a:p>
          <a:p>
            <a:pPr marL="1143000" lvl="2" indent="-228600" algn="l">
              <a:lnSpc>
                <a:spcPct val="110000"/>
              </a:lnSpc>
              <a:buClr>
                <a:srgbClr val="FF3300"/>
              </a:buClr>
              <a:buFont typeface="Wingdings" pitchFamily="2" charset="2"/>
              <a:buChar char="v"/>
            </a:pPr>
            <a:r>
              <a:rPr kumimoji="1" lang="zh-CN" altLang="en-US" sz="2400" b="0" dirty="0">
                <a:solidFill>
                  <a:srgbClr val="0000FF"/>
                </a:solidFill>
                <a:latin typeface="Arial" charset="0"/>
                <a:ea typeface="隶书" pitchFamily="49" charset="-122"/>
              </a:rPr>
              <a:t>健壮性</a:t>
            </a:r>
            <a:r>
              <a:rPr kumimoji="1" lang="en-US" altLang="zh-CN" sz="2400" b="0" dirty="0">
                <a:latin typeface="Arial" charset="0"/>
                <a:ea typeface="隶书" pitchFamily="49" charset="-122"/>
              </a:rPr>
              <a:t>(robustness)</a:t>
            </a:r>
          </a:p>
          <a:p>
            <a:pPr marL="1143000" lvl="2" indent="-228600" algn="l">
              <a:lnSpc>
                <a:spcPct val="110000"/>
              </a:lnSpc>
              <a:buClr>
                <a:srgbClr val="FF3300"/>
              </a:buClr>
              <a:buFont typeface="Wingdings" pitchFamily="2" charset="2"/>
              <a:buChar char="v"/>
            </a:pPr>
            <a:r>
              <a:rPr kumimoji="1" lang="zh-CN" altLang="en-US" sz="2400" b="0" dirty="0">
                <a:solidFill>
                  <a:srgbClr val="0000FF"/>
                </a:solidFill>
                <a:latin typeface="Arial" charset="0"/>
                <a:ea typeface="隶书" pitchFamily="49" charset="-122"/>
              </a:rPr>
              <a:t>效率  </a:t>
            </a:r>
            <a:r>
              <a:rPr kumimoji="1" lang="en-US" altLang="zh-CN" sz="2400" b="0" dirty="0">
                <a:solidFill>
                  <a:srgbClr val="0000FF"/>
                </a:solidFill>
                <a:latin typeface="Arial" charset="0"/>
                <a:ea typeface="隶书" pitchFamily="49" charset="-122"/>
              </a:rPr>
              <a:t>( </a:t>
            </a:r>
            <a:r>
              <a:rPr kumimoji="1" lang="zh-CN" altLang="en-US" sz="1800" dirty="0">
                <a:latin typeface="Arial" charset="0"/>
              </a:rPr>
              <a:t>对相同规模的问题，执行时间短、占用空间少</a:t>
            </a:r>
            <a:r>
              <a:rPr kumimoji="1" lang="en-US" altLang="zh-CN" sz="1800" dirty="0">
                <a:latin typeface="Arial" charset="0"/>
              </a:rPr>
              <a:t>)</a:t>
            </a:r>
          </a:p>
          <a:p>
            <a:pPr marL="1143000" lvl="2" indent="-228600" algn="l">
              <a:lnSpc>
                <a:spcPct val="110000"/>
              </a:lnSpc>
              <a:buClr>
                <a:srgbClr val="FF3300"/>
              </a:buClr>
              <a:buFont typeface="Wingdings" pitchFamily="2" charset="2"/>
              <a:buChar char="v"/>
            </a:pPr>
            <a:endParaRPr kumimoji="1" lang="zh-CN" altLang="en-US" sz="2400" b="0" dirty="0">
              <a:latin typeface="Arial" charset="0"/>
              <a:ea typeface="隶书" pitchFamily="49" charset="-122"/>
            </a:endParaRPr>
          </a:p>
        </p:txBody>
      </p:sp>
      <p:sp>
        <p:nvSpPr>
          <p:cNvPr id="19463" name="Text Box 3"/>
          <p:cNvSpPr txBox="1">
            <a:spLocks noChangeArrowheads="1"/>
          </p:cNvSpPr>
          <p:nvPr/>
        </p:nvSpPr>
        <p:spPr bwMode="auto">
          <a:xfrm>
            <a:off x="611188" y="620713"/>
            <a:ext cx="46085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l">
              <a:spcBef>
                <a:spcPct val="20000"/>
              </a:spcBef>
            </a:pPr>
            <a:r>
              <a:rPr lang="en-US" altLang="zh-CN" sz="3600">
                <a:solidFill>
                  <a:srgbClr val="800000"/>
                </a:solidFill>
                <a:latin typeface="隶书" pitchFamily="49" charset="-122"/>
                <a:ea typeface="隶书" pitchFamily="49" charset="-122"/>
              </a:rPr>
              <a:t>3. </a:t>
            </a:r>
            <a:r>
              <a:rPr lang="zh-CN" altLang="en-US" sz="3600">
                <a:solidFill>
                  <a:srgbClr val="800000"/>
                </a:solidFill>
                <a:latin typeface="隶书" pitchFamily="49" charset="-122"/>
                <a:ea typeface="隶书" pitchFamily="49" charset="-122"/>
              </a:rPr>
              <a:t>算法的性能评价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19"/>
                                        </p:tgtEl>
                                        <p:attrNameLst>
                                          <p:attrName>style.visibility</p:attrName>
                                        </p:attrNameLst>
                                      </p:cBhvr>
                                      <p:to>
                                        <p:strVal val="visible"/>
                                      </p:to>
                                    </p:set>
                                    <p:anim calcmode="lin" valueType="num">
                                      <p:cBhvr additive="base">
                                        <p:cTn id="13" dur="500" fill="hold"/>
                                        <p:tgtEl>
                                          <p:spTgt spid="175119"/>
                                        </p:tgtEl>
                                        <p:attrNameLst>
                                          <p:attrName>ppt_x</p:attrName>
                                        </p:attrNameLst>
                                      </p:cBhvr>
                                      <p:tavLst>
                                        <p:tav tm="0">
                                          <p:val>
                                            <p:strVal val="0-#ppt_w/2"/>
                                          </p:val>
                                        </p:tav>
                                        <p:tav tm="100000">
                                          <p:val>
                                            <p:strVal val="#ppt_x"/>
                                          </p:val>
                                        </p:tav>
                                      </p:tavLst>
                                    </p:anim>
                                    <p:anim calcmode="lin" valueType="num">
                                      <p:cBhvr additive="base">
                                        <p:cTn id="14" dur="500" fill="hold"/>
                                        <p:tgtEl>
                                          <p:spTgt spid="1751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5116"/>
                                        </p:tgtEl>
                                        <p:attrNameLst>
                                          <p:attrName>style.visibility</p:attrName>
                                        </p:attrNameLst>
                                      </p:cBhvr>
                                      <p:to>
                                        <p:strVal val="visible"/>
                                      </p:to>
                                    </p:set>
                                    <p:animEffect transition="in" filter="wipe(up)">
                                      <p:cBhvr>
                                        <p:cTn id="19" dur="500"/>
                                        <p:tgtEl>
                                          <p:spTgt spid="1751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5117"/>
                                        </p:tgtEl>
                                        <p:attrNameLst>
                                          <p:attrName>style.visibility</p:attrName>
                                        </p:attrNameLst>
                                      </p:cBhvr>
                                      <p:to>
                                        <p:strVal val="visible"/>
                                      </p:to>
                                    </p:set>
                                    <p:animEffect transition="in" filter="wipe(up)">
                                      <p:cBhvr>
                                        <p:cTn id="24" dur="500"/>
                                        <p:tgtEl>
                                          <p:spTgt spid="1751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5118"/>
                                        </p:tgtEl>
                                        <p:attrNameLst>
                                          <p:attrName>style.visibility</p:attrName>
                                        </p:attrNameLst>
                                      </p:cBhvr>
                                      <p:to>
                                        <p:strVal val="visible"/>
                                      </p:to>
                                    </p:set>
                                    <p:animEffect transition="in" filter="wipe(up)">
                                      <p:cBhvr>
                                        <p:cTn id="29" dur="500"/>
                                        <p:tgtEl>
                                          <p:spTgt spid="175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3" autoUpdateAnimBg="0"/>
      <p:bldP spid="175116" grpId="0" animBg="1"/>
      <p:bldP spid="175117" grpId="0" animBg="1"/>
      <p:bldP spid="175118" grpId="0" animBg="1"/>
      <p:bldP spid="175119" grpId="0" bldLvl="3"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up">
  <a:themeElements>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fontScheme name="tup">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p 8">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tup 9">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336699"/>
        </a:folHlink>
      </a:clrScheme>
      <a:clrMap bg1="lt1" tx1="dk1" bg2="lt2" tx2="dk2" accent1="accent1" accent2="accent2" accent3="accent3" accent4="accent4" accent5="accent5" accent6="accent6" hlink="hlink" folHlink="folHlink"/>
    </a:extraClrScheme>
    <a:extraClrScheme>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C模板</Template>
  <TotalTime>2514</TotalTime>
  <Words>3710</Words>
  <Application>Microsoft Office PowerPoint</Application>
  <PresentationFormat>全屏显示(4:3)</PresentationFormat>
  <Paragraphs>373</Paragraphs>
  <Slides>36</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0" baseType="lpstr">
      <vt:lpstr>Arial Unicode MS</vt:lpstr>
      <vt:lpstr>Monotype Sorts</vt:lpstr>
      <vt:lpstr>黑体</vt:lpstr>
      <vt:lpstr>楷体_GB2312</vt:lpstr>
      <vt:lpstr>隶书</vt:lpstr>
      <vt:lpstr>宋体</vt:lpstr>
      <vt:lpstr>Arial</vt:lpstr>
      <vt:lpstr>Arial Black</vt:lpstr>
      <vt:lpstr>Comic Sans MS</vt:lpstr>
      <vt:lpstr>Times New Roman</vt:lpstr>
      <vt:lpstr>Wingdings</vt:lpstr>
      <vt:lpstr>tup</vt:lpstr>
      <vt:lpstr>Equation</vt:lpstr>
      <vt:lpstr>公式</vt:lpstr>
      <vt:lpstr>第二章</vt:lpstr>
      <vt:lpstr> 本章要点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3）伪代码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zmh</dc:creator>
  <cp:keywords>C语言电子教案</cp:keywords>
  <cp:lastModifiedBy>Jiang Kaiyu</cp:lastModifiedBy>
  <cp:revision>170</cp:revision>
  <dcterms:created xsi:type="dcterms:W3CDTF">2005-09-08T00:12:49Z</dcterms:created>
  <dcterms:modified xsi:type="dcterms:W3CDTF">2019-11-21T13:49:01Z</dcterms:modified>
</cp:coreProperties>
</file>