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331" r:id="rId2"/>
    <p:sldId id="390" r:id="rId3"/>
    <p:sldId id="391" r:id="rId4"/>
    <p:sldId id="392" r:id="rId5"/>
    <p:sldId id="393" r:id="rId6"/>
    <p:sldId id="498" r:id="rId7"/>
    <p:sldId id="499" r:id="rId8"/>
    <p:sldId id="500" r:id="rId9"/>
    <p:sldId id="501" r:id="rId10"/>
    <p:sldId id="502" r:id="rId11"/>
    <p:sldId id="503" r:id="rId12"/>
    <p:sldId id="399" r:id="rId13"/>
    <p:sldId id="505" r:id="rId14"/>
    <p:sldId id="507" r:id="rId15"/>
    <p:sldId id="508" r:id="rId16"/>
    <p:sldId id="509" r:id="rId17"/>
    <p:sldId id="473" r:id="rId18"/>
    <p:sldId id="488" r:id="rId19"/>
    <p:sldId id="413" r:id="rId20"/>
    <p:sldId id="415" r:id="rId21"/>
    <p:sldId id="489" r:id="rId22"/>
    <p:sldId id="417" r:id="rId23"/>
    <p:sldId id="477" r:id="rId24"/>
    <p:sldId id="530" r:id="rId25"/>
    <p:sldId id="510" r:id="rId26"/>
    <p:sldId id="511" r:id="rId27"/>
    <p:sldId id="408" r:id="rId28"/>
    <p:sldId id="410" r:id="rId29"/>
    <p:sldId id="426" r:id="rId30"/>
    <p:sldId id="427" r:id="rId31"/>
    <p:sldId id="428" r:id="rId32"/>
    <p:sldId id="429" r:id="rId33"/>
    <p:sldId id="430" r:id="rId34"/>
    <p:sldId id="532" r:id="rId35"/>
    <p:sldId id="431" r:id="rId36"/>
    <p:sldId id="460" r:id="rId37"/>
    <p:sldId id="434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19" r:id="rId46"/>
    <p:sldId id="520" r:id="rId47"/>
    <p:sldId id="521" r:id="rId48"/>
    <p:sldId id="522" r:id="rId49"/>
    <p:sldId id="523" r:id="rId50"/>
    <p:sldId id="524" r:id="rId51"/>
    <p:sldId id="451" r:id="rId52"/>
    <p:sldId id="465" r:id="rId53"/>
    <p:sldId id="437" r:id="rId54"/>
    <p:sldId id="467" r:id="rId55"/>
    <p:sldId id="469" r:id="rId56"/>
    <p:sldId id="439" r:id="rId57"/>
    <p:sldId id="525" r:id="rId58"/>
    <p:sldId id="526" r:id="rId59"/>
    <p:sldId id="536" r:id="rId60"/>
    <p:sldId id="537" r:id="rId61"/>
    <p:sldId id="458" r:id="rId62"/>
    <p:sldId id="481" r:id="rId63"/>
    <p:sldId id="529" r:id="rId64"/>
    <p:sldId id="480" r:id="rId65"/>
  </p:sldIdLst>
  <p:sldSz cx="9144000" cy="6858000" type="screen4x3"/>
  <p:notesSz cx="6669088" cy="982027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0066"/>
    <a:srgbClr val="800000"/>
    <a:srgbClr val="FF0000"/>
    <a:srgbClr val="FF9900"/>
    <a:srgbClr val="008000"/>
    <a:srgbClr val="00FF99"/>
    <a:srgbClr val="CC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0" autoAdjust="0"/>
    <p:restoredTop sz="86188" autoAdjust="0"/>
  </p:normalViewPr>
  <p:slideViewPr>
    <p:cSldViewPr>
      <p:cViewPr>
        <p:scale>
          <a:sx n="98" d="100"/>
          <a:sy n="98" d="100"/>
        </p:scale>
        <p:origin x="17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57ECE6-CDA8-442D-AF94-C55AE53A09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15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kumimoji="1" lang="zh-CN" altLang="en-US" sz="1200"/>
              <a:t>清华大学</a:t>
            </a:r>
            <a:r>
              <a:rPr kumimoji="1" lang="en-US" altLang="zh-CN" sz="1200"/>
              <a:t>《</a:t>
            </a:r>
            <a:r>
              <a:rPr kumimoji="1" lang="zh-CN" altLang="en-US" sz="1200"/>
              <a:t>计算机文化基础</a:t>
            </a:r>
            <a:r>
              <a:rPr kumimoji="1" lang="en-US" altLang="zh-CN" sz="1200"/>
              <a:t>》</a:t>
            </a:r>
            <a:r>
              <a:rPr kumimoji="1" lang="zh-CN" altLang="en-US" sz="1200"/>
              <a:t>电子教案</a:t>
            </a:r>
          </a:p>
        </p:txBody>
      </p:sp>
      <p:sp>
        <p:nvSpPr>
          <p:cNvPr id="64517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kumimoji="1" lang="en-US" altLang="zh-CN" sz="1200"/>
              <a:t>2003</a:t>
            </a:r>
            <a:r>
              <a:rPr kumimoji="1" lang="zh-CN" altLang="en-US" sz="1200"/>
              <a:t>年</a:t>
            </a:r>
            <a:r>
              <a:rPr kumimoji="1" lang="en-US" altLang="zh-CN" sz="1200"/>
              <a:t>3</a:t>
            </a:r>
            <a:r>
              <a:rPr kumimoji="1" lang="zh-CN" altLang="en-US" sz="1200"/>
              <a:t>月</a:t>
            </a:r>
          </a:p>
        </p:txBody>
      </p:sp>
      <p:sp>
        <p:nvSpPr>
          <p:cNvPr id="64518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fld id="{A35171FD-7284-49F7-9B7F-3A07869673F4}" type="slidenum">
              <a:rPr kumimoji="1" lang="en-US" altLang="zh-CN" sz="1200"/>
              <a:pPr/>
              <a:t>‹#›</a:t>
            </a:fld>
            <a:r>
              <a:rPr kumimoji="1" lang="en-US" altLang="zh-CN" sz="1200"/>
              <a:t> </a:t>
            </a:r>
            <a:r>
              <a:rPr kumimoji="1" lang="zh-CN" altLang="en-US" sz="120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743287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15963"/>
            <a:ext cx="4991100" cy="37433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697413"/>
            <a:ext cx="4910138" cy="43799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15963"/>
            <a:ext cx="4991100" cy="37433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697413"/>
            <a:ext cx="4910138" cy="43799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15963"/>
            <a:ext cx="4991100" cy="37433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697413"/>
            <a:ext cx="4910138" cy="4379912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9C57D7-C178-4EBA-B436-67CFA95132E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38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E9DFBB3-7C8E-430C-B353-09DEF7124083}" type="slidenum">
              <a:rPr lang="zh-CN" altLang="en-US" sz="1200" smtClean="0"/>
              <a:pPr/>
              <a:t>45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zh-CN" altLang="en-US"/>
              <a:t>提示：取值范围小的类型转换为取值类型大的类型是安全的；反之则不安全。会丢失信息或损失精度。</a:t>
            </a:r>
          </a:p>
          <a:p>
            <a:pPr eaLnBrk="1" hangingPunct="1"/>
            <a:r>
              <a:rPr kumimoji="0" lang="zh-CN" altLang="en-US"/>
              <a:t>          应恰当选取数据类型以保证数值运算的正确性，如果确实需要进行不同数据类型之间运算时，采用强制类型转换，显示的表达程序员的意图。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30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7196A4-2B89-4BAF-B5B7-FDE0FB0D9802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45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11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语言的关键字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92E5261-784D-47D4-B577-BC293CEAF165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内存存储空间的概念：一个物理地址对应一个字节（</a:t>
            </a:r>
            <a:r>
              <a:rPr lang="en-US" altLang="zh-CN" dirty="0"/>
              <a:t>ASCII</a:t>
            </a:r>
            <a:r>
              <a:rPr lang="zh-CN" altLang="en-US" dirty="0"/>
              <a:t>字符），每个字节由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进制单元构成。</a:t>
            </a:r>
          </a:p>
        </p:txBody>
      </p:sp>
    </p:spTree>
    <p:extLst>
      <p:ext uri="{BB962C8B-B14F-4D97-AF65-F5344CB8AC3E}">
        <p14:creationId xmlns:p14="http://schemas.microsoft.com/office/powerpoint/2010/main" val="345843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原码转换为补码：符号位不变，数值位按位取反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末位再加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56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说明：</a:t>
            </a:r>
            <a:r>
              <a:rPr lang="en-US" altLang="zh-CN"/>
              <a:t>float</a:t>
            </a:r>
            <a:r>
              <a:rPr lang="zh-CN" altLang="en-US"/>
              <a:t>占了</a:t>
            </a:r>
            <a:r>
              <a:rPr lang="en-US" altLang="zh-CN"/>
              <a:t>32</a:t>
            </a:r>
            <a:r>
              <a:rPr lang="zh-CN" altLang="en-US"/>
              <a:t>位，计算机把其中</a:t>
            </a:r>
            <a:r>
              <a:rPr lang="en-US" altLang="zh-CN"/>
              <a:t>1</a:t>
            </a:r>
            <a:r>
              <a:rPr lang="zh-CN" altLang="en-US"/>
              <a:t>位存储符号（该数是</a:t>
            </a:r>
            <a:r>
              <a:rPr lang="en-US" altLang="zh-CN"/>
              <a:t>+</a:t>
            </a:r>
            <a:r>
              <a:rPr lang="zh-CN" altLang="en-US"/>
              <a:t>还是</a:t>
            </a:r>
            <a:r>
              <a:rPr lang="en-US" altLang="zh-CN"/>
              <a:t>-</a:t>
            </a:r>
            <a:r>
              <a:rPr lang="zh-CN" altLang="en-US"/>
              <a:t>），</a:t>
            </a:r>
            <a:r>
              <a:rPr lang="en-US" altLang="zh-CN"/>
              <a:t>8</a:t>
            </a:r>
            <a:r>
              <a:rPr lang="zh-CN" altLang="en-US"/>
              <a:t>位存储指数，其余</a:t>
            </a:r>
            <a:r>
              <a:rPr lang="en-US" altLang="zh-CN"/>
              <a:t>23</a:t>
            </a:r>
            <a:r>
              <a:rPr lang="zh-CN" altLang="en-US"/>
              <a:t>位给尾数。</a:t>
            </a:r>
            <a:r>
              <a:rPr lang="en-US" altLang="zh-CN"/>
              <a:t>8</a:t>
            </a:r>
            <a:r>
              <a:rPr lang="zh-CN" altLang="en-US"/>
              <a:t>个存储指数的范围是</a:t>
            </a:r>
            <a:r>
              <a:rPr lang="en-US" altLang="zh-CN"/>
              <a:t>-2^128</a:t>
            </a:r>
            <a:r>
              <a:rPr lang="zh-CN" altLang="en-US"/>
              <a:t>到</a:t>
            </a:r>
            <a:r>
              <a:rPr lang="en-US" altLang="zh-CN"/>
              <a:t>2^128</a:t>
            </a:r>
            <a:r>
              <a:rPr lang="zh-CN" altLang="en-US"/>
              <a:t>，约等于</a:t>
            </a:r>
            <a:r>
              <a:rPr lang="en-US" altLang="zh-CN"/>
              <a:t>-3.4E38 — +3.4E38 </a:t>
            </a:r>
          </a:p>
          <a:p>
            <a:pPr eaLnBrk="1" hangingPunct="1"/>
            <a:r>
              <a:rPr lang="en-US" altLang="zh-CN"/>
              <a:t>2^128=3.40282E+38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尾数为小数部分，基数：二进制为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进制为</a:t>
            </a:r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23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u="sng" dirty="0"/>
              <a:t>单精度实数</a:t>
            </a:r>
            <a:r>
              <a:rPr kumimoji="1" lang="zh-CN" altLang="en-US" sz="1200" b="1" dirty="0"/>
              <a:t>的</a:t>
            </a:r>
            <a:r>
              <a:rPr kumimoji="1" lang="zh-CN" altLang="en-US" sz="1200" b="1" dirty="0">
                <a:solidFill>
                  <a:srgbClr val="CC0000"/>
                </a:solidFill>
              </a:rPr>
              <a:t>精度</a:t>
            </a:r>
            <a:r>
              <a:rPr kumimoji="1" lang="zh-CN" altLang="en-US" sz="1200" b="1" dirty="0"/>
              <a:t>取决于小数部分的</a:t>
            </a:r>
            <a:r>
              <a:rPr kumimoji="1" lang="en-US" altLang="zh-CN" sz="1200" b="1" dirty="0"/>
              <a:t>23</a:t>
            </a:r>
            <a:r>
              <a:rPr kumimoji="1" lang="zh-CN" altLang="en-US" sz="1200" b="1" dirty="0"/>
              <a:t>位二进制数位所能表达的数值位数，将其转换为十进制， 最多可表示</a:t>
            </a:r>
            <a:r>
              <a:rPr kumimoji="1" lang="en-US" altLang="zh-CN" sz="1200" b="1" dirty="0"/>
              <a:t>7</a:t>
            </a:r>
            <a:r>
              <a:rPr kumimoji="1" lang="zh-CN" altLang="en-US" sz="1200" b="1" dirty="0"/>
              <a:t>位十进制数字，所以单精度实数的有效位是</a:t>
            </a:r>
            <a:r>
              <a:rPr kumimoji="1" lang="en-US" altLang="zh-CN" sz="1200" b="1" dirty="0"/>
              <a:t>7</a:t>
            </a:r>
            <a:r>
              <a:rPr kumimoji="1" lang="zh-CN" altLang="en-US" sz="1200" b="1" dirty="0"/>
              <a:t>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11FDBE-81FC-43DF-AF30-095FAA34C14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42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14700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3356992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20272" y="6237312"/>
            <a:ext cx="2043697" cy="35961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6A588192-C9F4-47D3-A6F0-03600B06BBC9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2673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6FF19B5D-8DE2-45C1-B07B-2DE64F98DE6D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0270113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494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494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2802D51A-2BB1-405B-A8A0-3DB1AE7F48DB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925178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935C0184-25E9-4634-BDEB-BB705485DA18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35159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8264" y="6381328"/>
            <a:ext cx="2115705" cy="35961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DC8A035B-2ABB-4980-8719-8565BC8D2311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599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620713"/>
            <a:ext cx="9144000" cy="4941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249" y="6381750"/>
            <a:ext cx="2331728" cy="35961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78C42A48-3442-405D-92D8-3EB14E3D8BF9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141801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76400"/>
            <a:ext cx="66294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6F34C7EB-5B56-4667-B2DE-C9BF6DD29500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456830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A0D9A92C-EB49-499B-B53A-4F60794F020F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383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3A00E6B8-C090-4712-8065-DDA44D64CD5C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389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238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4230D83A-6490-4A2D-8B6A-A5CD54E24E04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256969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D26DE425-ABC2-4C57-B9B9-CC3350003AA0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920420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A789D906-FB72-40C0-8DC1-B05AC43AB24E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880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6A3A7-75B2-4ED1-87E3-AF00EA89832C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498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3E78A163-F36A-4443-8236-141899AC023B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‹#›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7554150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0B3F-586B-4810-A359-E48BC70CBAA6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483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 userDrawn="1"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 sz="2800">
              <a:ea typeface="华文行楷" pitchFamily="2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88640"/>
            <a:ext cx="8208912" cy="71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556" y="1268760"/>
            <a:ext cx="7992888" cy="429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34"/>
          <p:cNvSpPr>
            <a:spLocks noChangeArrowheads="1"/>
          </p:cNvSpPr>
          <p:nvPr userDrawn="1"/>
        </p:nvSpPr>
        <p:spPr bwMode="auto">
          <a:xfrm>
            <a:off x="8154" y="6237288"/>
            <a:ext cx="9144000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224" y="6381750"/>
            <a:ext cx="2547753" cy="35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 kumimoji="1" sz="1600">
                <a:solidFill>
                  <a:srgbClr val="008000"/>
                </a:solidFill>
                <a:latin typeface="+mn-ea"/>
              </a:defRPr>
            </a:lvl1pPr>
          </a:lstStyle>
          <a:p>
            <a:pPr>
              <a:defRPr/>
            </a:pPr>
            <a:r>
              <a:rPr lang="zh-CN" altLang="en-US" dirty="0"/>
              <a:t> </a:t>
            </a:r>
            <a:fld id="{2069D23C-E3BD-4FA2-A85A-75684CC100AB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9" name="Line 35"/>
          <p:cNvSpPr>
            <a:spLocks noChangeShapeType="1"/>
          </p:cNvSpPr>
          <p:nvPr userDrawn="1"/>
        </p:nvSpPr>
        <p:spPr bwMode="auto">
          <a:xfrm>
            <a:off x="575556" y="880584"/>
            <a:ext cx="7992888" cy="36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41"/>
          <p:cNvSpPr txBox="1">
            <a:spLocks noChangeArrowheads="1"/>
          </p:cNvSpPr>
          <p:nvPr userDrawn="1"/>
        </p:nvSpPr>
        <p:spPr>
          <a:xfrm>
            <a:off x="133707" y="6535567"/>
            <a:ext cx="1485965" cy="215817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4D4D4D"/>
                </a:solidFill>
                <a:latin typeface="黑体" pitchFamily="49" charset="-122"/>
                <a:ea typeface="黑体" pitchFamily="49" charset="-122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黑体" pitchFamily="49" charset="-122"/>
                <a:ea typeface="黑体" pitchFamily="49" charset="-122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rgbClr val="4D4D4D"/>
                </a:solidFill>
                <a:latin typeface="黑体" pitchFamily="49" charset="-122"/>
                <a:ea typeface="黑体" pitchFamily="49" charset="-122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程序设计基础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/>
  <p:hf hdr="0" ft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rgbClr val="4D4D4D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rgbClr val="4D4D4D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home-E/cppt/C2000/c2001/&#31532;&#20108;&#31456;1-5.ppt#-1,7,&#167;2-3 &#22522;&#26412;&#25968;&#25454;&#31867;&#22411;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79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692150" y="1017587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8000" dirty="0">
                <a:solidFill>
                  <a:schemeClr val="accent2"/>
                </a:solidFill>
                <a:latin typeface="方正舒体" pitchFamily="2" charset="-122"/>
                <a:ea typeface="方正舒体" pitchFamily="2" charset="-122"/>
              </a:rPr>
              <a:t>第三章</a:t>
            </a:r>
          </a:p>
        </p:txBody>
      </p:sp>
      <p:graphicFrame>
        <p:nvGraphicFramePr>
          <p:cNvPr id="210990" name="Object 46"/>
          <p:cNvGraphicFramePr>
            <a:graphicFrameLocks noChangeAspect="1"/>
          </p:cNvGraphicFramePr>
          <p:nvPr/>
        </p:nvGraphicFramePr>
        <p:xfrm>
          <a:off x="5292725" y="4043363"/>
          <a:ext cx="3311525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剪辑" r:id="rId4" imgW="4000500" imgH="3148013" progId="MS_ClipArt_Gallery.2">
                  <p:embed/>
                </p:oleObj>
              </mc:Choice>
              <mc:Fallback>
                <p:oleObj name="剪辑" r:id="rId4" imgW="4000500" imgH="3148013" progId="MS_ClipArt_Gallery.2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43363"/>
                        <a:ext cx="3311525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3"/>
          <p:cNvSpPr txBox="1">
            <a:spLocks/>
          </p:cNvSpPr>
          <p:nvPr/>
        </p:nvSpPr>
        <p:spPr bwMode="auto">
          <a:xfrm>
            <a:off x="539552" y="2356164"/>
            <a:ext cx="8064896" cy="107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spc="50" dirty="0">
                <a:ln w="11430"/>
                <a:effectLst/>
                <a:latin typeface="黑体" pitchFamily="49" charset="-122"/>
              </a:rPr>
              <a:t> </a:t>
            </a:r>
            <a:r>
              <a:rPr lang="zh-CN" altLang="en-US" sz="4400" spc="50" dirty="0">
                <a:ln w="11430"/>
                <a:effectLst/>
                <a:latin typeface="黑体" pitchFamily="49" charset="-122"/>
              </a:rPr>
              <a:t>数据类型、运算符与表达式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0" name="Text Box 32"/>
          <p:cNvSpPr txBox="1">
            <a:spLocks noChangeArrowheads="1"/>
          </p:cNvSpPr>
          <p:nvPr/>
        </p:nvSpPr>
        <p:spPr bwMode="auto">
          <a:xfrm flipH="1">
            <a:off x="3093284" y="2590009"/>
            <a:ext cx="4706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grpSp>
        <p:nvGrpSpPr>
          <p:cNvPr id="442370" name="Group 2"/>
          <p:cNvGrpSpPr>
            <a:grpSpLocks/>
          </p:cNvGrpSpPr>
          <p:nvPr/>
        </p:nvGrpSpPr>
        <p:grpSpPr bwMode="auto">
          <a:xfrm>
            <a:off x="1428928" y="970758"/>
            <a:ext cx="3071064" cy="5316538"/>
            <a:chOff x="517" y="743"/>
            <a:chExt cx="1937" cy="3349"/>
          </a:xfrm>
        </p:grpSpPr>
        <p:sp>
          <p:nvSpPr>
            <p:cNvPr id="442371" name="Text Box 3"/>
            <p:cNvSpPr txBox="1">
              <a:spLocks noChangeArrowheads="1"/>
            </p:cNvSpPr>
            <p:nvPr/>
          </p:nvSpPr>
          <p:spPr bwMode="auto">
            <a:xfrm>
              <a:off x="1500" y="743"/>
              <a:ext cx="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内存</a:t>
              </a:r>
            </a:p>
          </p:txBody>
        </p:sp>
        <p:grpSp>
          <p:nvGrpSpPr>
            <p:cNvPr id="17431" name="Group 4"/>
            <p:cNvGrpSpPr>
              <a:grpSpLocks/>
            </p:cNvGrpSpPr>
            <p:nvPr/>
          </p:nvGrpSpPr>
          <p:grpSpPr bwMode="auto">
            <a:xfrm>
              <a:off x="517" y="1060"/>
              <a:ext cx="1937" cy="3032"/>
              <a:chOff x="517" y="943"/>
              <a:chExt cx="1937" cy="3032"/>
            </a:xfrm>
          </p:grpSpPr>
          <p:grpSp>
            <p:nvGrpSpPr>
              <p:cNvPr id="17432" name="Group 5"/>
              <p:cNvGrpSpPr>
                <a:grpSpLocks/>
              </p:cNvGrpSpPr>
              <p:nvPr/>
            </p:nvGrpSpPr>
            <p:grpSpPr bwMode="auto">
              <a:xfrm>
                <a:off x="1202" y="986"/>
                <a:ext cx="1252" cy="2989"/>
                <a:chOff x="1202" y="986"/>
                <a:chExt cx="1252" cy="2989"/>
              </a:xfrm>
            </p:grpSpPr>
            <p:sp>
              <p:nvSpPr>
                <p:cNvPr id="17444" name="Rectangle 6"/>
                <p:cNvSpPr>
                  <a:spLocks noChangeArrowheads="1"/>
                </p:cNvSpPr>
                <p:nvPr/>
              </p:nvSpPr>
              <p:spPr bwMode="auto">
                <a:xfrm>
                  <a:off x="1218" y="986"/>
                  <a:ext cx="1211" cy="2338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eaLnBrk="0" hangingPunct="0"/>
                  <a:endParaRPr lang="zh-CN" altLang="zh-CN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7445" name="Line 7"/>
                <p:cNvSpPr>
                  <a:spLocks noChangeShapeType="1"/>
                </p:cNvSpPr>
                <p:nvPr/>
              </p:nvSpPr>
              <p:spPr bwMode="auto">
                <a:xfrm>
                  <a:off x="1202" y="13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7" name="Line 9"/>
                <p:cNvSpPr>
                  <a:spLocks noChangeShapeType="1"/>
                </p:cNvSpPr>
                <p:nvPr/>
              </p:nvSpPr>
              <p:spPr bwMode="auto">
                <a:xfrm>
                  <a:off x="1202" y="201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8" name="Line 10"/>
                <p:cNvSpPr>
                  <a:spLocks noChangeShapeType="1"/>
                </p:cNvSpPr>
                <p:nvPr/>
              </p:nvSpPr>
              <p:spPr bwMode="auto">
                <a:xfrm>
                  <a:off x="1202" y="2251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9" name="Line 11"/>
                <p:cNvSpPr>
                  <a:spLocks noChangeShapeType="1"/>
                </p:cNvSpPr>
                <p:nvPr/>
              </p:nvSpPr>
              <p:spPr bwMode="auto">
                <a:xfrm>
                  <a:off x="1223" y="2501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0" name="Line 12"/>
                <p:cNvSpPr>
                  <a:spLocks noChangeShapeType="1"/>
                </p:cNvSpPr>
                <p:nvPr/>
              </p:nvSpPr>
              <p:spPr bwMode="auto">
                <a:xfrm>
                  <a:off x="1211" y="275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23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80" y="1102"/>
                  <a:ext cx="311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….</a:t>
                  </a:r>
                </a:p>
              </p:txBody>
            </p:sp>
            <p:grpSp>
              <p:nvGrpSpPr>
                <p:cNvPr id="17452" name="Group 14"/>
                <p:cNvGrpSpPr>
                  <a:grpSpLocks/>
                </p:cNvGrpSpPr>
                <p:nvPr/>
              </p:nvGrpSpPr>
              <p:grpSpPr bwMode="auto">
                <a:xfrm>
                  <a:off x="1209" y="3303"/>
                  <a:ext cx="1220" cy="672"/>
                  <a:chOff x="1227" y="3303"/>
                  <a:chExt cx="1220" cy="672"/>
                </a:xfrm>
              </p:grpSpPr>
              <p:sp>
                <p:nvSpPr>
                  <p:cNvPr id="17454" name="Freeform 15"/>
                  <p:cNvSpPr>
                    <a:spLocks/>
                  </p:cNvSpPr>
                  <p:nvPr/>
                </p:nvSpPr>
                <p:spPr bwMode="auto">
                  <a:xfrm>
                    <a:off x="1227" y="3303"/>
                    <a:ext cx="1220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44 w 1212"/>
                      <a:gd name="T3" fmla="*/ 0 h 672"/>
                      <a:gd name="T4" fmla="*/ 1244 w 1212"/>
                      <a:gd name="T5" fmla="*/ 624 h 672"/>
                      <a:gd name="T6" fmla="*/ 1172 w 1212"/>
                      <a:gd name="T7" fmla="*/ 672 h 672"/>
                      <a:gd name="T8" fmla="*/ 740 w 1212"/>
                      <a:gd name="T9" fmla="*/ 468 h 672"/>
                      <a:gd name="T10" fmla="*/ 556 w 1212"/>
                      <a:gd name="T11" fmla="*/ 384 h 672"/>
                      <a:gd name="T12" fmla="*/ 368 w 1212"/>
                      <a:gd name="T13" fmla="*/ 372 h 672"/>
                      <a:gd name="T14" fmla="*/ 220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CCFFFF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38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2" y="3350"/>
                    <a:ext cx="311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altLang="zh-CN" sz="20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…...</a:t>
                    </a:r>
                  </a:p>
                </p:txBody>
              </p:sp>
            </p:grpSp>
            <p:sp>
              <p:nvSpPr>
                <p:cNvPr id="17453" name="Line 17"/>
                <p:cNvSpPr>
                  <a:spLocks noChangeShapeType="1"/>
                </p:cNvSpPr>
                <p:nvPr/>
              </p:nvSpPr>
              <p:spPr bwMode="auto">
                <a:xfrm>
                  <a:off x="1223" y="302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9"/>
                <p:cNvSpPr>
                  <a:spLocks noChangeShapeType="1"/>
                </p:cNvSpPr>
                <p:nvPr/>
              </p:nvSpPr>
              <p:spPr bwMode="auto">
                <a:xfrm>
                  <a:off x="1243" y="178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9"/>
                <p:cNvSpPr>
                  <a:spLocks noChangeShapeType="1"/>
                </p:cNvSpPr>
                <p:nvPr/>
              </p:nvSpPr>
              <p:spPr bwMode="auto">
                <a:xfrm>
                  <a:off x="1243" y="1577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3" name="Group 18"/>
              <p:cNvGrpSpPr>
                <a:grpSpLocks/>
              </p:cNvGrpSpPr>
              <p:nvPr/>
            </p:nvGrpSpPr>
            <p:grpSpPr bwMode="auto">
              <a:xfrm>
                <a:off x="517" y="943"/>
                <a:ext cx="735" cy="2778"/>
                <a:chOff x="517" y="943"/>
                <a:chExt cx="735" cy="2778"/>
              </a:xfrm>
            </p:grpSpPr>
            <p:sp>
              <p:nvSpPr>
                <p:cNvPr id="4423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52" y="943"/>
                  <a:ext cx="7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1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00000000</a:t>
                  </a:r>
                </a:p>
              </p:txBody>
            </p:sp>
            <p:grpSp>
              <p:nvGrpSpPr>
                <p:cNvPr id="17435" name="Group 20"/>
                <p:cNvGrpSpPr>
                  <a:grpSpLocks/>
                </p:cNvGrpSpPr>
                <p:nvPr/>
              </p:nvGrpSpPr>
              <p:grpSpPr bwMode="auto">
                <a:xfrm>
                  <a:off x="517" y="1362"/>
                  <a:ext cx="735" cy="1148"/>
                  <a:chOff x="517" y="1362"/>
                  <a:chExt cx="735" cy="1148"/>
                </a:xfrm>
              </p:grpSpPr>
              <p:sp>
                <p:nvSpPr>
                  <p:cNvPr id="4423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" y="1362"/>
                    <a:ext cx="71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altLang="zh-CN" sz="18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0012FF30</a:t>
                    </a:r>
                  </a:p>
                </p:txBody>
              </p:sp>
              <p:sp>
                <p:nvSpPr>
                  <p:cNvPr id="5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7" y="2277"/>
                    <a:ext cx="71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altLang="zh-CN" sz="18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0012FF34</a:t>
                    </a:r>
                  </a:p>
                </p:txBody>
              </p:sp>
            </p:grpSp>
            <p:sp>
              <p:nvSpPr>
                <p:cNvPr id="4423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74" y="1089"/>
                  <a:ext cx="311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….</a:t>
                  </a:r>
                </a:p>
              </p:txBody>
            </p:sp>
            <p:sp>
              <p:nvSpPr>
                <p:cNvPr id="4423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03" y="3380"/>
                  <a:ext cx="311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…...</a:t>
                  </a:r>
                </a:p>
              </p:txBody>
            </p:sp>
          </p:grpSp>
        </p:grpSp>
      </p:grpSp>
      <p:sp>
        <p:nvSpPr>
          <p:cNvPr id="442397" name="Rectangle 29"/>
          <p:cNvSpPr>
            <a:spLocks noGrp="1" noChangeArrowheads="1"/>
          </p:cNvSpPr>
          <p:nvPr>
            <p:ph idx="1"/>
          </p:nvPr>
        </p:nvSpPr>
        <p:spPr>
          <a:xfrm>
            <a:off x="500935" y="332656"/>
            <a:ext cx="3836862" cy="530225"/>
          </a:xfrm>
        </p:spPr>
        <p:txBody>
          <a:bodyPr/>
          <a:lstStyle/>
          <a:p>
            <a:pPr marL="609600" indent="-609600" defTabSz="914400"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变量的属性</a:t>
            </a:r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702425" y="6360585"/>
            <a:ext cx="2406650" cy="332316"/>
          </a:xfrm>
        </p:spPr>
        <p:txBody>
          <a:bodyPr/>
          <a:lstStyle/>
          <a:p>
            <a:pPr>
              <a:defRPr/>
            </a:pPr>
            <a:fld id="{F8EC6FC0-B8C6-4BC9-BB43-963DDEBDD771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442398" name="Text Box 30" descr="信纸"/>
          <p:cNvSpPr txBox="1">
            <a:spLocks noChangeArrowheads="1"/>
          </p:cNvSpPr>
          <p:nvPr/>
        </p:nvSpPr>
        <p:spPr bwMode="auto">
          <a:xfrm>
            <a:off x="6078365" y="1817529"/>
            <a:ext cx="2664296" cy="132343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339933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程序中</a:t>
            </a:r>
            <a:r>
              <a:rPr lang="en-US" altLang="zh-CN" sz="2400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i; </a:t>
            </a:r>
          </a:p>
          <a:p>
            <a:pPr eaLnBrk="0" hangingPunct="0">
              <a:lnSpc>
                <a:spcPts val="3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</a:t>
            </a:r>
          </a:p>
          <a:p>
            <a:pPr eaLnBrk="0" hangingPunct="0">
              <a:lnSpc>
                <a:spcPts val="3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float k;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3185616" y="4191675"/>
            <a:ext cx="5222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</a:t>
            </a:r>
          </a:p>
        </p:txBody>
      </p:sp>
      <p:grpSp>
        <p:nvGrpSpPr>
          <p:cNvPr id="442403" name="Group 35"/>
          <p:cNvGrpSpPr>
            <a:grpSpLocks/>
          </p:cNvGrpSpPr>
          <p:nvPr/>
        </p:nvGrpSpPr>
        <p:grpSpPr bwMode="auto">
          <a:xfrm>
            <a:off x="4449257" y="2157313"/>
            <a:ext cx="3388196" cy="191567"/>
            <a:chOff x="2076" y="1512"/>
            <a:chExt cx="2232" cy="252"/>
          </a:xfrm>
        </p:grpSpPr>
        <p:sp>
          <p:nvSpPr>
            <p:cNvPr id="17428" name="Line 36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37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lg" len="lg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2406" name="Group 38"/>
          <p:cNvGrpSpPr>
            <a:grpSpLocks/>
          </p:cNvGrpSpPr>
          <p:nvPr/>
        </p:nvGrpSpPr>
        <p:grpSpPr bwMode="auto">
          <a:xfrm>
            <a:off x="4468283" y="3212055"/>
            <a:ext cx="3369170" cy="432969"/>
            <a:chOff x="2076" y="1992"/>
            <a:chExt cx="2412" cy="264"/>
          </a:xfrm>
        </p:grpSpPr>
        <p:sp>
          <p:nvSpPr>
            <p:cNvPr id="17426" name="Line 39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stealth" w="lg" len="lg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40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2410" name="Group 42"/>
          <p:cNvGrpSpPr>
            <a:grpSpLocks/>
          </p:cNvGrpSpPr>
          <p:nvPr/>
        </p:nvGrpSpPr>
        <p:grpSpPr bwMode="auto">
          <a:xfrm>
            <a:off x="500935" y="1412774"/>
            <a:ext cx="2054227" cy="1087439"/>
            <a:chOff x="122" y="1472"/>
            <a:chExt cx="1294" cy="685"/>
          </a:xfrm>
        </p:grpSpPr>
        <p:sp>
          <p:nvSpPr>
            <p:cNvPr id="17424" name="Oval 43"/>
            <p:cNvSpPr>
              <a:spLocks noChangeArrowheads="1"/>
            </p:cNvSpPr>
            <p:nvPr/>
          </p:nvSpPr>
          <p:spPr bwMode="auto">
            <a:xfrm>
              <a:off x="735" y="1941"/>
              <a:ext cx="681" cy="2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2412" name="AutoShape 44"/>
            <p:cNvSpPr>
              <a:spLocks/>
            </p:cNvSpPr>
            <p:nvPr/>
          </p:nvSpPr>
          <p:spPr bwMode="auto">
            <a:xfrm>
              <a:off x="122" y="1472"/>
              <a:ext cx="404" cy="506"/>
            </a:xfrm>
            <a:prstGeom prst="borderCallout2">
              <a:avLst>
                <a:gd name="adj1" fmla="val 15894"/>
                <a:gd name="adj2" fmla="val 110810"/>
                <a:gd name="adj3" fmla="val 15894"/>
                <a:gd name="adj4" fmla="val 137389"/>
                <a:gd name="adj5" fmla="val 88080"/>
                <a:gd name="adj6" fmla="val 17862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>
                <a:defRPr/>
              </a:pPr>
              <a:r>
                <a:rPr lang="en-US" altLang="zh-CN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zh-CN" altLang="en-US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的</a:t>
              </a:r>
              <a:endParaRPr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  <a:p>
              <a:pPr algn="l">
                <a:defRPr/>
              </a:pPr>
              <a:r>
                <a:rPr lang="zh-CN" altLang="en-US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地址</a:t>
              </a:r>
            </a:p>
          </p:txBody>
        </p:sp>
      </p:grpSp>
      <p:grpSp>
        <p:nvGrpSpPr>
          <p:cNvPr id="442413" name="Group 45"/>
          <p:cNvGrpSpPr>
            <a:grpSpLocks/>
          </p:cNvGrpSpPr>
          <p:nvPr/>
        </p:nvGrpSpPr>
        <p:grpSpPr bwMode="auto">
          <a:xfrm>
            <a:off x="550666" y="3603627"/>
            <a:ext cx="1975358" cy="1922464"/>
            <a:chOff x="158" y="2270"/>
            <a:chExt cx="1462" cy="1211"/>
          </a:xfrm>
        </p:grpSpPr>
        <p:sp>
          <p:nvSpPr>
            <p:cNvPr id="17422" name="Oval 46"/>
            <p:cNvSpPr>
              <a:spLocks noChangeArrowheads="1"/>
            </p:cNvSpPr>
            <p:nvPr/>
          </p:nvSpPr>
          <p:spPr bwMode="auto">
            <a:xfrm>
              <a:off x="836" y="2270"/>
              <a:ext cx="784" cy="2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42415" name="AutoShape 47"/>
            <p:cNvSpPr>
              <a:spLocks/>
            </p:cNvSpPr>
            <p:nvPr/>
          </p:nvSpPr>
          <p:spPr bwMode="auto">
            <a:xfrm>
              <a:off x="158" y="2968"/>
              <a:ext cx="475" cy="513"/>
            </a:xfrm>
            <a:prstGeom prst="borderCallout2">
              <a:avLst>
                <a:gd name="adj1" fmla="val 15894"/>
                <a:gd name="adj2" fmla="val 110810"/>
                <a:gd name="adj3" fmla="val 15894"/>
                <a:gd name="adj4" fmla="val 141440"/>
                <a:gd name="adj5" fmla="val -89438"/>
                <a:gd name="adj6" fmla="val 22031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l">
                <a:defRPr/>
              </a:pPr>
              <a:r>
                <a:rPr lang="en-US" altLang="zh-CN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zh-CN" altLang="en-US" sz="1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的地址</a:t>
              </a:r>
            </a:p>
          </p:txBody>
        </p:sp>
      </p:grp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3289483" y="2614318"/>
            <a:ext cx="399539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3089713" y="4258668"/>
            <a:ext cx="799079" cy="46166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3.14</a:t>
            </a: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3217945" y="2624072"/>
            <a:ext cx="542612" cy="46166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4788024" y="3893661"/>
            <a:ext cx="4320480" cy="2559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36000" rIns="36000">
            <a:spAutoFit/>
          </a:bodyPr>
          <a:lstStyle/>
          <a:p>
            <a:pPr lvl="1"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变量名：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代表内存中的存储单元；通过变量名来存、取存储单元的内容。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lvl="1"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变量的地址：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系统分配给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变量的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存储单元的起始</a:t>
            </a:r>
            <a:r>
              <a:rPr lang="zh-CN" altLang="zh-CN" sz="1800" dirty="0">
                <a:latin typeface="黑体" pitchFamily="49" charset="-122"/>
                <a:ea typeface="黑体" pitchFamily="49" charset="-122"/>
              </a:rPr>
              <a:t>地址。</a:t>
            </a:r>
          </a:p>
          <a:p>
            <a:pPr lvl="1"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变量的类型：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定义时指定，决定存储单元的大小和数据的存储方式。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lvl="1"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变量的值：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对应变量名存储单元存放的具体数值。</a:t>
            </a:r>
          </a:p>
        </p:txBody>
      </p:sp>
    </p:spTree>
    <p:extLst>
      <p:ext uri="{BB962C8B-B14F-4D97-AF65-F5344CB8AC3E}">
        <p14:creationId xmlns:p14="http://schemas.microsoft.com/office/powerpoint/2010/main" val="25754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4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0" grpId="0"/>
      <p:bldP spid="442397" grpId="0" build="p" bldLvl="5" autoUpdateAnimBg="0"/>
      <p:bldP spid="442398" grpId="0" animBg="1"/>
      <p:bldP spid="442401" grpId="0"/>
      <p:bldP spid="60" grpId="0"/>
      <p:bldP spid="58" grpId="0" animBg="1"/>
      <p:bldP spid="57" grpId="0" animBg="1"/>
      <p:bldP spid="4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928992" cy="1993148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变量可以在定义时对其赋值，称为初始化。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变量没有赋值，其单元内容不可以使用，是内存中的随机数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变量在程序中可以被多次赋值。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初始化不是在编译时进行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zh-CN" altLang="en-US" b="1" dirty="0">
                <a:solidFill>
                  <a:schemeClr val="tx1"/>
                </a:solidFill>
              </a:rPr>
              <a:t>而是在程序运行时完成</a:t>
            </a:r>
            <a:r>
              <a:rPr lang="zh-CN" altLang="en-US" b="1" dirty="0"/>
              <a:t>的。</a:t>
            </a:r>
            <a:endParaRPr lang="en-US" altLang="zh-CN" dirty="0"/>
          </a:p>
          <a:p>
            <a:pPr>
              <a:buFont typeface="Arial" pitchFamily="34" charset="0"/>
              <a:buChar char="•"/>
              <a:defRPr/>
            </a:pPr>
            <a:endParaRPr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1641C5-899B-4ED8-8BAF-FA31470515F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395289" y="260351"/>
            <a:ext cx="2974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变量的初始化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4478" y="2876743"/>
            <a:ext cx="72801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赋值号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表示将右边的表达式内容赋给左边的变量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55576" y="4498227"/>
            <a:ext cx="284165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32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3200" dirty="0" err="1">
                <a:latin typeface="黑体" pitchFamily="49" charset="-122"/>
                <a:ea typeface="黑体" pitchFamily="49" charset="-122"/>
              </a:rPr>
              <a:t>a,b</a:t>
            </a:r>
            <a:r>
              <a:rPr kumimoji="1" lang="en-US" altLang="zh-CN" sz="3200" dirty="0">
                <a:latin typeface="黑体" pitchFamily="49" charset="-122"/>
                <a:ea typeface="黑体" pitchFamily="49" charset="-122"/>
              </a:rPr>
              <a:t>=5,c=5;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292849" y="4161414"/>
            <a:ext cx="2663527" cy="15718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>
                <a:latin typeface="黑体" pitchFamily="49" charset="-122"/>
                <a:ea typeface="黑体" pitchFamily="49" charset="-122"/>
              </a:rPr>
              <a:t>int a,b,c;</a:t>
            </a:r>
          </a:p>
          <a:p>
            <a:pPr algn="l" eaLnBrk="1" hangingPunct="1"/>
            <a:r>
              <a:rPr kumimoji="1" lang="en-US" altLang="zh-CN" sz="3200">
                <a:latin typeface="黑体" pitchFamily="49" charset="-122"/>
                <a:ea typeface="黑体" pitchFamily="49" charset="-122"/>
              </a:rPr>
              <a:t>b=5;</a:t>
            </a:r>
          </a:p>
          <a:p>
            <a:pPr algn="l" eaLnBrk="1" hangingPunct="1"/>
            <a:r>
              <a:rPr kumimoji="1" lang="en-US" altLang="zh-CN" sz="3200">
                <a:latin typeface="黑体" pitchFamily="49" charset="-122"/>
                <a:ea typeface="黑体" pitchFamily="49" charset="-122"/>
              </a:rPr>
              <a:t>c=5;</a:t>
            </a: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3779912" y="4690106"/>
            <a:ext cx="1247370" cy="215900"/>
          </a:xfrm>
          <a:prstGeom prst="rightArrow">
            <a:avLst>
              <a:gd name="adj1" fmla="val 50000"/>
              <a:gd name="adj2" fmla="val 1917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773041" y="5518869"/>
            <a:ext cx="942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6000" b="1">
                <a:solidFill>
                  <a:schemeClr val="accent1"/>
                </a:solidFill>
                <a:latin typeface="Arial" charset="0"/>
                <a:sym typeface="Webdings" pitchFamily="18" charset="2"/>
              </a:rPr>
              <a:t></a:t>
            </a:r>
            <a:endParaRPr kumimoji="1" lang="en-US" altLang="zh-CN" sz="24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20292" y="5645463"/>
            <a:ext cx="295275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dirty="0" err="1"/>
              <a:t>int</a:t>
            </a:r>
            <a:r>
              <a:rPr kumimoji="1" lang="en-US" altLang="zh-CN" dirty="0"/>
              <a:t> a=b=c=5;</a:t>
            </a:r>
          </a:p>
        </p:txBody>
      </p:sp>
    </p:spTree>
    <p:extLst>
      <p:ext uri="{BB962C8B-B14F-4D97-AF65-F5344CB8AC3E}">
        <p14:creationId xmlns:p14="http://schemas.microsoft.com/office/powerpoint/2010/main" val="42514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utoUpdateAnimBg="0"/>
      <p:bldP spid="10" grpId="0" animBg="1" autoUpdateAnimBg="0"/>
      <p:bldP spid="11" grpId="0" animBg="1"/>
      <p:bldP spid="12" grpId="0" autoUpdateAnimBg="0"/>
      <p:bldP spid="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4" name="Rectangle 4"/>
          <p:cNvSpPr>
            <a:spLocks noGrp="1" noChangeArrowheads="1"/>
          </p:cNvSpPr>
          <p:nvPr>
            <p:ph idx="1"/>
          </p:nvPr>
        </p:nvSpPr>
        <p:spPr>
          <a:xfrm>
            <a:off x="438204" y="1268761"/>
            <a:ext cx="8598292" cy="2520280"/>
          </a:xfrm>
          <a:noFill/>
        </p:spPr>
        <p:txBody>
          <a:bodyPr/>
          <a:lstStyle/>
          <a:p>
            <a:pPr defTabSz="914400">
              <a:lnSpc>
                <a:spcPts val="3600"/>
              </a:lnSpc>
              <a:buFontTx/>
              <a:buNone/>
            </a:pPr>
            <a:r>
              <a:rPr lang="zh-CN" altLang="en-US" sz="3200" b="1" dirty="0">
                <a:solidFill>
                  <a:srgbClr val="800000"/>
                </a:solidFill>
              </a:rPr>
              <a:t>常量：</a:t>
            </a:r>
            <a:r>
              <a:rPr lang="zh-CN" altLang="en-US" sz="2800" b="1" dirty="0">
                <a:solidFill>
                  <a:schemeClr val="tx1"/>
                </a:solidFill>
              </a:rPr>
              <a:t>在程序运行中，其值保持不变的量称为常量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endParaRPr lang="zh-CN" altLang="en-US" sz="2800" b="1" dirty="0"/>
          </a:p>
          <a:p>
            <a:pPr defTabSz="914400">
              <a:lnSpc>
                <a:spcPts val="3600"/>
              </a:lnSpc>
              <a:buFontTx/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常量的表示方法</a:t>
            </a:r>
            <a:r>
              <a:rPr lang="en-US" altLang="zh-CN" sz="2800" b="1" dirty="0">
                <a:solidFill>
                  <a:srgbClr val="800000"/>
                </a:solidFill>
              </a:rPr>
              <a:t>:</a:t>
            </a:r>
            <a:endParaRPr lang="en-US" altLang="zh-CN" sz="2800" b="1" dirty="0"/>
          </a:p>
          <a:p>
            <a:pPr defTabSz="914400">
              <a:lnSpc>
                <a:spcPts val="3600"/>
              </a:lnSpc>
            </a:pPr>
            <a:r>
              <a:rPr lang="zh-CN" altLang="en-US" sz="2800" b="1" dirty="0">
                <a:solidFill>
                  <a:srgbClr val="800000"/>
                </a:solidFill>
              </a:rPr>
              <a:t>数值常量</a:t>
            </a:r>
            <a:r>
              <a:rPr lang="zh-CN" altLang="en-US" sz="2800" b="1" dirty="0"/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例如：</a:t>
            </a:r>
            <a:r>
              <a:rPr lang="en-US" altLang="zh-CN" sz="2800" b="1" dirty="0">
                <a:solidFill>
                  <a:schemeClr val="tx1"/>
                </a:solidFill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</a:rPr>
              <a:t>3 </a:t>
            </a:r>
            <a:r>
              <a:rPr lang="zh-CN" altLang="en-US" sz="2800" b="1" dirty="0">
                <a:solidFill>
                  <a:schemeClr val="tx1"/>
                </a:solidFill>
              </a:rPr>
              <a:t>， </a:t>
            </a:r>
            <a:r>
              <a:rPr lang="en-US" altLang="zh-CN" sz="2800" b="1" dirty="0">
                <a:solidFill>
                  <a:schemeClr val="tx1"/>
                </a:solidFill>
              </a:rPr>
              <a:t>2.68</a:t>
            </a:r>
            <a:r>
              <a:rPr lang="zh-CN" altLang="en-US" sz="2800" b="1" dirty="0">
                <a:solidFill>
                  <a:schemeClr val="tx1"/>
                </a:solidFill>
              </a:rPr>
              <a:t>等</a:t>
            </a:r>
          </a:p>
          <a:p>
            <a:pPr defTabSz="914400">
              <a:lnSpc>
                <a:spcPts val="3600"/>
              </a:lnSpc>
            </a:pPr>
            <a:r>
              <a:rPr lang="zh-CN" altLang="en-US" sz="2800" b="1" dirty="0">
                <a:solidFill>
                  <a:srgbClr val="800000"/>
                </a:solidFill>
              </a:rPr>
              <a:t>符号常量</a:t>
            </a:r>
            <a:r>
              <a:rPr lang="zh-CN" altLang="en-US" sz="2800" b="1" i="1" dirty="0"/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用一个符号代表一个常量，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必须在函数开始用宏定义声明后使用。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defTabSz="914400">
              <a:lnSpc>
                <a:spcPts val="3600"/>
              </a:lnSpc>
              <a:buFontTx/>
              <a:buNone/>
            </a:pPr>
            <a:r>
              <a:rPr lang="zh-CN" altLang="en-US" sz="2800" b="1" dirty="0"/>
              <a:t>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40FFF47C-ACBF-46A5-B497-F2157B340287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0" y="4077072"/>
            <a:ext cx="81158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lnSpc>
                <a:spcPts val="3000"/>
              </a:lnSpc>
            </a:pP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符号常量定义：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lnSpc>
                <a:spcPts val="3000"/>
              </a:lnSpc>
            </a:pPr>
            <a:r>
              <a:rPr kumimoji="1"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     #define </a:t>
            </a: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宏名 符号串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lnSpc>
                <a:spcPts val="3000"/>
              </a:lnSpc>
            </a:pP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lnSpc>
                <a:spcPts val="3000"/>
              </a:lnSpc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功能：在程序编译时，首先使用符号串替换程序中的所有宏名，再进行编译。符号串可以是常量、表达式、格式串等。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lnSpc>
                <a:spcPts val="3000"/>
              </a:lnSpc>
            </a:pP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lnSpc>
                <a:spcPts val="3000"/>
              </a:lnSpc>
            </a:pP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lnSpc>
                <a:spcPts val="3000"/>
              </a:lnSpc>
            </a:pP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lnSpc>
                <a:spcPts val="3000"/>
              </a:lnSpc>
            </a:pPr>
            <a:r>
              <a:rPr kumimoji="1" lang="en-US" altLang="zh-CN" sz="2800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</a:rPr>
              <a:t>    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39751" y="260351"/>
            <a:ext cx="7993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0000"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常  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build="p" autoUpdateAnimBg="0"/>
      <p:bldP spid="8" grpId="0" build="p" autoUpdateAnimBg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8606"/>
            <a:ext cx="8423598" cy="764117"/>
          </a:xfrm>
        </p:spPr>
        <p:txBody>
          <a:bodyPr/>
          <a:lstStyle/>
          <a:p>
            <a:pPr>
              <a:defRPr/>
            </a:pPr>
            <a:r>
              <a:rPr lang="zh-CN" altLang="en-US" sz="28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</a:rPr>
              <a:t>计算圆的面积</a:t>
            </a:r>
            <a:endParaRPr sz="2800" b="0" dirty="0">
              <a:solidFill>
                <a:srgbClr val="CC0000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6416" y="6360585"/>
            <a:ext cx="792659" cy="332316"/>
          </a:xfrm>
        </p:spPr>
        <p:txBody>
          <a:bodyPr/>
          <a:lstStyle/>
          <a:p>
            <a:pPr>
              <a:defRPr/>
            </a:pPr>
            <a:fld id="{A80D8422-4DA7-4E6A-BCFA-A08DBA0B05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7544" y="1403283"/>
            <a:ext cx="4569507" cy="33938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 algn="l" eaLnBrk="0" hangingPunct="0"/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#include &lt;</a:t>
            </a:r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stdio.h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&gt; </a:t>
            </a:r>
          </a:p>
          <a:p>
            <a:pPr marL="342900" indent="-342900" algn="l" eaLnBrk="0" hangingPunct="0"/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#define </a:t>
            </a:r>
            <a:r>
              <a:rPr kumimoji="1"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PI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3.1415926</a:t>
            </a:r>
          </a:p>
          <a:p>
            <a:pPr marL="342900" indent="-342900" algn="l" eaLnBrk="0" hangingPunct="0"/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main(  )</a:t>
            </a:r>
          </a:p>
          <a:p>
            <a:pPr marL="342900" indent="-342900" algn="l" eaLnBrk="0" hangingPunct="0"/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{</a:t>
            </a:r>
          </a:p>
          <a:p>
            <a:pPr marL="342900" indent="-342900" algn="l" eaLnBrk="0" hangingPunct="0"/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float </a:t>
            </a:r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s,r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=10;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/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s=</a:t>
            </a:r>
            <a:r>
              <a:rPr kumimoji="1"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PI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*r*r;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/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printf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"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s=</a:t>
            </a:r>
            <a:r>
              <a:rPr kumimoji="1" lang="en-US" altLang="zh-CN" sz="2400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PI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*r</a:t>
            </a:r>
            <a:r>
              <a:rPr kumimoji="1" lang="en-US" altLang="zh-CN" sz="2400" baseline="30000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=%</a:t>
            </a:r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",</a:t>
            </a:r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s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);</a:t>
            </a:r>
          </a:p>
          <a:p>
            <a:pPr marL="342900" indent="-342900" algn="l" eaLnBrk="0" hangingPunct="0"/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return 0;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/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pPr marL="342900" indent="-342900" algn="l" eaLnBrk="0" hangingPunct="0"/>
            <a:r>
              <a:rPr kumimoji="1" lang="en-US" altLang="zh-CN" sz="2400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</a:rPr>
              <a:t>   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262529" y="4077072"/>
            <a:ext cx="3668663" cy="192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  <a:cs typeface="Adobe 黑体 Std R"/>
              </a:rPr>
              <a:t>优点：</a:t>
            </a:r>
            <a:endParaRPr kumimoji="1" lang="en-US" altLang="zh-CN" sz="2400" dirty="0">
              <a:latin typeface="黑体" pitchFamily="49" charset="-122"/>
              <a:ea typeface="黑体" pitchFamily="49" charset="-122"/>
              <a:cs typeface="Adobe 黑体 Std R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  <a:cs typeface="Adobe 黑体 Std R"/>
              </a:rPr>
              <a:t>方便程序书写调试，提高程序的可读性；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  <a:cs typeface="Adobe 黑体 Std R"/>
              </a:rPr>
              <a:t>习惯用大写字母表示；</a:t>
            </a:r>
          </a:p>
          <a:p>
            <a:pPr>
              <a:spcBef>
                <a:spcPct val="20000"/>
              </a:spcBef>
            </a:pPr>
            <a:endParaRPr kumimoji="1" lang="zh-CN" altLang="en-US" sz="2400" dirty="0">
              <a:latin typeface="黑体" pitchFamily="49" charset="-122"/>
              <a:ea typeface="黑体" pitchFamily="49" charset="-122"/>
              <a:cs typeface="Adobe 黑体 Std R"/>
            </a:endParaRPr>
          </a:p>
          <a:p>
            <a:pPr>
              <a:spcBef>
                <a:spcPct val="20000"/>
              </a:spcBef>
            </a:pPr>
            <a:endParaRPr kumimoji="1" lang="zh-CN" altLang="en-US" sz="2400" dirty="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4675690" y="260649"/>
            <a:ext cx="909625" cy="881591"/>
          </a:xfrm>
          <a:prstGeom prst="wedgeRectCallout">
            <a:avLst>
              <a:gd name="adj1" fmla="val -333219"/>
              <a:gd name="adj2" fmla="val 137411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宏名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6012162" y="521693"/>
            <a:ext cx="1872207" cy="881591"/>
          </a:xfrm>
          <a:prstGeom prst="wedgeRectCallout">
            <a:avLst>
              <a:gd name="adj1" fmla="val -173278"/>
              <a:gd name="adj2" fmla="val 123005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不是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语句，后边不能加分号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2627784" y="5464026"/>
            <a:ext cx="1584176" cy="881591"/>
          </a:xfrm>
          <a:prstGeom prst="wedgeRectCallout">
            <a:avLst>
              <a:gd name="adj1" fmla="val -40934"/>
              <a:gd name="adj2" fmla="val -220573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这个</a:t>
            </a: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PI</a:t>
            </a:r>
            <a:r>
              <a: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替换吗？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5865441" y="1892830"/>
            <a:ext cx="2136799" cy="1056117"/>
          </a:xfrm>
          <a:prstGeom prst="wedgeRectCallout">
            <a:avLst>
              <a:gd name="adj1" fmla="val -238134"/>
              <a:gd name="adj2" fmla="val 84008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+mn-ea"/>
                <a:ea typeface="+mn-ea"/>
                <a:cs typeface="Adobe 黑体 Std R"/>
              </a:rPr>
              <a:t>编译之前，使用</a:t>
            </a:r>
            <a:r>
              <a:rPr kumimoji="1" lang="en-US" altLang="zh-CN" sz="2000" dirty="0">
                <a:latin typeface="+mn-ea"/>
                <a:ea typeface="+mn-ea"/>
                <a:cs typeface="Adobe 黑体 Std R"/>
              </a:rPr>
              <a:t>3.1415926</a:t>
            </a:r>
            <a:r>
              <a:rPr kumimoji="1" lang="zh-CN" altLang="en-US" sz="2000" dirty="0">
                <a:latin typeface="+mn-ea"/>
                <a:ea typeface="+mn-ea"/>
                <a:cs typeface="Adobe 黑体 Std R"/>
              </a:rPr>
              <a:t>替换</a:t>
            </a:r>
            <a:r>
              <a:rPr kumimoji="1" lang="en-US" altLang="zh-CN" sz="2000" dirty="0">
                <a:latin typeface="+mn-ea"/>
                <a:ea typeface="+mn-ea"/>
                <a:cs typeface="Adobe 黑体 Std R"/>
              </a:rPr>
              <a:t>PI</a:t>
            </a:r>
            <a:r>
              <a:rPr kumimoji="1" lang="zh-CN" altLang="en-US" sz="2000" dirty="0">
                <a:latin typeface="+mn-ea"/>
                <a:ea typeface="+mn-ea"/>
                <a:cs typeface="Adobe 黑体 Std R"/>
              </a:rPr>
              <a:t>；</a:t>
            </a:r>
            <a:endParaRPr kumimoji="1" lang="en-US" altLang="zh-CN" sz="2000" dirty="0">
              <a:latin typeface="+mn-ea"/>
              <a:ea typeface="+mn-ea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242587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8" grpId="0" build="p" autoUpdateAnimBg="0"/>
      <p:bldP spid="3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367" y="1590558"/>
            <a:ext cx="8136904" cy="1550410"/>
          </a:xfr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zh-CN" altLang="en-US" dirty="0">
                <a:solidFill>
                  <a:srgbClr val="C00000"/>
                </a:solidFill>
              </a:rPr>
              <a:t>问题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chemeClr val="tx1"/>
                </a:solidFill>
              </a:rPr>
              <a:t>什么是数据类型？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高级语言把它们能处理的数据分成若干类，这些类就是数据类型。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73C8-D4DB-4C36-8948-0D0D49A8095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5324" y="3140968"/>
            <a:ext cx="8136904" cy="3072341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/>
              <a:t>：为什么要划分数据类型？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确定不同类型数据在计算机中所占用的存储单元；</a:t>
            </a: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确定不同类型数据的存储方法和表示范围：</a:t>
            </a: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确定不同类型数据能执行的运算；</a:t>
            </a: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可以更有效地组织数据，规范数据的使用，提高效率。</a:t>
            </a: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lnSpc>
                <a:spcPts val="3500"/>
              </a:lnSpc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 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00367" y="908720"/>
            <a:ext cx="3747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762000"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rgbClr val="C00000"/>
                </a:solidFill>
                <a:latin typeface="黑体"/>
                <a:ea typeface="黑体"/>
              </a:rPr>
              <a:t>数据类型的概念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209079"/>
            <a:ext cx="7772400" cy="765175"/>
          </a:xfrm>
        </p:spPr>
        <p:txBody>
          <a:bodyPr/>
          <a:lstStyle/>
          <a:p>
            <a:pPr algn="ctr" defTabSz="914400">
              <a:defRPr/>
            </a:pPr>
            <a:r>
              <a:rPr lang="en-US" altLang="zh-CN" sz="3600" b="0" dirty="0">
                <a:solidFill>
                  <a:schemeClr val="tx1"/>
                </a:solidFill>
              </a:rPr>
              <a:t>3.2  C</a:t>
            </a:r>
            <a:r>
              <a:rPr lang="zh-CN" altLang="en-US" sz="3600" b="0" dirty="0">
                <a:solidFill>
                  <a:schemeClr val="tx1"/>
                </a:solidFill>
              </a:rPr>
              <a:t>语言数据类型</a:t>
            </a:r>
          </a:p>
        </p:txBody>
      </p:sp>
    </p:spTree>
    <p:extLst>
      <p:ext uri="{BB962C8B-B14F-4D97-AF65-F5344CB8AC3E}">
        <p14:creationId xmlns:p14="http://schemas.microsoft.com/office/powerpoint/2010/main" val="1943410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5C2EDF-5284-4106-A6E8-7C626371E76F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27984" y="254001"/>
            <a:ext cx="453231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r" defTabSz="762000">
              <a:spcBef>
                <a:spcPct val="20000"/>
              </a:spcBef>
              <a:defRPr/>
            </a:pPr>
            <a:r>
              <a:rPr kumimoji="1" lang="zh-CN" altLang="en-US" sz="2400" kern="0" dirty="0">
                <a:solidFill>
                  <a:srgbClr val="C00000"/>
                </a:solidFill>
                <a:latin typeface="黑体"/>
                <a:ea typeface="黑体"/>
              </a:rPr>
              <a:t>数据类型的概念</a:t>
            </a:r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611560" y="1268760"/>
            <a:ext cx="82089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变量定义与数据类型的关系？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所有的变量在使⽤之前必须进行定义（声明）；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所有的变量必须具有确定的数据类型；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数据类型表示在变量中可以存放什么样的数据；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变量中只能存放指定类型的数据，程序运行过程中也不能改变变量的类型。</a:t>
            </a:r>
          </a:p>
        </p:txBody>
      </p:sp>
    </p:spTree>
    <p:extLst>
      <p:ext uri="{BB962C8B-B14F-4D97-AF65-F5344CB8AC3E}">
        <p14:creationId xmlns:p14="http://schemas.microsoft.com/office/powerpoint/2010/main" val="1591923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6416" y="6360584"/>
            <a:ext cx="792659" cy="332779"/>
          </a:xfrm>
        </p:spPr>
        <p:txBody>
          <a:bodyPr/>
          <a:lstStyle/>
          <a:p>
            <a:pPr>
              <a:defRPr/>
            </a:pPr>
            <a:fld id="{6B8273C8-D4DB-4C36-8948-0D0D49A8095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44378" y="1028735"/>
            <a:ext cx="7272038" cy="4704521"/>
            <a:chOff x="1044377" y="1113427"/>
            <a:chExt cx="6695975" cy="2942054"/>
          </a:xfrm>
        </p:grpSpPr>
        <p:sp>
          <p:nvSpPr>
            <p:cNvPr id="6" name="Rectangle 4"/>
            <p:cNvSpPr txBox="1">
              <a:spLocks noChangeArrowheads="1"/>
            </p:cNvSpPr>
            <p:nvPr/>
          </p:nvSpPr>
          <p:spPr>
            <a:xfrm>
              <a:off x="1044377" y="1113427"/>
              <a:ext cx="6695975" cy="294205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762000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  <a:cs typeface="Adobe 黑体 Std R"/>
                </a:defRPr>
              </a:lvl1pPr>
              <a:lvl2pPr marL="742950" indent="-285750" algn="l" defTabSz="7620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lang="zh-CN" altLang="en-US" sz="2400" dirty="0" smtClean="0">
                  <a:solidFill>
                    <a:srgbClr val="4D4D4D"/>
                  </a:solidFill>
                  <a:latin typeface="+mn-lt"/>
                  <a:ea typeface="+mn-ea"/>
                  <a:cs typeface="Adobe 黑体 Std R"/>
                </a:defRPr>
              </a:lvl2pPr>
              <a:lvl3pPr marL="1143000" indent="-228600" algn="l" defTabSz="7620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lang="zh-CN" altLang="en-US" sz="2400" dirty="0" smtClean="0">
                  <a:solidFill>
                    <a:srgbClr val="4D4D4D"/>
                  </a:solidFill>
                  <a:latin typeface="+mn-lt"/>
                  <a:ea typeface="+mn-ea"/>
                  <a:cs typeface="Adobe 黑体 Std R"/>
                </a:defRPr>
              </a:lvl3pPr>
              <a:lvl4pPr marL="1562100" indent="-228600" algn="l" defTabSz="7620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lang="zh-CN" altLang="en-US" sz="2400" dirty="0" smtClean="0">
                  <a:solidFill>
                    <a:srgbClr val="4D4D4D"/>
                  </a:solidFill>
                  <a:latin typeface="+mn-lt"/>
                  <a:ea typeface="+mn-ea"/>
                  <a:cs typeface="Adobe 黑体 Std R"/>
                </a:defRPr>
              </a:lvl4pPr>
              <a:lvl5pPr marL="1981200" indent="-228600" algn="l" defTabSz="7620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lang="zh-CN" altLang="en-US" sz="2400" dirty="0">
                  <a:solidFill>
                    <a:srgbClr val="4D4D4D"/>
                  </a:solidFill>
                  <a:latin typeface="+mn-lt"/>
                  <a:ea typeface="+mn-ea"/>
                  <a:cs typeface="Adobe 黑体 Std R"/>
                </a:defRPr>
              </a:lvl5pPr>
              <a:lvl6pPr marL="2438400" indent="-228600" algn="l" defTabSz="762000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3600">
                  <a:solidFill>
                    <a:srgbClr val="4D4D4D"/>
                  </a:solidFill>
                  <a:latin typeface="+mn-lt"/>
                  <a:ea typeface="+mn-ea"/>
                </a:defRPr>
              </a:lvl6pPr>
              <a:lvl7pPr marL="2895600" indent="-228600" algn="l" defTabSz="762000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3600">
                  <a:solidFill>
                    <a:srgbClr val="4D4D4D"/>
                  </a:solidFill>
                  <a:latin typeface="+mn-lt"/>
                  <a:ea typeface="+mn-ea"/>
                </a:defRPr>
              </a:lvl7pPr>
              <a:lvl8pPr marL="3352800" indent="-228600" algn="l" defTabSz="762000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3600">
                  <a:solidFill>
                    <a:srgbClr val="4D4D4D"/>
                  </a:solidFill>
                  <a:latin typeface="+mn-lt"/>
                  <a:ea typeface="+mn-ea"/>
                </a:defRPr>
              </a:lvl8pPr>
              <a:lvl9pPr marL="3810000" indent="-228600" algn="l" defTabSz="762000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3600">
                  <a:solidFill>
                    <a:srgbClr val="4D4D4D"/>
                  </a:solidFill>
                  <a:latin typeface="+mn-lt"/>
                  <a:ea typeface="+mn-ea"/>
                </a:defRPr>
              </a:lvl9pPr>
            </a:lstStyle>
            <a:p>
              <a:pPr defTabSz="914400"/>
              <a:r>
                <a:rPr lang="zh-CN" altLang="en-US" sz="1600" dirty="0"/>
                <a:t>                                                  </a:t>
              </a:r>
              <a:r>
                <a:rPr lang="zh-CN" altLang="en-US" sz="1600" b="1" dirty="0"/>
                <a:t>基本整型</a:t>
              </a:r>
              <a:endParaRPr lang="en-US" altLang="zh-CN" sz="1600" b="1" dirty="0">
                <a:solidFill>
                  <a:srgbClr val="800000"/>
                </a:solidFill>
              </a:endParaRPr>
            </a:p>
            <a:p>
              <a:pPr defTabSz="914400"/>
              <a:r>
                <a:rPr lang="zh-CN" altLang="en-US" sz="1600" b="1" dirty="0"/>
                <a:t>                                       整  型    短整型</a:t>
              </a:r>
            </a:p>
            <a:p>
              <a:pPr defTabSz="914400"/>
              <a:r>
                <a:rPr lang="zh-CN" altLang="en-US" sz="1600" b="1" dirty="0"/>
                <a:t>                                                 长整型</a:t>
              </a:r>
              <a:endParaRPr lang="en-US" altLang="zh-CN" sz="1600" b="1" dirty="0"/>
            </a:p>
            <a:p>
              <a:pPr defTabSz="914400"/>
              <a:r>
                <a:rPr lang="en-US" altLang="zh-CN" sz="1600" b="1" dirty="0"/>
                <a:t>                                              </a:t>
              </a:r>
              <a:r>
                <a:rPr lang="zh-CN" altLang="en-US" sz="1600" b="1" dirty="0"/>
                <a:t>   无符号整型                                               </a:t>
              </a:r>
            </a:p>
            <a:p>
              <a:pPr defTabSz="914400"/>
              <a:r>
                <a:rPr lang="zh-CN" altLang="en-US" sz="1600" b="1" dirty="0"/>
                <a:t>                          算术类型     字符型             单精度型</a:t>
              </a:r>
              <a:endParaRPr lang="en-US" altLang="zh-CN" sz="1600" b="1" dirty="0"/>
            </a:p>
            <a:p>
              <a:pPr defTabSz="914400"/>
              <a:r>
                <a:rPr lang="zh-CN" altLang="en-US" sz="1600" b="1" dirty="0"/>
                <a:t>                                       实  型（浮点型）   双精度型</a:t>
              </a:r>
            </a:p>
            <a:p>
              <a:pPr defTabSz="914400"/>
              <a:r>
                <a:rPr lang="zh-CN" altLang="en-US" sz="1600" b="1" dirty="0"/>
                <a:t>             基本类型                                     长双精度型</a:t>
              </a:r>
              <a:endParaRPr lang="en-US" altLang="zh-CN" sz="1600" b="1" dirty="0"/>
            </a:p>
            <a:p>
              <a:pPr defTabSz="914400"/>
              <a:r>
                <a:rPr lang="en-US" altLang="zh-CN" sz="1600" b="1" dirty="0"/>
                <a:t>                                       </a:t>
              </a:r>
              <a:r>
                <a:rPr lang="zh-CN" altLang="en-US" sz="1600" b="1" dirty="0"/>
                <a:t>枚举类型</a:t>
              </a:r>
            </a:p>
            <a:p>
              <a:pPr defTabSz="914400"/>
              <a:r>
                <a:rPr lang="zh-CN" altLang="en-US" sz="1600" b="1" dirty="0"/>
                <a:t>                          指针类型</a:t>
              </a:r>
            </a:p>
            <a:p>
              <a:pPr defTabSz="914400"/>
              <a:r>
                <a:rPr lang="zh-CN" altLang="en-US" sz="1600" b="1" dirty="0"/>
                <a:t>数据类型</a:t>
              </a:r>
            </a:p>
            <a:p>
              <a:pPr defTabSz="914400"/>
              <a:endParaRPr lang="zh-CN" altLang="en-US" sz="1600" b="1" dirty="0"/>
            </a:p>
            <a:p>
              <a:pPr defTabSz="914400">
                <a:lnSpc>
                  <a:spcPts val="2000"/>
                </a:lnSpc>
              </a:pPr>
              <a:r>
                <a:rPr lang="zh-CN" altLang="en-US" sz="1600" b="1" dirty="0"/>
                <a:t>                        数组</a:t>
              </a:r>
            </a:p>
            <a:p>
              <a:pPr defTabSz="914400">
                <a:lnSpc>
                  <a:spcPts val="2000"/>
                </a:lnSpc>
              </a:pPr>
              <a:r>
                <a:rPr lang="zh-CN" altLang="en-US" sz="1600" b="1" dirty="0"/>
                <a:t>             构造类型   结构体类型</a:t>
              </a:r>
            </a:p>
            <a:p>
              <a:pPr defTabSz="914400">
                <a:lnSpc>
                  <a:spcPts val="2000"/>
                </a:lnSpc>
              </a:pPr>
              <a:r>
                <a:rPr lang="zh-CN" altLang="en-US" sz="1600" b="1" dirty="0"/>
                <a:t>                        共用体类型</a:t>
              </a:r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3196607" y="1934512"/>
              <a:ext cx="278032" cy="792215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dirty="0"/>
                <a:t>       </a:t>
              </a:r>
              <a:endParaRPr lang="zh-CN" altLang="en-US" sz="1400" dirty="0"/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3201429" y="3155171"/>
              <a:ext cx="139016" cy="545437"/>
            </a:xfrm>
            <a:prstGeom prst="leftBrace">
              <a:avLst>
                <a:gd name="adj1" fmla="val 10074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4497396" y="1443657"/>
              <a:ext cx="259284" cy="1126464"/>
            </a:xfrm>
            <a:prstGeom prst="leftBrace">
              <a:avLst>
                <a:gd name="adj1" fmla="val 4724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6347972" y="1934512"/>
              <a:ext cx="132608" cy="419053"/>
            </a:xfrm>
            <a:prstGeom prst="leftBrace">
              <a:avLst>
                <a:gd name="adj1" fmla="val 3339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1986176" y="2280306"/>
              <a:ext cx="232471" cy="1146333"/>
            </a:xfrm>
            <a:prstGeom prst="leftBrace">
              <a:avLst>
                <a:gd name="adj1" fmla="val 9139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AutoShape 9"/>
            <p:cNvSpPr>
              <a:spLocks/>
            </p:cNvSpPr>
            <p:nvPr/>
          </p:nvSpPr>
          <p:spPr bwMode="auto">
            <a:xfrm>
              <a:off x="5552327" y="1126580"/>
              <a:ext cx="144016" cy="643898"/>
            </a:xfrm>
            <a:prstGeom prst="leftBrace">
              <a:avLst>
                <a:gd name="adj1" fmla="val 3339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16" name="矩形 15"/>
          <p:cNvSpPr/>
          <p:nvPr/>
        </p:nvSpPr>
        <p:spPr>
          <a:xfrm>
            <a:off x="2067201" y="254000"/>
            <a:ext cx="45323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762000">
              <a:spcBef>
                <a:spcPct val="20000"/>
              </a:spcBef>
              <a:defRPr/>
            </a:pPr>
            <a:r>
              <a:rPr kumimoji="1" lang="en-US" altLang="zh-CN" sz="3200" kern="0" dirty="0">
                <a:solidFill>
                  <a:srgbClr val="C00000"/>
                </a:solidFill>
                <a:latin typeface="黑体"/>
                <a:ea typeface="黑体"/>
              </a:rPr>
              <a:t> C</a:t>
            </a:r>
            <a:r>
              <a:rPr kumimoji="1" lang="zh-CN" altLang="en-US" sz="3200" kern="0" dirty="0">
                <a:solidFill>
                  <a:srgbClr val="C00000"/>
                </a:solidFill>
                <a:latin typeface="黑体"/>
                <a:ea typeface="黑体"/>
              </a:rPr>
              <a:t>语言的数据类型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8328" y="5949280"/>
            <a:ext cx="7704138" cy="5286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幼圆" pitchFamily="49" charset="-122"/>
                <a:ea typeface="幼圆" pitchFamily="49" charset="-122"/>
              </a:rPr>
              <a:t>规定</a:t>
            </a:r>
            <a:r>
              <a:rPr kumimoji="1" lang="en-US" altLang="zh-CN" sz="2800" dirty="0">
                <a:latin typeface="幼圆" pitchFamily="49" charset="-122"/>
                <a:ea typeface="幼圆" pitchFamily="49" charset="-122"/>
              </a:rPr>
              <a:t>:</a:t>
            </a:r>
            <a:r>
              <a:rPr kumimoji="1" lang="zh-CN" altLang="en-US" sz="2800" dirty="0">
                <a:latin typeface="幼圆" pitchFamily="49" charset="-122"/>
                <a:ea typeface="幼圆" pitchFamily="49" charset="-122"/>
              </a:rPr>
              <a:t>在程序中用到的数据</a:t>
            </a:r>
            <a:r>
              <a:rPr kumimoji="1" lang="en-US" altLang="zh-CN" sz="2800" dirty="0">
                <a:latin typeface="幼圆" pitchFamily="49" charset="-122"/>
                <a:ea typeface="幼圆" pitchFamily="49" charset="-122"/>
              </a:rPr>
              <a:t>,</a:t>
            </a:r>
            <a:r>
              <a:rPr kumimoji="1" lang="zh-CN" altLang="en-US" sz="2800" dirty="0">
                <a:latin typeface="幼圆" pitchFamily="49" charset="-122"/>
                <a:ea typeface="幼圆" pitchFamily="49" charset="-122"/>
              </a:rPr>
              <a:t>必须指定数据类型。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2606118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4F444-2203-4201-94B1-9627671FEFBE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17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682625" y="1844774"/>
            <a:ext cx="540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buSzPct val="80000"/>
              <a:buFont typeface="Wingdings" pitchFamily="2" charset="2"/>
              <a:buChar char="l"/>
            </a:pPr>
            <a:r>
              <a:rPr kumimoji="1" lang="zh-CN" altLang="en-US" sz="2800" b="1">
                <a:latin typeface="宋体" pitchFamily="2" charset="-122"/>
              </a:rPr>
              <a:t>整型变量的</a:t>
            </a:r>
            <a:r>
              <a:rPr kumimoji="1" lang="zh-CN" altLang="en-US" sz="2800" b="1">
                <a:latin typeface="Arial" charset="0"/>
              </a:rPr>
              <a:t>形式（</a:t>
            </a:r>
            <a:r>
              <a:rPr kumimoji="1" lang="en-US" altLang="zh-CN" sz="2800" b="1">
                <a:latin typeface="Arial" charset="0"/>
              </a:rPr>
              <a:t>VC++6.0</a:t>
            </a:r>
            <a:r>
              <a:rPr kumimoji="1" lang="zh-CN" altLang="en-US" sz="2800" b="1">
                <a:latin typeface="Arial" charset="0"/>
              </a:rPr>
              <a:t>）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395288" y="3657699"/>
            <a:ext cx="947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000" b="1">
                <a:latin typeface="Arial" charset="0"/>
              </a:rPr>
              <a:t>共六种</a:t>
            </a:r>
          </a:p>
        </p:txBody>
      </p:sp>
      <p:sp>
        <p:nvSpPr>
          <p:cNvPr id="801796" name="AutoShape 4"/>
          <p:cNvSpPr>
            <a:spLocks/>
          </p:cNvSpPr>
          <p:nvPr/>
        </p:nvSpPr>
        <p:spPr bwMode="auto">
          <a:xfrm>
            <a:off x="1403350" y="2649637"/>
            <a:ext cx="457200" cy="2590800"/>
          </a:xfrm>
          <a:prstGeom prst="leftBrace">
            <a:avLst>
              <a:gd name="adj1" fmla="val 41660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1774825" y="2397224"/>
            <a:ext cx="26304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3200" b="1" dirty="0">
                <a:latin typeface="Arial" charset="0"/>
              </a:rPr>
              <a:t>基本整型</a:t>
            </a:r>
          </a:p>
          <a:p>
            <a:pPr algn="l"/>
            <a:r>
              <a:rPr kumimoji="1" lang="zh-CN" altLang="en-US" sz="3200" b="1" dirty="0">
                <a:latin typeface="Arial" charset="0"/>
              </a:rPr>
              <a:t>短整型</a:t>
            </a:r>
          </a:p>
          <a:p>
            <a:pPr algn="l"/>
            <a:r>
              <a:rPr kumimoji="1" lang="zh-CN" altLang="en-US" sz="3200" b="1" dirty="0">
                <a:latin typeface="Arial" charset="0"/>
              </a:rPr>
              <a:t>长整型</a:t>
            </a:r>
          </a:p>
          <a:p>
            <a:pPr algn="l"/>
            <a:r>
              <a:rPr kumimoji="1" lang="zh-CN" altLang="en-US" sz="3200" b="1" dirty="0">
                <a:solidFill>
                  <a:schemeClr val="hlink"/>
                </a:solidFill>
                <a:latin typeface="Arial" charset="0"/>
              </a:rPr>
              <a:t>无符号整型</a:t>
            </a:r>
          </a:p>
          <a:p>
            <a:pPr algn="l"/>
            <a:r>
              <a:rPr kumimoji="1" lang="zh-CN" altLang="en-US" sz="3200" b="1" dirty="0">
                <a:solidFill>
                  <a:schemeClr val="hlink"/>
                </a:solidFill>
                <a:latin typeface="Arial" charset="0"/>
              </a:rPr>
              <a:t>无符号短整型</a:t>
            </a:r>
          </a:p>
          <a:p>
            <a:pPr algn="l"/>
            <a:r>
              <a:rPr kumimoji="1" lang="zh-CN" altLang="en-US" sz="3200" b="1" dirty="0">
                <a:solidFill>
                  <a:schemeClr val="hlink"/>
                </a:solidFill>
                <a:latin typeface="Arial" charset="0"/>
              </a:rPr>
              <a:t>无符号长整型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4533900" y="2354362"/>
            <a:ext cx="31623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en-US" altLang="zh-CN" sz="3200" b="1">
                <a:latin typeface="宋体" pitchFamily="2" charset="-122"/>
              </a:rPr>
              <a:t>int </a:t>
            </a:r>
          </a:p>
          <a:p>
            <a:pPr algn="l"/>
            <a:r>
              <a:rPr kumimoji="1" lang="en-US" altLang="zh-CN" sz="3200" b="1">
                <a:latin typeface="宋体" pitchFamily="2" charset="-122"/>
              </a:rPr>
              <a:t>short int </a:t>
            </a:r>
          </a:p>
          <a:p>
            <a:pPr algn="l"/>
            <a:r>
              <a:rPr kumimoji="1" lang="en-US" altLang="zh-CN" sz="3200" b="1">
                <a:latin typeface="宋体" pitchFamily="2" charset="-122"/>
              </a:rPr>
              <a:t>long int</a:t>
            </a:r>
          </a:p>
          <a:p>
            <a:pPr algn="l"/>
            <a:r>
              <a:rPr kumimoji="1" lang="en-US" altLang="zh-CN" sz="3200" b="1">
                <a:solidFill>
                  <a:schemeClr val="hlink"/>
                </a:solidFill>
                <a:latin typeface="宋体" pitchFamily="2" charset="-122"/>
              </a:rPr>
              <a:t>unsigned int</a:t>
            </a:r>
          </a:p>
          <a:p>
            <a:pPr algn="l"/>
            <a:r>
              <a:rPr kumimoji="1" lang="en-US" altLang="zh-CN" sz="3200" b="1">
                <a:solidFill>
                  <a:schemeClr val="hlink"/>
                </a:solidFill>
                <a:latin typeface="宋体" pitchFamily="2" charset="-122"/>
              </a:rPr>
              <a:t>unsigned short unsigned long</a:t>
            </a:r>
          </a:p>
        </p:txBody>
      </p:sp>
      <p:sp>
        <p:nvSpPr>
          <p:cNvPr id="801800" name="Text Box 8"/>
          <p:cNvSpPr txBox="1">
            <a:spLocks noChangeArrowheads="1"/>
          </p:cNvSpPr>
          <p:nvPr/>
        </p:nvSpPr>
        <p:spPr bwMode="auto">
          <a:xfrm>
            <a:off x="6961188" y="1928912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000" b="1" i="1">
                <a:solidFill>
                  <a:srgbClr val="CC0000"/>
                </a:solidFill>
                <a:latin typeface="Arial" charset="0"/>
              </a:rPr>
              <a:t>占内存字节数</a:t>
            </a:r>
            <a:endParaRPr kumimoji="1" lang="zh-CN" altLang="en-US" sz="20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7620000" y="2428974"/>
            <a:ext cx="385763" cy="3016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4</a:t>
            </a:r>
          </a:p>
          <a:p>
            <a:r>
              <a:rPr kumimoji="1" lang="en-US" altLang="zh-CN" sz="3200" b="1" dirty="0">
                <a:latin typeface="宋体" pitchFamily="2" charset="-122"/>
              </a:rPr>
              <a:t>2</a:t>
            </a:r>
          </a:p>
          <a:p>
            <a:r>
              <a:rPr kumimoji="1" lang="en-US" altLang="zh-CN" sz="3200" b="1" dirty="0">
                <a:latin typeface="宋体" pitchFamily="2" charset="-122"/>
              </a:rPr>
              <a:t>4</a:t>
            </a:r>
          </a:p>
          <a:p>
            <a:r>
              <a:rPr kumimoji="1" lang="en-US" altLang="zh-CN" sz="3200" b="1" dirty="0">
                <a:solidFill>
                  <a:srgbClr val="800000"/>
                </a:solidFill>
                <a:latin typeface="宋体" pitchFamily="2" charset="-122"/>
              </a:rPr>
              <a:t>4</a:t>
            </a:r>
          </a:p>
          <a:p>
            <a:r>
              <a:rPr kumimoji="1" lang="en-US" altLang="zh-CN" sz="3200" b="1" dirty="0">
                <a:latin typeface="宋体" pitchFamily="2" charset="-122"/>
              </a:rPr>
              <a:t>2</a:t>
            </a:r>
          </a:p>
          <a:p>
            <a:r>
              <a:rPr kumimoji="1" lang="en-US" altLang="zh-CN" sz="3200" b="1" dirty="0">
                <a:latin typeface="宋体" pitchFamily="2" charset="-122"/>
              </a:rPr>
              <a:t>4</a:t>
            </a:r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>
            <a:off x="1752600" y="3905349"/>
            <a:ext cx="556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1774825" y="4374629"/>
            <a:ext cx="556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804" name="Line 12"/>
          <p:cNvSpPr>
            <a:spLocks noChangeShapeType="1"/>
          </p:cNvSpPr>
          <p:nvPr/>
        </p:nvSpPr>
        <p:spPr bwMode="auto">
          <a:xfrm>
            <a:off x="1860550" y="4869160"/>
            <a:ext cx="556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>
            <a:off x="1774825" y="5370612"/>
            <a:ext cx="556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417414" y="3048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/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3.2.1 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整型数据</a:t>
            </a:r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2987675" y="1278068"/>
            <a:ext cx="59055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latin typeface="Arial" charset="0"/>
              </a:rPr>
              <a:t>在内存中占字节数与所选系统有关。</a:t>
            </a:r>
            <a:endParaRPr kumimoji="1" lang="zh-CN" altLang="en-US" sz="2800" dirty="0">
              <a:latin typeface="Arial" charset="0"/>
            </a:endParaRPr>
          </a:p>
        </p:txBody>
      </p:sp>
      <p:sp>
        <p:nvSpPr>
          <p:cNvPr id="16401" name="Rectangle 14"/>
          <p:cNvSpPr>
            <a:spLocks noChangeArrowheads="1"/>
          </p:cNvSpPr>
          <p:nvPr/>
        </p:nvSpPr>
        <p:spPr bwMode="auto">
          <a:xfrm>
            <a:off x="468313" y="1209774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 eaLnBrk="0" hangingPunct="0"/>
            <a:r>
              <a:rPr kumimoji="1" lang="en-US" altLang="zh-CN" sz="3200" b="1" dirty="0">
                <a:latin typeface="宋体" pitchFamily="2" charset="-122"/>
              </a:rPr>
              <a:t>1.</a:t>
            </a:r>
            <a:r>
              <a:rPr kumimoji="1" lang="zh-CN" altLang="en-US" sz="3200" b="1" dirty="0">
                <a:latin typeface="宋体" pitchFamily="2" charset="-122"/>
              </a:rPr>
              <a:t>整型变量</a:t>
            </a:r>
          </a:p>
        </p:txBody>
      </p:sp>
      <p:sp>
        <p:nvSpPr>
          <p:cNvPr id="17" name="Text Box 399"/>
          <p:cNvSpPr txBox="1">
            <a:spLocks noChangeArrowheads="1"/>
          </p:cNvSpPr>
          <p:nvPr/>
        </p:nvSpPr>
        <p:spPr bwMode="auto">
          <a:xfrm>
            <a:off x="395288" y="5636970"/>
            <a:ext cx="8497887" cy="75931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ANSI C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并没有规定</a:t>
            </a:r>
            <a:r>
              <a:rPr kumimoji="1" lang="en-US" altLang="zh-CN" sz="24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型所占用的字节数，只是规定，不短于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short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，不长于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long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型。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   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0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utoUpdateAnimBg="0"/>
      <p:bldP spid="801795" grpId="0" autoUpdateAnimBg="0"/>
      <p:bldP spid="801796" grpId="0" animBg="1"/>
      <p:bldP spid="801797" grpId="0" autoUpdateAnimBg="0"/>
      <p:bldP spid="801798" grpId="0" autoUpdateAnimBg="0"/>
      <p:bldP spid="801800" grpId="0" autoUpdateAnimBg="0"/>
      <p:bldP spid="801801" grpId="0" animBg="1" autoUpdateAnimBg="0"/>
      <p:bldP spid="801802" grpId="0" animBg="1"/>
      <p:bldP spid="801803" grpId="0" animBg="1"/>
      <p:bldP spid="801804" grpId="0" animBg="1"/>
      <p:bldP spid="801805" grpId="0" animBg="1"/>
      <p:bldP spid="715783" grpId="0" autoUpdateAnimBg="0"/>
      <p:bldP spid="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772" name="Group 40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08126993"/>
              </p:ext>
            </p:extLst>
          </p:nvPr>
        </p:nvGraphicFramePr>
        <p:xfrm>
          <a:off x="323850" y="1052736"/>
          <a:ext cx="8280598" cy="4017987"/>
        </p:xfrm>
        <a:graphic>
          <a:graphicData uri="http://schemas.openxmlformats.org/drawingml/2006/table">
            <a:tbl>
              <a:tblPr/>
              <a:tblGrid>
                <a:gridCol w="14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6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0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类型说明符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字节数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取值范围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48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基本整型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-2147483648~2147483647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 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短整型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 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 2</a:t>
                      </a:r>
                      <a:r>
                        <a:rPr kumimoji="1" lang="en-US" altLang="zh-CN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 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2147483648~2147483647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 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 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无符号基本整型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 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0~4294967295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0~2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无符号短整型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~2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无符号长整型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</a:t>
                      </a:r>
                      <a:r>
                        <a:rPr kumimoji="1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0~4294967295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0~2</a:t>
                      </a:r>
                      <a:r>
                        <a:rPr kumimoji="1" lang="en-US" altLang="zh-CN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AD3A6B23-7FF3-4CA1-B6EB-6F47C709CF22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18509" name="Text Box 398"/>
          <p:cNvSpPr txBox="1">
            <a:spLocks noChangeArrowheads="1"/>
          </p:cNvSpPr>
          <p:nvPr/>
        </p:nvSpPr>
        <p:spPr bwMode="auto">
          <a:xfrm>
            <a:off x="611188" y="332656"/>
            <a:ext cx="763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宋体" pitchFamily="2" charset="-122"/>
              </a:rPr>
              <a:t>整型数据占用的存储空间和取值范围 </a:t>
            </a:r>
          </a:p>
        </p:txBody>
      </p:sp>
      <p:sp>
        <p:nvSpPr>
          <p:cNvPr id="826767" name="Text Box 399"/>
          <p:cNvSpPr txBox="1">
            <a:spLocks noChangeArrowheads="1"/>
          </p:cNvSpPr>
          <p:nvPr/>
        </p:nvSpPr>
        <p:spPr bwMode="auto">
          <a:xfrm>
            <a:off x="395288" y="5803169"/>
            <a:ext cx="8497887" cy="4269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提示：定义变量时注意考虑变量所占存储容量和取值范围。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    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76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7EFE49A8-1EDC-414D-B7D8-8879AD086BE9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971600" y="1484784"/>
            <a:ext cx="683895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ts val="4800"/>
              </a:lnSpc>
              <a:defRPr/>
            </a:pP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例：定义整型变量 </a:t>
            </a:r>
            <a:endParaRPr kumimoji="1"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-342900" algn="l" eaLnBrk="0" hangingPunct="0">
              <a:lnSpc>
                <a:spcPts val="4800"/>
              </a:lnSpc>
              <a:defRPr/>
            </a:pPr>
            <a:r>
              <a:rPr kumimoji="1"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en-US" sz="4000" dirty="0" err="1">
                <a:latin typeface="宋体" pitchFamily="2" charset="-122"/>
              </a:rPr>
              <a:t>int</a:t>
            </a:r>
            <a:r>
              <a:rPr kumimoji="1" lang="en-US" altLang="en-US" sz="4000" dirty="0">
                <a:latin typeface="宋体" pitchFamily="2" charset="-122"/>
              </a:rPr>
              <a:t>  i, j</a:t>
            </a:r>
            <a:r>
              <a:rPr kumimoji="1" lang="en-US" altLang="zh-CN" sz="4000" dirty="0">
                <a:latin typeface="宋体" pitchFamily="2" charset="-122"/>
              </a:rPr>
              <a:t>;</a:t>
            </a:r>
            <a:endParaRPr kumimoji="1" lang="en-US" altLang="en-US" sz="4000" dirty="0">
              <a:latin typeface="宋体" pitchFamily="2" charset="-122"/>
            </a:endParaRPr>
          </a:p>
          <a:p>
            <a:pPr marL="742950" lvl="1" indent="19050" algn="l" eaLnBrk="0" hangingPunct="0">
              <a:lnSpc>
                <a:spcPts val="4800"/>
              </a:lnSpc>
              <a:defRPr/>
            </a:pPr>
            <a:r>
              <a:rPr kumimoji="1" lang="en-US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en-US" sz="4000" dirty="0">
                <a:latin typeface="宋体" pitchFamily="2" charset="-122"/>
              </a:rPr>
              <a:t>long </a:t>
            </a:r>
            <a:r>
              <a:rPr kumimoji="1" lang="en-US" altLang="en-US" sz="4000" dirty="0" err="1">
                <a:latin typeface="宋体" pitchFamily="2" charset="-122"/>
              </a:rPr>
              <a:t>int</a:t>
            </a:r>
            <a:r>
              <a:rPr kumimoji="1" lang="en-US" altLang="en-US" sz="4000" dirty="0">
                <a:latin typeface="宋体" pitchFamily="2" charset="-122"/>
              </a:rPr>
              <a:t> k, m;</a:t>
            </a:r>
          </a:p>
          <a:p>
            <a:pPr marL="742950" lvl="1" indent="19050" algn="l" eaLnBrk="0" hangingPunct="0">
              <a:lnSpc>
                <a:spcPts val="4800"/>
              </a:lnSpc>
              <a:defRPr/>
            </a:pPr>
            <a:r>
              <a:rPr kumimoji="1" lang="en-US" altLang="zh-CN" sz="4000" dirty="0">
                <a:latin typeface="宋体" pitchFamily="2" charset="-122"/>
              </a:rPr>
              <a:t> unsigned </a:t>
            </a:r>
            <a:r>
              <a:rPr kumimoji="1" lang="en-US" altLang="zh-CN" sz="4000" dirty="0" err="1">
                <a:latin typeface="宋体" pitchFamily="2" charset="-122"/>
              </a:rPr>
              <a:t>int</a:t>
            </a:r>
            <a:r>
              <a:rPr kumimoji="1" lang="en-US" altLang="zh-CN" sz="4000" dirty="0">
                <a:latin typeface="宋体" pitchFamily="2" charset="-122"/>
              </a:rPr>
              <a:t> </a:t>
            </a:r>
            <a:r>
              <a:rPr kumimoji="1" lang="en-US" altLang="zh-CN" sz="4000" dirty="0" err="1">
                <a:latin typeface="宋体" pitchFamily="2" charset="-122"/>
              </a:rPr>
              <a:t>x,y</a:t>
            </a:r>
            <a:r>
              <a:rPr kumimoji="1" lang="en-US" altLang="zh-CN" sz="4000" dirty="0">
                <a:latin typeface="宋体" pitchFamily="2" charset="-122"/>
              </a:rPr>
              <a:t>;</a:t>
            </a:r>
          </a:p>
          <a:p>
            <a:pPr marL="742950" lvl="1" indent="19050" algn="l" eaLnBrk="0" hangingPunct="0">
              <a:lnSpc>
                <a:spcPts val="4800"/>
              </a:lnSpc>
              <a:defRPr/>
            </a:pPr>
            <a:endParaRPr kumimoji="1" lang="en-US" altLang="zh-CN" sz="2400" dirty="0">
              <a:solidFill>
                <a:srgbClr val="CC0000"/>
              </a:solidFill>
              <a:latin typeface="宋体" pitchFamily="2" charset="-122"/>
            </a:endParaRPr>
          </a:p>
          <a:p>
            <a:pPr marL="742950" lvl="1" indent="19050" algn="l" eaLnBrk="0" hangingPunct="0">
              <a:lnSpc>
                <a:spcPts val="4800"/>
              </a:lnSpc>
              <a:defRPr/>
            </a:pPr>
            <a:endParaRPr kumimoji="1" lang="en-US" altLang="zh-CN" sz="2400" b="1" dirty="0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716804" name="AutoShape 4"/>
          <p:cNvSpPr>
            <a:spLocks noChangeArrowheads="1"/>
          </p:cNvSpPr>
          <p:nvPr/>
        </p:nvSpPr>
        <p:spPr bwMode="auto">
          <a:xfrm>
            <a:off x="5389016" y="1196752"/>
            <a:ext cx="3743325" cy="817563"/>
          </a:xfrm>
          <a:prstGeom prst="cloudCallout">
            <a:avLst>
              <a:gd name="adj1" fmla="val -53984"/>
              <a:gd name="adj2" fmla="val 91529"/>
            </a:avLst>
          </a:prstGeom>
          <a:solidFill>
            <a:srgbClr val="CCFFFF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400" b="1">
                <a:latin typeface="Arial" charset="0"/>
              </a:rPr>
              <a:t>变量有值吗？</a:t>
            </a: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468312" y="5468485"/>
            <a:ext cx="86756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85000"/>
              </a:lnSpc>
              <a:defRPr/>
            </a:pPr>
            <a:r>
              <a:rPr kumimoji="1"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既不指定</a:t>
            </a:r>
            <a:r>
              <a:rPr kumimoji="1"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signed,</a:t>
            </a:r>
            <a:r>
              <a:rPr kumimoji="1"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也不指定</a:t>
            </a:r>
            <a:r>
              <a:rPr kumimoji="1"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unsigned,</a:t>
            </a:r>
            <a:r>
              <a:rPr kumimoji="1"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则隐含为有符号（</a:t>
            </a:r>
            <a:r>
              <a:rPr kumimoji="1"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signed)</a:t>
            </a:r>
            <a:endParaRPr kumimoji="1" lang="en-US" alt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716809" name="AutoShape 9"/>
          <p:cNvSpPr>
            <a:spLocks noChangeArrowheads="1"/>
          </p:cNvSpPr>
          <p:nvPr/>
        </p:nvSpPr>
        <p:spPr bwMode="auto">
          <a:xfrm>
            <a:off x="5845174" y="4436269"/>
            <a:ext cx="3059112" cy="719138"/>
          </a:xfrm>
          <a:prstGeom prst="cloudCallout">
            <a:avLst>
              <a:gd name="adj1" fmla="val -52068"/>
              <a:gd name="adj2" fmla="val -149863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zh-CN" altLang="en-US" sz="2400" b="1">
                <a:solidFill>
                  <a:srgbClr val="CC0000"/>
                </a:solidFill>
              </a:rPr>
              <a:t>占多少字节？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build="p" autoUpdateAnimBg="0"/>
      <p:bldP spid="716804" grpId="0" animBg="1" autoUpdateAnimBg="0"/>
      <p:bldP spid="716807" grpId="0" build="allAtOnce"/>
      <p:bldP spid="7168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388424" y="6453336"/>
            <a:ext cx="603537" cy="35961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562F94F2-C3AE-46C5-956C-B36077675E45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1981200" y="15240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5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本章要点</a:t>
            </a:r>
            <a:endParaRPr kumimoji="1" lang="zh-CN" altLang="en-US" sz="5400">
              <a:solidFill>
                <a:srgbClr val="CC0000"/>
              </a:solidFill>
              <a:ea typeface="隶书" pitchFamily="49" charset="-122"/>
            </a:endParaRPr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1752600" y="2514600"/>
            <a:ext cx="5181600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buSzPct val="80000"/>
              <a:buFont typeface="Wingdings" pitchFamily="2" charset="2"/>
              <a:buChar char="l"/>
            </a:pPr>
            <a:r>
              <a:rPr kumimoji="1" lang="en-US" altLang="zh-CN" sz="480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4800">
                <a:latin typeface="隶书" pitchFamily="49" charset="-122"/>
                <a:ea typeface="隶书" pitchFamily="49" charset="-122"/>
              </a:rPr>
              <a:t>数据的描述规则</a:t>
            </a:r>
          </a:p>
          <a:p>
            <a:pPr algn="l" eaLnBrk="0" hangingPunct="0">
              <a:lnSpc>
                <a:spcPct val="125000"/>
              </a:lnSpc>
              <a:buSzPct val="80000"/>
              <a:buFont typeface="Wingdings" pitchFamily="2" charset="2"/>
              <a:buChar char="l"/>
            </a:pPr>
            <a:r>
              <a:rPr kumimoji="1" lang="zh-CN" altLang="en-US" sz="4800">
                <a:latin typeface="隶书" pitchFamily="49" charset="-122"/>
                <a:ea typeface="隶书" pitchFamily="49" charset="-122"/>
              </a:rPr>
              <a:t> 数据的操作规则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utoUpdateAnimBg="0"/>
      <p:bldP spid="69222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70958589-4C6B-4DE4-A3EB-5F1A303EB0E3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20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729382" y="398463"/>
            <a:ext cx="8042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defRPr/>
            </a:pPr>
            <a:r>
              <a:rPr kumimoji="1" lang="zh-CN" altLang="en-US" sz="2800" b="1" dirty="0"/>
              <a:t>如：</a:t>
            </a:r>
            <a:r>
              <a:rPr kumimoji="1" lang="en-US" altLang="en-US" sz="2800" b="1" dirty="0" err="1"/>
              <a:t>int</a:t>
            </a:r>
            <a:r>
              <a:rPr kumimoji="1" lang="zh-CN" altLang="en-US" sz="2800" b="1" dirty="0"/>
              <a:t>型数的表示范围</a:t>
            </a:r>
            <a:r>
              <a:rPr kumimoji="1" lang="en-US" altLang="zh-CN" sz="2800" b="1" dirty="0"/>
              <a:t>:  </a:t>
            </a:r>
            <a:r>
              <a:rPr kumimoji="1" lang="zh-CN" altLang="en-US" sz="2800" b="1" dirty="0"/>
              <a:t>假定存储长度为</a:t>
            </a:r>
            <a:r>
              <a:rPr kumimoji="1" lang="en-US" altLang="zh-CN" sz="2800" b="1" dirty="0"/>
              <a:t>16</a:t>
            </a:r>
            <a:r>
              <a:rPr kumimoji="1" lang="zh-CN" altLang="en-US" sz="2800" b="1" dirty="0"/>
              <a:t>位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7467600" cy="669925"/>
          </a:xfrm>
          <a:prstGeom prst="rect">
            <a:avLst/>
          </a:prstGeom>
          <a:solidFill>
            <a:srgbClr val="3333FF"/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0  0  0  0  0  0  0  0  0  0  0  0  0  0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042988" y="3068638"/>
            <a:ext cx="7467600" cy="669925"/>
          </a:xfrm>
          <a:prstGeom prst="rect">
            <a:avLst/>
          </a:prstGeom>
          <a:solidFill>
            <a:srgbClr val="3333FF"/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0  0  0  0  0  0  0  0  0  0  0  0  0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1  1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827088" y="4652963"/>
            <a:ext cx="7467600" cy="669925"/>
          </a:xfrm>
          <a:prstGeom prst="rect">
            <a:avLst/>
          </a:prstGeom>
          <a:solidFill>
            <a:schemeClr val="bg1"/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1  1  1  1  1  1  1  1  1  1  1  1  1  1  1</a:t>
            </a:r>
          </a:p>
        </p:txBody>
      </p:sp>
      <p:sp>
        <p:nvSpPr>
          <p:cNvPr id="718860" name="Rectangle 12"/>
          <p:cNvSpPr>
            <a:spLocks noChangeArrowheads="1"/>
          </p:cNvSpPr>
          <p:nvPr/>
        </p:nvSpPr>
        <p:spPr bwMode="auto">
          <a:xfrm>
            <a:off x="1187450" y="2492375"/>
            <a:ext cx="151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a=3</a:t>
            </a:r>
          </a:p>
        </p:txBody>
      </p:sp>
      <p:sp>
        <p:nvSpPr>
          <p:cNvPr id="718864" name="Text Box 16"/>
          <p:cNvSpPr txBox="1">
            <a:spLocks noChangeArrowheads="1"/>
          </p:cNvSpPr>
          <p:nvPr/>
        </p:nvSpPr>
        <p:spPr bwMode="auto">
          <a:xfrm>
            <a:off x="2771775" y="5661025"/>
            <a:ext cx="2376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3200" b="1" i="1"/>
              <a:t>无符号整数</a:t>
            </a:r>
          </a:p>
        </p:txBody>
      </p:sp>
      <p:sp>
        <p:nvSpPr>
          <p:cNvPr id="718865" name="Text Box 17"/>
          <p:cNvSpPr txBox="1">
            <a:spLocks noChangeArrowheads="1"/>
          </p:cNvSpPr>
          <p:nvPr/>
        </p:nvSpPr>
        <p:spPr bwMode="auto">
          <a:xfrm>
            <a:off x="5435600" y="5589588"/>
            <a:ext cx="1968500" cy="67945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=65535</a:t>
            </a:r>
            <a:endParaRPr kumimoji="1"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179388" y="5373688"/>
            <a:ext cx="1152525" cy="1044575"/>
            <a:chOff x="249" y="1480"/>
            <a:chExt cx="726" cy="658"/>
          </a:xfrm>
        </p:grpSpPr>
        <p:sp>
          <p:nvSpPr>
            <p:cNvPr id="19480" name="Text Box 19"/>
            <p:cNvSpPr txBox="1">
              <a:spLocks noChangeArrowheads="1"/>
            </p:cNvSpPr>
            <p:nvPr/>
          </p:nvSpPr>
          <p:spPr bwMode="auto">
            <a:xfrm>
              <a:off x="249" y="1888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</a:rPr>
                <a:t>数据位</a:t>
              </a:r>
            </a:p>
          </p:txBody>
        </p:sp>
        <p:grpSp>
          <p:nvGrpSpPr>
            <p:cNvPr id="19481" name="Group 20"/>
            <p:cNvGrpSpPr>
              <a:grpSpLocks/>
            </p:cNvGrpSpPr>
            <p:nvPr/>
          </p:nvGrpSpPr>
          <p:grpSpPr bwMode="auto">
            <a:xfrm>
              <a:off x="567" y="1480"/>
              <a:ext cx="272" cy="453"/>
              <a:chOff x="567" y="1480"/>
              <a:chExt cx="272" cy="453"/>
            </a:xfrm>
          </p:grpSpPr>
          <p:sp>
            <p:nvSpPr>
              <p:cNvPr id="19482" name="Line 21"/>
              <p:cNvSpPr>
                <a:spLocks noChangeShapeType="1"/>
              </p:cNvSpPr>
              <p:nvPr/>
            </p:nvSpPr>
            <p:spPr bwMode="auto">
              <a:xfrm flipV="1">
                <a:off x="839" y="148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Line 22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23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872" name="Group 24"/>
          <p:cNvGrpSpPr>
            <a:grpSpLocks/>
          </p:cNvGrpSpPr>
          <p:nvPr/>
        </p:nvGrpSpPr>
        <p:grpSpPr bwMode="auto">
          <a:xfrm>
            <a:off x="179388" y="2133600"/>
            <a:ext cx="1152525" cy="866775"/>
            <a:chOff x="249" y="1480"/>
            <a:chExt cx="726" cy="752"/>
          </a:xfrm>
        </p:grpSpPr>
        <p:sp>
          <p:nvSpPr>
            <p:cNvPr id="19475" name="Text Box 25"/>
            <p:cNvSpPr txBox="1">
              <a:spLocks noChangeArrowheads="1"/>
            </p:cNvSpPr>
            <p:nvPr/>
          </p:nvSpPr>
          <p:spPr bwMode="auto">
            <a:xfrm>
              <a:off x="249" y="1888"/>
              <a:ext cx="72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</a:rPr>
                <a:t>符号位</a:t>
              </a:r>
            </a:p>
          </p:txBody>
        </p:sp>
        <p:grpSp>
          <p:nvGrpSpPr>
            <p:cNvPr id="19476" name="Group 26"/>
            <p:cNvGrpSpPr>
              <a:grpSpLocks/>
            </p:cNvGrpSpPr>
            <p:nvPr/>
          </p:nvGrpSpPr>
          <p:grpSpPr bwMode="auto">
            <a:xfrm>
              <a:off x="567" y="1480"/>
              <a:ext cx="272" cy="453"/>
              <a:chOff x="567" y="1480"/>
              <a:chExt cx="272" cy="453"/>
            </a:xfrm>
          </p:grpSpPr>
          <p:sp>
            <p:nvSpPr>
              <p:cNvPr id="19477" name="Line 27"/>
              <p:cNvSpPr>
                <a:spLocks noChangeShapeType="1"/>
              </p:cNvSpPr>
              <p:nvPr/>
            </p:nvSpPr>
            <p:spPr bwMode="auto">
              <a:xfrm flipV="1">
                <a:off x="839" y="148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8" name="Line 28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9" name="Line 29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878" name="Group 30"/>
          <p:cNvGrpSpPr>
            <a:grpSpLocks/>
          </p:cNvGrpSpPr>
          <p:nvPr/>
        </p:nvGrpSpPr>
        <p:grpSpPr bwMode="auto">
          <a:xfrm>
            <a:off x="395288" y="3716338"/>
            <a:ext cx="1152525" cy="866775"/>
            <a:chOff x="249" y="1480"/>
            <a:chExt cx="726" cy="752"/>
          </a:xfrm>
        </p:grpSpPr>
        <p:sp>
          <p:nvSpPr>
            <p:cNvPr id="19470" name="Text Box 31"/>
            <p:cNvSpPr txBox="1">
              <a:spLocks noChangeArrowheads="1"/>
            </p:cNvSpPr>
            <p:nvPr/>
          </p:nvSpPr>
          <p:spPr bwMode="auto">
            <a:xfrm>
              <a:off x="249" y="1888"/>
              <a:ext cx="72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</a:rPr>
                <a:t>符号位</a:t>
              </a:r>
            </a:p>
          </p:txBody>
        </p:sp>
        <p:grpSp>
          <p:nvGrpSpPr>
            <p:cNvPr id="19471" name="Group 32"/>
            <p:cNvGrpSpPr>
              <a:grpSpLocks/>
            </p:cNvGrpSpPr>
            <p:nvPr/>
          </p:nvGrpSpPr>
          <p:grpSpPr bwMode="auto">
            <a:xfrm>
              <a:off x="567" y="1480"/>
              <a:ext cx="272" cy="453"/>
              <a:chOff x="567" y="1480"/>
              <a:chExt cx="272" cy="453"/>
            </a:xfrm>
          </p:grpSpPr>
          <p:sp>
            <p:nvSpPr>
              <p:cNvPr id="19472" name="Line 33"/>
              <p:cNvSpPr>
                <a:spLocks noChangeShapeType="1"/>
              </p:cNvSpPr>
              <p:nvPr/>
            </p:nvSpPr>
            <p:spPr bwMode="auto">
              <a:xfrm flipV="1">
                <a:off x="839" y="148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3" name="Line 34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4" name="Line 35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258888" y="98107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utoUpdateAnimBg="0"/>
      <p:bldP spid="718851" grpId="0" animBg="1" autoUpdateAnimBg="0"/>
      <p:bldP spid="718852" grpId="0" animBg="1" autoUpdateAnimBg="0"/>
      <p:bldP spid="718853" grpId="0" animBg="1" autoUpdateAnimBg="0"/>
      <p:bldP spid="718860" grpId="0" autoUpdateAnimBg="0"/>
      <p:bldP spid="718864" grpId="0"/>
      <p:bldP spid="718865" grpId="0" animBg="1" autoUpdateAnimBg="0"/>
      <p:bldP spid="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3C43D-793C-4927-9E6D-852A97856642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21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1042988" y="1700213"/>
            <a:ext cx="7467600" cy="669925"/>
          </a:xfrm>
          <a:prstGeom prst="rect">
            <a:avLst/>
          </a:prstGeom>
          <a:solidFill>
            <a:schemeClr val="bg1"/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1  1  1  1  1  1  1  1  1  1  1  1  1  1  1</a:t>
            </a:r>
          </a:p>
        </p:txBody>
      </p:sp>
      <p:sp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1471831" y="102599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3200" b="1" i="1" dirty="0"/>
              <a:t>最大的正数？</a:t>
            </a:r>
            <a:endParaRPr kumimoji="1" lang="zh-CN" altLang="en-US" sz="3200" b="1" dirty="0"/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4776788" y="904876"/>
            <a:ext cx="3048000" cy="6794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=2</a:t>
            </a:r>
            <a:r>
              <a:rPr kumimoji="1" lang="en-US" altLang="zh-CN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15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-1=32767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828437" name="Group 21"/>
          <p:cNvGrpSpPr>
            <a:grpSpLocks/>
          </p:cNvGrpSpPr>
          <p:nvPr/>
        </p:nvGrpSpPr>
        <p:grpSpPr bwMode="auto">
          <a:xfrm>
            <a:off x="395288" y="2349500"/>
            <a:ext cx="1152525" cy="866775"/>
            <a:chOff x="249" y="1480"/>
            <a:chExt cx="726" cy="752"/>
          </a:xfrm>
        </p:grpSpPr>
        <p:sp>
          <p:nvSpPr>
            <p:cNvPr id="20498" name="Text Box 7"/>
            <p:cNvSpPr txBox="1">
              <a:spLocks noChangeArrowheads="1"/>
            </p:cNvSpPr>
            <p:nvPr/>
          </p:nvSpPr>
          <p:spPr bwMode="auto">
            <a:xfrm>
              <a:off x="249" y="1888"/>
              <a:ext cx="72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</a:rPr>
                <a:t>符号位</a:t>
              </a:r>
            </a:p>
          </p:txBody>
        </p:sp>
        <p:grpSp>
          <p:nvGrpSpPr>
            <p:cNvPr id="20499" name="Group 14"/>
            <p:cNvGrpSpPr>
              <a:grpSpLocks/>
            </p:cNvGrpSpPr>
            <p:nvPr/>
          </p:nvGrpSpPr>
          <p:grpSpPr bwMode="auto">
            <a:xfrm>
              <a:off x="567" y="1480"/>
              <a:ext cx="272" cy="453"/>
              <a:chOff x="567" y="1480"/>
              <a:chExt cx="272" cy="453"/>
            </a:xfrm>
          </p:grpSpPr>
          <p:sp>
            <p:nvSpPr>
              <p:cNvPr id="20500" name="Line 11"/>
              <p:cNvSpPr>
                <a:spLocks noChangeShapeType="1"/>
              </p:cNvSpPr>
              <p:nvPr/>
            </p:nvSpPr>
            <p:spPr bwMode="auto">
              <a:xfrm flipV="1">
                <a:off x="839" y="148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Line 12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2" name="Line 13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8431" name="Text Box 15"/>
          <p:cNvSpPr txBox="1">
            <a:spLocks noChangeArrowheads="1"/>
          </p:cNvSpPr>
          <p:nvPr/>
        </p:nvSpPr>
        <p:spPr bwMode="auto">
          <a:xfrm>
            <a:off x="1692275" y="3068638"/>
            <a:ext cx="2887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3200" b="1" i="1" dirty="0"/>
              <a:t>最大的负数？</a:t>
            </a:r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4932363" y="2997200"/>
            <a:ext cx="3048000" cy="67945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=-2</a:t>
            </a:r>
            <a:r>
              <a:rPr kumimoji="1" lang="en-US" altLang="zh-CN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15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=-32768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28434" name="Text Box 18"/>
          <p:cNvSpPr txBox="1">
            <a:spLocks noChangeArrowheads="1"/>
          </p:cNvSpPr>
          <p:nvPr/>
        </p:nvSpPr>
        <p:spPr bwMode="auto">
          <a:xfrm>
            <a:off x="971550" y="3789363"/>
            <a:ext cx="7467600" cy="669925"/>
          </a:xfrm>
          <a:prstGeom prst="rect">
            <a:avLst/>
          </a:prstGeom>
          <a:solidFill>
            <a:schemeClr val="bg2"/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0  0  0  0  0  0  0  0  0  0  0  0  0  0  0</a:t>
            </a:r>
          </a:p>
        </p:txBody>
      </p:sp>
      <p:sp>
        <p:nvSpPr>
          <p:cNvPr id="828435" name="Text Box 19"/>
          <p:cNvSpPr txBox="1">
            <a:spLocks noChangeArrowheads="1"/>
          </p:cNvSpPr>
          <p:nvPr/>
        </p:nvSpPr>
        <p:spPr bwMode="auto">
          <a:xfrm>
            <a:off x="1579563" y="4645585"/>
            <a:ext cx="640080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pattFill prst="dkUpDiag">
                  <a:fgClr>
                    <a:srgbClr val="FF0000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buClr>
                <a:srgbClr val="009900"/>
              </a:buClr>
              <a:buSzPct val="55000"/>
              <a:buFont typeface="Monotype Sorts" pitchFamily="2" charset="2"/>
              <a:buChar char="l"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定点二进制补码表示</a:t>
            </a:r>
          </a:p>
          <a:p>
            <a:pPr algn="l">
              <a:lnSpc>
                <a:spcPct val="85000"/>
              </a:lnSpc>
              <a:buClr>
                <a:srgbClr val="009900"/>
              </a:buClr>
              <a:buSzPct val="55000"/>
              <a:buFont typeface="Monotype Sorts" pitchFamily="2" charset="2"/>
              <a:buChar char="l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数的表示范围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-32768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</a:t>
            </a: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32767</a:t>
            </a:r>
          </a:p>
          <a:p>
            <a:pPr algn="l">
              <a:lnSpc>
                <a:spcPct val="85000"/>
              </a:lnSpc>
              <a:buClr>
                <a:srgbClr val="009900"/>
              </a:buClr>
              <a:buSzPct val="55000"/>
              <a:buFont typeface="Monotype Sorts" pitchFamily="2" charset="2"/>
              <a:buChar char="l"/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注意数据的溢出问题</a:t>
            </a:r>
          </a:p>
        </p:txBody>
      </p:sp>
      <p:grpSp>
        <p:nvGrpSpPr>
          <p:cNvPr id="828438" name="Group 22"/>
          <p:cNvGrpSpPr>
            <a:grpSpLocks/>
          </p:cNvGrpSpPr>
          <p:nvPr/>
        </p:nvGrpSpPr>
        <p:grpSpPr bwMode="auto">
          <a:xfrm>
            <a:off x="323850" y="4508500"/>
            <a:ext cx="1152525" cy="866775"/>
            <a:chOff x="249" y="1480"/>
            <a:chExt cx="726" cy="752"/>
          </a:xfrm>
        </p:grpSpPr>
        <p:sp>
          <p:nvSpPr>
            <p:cNvPr id="20493" name="Text Box 23"/>
            <p:cNvSpPr txBox="1">
              <a:spLocks noChangeArrowheads="1"/>
            </p:cNvSpPr>
            <p:nvPr/>
          </p:nvSpPr>
          <p:spPr bwMode="auto">
            <a:xfrm>
              <a:off x="249" y="1888"/>
              <a:ext cx="72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</a:rPr>
                <a:t>符号位</a:t>
              </a:r>
            </a:p>
          </p:txBody>
        </p:sp>
        <p:grpSp>
          <p:nvGrpSpPr>
            <p:cNvPr id="20494" name="Group 24"/>
            <p:cNvGrpSpPr>
              <a:grpSpLocks/>
            </p:cNvGrpSpPr>
            <p:nvPr/>
          </p:nvGrpSpPr>
          <p:grpSpPr bwMode="auto">
            <a:xfrm>
              <a:off x="567" y="1480"/>
              <a:ext cx="272" cy="453"/>
              <a:chOff x="567" y="1480"/>
              <a:chExt cx="272" cy="453"/>
            </a:xfrm>
          </p:grpSpPr>
          <p:sp>
            <p:nvSpPr>
              <p:cNvPr id="20495" name="Line 25"/>
              <p:cNvSpPr>
                <a:spLocks noChangeShapeType="1"/>
              </p:cNvSpPr>
              <p:nvPr/>
            </p:nvSpPr>
            <p:spPr bwMode="auto">
              <a:xfrm flipV="1">
                <a:off x="839" y="1480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Line 26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2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7" name="Line 27"/>
              <p:cNvSpPr>
                <a:spLocks noChangeShapeType="1"/>
              </p:cNvSpPr>
              <p:nvPr/>
            </p:nvSpPr>
            <p:spPr bwMode="auto">
              <a:xfrm>
                <a:off x="567" y="1706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" name="矩形 4"/>
          <p:cNvSpPr>
            <a:spLocks noChangeArrowheads="1"/>
          </p:cNvSpPr>
          <p:nvPr/>
        </p:nvSpPr>
        <p:spPr bwMode="auto">
          <a:xfrm>
            <a:off x="980752" y="5991671"/>
            <a:ext cx="3951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基本整型：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2400" baseline="30000" dirty="0">
                <a:latin typeface="黑体" pitchFamily="49" charset="-122"/>
                <a:ea typeface="黑体" pitchFamily="49" charset="-122"/>
              </a:rPr>
              <a:t>31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latin typeface="Aharoni"/>
                <a:ea typeface="黑体" pitchFamily="49" charset="-122"/>
                <a:cs typeface="Aharoni"/>
              </a:rPr>
              <a:t>~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2</a:t>
            </a:r>
            <a:r>
              <a:rPr lang="en-US" altLang="zh-CN" sz="2400" baseline="30000" dirty="0">
                <a:latin typeface="黑体" pitchFamily="49" charset="-122"/>
                <a:ea typeface="黑体" pitchFamily="49" charset="-122"/>
              </a:rPr>
              <a:t>31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-1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6052131"/>
            <a:ext cx="3048000" cy="228600"/>
            <a:chOff x="3707904" y="2870200"/>
            <a:chExt cx="3048000" cy="228600"/>
          </a:xfrm>
        </p:grpSpPr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5231904" y="2870200"/>
              <a:ext cx="1524000" cy="228600"/>
              <a:chOff x="1488" y="1200"/>
              <a:chExt cx="960" cy="144"/>
            </a:xfrm>
          </p:grpSpPr>
          <p:sp>
            <p:nvSpPr>
              <p:cNvPr id="29" name="Rectangle 3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960" cy="144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196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3707904" y="2870200"/>
              <a:ext cx="1524000" cy="228600"/>
              <a:chOff x="1488" y="1200"/>
              <a:chExt cx="960" cy="144"/>
            </a:xfrm>
          </p:grpSpPr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960" cy="144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96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82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animBg="1" autoUpdateAnimBg="0"/>
      <p:bldP spid="828421" grpId="0"/>
      <p:bldP spid="828422" grpId="0" animBg="1" autoUpdateAnimBg="0"/>
      <p:bldP spid="828431" grpId="0"/>
      <p:bldP spid="828432" grpId="0" animBg="1" autoUpdateAnimBg="0"/>
      <p:bldP spid="828434" grpId="0" animBg="1" autoUpdateAnimBg="0"/>
      <p:bldP spid="82843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27C668-2E69-454F-BF90-57B3D458788C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22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61384" y="339761"/>
            <a:ext cx="8208963" cy="51768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例</a:t>
            </a:r>
            <a:r>
              <a:rPr kumimoji="1" lang="en-US" altLang="zh-CN" sz="2800" b="1" dirty="0"/>
              <a:t>: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</a:t>
            </a:r>
            <a:r>
              <a:rPr kumimoji="1" lang="en-US" altLang="zh-CN" sz="2800" b="1" dirty="0" err="1"/>
              <a:t>int</a:t>
            </a:r>
            <a:r>
              <a:rPr kumimoji="1" lang="en-US" altLang="zh-CN" sz="2800" b="1" dirty="0"/>
              <a:t> main()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{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short  </a:t>
            </a:r>
            <a:r>
              <a:rPr kumimoji="1" lang="en-US" altLang="zh-CN" sz="2800" b="1" dirty="0" err="1"/>
              <a:t>int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 err="1"/>
              <a:t>a,b,c</a:t>
            </a:r>
            <a:r>
              <a:rPr kumimoji="1" lang="en-US" altLang="zh-CN" sz="2800" b="1" dirty="0"/>
              <a:t>; 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a=32767; 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b=3; 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c=</a:t>
            </a:r>
            <a:r>
              <a:rPr kumimoji="1" lang="en-US" altLang="zh-CN" sz="2800" b="1" dirty="0" err="1"/>
              <a:t>a+b</a:t>
            </a:r>
            <a:r>
              <a:rPr kumimoji="1" lang="en-US" altLang="zh-CN" sz="2800" b="1" dirty="0"/>
              <a:t>;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</a:t>
            </a:r>
            <a:r>
              <a:rPr kumimoji="1" lang="en-US" altLang="zh-CN" sz="2800" b="1" dirty="0" err="1"/>
              <a:t>printf</a:t>
            </a:r>
            <a:r>
              <a:rPr kumimoji="1" lang="en-US" altLang="zh-CN" sz="2800" b="1" dirty="0"/>
              <a:t>("c=%d\</a:t>
            </a:r>
            <a:r>
              <a:rPr kumimoji="1" lang="en-US" altLang="zh-CN" sz="2800" b="1" dirty="0" err="1"/>
              <a:t>n",c</a:t>
            </a:r>
            <a:r>
              <a:rPr kumimoji="1" lang="en-US" altLang="zh-CN" sz="2800" b="1" dirty="0"/>
              <a:t>);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return 0;  </a:t>
            </a:r>
          </a:p>
          <a:p>
            <a:pPr indent="266700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dirty="0">
                <a:solidFill>
                  <a:srgbClr val="00FFFF"/>
                </a:solidFill>
              </a:rPr>
              <a:t> </a:t>
            </a:r>
            <a:r>
              <a:rPr kumimoji="1" lang="en-US" altLang="zh-CN" sz="2800" b="1" dirty="0"/>
              <a:t>}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1042988" y="5516563"/>
            <a:ext cx="7467600" cy="669925"/>
          </a:xfrm>
          <a:prstGeom prst="rect">
            <a:avLst/>
          </a:prstGeom>
          <a:solidFill>
            <a:schemeClr val="bg1"/>
          </a:solidFill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0  0  0  0  0  0  0  0  0  0  0  0  0  1  0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C</a:t>
            </a: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1042988" y="6308725"/>
            <a:ext cx="576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/>
              <a:t>-32766</a:t>
            </a:r>
            <a:r>
              <a:rPr lang="zh-CN" altLang="en-US" sz="2400" b="1"/>
              <a:t>的补码形式</a:t>
            </a:r>
            <a:r>
              <a:rPr lang="en-US" altLang="zh-CN" sz="2400" b="1"/>
              <a:t>,</a:t>
            </a:r>
            <a:r>
              <a:rPr lang="zh-CN" altLang="en-US" sz="2400" b="1"/>
              <a:t>程序运行结果溢出</a:t>
            </a:r>
          </a:p>
        </p:txBody>
      </p:sp>
      <p:pic>
        <p:nvPicPr>
          <p:cNvPr id="7209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06" y="719300"/>
            <a:ext cx="50419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0905" name="AutoShape 9"/>
          <p:cNvSpPr>
            <a:spLocks noChangeArrowheads="1"/>
          </p:cNvSpPr>
          <p:nvPr/>
        </p:nvSpPr>
        <p:spPr bwMode="auto">
          <a:xfrm>
            <a:off x="5076825" y="4076700"/>
            <a:ext cx="3600450" cy="792163"/>
          </a:xfrm>
          <a:prstGeom prst="wedgeRectCallout">
            <a:avLst>
              <a:gd name="adj1" fmla="val -64023"/>
              <a:gd name="adj2" fmla="val 153606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000" b="1"/>
              <a:t>对负数的补码再求一次补，就可得到该数的原码。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0" grpId="0" animBg="1" autoUpdateAnimBg="0"/>
      <p:bldP spid="720901" grpId="0"/>
      <p:bldP spid="720903" grpId="0"/>
      <p:bldP spid="7209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63753-E887-45C2-92C9-765A009A5FA9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23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805890" name="Rectangle 2"/>
          <p:cNvSpPr>
            <a:spLocks noChangeArrowheads="1"/>
          </p:cNvSpPr>
          <p:nvPr/>
        </p:nvSpPr>
        <p:spPr bwMode="auto">
          <a:xfrm>
            <a:off x="468313" y="1052513"/>
            <a:ext cx="83439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kumimoji="1" lang="en-US" altLang="zh-CN" sz="2800" b="1"/>
              <a:t>  </a:t>
            </a:r>
            <a:r>
              <a:rPr kumimoji="1" lang="zh-CN" altLang="en-US" sz="2800" b="1"/>
              <a:t>整型常量的不同数值表示方法</a:t>
            </a:r>
          </a:p>
          <a:p>
            <a:pPr algn="l" eaLnBrk="0" hangingPunct="0">
              <a:lnSpc>
                <a:spcPct val="110000"/>
              </a:lnSpc>
            </a:pPr>
            <a:r>
              <a:rPr kumimoji="1" lang="zh-CN" altLang="en-US" sz="2800" b="1">
                <a:latin typeface="宋体" pitchFamily="2" charset="-122"/>
              </a:rPr>
              <a:t>	十进制数：</a:t>
            </a:r>
            <a:r>
              <a:rPr kumimoji="1" lang="en-US" altLang="zh-CN" sz="2800" b="1">
                <a:latin typeface="宋体" pitchFamily="2" charset="-122"/>
              </a:rPr>
              <a:t>0</a:t>
            </a:r>
            <a:r>
              <a:rPr kumimoji="1" lang="en-US" altLang="zh-CN" sz="2800" b="1"/>
              <a:t>~</a:t>
            </a:r>
            <a:r>
              <a:rPr kumimoji="1" lang="en-US" altLang="zh-CN" sz="2800" b="1">
                <a:latin typeface="宋体" pitchFamily="2" charset="-122"/>
              </a:rPr>
              <a:t>9</a:t>
            </a:r>
          </a:p>
          <a:p>
            <a:pPr algn="l" eaLnBrk="0" hangingPunct="0">
              <a:lnSpc>
                <a:spcPct val="110000"/>
              </a:lnSpc>
            </a:pPr>
            <a:r>
              <a:rPr kumimoji="1" lang="en-US" altLang="zh-CN" sz="2800" b="1">
                <a:latin typeface="宋体" pitchFamily="2" charset="-122"/>
              </a:rPr>
              <a:t>	</a:t>
            </a:r>
            <a:r>
              <a:rPr kumimoji="1" lang="zh-CN" altLang="en-US" sz="2800" b="1">
                <a:latin typeface="宋体" pitchFamily="2" charset="-122"/>
              </a:rPr>
              <a:t>八进制数：</a:t>
            </a:r>
            <a:r>
              <a:rPr kumimoji="1" lang="en-US" altLang="zh-CN" sz="2800" b="1">
                <a:latin typeface="宋体" pitchFamily="2" charset="-122"/>
              </a:rPr>
              <a:t>0</a:t>
            </a:r>
            <a:r>
              <a:rPr kumimoji="1" lang="en-US" altLang="zh-CN" sz="2800" b="1"/>
              <a:t>~</a:t>
            </a:r>
            <a:r>
              <a:rPr kumimoji="1" lang="en-US" altLang="zh-CN" sz="2800" b="1">
                <a:latin typeface="宋体" pitchFamily="2" charset="-122"/>
              </a:rPr>
              <a:t>7</a:t>
            </a:r>
            <a:r>
              <a:rPr kumimoji="1" lang="zh-CN" altLang="en-US" sz="2800" b="1">
                <a:latin typeface="宋体" pitchFamily="2" charset="-122"/>
              </a:rPr>
              <a:t>，以</a:t>
            </a:r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0</a:t>
            </a:r>
            <a:r>
              <a:rPr kumimoji="1" lang="zh-CN" altLang="en-US" sz="2800" b="1">
                <a:latin typeface="宋体" pitchFamily="2" charset="-122"/>
              </a:rPr>
              <a:t>开头</a:t>
            </a:r>
          </a:p>
          <a:p>
            <a:pPr algn="l" eaLnBrk="0" hangingPunct="0">
              <a:lnSpc>
                <a:spcPct val="110000"/>
              </a:lnSpc>
            </a:pPr>
            <a:r>
              <a:rPr kumimoji="1" lang="zh-CN" altLang="en-US" sz="2800" b="1">
                <a:latin typeface="宋体" pitchFamily="2" charset="-122"/>
              </a:rPr>
              <a:t>	十六进制数：</a:t>
            </a:r>
            <a:r>
              <a:rPr kumimoji="1" lang="en-US" altLang="zh-CN" sz="2800" b="1">
                <a:latin typeface="宋体" pitchFamily="2" charset="-122"/>
              </a:rPr>
              <a:t>0</a:t>
            </a:r>
            <a:r>
              <a:rPr kumimoji="1" lang="en-US" altLang="zh-CN" sz="2800" b="1"/>
              <a:t>~</a:t>
            </a:r>
            <a:r>
              <a:rPr kumimoji="1" lang="en-US" altLang="zh-CN" sz="2800" b="1">
                <a:latin typeface="宋体" pitchFamily="2" charset="-122"/>
              </a:rPr>
              <a:t>9</a:t>
            </a:r>
            <a:r>
              <a:rPr kumimoji="1" lang="zh-CN" altLang="en-US" sz="2800" b="1">
                <a:latin typeface="宋体" pitchFamily="2" charset="-122"/>
              </a:rPr>
              <a:t>，</a:t>
            </a:r>
            <a:r>
              <a:rPr kumimoji="1" lang="en-US" altLang="zh-CN" sz="2800" b="1">
                <a:latin typeface="宋体" pitchFamily="2" charset="-122"/>
              </a:rPr>
              <a:t>A</a:t>
            </a:r>
            <a:r>
              <a:rPr kumimoji="1" lang="en-US" altLang="zh-CN" sz="2800" b="1"/>
              <a:t>~</a:t>
            </a:r>
            <a:r>
              <a:rPr kumimoji="1" lang="en-US" altLang="zh-CN" sz="2800" b="1">
                <a:latin typeface="宋体" pitchFamily="2" charset="-122"/>
              </a:rPr>
              <a:t>F/a</a:t>
            </a:r>
            <a:r>
              <a:rPr kumimoji="1" lang="en-US" altLang="zh-CN" sz="2800" b="1"/>
              <a:t>~</a:t>
            </a:r>
            <a:r>
              <a:rPr kumimoji="1" lang="en-US" altLang="zh-CN" sz="2800" b="1">
                <a:latin typeface="宋体" pitchFamily="2" charset="-122"/>
              </a:rPr>
              <a:t>f</a:t>
            </a:r>
            <a:r>
              <a:rPr kumimoji="1" lang="zh-CN" altLang="en-US" sz="2800" b="1">
                <a:latin typeface="宋体" pitchFamily="2" charset="-122"/>
              </a:rPr>
              <a:t>，</a:t>
            </a:r>
            <a:r>
              <a:rPr kumimoji="1" lang="zh-CN" altLang="zh-CN" sz="2800" b="1">
                <a:latin typeface="宋体" pitchFamily="2" charset="-122"/>
              </a:rPr>
              <a:t>以</a:t>
            </a:r>
            <a:r>
              <a:rPr kumimoji="1" lang="zh-CN" altLang="zh-CN" sz="2800" b="1">
                <a:solidFill>
                  <a:srgbClr val="CC0000"/>
                </a:solidFill>
                <a:latin typeface="宋体" pitchFamily="2" charset="-122"/>
              </a:rPr>
              <a:t>0</a:t>
            </a:r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x</a:t>
            </a:r>
            <a:r>
              <a:rPr kumimoji="1" lang="zh-CN" altLang="zh-CN" sz="2800" b="1">
                <a:latin typeface="宋体" pitchFamily="2" charset="-122"/>
              </a:rPr>
              <a:t>或</a:t>
            </a:r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0X</a:t>
            </a:r>
            <a:r>
              <a:rPr kumimoji="1" lang="zh-CN" altLang="en-US" sz="2800" b="1">
                <a:latin typeface="宋体" pitchFamily="2" charset="-122"/>
              </a:rPr>
              <a:t>开头 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94997" y="332656"/>
            <a:ext cx="237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000066"/>
                </a:solidFill>
                <a:latin typeface="宋体" pitchFamily="2" charset="-122"/>
              </a:rPr>
              <a:t>2.</a:t>
            </a:r>
            <a:r>
              <a:rPr kumimoji="1" lang="zh-CN" altLang="en-US" sz="3200" b="1" dirty="0">
                <a:solidFill>
                  <a:srgbClr val="000066"/>
                </a:solidFill>
                <a:latin typeface="宋体" pitchFamily="2" charset="-122"/>
              </a:rPr>
              <a:t>整型常量</a:t>
            </a:r>
            <a:endParaRPr kumimoji="1" lang="zh-CN" altLang="en-US" sz="2400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827088" y="3111500"/>
            <a:ext cx="7086600" cy="533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例如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:  100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-8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0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；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010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024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；</a:t>
            </a:r>
            <a:r>
              <a:rPr kumimoji="1" lang="en-US" altLang="zh-CN" sz="2400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0x18</a:t>
            </a:r>
            <a:r>
              <a:rPr kumimoji="1" lang="zh-CN" altLang="en-US" sz="2400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、</a:t>
            </a:r>
            <a:r>
              <a:rPr kumimoji="1" lang="en-US" altLang="zh-CN" sz="2400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0X1F</a:t>
            </a: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457200" y="3716338"/>
            <a:ext cx="8507288" cy="25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05000"/>
              </a:lnSpc>
              <a:buFontTx/>
              <a:buChar char="•"/>
            </a:pPr>
            <a:r>
              <a:rPr kumimoji="1" lang="zh-CN" altLang="en-US" sz="2800" b="1" dirty="0">
                <a:latin typeface="宋体" pitchFamily="2" charset="-122"/>
              </a:rPr>
              <a:t>整型常量的类型</a:t>
            </a:r>
          </a:p>
          <a:p>
            <a:pPr marL="742950" lvl="1" indent="19050" algn="l" eaLnBrk="0" hangingPunct="0">
              <a:lnSpc>
                <a:spcPct val="105000"/>
              </a:lnSpc>
              <a:buSzPct val="85000"/>
              <a:buFont typeface="Wingdings" pitchFamily="2" charset="2"/>
              <a:buChar char="w"/>
            </a:pPr>
            <a:r>
              <a:rPr kumimoji="1" lang="zh-CN" altLang="en-US" sz="2800" b="1" dirty="0">
                <a:latin typeface="宋体" pitchFamily="2" charset="-122"/>
              </a:rPr>
              <a:t>根据值大小默认类型</a:t>
            </a:r>
          </a:p>
          <a:p>
            <a:pPr marL="742950" lvl="1" indent="19050" algn="l" eaLnBrk="0" hangingPunct="0">
              <a:lnSpc>
                <a:spcPct val="105000"/>
              </a:lnSpc>
              <a:buSzPct val="85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例： 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32767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的类型是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short </a:t>
            </a:r>
            <a:r>
              <a:rPr kumimoji="1" lang="en-US" altLang="zh-CN" sz="2800" b="1" dirty="0" err="1">
                <a:solidFill>
                  <a:srgbClr val="CC0000"/>
                </a:solidFill>
                <a:latin typeface="宋体" pitchFamily="2" charset="-122"/>
              </a:rPr>
              <a:t>int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CC0000"/>
                </a:solidFill>
                <a:latin typeface="宋体" pitchFamily="2" charset="-122"/>
              </a:rPr>
              <a:t>int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</a:p>
          <a:p>
            <a:pPr marL="742950" lvl="1" indent="19050" algn="l" eaLnBrk="0" hangingPunct="0">
              <a:lnSpc>
                <a:spcPct val="105000"/>
              </a:lnSpc>
              <a:buSzPct val="85000"/>
              <a:buFont typeface="Wingdings" pitchFamily="2" charset="2"/>
              <a:buChar char="w"/>
            </a:pPr>
            <a:r>
              <a:rPr kumimoji="1" lang="zh-CN" altLang="en-US" sz="2800" b="1" dirty="0">
                <a:latin typeface="宋体" pitchFamily="2" charset="-122"/>
              </a:rPr>
              <a:t>在常量后面加</a:t>
            </a:r>
            <a:r>
              <a:rPr kumimoji="1" lang="en-US" altLang="en-US" sz="2800" b="1" dirty="0">
                <a:latin typeface="宋体" pitchFamily="2" charset="-122"/>
              </a:rPr>
              <a:t>l(</a:t>
            </a:r>
            <a:r>
              <a:rPr kumimoji="1" lang="zh-CN" altLang="en-US" sz="2800" b="1" dirty="0">
                <a:latin typeface="宋体" pitchFamily="2" charset="-122"/>
              </a:rPr>
              <a:t>小写</a:t>
            </a:r>
            <a:r>
              <a:rPr kumimoji="1" lang="en-US" altLang="zh-CN" sz="2800" b="1" dirty="0">
                <a:latin typeface="宋体" pitchFamily="2" charset="-122"/>
              </a:rPr>
              <a:t>l)</a:t>
            </a:r>
            <a:r>
              <a:rPr kumimoji="1" lang="zh-CN" altLang="en-US" sz="2800" b="1" dirty="0">
                <a:latin typeface="宋体" pitchFamily="2" charset="-122"/>
              </a:rPr>
              <a:t>或</a:t>
            </a:r>
            <a:r>
              <a:rPr kumimoji="1" lang="en-US" altLang="en-US" sz="2800" b="1" dirty="0">
                <a:latin typeface="宋体" pitchFamily="2" charset="-122"/>
              </a:rPr>
              <a:t>L</a:t>
            </a:r>
            <a:r>
              <a:rPr kumimoji="1" lang="zh-CN" altLang="en-US" sz="2800" b="1" dirty="0">
                <a:latin typeface="宋体" pitchFamily="2" charset="-122"/>
              </a:rPr>
              <a:t>，表示</a:t>
            </a:r>
            <a:r>
              <a:rPr kumimoji="1" lang="en-US" altLang="en-US" sz="2800" b="1" dirty="0">
                <a:latin typeface="宋体" pitchFamily="2" charset="-122"/>
              </a:rPr>
              <a:t>long </a:t>
            </a:r>
            <a:r>
              <a:rPr kumimoji="1" lang="en-US" altLang="en-US" sz="2800" b="1" dirty="0" err="1">
                <a:latin typeface="宋体" pitchFamily="2" charset="-122"/>
              </a:rPr>
              <a:t>int</a:t>
            </a:r>
            <a:r>
              <a:rPr kumimoji="1" lang="zh-CN" altLang="en-US" sz="2800" b="1" dirty="0">
                <a:latin typeface="宋体" pitchFamily="2" charset="-122"/>
              </a:rPr>
              <a:t>型 </a:t>
            </a:r>
          </a:p>
          <a:p>
            <a:pPr marL="342900" indent="-342900" algn="l" eaLnBrk="0" hangingPunct="0">
              <a:lnSpc>
                <a:spcPct val="105000"/>
              </a:lnSpc>
            </a:pPr>
            <a:r>
              <a:rPr kumimoji="1" lang="zh-CN" altLang="en-US" sz="2800" b="1" dirty="0">
                <a:latin typeface="宋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例：</a:t>
            </a:r>
            <a:r>
              <a:rPr kumimoji="1" lang="en-US" altLang="zh-CN" sz="2800" b="1" dirty="0">
                <a:latin typeface="宋体" pitchFamily="2" charset="-122"/>
              </a:rPr>
              <a:t>123L</a:t>
            </a:r>
            <a:r>
              <a:rPr kumimoji="1" lang="zh-CN" altLang="en-US" sz="2800" b="1" dirty="0">
                <a:latin typeface="宋体" pitchFamily="2" charset="-122"/>
              </a:rPr>
              <a:t>，</a:t>
            </a:r>
            <a:r>
              <a:rPr kumimoji="1" lang="en-US" altLang="zh-CN" sz="2800" b="1" dirty="0">
                <a:latin typeface="宋体" pitchFamily="2" charset="-122"/>
              </a:rPr>
              <a:t>0L</a:t>
            </a:r>
            <a:r>
              <a:rPr kumimoji="1" lang="zh-CN" altLang="en-US" sz="2800" b="1" dirty="0">
                <a:latin typeface="宋体" pitchFamily="2" charset="-122"/>
              </a:rPr>
              <a:t>，</a:t>
            </a:r>
            <a:r>
              <a:rPr kumimoji="1" lang="en-US" altLang="zh-CN" sz="2800" b="1" dirty="0">
                <a:latin typeface="宋体" pitchFamily="2" charset="-122"/>
              </a:rPr>
              <a:t>432l </a:t>
            </a:r>
            <a:r>
              <a:rPr kumimoji="1" lang="zh-CN" altLang="zh-CN" sz="2800" b="1" dirty="0">
                <a:latin typeface="宋体" pitchFamily="2" charset="-122"/>
              </a:rPr>
              <a:t>都是</a:t>
            </a:r>
            <a:r>
              <a:rPr kumimoji="1" lang="en-US" altLang="zh-CN" sz="2800" b="1" dirty="0">
                <a:latin typeface="宋体" pitchFamily="2" charset="-122"/>
              </a:rPr>
              <a:t>long </a:t>
            </a:r>
            <a:r>
              <a:rPr kumimoji="1" lang="en-US" altLang="zh-CN" sz="2800" b="1" dirty="0" err="1">
                <a:latin typeface="宋体" pitchFamily="2" charset="-122"/>
              </a:rPr>
              <a:t>int</a:t>
            </a:r>
            <a:r>
              <a:rPr kumimoji="1" lang="zh-CN" altLang="zh-CN" sz="2800" b="1" dirty="0">
                <a:latin typeface="宋体" pitchFamily="2" charset="-122"/>
              </a:rPr>
              <a:t>型常量</a:t>
            </a:r>
            <a:endParaRPr kumimoji="1" lang="zh-CN" altLang="en-US" sz="28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0" grpId="0" autoUpdateAnimBg="0"/>
      <p:bldP spid="805892" grpId="0" animBg="1"/>
      <p:bldP spid="8058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 </a:t>
            </a:r>
            <a:fld id="{62293EA9-0A09-4DB0-9ECE-B1AC8EA42F0E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24</a:t>
            </a:fld>
            <a:r>
              <a:rPr lang="zh-CN" altLang="en-US" b="1" dirty="0"/>
              <a:t> </a:t>
            </a:r>
            <a:r>
              <a:rPr lang="zh-CN" altLang="en-US" dirty="0"/>
              <a:t>页</a:t>
            </a: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468313" y="807825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latin typeface="宋体" pitchFamily="2" charset="-122"/>
              </a:rPr>
              <a:t>1.</a:t>
            </a:r>
            <a:r>
              <a:rPr kumimoji="1" lang="zh-CN" altLang="en-US" sz="3200" b="1" dirty="0">
                <a:latin typeface="宋体" pitchFamily="2" charset="-122"/>
              </a:rPr>
              <a:t>实型变量</a:t>
            </a:r>
            <a:endParaRPr kumimoji="1" lang="zh-CN" altLang="en-US" sz="2400" dirty="0">
              <a:latin typeface="宋体" pitchFamily="2" charset="-122"/>
            </a:endParaRP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539750" y="1330722"/>
            <a:ext cx="8785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实型变量分</a:t>
            </a:r>
            <a:r>
              <a:rPr kumimoji="1" lang="zh-CN" altLang="en-US" sz="2800" b="1" dirty="0">
                <a:solidFill>
                  <a:srgbClr val="CC0000"/>
                </a:solidFill>
              </a:rPr>
              <a:t>类</a:t>
            </a:r>
            <a:r>
              <a:rPr kumimoji="1" lang="zh-CN" altLang="en-US" sz="2800" b="1" dirty="0"/>
              <a:t>：按数值的取值范围不同分为三种：</a:t>
            </a:r>
          </a:p>
          <a:p>
            <a:pPr algn="l" eaLnBrk="0" hangingPunct="0"/>
            <a:r>
              <a:rPr kumimoji="1" lang="zh-CN" altLang="en-US" sz="2800" b="1" dirty="0"/>
              <a:t>                </a:t>
            </a:r>
            <a:r>
              <a:rPr kumimoji="1" lang="zh-CN" altLang="en-US" sz="2800" b="1" dirty="0">
                <a:solidFill>
                  <a:srgbClr val="008000"/>
                </a:solidFill>
              </a:rPr>
              <a:t>单精度、双精度和长双精度型。</a:t>
            </a:r>
            <a:r>
              <a:rPr kumimoji="1" lang="zh-CN" altLang="en-US" sz="2800" b="1" dirty="0"/>
              <a:t> </a:t>
            </a:r>
          </a:p>
        </p:txBody>
      </p:sp>
      <p:sp>
        <p:nvSpPr>
          <p:cNvPr id="23557" name="Rectangle 20"/>
          <p:cNvSpPr>
            <a:spLocks noGrp="1" noChangeArrowheads="1"/>
          </p:cNvSpPr>
          <p:nvPr>
            <p:ph type="title"/>
          </p:nvPr>
        </p:nvSpPr>
        <p:spPr>
          <a:xfrm>
            <a:off x="538163" y="232470"/>
            <a:ext cx="8066087" cy="620713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/>
          <a:p>
            <a:pPr defTabSz="914400"/>
            <a:r>
              <a:rPr lang="en-US" altLang="zh-CN" sz="36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3.2.2 </a:t>
            </a:r>
            <a:r>
              <a:rPr lang="zh-CN" altLang="en-US" sz="3600" dirty="0"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实型数据   （用来表示实数）</a:t>
            </a:r>
          </a:p>
        </p:txBody>
      </p:sp>
      <p:sp>
        <p:nvSpPr>
          <p:cNvPr id="721951" name="Text Box 31"/>
          <p:cNvSpPr txBox="1">
            <a:spLocks noChangeArrowheads="1"/>
          </p:cNvSpPr>
          <p:nvPr/>
        </p:nvSpPr>
        <p:spPr bwMode="auto">
          <a:xfrm>
            <a:off x="468313" y="2160618"/>
            <a:ext cx="83518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800" b="1" dirty="0">
                <a:latin typeface="Arial" charset="0"/>
              </a:rPr>
              <a:t>实型变量的有关规则：</a:t>
            </a:r>
            <a:endParaRPr kumimoji="1" lang="zh-CN" altLang="en-US" sz="2800" dirty="0">
              <a:latin typeface="Arial" charset="0"/>
            </a:endParaRPr>
          </a:p>
        </p:txBody>
      </p:sp>
      <p:graphicFrame>
        <p:nvGraphicFramePr>
          <p:cNvPr id="722019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22328"/>
              </p:ext>
            </p:extLst>
          </p:nvPr>
        </p:nvGraphicFramePr>
        <p:xfrm>
          <a:off x="539750" y="2852738"/>
          <a:ext cx="8497888" cy="2090738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87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类型名称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类型说明符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长度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取值范围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有效数字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44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单精度型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float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10-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38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~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6-7</a:t>
                      </a:r>
                      <a:r>
                        <a:rPr kumimoji="1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01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双精度型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10-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308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308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15-16</a:t>
                      </a:r>
                      <a:r>
                        <a:rPr kumimoji="1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06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双精度型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</a:t>
                      </a:r>
                      <a:r>
                        <a:rPr kumimoji="1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字节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-308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308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15-16</a:t>
                      </a:r>
                      <a:r>
                        <a:rPr kumimoji="1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2021" name="Text Box 101"/>
          <p:cNvSpPr txBox="1">
            <a:spLocks noChangeArrowheads="1"/>
          </p:cNvSpPr>
          <p:nvPr/>
        </p:nvSpPr>
        <p:spPr bwMode="auto">
          <a:xfrm>
            <a:off x="611188" y="5084763"/>
            <a:ext cx="81375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float </a:t>
            </a:r>
            <a:r>
              <a:rPr kumimoji="1"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a,b;</a:t>
            </a:r>
          </a:p>
          <a:p>
            <a:pPr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double </a:t>
            </a:r>
            <a:r>
              <a:rPr kumimoji="1"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c,d;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endParaRPr kumimoji="1" lang="en-US" altLang="zh-CN" sz="2800" b="1" i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long double </a:t>
            </a:r>
            <a:r>
              <a:rPr kumimoji="1"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e,f;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endParaRPr kumimoji="1" lang="en-US" altLang="zh-CN" sz="2800" b="1" i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45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3" grpId="0" autoUpdateAnimBg="0"/>
      <p:bldP spid="721924" grpId="0"/>
      <p:bldP spid="721951" grpId="0"/>
      <p:bldP spid="7220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73C8-D4DB-4C36-8948-0D0D49A80956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243449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762000">
              <a:spcBef>
                <a:spcPct val="20000"/>
              </a:spcBef>
              <a:defRPr/>
            </a:pPr>
            <a:r>
              <a:rPr kumimoji="1" lang="en-US" altLang="zh-CN" sz="2800" kern="0" dirty="0">
                <a:solidFill>
                  <a:srgbClr val="C00000"/>
                </a:solidFill>
                <a:latin typeface="黑体"/>
                <a:ea typeface="黑体"/>
              </a:rPr>
              <a:t> </a:t>
            </a:r>
            <a:r>
              <a:rPr kumimoji="1" lang="zh-CN" altLang="en-US" sz="2800" kern="0" dirty="0">
                <a:solidFill>
                  <a:srgbClr val="C00000"/>
                </a:solidFill>
                <a:latin typeface="黑体"/>
                <a:ea typeface="黑体"/>
              </a:rPr>
              <a:t>浮点数的表示</a:t>
            </a:r>
          </a:p>
        </p:txBody>
      </p:sp>
      <p:sp>
        <p:nvSpPr>
          <p:cNvPr id="9" name="矩形 8"/>
          <p:cNvSpPr/>
          <p:nvPr/>
        </p:nvSpPr>
        <p:spPr>
          <a:xfrm>
            <a:off x="642963" y="1220756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指数形式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科学计数法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40158" y="1988841"/>
            <a:ext cx="3894187" cy="523220"/>
            <a:chOff x="1440158" y="1988841"/>
            <a:chExt cx="3894187" cy="523220"/>
          </a:xfrm>
        </p:grpSpPr>
        <p:sp>
          <p:nvSpPr>
            <p:cNvPr id="12" name="矩形 11"/>
            <p:cNvSpPr/>
            <p:nvPr/>
          </p:nvSpPr>
          <p:spPr>
            <a:xfrm>
              <a:off x="1440158" y="1988841"/>
              <a:ext cx="3894187" cy="52322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指数部分   小数部分 </a:t>
              </a:r>
            </a:p>
          </p:txBody>
        </p:sp>
        <p:cxnSp>
          <p:nvCxnSpPr>
            <p:cNvPr id="13" name="直接连接符 12"/>
            <p:cNvCxnSpPr>
              <a:stCxn id="12" idx="0"/>
              <a:endCxn id="12" idx="2"/>
            </p:cNvCxnSpPr>
            <p:nvPr/>
          </p:nvCxnSpPr>
          <p:spPr bwMode="auto">
            <a:xfrm>
              <a:off x="3387252" y="1988841"/>
              <a:ext cx="0" cy="523220"/>
            </a:xfrm>
            <a:prstGeom prst="line">
              <a:avLst/>
            </a:prstGeom>
            <a:solidFill>
              <a:srgbClr val="3366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</p:grp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80579" y="2708920"/>
            <a:ext cx="8321525" cy="3264363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计算机中采用以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为底的科学计数法存储：</a:t>
            </a:r>
          </a:p>
          <a:p>
            <a:pPr marL="0" indent="0">
              <a:lnSpc>
                <a:spcPts val="3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N=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数符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R</a:t>
            </a:r>
            <a:r>
              <a:rPr lang="en-US" altLang="zh-CN" baseline="30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M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（其中：数符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为正，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为负，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为尾数，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为阶码，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为基数）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-12345678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可以表示为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       -1.2345678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10</a:t>
            </a:r>
            <a:r>
              <a:rPr lang="en-US" altLang="zh-CN" baseline="30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7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zh-CN" baseline="30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     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000"/>
              </a:lnSpc>
              <a:buNone/>
            </a:pP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26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6416" y="6360584"/>
            <a:ext cx="792659" cy="428789"/>
          </a:xfrm>
        </p:spPr>
        <p:txBody>
          <a:bodyPr/>
          <a:lstStyle/>
          <a:p>
            <a:pPr>
              <a:defRPr/>
            </a:pPr>
            <a:fld id="{6B8273C8-D4DB-4C36-8948-0D0D49A8095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11560" y="3556330"/>
            <a:ext cx="4296284" cy="930621"/>
            <a:chOff x="611560" y="2667248"/>
            <a:chExt cx="4296284" cy="69796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330382" y="2667248"/>
              <a:ext cx="1141413" cy="309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0" tIns="44446" rIns="90480" bIns="44446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100" dirty="0">
                  <a:latin typeface="黑体" pitchFamily="49" charset="-122"/>
                  <a:ea typeface="黑体" pitchFamily="49" charset="-122"/>
                </a:rPr>
                <a:t>  阶码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11560" y="2667248"/>
              <a:ext cx="719024" cy="309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0" tIns="44446" rIns="90480" bIns="44446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100">
                  <a:latin typeface="黑体" pitchFamily="49" charset="-122"/>
                  <a:ea typeface="黑体" pitchFamily="49" charset="-122"/>
                </a:rPr>
                <a:t>数符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459919" y="2667248"/>
              <a:ext cx="2447925" cy="309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0" tIns="44446" rIns="90480" bIns="44446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100">
                  <a:latin typeface="黑体" pitchFamily="49" charset="-122"/>
                  <a:ea typeface="黑体" pitchFamily="49" charset="-122"/>
                </a:rPr>
                <a:t>尾数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82998" y="3111298"/>
              <a:ext cx="576263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6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1600" dirty="0">
                  <a:latin typeface="黑体" pitchFamily="49" charset="-122"/>
                  <a:ea typeface="黑体" pitchFamily="49" charset="-122"/>
                </a:rPr>
                <a:t>位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91060" y="3111298"/>
              <a:ext cx="576263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itchFamily="49" charset="-122"/>
                  <a:ea typeface="黑体" pitchFamily="49" charset="-122"/>
                </a:rPr>
                <a:t>8</a:t>
              </a:r>
              <a:r>
                <a:rPr kumimoji="1" lang="zh-CN" altLang="en-US" sz="1600">
                  <a:latin typeface="黑体" pitchFamily="49" charset="-122"/>
                  <a:ea typeface="黑体" pitchFamily="49" charset="-122"/>
                </a:rPr>
                <a:t>位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347864" y="3111298"/>
              <a:ext cx="792163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600" dirty="0">
                  <a:latin typeface="黑体" pitchFamily="49" charset="-122"/>
                  <a:ea typeface="黑体" pitchFamily="49" charset="-122"/>
                </a:rPr>
                <a:t>23</a:t>
              </a:r>
              <a:r>
                <a:rPr kumimoji="1" lang="zh-CN" altLang="en-US" sz="1600" dirty="0">
                  <a:latin typeface="黑体" pitchFamily="49" charset="-122"/>
                  <a:ea typeface="黑体" pitchFamily="49" charset="-122"/>
                </a:rPr>
                <a:t>位</a:t>
              </a:r>
            </a:p>
          </p:txBody>
        </p:sp>
      </p:grp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39552" y="356659"/>
            <a:ext cx="8136904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浮点数的表示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663883" y="1980852"/>
            <a:ext cx="5491014" cy="461665"/>
            <a:chOff x="1663883" y="1485639"/>
            <a:chExt cx="5491014" cy="346249"/>
          </a:xfrm>
        </p:grpSpPr>
        <p:sp>
          <p:nvSpPr>
            <p:cNvPr id="15" name="矩形 14"/>
            <p:cNvSpPr/>
            <p:nvPr/>
          </p:nvSpPr>
          <p:spPr>
            <a:xfrm>
              <a:off x="1663883" y="1485639"/>
              <a:ext cx="5491014" cy="34624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阶码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指数部分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 尾数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小数部分</a:t>
              </a:r>
              <a:r>
                <a:rPr lang="en-US" altLang="zh-CN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cxnSp>
          <p:nvCxnSpPr>
            <p:cNvPr id="16" name="直接连接符 15"/>
            <p:cNvCxnSpPr>
              <a:endCxn id="15" idx="2"/>
            </p:cNvCxnSpPr>
            <p:nvPr/>
          </p:nvCxnSpPr>
          <p:spPr bwMode="auto">
            <a:xfrm flipH="1">
              <a:off x="4409390" y="1491630"/>
              <a:ext cx="3931" cy="340258"/>
            </a:xfrm>
            <a:prstGeom prst="line">
              <a:avLst/>
            </a:prstGeom>
            <a:solidFill>
              <a:srgbClr val="3366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395536" y="2756925"/>
            <a:ext cx="8136904" cy="57606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float </a:t>
            </a:r>
            <a:r>
              <a:rPr lang="zh-CN" altLang="en-US" dirty="0"/>
              <a:t>单精度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55256" y="2799509"/>
            <a:ext cx="3456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(23</a:t>
            </a:r>
            <a:r>
              <a:rPr lang="zh-CN" altLang="en-US" sz="2000" b="1" dirty="0">
                <a:solidFill>
                  <a:srgbClr val="C00000"/>
                </a:solidFill>
              </a:rPr>
              <a:t>位尾数</a:t>
            </a:r>
            <a:r>
              <a:rPr lang="en-US" altLang="zh-CN" sz="2000" b="1" dirty="0">
                <a:solidFill>
                  <a:srgbClr val="C00000"/>
                </a:solidFill>
              </a:rPr>
              <a:t>,6~7</a:t>
            </a:r>
            <a:r>
              <a:rPr lang="zh-CN" altLang="en-US" sz="2000" b="1" dirty="0">
                <a:solidFill>
                  <a:srgbClr val="C00000"/>
                </a:solidFill>
              </a:rPr>
              <a:t>位有效数字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9552" y="4773148"/>
            <a:ext cx="2520280" cy="57606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double </a:t>
            </a:r>
            <a:r>
              <a:rPr lang="zh-CN" altLang="en-US" dirty="0"/>
              <a:t>双精度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543072" y="5478406"/>
            <a:ext cx="6132759" cy="946445"/>
            <a:chOff x="543071" y="4108807"/>
            <a:chExt cx="6132759" cy="709834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543071" y="4108807"/>
              <a:ext cx="6132759" cy="309563"/>
              <a:chOff x="1111" y="3067"/>
              <a:chExt cx="2492" cy="195"/>
            </a:xfrm>
            <a:noFill/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431" y="3067"/>
                <a:ext cx="630" cy="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90480" tIns="44446" rIns="90480" bIns="44446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100" dirty="0">
                    <a:latin typeface="黑体" pitchFamily="49" charset="-122"/>
                    <a:ea typeface="黑体" pitchFamily="49" charset="-122"/>
                  </a:rPr>
                  <a:t>   阶码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111" y="3067"/>
                <a:ext cx="320" cy="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90480" tIns="44446" rIns="90480" bIns="44446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zh-CN" altLang="en-US" sz="2100" dirty="0">
                    <a:latin typeface="黑体" pitchFamily="49" charset="-122"/>
                    <a:ea typeface="黑体" pitchFamily="49" charset="-122"/>
                  </a:rPr>
                  <a:t>数符</a:t>
                </a:r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2061" y="3067"/>
                <a:ext cx="1542" cy="19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0" tIns="44446" rIns="90480" bIns="44446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zh-CN" altLang="en-US" sz="2100">
                    <a:latin typeface="黑体" pitchFamily="49" charset="-122"/>
                    <a:ea typeface="黑体" pitchFamily="49" charset="-122"/>
                  </a:rPr>
                  <a:t>尾数</a:t>
                </a:r>
              </a:p>
            </p:txBody>
          </p:sp>
        </p:grp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697577" y="4564725"/>
              <a:ext cx="63280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6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1600" dirty="0">
                  <a:latin typeface="黑体" pitchFamily="49" charset="-122"/>
                  <a:ea typeface="黑体" pitchFamily="49" charset="-122"/>
                </a:rPr>
                <a:t>位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676610" y="4543984"/>
              <a:ext cx="676412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600" dirty="0">
                  <a:latin typeface="黑体" pitchFamily="49" charset="-122"/>
                  <a:ea typeface="黑体" pitchFamily="49" charset="-122"/>
                </a:rPr>
                <a:t>11</a:t>
              </a:r>
              <a:r>
                <a:rPr kumimoji="1" lang="zh-CN" altLang="en-US" sz="1600" dirty="0">
                  <a:latin typeface="黑体" pitchFamily="49" charset="-122"/>
                  <a:ea typeface="黑体" pitchFamily="49" charset="-122"/>
                </a:rPr>
                <a:t>位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4183560" y="4563137"/>
              <a:ext cx="77178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1600" dirty="0">
                  <a:latin typeface="黑体" pitchFamily="49" charset="-122"/>
                  <a:ea typeface="黑体" pitchFamily="49" charset="-122"/>
                </a:rPr>
                <a:t>52</a:t>
              </a:r>
              <a:r>
                <a:rPr kumimoji="1" lang="zh-CN" altLang="en-US" sz="1600" dirty="0">
                  <a:latin typeface="黑体" pitchFamily="49" charset="-122"/>
                  <a:ea typeface="黑体" pitchFamily="49" charset="-122"/>
                </a:rPr>
                <a:t>位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771800" y="4852316"/>
            <a:ext cx="3456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(52</a:t>
            </a:r>
            <a:r>
              <a:rPr lang="zh-CN" altLang="en-US" sz="2000" b="1" dirty="0">
                <a:solidFill>
                  <a:srgbClr val="C00000"/>
                </a:solidFill>
              </a:rPr>
              <a:t>位尾数</a:t>
            </a:r>
            <a:r>
              <a:rPr lang="en-US" altLang="zh-CN" sz="2000" b="1" dirty="0">
                <a:solidFill>
                  <a:srgbClr val="C00000"/>
                </a:solidFill>
              </a:rPr>
              <a:t>,16</a:t>
            </a:r>
            <a:r>
              <a:rPr lang="zh-CN" altLang="en-US" sz="2000" b="1" dirty="0">
                <a:solidFill>
                  <a:srgbClr val="C00000"/>
                </a:solidFill>
              </a:rPr>
              <a:t>位有效数字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903640" y="2756926"/>
            <a:ext cx="3240360" cy="86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488" tIns="48244" rIns="96488" bIns="48244">
            <a:spAutoFit/>
          </a:bodyPr>
          <a:lstStyle>
            <a:lvl1pPr defTabSz="9652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652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652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652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652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尾数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的位数决定</a:t>
            </a:r>
            <a:r>
              <a:rPr kumimoji="1"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数的精度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阶码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的位数决定</a:t>
            </a:r>
            <a:r>
              <a:rPr kumimoji="1"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数的范围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1" name="矩形 30"/>
          <p:cNvSpPr/>
          <p:nvPr/>
        </p:nvSpPr>
        <p:spPr>
          <a:xfrm>
            <a:off x="718971" y="1160115"/>
            <a:ext cx="6842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浮点数的标准格式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(IEEE754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标准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: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7864" y="116632"/>
            <a:ext cx="489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b="1" dirty="0"/>
              <a:t>由于机器存储位数的限制，浮点数都是近似值，多个浮点数运算会产生误差。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4100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9" grpId="0"/>
      <p:bldP spid="30" grpId="0"/>
      <p:bldP spid="3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10344"/>
            <a:ext cx="9001125" cy="5715000"/>
          </a:xfrm>
        </p:spPr>
        <p:txBody>
          <a:bodyPr/>
          <a:lstStyle/>
          <a:p>
            <a:pPr marL="357188" indent="-357188" defTabSz="914400">
              <a:buFontTx/>
              <a:buNone/>
              <a:defRPr/>
            </a:pPr>
            <a:r>
              <a:rPr lang="en-US" altLang="zh-CN" sz="2800" b="1" dirty="0"/>
              <a:t>2. </a:t>
            </a:r>
            <a:r>
              <a:rPr lang="zh-CN" altLang="zh-CN" sz="2800" b="1" dirty="0">
                <a:solidFill>
                  <a:schemeClr val="tx1"/>
                </a:solidFill>
              </a:rPr>
              <a:t>实型常量</a:t>
            </a:r>
            <a:r>
              <a:rPr lang="zh-CN" altLang="en-US" sz="2800" b="1" dirty="0">
                <a:solidFill>
                  <a:schemeClr val="tx1"/>
                </a:solidFill>
              </a:rPr>
              <a:t> （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实型常数不区分单精度和双精度）</a:t>
            </a:r>
            <a:endParaRPr lang="zh-CN" altLang="zh-CN" sz="2800" b="1" dirty="0">
              <a:solidFill>
                <a:schemeClr val="tx1"/>
              </a:solidFill>
            </a:endParaRPr>
          </a:p>
          <a:p>
            <a:pPr defTabSz="914400">
              <a:buFont typeface="Arial" pitchFamily="34" charset="0"/>
              <a:buChar char="•"/>
              <a:defRPr/>
            </a:pPr>
            <a:r>
              <a:rPr lang="zh-CN" altLang="zh-CN" sz="2800" b="1" dirty="0">
                <a:solidFill>
                  <a:schemeClr val="tx1"/>
                </a:solidFill>
              </a:rPr>
              <a:t>两种表示形式：</a:t>
            </a:r>
          </a:p>
          <a:p>
            <a:pPr marL="357188" indent="-357188" defTabSz="914400">
              <a:buFontTx/>
              <a:buNone/>
              <a:defRPr/>
            </a:pPr>
            <a:r>
              <a:rPr lang="zh-CN" altLang="zh-CN" sz="2800" b="1" dirty="0">
                <a:solidFill>
                  <a:srgbClr val="0000FF"/>
                </a:solidFill>
              </a:rPr>
              <a:t>十进制数形式：</a:t>
            </a:r>
            <a:r>
              <a:rPr lang="zh-CN" altLang="zh-CN" sz="2800" b="1" dirty="0">
                <a:solidFill>
                  <a:schemeClr val="tx1"/>
                </a:solidFill>
              </a:rPr>
              <a:t>由数字和小数点及正负号组成。</a:t>
            </a:r>
          </a:p>
          <a:p>
            <a:pPr marL="357188" indent="-357188" defTabSz="914400">
              <a:buFontTx/>
              <a:buNone/>
              <a:defRPr/>
            </a:pPr>
            <a:r>
              <a:rPr lang="zh-CN" altLang="zh-CN" sz="2800" b="1" dirty="0"/>
              <a:t>                           （</a:t>
            </a:r>
            <a:r>
              <a:rPr lang="zh-CN" altLang="zh-CN" sz="2800" b="1" dirty="0">
                <a:solidFill>
                  <a:srgbClr val="FF0066"/>
                </a:solidFill>
              </a:rPr>
              <a:t>注意：必须有小数点</a:t>
            </a:r>
            <a:r>
              <a:rPr lang="zh-CN" altLang="zh-CN" sz="2800" b="1" dirty="0"/>
              <a:t>）</a:t>
            </a:r>
          </a:p>
          <a:p>
            <a:pPr marL="357188" indent="-357188" defTabSz="914400">
              <a:buFontTx/>
              <a:buNone/>
              <a:defRPr/>
            </a:pPr>
            <a:r>
              <a:rPr lang="zh-CN" altLang="zh-CN" sz="2800" b="1" dirty="0"/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23.678    .678    23.</a:t>
            </a:r>
            <a:endParaRPr lang="zh-CN" altLang="zh-CN" sz="2800" b="1" dirty="0">
              <a:solidFill>
                <a:schemeClr val="tx1"/>
              </a:solidFill>
            </a:endParaRPr>
          </a:p>
          <a:p>
            <a:pPr marL="357188" indent="-357188" defTabSz="914400">
              <a:buFontTx/>
              <a:buNone/>
              <a:defRPr/>
            </a:pPr>
            <a:r>
              <a:rPr lang="zh-CN" altLang="zh-CN" sz="2800" b="1" dirty="0">
                <a:solidFill>
                  <a:srgbClr val="0000FF"/>
                </a:solidFill>
              </a:rPr>
              <a:t>指数形式：</a:t>
            </a:r>
            <a:r>
              <a:rPr lang="zh-CN" altLang="zh-CN" sz="2800" b="1" dirty="0">
                <a:solidFill>
                  <a:schemeClr val="tx1"/>
                </a:solidFill>
              </a:rPr>
              <a:t>由数字、小数点、字母</a:t>
            </a:r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r>
              <a:rPr lang="zh-CN" altLang="zh-CN" sz="2800" b="1" dirty="0">
                <a:solidFill>
                  <a:schemeClr val="tx1"/>
                </a:solidFill>
              </a:rPr>
              <a:t>或</a:t>
            </a:r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r>
              <a:rPr lang="zh-CN" altLang="zh-CN" sz="2800" b="1" dirty="0">
                <a:solidFill>
                  <a:schemeClr val="tx1"/>
                </a:solidFill>
              </a:rPr>
              <a:t>及正负号组成。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357188" indent="-357188" defTabSz="914400">
              <a:buFontTx/>
              <a:buNone/>
              <a:defRPr/>
            </a:pPr>
            <a:r>
              <a:rPr lang="zh-CN" altLang="zh-CN" sz="2800" b="1" dirty="0"/>
              <a:t>（</a:t>
            </a:r>
            <a:r>
              <a:rPr lang="zh-CN" altLang="zh-CN" sz="2800" b="1" dirty="0">
                <a:solidFill>
                  <a:srgbClr val="FF0066"/>
                </a:solidFill>
              </a:rPr>
              <a:t>注：</a:t>
            </a:r>
            <a:r>
              <a:rPr lang="en-US" altLang="zh-CN" sz="2800" b="1" dirty="0">
                <a:solidFill>
                  <a:srgbClr val="FF0066"/>
                </a:solidFill>
              </a:rPr>
              <a:t>e</a:t>
            </a:r>
            <a:r>
              <a:rPr lang="zh-CN" altLang="zh-CN" sz="2800" b="1" dirty="0">
                <a:solidFill>
                  <a:srgbClr val="FF0066"/>
                </a:solidFill>
              </a:rPr>
              <a:t>或</a:t>
            </a:r>
            <a:r>
              <a:rPr lang="en-US" altLang="zh-CN" sz="2800" b="1" dirty="0">
                <a:solidFill>
                  <a:srgbClr val="FF0066"/>
                </a:solidFill>
              </a:rPr>
              <a:t>E</a:t>
            </a:r>
            <a:r>
              <a:rPr lang="zh-CN" altLang="zh-CN" sz="2800" b="1" dirty="0">
                <a:solidFill>
                  <a:srgbClr val="FF0066"/>
                </a:solidFill>
              </a:rPr>
              <a:t>之前必须有数字，且后指数必须为整数</a:t>
            </a:r>
            <a:r>
              <a:rPr lang="zh-CN" altLang="zh-CN" sz="2800" b="1" dirty="0"/>
              <a:t>）</a:t>
            </a:r>
          </a:p>
          <a:p>
            <a:pPr marL="357188" indent="-357188" defTabSz="914400">
              <a:buFontTx/>
              <a:buNone/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3.5E-5       2e3  </a:t>
            </a:r>
          </a:p>
          <a:p>
            <a:pPr marL="357188" indent="-357188" defTabSz="914400">
              <a:buFontTx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E2  3.6e3.5   .e6  e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8" y="5566950"/>
            <a:ext cx="8208912" cy="9583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 eaLnBrk="0" hangingPunct="0">
              <a:buFont typeface="Arial" pitchFamily="34" charset="0"/>
              <a:buChar char="•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实型常量后加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f(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F)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表示按单精度存储和运算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algn="l" eaLnBrk="0" hangingPunct="0"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  例如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1.23456f 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5753403" y="4941168"/>
            <a:ext cx="346075" cy="309563"/>
            <a:chOff x="4344" y="3540"/>
            <a:chExt cx="240" cy="240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4344" y="35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356" y="3540"/>
              <a:ext cx="228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" name="Freeform 18"/>
          <p:cNvSpPr>
            <a:spLocks/>
          </p:cNvSpPr>
          <p:nvPr/>
        </p:nvSpPr>
        <p:spPr bwMode="auto">
          <a:xfrm>
            <a:off x="5649422" y="4450608"/>
            <a:ext cx="554038" cy="323850"/>
          </a:xfrm>
          <a:custGeom>
            <a:avLst/>
            <a:gdLst>
              <a:gd name="T0" fmla="*/ 0 w 384"/>
              <a:gd name="T1" fmla="*/ 2147483647 h 250"/>
              <a:gd name="T2" fmla="*/ 2147483647 w 384"/>
              <a:gd name="T3" fmla="*/ 2147483647 h 250"/>
              <a:gd name="T4" fmla="*/ 2147483647 w 384"/>
              <a:gd name="T5" fmla="*/ 2147483647 h 250"/>
              <a:gd name="T6" fmla="*/ 2147483647 w 384"/>
              <a:gd name="T7" fmla="*/ 2147483647 h 250"/>
              <a:gd name="T8" fmla="*/ 2147483647 w 384"/>
              <a:gd name="T9" fmla="*/ 2147483647 h 250"/>
              <a:gd name="T10" fmla="*/ 2147483647 w 384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50">
                <a:moveTo>
                  <a:pt x="0" y="144"/>
                </a:moveTo>
                <a:cubicBezTo>
                  <a:pt x="60" y="164"/>
                  <a:pt x="93" y="206"/>
                  <a:pt x="144" y="240"/>
                </a:cubicBezTo>
                <a:cubicBezTo>
                  <a:pt x="221" y="214"/>
                  <a:pt x="147" y="250"/>
                  <a:pt x="192" y="192"/>
                </a:cubicBezTo>
                <a:cubicBezTo>
                  <a:pt x="236" y="135"/>
                  <a:pt x="252" y="128"/>
                  <a:pt x="300" y="96"/>
                </a:cubicBezTo>
                <a:cubicBezTo>
                  <a:pt x="364" y="0"/>
                  <a:pt x="280" y="116"/>
                  <a:pt x="360" y="36"/>
                </a:cubicBezTo>
                <a:cubicBezTo>
                  <a:pt x="370" y="26"/>
                  <a:pt x="384" y="0"/>
                  <a:pt x="384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244408" y="6381328"/>
            <a:ext cx="747553" cy="35961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9BE1F029-CFCD-44BB-A170-3C574992D0A9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27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 autoUpdateAnimBg="0"/>
      <p:bldP spid="7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19" y="332656"/>
            <a:ext cx="7772400" cy="609600"/>
          </a:xfrm>
        </p:spPr>
        <p:txBody>
          <a:bodyPr/>
          <a:lstStyle/>
          <a:p>
            <a:pPr defTabSz="914400">
              <a:defRPr/>
            </a:pPr>
            <a:r>
              <a:rPr lang="en-US" altLang="zh-CN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3.2.3 </a:t>
            </a:r>
            <a:r>
              <a:rPr lang="zh-CN" altLang="en-US" sz="4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字符型数据</a:t>
            </a:r>
            <a:endParaRPr lang="zh-CN" altLang="en-US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60487"/>
            <a:ext cx="8353425" cy="3168650"/>
          </a:xfrm>
        </p:spPr>
        <p:txBody>
          <a:bodyPr/>
          <a:lstStyle/>
          <a:p>
            <a:pPr marL="0" indent="0" defTabSz="914400">
              <a:lnSpc>
                <a:spcPct val="10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</a:rPr>
              <a:t>字符型数据用来表示一个字符值。在计算机内部存储字符的</a:t>
            </a:r>
            <a:r>
              <a:rPr lang="en-US" altLang="zh-CN" sz="2800" b="1" dirty="0">
                <a:solidFill>
                  <a:schemeClr val="tx1"/>
                </a:solidFill>
              </a:rPr>
              <a:t>ASCII</a:t>
            </a:r>
            <a:r>
              <a:rPr lang="zh-CN" altLang="en-US" sz="2800" b="1" dirty="0">
                <a:solidFill>
                  <a:schemeClr val="tx1"/>
                </a:solidFill>
              </a:rPr>
              <a:t>码值。</a:t>
            </a:r>
          </a:p>
          <a:p>
            <a:pPr marL="0" indent="0" defTabSz="914400">
              <a:lnSpc>
                <a:spcPct val="10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rgbClr val="660033"/>
                </a:solidFill>
              </a:rPr>
              <a:t>1. </a:t>
            </a:r>
            <a:r>
              <a:rPr lang="zh-CN" altLang="en-US" sz="2800" b="1" dirty="0">
                <a:solidFill>
                  <a:srgbClr val="660033"/>
                </a:solidFill>
              </a:rPr>
              <a:t>字符常量</a:t>
            </a:r>
            <a:endParaRPr lang="zh-CN" altLang="en-US" sz="2800" b="1" dirty="0"/>
          </a:p>
          <a:p>
            <a:pPr marL="0" indent="0" defTabSz="914400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用</a:t>
            </a:r>
            <a:r>
              <a:rPr lang="zh-CN" altLang="en-US" sz="2800" b="1" dirty="0">
                <a:solidFill>
                  <a:srgbClr val="C00000"/>
                </a:solidFill>
                <a:latin typeface="宋体" pitchFamily="2" charset="-122"/>
              </a:rPr>
              <a:t>单引号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括起来的一个字符（</a:t>
            </a:r>
            <a:r>
              <a:rPr lang="zh-CN" altLang="en-US" sz="2800" b="1" dirty="0">
                <a:solidFill>
                  <a:schemeClr val="tx1"/>
                </a:solidFill>
              </a:rPr>
              <a:t> 只能包含一个字符）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defTabSz="914400">
              <a:lnSpc>
                <a:spcPct val="105000"/>
              </a:lnSpc>
              <a:buFontTx/>
              <a:buNone/>
              <a:defRPr/>
            </a:pPr>
            <a:r>
              <a:rPr lang="zh-CN" altLang="en-US" sz="2800" b="1" dirty="0"/>
              <a:t>     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例如：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'</a:t>
            </a:r>
            <a:r>
              <a:rPr lang="en-US" altLang="en-US" sz="2800" b="1" dirty="0">
                <a:solidFill>
                  <a:schemeClr val="tx1"/>
                </a:solidFill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</a:rPr>
              <a:t>'  </a:t>
            </a:r>
            <a:r>
              <a:rPr lang="zh-CN" altLang="en-US" sz="2800" b="1" dirty="0">
                <a:solidFill>
                  <a:schemeClr val="tx1"/>
                </a:solidFill>
              </a:rPr>
              <a:t>、 </a:t>
            </a:r>
            <a:r>
              <a:rPr lang="en-US" altLang="zh-CN" sz="2800" b="1" dirty="0">
                <a:solidFill>
                  <a:schemeClr val="tx1"/>
                </a:solidFill>
              </a:rPr>
              <a:t>'A' </a:t>
            </a:r>
            <a:r>
              <a:rPr lang="zh-CN" altLang="en-US" sz="2800" b="1" dirty="0">
                <a:solidFill>
                  <a:schemeClr val="tx1"/>
                </a:solidFill>
              </a:rPr>
              <a:t>、 </a:t>
            </a:r>
            <a:r>
              <a:rPr lang="en-US" altLang="zh-CN" sz="2800" b="1" dirty="0">
                <a:solidFill>
                  <a:schemeClr val="tx1"/>
                </a:solidFill>
              </a:rPr>
              <a:t>'$'   </a:t>
            </a:r>
            <a:r>
              <a:rPr lang="zh-CN" altLang="en-US" sz="2800" b="1" dirty="0">
                <a:solidFill>
                  <a:schemeClr val="tx1"/>
                </a:solidFill>
              </a:rPr>
              <a:t>、 </a:t>
            </a:r>
            <a:r>
              <a:rPr lang="en-US" altLang="zh-CN" sz="2800" b="1" dirty="0">
                <a:solidFill>
                  <a:schemeClr val="tx1"/>
                </a:solidFill>
              </a:rPr>
              <a:t>'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1'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5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FF0066"/>
                </a:solidFill>
              </a:rPr>
              <a:t>         注</a:t>
            </a:r>
            <a:r>
              <a:rPr lang="zh-CN" altLang="en-US" sz="2800" b="1" dirty="0"/>
              <a:t>：    </a:t>
            </a:r>
            <a:r>
              <a:rPr lang="en-US" altLang="zh-CN" sz="2800" b="1" dirty="0">
                <a:solidFill>
                  <a:schemeClr val="tx1"/>
                </a:solidFill>
              </a:rPr>
              <a:t>'</a:t>
            </a:r>
            <a:r>
              <a:rPr lang="en-US" altLang="en-US" sz="2800" b="1" dirty="0">
                <a:solidFill>
                  <a:schemeClr val="tx1"/>
                </a:solidFill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</a:rPr>
              <a:t>' </a:t>
            </a:r>
            <a:r>
              <a:rPr lang="zh-CN" altLang="en-US" sz="2800" b="1" dirty="0">
                <a:solidFill>
                  <a:schemeClr val="tx1"/>
                </a:solidFill>
              </a:rPr>
              <a:t>与 </a:t>
            </a:r>
            <a:r>
              <a:rPr lang="en-US" altLang="zh-CN" sz="2800" b="1" dirty="0">
                <a:solidFill>
                  <a:schemeClr val="tx1"/>
                </a:solidFill>
              </a:rPr>
              <a:t>'A'</a:t>
            </a:r>
            <a:r>
              <a:rPr lang="zh-CN" altLang="en-US" sz="2800" b="1" dirty="0">
                <a:solidFill>
                  <a:schemeClr val="tx1"/>
                </a:solidFill>
              </a:rPr>
              <a:t>是 不同的字符常量。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16216" y="6381328"/>
            <a:ext cx="2547753" cy="359618"/>
          </a:xfrm>
        </p:spPr>
        <p:txBody>
          <a:bodyPr/>
          <a:lstStyle/>
          <a:p>
            <a:pPr>
              <a:defRPr/>
            </a:pPr>
            <a:fld id="{1411880E-9001-44CB-B52C-8479702221CF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28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2627313" y="3933825"/>
            <a:ext cx="1809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endParaRPr kumimoji="1" lang="en-US" altLang="zh-CN" b="1">
              <a:latin typeface="宋体" pitchFamily="2" charset="-122"/>
            </a:endParaRPr>
          </a:p>
          <a:p>
            <a:pPr algn="l"/>
            <a:endParaRPr kumimoji="1" lang="en-US" altLang="zh-CN" b="1">
              <a:latin typeface="宋体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31640" y="4607658"/>
            <a:ext cx="20875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800" b="1" dirty="0"/>
              <a:t>'</a:t>
            </a:r>
            <a:r>
              <a:rPr kumimoji="1" lang="en-US" altLang="zh-CN" sz="2800" b="1" dirty="0" err="1"/>
              <a:t>abc</a:t>
            </a:r>
            <a:r>
              <a:rPr kumimoji="1" lang="en-US" altLang="zh-CN" sz="2800" b="1" dirty="0"/>
              <a:t>'</a:t>
            </a:r>
            <a:r>
              <a:rPr kumimoji="1" lang="zh-CN" altLang="en-US" sz="2800" b="1" dirty="0"/>
              <a:t>、 </a:t>
            </a:r>
            <a:r>
              <a:rPr kumimoji="1" lang="en-US" altLang="zh-CN" sz="2800" b="1" dirty="0"/>
              <a:t>"</a:t>
            </a:r>
            <a:r>
              <a:rPr kumimoji="1" lang="en-US" altLang="en-US" b="1" dirty="0"/>
              <a:t>a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"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95936" y="4728368"/>
            <a:ext cx="208756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FF0066"/>
                </a:solidFill>
                <a:sym typeface="Marlett" pitchFamily="2" charset="2"/>
              </a:rPr>
              <a:t>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6" grpId="0" autoUpdateAnimBg="0"/>
      <p:bldP spid="712707" grpId="0" build="p" autoUpdateAnimBg="0"/>
      <p:bldP spid="712710" grpId="0" autoUpdateAnimBg="0"/>
      <p:bldP spid="2" grpId="0" build="p" autoUpdateAnimBg="0"/>
      <p:bldP spid="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44208" y="6381328"/>
            <a:ext cx="2547753" cy="359618"/>
          </a:xfrm>
        </p:spPr>
        <p:txBody>
          <a:bodyPr/>
          <a:lstStyle/>
          <a:p>
            <a:pPr>
              <a:defRPr/>
            </a:pPr>
            <a:fld id="{30106D6F-0173-4083-BC45-E660F952EA60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29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39330" name="Text Box 2"/>
          <p:cNvSpPr txBox="1">
            <a:spLocks noChangeArrowheads="1"/>
          </p:cNvSpPr>
          <p:nvPr/>
        </p:nvSpPr>
        <p:spPr bwMode="auto">
          <a:xfrm>
            <a:off x="621037" y="1155731"/>
            <a:ext cx="1985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 b="1" u="sng" dirty="0">
                <a:latin typeface="宋体" pitchFamily="2" charset="-122"/>
              </a:rPr>
              <a:t>转义字符：</a:t>
            </a:r>
            <a:endParaRPr kumimoji="1" lang="zh-CN" altLang="en-US" sz="2800" u="sng" dirty="0">
              <a:latin typeface="宋体" pitchFamily="2" charset="-122"/>
            </a:endParaRP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900112" y="1916832"/>
            <a:ext cx="77041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转义字符的概念：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是一种特殊的字符常量，用于表示常用的、但却难以用一般形式表示的不可显示字符。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u="sng" dirty="0">
                <a:latin typeface="楷体_GB2312" pitchFamily="49" charset="-122"/>
                <a:ea typeface="楷体_GB2312" pitchFamily="49" charset="-122"/>
              </a:rPr>
              <a:t>转义字符的表示</a:t>
            </a:r>
            <a:r>
              <a:rPr kumimoji="1" lang="en-US" altLang="zh-CN" sz="2800" b="1" u="sng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用一个转义标识符</a:t>
            </a:r>
            <a:r>
              <a:rPr kumimoji="1" lang="zh-CN" altLang="en-US" sz="2800" b="1" dirty="0">
                <a:latin typeface="Arial" charset="0"/>
                <a:ea typeface="楷体_GB2312" pitchFamily="49" charset="-122"/>
              </a:rPr>
              <a:t>“</a:t>
            </a:r>
            <a:r>
              <a:rPr kumimoji="1"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en-US" altLang="zh-CN" sz="2800" b="1" dirty="0">
                <a:latin typeface="Arial" charset="0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开头，后面是需要的转义字符。常用的转义字符序列的字符常量见下表：</a:t>
            </a:r>
          </a:p>
        </p:txBody>
      </p:sp>
      <p:sp>
        <p:nvSpPr>
          <p:cNvPr id="2" name="矩形 1"/>
          <p:cNvSpPr/>
          <p:nvPr/>
        </p:nvSpPr>
        <p:spPr>
          <a:xfrm>
            <a:off x="621037" y="332656"/>
            <a:ext cx="1627369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defTabSz="914400">
              <a:lnSpc>
                <a:spcPct val="105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660033"/>
                </a:solidFill>
              </a:rPr>
              <a:t>字符常量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0" grpId="0"/>
      <p:bldP spid="7393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44208" y="6381328"/>
            <a:ext cx="2547753" cy="35961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0669C03F-8784-4C8B-BFEE-8D44F86B3C2A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3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1547813" y="1412776"/>
            <a:ext cx="1152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3200" b="1" dirty="0">
                <a:solidFill>
                  <a:schemeClr val="hlink"/>
                </a:solidFill>
                <a:latin typeface="宋体" pitchFamily="2" charset="-122"/>
              </a:rPr>
              <a:t>3.1</a:t>
            </a:r>
            <a:r>
              <a:rPr kumimoji="1" lang="en-US" altLang="zh-CN" sz="3200" b="1" dirty="0">
                <a:solidFill>
                  <a:schemeClr val="hlink"/>
                </a:solidFill>
                <a:latin typeface="宋体" pitchFamily="2" charset="-122"/>
                <a:hlinkClick r:id="rId2" action="ppaction://hlinksldjump"/>
              </a:rPr>
              <a:t>  </a:t>
            </a:r>
            <a:endParaRPr kumimoji="1"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l" eaLnBrk="0" hangingPunct="0">
              <a:defRPr/>
            </a:pPr>
            <a:r>
              <a:rPr kumimoji="1" lang="en-US" altLang="zh-CN" sz="3200" b="1" dirty="0">
                <a:solidFill>
                  <a:schemeClr val="hlink"/>
                </a:solidFill>
                <a:latin typeface="宋体" pitchFamily="2" charset="-122"/>
              </a:rPr>
              <a:t>3.2</a:t>
            </a:r>
            <a:r>
              <a:rPr kumimoji="1" lang="en-US" altLang="zh-CN" sz="3200" b="1" dirty="0">
                <a:solidFill>
                  <a:srgbClr val="CCFFCC"/>
                </a:solidFill>
                <a:latin typeface="宋体" pitchFamily="2" charset="-122"/>
                <a:hlinkClick r:id="rId3" action="ppaction://hlinksldjump"/>
              </a:rPr>
              <a:t>  </a:t>
            </a:r>
            <a:endParaRPr kumimoji="1" lang="en-US" altLang="zh-CN" sz="3200" b="1" dirty="0">
              <a:solidFill>
                <a:srgbClr val="CCFF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l" eaLnBrk="0" hangingPunct="0">
              <a:defRPr/>
            </a:pPr>
            <a:r>
              <a:rPr kumimoji="1" lang="en-US" altLang="zh-CN" sz="3200" b="1" dirty="0">
                <a:solidFill>
                  <a:schemeClr val="hlink"/>
                </a:solidFill>
                <a:latin typeface="宋体" pitchFamily="2" charset="-122"/>
              </a:rPr>
              <a:t>3.3</a:t>
            </a:r>
            <a:endParaRPr kumimoji="1" lang="en-US" altLang="zh-CN" sz="3200" b="1" dirty="0">
              <a:solidFill>
                <a:schemeClr val="hlink"/>
              </a:solidFill>
              <a:latin typeface="宋体" pitchFamily="2" charset="-122"/>
              <a:hlinkClick r:id="rId4" action="ppaction://hlinkpres?slideindex=7&amp;slidetitle=§2-3 基本数据类型"/>
            </a:endParaRPr>
          </a:p>
          <a:p>
            <a:pPr algn="l" eaLnBrk="0" hangingPunct="0">
              <a:defRPr/>
            </a:pPr>
            <a:r>
              <a:rPr kumimoji="1" lang="en-US" altLang="zh-CN" sz="3200" b="1" dirty="0">
                <a:solidFill>
                  <a:schemeClr val="hlink"/>
                </a:solidFill>
                <a:latin typeface="宋体" pitchFamily="2" charset="-122"/>
              </a:rPr>
              <a:t>3.4</a:t>
            </a:r>
          </a:p>
          <a:p>
            <a:pPr algn="l" eaLnBrk="0" hangingPunct="0">
              <a:defRPr/>
            </a:pPr>
            <a:r>
              <a:rPr kumimoji="1" lang="en-US" altLang="zh-CN" sz="3200" b="1" dirty="0">
                <a:solidFill>
                  <a:schemeClr val="hlink"/>
                </a:solidFill>
                <a:latin typeface="宋体" pitchFamily="2" charset="-122"/>
              </a:rPr>
              <a:t>3.5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2700338" y="1441351"/>
            <a:ext cx="4247926" cy="36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/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基本符号 </a:t>
            </a:r>
          </a:p>
          <a:p>
            <a:pPr algn="l" eaLnBrk="0" hangingPunct="0"/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数据类型</a:t>
            </a:r>
          </a:p>
          <a:p>
            <a:pPr algn="l" eaLnBrk="0" hangingPunct="0"/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运算符和表达式</a:t>
            </a:r>
          </a:p>
          <a:p>
            <a:pPr algn="l" eaLnBrk="0" hangingPunct="0"/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数据类型转换</a:t>
            </a:r>
          </a:p>
          <a:p>
            <a:pPr algn="l" eaLnBrk="0" hangingPunct="0"/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自增运算和自减运算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2124075" y="1778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5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主要内容</a:t>
            </a:r>
            <a:endParaRPr kumimoji="1" lang="zh-CN" altLang="en-US" sz="5400" dirty="0">
              <a:solidFill>
                <a:schemeClr val="hlink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0C4F0F-B4BA-4EF8-903E-4C1DD6EB344E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30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68313" y="274259"/>
            <a:ext cx="2628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3200" b="1" u="sng" dirty="0">
                <a:latin typeface="宋体" pitchFamily="2" charset="-122"/>
              </a:rPr>
              <a:t>转义字符表：</a:t>
            </a:r>
            <a:endParaRPr kumimoji="1" lang="zh-CN" altLang="en-US" sz="3200" u="sng" dirty="0">
              <a:latin typeface="宋体" pitchFamily="2" charset="-122"/>
            </a:endParaRP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744674" y="1068901"/>
            <a:ext cx="7787766" cy="525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u="sng" dirty="0">
                <a:solidFill>
                  <a:srgbClr val="CC0000"/>
                </a:solidFill>
                <a:latin typeface="方正姚体" pitchFamily="2" charset="-122"/>
                <a:ea typeface="方正姚体" pitchFamily="2" charset="-122"/>
              </a:rPr>
              <a:t>转义字符     功   能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\n                 </a:t>
            </a:r>
            <a:r>
              <a:rPr kumimoji="1" lang="zh-CN" altLang="en-US" sz="2800" b="1" dirty="0"/>
              <a:t>换行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\v                 </a:t>
            </a:r>
            <a:r>
              <a:rPr kumimoji="1" lang="zh-CN" altLang="en-US" sz="2800" b="1" dirty="0"/>
              <a:t>垂直制表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\b                 </a:t>
            </a:r>
            <a:r>
              <a:rPr kumimoji="1" lang="zh-CN" altLang="en-US" sz="2800" b="1" dirty="0"/>
              <a:t>退格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\r                 </a:t>
            </a:r>
            <a:r>
              <a:rPr kumimoji="1" lang="zh-CN" altLang="en-US" sz="2800" b="1" dirty="0"/>
              <a:t>回车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\f                 </a:t>
            </a:r>
            <a:r>
              <a:rPr kumimoji="1" lang="zh-CN" altLang="en-US" sz="2800" b="1" dirty="0"/>
              <a:t>走纸换页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\t                 </a:t>
            </a:r>
            <a:r>
              <a:rPr kumimoji="1" lang="zh-CN" altLang="en-US" sz="2800" b="1" dirty="0"/>
              <a:t>从当前位置跳到下一个制表位</a:t>
            </a:r>
            <a:r>
              <a:rPr kumimoji="1" lang="en-US" altLang="zh-CN" sz="2800" b="1" dirty="0"/>
              <a:t>(1</a:t>
            </a:r>
            <a:r>
              <a:rPr kumimoji="1" lang="zh-CN" altLang="en-US" sz="2800" b="1" dirty="0"/>
              <a:t>个制   </a:t>
            </a:r>
            <a:endParaRPr kumimoji="1" lang="en-US" altLang="zh-CN" sz="2800" b="1" dirty="0"/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                   </a:t>
            </a:r>
            <a:r>
              <a:rPr kumimoji="1" lang="zh-CN" altLang="en-US" sz="2800" b="1" dirty="0"/>
              <a:t>表位</a:t>
            </a:r>
            <a:r>
              <a:rPr kumimoji="1" lang="en-US" altLang="zh-CN" sz="2800" b="1" dirty="0"/>
              <a:t>8</a:t>
            </a:r>
            <a:r>
              <a:rPr kumimoji="1" lang="zh-CN" altLang="en-US" sz="2800" b="1" dirty="0"/>
              <a:t>列</a:t>
            </a:r>
            <a:r>
              <a:rPr kumimoji="1" lang="en-US" altLang="zh-CN" sz="2800" b="1" dirty="0"/>
              <a:t>)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 dirty="0"/>
              <a:t> \\                 </a:t>
            </a:r>
            <a:r>
              <a:rPr kumimoji="1" lang="zh-CN" altLang="en-US" sz="2800" b="1" dirty="0"/>
              <a:t>反斜线字符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\'                 </a:t>
            </a:r>
            <a:r>
              <a:rPr kumimoji="1" lang="zh-CN" altLang="en-US" sz="2800" b="1" dirty="0"/>
              <a:t>单引号字符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</a:t>
            </a:r>
            <a:r>
              <a:rPr kumimoji="1" lang="en-US" altLang="zh-CN" sz="2800" b="1" dirty="0">
                <a:latin typeface="Arial" charset="0"/>
              </a:rPr>
              <a:t>“</a:t>
            </a:r>
            <a:r>
              <a:rPr kumimoji="1" lang="en-US" altLang="zh-CN" sz="2800" b="1" dirty="0"/>
              <a:t>                 </a:t>
            </a:r>
            <a:r>
              <a:rPr kumimoji="1" lang="zh-CN" altLang="en-US" sz="2800" b="1" dirty="0"/>
              <a:t>双引号字符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</a:t>
            </a:r>
            <a:r>
              <a:rPr kumimoji="1" lang="en-US" altLang="zh-CN" sz="2800" b="1" dirty="0" err="1"/>
              <a:t>ddd</a:t>
            </a:r>
            <a:r>
              <a:rPr kumimoji="1" lang="en-US" altLang="zh-CN" sz="2800" b="1" dirty="0"/>
              <a:t>           </a:t>
            </a:r>
            <a:r>
              <a:rPr kumimoji="1" lang="zh-CN" altLang="en-US" sz="2800" b="1" dirty="0"/>
              <a:t>１至３位八进制数表示的字符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\</a:t>
            </a:r>
            <a:r>
              <a:rPr kumimoji="1" lang="en-US" altLang="zh-CN" sz="2800" b="1" dirty="0" err="1"/>
              <a:t>xdd</a:t>
            </a:r>
            <a:r>
              <a:rPr kumimoji="1" lang="en-US" altLang="zh-CN" sz="2800" b="1" dirty="0"/>
              <a:t>           </a:t>
            </a:r>
            <a:r>
              <a:rPr kumimoji="1" lang="zh-CN" altLang="en-US" sz="2800" b="1" dirty="0"/>
              <a:t>１至２位十六进制数表示的字符</a:t>
            </a:r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4860925" y="1052513"/>
            <a:ext cx="4032250" cy="180022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转义符</a:t>
            </a:r>
            <a:r>
              <a:rPr kumimoji="1" lang="zh-CN" altLang="en-US" sz="2800" b="1">
                <a:latin typeface="Arial" charset="0"/>
                <a:ea typeface="楷体_GB2312" pitchFamily="49" charset="-122"/>
              </a:rPr>
              <a:t>“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en-US" altLang="zh-CN" sz="2800" b="1">
                <a:latin typeface="Arial" charset="0"/>
                <a:ea typeface="楷体_GB2312" pitchFamily="49" charset="-122"/>
              </a:rPr>
              <a:t>”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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表示将其后的字符原来的含义进行转换，变成某种另外特殊约定的含义。</a:t>
            </a:r>
            <a:endParaRPr kumimoji="1" lang="zh-CN" altLang="en-US" sz="2800" b="1" u="sng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/>
      <p:bldP spid="7413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72400" y="6381328"/>
            <a:ext cx="742344" cy="35961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7C4B3C76-44BA-48F8-8213-FCF5BD9A4BEC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539552" y="404664"/>
            <a:ext cx="6911975" cy="40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u="sng" dirty="0">
                <a:latin typeface="宋体" pitchFamily="2" charset="-122"/>
              </a:rPr>
              <a:t>例：</a:t>
            </a:r>
          </a:p>
          <a:p>
            <a:pPr algn="l" eaLnBrk="1" hangingPunct="1">
              <a:lnSpc>
                <a:spcPts val="23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#include &lt;</a:t>
            </a:r>
            <a:r>
              <a:rPr kumimoji="1" lang="en-US" altLang="zh-CN" sz="2400" b="1" dirty="0" err="1">
                <a:latin typeface="宋体" pitchFamily="2" charset="-122"/>
              </a:rPr>
              <a:t>stdio.h</a:t>
            </a:r>
            <a:r>
              <a:rPr kumimoji="1" lang="en-US" altLang="zh-CN" sz="2400" b="1" dirty="0">
                <a:latin typeface="宋体" pitchFamily="2" charset="-122"/>
              </a:rPr>
              <a:t>&gt;</a:t>
            </a:r>
          </a:p>
          <a:p>
            <a:pPr algn="l" eaLnBrk="1" hangingPunct="1">
              <a:lnSpc>
                <a:spcPts val="23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main()</a:t>
            </a:r>
          </a:p>
          <a:p>
            <a:pPr algn="l" eaLnBrk="1" hangingPunct="1">
              <a:lnSpc>
                <a:spcPts val="23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{ </a:t>
            </a:r>
          </a:p>
          <a:p>
            <a:pPr algn="l" eaLnBrk="1" hangingPunct="1">
              <a:lnSpc>
                <a:spcPts val="23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  </a:t>
            </a:r>
            <a:r>
              <a:rPr kumimoji="1" lang="en-US" altLang="zh-CN" sz="2400" b="1" dirty="0" err="1">
                <a:latin typeface="宋体" pitchFamily="2" charset="-122"/>
              </a:rPr>
              <a:t>printf</a:t>
            </a:r>
            <a:r>
              <a:rPr kumimoji="1" lang="en-US" altLang="zh-CN" sz="2400" b="1" dirty="0">
                <a:latin typeface="宋体" pitchFamily="2" charset="-122"/>
              </a:rPr>
              <a:t>(“123456781234567812345678\n”);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  </a:t>
            </a:r>
            <a:r>
              <a:rPr kumimoji="1" lang="en-US" altLang="zh-CN" sz="2400" b="1" dirty="0" err="1">
                <a:latin typeface="宋体" pitchFamily="2" charset="-122"/>
              </a:rPr>
              <a:t>printf</a:t>
            </a:r>
            <a:r>
              <a:rPr kumimoji="1" lang="en-US" altLang="zh-CN" sz="2400" b="1" dirty="0">
                <a:latin typeface="宋体" pitchFamily="2" charset="-122"/>
              </a:rPr>
              <a:t>(“c\</a:t>
            </a:r>
            <a:r>
              <a:rPr kumimoji="1" lang="en-US" altLang="zh-CN" sz="2400" b="1" dirty="0" err="1">
                <a:latin typeface="宋体" pitchFamily="2" charset="-122"/>
              </a:rPr>
              <a:t>tlanguags</a:t>
            </a:r>
            <a:r>
              <a:rPr kumimoji="1" lang="en-US" altLang="zh-CN" sz="2400" b="1" dirty="0">
                <a:latin typeface="宋体" pitchFamily="2" charset="-122"/>
              </a:rPr>
              <a:t>\be\</a:t>
            </a:r>
            <a:r>
              <a:rPr kumimoji="1" lang="en-US" altLang="zh-CN" sz="2400" b="1" dirty="0" err="1">
                <a:latin typeface="宋体" pitchFamily="2" charset="-122"/>
              </a:rPr>
              <a:t>rC</a:t>
            </a:r>
            <a:r>
              <a:rPr kumimoji="1" lang="en-US" altLang="zh-CN" sz="2400" b="1" dirty="0">
                <a:latin typeface="宋体" pitchFamily="2" charset="-122"/>
              </a:rPr>
              <a:t>\n”);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  </a:t>
            </a:r>
            <a:r>
              <a:rPr kumimoji="1" lang="en-US" altLang="zh-CN" sz="2400" b="1" dirty="0" err="1">
                <a:latin typeface="宋体" pitchFamily="2" charset="-122"/>
              </a:rPr>
              <a:t>printf</a:t>
            </a:r>
            <a:r>
              <a:rPr kumimoji="1" lang="en-US" altLang="zh-CN" sz="2400" b="1" dirty="0">
                <a:latin typeface="宋体" pitchFamily="2" charset="-122"/>
              </a:rPr>
              <a:t>(“is\</a:t>
            </a:r>
            <a:r>
              <a:rPr kumimoji="1" lang="en-US" altLang="zh-CN" sz="2400" b="1" dirty="0" err="1">
                <a:latin typeface="宋体" pitchFamily="2" charset="-122"/>
              </a:rPr>
              <a:t>tusef</a:t>
            </a:r>
            <a:r>
              <a:rPr kumimoji="1" lang="en-US" altLang="zh-CN" sz="2400" b="1" dirty="0">
                <a:latin typeface="宋体" pitchFamily="2" charset="-122"/>
              </a:rPr>
              <a:t>\165\x6c”);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}</a:t>
            </a: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899592" y="4532449"/>
            <a:ext cx="3810000" cy="181588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Arial" charset="0"/>
              </a:rPr>
              <a:t>屏幕输出：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Arial" charset="0"/>
              </a:rPr>
              <a:t>C             language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Arial" charset="0"/>
              </a:rPr>
              <a:t>is             useful</a:t>
            </a:r>
          </a:p>
        </p:txBody>
      </p:sp>
      <p:sp>
        <p:nvSpPr>
          <p:cNvPr id="745478" name="AutoShape 6"/>
          <p:cNvSpPr>
            <a:spLocks noChangeArrowheads="1"/>
          </p:cNvSpPr>
          <p:nvPr/>
        </p:nvSpPr>
        <p:spPr bwMode="auto">
          <a:xfrm>
            <a:off x="5976938" y="5827631"/>
            <a:ext cx="1943100" cy="647700"/>
          </a:xfrm>
          <a:prstGeom prst="wedgeRectCallout">
            <a:avLst>
              <a:gd name="adj1" fmla="val -139300"/>
              <a:gd name="adj2" fmla="val -357843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600"/>
              <a:t>165</a:t>
            </a:r>
            <a:r>
              <a:rPr lang="zh-CN" altLang="en-US" sz="1600"/>
              <a:t>转换为十进制为</a:t>
            </a:r>
            <a:r>
              <a:rPr lang="en-US" altLang="zh-CN" sz="1600"/>
              <a:t>117</a:t>
            </a:r>
            <a:r>
              <a:rPr lang="zh-CN" altLang="en-US" sz="1600"/>
              <a:t>，是</a:t>
            </a:r>
            <a:r>
              <a:rPr lang="en-US" altLang="zh-CN" sz="1600"/>
              <a:t>ASCII</a:t>
            </a:r>
            <a:r>
              <a:rPr lang="zh-CN" altLang="en-US" sz="1600"/>
              <a:t>的</a:t>
            </a:r>
            <a:r>
              <a:rPr lang="en-US" altLang="zh-CN" sz="1600"/>
              <a:t>u</a:t>
            </a:r>
          </a:p>
        </p:txBody>
      </p:sp>
      <p:sp>
        <p:nvSpPr>
          <p:cNvPr id="745479" name="AutoShape 7"/>
          <p:cNvSpPr>
            <a:spLocks noChangeArrowheads="1"/>
          </p:cNvSpPr>
          <p:nvPr/>
        </p:nvSpPr>
        <p:spPr bwMode="auto">
          <a:xfrm>
            <a:off x="6934202" y="4792690"/>
            <a:ext cx="1943100" cy="647700"/>
          </a:xfrm>
          <a:prstGeom prst="wedgeRectCallout">
            <a:avLst>
              <a:gd name="adj1" fmla="val -157354"/>
              <a:gd name="adj2" fmla="val -20808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chemeClr val="bg1"/>
                </a:solidFill>
              </a:rPr>
              <a:t>6c</a:t>
            </a:r>
            <a:r>
              <a:rPr lang="zh-CN" altLang="en-US" sz="1600">
                <a:solidFill>
                  <a:schemeClr val="bg1"/>
                </a:solidFill>
              </a:rPr>
              <a:t>转换为十进制为</a:t>
            </a:r>
            <a:r>
              <a:rPr lang="en-US" altLang="zh-CN" sz="1600">
                <a:solidFill>
                  <a:schemeClr val="bg1"/>
                </a:solidFill>
              </a:rPr>
              <a:t>108</a:t>
            </a:r>
            <a:r>
              <a:rPr lang="zh-CN" altLang="en-US" sz="1600">
                <a:solidFill>
                  <a:schemeClr val="bg1"/>
                </a:solidFill>
              </a:rPr>
              <a:t>，是</a:t>
            </a:r>
            <a:r>
              <a:rPr lang="en-US" altLang="zh-CN" sz="1600">
                <a:solidFill>
                  <a:schemeClr val="bg1"/>
                </a:solidFill>
              </a:rPr>
              <a:t>ASCII</a:t>
            </a:r>
            <a:r>
              <a:rPr lang="zh-CN" altLang="en-US" sz="1600">
                <a:solidFill>
                  <a:schemeClr val="bg1"/>
                </a:solidFill>
              </a:rPr>
              <a:t>的</a:t>
            </a:r>
            <a:r>
              <a:rPr lang="en-US" altLang="zh-CN" sz="1600">
                <a:solidFill>
                  <a:schemeClr val="bg1"/>
                </a:solidFill>
              </a:rPr>
              <a:t>l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28" y="195486"/>
            <a:ext cx="4449774" cy="18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nimBg="1" autoUpdateAnimBg="0"/>
      <p:bldP spid="745478" grpId="0" animBg="1"/>
      <p:bldP spid="7454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172400" y="6381750"/>
            <a:ext cx="747553" cy="359618"/>
          </a:xfrm>
        </p:spPr>
        <p:txBody>
          <a:bodyPr/>
          <a:lstStyle/>
          <a:p>
            <a:pPr>
              <a:defRPr/>
            </a:pPr>
            <a:fld id="{0C1F4D9B-0C01-4781-A66E-0503EB06D65C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32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46498" name="Text Box 2"/>
          <p:cNvSpPr txBox="1">
            <a:spLocks noChangeArrowheads="1"/>
          </p:cNvSpPr>
          <p:nvPr/>
        </p:nvSpPr>
        <p:spPr bwMode="auto">
          <a:xfrm>
            <a:off x="743306" y="1049542"/>
            <a:ext cx="6481762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latin typeface="Arial" charset="0"/>
              </a:rPr>
              <a:t>定义形式</a:t>
            </a:r>
            <a:r>
              <a:rPr kumimoji="1" lang="en-US" altLang="zh-CN" sz="3200" b="1" dirty="0">
                <a:latin typeface="Arial" charset="0"/>
              </a:rPr>
              <a:t>:    </a:t>
            </a:r>
            <a:r>
              <a:rPr kumimoji="1" lang="zh-CN" altLang="en-US" sz="3200" b="1" dirty="0">
                <a:latin typeface="Arial" charset="0"/>
              </a:rPr>
              <a:t>用 </a:t>
            </a:r>
            <a:r>
              <a:rPr kumimoji="1" lang="en-US" altLang="en-US" b="1" dirty="0">
                <a:solidFill>
                  <a:schemeClr val="hlink"/>
                </a:solidFill>
                <a:latin typeface="Arial" charset="0"/>
              </a:rPr>
              <a:t>char</a:t>
            </a:r>
            <a:r>
              <a:rPr kumimoji="1" lang="zh-CN" altLang="en-US" b="1" dirty="0">
                <a:solidFill>
                  <a:schemeClr val="hlink"/>
                </a:solidFill>
                <a:latin typeface="Arial" charset="0"/>
              </a:rPr>
              <a:t>类型说明</a:t>
            </a:r>
            <a:endParaRPr kumimoji="1" lang="zh-CN" altLang="en-US" sz="2400" dirty="0">
              <a:solidFill>
                <a:schemeClr val="hlink"/>
              </a:solidFill>
              <a:latin typeface="Arial" charset="0"/>
            </a:endParaRPr>
          </a:p>
          <a:p>
            <a:pPr algn="l"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latin typeface="Arial" charset="0"/>
              </a:rPr>
              <a:t>占存储空间 </a:t>
            </a:r>
            <a:r>
              <a:rPr kumimoji="1" lang="en-US" altLang="zh-CN" sz="3200" b="1" dirty="0">
                <a:latin typeface="Arial" charset="0"/>
              </a:rPr>
              <a:t>:</a:t>
            </a:r>
          </a:p>
        </p:txBody>
      </p:sp>
      <p:sp>
        <p:nvSpPr>
          <p:cNvPr id="746499" name="Text Box 3"/>
          <p:cNvSpPr txBox="1">
            <a:spLocks noChangeArrowheads="1"/>
          </p:cNvSpPr>
          <p:nvPr/>
        </p:nvSpPr>
        <p:spPr bwMode="auto">
          <a:xfrm>
            <a:off x="3200483" y="1613899"/>
            <a:ext cx="5403965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800" b="1" dirty="0">
                <a:solidFill>
                  <a:schemeClr val="hlink"/>
                </a:solidFill>
                <a:latin typeface="Arial" charset="0"/>
              </a:rPr>
              <a:t>一个变量占一个字节</a:t>
            </a:r>
            <a:r>
              <a:rPr kumimoji="1" lang="en-US" altLang="zh-CN" sz="2800" b="1" dirty="0">
                <a:solidFill>
                  <a:schemeClr val="hlink"/>
                </a:solidFill>
                <a:latin typeface="Arial" charset="0"/>
              </a:rPr>
              <a:t>,</a:t>
            </a:r>
            <a:r>
              <a:rPr kumimoji="1" lang="zh-CN" altLang="en-US" sz="2800" b="1" dirty="0">
                <a:solidFill>
                  <a:schemeClr val="hlink"/>
                </a:solidFill>
                <a:latin typeface="Arial" charset="0"/>
              </a:rPr>
              <a:t>存储字符的</a:t>
            </a:r>
            <a:r>
              <a:rPr kumimoji="1" lang="en-US" altLang="zh-CN" sz="2800" b="1" dirty="0">
                <a:solidFill>
                  <a:schemeClr val="hlink"/>
                </a:solidFill>
                <a:latin typeface="Arial" charset="0"/>
              </a:rPr>
              <a:t>ASCII</a:t>
            </a:r>
            <a:r>
              <a:rPr kumimoji="1" lang="zh-CN" altLang="en-US" sz="2800" b="1" dirty="0">
                <a:solidFill>
                  <a:schemeClr val="hlink"/>
                </a:solidFill>
                <a:latin typeface="Arial" charset="0"/>
              </a:rPr>
              <a:t>码数值 。</a:t>
            </a:r>
            <a:endParaRPr kumimoji="1" lang="zh-CN" altLang="en-US" sz="2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11560" y="275151"/>
            <a:ext cx="358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 eaLnBrk="0" hangingPunct="0"/>
            <a:r>
              <a:rPr kumimoji="1" lang="en-US" altLang="zh-CN" sz="3200" b="1" dirty="0">
                <a:latin typeface="Arial" charset="0"/>
              </a:rPr>
              <a:t>2. </a:t>
            </a:r>
            <a:r>
              <a:rPr kumimoji="1" lang="zh-CN" altLang="en-US" sz="3200" b="1" dirty="0">
                <a:latin typeface="Arial" charset="0"/>
              </a:rPr>
              <a:t>字符变量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789920" y="2820988"/>
            <a:ext cx="74168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b="1" i="1" dirty="0">
                <a:latin typeface="Arial" charset="0"/>
              </a:rPr>
              <a:t>一个字符变量只能包含一个字符</a:t>
            </a: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2159000" y="3794187"/>
            <a:ext cx="461645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en-US" altLang="en-US" sz="3200" b="1" dirty="0">
                <a:latin typeface="宋体" pitchFamily="2" charset="-122"/>
              </a:rPr>
              <a:t>char </a:t>
            </a:r>
            <a:r>
              <a:rPr kumimoji="1" lang="en-US" altLang="zh-CN" sz="3200" b="1" dirty="0" err="1">
                <a:latin typeface="宋体" pitchFamily="2" charset="-122"/>
              </a:rPr>
              <a:t>a,b,</a:t>
            </a:r>
            <a:r>
              <a:rPr kumimoji="1" lang="en-US" altLang="en-US" sz="3200" b="1" dirty="0" err="1">
                <a:latin typeface="宋体" pitchFamily="2" charset="-122"/>
              </a:rPr>
              <a:t>c</a:t>
            </a:r>
            <a:r>
              <a:rPr kumimoji="1" lang="en-US" altLang="en-US" sz="3200" b="1" dirty="0">
                <a:latin typeface="宋体" pitchFamily="2" charset="-122"/>
              </a:rPr>
              <a:t> ;</a:t>
            </a:r>
          </a:p>
          <a:p>
            <a:pPr algn="l"/>
            <a:r>
              <a:rPr kumimoji="1" lang="en-US" altLang="zh-CN" sz="3200" b="1" dirty="0">
                <a:latin typeface="宋体" pitchFamily="2" charset="-122"/>
              </a:rPr>
              <a:t>a=</a:t>
            </a:r>
            <a:r>
              <a:rPr kumimoji="1" lang="en-US" altLang="zh-CN" sz="3200" b="1" dirty="0">
                <a:latin typeface="Arial" charset="0"/>
              </a:rPr>
              <a:t>‘</a:t>
            </a:r>
            <a:r>
              <a:rPr kumimoji="1" lang="en-US" altLang="zh-CN" sz="3200" b="1" dirty="0">
                <a:latin typeface="宋体" pitchFamily="2" charset="-122"/>
              </a:rPr>
              <a:t>1</a:t>
            </a:r>
            <a:r>
              <a:rPr kumimoji="1" lang="en-US" altLang="zh-CN" sz="3200" b="1" dirty="0">
                <a:latin typeface="Arial" charset="0"/>
              </a:rPr>
              <a:t>’</a:t>
            </a:r>
            <a:r>
              <a:rPr kumimoji="1" lang="en-US" altLang="zh-CN" sz="3200" b="1" dirty="0">
                <a:latin typeface="宋体" pitchFamily="2" charset="-122"/>
              </a:rPr>
              <a:t>;</a:t>
            </a:r>
          </a:p>
          <a:p>
            <a:pPr algn="l"/>
            <a:r>
              <a:rPr kumimoji="1" lang="en-US" altLang="zh-CN" sz="3200" b="1" dirty="0">
                <a:latin typeface="宋体" pitchFamily="2" charset="-122"/>
              </a:rPr>
              <a:t>b=</a:t>
            </a:r>
            <a:r>
              <a:rPr kumimoji="1" lang="en-US" altLang="zh-CN" sz="3200" b="1" dirty="0">
                <a:latin typeface="Arial" charset="0"/>
              </a:rPr>
              <a:t>‘</a:t>
            </a:r>
            <a:r>
              <a:rPr kumimoji="1" lang="en-US" altLang="zh-CN" sz="3200" b="1" dirty="0">
                <a:latin typeface="宋体" pitchFamily="2" charset="-122"/>
              </a:rPr>
              <a:t>B</a:t>
            </a:r>
            <a:r>
              <a:rPr kumimoji="1" lang="en-US" altLang="zh-CN" sz="3200" b="1" dirty="0">
                <a:latin typeface="Arial" charset="0"/>
              </a:rPr>
              <a:t>’</a:t>
            </a:r>
            <a:r>
              <a:rPr kumimoji="1" lang="en-US" altLang="zh-CN" sz="3200" b="1" dirty="0">
                <a:latin typeface="宋体" pitchFamily="2" charset="-122"/>
              </a:rPr>
              <a:t>;</a:t>
            </a:r>
          </a:p>
          <a:p>
            <a:pPr algn="l"/>
            <a:r>
              <a:rPr kumimoji="1" lang="en-US" altLang="en-US" sz="3200" b="1" dirty="0">
                <a:latin typeface="宋体" pitchFamily="2" charset="-122"/>
              </a:rPr>
              <a:t>c=</a:t>
            </a:r>
            <a:r>
              <a:rPr kumimoji="1" lang="en-US" altLang="en-US" sz="3200" b="1" dirty="0">
                <a:latin typeface="Arial" charset="0"/>
              </a:rPr>
              <a:t>‘</a:t>
            </a:r>
            <a:r>
              <a:rPr kumimoji="1" lang="en-US" altLang="en-US" sz="3200" b="1" dirty="0">
                <a:latin typeface="宋体" pitchFamily="2" charset="-122"/>
              </a:rPr>
              <a:t>c</a:t>
            </a:r>
            <a:r>
              <a:rPr kumimoji="1" lang="en-US" altLang="en-US" sz="3200" b="1" dirty="0">
                <a:latin typeface="Arial" charset="0"/>
              </a:rPr>
              <a:t>’</a:t>
            </a:r>
            <a:r>
              <a:rPr kumimoji="1" lang="en-US" altLang="en-US" sz="3200" b="1" dirty="0">
                <a:latin typeface="宋体" pitchFamily="2" charset="-122"/>
              </a:rPr>
              <a:t>;</a:t>
            </a:r>
          </a:p>
          <a:p>
            <a:pPr algn="l"/>
            <a:r>
              <a:rPr kumimoji="1" lang="en-US" altLang="zh-CN" sz="3200" b="1" dirty="0">
                <a:latin typeface="宋体" pitchFamily="2" charset="-122"/>
              </a:rPr>
              <a:t> 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789920" y="3793871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3200" b="1" u="sng" dirty="0">
                <a:solidFill>
                  <a:srgbClr val="CC0000"/>
                </a:solidFill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8" grpId="0" autoUpdateAnimBg="0"/>
      <p:bldP spid="746499" grpId="0" autoUpdateAnimBg="0"/>
      <p:bldP spid="746501" grpId="0" animBg="1" autoUpdateAnimBg="0"/>
      <p:bldP spid="746502" grpId="0" autoUpdateAnimBg="0"/>
      <p:bldP spid="7465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89938" y="6381750"/>
            <a:ext cx="746039" cy="359618"/>
          </a:xfrm>
        </p:spPr>
        <p:txBody>
          <a:bodyPr/>
          <a:lstStyle/>
          <a:p>
            <a:pPr>
              <a:defRPr/>
            </a:pPr>
            <a:fld id="{75D86CA7-741A-48DE-ADDE-23918D23888A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33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47522" name="Text Box 2"/>
          <p:cNvSpPr txBox="1">
            <a:spLocks noChangeArrowheads="1"/>
          </p:cNvSpPr>
          <p:nvPr/>
        </p:nvSpPr>
        <p:spPr bwMode="auto">
          <a:xfrm>
            <a:off x="752476" y="1549400"/>
            <a:ext cx="373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en-US" altLang="zh-CN" sz="3200" b="1" dirty="0">
                <a:latin typeface="Arial" charset="0"/>
              </a:rPr>
              <a:t>‘</a:t>
            </a:r>
            <a:r>
              <a:rPr kumimoji="1" lang="en-US" altLang="zh-CN" sz="3200" b="1" dirty="0">
                <a:latin typeface="宋体" pitchFamily="2" charset="-122"/>
              </a:rPr>
              <a:t>a</a:t>
            </a:r>
            <a:r>
              <a:rPr kumimoji="1" lang="en-US" altLang="zh-CN" sz="3200" b="1" dirty="0">
                <a:latin typeface="Arial" charset="0"/>
              </a:rPr>
              <a:t>’</a:t>
            </a:r>
            <a:r>
              <a:rPr kumimoji="1" lang="zh-CN" altLang="en-US" sz="3200" b="1" dirty="0">
                <a:latin typeface="宋体" pitchFamily="2" charset="-122"/>
              </a:rPr>
              <a:t>的</a:t>
            </a:r>
            <a:r>
              <a:rPr kumimoji="1" lang="en-US" altLang="en-US" sz="3200" b="1" dirty="0">
                <a:latin typeface="宋体" pitchFamily="2" charset="-122"/>
              </a:rPr>
              <a:t>ASCII</a:t>
            </a:r>
            <a:r>
              <a:rPr kumimoji="1" lang="zh-CN" altLang="en-US" sz="3200" b="1" dirty="0">
                <a:latin typeface="宋体" pitchFamily="2" charset="-122"/>
              </a:rPr>
              <a:t>值为</a:t>
            </a:r>
            <a:r>
              <a:rPr kumimoji="1" lang="en-US" altLang="zh-CN" sz="3200" b="1" dirty="0">
                <a:latin typeface="宋体" pitchFamily="2" charset="-122"/>
              </a:rPr>
              <a:t>97  </a:t>
            </a:r>
          </a:p>
          <a:p>
            <a:pPr algn="l"/>
            <a:r>
              <a:rPr kumimoji="1" lang="zh-CN" altLang="en-US" sz="3200" b="1" dirty="0">
                <a:latin typeface="宋体" pitchFamily="2" charset="-122"/>
              </a:rPr>
              <a:t>内存中存储形式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4572000" y="2276475"/>
            <a:ext cx="3140075" cy="67945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>
                <a:latin typeface="Arial" charset="0"/>
              </a:rPr>
              <a:t>0 1 1 0 0 0 0 1</a:t>
            </a: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505619" y="404590"/>
            <a:ext cx="8424863" cy="1080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 algn="l" eaLnBrk="0" hangingPunct="0">
              <a:defRPr/>
            </a:pPr>
            <a:r>
              <a:rPr kumimoji="1" lang="zh-CN" altLang="en-US" sz="2800" b="1" u="sng" dirty="0"/>
              <a:t>例：</a:t>
            </a:r>
            <a:r>
              <a:rPr kumimoji="1" lang="en-US" altLang="en-US" sz="2800" b="1" dirty="0"/>
              <a:t> </a:t>
            </a:r>
            <a:r>
              <a:rPr kumimoji="1"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ASCII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码字符</a:t>
            </a:r>
            <a:r>
              <a:rPr kumimoji="1" lang="zh-CN" altLang="en-US" sz="2800" b="1" dirty="0">
                <a:latin typeface="Times New Roman"/>
              </a:rPr>
              <a:t>‘</a:t>
            </a:r>
            <a:r>
              <a:rPr kumimoji="1" lang="en-US" altLang="zh-CN" sz="2800" b="1" dirty="0">
                <a:latin typeface="宋体" pitchFamily="2" charset="-122"/>
              </a:rPr>
              <a:t>a</a:t>
            </a:r>
            <a:r>
              <a:rPr kumimoji="1" lang="en-US" altLang="zh-CN" sz="2800" b="1" dirty="0">
                <a:latin typeface="Times New Roman"/>
              </a:rPr>
              <a:t>’</a:t>
            </a:r>
            <a:r>
              <a:rPr kumimoji="1" lang="zh-CN" altLang="en-US" sz="2800" b="1" dirty="0">
                <a:latin typeface="宋体" pitchFamily="2" charset="-122"/>
              </a:rPr>
              <a:t>、</a:t>
            </a:r>
            <a:r>
              <a:rPr kumimoji="1" lang="zh-CN" altLang="en-US" sz="2800" b="1" dirty="0">
                <a:latin typeface="Times New Roman"/>
              </a:rPr>
              <a:t>’</a:t>
            </a:r>
            <a:r>
              <a:rPr kumimoji="1" lang="en-US" altLang="zh-CN" sz="2800" b="1" dirty="0">
                <a:latin typeface="宋体" pitchFamily="2" charset="-122"/>
              </a:rPr>
              <a:t>A</a:t>
            </a:r>
            <a:r>
              <a:rPr kumimoji="1" lang="en-US" altLang="zh-CN" sz="2800" b="1" dirty="0">
                <a:latin typeface="Times New Roman"/>
              </a:rPr>
              <a:t>’</a:t>
            </a:r>
            <a:r>
              <a:rPr kumimoji="1" lang="zh-CN" altLang="en-US" sz="2800" b="1" dirty="0">
                <a:latin typeface="宋体" pitchFamily="2" charset="-122"/>
              </a:rPr>
              <a:t>、</a:t>
            </a:r>
            <a:r>
              <a:rPr kumimoji="1" lang="zh-CN" altLang="en-US" sz="2800" b="1" dirty="0">
                <a:latin typeface="Times New Roman"/>
              </a:rPr>
              <a:t>‘</a:t>
            </a:r>
            <a:r>
              <a:rPr kumimoji="1" lang="en-US" altLang="zh-CN" sz="2800" b="1" dirty="0">
                <a:latin typeface="宋体" pitchFamily="2" charset="-122"/>
              </a:rPr>
              <a:t>1</a:t>
            </a:r>
            <a:r>
              <a:rPr kumimoji="1" lang="en-US" altLang="zh-CN" sz="2800" b="1" dirty="0">
                <a:latin typeface="Times New Roman"/>
              </a:rPr>
              <a:t>’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存储为：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342900" indent="-342900" algn="l" eaLnBrk="0" hangingPunct="0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     97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 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49</a:t>
            </a:r>
          </a:p>
        </p:txBody>
      </p:sp>
      <p:sp>
        <p:nvSpPr>
          <p:cNvPr id="747525" name="AutoShape 5"/>
          <p:cNvSpPr>
            <a:spLocks noChangeArrowheads="1"/>
          </p:cNvSpPr>
          <p:nvPr/>
        </p:nvSpPr>
        <p:spPr bwMode="auto">
          <a:xfrm rot="5256495">
            <a:off x="4451351" y="1533525"/>
            <a:ext cx="533400" cy="866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4572000" y="4221163"/>
            <a:ext cx="3140075" cy="67945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>
                <a:latin typeface="Arial" charset="0"/>
              </a:rPr>
              <a:t>0 1 1 0 0 0 0 1</a:t>
            </a:r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673894" y="5229200"/>
            <a:ext cx="7920037" cy="11874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在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ASCII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范围以内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整型数据与字符型数据可以通用，整型变量和字符型变量可以相互赋值，字符型数据可以直接与整型数据进行算术运算。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827087" y="3062339"/>
            <a:ext cx="4681017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3200" b="1" dirty="0">
                <a:latin typeface="宋体" pitchFamily="2" charset="-122"/>
              </a:rPr>
              <a:t>整型数</a:t>
            </a:r>
            <a:r>
              <a:rPr kumimoji="1" lang="en-US" altLang="zh-CN" sz="3200" b="1" dirty="0">
                <a:latin typeface="宋体" pitchFamily="2" charset="-122"/>
              </a:rPr>
              <a:t>97 (</a:t>
            </a:r>
            <a:r>
              <a:rPr kumimoji="1" lang="zh-CN" altLang="en-US" sz="3200" b="1" dirty="0">
                <a:latin typeface="宋体" pitchFamily="2" charset="-122"/>
              </a:rPr>
              <a:t>假设</a:t>
            </a:r>
            <a:r>
              <a:rPr kumimoji="1" lang="en-US" altLang="zh-CN" sz="3200" b="1" dirty="0">
                <a:latin typeface="宋体" pitchFamily="2" charset="-122"/>
              </a:rPr>
              <a:t>2</a:t>
            </a:r>
            <a:r>
              <a:rPr kumimoji="1" lang="zh-CN" altLang="en-US" sz="3200" b="1" dirty="0">
                <a:latin typeface="宋体" pitchFamily="2" charset="-122"/>
              </a:rPr>
              <a:t>字节）</a:t>
            </a:r>
            <a:r>
              <a:rPr kumimoji="1" lang="en-US" altLang="zh-CN" sz="3200" b="1" dirty="0">
                <a:latin typeface="宋体" pitchFamily="2" charset="-122"/>
              </a:rPr>
              <a:t> </a:t>
            </a:r>
          </a:p>
          <a:p>
            <a:pPr algn="l"/>
            <a:r>
              <a:rPr kumimoji="1" lang="zh-CN" altLang="en-US" sz="3200" b="1" dirty="0">
                <a:latin typeface="宋体" pitchFamily="2" charset="-122"/>
              </a:rPr>
              <a:t>内存中存储形式</a:t>
            </a:r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1382713" y="4221163"/>
            <a:ext cx="3140075" cy="67945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>
                <a:latin typeface="Arial" charset="0"/>
              </a:rPr>
              <a:t>0 0 0 0 0 0 0 0</a:t>
            </a:r>
          </a:p>
        </p:txBody>
      </p:sp>
      <p:sp>
        <p:nvSpPr>
          <p:cNvPr id="747531" name="AutoShape 11"/>
          <p:cNvSpPr>
            <a:spLocks noChangeArrowheads="1"/>
          </p:cNvSpPr>
          <p:nvPr/>
        </p:nvSpPr>
        <p:spPr bwMode="auto">
          <a:xfrm>
            <a:off x="6877050" y="3500438"/>
            <a:ext cx="1512888" cy="433387"/>
          </a:xfrm>
          <a:prstGeom prst="wedgeRectCallout">
            <a:avLst>
              <a:gd name="adj1" fmla="val -48532"/>
              <a:gd name="adj2" fmla="val 11996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/>
              <a:t>低字节</a:t>
            </a:r>
          </a:p>
        </p:txBody>
      </p:sp>
      <p:sp>
        <p:nvSpPr>
          <p:cNvPr id="747532" name="AutoShape 12"/>
          <p:cNvSpPr>
            <a:spLocks noChangeArrowheads="1"/>
          </p:cNvSpPr>
          <p:nvPr/>
        </p:nvSpPr>
        <p:spPr bwMode="auto">
          <a:xfrm>
            <a:off x="4284663" y="3602038"/>
            <a:ext cx="1512887" cy="433387"/>
          </a:xfrm>
          <a:prstGeom prst="wedgeRectCallout">
            <a:avLst>
              <a:gd name="adj1" fmla="val -70565"/>
              <a:gd name="adj2" fmla="val 13021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/>
              <a:t>高字节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autoUpdateAnimBg="0"/>
      <p:bldP spid="747523" grpId="0" animBg="1" autoUpdateAnimBg="0"/>
      <p:bldP spid="747524" grpId="0" animBg="1" autoUpdateAnimBg="0"/>
      <p:bldP spid="747525" grpId="0" animBg="1"/>
      <p:bldP spid="747527" grpId="0" animBg="1" autoUpdateAnimBg="0"/>
      <p:bldP spid="747528" grpId="0" animBg="1" autoUpdateAnimBg="0"/>
      <p:bldP spid="747529" grpId="0" autoUpdateAnimBg="0"/>
      <p:bldP spid="747530" grpId="0" animBg="1" autoUpdateAnimBg="0"/>
      <p:bldP spid="747531" grpId="0" animBg="1"/>
      <p:bldP spid="7475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62 </a:t>
            </a:r>
            <a:r>
              <a:rPr lang="zh-CN" altLang="en-US"/>
              <a:t>页   第 </a:t>
            </a:r>
            <a:fld id="{32297FCA-C1C5-45FA-8B16-E1E1709EF0D0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34</a:t>
            </a:fld>
            <a:r>
              <a:rPr lang="zh-CN" altLang="en-US" b="1"/>
              <a:t> </a:t>
            </a:r>
            <a:r>
              <a:rPr lang="zh-CN" altLang="en-US"/>
              <a:t>页</a:t>
            </a:r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430213" y="1412875"/>
            <a:ext cx="79581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main()</a:t>
            </a: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{  </a:t>
            </a: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    char a; </a:t>
            </a: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    int b;               </a:t>
            </a: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    a= </a:t>
            </a:r>
            <a:r>
              <a:rPr kumimoji="1" lang="en-US" altLang="zh-CN" sz="2800" b="1"/>
              <a:t>’A’</a:t>
            </a:r>
            <a:r>
              <a:rPr kumimoji="1" lang="en-US" altLang="zh-CN" sz="2800" b="1">
                <a:latin typeface="宋体" pitchFamily="2" charset="-122"/>
              </a:rPr>
              <a:t> ;</a:t>
            </a:r>
            <a:endParaRPr kumimoji="1" lang="en-US" altLang="zh-CN" sz="2800" b="1">
              <a:solidFill>
                <a:schemeClr val="accent1"/>
              </a:solidFill>
              <a:latin typeface="宋体" pitchFamily="2" charset="-122"/>
            </a:endParaRP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    b=a+25;       </a:t>
            </a:r>
            <a:endParaRPr kumimoji="1" lang="en-US" altLang="zh-CN" sz="2800" b="1">
              <a:solidFill>
                <a:schemeClr val="accent1"/>
              </a:solidFill>
              <a:latin typeface="宋体" pitchFamily="2" charset="-122"/>
            </a:endParaRP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    printf(“%c,%d,%c,%d”,a,a,b,b);</a:t>
            </a:r>
          </a:p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800" b="1">
                <a:latin typeface="宋体" pitchFamily="2" charset="-122"/>
              </a:rPr>
              <a:t> }</a:t>
            </a:r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755650" y="76517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 u="sng"/>
              <a:t>例：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684213" y="765175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2400" b="1"/>
              <a:t>         </a:t>
            </a:r>
            <a:r>
              <a:rPr kumimoji="1" lang="zh-CN" altLang="en-US" sz="2800" b="1"/>
              <a:t>计算字符</a:t>
            </a:r>
            <a:r>
              <a:rPr kumimoji="1" lang="zh-CN" altLang="en-US" sz="2800" b="1">
                <a:latin typeface="Arial" charset="0"/>
              </a:rPr>
              <a:t>’</a:t>
            </a:r>
            <a:r>
              <a:rPr kumimoji="1" lang="en-US" altLang="zh-CN" sz="2800" b="1"/>
              <a:t>A</a:t>
            </a:r>
            <a:r>
              <a:rPr kumimoji="1" lang="en-US" altLang="zh-CN" sz="2800" b="1">
                <a:latin typeface="Arial" charset="0"/>
              </a:rPr>
              <a:t>’</a:t>
            </a:r>
            <a:r>
              <a:rPr kumimoji="1" lang="zh-CN" altLang="en-US" sz="2800" b="1"/>
              <a:t>与整型数据</a:t>
            </a:r>
            <a:r>
              <a:rPr kumimoji="1" lang="en-US" altLang="zh-CN" sz="2800" b="1"/>
              <a:t>25</a:t>
            </a:r>
            <a:r>
              <a:rPr kumimoji="1" lang="zh-CN" altLang="en-US" sz="2800" b="1"/>
              <a:t>的和。</a:t>
            </a:r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827088" y="5661025"/>
            <a:ext cx="7704137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/>
            <a:r>
              <a:rPr kumimoji="1" lang="zh-CN" altLang="en-US" sz="2800" b="1">
                <a:solidFill>
                  <a:srgbClr val="CC0000"/>
                </a:solidFill>
              </a:rPr>
              <a:t>程序运行结果：</a:t>
            </a:r>
            <a:r>
              <a:rPr kumimoji="1" lang="en-US" altLang="zh-CN" sz="2800" b="1">
                <a:solidFill>
                  <a:srgbClr val="CC0000"/>
                </a:solidFill>
              </a:rPr>
              <a:t>A</a:t>
            </a:r>
            <a:r>
              <a:rPr kumimoji="1" lang="zh-CN" altLang="en-US" sz="2800" b="1">
                <a:solidFill>
                  <a:srgbClr val="CC0000"/>
                </a:solidFill>
              </a:rPr>
              <a:t>，</a:t>
            </a:r>
            <a:r>
              <a:rPr kumimoji="1" lang="en-US" altLang="zh-CN" sz="2800" b="1">
                <a:solidFill>
                  <a:srgbClr val="CC0000"/>
                </a:solidFill>
              </a:rPr>
              <a:t>65</a:t>
            </a:r>
            <a:r>
              <a:rPr kumimoji="1" lang="zh-CN" altLang="en-US" sz="2800" b="1">
                <a:solidFill>
                  <a:srgbClr val="CC0000"/>
                </a:solidFill>
              </a:rPr>
              <a:t>，</a:t>
            </a:r>
            <a:r>
              <a:rPr kumimoji="1" lang="en-US" altLang="zh-CN" sz="2800" b="1">
                <a:solidFill>
                  <a:srgbClr val="CC0000"/>
                </a:solidFill>
              </a:rPr>
              <a:t>Z</a:t>
            </a:r>
            <a:r>
              <a:rPr kumimoji="1" lang="zh-CN" altLang="en-US" sz="2800" b="1">
                <a:solidFill>
                  <a:srgbClr val="CC0000"/>
                </a:solidFill>
              </a:rPr>
              <a:t>，</a:t>
            </a:r>
            <a:r>
              <a:rPr kumimoji="1" lang="en-US" altLang="zh-CN" sz="2800" b="1">
                <a:solidFill>
                  <a:srgbClr val="CC0000"/>
                </a:solidFill>
              </a:rPr>
              <a:t>90</a:t>
            </a:r>
            <a:endParaRPr lang="en-US" altLang="zh-CN" sz="28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0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autoUpdateAnimBg="0"/>
      <p:bldP spid="751620" grpId="0"/>
      <p:bldP spid="751621" grpId="0" autoUpdateAnimBg="0"/>
      <p:bldP spid="7516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2AF53-568D-4505-A43F-78B25258B573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35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49570" name="Text Box 2"/>
          <p:cNvSpPr txBox="1">
            <a:spLocks noChangeArrowheads="1"/>
          </p:cNvSpPr>
          <p:nvPr/>
        </p:nvSpPr>
        <p:spPr bwMode="auto">
          <a:xfrm>
            <a:off x="569913" y="346796"/>
            <a:ext cx="2922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3200" b="1" dirty="0">
                <a:latin typeface="宋体" pitchFamily="2" charset="-122"/>
              </a:rPr>
              <a:t>3.</a:t>
            </a:r>
            <a:r>
              <a:rPr kumimoji="1" lang="zh-CN" altLang="en-US" sz="3200" b="1" dirty="0">
                <a:latin typeface="宋体" pitchFamily="2" charset="-122"/>
              </a:rPr>
              <a:t>字符串常量</a:t>
            </a:r>
            <a:endParaRPr kumimoji="1" lang="zh-CN" altLang="en-US" sz="3200" dirty="0">
              <a:latin typeface="宋体" pitchFamily="2" charset="-122"/>
            </a:endParaRP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81988" cy="519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字符串常量是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用</a:t>
            </a:r>
            <a:r>
              <a:rPr kumimoji="1"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双引号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括起来的一个或多个字符。</a:t>
            </a:r>
            <a:endParaRPr kumimoji="1" lang="zh-CN" altLang="zh-CN" sz="2800" b="1" u="sng">
              <a:latin typeface="宋体" pitchFamily="2" charset="-122"/>
            </a:endParaRP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539750" y="3633144"/>
            <a:ext cx="8424863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800" b="1" dirty="0">
                <a:latin typeface="宋体" pitchFamily="2" charset="-122"/>
              </a:rPr>
              <a:t>字符串常量中的字符依次存储在内存中的一块连续区域，末尾</a:t>
            </a:r>
            <a:r>
              <a:rPr kumimoji="1" lang="zh-CN" altLang="en-US" sz="2800" b="1" dirty="0">
                <a:solidFill>
                  <a:srgbClr val="C00000"/>
                </a:solidFill>
                <a:latin typeface="宋体" pitchFamily="2" charset="-122"/>
              </a:rPr>
              <a:t>自动添加</a:t>
            </a:r>
            <a:r>
              <a:rPr kumimoji="1" lang="en-US" altLang="zh-CN" sz="2800" b="1" dirty="0">
                <a:latin typeface="宋体" pitchFamily="2" charset="-122"/>
              </a:rPr>
              <a:t>\0</a:t>
            </a:r>
            <a:r>
              <a:rPr kumimoji="1" lang="zh-CN" altLang="en-US" sz="2800" b="1" dirty="0">
                <a:latin typeface="宋体" pitchFamily="2" charset="-122"/>
              </a:rPr>
              <a:t>作为字符串的结束标志。</a:t>
            </a:r>
            <a:r>
              <a:rPr kumimoji="1" lang="en-US" altLang="zh-CN" sz="2800" b="1" dirty="0">
                <a:latin typeface="宋体" pitchFamily="2" charset="-122"/>
              </a:rPr>
              <a:t>n</a:t>
            </a:r>
            <a:r>
              <a:rPr kumimoji="1" lang="zh-CN" altLang="en-US" sz="2800" b="1" dirty="0">
                <a:latin typeface="宋体" pitchFamily="2" charset="-122"/>
              </a:rPr>
              <a:t>个字符组成的字符串常量</a:t>
            </a:r>
            <a:r>
              <a:rPr kumimoji="1" lang="en-US" altLang="zh-CN" sz="2800" b="1" dirty="0">
                <a:latin typeface="宋体" pitchFamily="2" charset="-122"/>
              </a:rPr>
              <a:t>, </a:t>
            </a:r>
            <a:r>
              <a:rPr kumimoji="1" lang="zh-CN" altLang="en-US" sz="2800" b="1" dirty="0">
                <a:latin typeface="宋体" pitchFamily="2" charset="-122"/>
              </a:rPr>
              <a:t>占内存空间为 </a:t>
            </a:r>
            <a:r>
              <a:rPr kumimoji="1" lang="en-US" altLang="zh-CN" sz="2800" b="1" u="sng" dirty="0">
                <a:solidFill>
                  <a:srgbClr val="CC0000"/>
                </a:solidFill>
                <a:latin typeface="宋体" pitchFamily="2" charset="-122"/>
              </a:rPr>
              <a:t>n+1 </a:t>
            </a:r>
            <a:r>
              <a:rPr kumimoji="1" lang="zh-CN" altLang="en-US" sz="2800" b="1" dirty="0">
                <a:latin typeface="宋体" pitchFamily="2" charset="-122"/>
              </a:rPr>
              <a:t>个字节。</a:t>
            </a:r>
          </a:p>
        </p:txBody>
      </p:sp>
      <p:grpSp>
        <p:nvGrpSpPr>
          <p:cNvPr id="749573" name="Group 5"/>
          <p:cNvGrpSpPr>
            <a:grpSpLocks/>
          </p:cNvGrpSpPr>
          <p:nvPr/>
        </p:nvGrpSpPr>
        <p:grpSpPr bwMode="auto">
          <a:xfrm>
            <a:off x="971550" y="5516563"/>
            <a:ext cx="4248150" cy="896937"/>
            <a:chOff x="909" y="2891"/>
            <a:chExt cx="2595" cy="565"/>
          </a:xfrm>
        </p:grpSpPr>
        <p:sp>
          <p:nvSpPr>
            <p:cNvPr id="34826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2595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>
              <a:off x="2197" y="289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344" y="289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29" name="Line 9"/>
            <p:cNvSpPr>
              <a:spLocks noChangeShapeType="1"/>
            </p:cNvSpPr>
            <p:nvPr/>
          </p:nvSpPr>
          <p:spPr bwMode="auto">
            <a:xfrm flipH="1">
              <a:off x="1773" y="2891"/>
              <a:ext cx="6" cy="5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30" name="Line 10"/>
            <p:cNvSpPr>
              <a:spLocks noChangeShapeType="1"/>
            </p:cNvSpPr>
            <p:nvPr/>
          </p:nvSpPr>
          <p:spPr bwMode="auto">
            <a:xfrm>
              <a:off x="2656" y="289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31" name="Line 11"/>
            <p:cNvSpPr>
              <a:spLocks noChangeShapeType="1"/>
            </p:cNvSpPr>
            <p:nvPr/>
          </p:nvSpPr>
          <p:spPr bwMode="auto">
            <a:xfrm>
              <a:off x="3075" y="2891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32" name="Text Box 12"/>
            <p:cNvSpPr txBox="1">
              <a:spLocks noChangeArrowheads="1"/>
            </p:cNvSpPr>
            <p:nvPr/>
          </p:nvSpPr>
          <p:spPr bwMode="auto">
            <a:xfrm>
              <a:off x="1051" y="2942"/>
              <a:ext cx="2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1" lang="en-US" altLang="zh-CN" sz="3200" b="1">
                  <a:solidFill>
                    <a:srgbClr val="008000"/>
                  </a:solidFill>
                  <a:latin typeface="宋体" pitchFamily="2" charset="-122"/>
                </a:rPr>
                <a:t>c</a:t>
              </a:r>
              <a:endParaRPr kumimoji="1" lang="en-US" altLang="zh-CN" sz="3200">
                <a:solidFill>
                  <a:srgbClr val="008000"/>
                </a:solidFill>
                <a:latin typeface="宋体" pitchFamily="2" charset="-122"/>
              </a:endParaRPr>
            </a:p>
          </p:txBody>
        </p:sp>
        <p:sp>
          <p:nvSpPr>
            <p:cNvPr id="34833" name="Rectangle 13"/>
            <p:cNvSpPr>
              <a:spLocks noChangeArrowheads="1"/>
            </p:cNvSpPr>
            <p:nvPr/>
          </p:nvSpPr>
          <p:spPr bwMode="auto">
            <a:xfrm>
              <a:off x="1419" y="2960"/>
              <a:ext cx="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r>
                <a:rPr kumimoji="1" lang="en-US" altLang="zh-CN" sz="3200" b="1">
                  <a:solidFill>
                    <a:srgbClr val="008000"/>
                  </a:solidFill>
                  <a:latin typeface="宋体" pitchFamily="2" charset="-122"/>
                </a:rPr>
                <a:t>h</a:t>
              </a:r>
            </a:p>
          </p:txBody>
        </p:sp>
        <p:sp>
          <p:nvSpPr>
            <p:cNvPr id="34834" name="Rectangle 14"/>
            <p:cNvSpPr>
              <a:spLocks noChangeArrowheads="1"/>
            </p:cNvSpPr>
            <p:nvPr/>
          </p:nvSpPr>
          <p:spPr bwMode="auto">
            <a:xfrm>
              <a:off x="1886" y="2960"/>
              <a:ext cx="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r>
                <a:rPr kumimoji="1" lang="en-US" altLang="zh-CN" sz="3200" b="1">
                  <a:solidFill>
                    <a:srgbClr val="008000"/>
                  </a:solidFill>
                  <a:latin typeface="宋体" pitchFamily="2" charset="-122"/>
                </a:rPr>
                <a:t>i</a:t>
              </a:r>
            </a:p>
          </p:txBody>
        </p:sp>
        <p:sp>
          <p:nvSpPr>
            <p:cNvPr id="34835" name="Rectangle 15"/>
            <p:cNvSpPr>
              <a:spLocks noChangeArrowheads="1"/>
            </p:cNvSpPr>
            <p:nvPr/>
          </p:nvSpPr>
          <p:spPr bwMode="auto">
            <a:xfrm>
              <a:off x="2256" y="2960"/>
              <a:ext cx="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r>
                <a:rPr kumimoji="1" lang="en-US" altLang="zh-CN" sz="3200" b="1">
                  <a:solidFill>
                    <a:srgbClr val="008000"/>
                  </a:solidFill>
                  <a:latin typeface="宋体" pitchFamily="2" charset="-122"/>
                </a:rPr>
                <a:t>n</a:t>
              </a:r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2730" y="2960"/>
              <a:ext cx="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r>
                <a:rPr kumimoji="1" lang="en-US" altLang="zh-CN" sz="3200" b="1">
                  <a:solidFill>
                    <a:srgbClr val="008000"/>
                  </a:solidFill>
                  <a:latin typeface="宋体" pitchFamily="2" charset="-122"/>
                </a:rPr>
                <a:t>a</a:t>
              </a:r>
            </a:p>
          </p:txBody>
        </p:sp>
        <p:sp>
          <p:nvSpPr>
            <p:cNvPr id="34837" name="Rectangle 17"/>
            <p:cNvSpPr>
              <a:spLocks noChangeArrowheads="1"/>
            </p:cNvSpPr>
            <p:nvPr/>
          </p:nvSpPr>
          <p:spPr bwMode="auto">
            <a:xfrm>
              <a:off x="3065" y="299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r>
                <a:rPr kumimoji="1" lang="zh-CN" altLang="zh-CN" sz="3200" b="1">
                  <a:solidFill>
                    <a:srgbClr val="CC0000"/>
                  </a:solidFill>
                  <a:latin typeface="宋体" pitchFamily="2" charset="-122"/>
                </a:rPr>
                <a:t>\0</a:t>
              </a:r>
              <a:endParaRPr kumimoji="1" lang="en-US" altLang="zh-CN" sz="3200" b="1">
                <a:solidFill>
                  <a:srgbClr val="CC0000"/>
                </a:solidFill>
                <a:latin typeface="宋体" pitchFamily="2" charset="-122"/>
              </a:endParaRPr>
            </a:p>
          </p:txBody>
        </p:sp>
      </p:grpSp>
      <p:sp>
        <p:nvSpPr>
          <p:cNvPr id="749586" name="Oval 18"/>
          <p:cNvSpPr>
            <a:spLocks noChangeArrowheads="1"/>
          </p:cNvSpPr>
          <p:nvPr/>
        </p:nvSpPr>
        <p:spPr bwMode="auto">
          <a:xfrm>
            <a:off x="4572000" y="5516563"/>
            <a:ext cx="700088" cy="860425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49587" name="AutoShape 19"/>
          <p:cNvSpPr>
            <a:spLocks noChangeArrowheads="1"/>
          </p:cNvSpPr>
          <p:nvPr/>
        </p:nvSpPr>
        <p:spPr bwMode="auto">
          <a:xfrm>
            <a:off x="5940425" y="5516563"/>
            <a:ext cx="2808288" cy="1114425"/>
          </a:xfrm>
          <a:prstGeom prst="wedgeRoundRectCallout">
            <a:avLst>
              <a:gd name="adj1" fmla="val -80074"/>
              <a:gd name="adj2" fmla="val 1995"/>
              <a:gd name="adj3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/>
            <a:r>
              <a:rPr kumimoji="1" lang="zh-CN" altLang="en-US" sz="2800" b="1">
                <a:latin typeface="宋体" pitchFamily="2" charset="-122"/>
              </a:rPr>
              <a:t>字符串结束标记</a:t>
            </a:r>
          </a:p>
          <a:p>
            <a:pPr eaLnBrk="0" hangingPunct="0"/>
            <a:r>
              <a:rPr kumimoji="1" lang="zh-CN" altLang="zh-CN" sz="2800" b="1">
                <a:latin typeface="Arial" charset="0"/>
              </a:rPr>
              <a:t>“</a:t>
            </a:r>
            <a:r>
              <a:rPr kumimoji="1" lang="zh-CN" altLang="en-US" sz="2800" b="1">
                <a:latin typeface="宋体" pitchFamily="2" charset="-122"/>
              </a:rPr>
              <a:t>空</a:t>
            </a:r>
            <a:r>
              <a:rPr kumimoji="1" lang="zh-CN" altLang="en-US" sz="2800" b="1">
                <a:latin typeface="Arial" charset="0"/>
              </a:rPr>
              <a:t>”</a:t>
            </a:r>
            <a:r>
              <a:rPr kumimoji="1" lang="zh-CN" altLang="en-US" sz="2800" b="1">
                <a:latin typeface="宋体" pitchFamily="2" charset="-122"/>
              </a:rPr>
              <a:t>字符</a:t>
            </a:r>
            <a:endParaRPr kumimoji="1" lang="zh-CN" altLang="en-US" sz="2800">
              <a:latin typeface="宋体" pitchFamily="2" charset="-122"/>
            </a:endParaRPr>
          </a:p>
        </p:txBody>
      </p:sp>
      <p:sp>
        <p:nvSpPr>
          <p:cNvPr id="749588" name="Rectangle 20"/>
          <p:cNvSpPr>
            <a:spLocks noChangeArrowheads="1"/>
          </p:cNvSpPr>
          <p:nvPr/>
        </p:nvSpPr>
        <p:spPr bwMode="auto">
          <a:xfrm>
            <a:off x="611188" y="1772791"/>
            <a:ext cx="75612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/>
            <a:r>
              <a:rPr kumimoji="1" lang="zh-CN" altLang="en-US" sz="2800" b="1" u="sng" dirty="0">
                <a:latin typeface="宋体" pitchFamily="2" charset="-122"/>
              </a:rPr>
              <a:t>例：</a:t>
            </a:r>
            <a:r>
              <a:rPr kumimoji="1" lang="zh-CN" altLang="en-US" sz="2800" b="1" dirty="0">
                <a:latin typeface="宋体" pitchFamily="2" charset="-122"/>
              </a:rPr>
              <a:t>＂</a:t>
            </a:r>
            <a:r>
              <a:rPr kumimoji="1" lang="en-US" altLang="en-US" sz="2800" b="1" dirty="0">
                <a:latin typeface="宋体" pitchFamily="2" charset="-122"/>
              </a:rPr>
              <a:t>a</a:t>
            </a:r>
            <a:r>
              <a:rPr kumimoji="1" lang="zh-CN" altLang="en-US" sz="2800" b="1" dirty="0">
                <a:latin typeface="宋体" pitchFamily="2" charset="-122"/>
              </a:rPr>
              <a:t>＂</a:t>
            </a:r>
            <a:r>
              <a:rPr kumimoji="1" lang="en-US" altLang="en-US" sz="2800" b="1" dirty="0">
                <a:latin typeface="宋体" pitchFamily="2" charset="-122"/>
              </a:rPr>
              <a:t>  </a:t>
            </a:r>
            <a:r>
              <a:rPr kumimoji="1" lang="zh-CN" altLang="en-US" sz="2800" b="1" dirty="0">
                <a:latin typeface="宋体" pitchFamily="2" charset="-122"/>
              </a:rPr>
              <a:t>               </a:t>
            </a: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串长 </a:t>
            </a:r>
            <a:r>
              <a:rPr kumimoji="1"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1</a:t>
            </a:r>
          </a:p>
          <a:p>
            <a:pPr lvl="1" algn="l" eaLnBrk="0" hangingPunct="0"/>
            <a:r>
              <a:rPr kumimoji="1" lang="en-US" altLang="zh-CN" sz="2800" b="1" dirty="0">
                <a:latin typeface="宋体" pitchFamily="2" charset="-122"/>
              </a:rPr>
              <a:t>    </a:t>
            </a:r>
            <a:r>
              <a:rPr kumimoji="1" lang="zh-CN" altLang="en-US" sz="2800" b="1" dirty="0"/>
              <a:t>＂</a:t>
            </a:r>
            <a:r>
              <a:rPr kumimoji="1" lang="en-US" altLang="zh-CN" sz="2800" b="1" dirty="0">
                <a:latin typeface="宋体" pitchFamily="2" charset="-122"/>
              </a:rPr>
              <a:t>This is C string</a:t>
            </a:r>
            <a:r>
              <a:rPr kumimoji="1" lang="zh-CN" altLang="en-US" sz="2800" b="1" dirty="0"/>
              <a:t>＂</a:t>
            </a:r>
            <a:r>
              <a:rPr kumimoji="1" lang="zh-CN" altLang="en-US" sz="2800" b="1" dirty="0">
                <a:latin typeface="宋体" pitchFamily="2" charset="-122"/>
              </a:rPr>
              <a:t>  </a:t>
            </a: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串长</a:t>
            </a:r>
            <a:r>
              <a:rPr kumimoji="1"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16</a:t>
            </a:r>
            <a:r>
              <a:rPr kumimoji="1" lang="en-US" altLang="zh-CN" sz="2800" b="1" dirty="0">
                <a:latin typeface="宋体" pitchFamily="2" charset="-122"/>
              </a:rPr>
              <a:t> </a:t>
            </a:r>
          </a:p>
          <a:p>
            <a:pPr lvl="1" algn="l" eaLnBrk="0" hangingPunct="0"/>
            <a:r>
              <a:rPr kumimoji="1" lang="en-US" altLang="zh-CN" sz="2800" b="1" dirty="0">
                <a:latin typeface="宋体" pitchFamily="2" charset="-122"/>
              </a:rPr>
              <a:t>    </a:t>
            </a:r>
            <a:r>
              <a:rPr kumimoji="1" lang="zh-CN" altLang="en-US" sz="2800" b="1" dirty="0"/>
              <a:t>＂  ＂</a:t>
            </a:r>
            <a:r>
              <a:rPr kumimoji="1" lang="zh-CN" altLang="en-US" sz="2800" b="1" dirty="0">
                <a:latin typeface="宋体" pitchFamily="2" charset="-122"/>
              </a:rPr>
              <a:t> </a:t>
            </a:r>
            <a:r>
              <a:rPr kumimoji="1" lang="zh-CN" altLang="zh-CN" sz="2800" b="1" dirty="0">
                <a:latin typeface="宋体" pitchFamily="2" charset="-122"/>
              </a:rPr>
              <a:t>（</a:t>
            </a:r>
            <a:r>
              <a:rPr kumimoji="1" lang="zh-CN" altLang="en-US" sz="2800" b="1" dirty="0">
                <a:latin typeface="宋体" pitchFamily="2" charset="-122"/>
              </a:rPr>
              <a:t>空格）        </a:t>
            </a: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串长</a:t>
            </a:r>
            <a:r>
              <a:rPr kumimoji="1"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kumimoji="1" lang="en-US" altLang="zh-CN" sz="2800" b="1" dirty="0">
                <a:latin typeface="宋体" pitchFamily="2" charset="-122"/>
              </a:rPr>
              <a:t> </a:t>
            </a:r>
          </a:p>
          <a:p>
            <a:pPr lvl="1" algn="l" eaLnBrk="0" hangingPunct="0"/>
            <a:r>
              <a:rPr kumimoji="1" lang="en-US" altLang="zh-CN" sz="2800" b="1" dirty="0">
                <a:latin typeface="宋体" pitchFamily="2" charset="-122"/>
              </a:rPr>
              <a:t>    </a:t>
            </a:r>
            <a:r>
              <a:rPr kumimoji="1" lang="zh-CN" altLang="en-US" sz="2800" b="1" dirty="0"/>
              <a:t>＂＂</a:t>
            </a:r>
            <a:r>
              <a:rPr kumimoji="1" lang="zh-CN" altLang="en-US" sz="2800" b="1" dirty="0">
                <a:latin typeface="宋体" pitchFamily="2" charset="-122"/>
              </a:rPr>
              <a:t>  </a:t>
            </a:r>
            <a:r>
              <a:rPr kumimoji="1" lang="zh-CN" altLang="zh-CN" sz="2800" b="1" dirty="0">
                <a:latin typeface="宋体" pitchFamily="2" charset="-122"/>
              </a:rPr>
              <a:t>（</a:t>
            </a:r>
            <a:r>
              <a:rPr kumimoji="1" lang="zh-CN" altLang="en-US" sz="2800" b="1" dirty="0">
                <a:latin typeface="宋体" pitchFamily="2" charset="-122"/>
              </a:rPr>
              <a:t>不含空格）    </a:t>
            </a:r>
            <a:r>
              <a:rPr kumimoji="1"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串长</a:t>
            </a:r>
            <a:r>
              <a:rPr kumimoji="1"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 autoUpdateAnimBg="0"/>
      <p:bldP spid="749571" grpId="0" animBg="1" autoUpdateAnimBg="0"/>
      <p:bldP spid="749572" grpId="0" autoUpdateAnimBg="0"/>
      <p:bldP spid="749586" grpId="0" animBg="1"/>
      <p:bldP spid="749587" grpId="0" animBg="1" autoUpdateAnimBg="0"/>
      <p:bldP spid="7495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632700" cy="706437"/>
          </a:xfrm>
        </p:spPr>
        <p:txBody>
          <a:bodyPr/>
          <a:lstStyle/>
          <a:p>
            <a:pPr>
              <a:defRPr/>
            </a:pPr>
            <a:r>
              <a:rPr lang="zh-CN" altLang="en-US" sz="3200" b="0" u="sng" dirty="0">
                <a:solidFill>
                  <a:schemeClr val="tx1"/>
                </a:solidFill>
                <a:effectLst/>
                <a:latin typeface="宋体" pitchFamily="2" charset="-122"/>
              </a:rPr>
              <a:t>字符常量</a:t>
            </a:r>
            <a:r>
              <a:rPr lang="zh-CN" altLang="en-US" sz="3200" b="0" dirty="0">
                <a:solidFill>
                  <a:schemeClr val="tx1"/>
                </a:solidFill>
                <a:effectLst/>
                <a:latin typeface="宋体" pitchFamily="2" charset="-122"/>
              </a:rPr>
              <a:t>和</a:t>
            </a:r>
            <a:r>
              <a:rPr lang="zh-CN" altLang="en-US" sz="3200" b="0" u="sng" dirty="0">
                <a:solidFill>
                  <a:schemeClr val="tx1"/>
                </a:solidFill>
                <a:effectLst/>
                <a:latin typeface="宋体" pitchFamily="2" charset="-122"/>
              </a:rPr>
              <a:t>字符串常量</a:t>
            </a:r>
            <a:r>
              <a:rPr lang="zh-CN" altLang="en-US" sz="3200" b="0" dirty="0">
                <a:solidFill>
                  <a:schemeClr val="tx1"/>
                </a:solidFill>
                <a:effectLst/>
                <a:latin typeface="宋体" pitchFamily="2" charset="-122"/>
              </a:rPr>
              <a:t>的区别：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96752"/>
            <a:ext cx="8229600" cy="511256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在程序中，可以用字符常量或字符串常量表示单个字符，例如 ‘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a’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，或“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a”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，两者的区别如下：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） 字符串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"a"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在内存中占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个字节，而字符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'a'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在内存中占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个字节。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8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  字符串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"a"               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字符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'a'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） 不能将字符串赋给一个字符变量。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例：  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char ch1,ch2;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　 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ch1='a';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      ch2="a";         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72400" y="6381750"/>
            <a:ext cx="747553" cy="359618"/>
          </a:xfrm>
        </p:spPr>
        <p:txBody>
          <a:bodyPr/>
          <a:lstStyle/>
          <a:p>
            <a:pPr>
              <a:defRPr/>
            </a:pPr>
            <a:fld id="{8E4FA2E8-9518-4B9C-B4E4-E41A40A7D12B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36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476375" y="3429000"/>
            <a:ext cx="503238" cy="431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latin typeface="Arial" charset="0"/>
              </a:rPr>
              <a:t>a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979613" y="3429000"/>
            <a:ext cx="503237" cy="431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latin typeface="Arial" charset="0"/>
              </a:rPr>
              <a:t>\0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6372225" y="3357563"/>
            <a:ext cx="503238" cy="5032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>
                <a:latin typeface="Arial" charset="0"/>
              </a:rPr>
              <a:t>a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819997" y="5639717"/>
            <a:ext cx="346075" cy="309563"/>
            <a:chOff x="4344" y="3540"/>
            <a:chExt cx="240" cy="240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4344" y="35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356" y="3540"/>
              <a:ext cx="228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" name="Freeform 18"/>
          <p:cNvSpPr>
            <a:spLocks/>
          </p:cNvSpPr>
          <p:nvPr/>
        </p:nvSpPr>
        <p:spPr bwMode="auto">
          <a:xfrm>
            <a:off x="4716016" y="5149157"/>
            <a:ext cx="554038" cy="323850"/>
          </a:xfrm>
          <a:custGeom>
            <a:avLst/>
            <a:gdLst>
              <a:gd name="T0" fmla="*/ 0 w 384"/>
              <a:gd name="T1" fmla="*/ 2147483647 h 250"/>
              <a:gd name="T2" fmla="*/ 2147483647 w 384"/>
              <a:gd name="T3" fmla="*/ 2147483647 h 250"/>
              <a:gd name="T4" fmla="*/ 2147483647 w 384"/>
              <a:gd name="T5" fmla="*/ 2147483647 h 250"/>
              <a:gd name="T6" fmla="*/ 2147483647 w 384"/>
              <a:gd name="T7" fmla="*/ 2147483647 h 250"/>
              <a:gd name="T8" fmla="*/ 2147483647 w 384"/>
              <a:gd name="T9" fmla="*/ 2147483647 h 250"/>
              <a:gd name="T10" fmla="*/ 2147483647 w 384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50">
                <a:moveTo>
                  <a:pt x="0" y="144"/>
                </a:moveTo>
                <a:cubicBezTo>
                  <a:pt x="60" y="164"/>
                  <a:pt x="93" y="206"/>
                  <a:pt x="144" y="240"/>
                </a:cubicBezTo>
                <a:cubicBezTo>
                  <a:pt x="221" y="214"/>
                  <a:pt x="147" y="250"/>
                  <a:pt x="192" y="192"/>
                </a:cubicBezTo>
                <a:cubicBezTo>
                  <a:pt x="236" y="135"/>
                  <a:pt x="252" y="128"/>
                  <a:pt x="300" y="96"/>
                </a:cubicBezTo>
                <a:cubicBezTo>
                  <a:pt x="364" y="0"/>
                  <a:pt x="280" y="116"/>
                  <a:pt x="360" y="36"/>
                </a:cubicBezTo>
                <a:cubicBezTo>
                  <a:pt x="370" y="26"/>
                  <a:pt x="384" y="0"/>
                  <a:pt x="384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765175"/>
            <a:ext cx="6336059" cy="43926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以下不合法的变量名为：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(A)  _123   (B) IF   (C)  e4   (D)float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指出</a:t>
            </a:r>
            <a:r>
              <a:rPr lang="zh-CN" altLang="zh-CN" sz="2400" b="1" dirty="0">
                <a:solidFill>
                  <a:schemeClr val="tx1"/>
                </a:solidFill>
                <a:latin typeface="宋体" pitchFamily="2" charset="-122"/>
              </a:rPr>
              <a:t>下列字符串的长度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及输出内容</a:t>
            </a:r>
            <a:r>
              <a:rPr lang="zh-CN" altLang="zh-CN" sz="2400" b="1" dirty="0">
                <a:solidFill>
                  <a:schemeClr val="tx1"/>
                </a:solidFill>
                <a:latin typeface="宋体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\\\</a:t>
            </a:r>
            <a:r>
              <a:rPr lang="en-US" altLang="zh-CN" sz="2400" b="1" dirty="0">
                <a:solidFill>
                  <a:schemeClr val="tx1"/>
                </a:solidFill>
              </a:rPr>
              <a:t>’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\054 </a:t>
            </a:r>
            <a:r>
              <a:rPr lang="en-US" altLang="zh-CN" sz="2400" b="1" dirty="0">
                <a:solidFill>
                  <a:schemeClr val="tx1"/>
                </a:solidFill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“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\x56\</a:t>
            </a:r>
            <a:r>
              <a:rPr lang="en-US" altLang="zh-CN" sz="2400" b="1" dirty="0">
                <a:solidFill>
                  <a:schemeClr val="tx1"/>
                </a:solidFill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\\\c\ta </a:t>
            </a:r>
            <a:r>
              <a:rPr lang="en-US" altLang="zh-CN" sz="2400" b="1" dirty="0">
                <a:solidFill>
                  <a:schemeClr val="tx1"/>
                </a:solidFill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“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\\\n\t\</a:t>
            </a:r>
            <a:r>
              <a:rPr lang="en-US" altLang="zh-CN" sz="2400" b="1" dirty="0" err="1">
                <a:solidFill>
                  <a:schemeClr val="tx1"/>
                </a:solidFill>
                <a:latin typeface="宋体" pitchFamily="2" charset="-122"/>
              </a:rPr>
              <a:t>bab</a:t>
            </a:r>
            <a:r>
              <a:rPr lang="en-US" altLang="zh-CN" sz="2400" b="1" dirty="0">
                <a:solidFill>
                  <a:schemeClr val="tx1"/>
                </a:solidFill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244408" y="6381750"/>
            <a:ext cx="747553" cy="359618"/>
          </a:xfrm>
        </p:spPr>
        <p:txBody>
          <a:bodyPr/>
          <a:lstStyle/>
          <a:p>
            <a:pPr>
              <a:defRPr/>
            </a:pPr>
            <a:fld id="{665B17AB-FE2C-47EB-8AA2-E6298FA7B471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37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4012420" y="2553335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D60093"/>
                </a:solidFill>
              </a:rPr>
              <a:t>3  </a:t>
            </a:r>
            <a:r>
              <a:rPr kumimoji="1" lang="zh-CN" altLang="en-US" sz="2000" b="1" dirty="0">
                <a:solidFill>
                  <a:srgbClr val="D60093"/>
                </a:solidFill>
              </a:rPr>
              <a:t>输出   </a:t>
            </a:r>
            <a:r>
              <a:rPr kumimoji="1" lang="en-US" altLang="zh-CN" sz="2000" b="1" dirty="0">
                <a:solidFill>
                  <a:srgbClr val="D60093"/>
                </a:solidFill>
              </a:rPr>
              <a:t>\‘,</a:t>
            </a:r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4074552" y="3086417"/>
            <a:ext cx="1447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lain" startAt="6"/>
            </a:pPr>
            <a:r>
              <a:rPr kumimoji="1" lang="zh-CN" altLang="en-US" sz="2000" b="1" dirty="0">
                <a:solidFill>
                  <a:srgbClr val="D60093"/>
                </a:solidFill>
              </a:rPr>
              <a:t>输出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D60093"/>
                </a:solidFill>
              </a:rPr>
              <a:t>V”\c         a</a:t>
            </a:r>
          </a:p>
        </p:txBody>
      </p:sp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4012420" y="4136392"/>
            <a:ext cx="1676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D60093"/>
                </a:solidFill>
              </a:rPr>
              <a:t>6  </a:t>
            </a:r>
            <a:r>
              <a:rPr kumimoji="1" lang="zh-CN" altLang="en-US" sz="2000" b="1" dirty="0">
                <a:solidFill>
                  <a:srgbClr val="D60093"/>
                </a:solidFill>
              </a:rPr>
              <a:t>输出    </a:t>
            </a:r>
            <a:r>
              <a:rPr kumimoji="1" lang="en-US" altLang="zh-CN" sz="2000" b="1" dirty="0">
                <a:solidFill>
                  <a:srgbClr val="D60093"/>
                </a:solidFill>
              </a:rPr>
              <a:t>\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D60093"/>
                </a:solidFill>
              </a:rPr>
              <a:t>             ab</a:t>
            </a:r>
          </a:p>
        </p:txBody>
      </p:sp>
      <p:sp>
        <p:nvSpPr>
          <p:cNvPr id="752647" name="AutoShape 7"/>
          <p:cNvSpPr>
            <a:spLocks noChangeArrowheads="1"/>
          </p:cNvSpPr>
          <p:nvPr/>
        </p:nvSpPr>
        <p:spPr bwMode="auto">
          <a:xfrm>
            <a:off x="3348038" y="3716338"/>
            <a:ext cx="1584325" cy="647700"/>
          </a:xfrm>
          <a:prstGeom prst="wedgeRectCallout">
            <a:avLst>
              <a:gd name="adj1" fmla="val -147894"/>
              <a:gd name="adj2" fmla="val -56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000" dirty="0"/>
              <a:t>十进制为</a:t>
            </a:r>
            <a:r>
              <a:rPr kumimoji="1" lang="en-US" altLang="zh-CN" sz="2000" dirty="0"/>
              <a:t>86</a:t>
            </a:r>
            <a:r>
              <a:rPr kumimoji="1" lang="zh-CN" altLang="en-US" sz="2000" dirty="0"/>
              <a:t>对应”</a:t>
            </a:r>
            <a:r>
              <a:rPr kumimoji="1" lang="en-US" altLang="zh-CN" sz="2000" dirty="0"/>
              <a:t>V”</a:t>
            </a:r>
          </a:p>
        </p:txBody>
      </p:sp>
      <p:sp>
        <p:nvSpPr>
          <p:cNvPr id="36872" name="Text Box 14"/>
          <p:cNvSpPr txBox="1">
            <a:spLocks noChangeArrowheads="1"/>
          </p:cNvSpPr>
          <p:nvPr/>
        </p:nvSpPr>
        <p:spPr bwMode="auto">
          <a:xfrm>
            <a:off x="971550" y="5373688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36873" name="Text Box 16"/>
          <p:cNvSpPr txBox="1">
            <a:spLocks noChangeArrowheads="1"/>
          </p:cNvSpPr>
          <p:nvPr/>
        </p:nvSpPr>
        <p:spPr bwMode="auto">
          <a:xfrm>
            <a:off x="827088" y="4962526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latin typeface="宋体" pitchFamily="2" charset="-122"/>
              </a:rPr>
              <a:t>“</a:t>
            </a:r>
            <a:r>
              <a:rPr lang="en-US" altLang="zh-CN" sz="2800" dirty="0" err="1">
                <a:latin typeface="宋体" pitchFamily="2" charset="-122"/>
              </a:rPr>
              <a:t>ab</a:t>
            </a:r>
            <a:r>
              <a:rPr lang="en-US" altLang="zh-CN" sz="2800" dirty="0">
                <a:latin typeface="宋体" pitchFamily="2" charset="-122"/>
              </a:rPr>
              <a:t>\0efg”</a:t>
            </a:r>
          </a:p>
        </p:txBody>
      </p:sp>
      <p:sp>
        <p:nvSpPr>
          <p:cNvPr id="36874" name="Text Box 17"/>
          <p:cNvSpPr txBox="1">
            <a:spLocks noChangeArrowheads="1"/>
          </p:cNvSpPr>
          <p:nvPr/>
        </p:nvSpPr>
        <p:spPr bwMode="auto">
          <a:xfrm>
            <a:off x="827088" y="580548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latin typeface="宋体" pitchFamily="2" charset="-122"/>
              </a:rPr>
              <a:t>“ab\011efg”</a:t>
            </a:r>
          </a:p>
        </p:txBody>
      </p:sp>
      <p:sp>
        <p:nvSpPr>
          <p:cNvPr id="752658" name="Text Box 18"/>
          <p:cNvSpPr txBox="1">
            <a:spLocks noChangeArrowheads="1"/>
          </p:cNvSpPr>
          <p:nvPr/>
        </p:nvSpPr>
        <p:spPr bwMode="auto">
          <a:xfrm>
            <a:off x="4012420" y="4980781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</a:rPr>
              <a:t>2   ab</a:t>
            </a:r>
          </a:p>
        </p:txBody>
      </p:sp>
      <p:sp>
        <p:nvSpPr>
          <p:cNvPr id="752659" name="Text Box 19"/>
          <p:cNvSpPr txBox="1">
            <a:spLocks noChangeArrowheads="1"/>
          </p:cNvSpPr>
          <p:nvPr/>
        </p:nvSpPr>
        <p:spPr bwMode="auto">
          <a:xfrm>
            <a:off x="4012420" y="5721668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</a:rPr>
              <a:t>6   ab      </a:t>
            </a:r>
            <a:r>
              <a:rPr lang="en-US" altLang="zh-CN" sz="2800" dirty="0" err="1">
                <a:solidFill>
                  <a:srgbClr val="CC0000"/>
                </a:solidFill>
              </a:rPr>
              <a:t>efg</a:t>
            </a:r>
            <a:endParaRPr lang="en-US" altLang="zh-CN" sz="2800" dirty="0">
              <a:solidFill>
                <a:srgbClr val="CC0000"/>
              </a:solidFill>
            </a:endParaRPr>
          </a:p>
        </p:txBody>
      </p:sp>
      <p:sp>
        <p:nvSpPr>
          <p:cNvPr id="752660" name="AutoShape 20"/>
          <p:cNvSpPr>
            <a:spLocks noChangeArrowheads="1"/>
          </p:cNvSpPr>
          <p:nvPr/>
        </p:nvSpPr>
        <p:spPr bwMode="auto">
          <a:xfrm>
            <a:off x="3492500" y="6210300"/>
            <a:ext cx="1800225" cy="647700"/>
          </a:xfrm>
          <a:prstGeom prst="wedgeRectCallout">
            <a:avLst>
              <a:gd name="adj1" fmla="val -126630"/>
              <a:gd name="adj2" fmla="val -43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000"/>
              <a:t>十进制为</a:t>
            </a:r>
            <a:r>
              <a:rPr kumimoji="1" lang="en-US" altLang="zh-CN" sz="2000"/>
              <a:t>9</a:t>
            </a:r>
            <a:r>
              <a:rPr kumimoji="1" lang="zh-CN" altLang="en-US" sz="2000"/>
              <a:t>对应</a:t>
            </a:r>
            <a:r>
              <a:rPr kumimoji="1" lang="en-US" altLang="zh-CN" sz="2000"/>
              <a:t>ASCII</a:t>
            </a:r>
            <a:r>
              <a:rPr kumimoji="1" lang="zh-CN" altLang="en-US" sz="2000"/>
              <a:t>为”</a:t>
            </a:r>
            <a:r>
              <a:rPr kumimoji="1" lang="en-US" altLang="zh-CN" sz="2000"/>
              <a:t>\t”</a:t>
            </a:r>
          </a:p>
        </p:txBody>
      </p:sp>
      <p:sp>
        <p:nvSpPr>
          <p:cNvPr id="36878" name="Text Box 21"/>
          <p:cNvSpPr txBox="1">
            <a:spLocks noChangeArrowheads="1"/>
          </p:cNvSpPr>
          <p:nvPr/>
        </p:nvSpPr>
        <p:spPr bwMode="auto">
          <a:xfrm>
            <a:off x="1763713" y="0"/>
            <a:ext cx="5041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练  习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111992" y="1934963"/>
            <a:ext cx="2808287" cy="525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/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u="sng" dirty="0">
                <a:solidFill>
                  <a:srgbClr val="CC0000"/>
                </a:solidFill>
                <a:latin typeface="方正姚体" pitchFamily="2" charset="-122"/>
                <a:ea typeface="方正姚体" pitchFamily="2" charset="-122"/>
              </a:rPr>
              <a:t>转义字符     功   能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\n                 </a:t>
            </a:r>
            <a:r>
              <a:rPr kumimoji="1" lang="zh-CN" altLang="en-US" sz="1600" b="1" dirty="0"/>
              <a:t>换行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\v                 </a:t>
            </a:r>
            <a:r>
              <a:rPr kumimoji="1" lang="zh-CN" altLang="en-US" sz="1600" b="1" dirty="0"/>
              <a:t>垂直制表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\b                 </a:t>
            </a:r>
            <a:r>
              <a:rPr kumimoji="1" lang="zh-CN" altLang="en-US" sz="1600" b="1" dirty="0"/>
              <a:t>退格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\r                 </a:t>
            </a:r>
            <a:r>
              <a:rPr kumimoji="1" lang="zh-CN" altLang="en-US" sz="1600" b="1" dirty="0"/>
              <a:t>回车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\f                 </a:t>
            </a:r>
            <a:r>
              <a:rPr kumimoji="1" lang="zh-CN" altLang="en-US" sz="1600" b="1" dirty="0"/>
              <a:t>走纸换页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\t                 </a:t>
            </a:r>
            <a:r>
              <a:rPr kumimoji="1" lang="zh-CN" altLang="en-US" sz="1600" b="1" dirty="0"/>
              <a:t>从当前位置跳到下一个制表位</a:t>
            </a:r>
            <a:r>
              <a:rPr kumimoji="1" lang="en-US" altLang="zh-CN" sz="1600" b="1" dirty="0"/>
              <a:t>(1</a:t>
            </a:r>
            <a:r>
              <a:rPr kumimoji="1" lang="zh-CN" altLang="en-US" sz="1600" b="1" dirty="0"/>
              <a:t>个制   </a:t>
            </a:r>
            <a:endParaRPr kumimoji="1" lang="en-US" altLang="zh-CN" sz="1600" b="1" dirty="0"/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1600" b="1" dirty="0"/>
              <a:t>                    </a:t>
            </a:r>
            <a:r>
              <a:rPr kumimoji="1" lang="zh-CN" altLang="en-US" sz="1600" b="1" dirty="0"/>
              <a:t>表位</a:t>
            </a:r>
            <a:r>
              <a:rPr kumimoji="1" lang="en-US" altLang="zh-CN" sz="1600" b="1" dirty="0"/>
              <a:t>8</a:t>
            </a:r>
            <a:r>
              <a:rPr kumimoji="1" lang="zh-CN" altLang="en-US" sz="1600" b="1" dirty="0"/>
              <a:t>列</a:t>
            </a:r>
            <a:r>
              <a:rPr kumimoji="1" lang="en-US" altLang="zh-CN" sz="1600" b="1" dirty="0"/>
              <a:t>)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sz="1600" b="1" dirty="0"/>
              <a:t> \\                 </a:t>
            </a:r>
            <a:r>
              <a:rPr kumimoji="1" lang="zh-CN" altLang="en-US" sz="1600" b="1" dirty="0"/>
              <a:t>反斜线字符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\'                 </a:t>
            </a:r>
            <a:r>
              <a:rPr kumimoji="1" lang="zh-CN" altLang="en-US" sz="1600" b="1" dirty="0"/>
              <a:t>单引号字符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</a:t>
            </a:r>
            <a:r>
              <a:rPr kumimoji="1" lang="en-US" altLang="zh-CN" sz="1600" b="1" dirty="0">
                <a:latin typeface="Arial" charset="0"/>
              </a:rPr>
              <a:t>“</a:t>
            </a:r>
            <a:r>
              <a:rPr kumimoji="1" lang="en-US" altLang="zh-CN" sz="1600" b="1" dirty="0"/>
              <a:t>                 </a:t>
            </a:r>
            <a:r>
              <a:rPr kumimoji="1" lang="zh-CN" altLang="en-US" sz="1600" b="1" dirty="0"/>
              <a:t>双引号字符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</a:t>
            </a:r>
            <a:r>
              <a:rPr kumimoji="1" lang="en-US" altLang="zh-CN" sz="1600" b="1" dirty="0" err="1"/>
              <a:t>ddd</a:t>
            </a:r>
            <a:r>
              <a:rPr kumimoji="1" lang="en-US" altLang="zh-CN" sz="1600" b="1" dirty="0"/>
              <a:t>           </a:t>
            </a:r>
            <a:r>
              <a:rPr kumimoji="1" lang="zh-CN" altLang="en-US" sz="1600" b="1" dirty="0"/>
              <a:t>１至３位八进制数表示的字符</a:t>
            </a:r>
          </a:p>
          <a:p>
            <a:pPr algn="l" eaLnBrk="0" hangingPunct="0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\</a:t>
            </a:r>
            <a:r>
              <a:rPr kumimoji="1" lang="en-US" altLang="zh-CN" sz="1600" b="1" dirty="0" err="1"/>
              <a:t>xdd</a:t>
            </a:r>
            <a:r>
              <a:rPr kumimoji="1" lang="en-US" altLang="zh-CN" sz="1600" b="1" dirty="0"/>
              <a:t>           </a:t>
            </a:r>
            <a:r>
              <a:rPr kumimoji="1" lang="zh-CN" altLang="en-US" sz="1600" b="1" dirty="0"/>
              <a:t>１至２位十六进制数表示的字符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4" grpId="0" autoUpdateAnimBg="0"/>
      <p:bldP spid="752645" grpId="0" autoUpdateAnimBg="0"/>
      <p:bldP spid="752646" grpId="0" autoUpdateAnimBg="0"/>
      <p:bldP spid="752647" grpId="0" animBg="1"/>
      <p:bldP spid="752658" grpId="0"/>
      <p:bldP spid="752659" grpId="0"/>
      <p:bldP spid="752660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166490"/>
            <a:ext cx="7772400" cy="766233"/>
          </a:xfrm>
        </p:spPr>
        <p:txBody>
          <a:bodyPr/>
          <a:lstStyle/>
          <a:p>
            <a:pPr defTabSz="914400" eaLnBrk="1" hangingPunct="1">
              <a:defRPr/>
            </a:pPr>
            <a:r>
              <a:rPr lang="en-US" altLang="zh-CN" sz="3200" b="0" dirty="0">
                <a:effectLst/>
              </a:rPr>
              <a:t>3.3.1  </a:t>
            </a:r>
            <a:r>
              <a:rPr sz="3200" b="0" dirty="0">
                <a:effectLst/>
              </a:rPr>
              <a:t>算术运算符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539750" y="1221317"/>
            <a:ext cx="7920038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200150" indent="-4572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运算符：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运算符是描述各种操作的符号。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运算符分类：</a:t>
            </a:r>
            <a:endParaRPr kumimoji="1" lang="en-US" altLang="zh-CN" sz="28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ts val="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算术运算符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ts val="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关系运算符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ts val="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逻辑运算符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ts val="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位运算符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 algn="l" eaLnBrk="1" hangingPunct="1">
              <a:spcBef>
                <a:spcPts val="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赋值运算符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2289" y="4509120"/>
            <a:ext cx="808215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Font typeface="Arial" pitchFamily="34" charset="0"/>
              <a:buChar char="•"/>
            </a:pP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表达式：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由运算符连接起来的，符合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语言语法的式子。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57200" indent="-457200" algn="l" defTabSz="914400">
              <a:lnSpc>
                <a:spcPct val="80000"/>
              </a:lnSpc>
              <a:buFont typeface="Arial" pitchFamily="34" charset="0"/>
              <a:buChar char="•"/>
            </a:pP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算术表达式：</a:t>
            </a:r>
            <a:r>
              <a:rPr lang="zh-CN" altLang="en-US" sz="2800" b="1" dirty="0">
                <a:latin typeface="宋体" pitchFamily="2" charset="-122"/>
              </a:rPr>
              <a:t>由算术运算符、常数、变量、函数和圆括号组成。应注意：左右括号必须配对，多层括号都用圆括号表示。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244408" y="6381750"/>
            <a:ext cx="747553" cy="359618"/>
          </a:xfrm>
        </p:spPr>
        <p:txBody>
          <a:bodyPr/>
          <a:lstStyle/>
          <a:p>
            <a:pPr>
              <a:defRPr/>
            </a:pPr>
            <a:fld id="{665B17AB-FE2C-47EB-8AA2-E6298FA7B471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38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8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5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 build="p" animBg="1"/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960825690"/>
              </p:ext>
            </p:extLst>
          </p:nvPr>
        </p:nvGraphicFramePr>
        <p:xfrm>
          <a:off x="683568" y="1508787"/>
          <a:ext cx="7920880" cy="3657544"/>
        </p:xfrm>
        <a:graphic>
          <a:graphicData uri="http://schemas.openxmlformats.org/drawingml/2006/table">
            <a:tbl>
              <a:tblPr/>
              <a:tblGrid>
                <a:gridCol w="97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优先级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结合性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算术表达式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22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单目取正</a:t>
                      </a:r>
                      <a:endParaRPr kumimoji="1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单目取负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endParaRPr kumimoji="1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a=+8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b=-a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2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乘</a:t>
                      </a:r>
                      <a:endParaRPr kumimoji="1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</a:t>
                      </a:r>
                      <a:endParaRPr kumimoji="1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取余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a=12*5.5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b=14/6.5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c=12%5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227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</a:t>
                      </a:r>
                      <a:endParaRPr kumimoji="1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zh-CN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a=15+8.5</a:t>
                      </a:r>
                      <a:endParaRPr kumimoji="1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b=18-8.5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907703" y="196166"/>
            <a:ext cx="4968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基本算术运算符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244408" y="6381750"/>
            <a:ext cx="747553" cy="359618"/>
          </a:xfrm>
        </p:spPr>
        <p:txBody>
          <a:bodyPr/>
          <a:lstStyle/>
          <a:p>
            <a:pPr>
              <a:defRPr/>
            </a:pPr>
            <a:fld id="{665B17AB-FE2C-47EB-8AA2-E6298FA7B471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39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4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AB94E3-450B-4BC9-94C5-549CBA891A6A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4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3550" y="331788"/>
            <a:ext cx="583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程序设计语言的基本规则包括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6781800" y="1270794"/>
            <a:ext cx="2109788" cy="301307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dist="107763" dir="189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996633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kumimoji="1" lang="en-US" altLang="zh-CN" sz="3200" b="1">
                <a:latin typeface="宋体" pitchFamily="2" charset="-122"/>
              </a:rPr>
              <a:t> </a:t>
            </a:r>
            <a:r>
              <a:rPr kumimoji="1" lang="zh-CN" altLang="en-US" sz="3200" b="1">
                <a:latin typeface="宋体" pitchFamily="2" charset="-122"/>
              </a:rPr>
              <a:t>常数</a:t>
            </a:r>
          </a:p>
          <a:p>
            <a:pPr algn="l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kumimoji="1" lang="zh-CN" altLang="en-US" sz="3200" b="1">
                <a:latin typeface="宋体" pitchFamily="2" charset="-122"/>
              </a:rPr>
              <a:t> 变量</a:t>
            </a:r>
          </a:p>
          <a:p>
            <a:pPr algn="l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kumimoji="1" lang="zh-CN" altLang="en-US" sz="3200" b="1">
                <a:latin typeface="宋体" pitchFamily="2" charset="-122"/>
              </a:rPr>
              <a:t> 运算符</a:t>
            </a:r>
          </a:p>
          <a:p>
            <a:pPr algn="l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kumimoji="1" lang="zh-CN" altLang="en-US" sz="3200" b="1">
                <a:latin typeface="宋体" pitchFamily="2" charset="-122"/>
              </a:rPr>
              <a:t> 表达式</a:t>
            </a:r>
          </a:p>
          <a:p>
            <a:pPr algn="l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kumimoji="1" lang="zh-CN" altLang="en-US" sz="3200" b="1">
                <a:latin typeface="宋体" pitchFamily="2" charset="-122"/>
              </a:rPr>
              <a:t> 函数</a:t>
            </a:r>
          </a:p>
        </p:txBody>
      </p:sp>
      <p:graphicFrame>
        <p:nvGraphicFramePr>
          <p:cNvPr id="694277" name="Object 5"/>
          <p:cNvGraphicFramePr>
            <a:graphicFrameLocks noChangeAspect="1"/>
          </p:cNvGraphicFramePr>
          <p:nvPr/>
        </p:nvGraphicFramePr>
        <p:xfrm>
          <a:off x="250825" y="2492375"/>
          <a:ext cx="58293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3" imgW="1295400" imgH="393700" progId="Equation.3">
                  <p:embed/>
                </p:oleObj>
              </mc:Choice>
              <mc:Fallback>
                <p:oleObj name="公式" r:id="rId3" imgW="1295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5829300" cy="1652588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650875" y="1165225"/>
            <a:ext cx="4714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FF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3200" b="1" i="1" dirty="0">
                <a:latin typeface="楷体_GB2312" pitchFamily="49" charset="-122"/>
                <a:ea typeface="楷体_GB2312" pitchFamily="49" charset="-122"/>
              </a:rPr>
              <a:t>什么是语言规则？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3200" b="1" i="1" dirty="0">
                <a:latin typeface="楷体_GB2312" pitchFamily="49" charset="-122"/>
                <a:ea typeface="楷体_GB2312" pitchFamily="49" charset="-122"/>
              </a:rPr>
              <a:t>为什么要有这些规则？</a:t>
            </a:r>
            <a:endParaRPr kumimoji="1" lang="zh-CN" altLang="en-US" sz="3200" b="1" i="1" dirty="0">
              <a:latin typeface="宋体" pitchFamily="2" charset="-122"/>
            </a:endParaRPr>
          </a:p>
        </p:txBody>
      </p:sp>
      <p:sp>
        <p:nvSpPr>
          <p:cNvPr id="694279" name="Rectangle 7"/>
          <p:cNvSpPr>
            <a:spLocks noChangeArrowheads="1"/>
          </p:cNvSpPr>
          <p:nvPr/>
        </p:nvSpPr>
        <p:spPr bwMode="auto">
          <a:xfrm>
            <a:off x="2051050" y="5157788"/>
            <a:ext cx="64770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3200" b="1">
                <a:latin typeface="宋体" pitchFamily="2" charset="-122"/>
              </a:rPr>
              <a:t>   </a:t>
            </a:r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把自然语言描述问题的方式转换为</a:t>
            </a:r>
            <a:r>
              <a:rPr kumimoji="1"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itchFamily="49" charset="-122"/>
                <a:ea typeface="隶书" pitchFamily="49" charset="-122"/>
              </a:rPr>
              <a:t>语言的形式表达给计算机</a:t>
            </a:r>
            <a:endParaRPr kumimoji="1"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4280" name="WordArt 8"/>
          <p:cNvSpPr>
            <a:spLocks noChangeArrowheads="1" noChangeShapeType="1" noTextEdit="1"/>
          </p:cNvSpPr>
          <p:nvPr/>
        </p:nvSpPr>
        <p:spPr bwMode="auto">
          <a:xfrm>
            <a:off x="539750" y="4581525"/>
            <a:ext cx="1327150" cy="1004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9426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9999"/>
                    </a:gs>
                    <a:gs pos="50000">
                      <a:srgbClr val="FFFFFF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/>
                <a:ea typeface="宋体"/>
              </a:rPr>
              <a:t>规则</a:t>
            </a:r>
          </a:p>
        </p:txBody>
      </p:sp>
      <p:sp>
        <p:nvSpPr>
          <p:cNvPr id="694283" name="AutoShape 11"/>
          <p:cNvSpPr>
            <a:spLocks noChangeArrowheads="1"/>
          </p:cNvSpPr>
          <p:nvPr/>
        </p:nvSpPr>
        <p:spPr bwMode="auto">
          <a:xfrm>
            <a:off x="4953000" y="2133600"/>
            <a:ext cx="1706563" cy="642938"/>
          </a:xfrm>
          <a:prstGeom prst="cloudCallout">
            <a:avLst>
              <a:gd name="adj1" fmla="val -65440"/>
              <a:gd name="adj2" fmla="val 59875"/>
            </a:avLst>
          </a:prstGeom>
          <a:solidFill>
            <a:srgbClr val="CCFFFF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latin typeface="宋体" pitchFamily="2" charset="-122"/>
              </a:rPr>
              <a:t>表达式</a:t>
            </a:r>
            <a:endParaRPr kumimoji="1" lang="zh-CN" altLang="en-US" sz="2400" b="1">
              <a:latin typeface="Arial" charset="0"/>
            </a:endParaRPr>
          </a:p>
        </p:txBody>
      </p:sp>
      <p:sp>
        <p:nvSpPr>
          <p:cNvPr id="694284" name="AutoShape 12"/>
          <p:cNvSpPr>
            <a:spLocks noChangeArrowheads="1"/>
          </p:cNvSpPr>
          <p:nvPr/>
        </p:nvSpPr>
        <p:spPr bwMode="auto">
          <a:xfrm>
            <a:off x="685800" y="3733800"/>
            <a:ext cx="1219200" cy="642938"/>
          </a:xfrm>
          <a:prstGeom prst="cloudCallout">
            <a:avLst>
              <a:gd name="adj1" fmla="val 91926"/>
              <a:gd name="adj2" fmla="val -105060"/>
            </a:avLst>
          </a:prstGeom>
          <a:solidFill>
            <a:srgbClr val="99CCFF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>
                <a:latin typeface="Arial" charset="0"/>
              </a:rPr>
              <a:t>常数</a:t>
            </a:r>
          </a:p>
        </p:txBody>
      </p:sp>
      <p:sp>
        <p:nvSpPr>
          <p:cNvPr id="694285" name="AutoShape 13"/>
          <p:cNvSpPr>
            <a:spLocks noChangeArrowheads="1"/>
          </p:cNvSpPr>
          <p:nvPr/>
        </p:nvSpPr>
        <p:spPr bwMode="auto">
          <a:xfrm>
            <a:off x="1981200" y="3810000"/>
            <a:ext cx="1366838" cy="642938"/>
          </a:xfrm>
          <a:prstGeom prst="cloudCallout">
            <a:avLst>
              <a:gd name="adj1" fmla="val 44542"/>
              <a:gd name="adj2" fmla="val -99134"/>
            </a:avLst>
          </a:prstGeom>
          <a:solidFill>
            <a:srgbClr val="99CCFF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latin typeface="Arial" charset="0"/>
              </a:rPr>
              <a:t>变量</a:t>
            </a:r>
          </a:p>
        </p:txBody>
      </p:sp>
      <p:sp>
        <p:nvSpPr>
          <p:cNvPr id="694286" name="AutoShape 14"/>
          <p:cNvSpPr>
            <a:spLocks noChangeArrowheads="1"/>
          </p:cNvSpPr>
          <p:nvPr/>
        </p:nvSpPr>
        <p:spPr bwMode="auto">
          <a:xfrm>
            <a:off x="4953000" y="3962400"/>
            <a:ext cx="1490663" cy="642938"/>
          </a:xfrm>
          <a:prstGeom prst="cloudCallout">
            <a:avLst>
              <a:gd name="adj1" fmla="val -33602"/>
              <a:gd name="adj2" fmla="val -116912"/>
            </a:avLst>
          </a:prstGeom>
          <a:solidFill>
            <a:srgbClr val="99CCFF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latin typeface="Arial" charset="0"/>
              </a:rPr>
              <a:t>函数</a:t>
            </a:r>
          </a:p>
        </p:txBody>
      </p:sp>
      <p:sp>
        <p:nvSpPr>
          <p:cNvPr id="694289" name="AutoShape 17"/>
          <p:cNvSpPr>
            <a:spLocks noChangeArrowheads="1"/>
          </p:cNvSpPr>
          <p:nvPr/>
        </p:nvSpPr>
        <p:spPr bwMode="auto">
          <a:xfrm>
            <a:off x="3059113" y="4135438"/>
            <a:ext cx="1584325" cy="642937"/>
          </a:xfrm>
          <a:prstGeom prst="cloudCallout">
            <a:avLst>
              <a:gd name="adj1" fmla="val -3708"/>
              <a:gd name="adj2" fmla="val -125801"/>
            </a:avLst>
          </a:prstGeom>
          <a:solidFill>
            <a:srgbClr val="FF99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latin typeface="Arial" charset="0"/>
              </a:rPr>
              <a:t>运算符</a:t>
            </a:r>
            <a:endParaRPr kumimoji="1" lang="zh-CN" altLang="en-US" sz="2800" b="1">
              <a:solidFill>
                <a:srgbClr val="336600"/>
              </a:solidFill>
              <a:latin typeface="Arial" charset="0"/>
            </a:endParaRPr>
          </a:p>
        </p:txBody>
      </p:sp>
      <p:sp>
        <p:nvSpPr>
          <p:cNvPr id="694290" name="AutoShape 18"/>
          <p:cNvSpPr>
            <a:spLocks noChangeArrowheads="1"/>
          </p:cNvSpPr>
          <p:nvPr/>
        </p:nvSpPr>
        <p:spPr bwMode="auto">
          <a:xfrm rot="1527218">
            <a:off x="5745461" y="1115605"/>
            <a:ext cx="1143000" cy="457200"/>
          </a:xfrm>
          <a:prstGeom prst="notchedRightArrow">
            <a:avLst>
              <a:gd name="adj1" fmla="val 48481"/>
              <a:gd name="adj2" fmla="val 70405"/>
            </a:avLst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animBg="1" autoUpdateAnimBg="0"/>
      <p:bldP spid="694278" grpId="0" autoUpdateAnimBg="0"/>
      <p:bldP spid="694279" grpId="0" animBg="1" autoUpdateAnimBg="0"/>
      <p:bldP spid="694280" grpId="0" animBg="1"/>
      <p:bldP spid="694283" grpId="0" animBg="1"/>
      <p:bldP spid="694284" grpId="0" animBg="1" autoUpdateAnimBg="0"/>
      <p:bldP spid="694285" grpId="0" animBg="1" autoUpdateAnimBg="0"/>
      <p:bldP spid="694286" grpId="0" animBg="1" autoUpdateAnimBg="0"/>
      <p:bldP spid="694289" grpId="0" animBg="1"/>
      <p:bldP spid="6942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7934969" cy="4896743"/>
          </a:xfrm>
        </p:spPr>
        <p:txBody>
          <a:bodyPr/>
          <a:lstStyle/>
          <a:p>
            <a:pPr marL="0" indent="0" defTabSz="914400">
              <a:lnSpc>
                <a:spcPts val="3000"/>
              </a:lnSpc>
              <a:buNone/>
              <a:defRPr/>
            </a:pP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任何运算符都具有两个属性：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>
              <a:lnSpc>
                <a:spcPts val="3000"/>
              </a:lnSpc>
              <a:buNone/>
              <a:defRPr/>
            </a:pPr>
            <a:r>
              <a:rPr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优先级</a:t>
            </a:r>
            <a:r>
              <a:rPr altLang="zh-CN" dirty="0">
                <a:latin typeface="黑体" pitchFamily="49" charset="-122"/>
                <a:ea typeface="黑体" pitchFamily="49" charset="-122"/>
              </a:rPr>
              <a:t>：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当有若干运算符同时出现在表达式中时，优先级规定了运算的先后次序。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>
              <a:lnSpc>
                <a:spcPts val="3000"/>
              </a:lnSpc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altLang="zh-CN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＊　／　％</a:t>
            </a:r>
            <a:r>
              <a:rPr altLang="zh-CN" dirty="0">
                <a:latin typeface="黑体" pitchFamily="49" charset="-122"/>
                <a:ea typeface="黑体" pitchFamily="49" charset="-122"/>
              </a:rPr>
              <a:t>　高于　</a:t>
            </a:r>
            <a:r>
              <a:rPr altLang="zh-CN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＋　　－</a:t>
            </a:r>
            <a:endParaRPr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>
              <a:lnSpc>
                <a:spcPts val="3000"/>
              </a:lnSpc>
              <a:buNone/>
              <a:defRPr/>
            </a:pPr>
            <a:r>
              <a:rPr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结合性</a:t>
            </a:r>
            <a:r>
              <a:rPr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当若干具有相同优先级的运算符相邻出现在表达式中时，结合方向规定了运算的先后次序。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>
              <a:lnSpc>
                <a:spcPts val="3000"/>
              </a:lnSpc>
              <a:buNone/>
              <a:defRPr/>
            </a:pPr>
            <a:r>
              <a:rPr dirty="0">
                <a:latin typeface="黑体" pitchFamily="49" charset="-122"/>
                <a:ea typeface="黑体" pitchFamily="49" charset="-122"/>
              </a:rPr>
              <a:t>  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分为</a:t>
            </a:r>
            <a:r>
              <a:rPr dirty="0">
                <a:latin typeface="黑体" pitchFamily="49" charset="-122"/>
                <a:ea typeface="黑体" pitchFamily="49" charset="-122"/>
              </a:rPr>
              <a:t>“</a:t>
            </a:r>
            <a:r>
              <a:rPr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从左到右</a:t>
            </a:r>
            <a:r>
              <a:rPr dirty="0">
                <a:latin typeface="黑体" pitchFamily="49" charset="-122"/>
                <a:ea typeface="黑体" pitchFamily="49" charset="-122"/>
              </a:rPr>
              <a:t>”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dirty="0">
                <a:latin typeface="黑体" pitchFamily="49" charset="-122"/>
                <a:ea typeface="黑体" pitchFamily="49" charset="-122"/>
              </a:rPr>
              <a:t>“</a:t>
            </a:r>
            <a:r>
              <a:rPr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从右到左</a:t>
            </a:r>
            <a:r>
              <a:rPr dirty="0">
                <a:latin typeface="黑体" pitchFamily="49" charset="-122"/>
                <a:ea typeface="黑体" pitchFamily="49" charset="-122"/>
              </a:rPr>
              <a:t>”。</a:t>
            </a:r>
          </a:p>
          <a:p>
            <a:pPr marL="0" indent="0" defTabSz="914400">
              <a:lnSpc>
                <a:spcPts val="3000"/>
              </a:lnSpc>
              <a:buNone/>
              <a:defRPr/>
            </a:pPr>
            <a:r>
              <a:rPr dirty="0">
                <a:latin typeface="黑体" pitchFamily="49" charset="-122"/>
                <a:ea typeface="黑体" pitchFamily="49" charset="-122"/>
              </a:rPr>
              <a:t>　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a-b+c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0" indent="0" defTabSz="914400">
              <a:lnSpc>
                <a:spcPts val="3000"/>
              </a:lnSpc>
              <a:buNone/>
              <a:defRPr/>
            </a:pPr>
            <a:r>
              <a:rPr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例如：‘</a:t>
            </a:r>
            <a:r>
              <a:rPr lang="en-US" altLang="zh-CN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a’+‘b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’+(a*b)/c+2.8</a:t>
            </a:r>
            <a:endParaRPr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148DC-2EBC-4B16-ACBA-D85D2C41D953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7172" name="Text Box 34"/>
          <p:cNvSpPr txBox="1">
            <a:spLocks noChangeArrowheads="1"/>
          </p:cNvSpPr>
          <p:nvPr/>
        </p:nvSpPr>
        <p:spPr bwMode="auto">
          <a:xfrm>
            <a:off x="1907704" y="209247"/>
            <a:ext cx="4968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运算符的结合性和优先级</a:t>
            </a:r>
          </a:p>
        </p:txBody>
      </p:sp>
    </p:spTree>
    <p:extLst>
      <p:ext uri="{BB962C8B-B14F-4D97-AF65-F5344CB8AC3E}">
        <p14:creationId xmlns:p14="http://schemas.microsoft.com/office/powerpoint/2010/main" val="40509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229475" cy="4214283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单目运算符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只有一个运算对象的运算符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</a:p>
          <a:p>
            <a:pPr marL="0" indent="0"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a = 10;</a:t>
            </a:r>
          </a:p>
          <a:p>
            <a:pPr marL="0" indent="0"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b = -20;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b=-b;</a:t>
            </a:r>
          </a:p>
          <a:p>
            <a:pPr marL="0" indent="0">
              <a:buNone/>
              <a:defRPr/>
            </a:pPr>
            <a:endParaRPr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ECD4BC-E260-4AC3-A50D-2BF36A1C8A6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678B-528D-4DA9-90D0-2E709EFEDAD3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5464" y="1221317"/>
            <a:ext cx="8006976" cy="508800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sz="2800" dirty="0"/>
              <a:t>“</a:t>
            </a:r>
            <a:r>
              <a:rPr lang="en-US" altLang="zh-CN" sz="2800" dirty="0">
                <a:solidFill>
                  <a:srgbClr val="C00000"/>
                </a:solidFill>
              </a:rPr>
              <a:t>/</a:t>
            </a:r>
            <a:r>
              <a:rPr lang="en-US" altLang="zh-CN" sz="2800" dirty="0"/>
              <a:t>”</a:t>
            </a:r>
            <a:r>
              <a:rPr sz="2800" dirty="0"/>
              <a:t>是除法运算符，当两个整数相除时结果取整（整除）。</a:t>
            </a:r>
          </a:p>
          <a:p>
            <a:pPr defTabSz="9144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sz="2800" dirty="0"/>
              <a:t>若有一个是负数</a:t>
            </a:r>
            <a:r>
              <a:rPr lang="en-US" altLang="zh-CN" sz="2800" dirty="0"/>
              <a:t>,</a:t>
            </a:r>
            <a:r>
              <a:rPr sz="2800" dirty="0"/>
              <a:t>采取向零取整</a:t>
            </a:r>
            <a:r>
              <a:rPr lang="en-US" altLang="zh-CN" sz="2800" dirty="0"/>
              <a:t>;</a:t>
            </a:r>
          </a:p>
          <a:p>
            <a:pPr defTabSz="9144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sz="2800" dirty="0"/>
              <a:t>注意在表达式中的使用。</a:t>
            </a:r>
          </a:p>
          <a:p>
            <a:pPr marL="261938" indent="-261938" defTabSz="914400">
              <a:lnSpc>
                <a:spcPct val="80000"/>
              </a:lnSpc>
              <a:defRPr/>
            </a:pPr>
            <a:r>
              <a:rPr sz="2800" dirty="0">
                <a:solidFill>
                  <a:srgbClr val="800000"/>
                </a:solidFill>
              </a:rPr>
              <a:t>  如：  </a:t>
            </a:r>
          </a:p>
          <a:p>
            <a:pPr marL="261938" indent="-261938" defTabSz="914400">
              <a:lnSpc>
                <a:spcPct val="80000"/>
              </a:lnSpc>
              <a:defRPr/>
            </a:pPr>
            <a:r>
              <a:rPr sz="2800" dirty="0">
                <a:solidFill>
                  <a:srgbClr val="800000"/>
                </a:solidFill>
              </a:rPr>
              <a:t>      </a:t>
            </a:r>
            <a:r>
              <a:rPr lang="en-US" altLang="zh-CN" sz="2800" dirty="0"/>
              <a:t>9/2=4 </a:t>
            </a:r>
          </a:p>
          <a:p>
            <a:pPr marL="261938" indent="-261938" defTabSz="914400">
              <a:lnSpc>
                <a:spcPct val="80000"/>
              </a:lnSpc>
              <a:defRPr/>
            </a:pPr>
            <a:r>
              <a:rPr lang="en-US" altLang="zh-CN" sz="2800" dirty="0"/>
              <a:t>      -9/2=-4 </a:t>
            </a:r>
          </a:p>
          <a:p>
            <a:pPr marL="261938" indent="-261938" defTabSz="914400">
              <a:lnSpc>
                <a:spcPct val="80000"/>
              </a:lnSpc>
              <a:defRPr/>
            </a:pPr>
            <a:r>
              <a:rPr lang="en-US" altLang="zh-CN" sz="2800" dirty="0"/>
              <a:t>      1/2=0</a:t>
            </a:r>
          </a:p>
          <a:p>
            <a:pPr marL="261938" indent="-261938" defTabSz="914400">
              <a:lnSpc>
                <a:spcPct val="80000"/>
              </a:lnSpc>
              <a:defRPr/>
            </a:pPr>
            <a:r>
              <a:rPr lang="en-US" altLang="zh-CN" sz="2800" dirty="0"/>
              <a:t>      1.0/2=0.5</a:t>
            </a:r>
          </a:p>
          <a:p>
            <a:pPr marL="261938" indent="-261938" defTabSz="914400">
              <a:lnSpc>
                <a:spcPct val="80000"/>
              </a:lnSpc>
              <a:defRPr/>
            </a:pPr>
            <a:r>
              <a:rPr sz="2800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9220" name="Text Box 34"/>
          <p:cNvSpPr txBox="1">
            <a:spLocks noChangeArrowheads="1"/>
          </p:cNvSpPr>
          <p:nvPr/>
        </p:nvSpPr>
        <p:spPr bwMode="auto">
          <a:xfrm>
            <a:off x="1928813" y="260648"/>
            <a:ext cx="4968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整除问题</a:t>
            </a:r>
          </a:p>
        </p:txBody>
      </p:sp>
    </p:spTree>
    <p:extLst>
      <p:ext uri="{BB962C8B-B14F-4D97-AF65-F5344CB8AC3E}">
        <p14:creationId xmlns:p14="http://schemas.microsoft.com/office/powerpoint/2010/main" val="2790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174" y="1221317"/>
            <a:ext cx="8021265" cy="4799971"/>
          </a:xfrm>
        </p:spPr>
        <p:txBody>
          <a:bodyPr/>
          <a:lstStyle/>
          <a:p>
            <a:pPr defTabSz="914400">
              <a:lnSpc>
                <a:spcPts val="42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%</a:t>
            </a: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是取余数运算符；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defTabSz="914400">
              <a:lnSpc>
                <a:spcPts val="42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该运算只能作用于两个整数的运算，运算结果是两个整数的余数，结果为整数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defTabSz="914400">
              <a:lnSpc>
                <a:spcPts val="42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运算结果的</a:t>
            </a:r>
            <a:r>
              <a:rPr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符号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被除数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的符号一致；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defTabSz="914400">
              <a:lnSpc>
                <a:spcPts val="42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如果被除数小于除数，结果即为被除数。</a:t>
            </a:r>
          </a:p>
          <a:p>
            <a:pPr marL="0" indent="0" defTabSz="914400">
              <a:lnSpc>
                <a:spcPts val="4200"/>
              </a:lnSpc>
              <a:spcBef>
                <a:spcPts val="0"/>
              </a:spcBef>
              <a:buNone/>
              <a:defRPr/>
            </a:pPr>
            <a:r>
              <a:rPr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例：        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>
              <a:lnSpc>
                <a:spcPts val="42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9%2=1 ;   -9%2=-1 ;  9%-2=1;  2%9=2</a:t>
            </a:r>
          </a:p>
          <a:p>
            <a:pPr marL="0" indent="0" defTabSz="914400">
              <a:lnSpc>
                <a:spcPts val="42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</a:p>
          <a:p>
            <a:pPr marL="0" indent="0" defTabSz="914400">
              <a:lnSpc>
                <a:spcPts val="42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求余运算有哪些用途？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>
              <a:lnSpc>
                <a:spcPts val="42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</a:t>
            </a:r>
          </a:p>
          <a:p>
            <a:pPr marL="0" indent="0" defTabSz="914400">
              <a:lnSpc>
                <a:spcPts val="42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  <a:defRPr/>
            </a:pPr>
            <a:endParaRPr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443C85-6825-4E08-AD08-E89DB4D09F57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10244" name="Text Box 34"/>
          <p:cNvSpPr txBox="1">
            <a:spLocks noChangeArrowheads="1"/>
          </p:cNvSpPr>
          <p:nvPr/>
        </p:nvSpPr>
        <p:spPr bwMode="auto">
          <a:xfrm>
            <a:off x="1763688" y="332656"/>
            <a:ext cx="4968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求余运算</a:t>
            </a:r>
          </a:p>
        </p:txBody>
      </p:sp>
    </p:spTree>
    <p:extLst>
      <p:ext uri="{BB962C8B-B14F-4D97-AF65-F5344CB8AC3E}">
        <p14:creationId xmlns:p14="http://schemas.microsoft.com/office/powerpoint/2010/main" val="23358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403648" y="320388"/>
            <a:ext cx="5400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0" hangingPunct="0"/>
            <a:r>
              <a:rPr kumimoji="1" lang="zh-CN" altLang="en-US" sz="3200" b="1" dirty="0">
                <a:solidFill>
                  <a:srgbClr val="CC0000"/>
                </a:solidFill>
                <a:cs typeface="Times New Roman" pitchFamily="18" charset="0"/>
              </a:rPr>
              <a:t>常用数学库函数 </a:t>
            </a:r>
            <a:endParaRPr kumimoji="1" lang="zh-CN" altLang="en-US" sz="3200" b="1" dirty="0">
              <a:solidFill>
                <a:srgbClr val="CC0000"/>
              </a:solidFill>
            </a:endParaRP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611188" y="2496474"/>
            <a:ext cx="7888288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800" b="1" dirty="0">
                <a:cs typeface="Times New Roman" pitchFamily="18" charset="0"/>
              </a:rPr>
              <a:t>常用数学库函数 </a:t>
            </a:r>
            <a:endParaRPr kumimoji="1" lang="zh-CN" altLang="en-US" sz="2800" b="1" dirty="0"/>
          </a:p>
          <a:p>
            <a:pPr indent="266700" algn="l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平方根函数：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sqrt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(x),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  的值</a:t>
            </a:r>
            <a:endParaRPr kumimoji="1"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9" y="980728"/>
            <a:ext cx="7705725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调用数学函数时，要求在源文件中包含头文件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math.h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</a:p>
          <a:p>
            <a:pPr indent="266700" algn="l" eaLnBrk="0" hangingPunct="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#include &lt;</a:t>
            </a:r>
            <a:r>
              <a:rPr kumimoji="1" lang="en-US" altLang="zh-CN" sz="28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math.h</a:t>
            </a:r>
            <a:r>
              <a:rPr kumimoji="1"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38" y="3068575"/>
            <a:ext cx="340990" cy="43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7893" y="3573016"/>
            <a:ext cx="78882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algn="l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绝对值函数：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fabs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(x),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求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的绝对值</a:t>
            </a:r>
            <a:endParaRPr kumimoji="1"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indent="266700" algn="l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幂函数：    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pow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x.n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),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aseline="300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n</a:t>
            </a:r>
            <a:endParaRPr kumimoji="1" lang="en-US" altLang="zh-CN" sz="2800" baseline="300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indent="266700" algn="l" eaLnBrk="0" hangingPunct="0">
              <a:lnSpc>
                <a:spcPct val="12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指数函数： 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exp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(x),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计算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x</a:t>
            </a:r>
          </a:p>
          <a:p>
            <a:pPr indent="266700" algn="l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以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e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为底的对数函数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log(x),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ln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x</a:t>
            </a:r>
          </a:p>
          <a:p>
            <a:pPr indent="266700" algn="l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三角函数： 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sin(x), 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sin(x)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的值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2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build="p"/>
      <p:bldP spid="2" grpId="0"/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1D0DB6-D3E9-48D8-ABF9-AE1C500252B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50825" y="443155"/>
            <a:ext cx="8675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0" hangingPunct="0"/>
            <a:r>
              <a:rPr kumimoji="1" lang="zh-CN" altLang="en-US" sz="3200" b="1" dirty="0">
                <a:solidFill>
                  <a:srgbClr val="CC0000"/>
                </a:solidFill>
                <a:cs typeface="Times New Roman" pitchFamily="18" charset="0"/>
              </a:rPr>
              <a:t>表达式书写规则</a:t>
            </a:r>
            <a:r>
              <a:rPr kumimoji="1" lang="en-US" altLang="zh-CN" sz="3200" b="1" dirty="0">
                <a:solidFill>
                  <a:srgbClr val="CC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14980"/>
              </p:ext>
            </p:extLst>
          </p:nvPr>
        </p:nvGraphicFramePr>
        <p:xfrm>
          <a:off x="1979614" y="2780928"/>
          <a:ext cx="5472707" cy="114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公式" r:id="rId4" imgW="1726451" imgH="444307" progId="Equation.3">
                  <p:embed/>
                </p:oleObj>
              </mc:Choice>
              <mc:Fallback>
                <p:oleObj name="公式" r:id="rId4" imgW="172645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4" y="2780928"/>
                        <a:ext cx="5472707" cy="1147331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4077072"/>
            <a:ext cx="824408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algn="l" eaLnBrk="0" hangingPunct="0">
              <a:lnSpc>
                <a:spcPct val="120000"/>
              </a:lnSpc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a+b+c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)/(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sqrt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(a)+b*(sin(x)+sin(y)+sin(z)))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700" y="1196752"/>
            <a:ext cx="8135938" cy="136306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使用合法的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语言运算符；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表达式必须书写在一行；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使用圆括号改变表达式的运算顺序。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755651" y="3090334"/>
            <a:ext cx="1008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例如：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32370" y="4725144"/>
            <a:ext cx="838810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6700" algn="l" eaLnBrk="0" hangingPunct="0">
              <a:lnSpc>
                <a:spcPct val="120000"/>
              </a:lnSpc>
            </a:pPr>
            <a:r>
              <a:rPr lang="zh-CN" altLang="en-US" sz="2400" b="1" i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强调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：对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语言表达式的理解和掌握，除了要严格遵循表达式构成的规则，还要加强对表达式含义的理解，掌握运算符的优先级和结合规则。在此基础上才能灵活地运用表达式，有效地对实际问题进行描述。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animBg="1"/>
      <p:bldP spid="12295" grpId="0"/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166490"/>
            <a:ext cx="7772400" cy="766233"/>
          </a:xfrm>
        </p:spPr>
        <p:txBody>
          <a:bodyPr/>
          <a:lstStyle/>
          <a:p>
            <a:pPr defTabSz="914400" eaLnBrk="1" hangingPunct="1">
              <a:defRPr/>
            </a:pPr>
            <a:r>
              <a:rPr lang="en-US" altLang="zh-CN" sz="3200" b="0" dirty="0">
                <a:effectLst/>
              </a:rPr>
              <a:t>3.3.2  </a:t>
            </a:r>
            <a:r>
              <a:rPr lang="zh-CN" altLang="en-US" sz="3200" b="0" dirty="0">
                <a:effectLst/>
              </a:rPr>
              <a:t>赋值运算符和赋值表达式</a:t>
            </a:r>
            <a:endParaRPr sz="3200" b="0" dirty="0">
              <a:effectLst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2289" y="1123952"/>
            <a:ext cx="8226175" cy="314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赋值运算符：</a:t>
            </a: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=</a:t>
            </a:r>
          </a:p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形式：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变量名</a:t>
            </a:r>
            <a:r>
              <a:rPr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常量或表达式</a:t>
            </a:r>
          </a:p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功能：将右边常量或表达式的值赋给左边的变量。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ts val="34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a=b;   b=a;</a:t>
            </a:r>
          </a:p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优先级：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级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较低）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结合性：从右向左。</a:t>
            </a:r>
          </a:p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a=3;   b=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c+d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; i=j=1;</a:t>
            </a:r>
          </a:p>
        </p:txBody>
      </p:sp>
      <p:sp>
        <p:nvSpPr>
          <p:cNvPr id="2" name="矩形 1"/>
          <p:cNvSpPr/>
          <p:nvPr/>
        </p:nvSpPr>
        <p:spPr>
          <a:xfrm>
            <a:off x="522288" y="4437112"/>
            <a:ext cx="8010151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赋值表达式：由赋值运算符将一个变量和一个表达式连接起来的式子。</a:t>
            </a:r>
          </a:p>
        </p:txBody>
      </p:sp>
    </p:spTree>
    <p:extLst>
      <p:ext uri="{BB962C8B-B14F-4D97-AF65-F5344CB8AC3E}">
        <p14:creationId xmlns:p14="http://schemas.microsoft.com/office/powerpoint/2010/main" val="247444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1763688" y="332656"/>
            <a:ext cx="5616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赋值运算中的自动类型转换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028734"/>
            <a:ext cx="8424936" cy="3072341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defTabSz="914400">
              <a:defRPr/>
            </a:pPr>
            <a:r>
              <a:rPr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en-US" altLang="zh-CN" sz="28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defTabSz="914400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66"/>
                </a:solidFill>
              </a:rPr>
              <a:t>赋值后，原来左边的值被右边表达式的值替换；</a:t>
            </a:r>
          </a:p>
          <a:p>
            <a:pPr defTabSz="914400"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如果右边表达式的值的类型与左边变量的类型不一致，以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左边变量的类型为准</a:t>
            </a:r>
            <a:r>
              <a:rPr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，将表达式值的类型转换为左边变量的类型。</a:t>
            </a:r>
          </a:p>
          <a:p>
            <a:pPr defTabSz="914400"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45437" y="3593243"/>
            <a:ext cx="8091908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← float 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丢失小数部分（非四舍五入）</a:t>
            </a:r>
          </a:p>
          <a:p>
            <a:pPr algn="l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float ← double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数值溢出或损失精度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位数超过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位时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l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float ← long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整数的位数超过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位时，损失精度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145" y="4941168"/>
            <a:ext cx="8078985" cy="12557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defTabSz="914400"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a=12,b=8;</a:t>
            </a:r>
          </a:p>
          <a:p>
            <a:pPr algn="l" defTabSz="91440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    float </a:t>
            </a: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x,y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pPr algn="l" defTabSz="91440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    b=x=y=</a:t>
            </a: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a+b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;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表达式的值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?  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的值？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的值？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584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" grpId="0" build="p" animBg="1"/>
      <p:bldP spid="4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5138A-8F2B-4747-9F64-66374375AEC7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2110" y="1124744"/>
            <a:ext cx="8681889" cy="302433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105000"/>
              </a:lnSpc>
              <a:buFontTx/>
              <a:buChar char="•"/>
              <a:defRPr/>
            </a:pPr>
            <a:r>
              <a:rPr lang="zh-CN" altLang="en-US" sz="2800" dirty="0"/>
              <a:t>复合赋值运算符：在赋值符“</a:t>
            </a:r>
            <a:r>
              <a:rPr lang="en-US" altLang="zh-CN" sz="2800" dirty="0"/>
              <a:t>=”</a:t>
            </a:r>
            <a:r>
              <a:rPr lang="zh-CN" altLang="en-US" sz="2800" dirty="0"/>
              <a:t>之前加上其它运算符。</a:t>
            </a:r>
          </a:p>
          <a:p>
            <a:pPr defTabSz="914400">
              <a:lnSpc>
                <a:spcPct val="105000"/>
              </a:lnSpc>
              <a:buFontTx/>
              <a:buChar char="•"/>
              <a:defRPr/>
            </a:pPr>
            <a:r>
              <a:rPr lang="zh-CN" altLang="en-US" sz="2800" dirty="0"/>
              <a:t>共有</a:t>
            </a:r>
            <a:r>
              <a:rPr lang="en-US" altLang="zh-CN" sz="2800" dirty="0"/>
              <a:t>10</a:t>
            </a:r>
            <a:r>
              <a:rPr lang="zh-CN" altLang="en-US" sz="2800" dirty="0"/>
              <a:t>种复合赋值运算符</a:t>
            </a:r>
            <a:r>
              <a:rPr lang="en-US" altLang="zh-CN" sz="2800" dirty="0"/>
              <a:t>:</a:t>
            </a:r>
          </a:p>
          <a:p>
            <a:pPr defTabSz="914400">
              <a:lnSpc>
                <a:spcPct val="105000"/>
              </a:lnSpc>
              <a:defRPr/>
            </a:pPr>
            <a:r>
              <a:rPr lang="en-US" altLang="zh-CN" sz="2800" dirty="0"/>
              <a:t>  += </a:t>
            </a:r>
            <a:r>
              <a:rPr lang="zh-CN" altLang="en-US" sz="2800" dirty="0"/>
              <a:t>，－</a:t>
            </a:r>
            <a:r>
              <a:rPr lang="en-US" altLang="zh-CN" sz="2800" dirty="0"/>
              <a:t>=</a:t>
            </a:r>
            <a:r>
              <a:rPr lang="zh-CN" altLang="en-US" sz="2800" dirty="0"/>
              <a:t>，＊＝，／＝，  ％＝ （算术运算有关）</a:t>
            </a:r>
          </a:p>
          <a:p>
            <a:pPr defTabSz="914400">
              <a:lnSpc>
                <a:spcPct val="105000"/>
              </a:lnSpc>
              <a:defRPr/>
            </a:pPr>
            <a:r>
              <a:rPr lang="zh-CN" altLang="en-US" sz="2800" dirty="0"/>
              <a:t> </a:t>
            </a:r>
            <a:r>
              <a:rPr lang="en-US" altLang="zh-CN" sz="2800" dirty="0"/>
              <a:t>&lt;&lt;</a:t>
            </a:r>
            <a:r>
              <a:rPr lang="zh-CN" altLang="en-US" sz="2800" dirty="0"/>
              <a:t>＝，</a:t>
            </a:r>
            <a:r>
              <a:rPr lang="en-US" altLang="zh-CN" sz="2800" dirty="0"/>
              <a:t>&gt;&gt;</a:t>
            </a:r>
            <a:r>
              <a:rPr lang="zh-CN" altLang="en-US" sz="2800" dirty="0"/>
              <a:t>＝，   </a:t>
            </a:r>
            <a:r>
              <a:rPr lang="en-US" altLang="zh-CN" sz="2800" dirty="0"/>
              <a:t>&amp;</a:t>
            </a:r>
            <a:r>
              <a:rPr lang="zh-CN" altLang="en-US" sz="2800" dirty="0"/>
              <a:t>＝，</a:t>
            </a:r>
            <a:r>
              <a:rPr lang="en-US" altLang="zh-CN" sz="2800" dirty="0"/>
              <a:t>^ =</a:t>
            </a:r>
            <a:r>
              <a:rPr lang="zh-CN" altLang="en-US" sz="2800" dirty="0"/>
              <a:t>， </a:t>
            </a:r>
            <a:r>
              <a:rPr lang="en-US" altLang="zh-CN" sz="2800" dirty="0"/>
              <a:t>|=  </a:t>
            </a:r>
            <a:r>
              <a:rPr lang="zh-CN" altLang="en-US" sz="2800" dirty="0"/>
              <a:t>（与位运算有关）</a:t>
            </a:r>
          </a:p>
          <a:p>
            <a:pPr defTabSz="914400">
              <a:lnSpc>
                <a:spcPct val="105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    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321550"/>
            <a:ext cx="7772400" cy="523862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sz="2800" b="0" dirty="0">
                <a:solidFill>
                  <a:srgbClr val="C0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复合赋值运算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462110" y="4005064"/>
            <a:ext cx="5975350" cy="149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特点：简化程序书写。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结合性：从右至左。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ts val="3800"/>
              </a:lnSpc>
              <a:buFont typeface="Arial" pitchFamily="34" charset="0"/>
              <a:buChar char="•"/>
            </a:pPr>
            <a:r>
              <a:rPr lang="zh-CN" altLang="en-US" sz="2800" b="1" dirty="0"/>
              <a:t>注意两个运算符中间不要有空格。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697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8404109"/>
              </p:ext>
            </p:extLst>
          </p:nvPr>
        </p:nvGraphicFramePr>
        <p:xfrm>
          <a:off x="1090602" y="1196752"/>
          <a:ext cx="6912768" cy="3688080"/>
        </p:xfrm>
        <a:graphic>
          <a:graphicData uri="http://schemas.openxmlformats.org/drawingml/2006/table">
            <a:tbl>
              <a:tblPr/>
              <a:tblGrid>
                <a:gridCol w="1204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复合赋值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等价于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结合性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+=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a+=b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a-=b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a+b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a=a-b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*=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/=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=b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a/=b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a%=b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a=a*b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a=a/b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a%b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16" name="Text Box 34"/>
          <p:cNvSpPr txBox="1">
            <a:spLocks noChangeArrowheads="1"/>
          </p:cNvSpPr>
          <p:nvPr/>
        </p:nvSpPr>
        <p:spPr bwMode="auto">
          <a:xfrm>
            <a:off x="1655477" y="237067"/>
            <a:ext cx="496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算术复合赋值运算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702050" y="5784727"/>
            <a:ext cx="1081088" cy="74083"/>
          </a:xfrm>
          <a:prstGeom prst="rightArrow">
            <a:avLst>
              <a:gd name="adj1" fmla="val 50000"/>
              <a:gd name="adj2" fmla="val 36482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1" name="矩形 10"/>
          <p:cNvSpPr/>
          <p:nvPr/>
        </p:nvSpPr>
        <p:spPr>
          <a:xfrm>
            <a:off x="2051720" y="5540460"/>
            <a:ext cx="1434306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05000"/>
              </a:lnSpc>
              <a:defRPr/>
            </a:pPr>
            <a:r>
              <a:rPr lang="pl-PL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z-=x+y;</a:t>
            </a:r>
            <a:r>
              <a:rPr lang="pl-PL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      </a:t>
            </a:r>
            <a:r>
              <a:rPr lang="pl-PL" altLang="zh-CN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         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44550" y="5583041"/>
            <a:ext cx="195969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pl-PL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z=z-(x+y)</a:t>
            </a:r>
          </a:p>
        </p:txBody>
      </p:sp>
      <p:sp>
        <p:nvSpPr>
          <p:cNvPr id="13" name="矩形 12"/>
          <p:cNvSpPr/>
          <p:nvPr/>
        </p:nvSpPr>
        <p:spPr>
          <a:xfrm>
            <a:off x="1115617" y="6049106"/>
            <a:ext cx="341743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pl-PL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2.0-(1.5+2.0)=-1.5       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1231" y="6106562"/>
            <a:ext cx="1632979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pl-PL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double</a:t>
            </a:r>
            <a:r>
              <a:rPr lang="zh-CN" altLang="pl-PL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型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115616" y="5059613"/>
            <a:ext cx="6048598" cy="480847"/>
          </a:xfrm>
          <a:prstGeom prst="rect">
            <a:avLst/>
          </a:prstGeom>
          <a:ln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rgbClr val="4D4D4D"/>
                </a:solidFill>
                <a:latin typeface="+mn-lt"/>
                <a:ea typeface="Adobe 黑体 Std R" pitchFamily="34" charset="-122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lnSpc>
                <a:spcPct val="105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double x=1.5,y=2,z=2;</a:t>
            </a:r>
          </a:p>
        </p:txBody>
      </p:sp>
    </p:spTree>
    <p:extLst>
      <p:ext uri="{BB962C8B-B14F-4D97-AF65-F5344CB8AC3E}">
        <p14:creationId xmlns:p14="http://schemas.microsoft.com/office/powerpoint/2010/main" val="389683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14" grpId="0"/>
      <p:bldP spid="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124744"/>
            <a:ext cx="1657350" cy="792163"/>
          </a:xfrm>
        </p:spPr>
        <p:txBody>
          <a:bodyPr/>
          <a:lstStyle/>
          <a:p>
            <a:pPr defTabSz="914400">
              <a:buFontTx/>
              <a:buNone/>
            </a:pPr>
            <a:r>
              <a:rPr lang="zh-CN" altLang="en-US" sz="4800" u="sng" dirty="0">
                <a:ea typeface="方正姚体" pitchFamily="2" charset="-122"/>
              </a:rPr>
              <a:t>问题</a:t>
            </a:r>
          </a:p>
        </p:txBody>
      </p:sp>
      <p:graphicFrame>
        <p:nvGraphicFramePr>
          <p:cNvPr id="695303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9655573"/>
              </p:ext>
            </p:extLst>
          </p:nvPr>
        </p:nvGraphicFramePr>
        <p:xfrm>
          <a:off x="933167" y="3789040"/>
          <a:ext cx="295558" cy="83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公式" r:id="rId3" imgW="139639" imgH="393529" progId="Equation.3">
                  <p:embed/>
                </p:oleObj>
              </mc:Choice>
              <mc:Fallback>
                <p:oleObj name="公式" r:id="rId3" imgW="139639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67" y="3789040"/>
                        <a:ext cx="295558" cy="83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DA9FFFDF-EBEB-4B06-98FF-EF0EDDE6D648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5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539552" y="2420888"/>
            <a:ext cx="807104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eaLnBrk="0" hangingPunct="0">
              <a:buFontTx/>
              <a:buChar char="•"/>
            </a:pPr>
            <a:r>
              <a:rPr kumimoji="1" lang="en-US" altLang="zh-CN" sz="2800" b="1" dirty="0">
                <a:latin typeface="宋体" pitchFamily="2" charset="-122"/>
              </a:rPr>
              <a:t> </a:t>
            </a:r>
            <a:r>
              <a:rPr kumimoji="1" lang="zh-CN" altLang="en-US" sz="2800" b="1" dirty="0">
                <a:latin typeface="宋体" pitchFamily="2" charset="-122"/>
              </a:rPr>
              <a:t>常数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3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5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和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itchFamily="2" charset="-122"/>
              </a:rPr>
              <a:t>3.6</a:t>
            </a:r>
            <a:r>
              <a:rPr kumimoji="1" lang="zh-CN" altLang="en-US" sz="2800" b="1" dirty="0">
                <a:latin typeface="宋体" pitchFamily="2" charset="-122"/>
              </a:rPr>
              <a:t>的存放空间是否相同？</a:t>
            </a:r>
          </a:p>
          <a:p>
            <a:pPr algn="l" eaLnBrk="0" hangingPunct="0">
              <a:buFontTx/>
              <a:buChar char="•"/>
            </a:pPr>
            <a:r>
              <a:rPr kumimoji="1" lang="zh-CN" altLang="en-US" sz="2800" b="1" dirty="0">
                <a:latin typeface="宋体" pitchFamily="2" charset="-122"/>
              </a:rPr>
              <a:t> 变量</a:t>
            </a:r>
            <a:r>
              <a:rPr kumimoji="1" lang="en-US" altLang="en-US" sz="2800" b="1" dirty="0">
                <a:solidFill>
                  <a:srgbClr val="800000"/>
                </a:solidFill>
                <a:latin typeface="宋体" pitchFamily="2" charset="-122"/>
              </a:rPr>
              <a:t>a</a:t>
            </a:r>
            <a:r>
              <a:rPr kumimoji="1" lang="zh-CN" altLang="en-US" sz="2800" b="1" dirty="0">
                <a:latin typeface="宋体" pitchFamily="2" charset="-122"/>
              </a:rPr>
              <a:t>如何表示？如何存放？</a:t>
            </a:r>
          </a:p>
          <a:p>
            <a:pPr algn="l" eaLnBrk="0" hangingPunct="0">
              <a:spcAft>
                <a:spcPct val="30000"/>
              </a:spcAft>
              <a:buFontTx/>
              <a:buChar char="•"/>
            </a:pPr>
            <a:r>
              <a:rPr kumimoji="1" lang="zh-CN" altLang="en-US" sz="2800" b="1" dirty="0">
                <a:latin typeface="宋体" pitchFamily="2" charset="-122"/>
              </a:rPr>
              <a:t> 计算机如何知道</a:t>
            </a:r>
            <a:r>
              <a:rPr kumimoji="1" lang="en-US" altLang="zh-CN" sz="2800" b="1" dirty="0">
                <a:solidFill>
                  <a:srgbClr val="800000"/>
                </a:solidFill>
                <a:latin typeface="宋体" pitchFamily="2" charset="-122"/>
              </a:rPr>
              <a:t>3.6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和</a:t>
            </a:r>
            <a:r>
              <a:rPr kumimoji="1" lang="en-US" altLang="zh-CN" sz="2800" b="1" dirty="0">
                <a:solidFill>
                  <a:srgbClr val="800000"/>
                </a:solidFill>
                <a:latin typeface="宋体" pitchFamily="2" charset="-122"/>
              </a:rPr>
              <a:t>a</a:t>
            </a:r>
            <a:r>
              <a:rPr kumimoji="1" lang="zh-CN" altLang="en-US" sz="2800" b="1" dirty="0">
                <a:latin typeface="宋体" pitchFamily="2" charset="-122"/>
              </a:rPr>
              <a:t>之间的关系？</a:t>
            </a:r>
          </a:p>
          <a:p>
            <a:pPr algn="l" eaLnBrk="0" hangingPunct="0">
              <a:spcAft>
                <a:spcPct val="30000"/>
              </a:spcAft>
              <a:buFontTx/>
              <a:buChar char="•"/>
            </a:pPr>
            <a:r>
              <a:rPr kumimoji="1" lang="zh-CN" altLang="en-US" sz="2800" b="1" dirty="0">
                <a:latin typeface="宋体" pitchFamily="2" charset="-122"/>
              </a:rPr>
              <a:t>  和</a:t>
            </a:r>
            <a:r>
              <a:rPr kumimoji="1" lang="en-US" altLang="zh-CN" sz="2800" b="1" dirty="0">
                <a:solidFill>
                  <a:srgbClr val="800000"/>
                </a:solidFill>
                <a:latin typeface="宋体" pitchFamily="2" charset="-122"/>
              </a:rPr>
              <a:t>sin x</a:t>
            </a:r>
            <a:r>
              <a:rPr kumimoji="1" lang="en-US" altLang="zh-CN" sz="2800" b="1" dirty="0">
                <a:solidFill>
                  <a:srgbClr val="00FFFF"/>
                </a:solidFill>
                <a:latin typeface="宋体" pitchFamily="2" charset="-122"/>
              </a:rPr>
              <a:t> </a:t>
            </a:r>
            <a:r>
              <a:rPr kumimoji="1" lang="zh-CN" altLang="en-US" sz="2800" b="1" dirty="0">
                <a:latin typeface="宋体" pitchFamily="2" charset="-122"/>
              </a:rPr>
              <a:t>如何输入？如何存放？</a:t>
            </a:r>
          </a:p>
          <a:p>
            <a:pPr algn="l" eaLnBrk="0" hangingPunct="0">
              <a:spcAft>
                <a:spcPct val="30000"/>
              </a:spcAft>
              <a:buFontTx/>
              <a:buChar char="•"/>
            </a:pPr>
            <a:r>
              <a:rPr kumimoji="1" lang="zh-CN" altLang="en-US" sz="2800" b="1" dirty="0">
                <a:latin typeface="宋体" pitchFamily="2" charset="-122"/>
              </a:rPr>
              <a:t> 计算机如何识别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“</a:t>
            </a:r>
            <a:r>
              <a:rPr kumimoji="1" lang="en-US" altLang="zh-CN" sz="2800" b="1" dirty="0">
                <a:solidFill>
                  <a:srgbClr val="800000"/>
                </a:solidFill>
                <a:latin typeface="宋体" pitchFamily="2" charset="-122"/>
              </a:rPr>
              <a:t>=”</a:t>
            </a:r>
            <a:r>
              <a:rPr kumimoji="1" lang="zh-CN" altLang="en-US" sz="2800" b="1" dirty="0">
                <a:latin typeface="宋体" pitchFamily="2" charset="-122"/>
              </a:rPr>
              <a:t>？运算结果放在哪里？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708920" y="1104553"/>
            <a:ext cx="5562600" cy="11652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计算机完成上述计算，首先要</a:t>
            </a:r>
          </a:p>
          <a:p>
            <a:pPr algn="l" eaLnBrk="0" hangingPunct="0">
              <a:lnSpc>
                <a:spcPct val="110000"/>
              </a:lnSpc>
            </a:pP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解决数据的</a:t>
            </a:r>
            <a:r>
              <a:rPr kumimoji="1" lang="zh-CN" altLang="en-US" sz="3200" b="1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输入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和</a:t>
            </a:r>
            <a:r>
              <a:rPr kumimoji="1" lang="zh-CN" altLang="en-US" sz="3200" b="1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存放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问题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514850" y="34734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734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263317"/>
              </p:ext>
            </p:extLst>
          </p:nvPr>
        </p:nvGraphicFramePr>
        <p:xfrm>
          <a:off x="827584" y="5002658"/>
          <a:ext cx="4399880" cy="124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公式" r:id="rId7" imgW="1295400" imgH="393700" progId="Equation.3">
                  <p:embed/>
                </p:oleObj>
              </mc:Choice>
              <mc:Fallback>
                <p:oleObj name="公式" r:id="rId7" imgW="1295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02658"/>
                        <a:ext cx="4399880" cy="124735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 autoUpdateAnimBg="0"/>
      <p:bldP spid="69530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25138A-8F2B-4747-9F64-66374375AEC7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755576" y="1124744"/>
            <a:ext cx="6869633" cy="207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 algn="l" eaLnBrk="1" hangingPunct="1">
              <a:lnSpc>
                <a:spcPts val="26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设有如下变量定义，求出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的值：</a:t>
            </a:r>
          </a:p>
          <a:p>
            <a:pPr marL="0" indent="0" algn="l" eaLnBrk="1" hangingPunct="1">
              <a:lnSpc>
                <a:spcPts val="2600"/>
              </a:lnSpc>
              <a:spcBef>
                <a:spcPct val="50000"/>
              </a:spcBef>
              <a:buNone/>
            </a:pP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i=3,j=5;</a:t>
            </a:r>
          </a:p>
          <a:p>
            <a:pPr marL="0" indent="0" algn="l" eaLnBrk="1" hangingPunct="1">
              <a:lnSpc>
                <a:spcPts val="26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float x=2.5,y=5.0;</a:t>
            </a:r>
          </a:p>
          <a:p>
            <a:pPr marL="0" indent="0" algn="l" eaLnBrk="1" hangingPunct="1">
              <a:lnSpc>
                <a:spcPts val="26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i-=j*=</a:t>
            </a: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x+y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541957" y="2606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复合赋值运算</a:t>
            </a:r>
            <a:r>
              <a:rPr kumimoji="1" lang="zh-CN" altLang="en-US" sz="28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练习：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27584" y="3284984"/>
            <a:ext cx="568863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计算过程：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i=i-(j=j*(</a:t>
            </a:r>
            <a:r>
              <a:rPr kumimoji="1" lang="en-US" altLang="zh-CN" sz="2800" dirty="0" err="1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x+y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))</a:t>
            </a:r>
          </a:p>
          <a:p>
            <a:pPr algn="l" eaLnBrk="0" hangingPunct="0">
              <a:defRPr/>
            </a:pP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       =i-(j=j*7.5)</a:t>
            </a:r>
          </a:p>
          <a:p>
            <a:pPr algn="l" eaLnBrk="0" hangingPunct="0">
              <a:defRPr/>
            </a:pP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       =i-(j=5*7.5)</a:t>
            </a:r>
          </a:p>
          <a:p>
            <a:pPr algn="l" eaLnBrk="0" hangingPunct="0">
              <a:defRPr/>
            </a:pP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       =i-37=-34</a:t>
            </a:r>
          </a:p>
        </p:txBody>
      </p:sp>
      <p:sp>
        <p:nvSpPr>
          <p:cNvPr id="2" name="矩形 1"/>
          <p:cNvSpPr/>
          <p:nvPr/>
        </p:nvSpPr>
        <p:spPr>
          <a:xfrm>
            <a:off x="1003622" y="537321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结果：</a:t>
            </a:r>
            <a:r>
              <a:rPr kumimoji="1"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i=-34 </a:t>
            </a:r>
          </a:p>
        </p:txBody>
      </p:sp>
    </p:spTree>
    <p:extLst>
      <p:ext uri="{BB962C8B-B14F-4D97-AF65-F5344CB8AC3E}">
        <p14:creationId xmlns:p14="http://schemas.microsoft.com/office/powerpoint/2010/main" val="3089642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9012"/>
            <a:ext cx="7772400" cy="647700"/>
          </a:xfrm>
        </p:spPr>
        <p:txBody>
          <a:bodyPr/>
          <a:lstStyle/>
          <a:p>
            <a:pPr defTabSz="914400">
              <a:defRPr/>
            </a:pP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3.3.3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逗号运算符和逗号表达式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769"/>
            <a:ext cx="8534400" cy="5616575"/>
          </a:xfrm>
        </p:spPr>
        <p:txBody>
          <a:bodyPr/>
          <a:lstStyle/>
          <a:p>
            <a:pPr defTabSz="914400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逗号运算符：即</a:t>
            </a:r>
            <a:r>
              <a:rPr lang="zh-CN" altLang="en-US" sz="2800" b="1" dirty="0">
                <a:latin typeface="宋体" pitchFamily="2" charset="-122"/>
              </a:rPr>
              <a:t>“</a:t>
            </a:r>
            <a:r>
              <a:rPr lang="zh-CN" altLang="en-US" sz="2800" b="1" dirty="0">
                <a:solidFill>
                  <a:srgbClr val="FF0066"/>
                </a:solidFill>
                <a:latin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</a:rPr>
              <a:t>”</a:t>
            </a:r>
          </a:p>
          <a:p>
            <a:pPr defTabSz="914400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  优先级：所有运算符中级别</a:t>
            </a:r>
            <a:r>
              <a:rPr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最低的运算符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defTabSz="914400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逗号表达式</a:t>
            </a:r>
          </a:p>
          <a:p>
            <a:pPr defTabSz="914400">
              <a:buFontTx/>
              <a:buNone/>
            </a:pPr>
            <a:r>
              <a:rPr lang="zh-CN" altLang="en-US" sz="28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形式：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，表达式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，表达式</a:t>
            </a:r>
            <a:r>
              <a:rPr lang="en-US" altLang="en-US" sz="2800" b="1" dirty="0">
                <a:solidFill>
                  <a:srgbClr val="0000FF"/>
                </a:solidFill>
                <a:latin typeface="宋体" pitchFamily="2" charset="-122"/>
              </a:rPr>
              <a:t>n</a:t>
            </a:r>
          </a:p>
          <a:p>
            <a:pPr defTabSz="914400">
              <a:buFontTx/>
              <a:buNone/>
            </a:pPr>
            <a:r>
              <a:rPr lang="en-US" altLang="en-US" sz="2800" b="1" dirty="0">
                <a:latin typeface="宋体" pitchFamily="2" charset="-122"/>
              </a:rPr>
              <a:t>  </a:t>
            </a:r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求解过程：顺次求解表达式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，表达式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2……</a:t>
            </a:r>
          </a:p>
          <a:p>
            <a:pPr defTabSz="914400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             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最后求解表达式</a:t>
            </a:r>
            <a:r>
              <a:rPr lang="en-US" altLang="en-US" sz="2800" b="1" dirty="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en-US" altLang="en-US" sz="2800" b="1" dirty="0">
              <a:solidFill>
                <a:schemeClr val="tx1"/>
              </a:solidFill>
              <a:latin typeface="宋体" pitchFamily="2" charset="-122"/>
            </a:endParaRPr>
          </a:p>
          <a:p>
            <a:pPr defTabSz="914400">
              <a:buFontTx/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    表达式值：逗号表达式的值为表达式</a:t>
            </a:r>
            <a:r>
              <a:rPr lang="en-US" altLang="en-US" sz="2800" b="1" dirty="0">
                <a:solidFill>
                  <a:srgbClr val="800000"/>
                </a:solidFill>
                <a:latin typeface="宋体" pitchFamily="2" charset="-122"/>
              </a:rPr>
              <a:t>n</a:t>
            </a: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的值。</a:t>
            </a:r>
          </a:p>
          <a:p>
            <a:pPr defTabSz="914400">
              <a:buFontTx/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结合性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:</a:t>
            </a:r>
            <a:r>
              <a:rPr lang="zh-CN" altLang="en-US" sz="2800" b="1" dirty="0">
                <a:solidFill>
                  <a:schemeClr val="tx1"/>
                </a:solidFill>
              </a:rPr>
              <a:t>左结合</a:t>
            </a:r>
          </a:p>
          <a:p>
            <a:pPr defTabSz="914400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</a:rPr>
              <a:t>例如：</a:t>
            </a:r>
            <a:r>
              <a:rPr lang="en-US" altLang="en-US" sz="2800" b="1" dirty="0">
                <a:solidFill>
                  <a:schemeClr val="tx1"/>
                </a:solidFill>
                <a:latin typeface="宋体" pitchFamily="2" charset="-122"/>
              </a:rPr>
              <a:t>a=3*5,a*4</a:t>
            </a:r>
          </a:p>
          <a:p>
            <a:pPr defTabSz="914400"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宋体" pitchFamily="2" charset="-122"/>
              </a:rPr>
              <a:t>      a=3*5,a*4,a+5</a:t>
            </a:r>
          </a:p>
          <a:p>
            <a:pPr defTabSz="914400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</a:rPr>
              <a:t>      x=(a=4%3 , a+1, a*10)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33700" y="6441720"/>
            <a:ext cx="2547753" cy="35961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3C1BD02A-0C97-41BA-8454-069F1B29F9E7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51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5651500" y="5082100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66"/>
                </a:solidFill>
              </a:rPr>
              <a:t>表达式的值</a:t>
            </a:r>
            <a:r>
              <a:rPr kumimoji="1" lang="en-US" altLang="zh-CN" sz="2400" dirty="0">
                <a:solidFill>
                  <a:srgbClr val="FF0066"/>
                </a:solidFill>
              </a:rPr>
              <a:t>60</a:t>
            </a: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5669800" y="5691885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66"/>
                </a:solidFill>
              </a:rPr>
              <a:t>表达式的值</a:t>
            </a:r>
            <a:r>
              <a:rPr kumimoji="1" lang="en-US" altLang="zh-CN" sz="2000" dirty="0">
                <a:solidFill>
                  <a:srgbClr val="FF0066"/>
                </a:solidFill>
              </a:rPr>
              <a:t>20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5671935" y="6168350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66"/>
                </a:solidFill>
              </a:rPr>
              <a:t>表达式的值</a:t>
            </a:r>
            <a:r>
              <a:rPr kumimoji="1" lang="en-US" altLang="zh-CN" sz="2000" dirty="0">
                <a:solidFill>
                  <a:srgbClr val="FF0066"/>
                </a:solidFill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0" grpId="0" autoUpdateAnimBg="0"/>
      <p:bldP spid="775171" grpId="0" build="p" autoUpdateAnimBg="0"/>
      <p:bldP spid="775172" grpId="0" autoUpdateAnimBg="0"/>
      <p:bldP spid="775173" grpId="0" autoUpdateAnimBg="0"/>
      <p:bldP spid="77517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489825" cy="7778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0" dirty="0">
                <a:solidFill>
                  <a:srgbClr val="C00000"/>
                </a:solidFill>
              </a:rPr>
              <a:t>运算符属性小结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908720"/>
            <a:ext cx="8497887" cy="594928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优先级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     当若干个运算符同时出现在表达式中时，</a:t>
            </a:r>
            <a:r>
              <a:rPr lang="zh-CN" altLang="en-US" sz="2400" b="1" dirty="0">
                <a:solidFill>
                  <a:srgbClr val="CC0000"/>
                </a:solidFill>
                <a:latin typeface="宋体" pitchFamily="2" charset="-122"/>
              </a:rPr>
              <a:t>优先级规定了运算的先后次序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。优先级有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15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级。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语言把圆括号作为运算符，规定它的优先级最高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(15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级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，从而保证优先运算圆括号内的式子，逗号运算符的级别最低，规定为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级。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结合性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    当若干个具有</a:t>
            </a:r>
            <a:r>
              <a:rPr lang="zh-CN" altLang="en-US" sz="2400" b="1" dirty="0">
                <a:solidFill>
                  <a:srgbClr val="FF66CC"/>
                </a:solidFill>
                <a:latin typeface="宋体" pitchFamily="2" charset="-122"/>
              </a:rPr>
              <a:t>相同优先级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的运算符相邻出现在表达式中时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2400" b="1" dirty="0">
                <a:solidFill>
                  <a:srgbClr val="CC0000"/>
                </a:solidFill>
                <a:latin typeface="宋体" pitchFamily="2" charset="-122"/>
              </a:rPr>
              <a:t>结合性规定了运算的先后次序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。分为“从左到右”和“从右到左”两个结合方向。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  大多数运算符的结合方向为 “从左到右”；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单目运算符、赋值运算符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的结合方向 “从右到左”；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）双目运算符两边运算对象的类型必须一致。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4208" y="6381328"/>
            <a:ext cx="2547753" cy="359618"/>
          </a:xfrm>
        </p:spPr>
        <p:txBody>
          <a:bodyPr/>
          <a:lstStyle/>
          <a:p>
            <a:pPr>
              <a:defRPr/>
            </a:pPr>
            <a:fld id="{C1F63823-4A55-41EE-9D1D-6B9FCCF8130A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52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88" y="237893"/>
            <a:ext cx="7772400" cy="503237"/>
          </a:xfrm>
        </p:spPr>
        <p:txBody>
          <a:bodyPr/>
          <a:lstStyle/>
          <a:p>
            <a:pPr defTabSz="914400">
              <a:defRPr/>
            </a:pPr>
            <a:r>
              <a:rPr lang="en-US" altLang="zh-CN" sz="3200" b="0" dirty="0"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0" dirty="0"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数据类型转换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72200" y="6381750"/>
            <a:ext cx="2547753" cy="359618"/>
          </a:xfrm>
        </p:spPr>
        <p:txBody>
          <a:bodyPr/>
          <a:lstStyle/>
          <a:p>
            <a:pPr>
              <a:defRPr/>
            </a:pPr>
            <a:fld id="{06700EFB-4D00-4D96-BD23-E2AD889EB134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53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539750" y="765175"/>
            <a:ext cx="8064500" cy="40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zh-CN" altLang="en-US" sz="3200" b="1" dirty="0"/>
              <a:t>形式：</a:t>
            </a:r>
          </a:p>
          <a:p>
            <a:pPr algn="l" eaLnBrk="1" hangingPunct="1">
              <a:lnSpc>
                <a:spcPct val="130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kumimoji="1" lang="zh-CN" altLang="en-US" sz="2800" b="1" dirty="0"/>
              <a:t>自动进行</a:t>
            </a:r>
            <a:r>
              <a:rPr kumimoji="1" lang="en-US" altLang="zh-CN" sz="2800" b="1" dirty="0"/>
              <a:t>-------</a:t>
            </a:r>
            <a:r>
              <a:rPr kumimoji="1" lang="zh-CN" altLang="en-US" sz="2800" b="1" dirty="0"/>
              <a:t>隐式转换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 sz="2800" b="1" dirty="0"/>
              <a:t>   整型、实型和字符型可以混合运算</a:t>
            </a:r>
            <a:r>
              <a:rPr kumimoji="1" lang="en-US" altLang="zh-CN" sz="2800" b="1" dirty="0"/>
              <a:t>,</a:t>
            </a:r>
            <a:r>
              <a:rPr kumimoji="1" lang="zh-CN" altLang="en-US" sz="2800" b="1" dirty="0"/>
              <a:t>系统自动转换成占内存字节数最大的操作数类型。</a:t>
            </a:r>
          </a:p>
          <a:p>
            <a:pPr algn="l" eaLnBrk="1" hangingPunct="1">
              <a:lnSpc>
                <a:spcPct val="130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kumimoji="1" lang="zh-CN" altLang="en-US" sz="2800" b="1" dirty="0"/>
              <a:t> 强制进行</a:t>
            </a:r>
            <a:r>
              <a:rPr kumimoji="1" lang="en-US" altLang="zh-CN" sz="2800" b="1" dirty="0"/>
              <a:t>------</a:t>
            </a:r>
            <a:r>
              <a:rPr kumimoji="1" lang="zh-CN" altLang="en-US" sz="2800" b="1" dirty="0"/>
              <a:t>显式转换</a:t>
            </a:r>
          </a:p>
          <a:p>
            <a:pPr algn="l" eaLnBrk="1" hangingPunct="1">
              <a:lnSpc>
                <a:spcPct val="130000"/>
              </a:lnSpc>
              <a:buClr>
                <a:srgbClr val="CC0000"/>
              </a:buClr>
              <a:buFont typeface="Wingdings" pitchFamily="2" charset="2"/>
              <a:buNone/>
            </a:pPr>
            <a:r>
              <a:rPr kumimoji="1" lang="zh-CN" altLang="en-US" sz="2800" b="1" dirty="0"/>
              <a:t>    根据需要将某一个表达式的值的类型强制转换为用户指定的类型。</a:t>
            </a:r>
          </a:p>
        </p:txBody>
      </p:sp>
      <p:sp>
        <p:nvSpPr>
          <p:cNvPr id="52229" name="Text Box 17"/>
          <p:cNvSpPr txBox="1">
            <a:spLocks noChangeArrowheads="1"/>
          </p:cNvSpPr>
          <p:nvPr/>
        </p:nvSpPr>
        <p:spPr bwMode="auto">
          <a:xfrm>
            <a:off x="539750" y="5013325"/>
            <a:ext cx="820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000"/>
          </a:p>
        </p:txBody>
      </p:sp>
      <p:sp>
        <p:nvSpPr>
          <p:cNvPr id="755730" name="Text Box 18"/>
          <p:cNvSpPr txBox="1">
            <a:spLocks noChangeArrowheads="1"/>
          </p:cNvSpPr>
          <p:nvPr/>
        </p:nvSpPr>
        <p:spPr bwMode="auto">
          <a:xfrm>
            <a:off x="468313" y="4868863"/>
            <a:ext cx="8424862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200" b="1" dirty="0">
                <a:solidFill>
                  <a:srgbClr val="CC0000"/>
                </a:solidFill>
              </a:rPr>
              <a:t>提示：</a:t>
            </a:r>
            <a:r>
              <a:rPr lang="zh-CN" altLang="en-US" sz="2200" b="1" dirty="0">
                <a:solidFill>
                  <a:srgbClr val="000066"/>
                </a:solidFill>
              </a:rPr>
              <a:t>取值范围小的类型转换为取值类型大的类型是安全的；反之则不安全。会丢失信息或损失精度。</a:t>
            </a:r>
          </a:p>
          <a:p>
            <a:pPr algn="l" eaLnBrk="1" hangingPunct="1"/>
            <a:r>
              <a:rPr lang="zh-CN" altLang="en-US" sz="2200" b="1" dirty="0">
                <a:solidFill>
                  <a:srgbClr val="000066"/>
                </a:solidFill>
              </a:rPr>
              <a:t>        应恰当选取数据类型以保证数值运算的正确性，如果确实需要进行不同数据类型之间运算时，采用强制类型转换，显示的表达程序员的意图。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4" grpId="0" autoUpdateAnimBg="0"/>
      <p:bldP spid="755724" grpId="0"/>
      <p:bldP spid="7557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534400" cy="1824037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转换规则：</a:t>
            </a:r>
          </a:p>
          <a:p>
            <a:pPr marL="0" indent="0" defTabSz="914400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   </a:t>
            </a:r>
            <a:r>
              <a:rPr lang="en-US" altLang="zh-CN" sz="2400" b="1">
                <a:solidFill>
                  <a:schemeClr val="tx1"/>
                </a:solidFill>
              </a:rPr>
              <a:t>int     unsigned int       long int       unsigned long  int      double</a:t>
            </a:r>
          </a:p>
          <a:p>
            <a:pPr marL="0" indent="0" defTabSz="914400">
              <a:lnSpc>
                <a:spcPct val="90000"/>
              </a:lnSpc>
              <a:buFontTx/>
              <a:buNone/>
            </a:pPr>
            <a:endParaRPr lang="en-US" altLang="zh-CN" sz="2400" b="1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short ,  char                                                                             float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244408" y="6381750"/>
            <a:ext cx="675545" cy="359618"/>
          </a:xfrm>
        </p:spPr>
        <p:txBody>
          <a:bodyPr/>
          <a:lstStyle/>
          <a:p>
            <a:pPr>
              <a:defRPr/>
            </a:pPr>
            <a:fld id="{5A85FADA-1C34-43F8-A531-01C3EAD75345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54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grpSp>
        <p:nvGrpSpPr>
          <p:cNvPr id="795652" name="Group 4"/>
          <p:cNvGrpSpPr>
            <a:grpSpLocks/>
          </p:cNvGrpSpPr>
          <p:nvPr/>
        </p:nvGrpSpPr>
        <p:grpSpPr bwMode="auto">
          <a:xfrm>
            <a:off x="855663" y="1743075"/>
            <a:ext cx="7486650" cy="781050"/>
            <a:chOff x="516" y="1824"/>
            <a:chExt cx="4716" cy="492"/>
          </a:xfrm>
        </p:grpSpPr>
        <p:sp>
          <p:nvSpPr>
            <p:cNvPr id="53257" name="Line 5"/>
            <p:cNvSpPr>
              <a:spLocks noChangeShapeType="1"/>
            </p:cNvSpPr>
            <p:nvPr/>
          </p:nvSpPr>
          <p:spPr bwMode="auto">
            <a:xfrm>
              <a:off x="648" y="186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6"/>
            <p:cNvSpPr>
              <a:spLocks noChangeShapeType="1"/>
            </p:cNvSpPr>
            <p:nvPr/>
          </p:nvSpPr>
          <p:spPr bwMode="auto">
            <a:xfrm>
              <a:off x="1920" y="184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7"/>
            <p:cNvSpPr>
              <a:spLocks noChangeShapeType="1"/>
            </p:cNvSpPr>
            <p:nvPr/>
          </p:nvSpPr>
          <p:spPr bwMode="auto">
            <a:xfrm>
              <a:off x="2880" y="184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8"/>
            <p:cNvSpPr>
              <a:spLocks noChangeShapeType="1"/>
            </p:cNvSpPr>
            <p:nvPr/>
          </p:nvSpPr>
          <p:spPr bwMode="auto">
            <a:xfrm>
              <a:off x="4680" y="182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9"/>
            <p:cNvSpPr>
              <a:spLocks noChangeShapeType="1"/>
            </p:cNvSpPr>
            <p:nvPr/>
          </p:nvSpPr>
          <p:spPr bwMode="auto">
            <a:xfrm flipV="1">
              <a:off x="516" y="1932"/>
              <a:ext cx="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Line 10"/>
            <p:cNvSpPr>
              <a:spLocks noChangeShapeType="1"/>
            </p:cNvSpPr>
            <p:nvPr/>
          </p:nvSpPr>
          <p:spPr bwMode="auto">
            <a:xfrm flipV="1">
              <a:off x="5232" y="1908"/>
              <a:ext cx="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5659" name="Text Box 11"/>
          <p:cNvSpPr txBox="1">
            <a:spLocks noChangeArrowheads="1"/>
          </p:cNvSpPr>
          <p:nvPr/>
        </p:nvSpPr>
        <p:spPr bwMode="auto">
          <a:xfrm>
            <a:off x="395288" y="4221163"/>
            <a:ext cx="8574087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2400" b="1"/>
              <a:t>(1) float </a:t>
            </a:r>
            <a:r>
              <a:rPr kumimoji="1" lang="zh-CN" altLang="zh-CN" sz="2400" b="1"/>
              <a:t>型数据一律转换成</a:t>
            </a:r>
            <a:r>
              <a:rPr kumimoji="1" lang="en-US" altLang="zh-CN" sz="2400" b="1"/>
              <a:t>double </a:t>
            </a:r>
            <a:r>
              <a:rPr kumimoji="1" lang="zh-CN" altLang="zh-CN" sz="2400" b="1"/>
              <a:t>型数据。</a:t>
            </a:r>
            <a:endParaRPr kumimoji="1" lang="zh-CN" altLang="en-US" sz="2400" b="1"/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 b="1"/>
              <a:t>(2) char </a:t>
            </a:r>
            <a:r>
              <a:rPr kumimoji="1" lang="zh-CN" altLang="zh-CN" sz="2400" b="1"/>
              <a:t>和</a:t>
            </a:r>
            <a:r>
              <a:rPr kumimoji="1" lang="en-US" altLang="zh-CN" sz="2400" b="1"/>
              <a:t>short   int  </a:t>
            </a:r>
            <a:r>
              <a:rPr kumimoji="1" lang="zh-CN" altLang="en-US" sz="2400" b="1"/>
              <a:t>型数据一律转换成</a:t>
            </a:r>
            <a:r>
              <a:rPr kumimoji="1" lang="en-US" altLang="en-US" sz="2400" b="1"/>
              <a:t>  int  </a:t>
            </a:r>
            <a:r>
              <a:rPr kumimoji="1" lang="zh-CN" altLang="en-US" sz="2400" b="1"/>
              <a:t>型数据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2400" b="1"/>
              <a:t>        </a:t>
            </a:r>
            <a:r>
              <a:rPr kumimoji="1" lang="zh-CN" altLang="en-US" sz="2400" b="1">
                <a:solidFill>
                  <a:srgbClr val="CC0000"/>
                </a:solidFill>
              </a:rPr>
              <a:t>即使两个操作数类型相同，但只要它们同属  </a:t>
            </a:r>
            <a:r>
              <a:rPr kumimoji="1" lang="en-US" altLang="en-US" sz="2400" b="1">
                <a:solidFill>
                  <a:srgbClr val="CC0000"/>
                </a:solidFill>
              </a:rPr>
              <a:t>char  ,  short int  </a:t>
            </a:r>
            <a:r>
              <a:rPr kumimoji="1" lang="zh-CN" altLang="en-US" sz="2400" b="1">
                <a:solidFill>
                  <a:srgbClr val="CC0000"/>
                </a:solidFill>
              </a:rPr>
              <a:t>或 </a:t>
            </a:r>
            <a:r>
              <a:rPr kumimoji="1" lang="en-US" altLang="en-US" sz="2400" b="1">
                <a:solidFill>
                  <a:srgbClr val="CC0000"/>
                </a:solidFill>
              </a:rPr>
              <a:t> float </a:t>
            </a:r>
            <a:r>
              <a:rPr kumimoji="1" lang="zh-CN" altLang="en-US" sz="2400" b="1">
                <a:solidFill>
                  <a:srgbClr val="CC0000"/>
                </a:solidFill>
              </a:rPr>
              <a:t>类型，则转换一定发生。</a:t>
            </a:r>
            <a:r>
              <a:rPr kumimoji="1" lang="en-US" altLang="zh-CN" sz="2400" b="1">
                <a:solidFill>
                  <a:srgbClr val="CC0000"/>
                </a:solidFill>
              </a:rPr>
              <a:t>(</a:t>
            </a:r>
            <a:r>
              <a:rPr kumimoji="1" lang="zh-CN" altLang="en-US" sz="2400" b="1">
                <a:solidFill>
                  <a:srgbClr val="CC0000"/>
                </a:solidFill>
              </a:rPr>
              <a:t>类型提升）。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CC0000"/>
                </a:solidFill>
              </a:rPr>
              <a:t>其他类型将根据参与运算的操作数类型由低向高的方向转换。</a:t>
            </a:r>
          </a:p>
        </p:txBody>
      </p:sp>
      <p:sp>
        <p:nvSpPr>
          <p:cNvPr id="795661" name="AutoShape 13"/>
          <p:cNvSpPr>
            <a:spLocks noChangeArrowheads="1"/>
          </p:cNvSpPr>
          <p:nvPr/>
        </p:nvSpPr>
        <p:spPr bwMode="auto">
          <a:xfrm>
            <a:off x="5292725" y="2852738"/>
            <a:ext cx="3635375" cy="1079500"/>
          </a:xfrm>
          <a:prstGeom prst="wedgeRectCallout">
            <a:avLst>
              <a:gd name="adj1" fmla="val -72838"/>
              <a:gd name="adj2" fmla="val -13367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kumimoji="1" lang="zh-CN" altLang="en-US" sz="2000" b="1"/>
              <a:t>竖直方向的转换表示那些一定要发生的转换；横向表示操作数的类型转换的方向。</a:t>
            </a:r>
          </a:p>
        </p:txBody>
      </p:sp>
      <p:sp>
        <p:nvSpPr>
          <p:cNvPr id="795663" name="Rectangle 15"/>
          <p:cNvSpPr>
            <a:spLocks noChangeArrowheads="1"/>
          </p:cNvSpPr>
          <p:nvPr/>
        </p:nvSpPr>
        <p:spPr bwMode="auto">
          <a:xfrm>
            <a:off x="632326" y="260350"/>
            <a:ext cx="7772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defTabSz="762000" eaLnBrk="0" hangingPunct="0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3.4.1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不同数据类型的数据间的混合运算</a:t>
            </a:r>
          </a:p>
        </p:txBody>
      </p:sp>
      <p:sp>
        <p:nvSpPr>
          <p:cNvPr id="795664" name="Text Box 16"/>
          <p:cNvSpPr txBox="1">
            <a:spLocks noChangeArrowheads="1"/>
          </p:cNvSpPr>
          <p:nvPr/>
        </p:nvSpPr>
        <p:spPr bwMode="auto">
          <a:xfrm>
            <a:off x="2286000" y="1096169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 b="1" i="1" u="sng" dirty="0">
                <a:solidFill>
                  <a:srgbClr val="800000"/>
                </a:solidFill>
                <a:latin typeface="Arial" charset="0"/>
              </a:rPr>
              <a:t>优先级低的向优先级高的转换</a:t>
            </a:r>
            <a:endParaRPr kumimoji="1" lang="zh-CN" altLang="en-US" sz="2800" dirty="0">
              <a:solidFill>
                <a:srgbClr val="80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7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 autoUpdateAnimBg="0"/>
      <p:bldP spid="795659" grpId="0" autoUpdateAnimBg="0"/>
      <p:bldP spid="795661" grpId="0" animBg="1"/>
      <p:bldP spid="795663" grpId="0" autoUpdateAnimBg="0"/>
      <p:bldP spid="79566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316913" y="6381328"/>
            <a:ext cx="599890" cy="359618"/>
          </a:xfrm>
        </p:spPr>
        <p:txBody>
          <a:bodyPr/>
          <a:lstStyle/>
          <a:p>
            <a:pPr>
              <a:defRPr/>
            </a:pPr>
            <a:fld id="{8F606742-C471-4490-B6A3-4AFAE20D13DB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55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97698" name="Line 2"/>
          <p:cNvSpPr>
            <a:spLocks noChangeShapeType="1"/>
          </p:cNvSpPr>
          <p:nvPr/>
        </p:nvSpPr>
        <p:spPr bwMode="auto">
          <a:xfrm>
            <a:off x="6156325" y="23495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699" name="Line 3"/>
          <p:cNvSpPr>
            <a:spLocks noChangeShapeType="1"/>
          </p:cNvSpPr>
          <p:nvPr/>
        </p:nvSpPr>
        <p:spPr bwMode="auto">
          <a:xfrm>
            <a:off x="2860675" y="3149600"/>
            <a:ext cx="274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0" name="Line 4"/>
          <p:cNvSpPr>
            <a:spLocks noChangeShapeType="1"/>
          </p:cNvSpPr>
          <p:nvPr/>
        </p:nvSpPr>
        <p:spPr bwMode="auto">
          <a:xfrm>
            <a:off x="2411413" y="2420938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1" name="Line 5"/>
          <p:cNvSpPr>
            <a:spLocks noChangeShapeType="1"/>
          </p:cNvSpPr>
          <p:nvPr/>
        </p:nvSpPr>
        <p:spPr bwMode="auto">
          <a:xfrm>
            <a:off x="4572000" y="23495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2" name="Line 6"/>
          <p:cNvSpPr>
            <a:spLocks noChangeShapeType="1"/>
          </p:cNvSpPr>
          <p:nvPr/>
        </p:nvSpPr>
        <p:spPr bwMode="auto">
          <a:xfrm>
            <a:off x="3698875" y="3683000"/>
            <a:ext cx="3429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7703" name="AutoShape 7"/>
          <p:cNvSpPr>
            <a:spLocks noChangeArrowheads="1"/>
          </p:cNvSpPr>
          <p:nvPr/>
        </p:nvSpPr>
        <p:spPr bwMode="auto">
          <a:xfrm>
            <a:off x="0" y="2852738"/>
            <a:ext cx="2162175" cy="552450"/>
          </a:xfrm>
          <a:prstGeom prst="wedgeRoundRectCallout">
            <a:avLst>
              <a:gd name="adj1" fmla="val 24889"/>
              <a:gd name="adj2" fmla="val -152301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f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的类型？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auto">
          <a:xfrm>
            <a:off x="2268538" y="2420938"/>
            <a:ext cx="58245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kumimoji="1" lang="zh-CN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int</a:t>
            </a:r>
            <a:r>
              <a:rPr kumimoji="1" lang="zh-CN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zh-CN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double</a:t>
            </a:r>
            <a:r>
              <a:rPr kumimoji="1" lang="zh-CN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double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797705" name="Rectangle 9"/>
          <p:cNvSpPr>
            <a:spLocks noChangeArrowheads="1"/>
          </p:cNvSpPr>
          <p:nvPr/>
        </p:nvSpPr>
        <p:spPr bwMode="auto">
          <a:xfrm>
            <a:off x="4572000" y="3644900"/>
            <a:ext cx="17970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kumimoji="1" lang="zh-CN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double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898525" y="1196975"/>
            <a:ext cx="8569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</a:pPr>
            <a:r>
              <a:rPr kumimoji="1" lang="zh-CN" altLang="zh-CN" sz="3200" b="1">
                <a:latin typeface="宋体" pitchFamily="2" charset="-122"/>
              </a:rPr>
              <a:t>已知：</a:t>
            </a:r>
            <a:r>
              <a:rPr kumimoji="1" lang="zh-CN" altLang="zh-CN" sz="3200">
                <a:latin typeface="宋体" pitchFamily="2" charset="-122"/>
              </a:rPr>
              <a:t>int i; long e; float f; double d;</a:t>
            </a:r>
          </a:p>
          <a:p>
            <a:pPr marL="342900" indent="-342900" algn="l" defTabSz="762000" eaLnBrk="0" hangingPunct="0">
              <a:spcBef>
                <a:spcPct val="20000"/>
              </a:spcBef>
            </a:pPr>
            <a:r>
              <a:rPr kumimoji="1" lang="zh-CN" altLang="zh-CN" sz="3200">
                <a:latin typeface="宋体" pitchFamily="2" charset="-122"/>
              </a:rPr>
              <a:t>   f = 10 + </a:t>
            </a:r>
            <a:r>
              <a:rPr kumimoji="1" lang="zh-CN" altLang="zh-CN" sz="3200"/>
              <a:t>‘</a:t>
            </a:r>
            <a:r>
              <a:rPr kumimoji="1" lang="zh-CN" altLang="zh-CN" sz="3200">
                <a:latin typeface="宋体" pitchFamily="2" charset="-122"/>
              </a:rPr>
              <a:t>a</a:t>
            </a:r>
            <a:r>
              <a:rPr kumimoji="1" lang="zh-CN" altLang="zh-CN" sz="3200"/>
              <a:t>’</a:t>
            </a:r>
            <a:r>
              <a:rPr kumimoji="1" lang="zh-CN" altLang="zh-CN" sz="3200">
                <a:latin typeface="宋体" pitchFamily="2" charset="-122"/>
              </a:rPr>
              <a:t> + i * f - d / e          </a:t>
            </a:r>
            <a:endParaRPr kumimoji="1" lang="en-US" altLang="zh-CN" sz="3200">
              <a:latin typeface="宋体" pitchFamily="2" charset="-122"/>
            </a:endParaRPr>
          </a:p>
        </p:txBody>
      </p:sp>
      <p:sp>
        <p:nvSpPr>
          <p:cNvPr id="797707" name="Rectangle 11"/>
          <p:cNvSpPr>
            <a:spLocks noChangeArrowheads="1"/>
          </p:cNvSpPr>
          <p:nvPr/>
        </p:nvSpPr>
        <p:spPr bwMode="auto">
          <a:xfrm>
            <a:off x="3563938" y="3141663"/>
            <a:ext cx="20669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spcBef>
                <a:spcPct val="20000"/>
              </a:spcBef>
              <a:defRPr/>
            </a:pPr>
            <a:r>
              <a:rPr kumimoji="1" lang="zh-CN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double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971550" y="5013325"/>
            <a:ext cx="7345363" cy="11652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3200" b="1">
                <a:solidFill>
                  <a:srgbClr val="800000"/>
                </a:solidFill>
              </a:rPr>
              <a:t>注意</a:t>
            </a:r>
            <a:r>
              <a:rPr kumimoji="1" lang="zh-CN" altLang="en-US" sz="3200" b="1"/>
              <a:t>：运算过程中的类型转换</a:t>
            </a:r>
            <a:r>
              <a:rPr kumimoji="1" lang="zh-CN" altLang="en-US" sz="3200" b="1">
                <a:solidFill>
                  <a:srgbClr val="CC0000"/>
                </a:solidFill>
              </a:rPr>
              <a:t>不是</a:t>
            </a:r>
            <a:r>
              <a:rPr kumimoji="1" lang="zh-CN" altLang="en-US" sz="3200" b="1"/>
              <a:t>变量本身数据类型的转换。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481013" y="215900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32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32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32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8" grpId="0" animBg="1"/>
      <p:bldP spid="797699" grpId="0" animBg="1"/>
      <p:bldP spid="797700" grpId="0" animBg="1"/>
      <p:bldP spid="797701" grpId="0" animBg="1"/>
      <p:bldP spid="797702" grpId="0" animBg="1"/>
      <p:bldP spid="797703" grpId="0" animBg="1" autoUpdateAnimBg="0"/>
      <p:bldP spid="797704" grpId="0" build="p" autoUpdateAnimBg="0" advAuto="0"/>
      <p:bldP spid="797705" grpId="0" autoUpdateAnimBg="0"/>
      <p:bldP spid="797707" grpId="0" autoUpdateAnimBg="0"/>
      <p:bldP spid="797708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244408" y="6381750"/>
            <a:ext cx="675545" cy="359618"/>
          </a:xfrm>
        </p:spPr>
        <p:txBody>
          <a:bodyPr/>
          <a:lstStyle/>
          <a:p>
            <a:pPr>
              <a:defRPr/>
            </a:pPr>
            <a:fld id="{8EBAACF4-7DB4-40A0-9D1E-1CDCCB8AE994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56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757762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80772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/>
              <a:t>3.4.2  </a:t>
            </a:r>
            <a:r>
              <a:rPr kumimoji="1" lang="zh-CN" altLang="en-US" sz="3200" b="1" dirty="0"/>
              <a:t>强制类型转换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  将表达式的值转换为指定类型。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  形式：（类型名）表达式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　例如：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( double)(</a:t>
            </a:r>
            <a:r>
              <a:rPr kumimoji="1" lang="en-US" altLang="zh-CN" sz="3200" b="1" dirty="0" err="1">
                <a:latin typeface="楷体_GB2312" pitchFamily="49" charset="-122"/>
                <a:ea typeface="楷体_GB2312" pitchFamily="49" charset="-122"/>
              </a:rPr>
              <a:t>a+b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323528" y="2538413"/>
            <a:ext cx="868680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D60093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rgbClr val="D60093"/>
                </a:solidFill>
                <a:latin typeface="黑体" pitchFamily="49" charset="-122"/>
                <a:ea typeface="黑体" pitchFamily="49" charset="-122"/>
              </a:rPr>
              <a:t>说明：</a:t>
            </a:r>
            <a:endParaRPr kumimoji="1"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１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表达式应用括号括起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　　　例如：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en-US" sz="28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)(</a:t>
            </a:r>
            <a:r>
              <a:rPr kumimoji="1" lang="en-US" altLang="en-US" sz="2800" dirty="0" err="1">
                <a:latin typeface="黑体" pitchFamily="49" charset="-122"/>
                <a:ea typeface="黑体" pitchFamily="49" charset="-122"/>
              </a:rPr>
              <a:t>x+y</a:t>
            </a:r>
            <a:r>
              <a:rPr kumimoji="1" lang="en-US" altLang="en-US" sz="2800" dirty="0">
                <a:latin typeface="黑体" pitchFamily="49" charset="-122"/>
                <a:ea typeface="黑体" pitchFamily="49" charset="-122"/>
              </a:rPr>
              <a:t>) ;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将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</a:rPr>
              <a:t>x+y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的值转换为整型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           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en-US" altLang="zh-CN" sz="2800" dirty="0" err="1">
                <a:latin typeface="黑体" pitchFamily="49" charset="-122"/>
                <a:ea typeface="黑体" pitchFamily="49" charset="-122"/>
              </a:rPr>
              <a:t>x+y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;   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将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的值转换为整型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２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在强制类型转换时，得到一个所需类型的中间变量，原来变量类型未发生变化。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　例如：</a:t>
            </a:r>
            <a:r>
              <a:rPr kumimoji="1" lang="en-US" altLang="en-US" sz="2800" dirty="0">
                <a:latin typeface="黑体" pitchFamily="49" charset="-122"/>
                <a:ea typeface="黑体" pitchFamily="49" charset="-122"/>
              </a:rPr>
              <a:t>float  x=8.6;</a:t>
            </a:r>
          </a:p>
          <a:p>
            <a:pPr marL="342900" indent="-342900" algn="l">
              <a:spcBef>
                <a:spcPct val="20000"/>
              </a:spcBef>
            </a:pPr>
            <a:r>
              <a:rPr kumimoji="1" lang="en-US" altLang="en-US" sz="28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kumimoji="1" lang="en-US" altLang="en-US" sz="28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en-US" sz="2800" dirty="0">
                <a:latin typeface="黑体" pitchFamily="49" charset="-122"/>
                <a:ea typeface="黑体" pitchFamily="49" charset="-122"/>
              </a:rPr>
              <a:t>  y;    y=(</a:t>
            </a:r>
            <a:r>
              <a:rPr kumimoji="1" lang="en-US" altLang="en-US" sz="2800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kumimoji="1" lang="en-US" altLang="en-US" sz="2800" dirty="0">
                <a:latin typeface="黑体" pitchFamily="49" charset="-122"/>
                <a:ea typeface="黑体" pitchFamily="49" charset="-122"/>
              </a:rPr>
              <a:t>)x ;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2" grpId="0" build="p" autoUpdateAnimBg="0"/>
      <p:bldP spid="75776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5084F-8794-4CA9-95E9-6A7D22D97B7F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684214" y="1172634"/>
            <a:ext cx="7488237" cy="187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dirty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例：分析下列表达式。</a:t>
            </a:r>
            <a:endParaRPr kumimoji="1" lang="en-US" altLang="zh-CN" dirty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dirty="0">
                <a:latin typeface="黑体" pitchFamily="49" charset="-122"/>
                <a:ea typeface="黑体" pitchFamily="49" charset="-122"/>
                <a:cs typeface="Adobe 黑体 Std R"/>
              </a:rPr>
              <a:t>    </a:t>
            </a:r>
            <a:r>
              <a:rPr kumimoji="1" lang="en-US" altLang="zh-CN" dirty="0" err="1">
                <a:latin typeface="黑体" pitchFamily="49" charset="-122"/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dirty="0">
                <a:latin typeface="黑体" pitchFamily="49" charset="-122"/>
                <a:ea typeface="黑体" pitchFamily="49" charset="-122"/>
                <a:cs typeface="Adobe 黑体 Std R"/>
              </a:rPr>
              <a:t> a=12,b=3;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dirty="0">
                <a:latin typeface="黑体" pitchFamily="49" charset="-122"/>
                <a:ea typeface="黑体" pitchFamily="49" charset="-122"/>
                <a:cs typeface="Adobe 黑体 Std R"/>
              </a:rPr>
              <a:t>    float x=18.5,y=4.6;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dirty="0">
                <a:latin typeface="黑体" pitchFamily="49" charset="-122"/>
                <a:ea typeface="黑体" pitchFamily="49" charset="-122"/>
                <a:cs typeface="Adobe 黑体 Std R"/>
              </a:rPr>
              <a:t>       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endParaRPr kumimoji="1" lang="en-US" altLang="zh-CN" dirty="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131191" y="3687951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26354" y="3387795"/>
            <a:ext cx="300483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(</a:t>
            </a:r>
            <a:r>
              <a:rPr kumimoji="1" lang="en-US" altLang="zh-CN" sz="2800" dirty="0" err="1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)x%(</a:t>
            </a:r>
            <a:r>
              <a:rPr kumimoji="1" lang="en-US" altLang="zh-CN" sz="2800" dirty="0" err="1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)y     </a:t>
            </a:r>
            <a:endParaRPr kumimoji="1" lang="en-US" altLang="zh-CN" sz="2800" dirty="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9179" y="2841792"/>
            <a:ext cx="2674515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(float)(a*b)/2    </a:t>
            </a:r>
            <a:endParaRPr kumimoji="1" lang="en-US" altLang="zh-CN" sz="2800" dirty="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4953" y="2837218"/>
            <a:ext cx="1800494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18.000000</a:t>
            </a:r>
            <a:endParaRPr kumimoji="1"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047332" y="3042729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29710" y="3412863"/>
            <a:ext cx="36420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Adobe 黑体 Std R"/>
              </a:rPr>
              <a:t>2</a:t>
            </a:r>
            <a:endParaRPr kumimoji="1"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62102" y="215899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强制类型转换示例：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2102" y="4365104"/>
            <a:ext cx="8372475" cy="49859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Times New Roman" pitchFamily="18" charset="0"/>
              </a:rPr>
              <a:t>注意</a:t>
            </a:r>
            <a:r>
              <a:rPr kumimoji="1" lang="zh-CN" altLang="en-US" sz="2400" b="1">
                <a:latin typeface="Times New Roman" pitchFamily="18" charset="0"/>
              </a:rPr>
              <a:t>：运算过程中的类型转换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不是</a:t>
            </a:r>
            <a:r>
              <a:rPr kumimoji="1" lang="zh-CN" altLang="en-US" sz="2400" b="1">
                <a:latin typeface="Times New Roman" pitchFamily="18" charset="0"/>
              </a:rPr>
              <a:t>变量本身数据类型的转换。</a:t>
            </a:r>
          </a:p>
        </p:txBody>
      </p:sp>
    </p:spTree>
    <p:extLst>
      <p:ext uri="{BB962C8B-B14F-4D97-AF65-F5344CB8AC3E}">
        <p14:creationId xmlns:p14="http://schemas.microsoft.com/office/powerpoint/2010/main" val="3220390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 animBg="1"/>
      <p:bldP spid="2" grpId="0"/>
      <p:bldP spid="3" grpId="0"/>
      <p:bldP spid="7" grpId="0"/>
      <p:bldP spid="9" grpId="0" animBg="1"/>
      <p:bldP spid="10" grpId="0"/>
      <p:bldP spid="1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2B550B-DF63-4977-9374-149CD6AC73FD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96104" y="936013"/>
            <a:ext cx="7772400" cy="50323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200" b="1" kern="1200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marL="342900" indent="-342900" defTabSz="914400">
              <a:buFont typeface="Arial" pitchFamily="34" charset="0"/>
              <a:buChar char="•"/>
              <a:defRPr/>
            </a:pPr>
            <a:r>
              <a:rPr sz="2800" b="0" dirty="0"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自增、自减运算符：</a:t>
            </a:r>
            <a:r>
              <a:rPr sz="2800" dirty="0"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＋＋、－－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166490"/>
            <a:ext cx="7772400" cy="766233"/>
          </a:xfrm>
        </p:spPr>
        <p:txBody>
          <a:bodyPr/>
          <a:lstStyle/>
          <a:p>
            <a:pPr defTabSz="914400" eaLnBrk="1" hangingPunct="1">
              <a:defRPr/>
            </a:pPr>
            <a:r>
              <a:rPr lang="en-US" altLang="zh-CN" sz="3200" b="0" dirty="0">
                <a:effectLst/>
              </a:rPr>
              <a:t>3.4.3  </a:t>
            </a:r>
            <a:r>
              <a:rPr sz="3200" b="0" dirty="0">
                <a:effectLst/>
              </a:rPr>
              <a:t>自增自减运算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0762" y="1474940"/>
            <a:ext cx="832171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++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为单目运算符</a:t>
            </a:r>
          </a:p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++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--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只能用于变量，而不能用于</a:t>
            </a: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常量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或</a:t>
            </a: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25159" y="3185165"/>
            <a:ext cx="800118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ts val="33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使用格式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 indent="0" algn="l">
              <a:lnSpc>
                <a:spcPts val="33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前缀形式： 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++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或 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变量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lvl="1" indent="0" algn="l">
              <a:lnSpc>
                <a:spcPts val="3300"/>
              </a:lnSpc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后缀形式：  变量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++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或  变量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--  </a:t>
            </a:r>
          </a:p>
          <a:p>
            <a:pPr marL="342900" lvl="1" indent="-342900" algn="l">
              <a:lnSpc>
                <a:spcPts val="33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作用：使</a:t>
            </a:r>
            <a:r>
              <a:rPr lang="zh-CN" altLang="en-US" sz="28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增加１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减１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5074399"/>
            <a:ext cx="9036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42950" lvl="1" indent="-285750" algn="l" eaLnBrk="0" hangingPunct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++a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完成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a=a+1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，表达式的值为 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a+1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的值；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363" y="5658300"/>
            <a:ext cx="81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42950" lvl="1" indent="-285750" algn="l" eaLnBrk="0" hangingPunct="0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a++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完成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a=a+1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，表达式的值为 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的值；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159" y="2523369"/>
            <a:ext cx="8001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右结合性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（即自右至左）。</a:t>
            </a:r>
          </a:p>
        </p:txBody>
      </p:sp>
    </p:spTree>
    <p:extLst>
      <p:ext uri="{BB962C8B-B14F-4D97-AF65-F5344CB8AC3E}">
        <p14:creationId xmlns:p14="http://schemas.microsoft.com/office/powerpoint/2010/main" val="215651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build="p"/>
      <p:bldP spid="10" grpId="0" build="p"/>
      <p:bldP spid="11" grpId="0" build="p"/>
      <p:bldP spid="12" grpId="0" build="p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2B550B-DF63-4977-9374-149CD6AC73FD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1664" y="1113631"/>
            <a:ext cx="8080375" cy="11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作为前缀运算符：</a:t>
            </a:r>
          </a:p>
          <a:p>
            <a:pPr algn="l">
              <a:lnSpc>
                <a:spcPct val="95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　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++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先对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减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，然后再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k=++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;          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=i+1;k=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 </a:t>
            </a:r>
            <a:endParaRPr lang="en-US" altLang="zh-CN" sz="2400" dirty="0">
              <a:solidFill>
                <a:srgbClr val="9933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601664" y="16510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前缀及后缀运算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3976" y="3138978"/>
            <a:ext cx="8080375" cy="11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作为后缀运算符：</a:t>
            </a:r>
          </a:p>
          <a:p>
            <a:pPr algn="l">
              <a:lnSpc>
                <a:spcPct val="95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　 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++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--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先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的值，然后再对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减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l">
              <a:lnSpc>
                <a:spcPct val="95000"/>
              </a:lnSpc>
            </a:pP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k=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++;          k=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i;i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=i+1;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　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3306136" y="4005474"/>
            <a:ext cx="936104" cy="278433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3275856" y="1952882"/>
            <a:ext cx="936104" cy="278433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68090" y="5157192"/>
            <a:ext cx="8080375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与其他运算组合使用：</a:t>
            </a:r>
          </a:p>
          <a:p>
            <a:pPr algn="l">
              <a:lnSpc>
                <a:spcPct val="95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　      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k=-a++;         k=-(a++);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　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3448478" y="5672823"/>
            <a:ext cx="936104" cy="278433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7624" y="2403300"/>
            <a:ext cx="6408712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400" dirty="0" err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=2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时，执行完该语句，</a:t>
            </a:r>
            <a:r>
              <a:rPr lang="en-US" altLang="zh-CN" sz="2400" dirty="0" err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的值都是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6126" y="4460007"/>
            <a:ext cx="6445264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400" dirty="0" err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=2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时，执行完该语句，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的值是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err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的值为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6139709"/>
            <a:ext cx="7021328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a=1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时，执行完该语句，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的值是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的值为</a:t>
            </a:r>
            <a:r>
              <a:rPr lang="en-US" altLang="zh-CN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915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2" grpId="0" animBg="1"/>
      <p:bldP spid="13" grpId="0" animBg="1"/>
      <p:bldP spid="14" grpId="0" build="p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80852" y="194780"/>
            <a:ext cx="8783637" cy="70852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defRPr/>
            </a:pPr>
            <a:r>
              <a:rPr lang="en-US" altLang="zh-CN" sz="4000" b="0" dirty="0">
                <a:effectLst/>
                <a:latin typeface="黑体" pitchFamily="49" charset="-122"/>
                <a:ea typeface="黑体" pitchFamily="49" charset="-122"/>
                <a:cs typeface="+mn-cs"/>
              </a:rPr>
              <a:t> 3.1 </a:t>
            </a:r>
            <a:r>
              <a:rPr lang="en-US" altLang="zh-CN" sz="4000" b="0" dirty="0" err="1">
                <a:effectLst/>
                <a:latin typeface="黑体" pitchFamily="49" charset="-122"/>
                <a:ea typeface="黑体" pitchFamily="49" charset="-122"/>
                <a:cs typeface="+mn-cs"/>
              </a:rPr>
              <a:t>C</a:t>
            </a:r>
            <a:r>
              <a:rPr sz="4000" b="0" dirty="0" err="1">
                <a:effectLst/>
                <a:latin typeface="黑体" pitchFamily="49" charset="-122"/>
                <a:ea typeface="黑体" pitchFamily="49" charset="-122"/>
                <a:cs typeface="+mn-cs"/>
              </a:rPr>
              <a:t>语言</a:t>
            </a:r>
            <a:r>
              <a:rPr altLang="zh-CN" sz="4000" b="0" dirty="0" err="1">
                <a:effectLst/>
                <a:latin typeface="黑体" pitchFamily="49" charset="-122"/>
                <a:ea typeface="黑体" pitchFamily="49" charset="-122"/>
                <a:cs typeface="+mn-cs"/>
              </a:rPr>
              <a:t>的基本</a:t>
            </a:r>
            <a:r>
              <a:rPr lang="zh-CN" altLang="en-US" sz="4000" b="0" dirty="0">
                <a:effectLst/>
                <a:latin typeface="黑体" pitchFamily="49" charset="-122"/>
                <a:ea typeface="黑体" pitchFamily="49" charset="-122"/>
                <a:cs typeface="+mn-cs"/>
              </a:rPr>
              <a:t>符号</a:t>
            </a:r>
            <a:endParaRPr sz="4000" b="0" dirty="0">
              <a:effectLst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87B0A-EED6-47C0-96EB-9E2A5A82F53B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9512" y="1844824"/>
            <a:ext cx="8856984" cy="293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pattFill prst="dkUpDiag">
                  <a:fgClr>
                    <a:srgbClr val="000099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l">
              <a:lnSpc>
                <a:spcPct val="150000"/>
              </a:lnSpc>
              <a:buClr>
                <a:srgbClr val="000066"/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数    字：</a:t>
            </a:r>
            <a:r>
              <a:rPr kumimoji="1"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0 1 2 3 4 5 6 7 8 9</a:t>
            </a:r>
          </a:p>
          <a:p>
            <a:pPr marL="342900" indent="-342900" algn="l">
              <a:lnSpc>
                <a:spcPct val="150000"/>
              </a:lnSpc>
              <a:buClr>
                <a:srgbClr val="000066"/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字    母：</a:t>
            </a:r>
            <a:r>
              <a:rPr kumimoji="1" lang="en-US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a b c 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…… z A B C …… Z</a:t>
            </a:r>
          </a:p>
          <a:p>
            <a:pPr marL="342900" indent="-342900" algn="l">
              <a:lnSpc>
                <a:spcPct val="150000"/>
              </a:lnSpc>
              <a:buClr>
                <a:srgbClr val="000066"/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运 算 符：</a:t>
            </a:r>
            <a:r>
              <a:rPr kumimoji="1"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表达程序基本操作使用的符号</a:t>
            </a:r>
            <a:endParaRPr kumimoji="1" lang="en-US" altLang="zh-CN" sz="28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ct val="150000"/>
              </a:lnSpc>
              <a:buClr>
                <a:srgbClr val="000066"/>
              </a:buClr>
              <a:buSzPct val="60000"/>
              <a:buFont typeface="Wingdings" pitchFamily="2" charset="2"/>
              <a:buChar char="l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特殊符号：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_(</a:t>
            </a:r>
            <a:r>
              <a:rPr kumimoji="1"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下划线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回车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(\</a:t>
            </a:r>
            <a:r>
              <a:rPr kumimoji="1" lang="en-US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r) </a:t>
            </a:r>
            <a:r>
              <a:rPr kumimoji="1"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换行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(\n) </a:t>
            </a:r>
            <a:r>
              <a:rPr kumimoji="1" lang="zh-CN" altLang="en-US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制表符</a:t>
            </a:r>
            <a:r>
              <a:rPr kumimoji="1" lang="en-US" altLang="zh-CN" sz="2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(\t)</a:t>
            </a:r>
          </a:p>
          <a:p>
            <a:pPr algn="l">
              <a:lnSpc>
                <a:spcPct val="150000"/>
              </a:lnSpc>
              <a:buClr>
                <a:srgbClr val="000066"/>
              </a:buClr>
              <a:buSzPct val="60000"/>
              <a:defRPr/>
            </a:pPr>
            <a:endParaRPr kumimoji="1" lang="zh-CN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3400" y="1075710"/>
            <a:ext cx="7753200" cy="52386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200" b="1" kern="1200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99FF"/>
              </a:buClr>
              <a:defRPr/>
            </a:pPr>
            <a:r>
              <a:rPr lang="zh-CN" altLang="en-US" sz="28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 基本字符集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7904" y="1106808"/>
            <a:ext cx="3222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ASCII</a:t>
            </a:r>
            <a:r>
              <a:rPr kumimoji="1"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字符集</a:t>
            </a:r>
            <a:endParaRPr kumimoji="1" lang="zh-CN" altLang="en-US" sz="2400" b="1" dirty="0">
              <a:solidFill>
                <a:srgbClr val="00FFFF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21496" y="1371746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136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utoUpdateAnimBg="0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BEE6A2-DDDC-4603-9F4B-49F10780F115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900" y="1221317"/>
            <a:ext cx="8135938" cy="440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ts val="3400"/>
              </a:lnSpc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自增自减运算生成的代码效率会高些；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ts val="3400"/>
              </a:lnSpc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可以单独使用，常作为循环变量的修改；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ts val="3400"/>
              </a:lnSpc>
              <a:buFont typeface="Arial" pitchFamily="34" charset="0"/>
              <a:buChar char="•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单独作一个语句使用时，两种形式的结果一样，都完成了加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或减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的运算；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ts val="3400"/>
              </a:lnSpc>
              <a:buFont typeface="Arial" pitchFamily="34" charset="0"/>
              <a:buChar char="•"/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当出现在其它表达式中时，前缀和后缀形式结果不同；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indent="-342900" algn="l">
              <a:lnSpc>
                <a:spcPts val="3400"/>
              </a:lnSpc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不建议过多组合进表达式使用，不同的编译系统也会产生不同的运算结果。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ts val="3400"/>
              </a:lnSpc>
              <a:defRPr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k=++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+++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+++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;  ?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  <a:endParaRPr kumimoji="1"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2" name="矩形 5"/>
          <p:cNvSpPr>
            <a:spLocks noChangeArrowheads="1"/>
          </p:cNvSpPr>
          <p:nvPr/>
        </p:nvSpPr>
        <p:spPr bwMode="auto">
          <a:xfrm>
            <a:off x="2987825" y="332316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自增自减运算小结</a:t>
            </a:r>
          </a:p>
        </p:txBody>
      </p:sp>
    </p:spTree>
    <p:extLst>
      <p:ext uri="{BB962C8B-B14F-4D97-AF65-F5344CB8AC3E}">
        <p14:creationId xmlns:p14="http://schemas.microsoft.com/office/powerpoint/2010/main" val="396167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ABBAF-9ACE-48D8-A491-F2501EC1A48D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61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93725" y="836613"/>
            <a:ext cx="3586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en-US" altLang="en-US" sz="4000">
                <a:latin typeface="Arial" charset="0"/>
              </a:rPr>
              <a:t>i=2;</a:t>
            </a:r>
          </a:p>
          <a:p>
            <a:pPr algn="l"/>
            <a:r>
              <a:rPr kumimoji="1" lang="en-US" altLang="en-US" sz="4000">
                <a:latin typeface="Arial" charset="0"/>
              </a:rPr>
              <a:t>k=i+++i+++i++;</a:t>
            </a:r>
            <a:endParaRPr kumimoji="1" lang="en-US" altLang="zh-CN" sz="4000">
              <a:latin typeface="Arial" charset="0"/>
            </a:endParaRPr>
          </a:p>
        </p:txBody>
      </p:sp>
      <p:sp>
        <p:nvSpPr>
          <p:cNvPr id="783364" name="WordArt 4"/>
          <p:cNvSpPr>
            <a:spLocks noChangeArrowheads="1" noChangeShapeType="1" noTextEdit="1"/>
          </p:cNvSpPr>
          <p:nvPr/>
        </p:nvSpPr>
        <p:spPr bwMode="auto">
          <a:xfrm rot="1356465">
            <a:off x="7453313" y="1663700"/>
            <a:ext cx="792162" cy="1289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5</a:t>
            </a:r>
          </a:p>
          <a:p>
            <a:r>
              <a:rPr lang="en-US" altLang="zh-CN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6</a:t>
            </a:r>
            <a:endParaRPr lang="zh-CN" altLang="en-US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5367338" y="1628775"/>
            <a:ext cx="1116012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b="1" dirty="0"/>
              <a:t>i=?</a:t>
            </a:r>
          </a:p>
          <a:p>
            <a:pPr algn="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en-US" altLang="zh-CN" b="1" dirty="0"/>
              <a:t>k=?</a:t>
            </a:r>
          </a:p>
        </p:txBody>
      </p:sp>
      <p:sp>
        <p:nvSpPr>
          <p:cNvPr id="59398" name="Text Box 10"/>
          <p:cNvSpPr txBox="1">
            <a:spLocks noChangeArrowheads="1"/>
          </p:cNvSpPr>
          <p:nvPr/>
        </p:nvSpPr>
        <p:spPr bwMode="auto">
          <a:xfrm>
            <a:off x="2323525" y="195263"/>
            <a:ext cx="468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ea typeface="华文行楷" pitchFamily="2" charset="-122"/>
              </a:rPr>
              <a:t>算一算？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5625" y="3717032"/>
            <a:ext cx="793432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10000"/>
              </a:spcBef>
              <a:buFont typeface="Arial" pitchFamily="34" charset="0"/>
              <a:buChar char="•"/>
            </a:pPr>
            <a:r>
              <a:rPr lang="zh-CN" altLang="en-US" sz="2800" b="1" dirty="0"/>
              <a:t>运算符组合问题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/>
              <a:t>        C </a:t>
            </a:r>
            <a:r>
              <a:rPr lang="zh-CN" altLang="en-US" sz="2800" b="1" dirty="0"/>
              <a:t>编译系统在处理时尽可能多地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自左向右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将若干个字符组成一个运算符。为避免误解，最好采取大家都能理解的写法。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956177"/>
            <a:ext cx="2492990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3700"/>
              </a:lnSpc>
              <a:defRPr/>
            </a:pPr>
            <a:r>
              <a:rPr lang="en-US" altLang="zh-CN" sz="4000" dirty="0">
                <a:latin typeface="黑体" pitchFamily="49" charset="-122"/>
                <a:ea typeface="黑体" pitchFamily="49" charset="-122"/>
              </a:rPr>
              <a:t>++i++   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448B4D00-9D73-4BB0-8CE4-84F7BD6D581F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62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  <p:sp>
        <p:nvSpPr>
          <p:cNvPr id="813059" name="Rectangle 3"/>
          <p:cNvSpPr>
            <a:spLocks noChangeArrowheads="1"/>
          </p:cNvSpPr>
          <p:nvPr/>
        </p:nvSpPr>
        <p:spPr bwMode="auto">
          <a:xfrm>
            <a:off x="706135" y="18864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kumimoji="1" lang="en-US" altLang="zh-CN" sz="44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4400" dirty="0" err="1">
                <a:latin typeface="黑体" pitchFamily="49" charset="-122"/>
                <a:ea typeface="黑体" pitchFamily="49" charset="-122"/>
              </a:rPr>
              <a:t>sizeof</a:t>
            </a:r>
            <a:r>
              <a:rPr kumimoji="1" lang="en-US" altLang="zh-CN" sz="44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4400" dirty="0">
                <a:latin typeface="黑体" pitchFamily="49" charset="-122"/>
                <a:ea typeface="黑体" pitchFamily="49" charset="-122"/>
              </a:rPr>
              <a:t>运算符 </a:t>
            </a:r>
          </a:p>
        </p:txBody>
      </p:sp>
      <p:sp>
        <p:nvSpPr>
          <p:cNvPr id="813060" name="Rectangle 4"/>
          <p:cNvSpPr>
            <a:spLocks noChangeArrowheads="1"/>
          </p:cNvSpPr>
          <p:nvPr/>
        </p:nvSpPr>
        <p:spPr bwMode="auto">
          <a:xfrm>
            <a:off x="693025" y="953964"/>
            <a:ext cx="80554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kumimoji="1" lang="en-US" altLang="zh-CN" sz="2800" dirty="0" err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sizeof</a:t>
            </a:r>
            <a:r>
              <a:rPr kumimoji="1"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运算符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457200" indent="-457200" algn="l">
              <a:buFont typeface="Wingdings" pitchFamily="2" charset="2"/>
              <a:buNone/>
              <a:defRPr/>
            </a:pPr>
            <a:r>
              <a:rPr kumimoji="1"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功能：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获取变量和数据类型所占内存大小（字节数）</a:t>
            </a:r>
          </a:p>
          <a:p>
            <a:pPr marL="457200" indent="-457200" algn="l">
              <a:buFont typeface="Wingdings" pitchFamily="2" charset="2"/>
              <a:buNone/>
              <a:defRPr/>
            </a:pPr>
            <a:r>
              <a:rPr kumimoji="1"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格式：</a:t>
            </a: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1600885" y="2420888"/>
            <a:ext cx="583565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lvl="2" algn="l">
              <a:defRPr/>
            </a:pPr>
            <a:r>
              <a:rPr kumimoji="1" lang="en-US" altLang="zh-CN" sz="28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sizeof </a:t>
            </a:r>
            <a:r>
              <a:rPr kumimoji="1" lang="zh-CN" altLang="en-US" sz="28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表达式</a:t>
            </a:r>
          </a:p>
          <a:p>
            <a:pPr lvl="2" algn="l">
              <a:defRPr/>
            </a:pPr>
            <a:r>
              <a:rPr kumimoji="1" lang="en-US" altLang="zh-CN" sz="28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sizeof</a:t>
            </a:r>
            <a:r>
              <a:rPr kumimoji="1" lang="zh-CN" altLang="en-US" sz="28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（数据类型名或表达式）</a:t>
            </a:r>
          </a:p>
        </p:txBody>
      </p:sp>
      <p:sp>
        <p:nvSpPr>
          <p:cNvPr id="813062" name="Text Box 6"/>
          <p:cNvSpPr txBox="1">
            <a:spLocks noChangeArrowheads="1"/>
          </p:cNvSpPr>
          <p:nvPr/>
        </p:nvSpPr>
        <p:spPr bwMode="auto">
          <a:xfrm>
            <a:off x="706135" y="3717032"/>
            <a:ext cx="7772400" cy="224895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kumimoji="1" lang="zh-CN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kumimoji="1" lang="zh-CN" altLang="zh-CN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sizeof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     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其值为</a:t>
            </a: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VC++6.0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下）</a:t>
            </a:r>
            <a:endParaRPr kumimoji="1"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l"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sizeof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(long)   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其值是</a:t>
            </a:r>
            <a:r>
              <a:rPr kumimoji="1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en-US" altLang="zh-CN" sz="2800" dirty="0"/>
              <a:t> </a:t>
            </a:r>
          </a:p>
          <a:p>
            <a:pPr algn="l">
              <a:defRPr/>
            </a:pPr>
            <a:r>
              <a:rPr kumimoji="1" lang="en-US" altLang="zh-CN" sz="2800" dirty="0"/>
              <a:t>              </a:t>
            </a:r>
            <a:r>
              <a:rPr kumimoji="1" lang="en-US" altLang="zh-CN" sz="2800" b="1" dirty="0" err="1"/>
              <a:t>sizeof</a:t>
            </a:r>
            <a:r>
              <a:rPr kumimoji="1" lang="en-US" altLang="zh-CN" sz="2800" b="1" dirty="0"/>
              <a:t> 10L      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其值也是</a:t>
            </a:r>
            <a:r>
              <a:rPr kumimoji="1"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en-US" altLang="zh-CN" sz="2800" dirty="0"/>
              <a:t> </a:t>
            </a:r>
          </a:p>
          <a:p>
            <a:pPr algn="l">
              <a:defRPr/>
            </a:pPr>
            <a:r>
              <a:rPr kumimoji="1" lang="en-US" altLang="zh-CN" sz="2800" dirty="0"/>
              <a:t>              </a:t>
            </a:r>
            <a:r>
              <a:rPr kumimoji="1" lang="en-US" altLang="zh-CN" sz="2800" b="1" dirty="0"/>
              <a:t>unsigned long a = 2;</a:t>
            </a:r>
          </a:p>
          <a:p>
            <a:pPr algn="l">
              <a:defRPr/>
            </a:pPr>
            <a:r>
              <a:rPr kumimoji="1" lang="en-US" altLang="zh-CN" sz="2800" b="1" dirty="0"/>
              <a:t>              </a:t>
            </a:r>
            <a:r>
              <a:rPr kumimoji="1" lang="en-US" altLang="zh-CN" sz="2800" b="1" dirty="0" err="1"/>
              <a:t>sizeof</a:t>
            </a:r>
            <a:r>
              <a:rPr kumimoji="1" lang="en-US" altLang="zh-CN" sz="2800" b="1" dirty="0"/>
              <a:t> (a)        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其值也是</a:t>
            </a:r>
            <a:r>
              <a:rPr kumimoji="1"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en-US" altLang="zh-CN" sz="2800" dirty="0"/>
              <a:t>  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/>
      <p:bldP spid="813060" grpId="0"/>
      <p:bldP spid="813061" grpId="0" animBg="1"/>
      <p:bldP spid="813062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3200" b="0" dirty="0">
                <a:solidFill>
                  <a:srgbClr val="C00000"/>
                </a:solidFill>
              </a:rPr>
              <a:t>推荐的编程习惯</a:t>
            </a:r>
            <a:endParaRPr lang="zh-CN" altLang="en-US" sz="3200" b="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328592"/>
          </a:xfrm>
        </p:spPr>
        <p:txBody>
          <a:bodyPr/>
          <a:lstStyle/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）变量的声明集中放在程序的开头。</a:t>
            </a:r>
          </a:p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）不同类别、不同意义的变量分开声明。</a:t>
            </a:r>
          </a:p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）变量名使用有意义的标识符，如与所表达的意义相关的英文单词、单词组合、单词缩写、汉语拼音等。</a:t>
            </a:r>
          </a:p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）运行中不变的量定义成常量。使用符号常量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）使用圆括号清楚地标明运算的优先级。</a:t>
            </a:r>
          </a:p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）不使用过长的语句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过长时可以分成多个语句。</a:t>
            </a:r>
          </a:p>
          <a:p>
            <a:pPr marL="0" indent="0" latinLnBrk="1">
              <a:lnSpc>
                <a:spcPts val="3700"/>
              </a:lnSpc>
              <a:buNone/>
            </a:pP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）对程序中的主要运算、变量进行注释。</a:t>
            </a:r>
          </a:p>
          <a:p>
            <a:pPr marL="0" indent="0">
              <a:lnSpc>
                <a:spcPts val="3700"/>
              </a:lnSpc>
              <a:buNone/>
            </a:pP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 </a:t>
            </a:r>
            <a:fld id="{A0D9A92C-EB49-499B-B53A-4F60794F020F}" type="slidenum">
              <a:rPr lang="zh-CN" altLang="en-US" b="1" smtClean="0">
                <a:solidFill>
                  <a:srgbClr val="FF9900"/>
                </a:solidFill>
              </a:rPr>
              <a:pPr>
                <a:defRPr/>
              </a:pPr>
              <a:t>63</a:t>
            </a:fld>
            <a:r>
              <a:rPr lang="zh-CN" altLang="en-US" b="1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08961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559675" cy="576263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CC0000"/>
                </a:solidFill>
                <a:effectLst/>
              </a:rPr>
              <a:t>小 结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785671" cy="55435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本章概念较多，是今后编程的理论基础。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pPr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下列内容需要我们特别留意和深刻领会：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各种类型数据的定义、在内存中的表示、取值范围；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变量的定义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转义字符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有符号数与无符号数的区别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浮点数的表示方式及误差问题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数据类型的自动转换与强制类型转换</a:t>
            </a:r>
          </a:p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运算符和表达式的正确书写、优先级、结合性等。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44208" y="6381328"/>
            <a:ext cx="2547753" cy="35961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 </a:t>
            </a:r>
            <a:fld id="{B844468C-AD3A-4474-B009-5ECEF52BA26A}" type="slidenum">
              <a:rPr lang="zh-CN" altLang="en-US" b="1">
                <a:solidFill>
                  <a:srgbClr val="FF9900"/>
                </a:solidFill>
              </a:rPr>
              <a:pPr>
                <a:defRPr/>
              </a:pPr>
              <a:t>64</a:t>
            </a:fld>
            <a:r>
              <a:rPr lang="zh-CN" altLang="en-US" b="1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40558" y="190392"/>
            <a:ext cx="6659909" cy="64697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defRPr/>
            </a:pPr>
            <a:r>
              <a:rPr lang="en-US" altLang="zh-CN"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 C</a:t>
            </a:r>
            <a:r>
              <a:rPr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语言</a:t>
            </a:r>
            <a:r>
              <a:rPr altLang="zh-CN"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的基本</a:t>
            </a:r>
            <a:r>
              <a:rPr lang="zh-CN" altLang="en-US"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符号构成</a:t>
            </a:r>
            <a:endParaRPr sz="3600" b="0" dirty="0">
              <a:solidFill>
                <a:srgbClr val="CC0000"/>
              </a:solidFill>
              <a:effectLst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B91A8-CA7D-4A1A-ADEA-602777155980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780928"/>
            <a:ext cx="6336704" cy="3240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en-US" sz="2400" b="1" dirty="0">
                <a:solidFill>
                  <a:srgbClr val="000066"/>
                </a:solidFill>
              </a:rPr>
              <a:t>auto	           break            case             char     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en-US" sz="2400" b="1" dirty="0" err="1">
                <a:solidFill>
                  <a:srgbClr val="000066"/>
                </a:solidFill>
              </a:rPr>
              <a:t>const</a:t>
            </a:r>
            <a:r>
              <a:rPr kumimoji="1" lang="en-US" altLang="en-US" sz="2400" b="1" dirty="0">
                <a:solidFill>
                  <a:srgbClr val="000066"/>
                </a:solidFill>
              </a:rPr>
              <a:t>            continue       default        do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      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en-US" sz="2400" b="1" dirty="0">
                <a:solidFill>
                  <a:srgbClr val="000066"/>
                </a:solidFill>
              </a:rPr>
              <a:t>double         else               </a:t>
            </a:r>
            <a:r>
              <a:rPr kumimoji="1" lang="en-US" altLang="en-US" sz="2400" b="1" dirty="0" err="1">
                <a:solidFill>
                  <a:srgbClr val="000066"/>
                </a:solidFill>
              </a:rPr>
              <a:t>enum</a:t>
            </a:r>
            <a:r>
              <a:rPr kumimoji="1" lang="en-US" altLang="en-US" sz="2400" b="1" dirty="0">
                <a:solidFill>
                  <a:srgbClr val="000066"/>
                </a:solidFill>
              </a:rPr>
              <a:t>     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     </a:t>
            </a:r>
            <a:r>
              <a:rPr kumimoji="1" lang="en-US" altLang="en-US" sz="2400" b="1" dirty="0">
                <a:solidFill>
                  <a:srgbClr val="000066"/>
                </a:solidFill>
              </a:rPr>
              <a:t> extern  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en-US" sz="2400" b="1" dirty="0">
                <a:solidFill>
                  <a:srgbClr val="000066"/>
                </a:solidFill>
              </a:rPr>
              <a:t>float             for                </a:t>
            </a:r>
            <a:r>
              <a:rPr kumimoji="1" lang="en-US" altLang="en-US" sz="2400" b="1" dirty="0" err="1">
                <a:solidFill>
                  <a:srgbClr val="000066"/>
                </a:solidFill>
              </a:rPr>
              <a:t>goto</a:t>
            </a:r>
            <a:r>
              <a:rPr kumimoji="1" lang="en-US" altLang="en-US" sz="2400" b="1" dirty="0">
                <a:solidFill>
                  <a:srgbClr val="000066"/>
                </a:solidFill>
              </a:rPr>
              <a:t>             if	      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 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en-US" sz="2400" b="1" dirty="0" err="1">
                <a:solidFill>
                  <a:srgbClr val="000066"/>
                </a:solidFill>
              </a:rPr>
              <a:t>int</a:t>
            </a:r>
            <a:r>
              <a:rPr kumimoji="1" lang="en-US" altLang="en-US" sz="2400" b="1" dirty="0">
                <a:solidFill>
                  <a:srgbClr val="000066"/>
                </a:solidFill>
              </a:rPr>
              <a:t> 	 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         </a:t>
            </a:r>
            <a:r>
              <a:rPr kumimoji="1" lang="en-US" altLang="en-US" sz="2400" b="1" dirty="0">
                <a:solidFill>
                  <a:srgbClr val="000066"/>
                </a:solidFill>
              </a:rPr>
              <a:t>long              register        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return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zh-CN" sz="2400" b="1" dirty="0">
                <a:solidFill>
                  <a:srgbClr val="000066"/>
                </a:solidFill>
              </a:rPr>
              <a:t>short           signed           </a:t>
            </a:r>
            <a:r>
              <a:rPr kumimoji="1" lang="en-US" altLang="zh-CN" sz="2400" b="1" dirty="0" err="1">
                <a:solidFill>
                  <a:srgbClr val="000066"/>
                </a:solidFill>
              </a:rPr>
              <a:t>sizeof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	  static     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zh-CN" sz="2400" b="1" dirty="0" err="1">
                <a:solidFill>
                  <a:srgbClr val="000066"/>
                </a:solidFill>
              </a:rPr>
              <a:t>struct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          switch           </a:t>
            </a:r>
            <a:r>
              <a:rPr kumimoji="1" lang="en-US" altLang="zh-CN" sz="2400" b="1" dirty="0" err="1">
                <a:solidFill>
                  <a:srgbClr val="000066"/>
                </a:solidFill>
              </a:rPr>
              <a:t>typedef</a:t>
            </a:r>
            <a:r>
              <a:rPr kumimoji="1" lang="en-US" altLang="zh-CN" sz="2400" b="1" dirty="0">
                <a:solidFill>
                  <a:srgbClr val="000066"/>
                </a:solidFill>
              </a:rPr>
              <a:t>        union   </a:t>
            </a:r>
          </a:p>
          <a:p>
            <a:pPr marL="342900" indent="-342900" algn="l" defTabSz="762000" eaLnBrk="0" hangingPunct="0">
              <a:lnSpc>
                <a:spcPts val="3000"/>
              </a:lnSpc>
              <a:defRPr/>
            </a:pPr>
            <a:r>
              <a:rPr kumimoji="1" lang="en-US" altLang="zh-CN" sz="2400" b="1" dirty="0">
                <a:solidFill>
                  <a:srgbClr val="000066"/>
                </a:solidFill>
              </a:rPr>
              <a:t>unsigned     void              volatile        while</a:t>
            </a: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827683" y="1967944"/>
            <a:ext cx="74886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保留给语言本身使用，也称为保留字。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323529" y="1013837"/>
            <a:ext cx="87129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l" eaLnBrk="1" hangingPunct="1"/>
            <a:r>
              <a:rPr kumimoji="1" lang="zh-CN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关键字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语言预先规定的，具有特定意义的字母组合。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0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197" grpId="0" build="p"/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534244" y="1028734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</a:pPr>
            <a:r>
              <a:rPr kumimoji="1" lang="zh-CN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标识符</a:t>
            </a:r>
            <a:endParaRPr kumimoji="1"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11188" y="1628800"/>
            <a:ext cx="8281292" cy="499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defTabSz="762000" eaLnBrk="0" hangingPunct="0">
              <a:lnSpc>
                <a:spcPts val="3500"/>
              </a:lnSpc>
              <a:spcBef>
                <a:spcPct val="10000"/>
              </a:spcBef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 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为程序的构成成份命名。</a:t>
            </a: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如：变量名、函数名、文件名、类型名等。</a:t>
            </a:r>
          </a:p>
          <a:p>
            <a:pPr marL="342900" indent="-342900" algn="l" defTabSz="762000" eaLnBrk="0" hangingPunct="0">
              <a:lnSpc>
                <a:spcPts val="3500"/>
              </a:lnSpc>
              <a:spcBef>
                <a:spcPct val="10000"/>
              </a:spcBef>
              <a:buFontTx/>
              <a:buChar char="•"/>
              <a:defRPr/>
            </a:pP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命名规则</a:t>
            </a:r>
            <a:endParaRPr kumimoji="1"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只能由字母、数字和下划线组成；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 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首字符必须为字母或下划线；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 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见名知意，区分大小写；</a:t>
            </a:r>
            <a:endParaRPr kumimoji="1" lang="en-US" altLang="zh-CN" sz="2800" dirty="0">
              <a:latin typeface="黑体" pitchFamily="49" charset="-122"/>
              <a:ea typeface="黑体" pitchFamily="49" charset="-122"/>
            </a:endParaRP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不能使用系统的保留字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pPr algn="l" defTabSz="762000" eaLnBrk="0" hangingPunct="0">
              <a:lnSpc>
                <a:spcPts val="3500"/>
              </a:lnSpc>
              <a:spcBef>
                <a:spcPct val="10000"/>
              </a:spcBef>
              <a:defRPr/>
            </a:pP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  - 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各编译系统允许的标识符长度不同，建议不超过</a:t>
            </a:r>
            <a:r>
              <a:rPr kumimoji="1" lang="en-US" altLang="zh-CN" sz="2800" dirty="0"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个字符。</a:t>
            </a:r>
            <a:endParaRPr kumimoji="1" lang="en-US" altLang="zh-CN" sz="28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3" y="225558"/>
            <a:ext cx="8783637" cy="64697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defRPr/>
            </a:pPr>
            <a:r>
              <a:rPr lang="en-US" altLang="zh-CN"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 C</a:t>
            </a:r>
            <a:r>
              <a:rPr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语言</a:t>
            </a:r>
            <a:r>
              <a:rPr altLang="zh-CN"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的基本</a:t>
            </a:r>
            <a:r>
              <a:rPr lang="zh-CN" altLang="en-US" sz="36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  <a:cs typeface="+mn-cs"/>
              </a:rPr>
              <a:t>符号构成</a:t>
            </a:r>
            <a:endParaRPr sz="3600" b="0" dirty="0">
              <a:solidFill>
                <a:srgbClr val="CC0000"/>
              </a:solidFill>
              <a:effectLst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C6FC0-B8C6-4BC9-BB43-963DDEBDD771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32566" y="1136455"/>
            <a:ext cx="37599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/>
              <a:t>如：</a:t>
            </a:r>
            <a:r>
              <a:rPr lang="en-US" altLang="zh-CN" sz="2800" dirty="0"/>
              <a:t>area</a:t>
            </a:r>
            <a:r>
              <a:rPr lang="zh-CN" altLang="en-US" sz="2800" dirty="0"/>
              <a:t>、  </a:t>
            </a:r>
            <a:r>
              <a:rPr lang="en-US" altLang="zh-CN" sz="2800" dirty="0"/>
              <a:t>sum</a:t>
            </a:r>
            <a:r>
              <a:rPr lang="zh-CN" altLang="en-US" sz="2800" dirty="0"/>
              <a:t>、</a:t>
            </a:r>
            <a:r>
              <a:rPr lang="en-US" altLang="zh-CN" sz="2800" dirty="0"/>
              <a:t>Sum</a:t>
            </a:r>
          </a:p>
          <a:p>
            <a:pPr>
              <a:defRPr/>
            </a:pPr>
            <a:r>
              <a:rPr lang="en-US" altLang="zh-CN" sz="2800" dirty="0"/>
              <a:t> _stu1</a:t>
            </a:r>
            <a:r>
              <a:rPr lang="zh-CN" altLang="en-US" sz="2800" dirty="0"/>
              <a:t>、</a:t>
            </a:r>
            <a:r>
              <a:rPr lang="en-US" altLang="zh-CN" sz="2800" dirty="0"/>
              <a:t>lesson_1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06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7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318785" y="1181453"/>
            <a:ext cx="8840713" cy="5568951"/>
          </a:xfrm>
        </p:spPr>
        <p:txBody>
          <a:bodyPr/>
          <a:lstStyle/>
          <a:p>
            <a:pPr defTabSz="914400" eaLnBrk="1" hangingPunct="1">
              <a:lnSpc>
                <a:spcPts val="2500"/>
              </a:lnSpc>
              <a:defRPr/>
            </a:pPr>
            <a:r>
              <a:rPr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</a:t>
            </a:r>
            <a:endParaRPr lang="en-US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变量是</a:t>
            </a:r>
            <a:r>
              <a:rPr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在程序执行期间其值可以改变的量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，必须先定义后使用</a:t>
            </a:r>
            <a:endParaRPr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defTabSz="914400" eaLnBrk="1" hangingPunct="1">
              <a:lnSpc>
                <a:spcPts val="25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变量定义的</a:t>
            </a:r>
            <a:r>
              <a:rPr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格式</a:t>
            </a:r>
            <a:endParaRPr lang="en-US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类型说明符  变量名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1,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变量名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2,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变量名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3,…,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变量名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n;</a:t>
            </a: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如：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a,b,c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        float x;</a:t>
            </a:r>
          </a:p>
          <a:p>
            <a:pPr defTabSz="914400" eaLnBrk="1" hangingPunct="1">
              <a:lnSpc>
                <a:spcPts val="25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功能：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指定变量的名字和数据类型，一次可以定义一个或</a:t>
            </a:r>
            <a:endParaRPr lang="en-US" altLang="zh-CN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多个相同类型的变量。</a:t>
            </a:r>
            <a:endParaRPr lang="en-US" altLang="zh-CN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defTabSz="914400" eaLnBrk="1" hangingPunct="1">
              <a:lnSpc>
                <a:spcPts val="25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变量定义的位置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变量必须在第一条可执行语句前定义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C99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取消了这一规定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defTabSz="914400" eaLnBrk="1" hangingPunct="1">
              <a:lnSpc>
                <a:spcPts val="25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变量的命名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变量的命名与标识符命名规定相同。</a:t>
            </a: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0" indent="0" defTabSz="914400" eaLnBrk="1" hangingPunct="1">
              <a:lnSpc>
                <a:spcPts val="2500"/>
              </a:lnSpc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702425" y="6360585"/>
            <a:ext cx="2406650" cy="332316"/>
          </a:xfrm>
        </p:spPr>
        <p:txBody>
          <a:bodyPr/>
          <a:lstStyle/>
          <a:p>
            <a:pPr>
              <a:defRPr/>
            </a:pPr>
            <a:fld id="{F8EC6FC0-B8C6-4BC9-BB43-963DDEBDD771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539751" y="260351"/>
            <a:ext cx="7993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0000"/>
            </a:pPr>
            <a:r>
              <a:rPr lang="zh-CN" altLang="en-US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 量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095750" y="3643313"/>
            <a:ext cx="4946650" cy="3119437"/>
            <a:chOff x="1095" y="2345"/>
            <a:chExt cx="3116" cy="1951"/>
          </a:xfrm>
        </p:grpSpPr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1095" y="2345"/>
              <a:ext cx="3116" cy="19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kumimoji="1" lang="en-US" altLang="zh-CN" sz="2800" b="1"/>
                <a:t>void main ( )</a:t>
              </a:r>
            </a:p>
            <a:p>
              <a:pPr algn="l"/>
              <a:r>
                <a:rPr kumimoji="1" lang="en-US" altLang="zh-CN" sz="2800"/>
                <a:t>{    </a:t>
              </a:r>
              <a:r>
                <a:rPr kumimoji="1" lang="en-US" altLang="zh-CN" sz="2800">
                  <a:solidFill>
                    <a:srgbClr val="FF66FF"/>
                  </a:solidFill>
                </a:rPr>
                <a:t>int  a, b = 2;</a:t>
              </a:r>
            </a:p>
            <a:p>
              <a:pPr algn="l"/>
              <a:r>
                <a:rPr kumimoji="1" lang="en-US" altLang="zh-CN" sz="2800">
                  <a:solidFill>
                    <a:srgbClr val="FF66FF"/>
                  </a:solidFill>
                </a:rPr>
                <a:t>      float  data;</a:t>
              </a:r>
            </a:p>
            <a:p>
              <a:pPr algn="l"/>
              <a:r>
                <a:rPr kumimoji="1" lang="en-US" altLang="zh-CN" sz="2800"/>
                <a:t>      a = 1;</a:t>
              </a:r>
            </a:p>
            <a:p>
              <a:pPr algn="l"/>
              <a:r>
                <a:rPr kumimoji="1" lang="en-US" altLang="zh-CN" sz="2800"/>
                <a:t>     data = (a + b) * 1.2;</a:t>
              </a:r>
            </a:p>
            <a:p>
              <a:pPr algn="l"/>
              <a:r>
                <a:rPr kumimoji="1" lang="en-US" altLang="zh-CN" sz="2800"/>
                <a:t>     printf (“data=%f\n”, data);</a:t>
              </a:r>
            </a:p>
            <a:p>
              <a:pPr algn="l"/>
              <a:r>
                <a:rPr kumimoji="1" lang="en-US" altLang="zh-CN" sz="2800"/>
                <a:t>}</a:t>
              </a: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616" y="2832"/>
              <a:ext cx="1233" cy="285"/>
              <a:chOff x="3012" y="1561"/>
              <a:chExt cx="1233" cy="285"/>
            </a:xfrm>
          </p:grpSpPr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flipH="1">
                <a:off x="3012" y="1716"/>
                <a:ext cx="4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3363" y="1561"/>
                <a:ext cx="88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1" lang="zh-CN" altLang="en-US" sz="2400">
                    <a:solidFill>
                      <a:schemeClr val="accent2"/>
                    </a:solidFill>
                    <a:latin typeface="Arial" charset="0"/>
                    <a:ea typeface="隶书" pitchFamily="49" charset="-122"/>
                  </a:rPr>
                  <a:t>变量定义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616" y="3144"/>
              <a:ext cx="1473" cy="286"/>
              <a:chOff x="3036" y="1981"/>
              <a:chExt cx="1473" cy="286"/>
            </a:xfrm>
          </p:grpSpPr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 flipH="1">
                <a:off x="3036" y="2136"/>
                <a:ext cx="4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3435" y="1981"/>
                <a:ext cx="107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1" lang="zh-CN" altLang="en-US" sz="2400">
                    <a:solidFill>
                      <a:srgbClr val="FF0000"/>
                    </a:solidFill>
                    <a:latin typeface="Arial" charset="0"/>
                    <a:ea typeface="隶书" pitchFamily="49" charset="-122"/>
                  </a:rPr>
                  <a:t>可执行语句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3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 autoUpdateAnimBg="0"/>
      <p:bldP spid="4" grpId="0"/>
    </p:bldLst>
  </p:timing>
</p:sld>
</file>

<file path=ppt/theme/theme1.xml><?xml version="1.0" encoding="utf-8"?>
<a:theme xmlns:a="http://schemas.openxmlformats.org/drawingml/2006/main" name="tup">
  <a:themeElements>
    <a:clrScheme name="tup 10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6600FF"/>
      </a:accent2>
      <a:accent3>
        <a:srgbClr val="FFFFFF"/>
      </a:accent3>
      <a:accent4>
        <a:srgbClr val="000000"/>
      </a:accent4>
      <a:accent5>
        <a:srgbClr val="AAE2CA"/>
      </a:accent5>
      <a:accent6>
        <a:srgbClr val="5C00E7"/>
      </a:accent6>
      <a:hlink>
        <a:srgbClr val="333399"/>
      </a:hlink>
      <a:folHlink>
        <a:srgbClr val="4D4D4D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6025</TotalTime>
  <Words>5633</Words>
  <Application>Microsoft Office PowerPoint</Application>
  <PresentationFormat>全屏显示(4:3)</PresentationFormat>
  <Paragraphs>904</Paragraphs>
  <Slides>64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Monotype Sorts</vt:lpstr>
      <vt:lpstr>方正舒体</vt:lpstr>
      <vt:lpstr>方正姚体</vt:lpstr>
      <vt:lpstr>黑体</vt:lpstr>
      <vt:lpstr>楷体</vt:lpstr>
      <vt:lpstr>楷体_GB2312</vt:lpstr>
      <vt:lpstr>隶书</vt:lpstr>
      <vt:lpstr>宋体</vt:lpstr>
      <vt:lpstr>幼圆</vt:lpstr>
      <vt:lpstr>Aharoni</vt:lpstr>
      <vt:lpstr>Arial</vt:lpstr>
      <vt:lpstr>Times New Roman</vt:lpstr>
      <vt:lpstr>Wingdings</vt:lpstr>
      <vt:lpstr>tup</vt:lpstr>
      <vt:lpstr>剪辑</vt:lpstr>
      <vt:lpstr>公式</vt:lpstr>
      <vt:lpstr>第三章</vt:lpstr>
      <vt:lpstr>PowerPoint 演示文稿</vt:lpstr>
      <vt:lpstr>PowerPoint 演示文稿</vt:lpstr>
      <vt:lpstr>PowerPoint 演示文稿</vt:lpstr>
      <vt:lpstr>PowerPoint 演示文稿</vt:lpstr>
      <vt:lpstr> 3.1 C语言的基本符号</vt:lpstr>
      <vt:lpstr> C语言的基本符号构成</vt:lpstr>
      <vt:lpstr> C语言的基本符号构成</vt:lpstr>
      <vt:lpstr>PowerPoint 演示文稿</vt:lpstr>
      <vt:lpstr>PowerPoint 演示文稿</vt:lpstr>
      <vt:lpstr>PowerPoint 演示文稿</vt:lpstr>
      <vt:lpstr>PowerPoint 演示文稿</vt:lpstr>
      <vt:lpstr>计算圆的面积</vt:lpstr>
      <vt:lpstr>3.2  C语言数据类型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实型数据   （用来表示实数）</vt:lpstr>
      <vt:lpstr>PowerPoint 演示文稿</vt:lpstr>
      <vt:lpstr>PowerPoint 演示文稿</vt:lpstr>
      <vt:lpstr>PowerPoint 演示文稿</vt:lpstr>
      <vt:lpstr>3.2.3 字符型数据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字符常量和字符串常量的区别：</vt:lpstr>
      <vt:lpstr>PowerPoint 演示文稿</vt:lpstr>
      <vt:lpstr>3.3.1  算术运算符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3.3.2  赋值运算符和赋值表达式</vt:lpstr>
      <vt:lpstr>PowerPoint 演示文稿</vt:lpstr>
      <vt:lpstr>复合赋值运算</vt:lpstr>
      <vt:lpstr>PowerPoint 演示文稿</vt:lpstr>
      <vt:lpstr>PowerPoint 演示文稿</vt:lpstr>
      <vt:lpstr>3.3.3 逗号运算符和逗号表达式</vt:lpstr>
      <vt:lpstr>运算符属性小结</vt:lpstr>
      <vt:lpstr>3.4 数据类型转换</vt:lpstr>
      <vt:lpstr>PowerPoint 演示文稿</vt:lpstr>
      <vt:lpstr>PowerPoint 演示文稿</vt:lpstr>
      <vt:lpstr>PowerPoint 演示文稿</vt:lpstr>
      <vt:lpstr>PowerPoint 演示文稿</vt:lpstr>
      <vt:lpstr>3.4.3  自增自减运算</vt:lpstr>
      <vt:lpstr>PowerPoint 演示文稿</vt:lpstr>
      <vt:lpstr>PowerPoint 演示文稿</vt:lpstr>
      <vt:lpstr>PowerPoint 演示文稿</vt:lpstr>
      <vt:lpstr>PowerPoint 演示文稿</vt:lpstr>
      <vt:lpstr>推荐的编程习惯</vt:lpstr>
      <vt:lpstr>小 结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zmh</dc:creator>
  <cp:keywords>C语言电子教案</cp:keywords>
  <cp:lastModifiedBy>Jiang Kaiyu</cp:lastModifiedBy>
  <cp:revision>451</cp:revision>
  <dcterms:created xsi:type="dcterms:W3CDTF">2005-09-08T00:12:49Z</dcterms:created>
  <dcterms:modified xsi:type="dcterms:W3CDTF">2019-03-11T13:25:15Z</dcterms:modified>
</cp:coreProperties>
</file>