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84" r:id="rId2"/>
    <p:sldId id="321" r:id="rId3"/>
    <p:sldId id="291" r:id="rId4"/>
    <p:sldId id="317" r:id="rId5"/>
    <p:sldId id="326" r:id="rId6"/>
    <p:sldId id="309" r:id="rId7"/>
    <p:sldId id="307" r:id="rId8"/>
    <p:sldId id="303" r:id="rId9"/>
    <p:sldId id="304" r:id="rId10"/>
    <p:sldId id="305" r:id="rId11"/>
    <p:sldId id="306" r:id="rId12"/>
    <p:sldId id="310" r:id="rId13"/>
    <p:sldId id="323" r:id="rId14"/>
    <p:sldId id="328" r:id="rId15"/>
    <p:sldId id="312" r:id="rId16"/>
    <p:sldId id="313" r:id="rId17"/>
    <p:sldId id="288" r:id="rId18"/>
    <p:sldId id="294" r:id="rId19"/>
    <p:sldId id="277" r:id="rId20"/>
    <p:sldId id="299" r:id="rId21"/>
    <p:sldId id="279" r:id="rId22"/>
    <p:sldId id="315" r:id="rId23"/>
    <p:sldId id="300" r:id="rId24"/>
    <p:sldId id="329" r:id="rId25"/>
    <p:sldId id="330" r:id="rId26"/>
    <p:sldId id="331" r:id="rId27"/>
    <p:sldId id="282" r:id="rId28"/>
    <p:sldId id="332" r:id="rId29"/>
    <p:sldId id="333" r:id="rId30"/>
    <p:sldId id="334" r:id="rId31"/>
    <p:sldId id="325" r:id="rId32"/>
    <p:sldId id="286" r:id="rId33"/>
    <p:sldId id="318" r:id="rId34"/>
    <p:sldId id="674" r:id="rId35"/>
    <p:sldId id="675" r:id="rId3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华文彩云" panose="0201080004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华文彩云" panose="0201080004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华文彩云" panose="0201080004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华文彩云" panose="0201080004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华文彩云" panose="02010800040101010101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华文彩云" panose="02010800040101010101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华文彩云" panose="02010800040101010101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华文彩云" panose="02010800040101010101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华文彩云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CCFF"/>
    <a:srgbClr val="800000"/>
    <a:srgbClr val="006600"/>
    <a:srgbClr val="FF3300"/>
    <a:srgbClr val="0000FF"/>
    <a:srgbClr val="CC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78153" autoAdjust="0"/>
  </p:normalViewPr>
  <p:slideViewPr>
    <p:cSldViewPr>
      <p:cViewPr varScale="1">
        <p:scale>
          <a:sx n="89" d="100"/>
          <a:sy n="89" d="100"/>
        </p:scale>
        <p:origin x="2880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anose="02010600030101010101" pitchFamily="2" charset="-122"/>
              </a:defRPr>
            </a:lvl1pPr>
          </a:lstStyle>
          <a:p>
            <a:fld id="{56633894-3C8E-411A-B53D-2452B66E66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anose="02010600030101010101" pitchFamily="2" charset="-122"/>
              </a:defRPr>
            </a:lvl1pPr>
          </a:lstStyle>
          <a:p>
            <a:fld id="{12936085-2DBE-493C-AC12-2C43A7AC62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输出相当于填表格，按照固定格式填好表格后把表格提交给标准输出设备（显示器）；输入相当于收快递，不能光提供收件人姓名，必须提供收件人的地址才能把从输入设备（键盘）获取的信息（数值、</a:t>
            </a:r>
            <a:r>
              <a:rPr lang="en-US" altLang="zh-CN" dirty="0" err="1"/>
              <a:t>ascII</a:t>
            </a:r>
            <a:r>
              <a:rPr lang="zh-CN" altLang="en-US" dirty="0"/>
              <a:t>码）送到指定内存的位置。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fld id="{EEF61EE8-E5F2-4343-A00A-98F5C4100D8E}" type="slidenum"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36085-2DBE-493C-AC12-2C43A7AC62BD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33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27 </a:t>
            </a:r>
            <a:r>
              <a:rPr lang="zh-CN" altLang="en-US"/>
              <a:t>页   第 </a:t>
            </a:r>
            <a:fld id="{2AEDA3C4-7D30-408C-8A4E-E475B82C05A7}" type="slidenum">
              <a:rPr lang="zh-CN" altLang="en-US" b="1">
                <a:solidFill>
                  <a:srgbClr val="FF9900"/>
                </a:solidFill>
              </a:rPr>
              <a:pPr/>
              <a:t>‹#›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83995958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27 </a:t>
            </a:r>
            <a:r>
              <a:rPr lang="zh-CN" altLang="en-US"/>
              <a:t>页   第 </a:t>
            </a:r>
            <a:fld id="{202602CD-1E1B-4A59-921D-C46485FFC1F6}" type="slidenum">
              <a:rPr lang="zh-CN" altLang="en-US" b="1">
                <a:solidFill>
                  <a:srgbClr val="FF9900"/>
                </a:solidFill>
              </a:rPr>
              <a:pPr/>
              <a:t>‹#›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50024826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620713"/>
            <a:ext cx="2286000" cy="4941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620713"/>
            <a:ext cx="6705600" cy="4941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27 </a:t>
            </a:r>
            <a:r>
              <a:rPr lang="zh-CN" altLang="en-US"/>
              <a:t>页   第 </a:t>
            </a:r>
            <a:fld id="{C8A33337-639F-4016-905A-48B1436E009F}" type="slidenum">
              <a:rPr lang="zh-CN" altLang="en-US" b="1">
                <a:solidFill>
                  <a:srgbClr val="FF9900"/>
                </a:solidFill>
              </a:rPr>
              <a:pPr/>
              <a:t>‹#›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1922113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27 </a:t>
            </a:r>
            <a:r>
              <a:rPr lang="zh-CN" altLang="en-US"/>
              <a:t>页   第 </a:t>
            </a:r>
            <a:fld id="{55C5917D-00DE-43C6-87D6-FD740A14C4EA}" type="slidenum">
              <a:rPr lang="zh-CN" altLang="en-US" b="1">
                <a:solidFill>
                  <a:srgbClr val="FF9900"/>
                </a:solidFill>
              </a:rPr>
              <a:pPr/>
              <a:t>‹#›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9929666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27 </a:t>
            </a:r>
            <a:r>
              <a:rPr lang="zh-CN" altLang="en-US"/>
              <a:t>页   第 </a:t>
            </a:r>
            <a:fld id="{12C52D23-C000-44C8-9990-F0B29449A5B1}" type="slidenum">
              <a:rPr lang="zh-CN" altLang="en-US" b="1">
                <a:solidFill>
                  <a:srgbClr val="FF9900"/>
                </a:solidFill>
              </a:rPr>
              <a:pPr/>
              <a:t>‹#›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654789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3238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05300" y="1676400"/>
            <a:ext cx="3238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27 </a:t>
            </a:r>
            <a:r>
              <a:rPr lang="zh-CN" altLang="en-US"/>
              <a:t>页   第 </a:t>
            </a:r>
            <a:fld id="{5AB9D951-0439-40DF-B86D-473A3BE9D0C5}" type="slidenum">
              <a:rPr lang="zh-CN" altLang="en-US" b="1">
                <a:solidFill>
                  <a:srgbClr val="FF9900"/>
                </a:solidFill>
              </a:rPr>
              <a:pPr/>
              <a:t>‹#›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9061215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27 </a:t>
            </a:r>
            <a:r>
              <a:rPr lang="zh-CN" altLang="en-US"/>
              <a:t>页   第 </a:t>
            </a:r>
            <a:fld id="{F6F44268-4180-4A58-BDAF-3A1B801D7EB3}" type="slidenum">
              <a:rPr lang="zh-CN" altLang="en-US" b="1">
                <a:solidFill>
                  <a:srgbClr val="FF9900"/>
                </a:solidFill>
              </a:rPr>
              <a:pPr/>
              <a:t>‹#›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90861825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27 </a:t>
            </a:r>
            <a:r>
              <a:rPr lang="zh-CN" altLang="en-US"/>
              <a:t>页   第 </a:t>
            </a:r>
            <a:fld id="{B18A0A2F-9153-44D8-AE7E-D0BAB59027A5}" type="slidenum">
              <a:rPr lang="zh-CN" altLang="en-US" b="1">
                <a:solidFill>
                  <a:srgbClr val="FF9900"/>
                </a:solidFill>
              </a:rPr>
              <a:pPr/>
              <a:t>‹#›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66880279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27 </a:t>
            </a:r>
            <a:r>
              <a:rPr lang="zh-CN" altLang="en-US"/>
              <a:t>页   第 </a:t>
            </a:r>
            <a:fld id="{5F6627D8-0624-471D-803A-52946F416952}" type="slidenum">
              <a:rPr lang="zh-CN" altLang="en-US" b="1">
                <a:solidFill>
                  <a:srgbClr val="FF9900"/>
                </a:solidFill>
              </a:rPr>
              <a:pPr/>
              <a:t>‹#›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99498800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27 </a:t>
            </a:r>
            <a:r>
              <a:rPr lang="zh-CN" altLang="en-US"/>
              <a:t>页   第 </a:t>
            </a:r>
            <a:fld id="{A85A0955-A37B-407E-82E9-70CE7B030E12}" type="slidenum">
              <a:rPr lang="zh-CN" altLang="en-US" b="1">
                <a:solidFill>
                  <a:srgbClr val="FF9900"/>
                </a:solidFill>
              </a:rPr>
              <a:pPr/>
              <a:t>‹#›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9312541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27 </a:t>
            </a:r>
            <a:r>
              <a:rPr lang="zh-CN" altLang="en-US"/>
              <a:t>页   第 </a:t>
            </a:r>
            <a:fld id="{20A14689-F6B8-408B-BC41-E7447C37A971}" type="slidenum">
              <a:rPr lang="zh-CN" altLang="en-US" b="1">
                <a:solidFill>
                  <a:srgbClr val="FF9900"/>
                </a:solidFill>
              </a:rPr>
              <a:pPr/>
              <a:t>‹#›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4031481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/>
            <a:endParaRPr lang="zh-CN" altLang="zh-CN" sz="2800" b="0">
              <a:ea typeface="华文行楷" panose="02010800040101010101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620713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 Edit Master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6629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0" y="620713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7019925" y="476250"/>
            <a:ext cx="152400" cy="1524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7380288" y="476250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C3FF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>
            <a:off x="7740650" y="476250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E0FF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>
            <a:off x="8101013" y="468313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EEFF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>
            <a:off x="6659563" y="476250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78A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>
            <a:off x="107950" y="5726113"/>
            <a:ext cx="152400" cy="1524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>
            <a:off x="107950" y="6015038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C3FF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>
            <a:off x="107950" y="6302375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E0FF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9" name="AutoShape 15"/>
          <p:cNvSpPr>
            <a:spLocks noChangeArrowheads="1"/>
          </p:cNvSpPr>
          <p:nvPr/>
        </p:nvSpPr>
        <p:spPr bwMode="auto">
          <a:xfrm>
            <a:off x="107950" y="6589713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EEFF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0" name="AutoShape 16"/>
          <p:cNvSpPr>
            <a:spLocks noChangeArrowheads="1"/>
          </p:cNvSpPr>
          <p:nvPr/>
        </p:nvSpPr>
        <p:spPr bwMode="auto">
          <a:xfrm>
            <a:off x="107950" y="5445125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78A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395288" y="0"/>
            <a:ext cx="0" cy="68580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3663" y="6526213"/>
            <a:ext cx="240665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 kumimoji="1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27 </a:t>
            </a:r>
            <a:r>
              <a:rPr lang="zh-CN" altLang="en-US"/>
              <a:t>页   第 </a:t>
            </a:r>
            <a:fld id="{BEF8EF43-6B67-4CE0-B9AF-5CE2741ED2F4}" type="slidenum">
              <a:rPr lang="zh-CN" altLang="en-US" b="1">
                <a:solidFill>
                  <a:srgbClr val="FF9900"/>
                </a:solidFill>
              </a:rPr>
              <a:pPr/>
              <a:t>‹#›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ftr="0" dt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4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3600">
          <a:solidFill>
            <a:srgbClr val="4D4D4D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3pPr>
      <a:lvl4pPr marL="15621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3600">
          <a:solidFill>
            <a:srgbClr val="4D4D4D"/>
          </a:solidFill>
          <a:latin typeface="+mn-lt"/>
          <a:ea typeface="+mn-ea"/>
        </a:defRPr>
      </a:lvl4pPr>
      <a:lvl5pPr marL="1981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5pPr>
      <a:lvl6pPr marL="2438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6pPr>
      <a:lvl7pPr marL="2895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7pPr>
      <a:lvl8pPr marL="3352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8pPr>
      <a:lvl9pPr marL="3810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\Dev-Cpp\devcpp.ex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F896D49F-9561-4B9F-9760-531A770E2A75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1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755650" y="2852738"/>
            <a:ext cx="7772400" cy="11430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56078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56078"/>
                        <a:invGamma/>
                      </a:schemeClr>
                    </a:gs>
                  </a:gsLst>
                  <a:lin ang="0" scaled="1"/>
                </a:gradFill>
              </a14:hiddenFill>
            </a:ext>
          </a:extLst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5400" b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数据的输入和输出</a:t>
            </a:r>
          </a:p>
        </p:txBody>
      </p:sp>
      <p:sp>
        <p:nvSpPr>
          <p:cNvPr id="36869" name="Rectangle 1029"/>
          <p:cNvSpPr>
            <a:spLocks noChangeArrowheads="1"/>
          </p:cNvSpPr>
          <p:nvPr/>
        </p:nvSpPr>
        <p:spPr bwMode="auto">
          <a:xfrm>
            <a:off x="611188" y="188913"/>
            <a:ext cx="2736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defTabSz="762000" eaLnBrk="0" hangingPunct="0">
              <a:spcBef>
                <a:spcPct val="20000"/>
              </a:spcBef>
              <a:defRPr/>
            </a:pPr>
            <a:r>
              <a:rPr kumimoji="1" lang="en-US" altLang="zh-CN" sz="24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C</a:t>
            </a:r>
            <a:r>
              <a:rPr kumimoji="1" lang="zh-CN" altLang="en-US" sz="24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语言程序设计</a:t>
            </a:r>
          </a:p>
        </p:txBody>
      </p:sp>
      <p:sp>
        <p:nvSpPr>
          <p:cNvPr id="36871" name="Rectangle 1031"/>
          <p:cNvSpPr>
            <a:spLocks noChangeArrowheads="1"/>
          </p:cNvSpPr>
          <p:nvPr/>
        </p:nvSpPr>
        <p:spPr bwMode="auto">
          <a:xfrm>
            <a:off x="684213" y="90805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defTabSz="762000" eaLnBrk="0" hangingPunct="0">
              <a:defRPr/>
            </a:pPr>
            <a:r>
              <a:rPr kumimoji="1" lang="zh-CN" altLang="en-US" sz="6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黑体" pitchFamily="2" charset="-122"/>
              </a:rPr>
              <a:t>第四章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BF763290-FDF8-4CAD-8C70-A6610711C5EE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10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8534400" cy="593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(3)</a:t>
            </a:r>
            <a:r>
              <a:rPr kumimoji="1" lang="en-US" altLang="zh-CN" sz="2800">
                <a:ea typeface="宋体" panose="02010600030101010101" pitchFamily="2" charset="-122"/>
              </a:rPr>
              <a:t>  </a:t>
            </a:r>
            <a:r>
              <a:rPr kumimoji="1"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kumimoji="1"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格式符</a:t>
            </a:r>
            <a:r>
              <a:rPr kumimoji="1" lang="en-US" altLang="zh-CN" sz="2800"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ea typeface="宋体" panose="02010600030101010101" pitchFamily="2" charset="-122"/>
              </a:rPr>
              <a:t>以十六进制数形式输出整数。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(4)</a:t>
            </a:r>
            <a:r>
              <a:rPr kumimoji="1" lang="en-US" altLang="zh-CN" sz="2800">
                <a:ea typeface="宋体" panose="02010600030101010101" pitchFamily="2" charset="-122"/>
              </a:rPr>
              <a:t>  </a:t>
            </a:r>
            <a:r>
              <a:rPr kumimoji="1"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u</a:t>
            </a:r>
            <a:r>
              <a:rPr kumimoji="1"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格式符</a:t>
            </a:r>
            <a:r>
              <a:rPr kumimoji="1" lang="en-US" altLang="zh-CN" sz="2800"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ea typeface="宋体" panose="02010600030101010101" pitchFamily="2" charset="-122"/>
              </a:rPr>
              <a:t>以十进制形式输出无符号型数据。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800"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ea typeface="宋体" panose="02010600030101010101" pitchFamily="2" charset="-122"/>
              </a:rPr>
              <a:t>[</a:t>
            </a:r>
            <a:r>
              <a:rPr kumimoji="1" lang="zh-CN" altLang="en-US" sz="2800">
                <a:ea typeface="宋体" panose="02010600030101010101" pitchFamily="2" charset="-122"/>
              </a:rPr>
              <a:t>例</a:t>
            </a:r>
            <a:r>
              <a:rPr kumimoji="1" lang="en-US" altLang="zh-CN" sz="2800">
                <a:ea typeface="宋体" panose="02010600030101010101" pitchFamily="2" charset="-122"/>
              </a:rPr>
              <a:t>]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800">
                <a:ea typeface="宋体" panose="02010600030101010101" pitchFamily="2" charset="-122"/>
              </a:rPr>
              <a:t>   #include &lt;stdio.h&gt;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800">
                <a:ea typeface="宋体" panose="02010600030101010101" pitchFamily="2" charset="-122"/>
              </a:rPr>
              <a:t>   main()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800">
                <a:ea typeface="宋体" panose="02010600030101010101" pitchFamily="2" charset="-122"/>
              </a:rPr>
              <a:t>   {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800">
                <a:ea typeface="宋体" panose="02010600030101010101" pitchFamily="2" charset="-122"/>
              </a:rPr>
              <a:t>        unsigned int a=65535; 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800">
                <a:ea typeface="宋体" panose="02010600030101010101" pitchFamily="2" charset="-122"/>
              </a:rPr>
              <a:t>        int b=-2;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800">
                <a:ea typeface="宋体" panose="02010600030101010101" pitchFamily="2" charset="-122"/>
              </a:rPr>
              <a:t>        printf(</a:t>
            </a:r>
            <a:r>
              <a:rPr kumimoji="1" lang="en-US" altLang="zh-CN" sz="2800"/>
              <a:t>"</a:t>
            </a:r>
            <a:r>
              <a:rPr kumimoji="1" lang="en-US" altLang="zh-CN" sz="2800">
                <a:ea typeface="宋体" panose="02010600030101010101" pitchFamily="2" charset="-122"/>
              </a:rPr>
              <a:t>a=%d,%o,%x,%u\n</a:t>
            </a:r>
            <a:r>
              <a:rPr kumimoji="1" lang="en-US" altLang="zh-CN" sz="2800"/>
              <a:t>"</a:t>
            </a:r>
            <a:r>
              <a:rPr kumimoji="1" lang="en-US" altLang="zh-CN" sz="2800">
                <a:ea typeface="宋体" panose="02010600030101010101" pitchFamily="2" charset="-122"/>
              </a:rPr>
              <a:t>,a,a,a,a);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800">
                <a:ea typeface="宋体" panose="02010600030101010101" pitchFamily="2" charset="-122"/>
              </a:rPr>
              <a:t>        printf(</a:t>
            </a:r>
            <a:r>
              <a:rPr kumimoji="1" lang="en-US" altLang="zh-CN" sz="2800"/>
              <a:t>"</a:t>
            </a:r>
            <a:r>
              <a:rPr kumimoji="1" lang="en-US" altLang="zh-CN" sz="2800">
                <a:ea typeface="宋体" panose="02010600030101010101" pitchFamily="2" charset="-122"/>
              </a:rPr>
              <a:t>b=%d,%o,%x,%u\n</a:t>
            </a:r>
            <a:r>
              <a:rPr kumimoji="1" lang="en-US" altLang="zh-CN" sz="2800"/>
              <a:t>"</a:t>
            </a:r>
            <a:r>
              <a:rPr kumimoji="1" lang="en-US" altLang="zh-CN" sz="2800">
                <a:ea typeface="宋体" panose="02010600030101010101" pitchFamily="2" charset="-122"/>
              </a:rPr>
              <a:t>,b,b,b,b);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800">
                <a:ea typeface="宋体" panose="02010600030101010101" pitchFamily="2" charset="-122"/>
              </a:rPr>
              <a:t>   }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800">
                <a:ea typeface="宋体" panose="02010600030101010101" pitchFamily="2" charset="-122"/>
              </a:rPr>
              <a:t> </a:t>
            </a:r>
            <a:r>
              <a:rPr kumimoji="1" lang="zh-CN" altLang="en-US" sz="2800">
                <a:ea typeface="宋体" panose="02010600030101010101" pitchFamily="2" charset="-122"/>
              </a:rPr>
              <a:t>输出</a:t>
            </a:r>
            <a:r>
              <a:rPr kumimoji="1" lang="en-US" altLang="zh-CN" sz="2800"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800">
                <a:ea typeface="宋体" panose="02010600030101010101" pitchFamily="2" charset="-122"/>
              </a:rPr>
              <a:t>   a=65535,177777,ffff,65535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800">
                <a:ea typeface="宋体" panose="02010600030101010101" pitchFamily="2" charset="-122"/>
              </a:rPr>
              <a:t>   b=-2,177776,fffe,65534</a:t>
            </a:r>
          </a:p>
        </p:txBody>
      </p:sp>
      <p:pic>
        <p:nvPicPr>
          <p:cNvPr id="66564" name="Picture 4" descr="p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5373688"/>
            <a:ext cx="421798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7812088" y="4437063"/>
            <a:ext cx="1331912" cy="431800"/>
          </a:xfrm>
          <a:prstGeom prst="wedgeRectCallout">
            <a:avLst>
              <a:gd name="adj1" fmla="val -40704"/>
              <a:gd name="adj2" fmla="val 15735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</a:rPr>
              <a:t>VC++</a:t>
            </a:r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</a:rPr>
              <a:t>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p" autoUpdateAnimBg="0"/>
      <p:bldP spid="665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891D072D-7B98-42E5-86D3-57E6602EC5BD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11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569325" cy="670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(5)  c </a:t>
            </a:r>
            <a:r>
              <a:rPr kumimoji="1"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格式符  </a:t>
            </a:r>
            <a:r>
              <a:rPr kumimoji="1"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输出一个字符。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kumimoji="1"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kumimoji="1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]    char ch=‘a’;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      printf(</a:t>
            </a:r>
            <a:r>
              <a:rPr kumimoji="1" lang="en-US" altLang="zh-CN"/>
              <a:t>"</a:t>
            </a:r>
            <a:r>
              <a:rPr kumimoji="1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%c</a:t>
            </a:r>
            <a:r>
              <a:rPr kumimoji="1" lang="en-US" altLang="zh-CN"/>
              <a:t>"</a:t>
            </a:r>
            <a:r>
              <a:rPr kumimoji="1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,ch);     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若整数的值在</a:t>
            </a: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en-US" altLang="en-US">
                <a:ea typeface="仿宋_GB2312" pitchFamily="49" charset="-122"/>
              </a:rPr>
              <a:t>～</a:t>
            </a:r>
            <a:r>
              <a:rPr kumimoji="1" lang="en-US" altLang="zh-CN" sz="2800" b="0">
                <a:ea typeface="仿宋_GB2312" pitchFamily="49" charset="-122"/>
              </a:rPr>
              <a:t>127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范围内</a:t>
            </a: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也可以用字符形式输出。在输出前</a:t>
            </a: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将该整数转换成相应的</a:t>
            </a: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字符</a:t>
            </a: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字符数据也可以用整数形式输出。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kumimoji="1"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kumimoji="1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</a:p>
          <a:p>
            <a:pPr algn="l" eaLnBrk="1" hangingPunct="1">
              <a:lnSpc>
                <a:spcPct val="80000"/>
              </a:lnSpc>
            </a:pPr>
            <a:r>
              <a:rPr kumimoji="1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#include &lt;stdio.h&gt;</a:t>
            </a:r>
          </a:p>
          <a:p>
            <a:pPr algn="l" eaLnBrk="1" hangingPunct="1">
              <a:lnSpc>
                <a:spcPct val="80000"/>
              </a:lnSpc>
            </a:pPr>
            <a:r>
              <a:rPr kumimoji="1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main( )</a:t>
            </a:r>
          </a:p>
          <a:p>
            <a:pPr algn="l" eaLnBrk="1" hangingPunct="1">
              <a:lnSpc>
                <a:spcPct val="80000"/>
              </a:lnSpc>
            </a:pPr>
            <a:r>
              <a:rPr kumimoji="1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{ </a:t>
            </a:r>
          </a:p>
          <a:p>
            <a:pPr algn="l" eaLnBrk="1" hangingPunct="1">
              <a:lnSpc>
                <a:spcPct val="80000"/>
              </a:lnSpc>
            </a:pPr>
            <a:r>
              <a:rPr kumimoji="1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  char c='a'; </a:t>
            </a:r>
          </a:p>
          <a:p>
            <a:pPr algn="l" eaLnBrk="1" hangingPunct="1">
              <a:lnSpc>
                <a:spcPct val="80000"/>
              </a:lnSpc>
            </a:pPr>
            <a:r>
              <a:rPr kumimoji="1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  int i=97;</a:t>
            </a:r>
          </a:p>
          <a:p>
            <a:pPr algn="l" eaLnBrk="1" hangingPunct="1">
              <a:lnSpc>
                <a:spcPct val="80000"/>
              </a:lnSpc>
            </a:pPr>
            <a:r>
              <a:rPr kumimoji="1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  printf("%c,%d\n",c,c);</a:t>
            </a:r>
          </a:p>
          <a:p>
            <a:pPr algn="l" eaLnBrk="1" hangingPunct="1">
              <a:lnSpc>
                <a:spcPct val="80000"/>
              </a:lnSpc>
            </a:pPr>
            <a:r>
              <a:rPr kumimoji="1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  printf("%c,%d\n",i,i);</a:t>
            </a:r>
          </a:p>
          <a:p>
            <a:pPr algn="l" eaLnBrk="1" hangingPunct="1">
              <a:lnSpc>
                <a:spcPct val="80000"/>
              </a:lnSpc>
            </a:pPr>
            <a:r>
              <a:rPr kumimoji="1"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}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6588125" y="42926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764213" y="3789363"/>
            <a:ext cx="2654300" cy="1566862"/>
          </a:xfrm>
          <a:prstGeom prst="rect">
            <a:avLst/>
          </a:prstGeom>
          <a:solidFill>
            <a:srgbClr val="FFFFCC"/>
          </a:solidFill>
          <a:ln w="127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:  a,97</a:t>
            </a: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     a,97</a:t>
            </a:r>
          </a:p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 autoUpdateAnimBg="0"/>
      <p:bldP spid="122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16B9F099-84F7-4A67-8EDA-3252B1E123BD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12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497887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  <a:buFontTx/>
              <a:buAutoNum type="arabicParenBoth" startAt="6"/>
            </a:pPr>
            <a:r>
              <a:rPr kumimoji="1"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kumimoji="1" lang="zh-CN" altLang="en-US" sz="2400">
                <a:solidFill>
                  <a:schemeClr val="accent2"/>
                </a:solidFill>
                <a:ea typeface="宋体" panose="02010600030101010101" pitchFamily="2" charset="-122"/>
              </a:rPr>
              <a:t>格式符  </a:t>
            </a:r>
            <a:r>
              <a:rPr kumimoji="1" lang="zh-CN" altLang="en-US" sz="2400">
                <a:ea typeface="宋体" panose="02010600030101010101" pitchFamily="2" charset="-122"/>
              </a:rPr>
              <a:t>输出一个字符串。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>
                <a:ea typeface="宋体" panose="02010600030101010101" pitchFamily="2" charset="-122"/>
              </a:rPr>
              <a:t>说明：     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>
                <a:ea typeface="宋体" panose="02010600030101010101" pitchFamily="2" charset="-122"/>
              </a:rPr>
              <a:t>--</a:t>
            </a:r>
            <a:r>
              <a:rPr kumimoji="1" lang="zh-CN" altLang="en-US" sz="2400">
                <a:ea typeface="宋体" panose="02010600030101010101" pitchFamily="2" charset="-122"/>
              </a:rPr>
              <a:t>若不指定字符宽度和对齐方式</a:t>
            </a:r>
            <a:r>
              <a:rPr kumimoji="1" lang="en-US" altLang="zh-CN" sz="2400">
                <a:ea typeface="宋体" panose="02010600030101010101" pitchFamily="2" charset="-122"/>
              </a:rPr>
              <a:t>,</a:t>
            </a:r>
            <a:r>
              <a:rPr kumimoji="1" lang="zh-CN" altLang="en-US" sz="2400">
                <a:ea typeface="宋体" panose="02010600030101010101" pitchFamily="2" charset="-122"/>
              </a:rPr>
              <a:t>则输出全部字符串</a:t>
            </a:r>
            <a:r>
              <a:rPr kumimoji="1" lang="en-US" altLang="zh-CN" sz="2400">
                <a:ea typeface="宋体" panose="02010600030101010101" pitchFamily="2" charset="-122"/>
              </a:rPr>
              <a:t>(</a:t>
            </a:r>
            <a:r>
              <a:rPr kumimoji="1" lang="zh-CN" altLang="en-US" sz="2400">
                <a:ea typeface="宋体" panose="02010600030101010101" pitchFamily="2" charset="-122"/>
              </a:rPr>
              <a:t>第一个</a:t>
            </a:r>
            <a:r>
              <a:rPr kumimoji="1" lang="en-US" altLang="zh-CN" sz="2400">
                <a:ea typeface="宋体" panose="02010600030101010101" pitchFamily="2" charset="-122"/>
              </a:rPr>
              <a:t>\0</a:t>
            </a:r>
            <a:r>
              <a:rPr kumimoji="1" lang="zh-CN" altLang="en-US" sz="2400">
                <a:ea typeface="宋体" panose="02010600030101010101" pitchFamily="2" charset="-122"/>
              </a:rPr>
              <a:t>之前</a:t>
            </a:r>
            <a:r>
              <a:rPr kumimoji="1" lang="en-US" altLang="zh-CN" sz="2400">
                <a:ea typeface="宋体" panose="02010600030101010101" pitchFamily="2" charset="-122"/>
              </a:rPr>
              <a:t>). 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>
                <a:ea typeface="宋体" panose="02010600030101010101" pitchFamily="2" charset="-122"/>
              </a:rPr>
              <a:t>    </a:t>
            </a:r>
            <a:r>
              <a:rPr kumimoji="1" lang="zh-CN" altLang="en-US" sz="2400">
                <a:ea typeface="宋体" panose="02010600030101010101" pitchFamily="2" charset="-122"/>
              </a:rPr>
              <a:t>例如</a:t>
            </a:r>
            <a:r>
              <a:rPr kumimoji="1" lang="en-US" altLang="zh-CN" sz="2400">
                <a:ea typeface="宋体" panose="02010600030101010101" pitchFamily="2" charset="-122"/>
              </a:rPr>
              <a:t>:    printf(</a:t>
            </a:r>
            <a:r>
              <a:rPr kumimoji="1" lang="en-US" altLang="zh-CN" sz="2400"/>
              <a:t>"</a:t>
            </a:r>
            <a:r>
              <a:rPr kumimoji="1" lang="en-US" altLang="zh-CN" sz="2400">
                <a:ea typeface="宋体" panose="02010600030101010101" pitchFamily="2" charset="-122"/>
              </a:rPr>
              <a:t>%s</a:t>
            </a:r>
            <a:r>
              <a:rPr kumimoji="1" lang="en-US" altLang="zh-CN" sz="2400"/>
              <a:t>"</a:t>
            </a:r>
            <a:r>
              <a:rPr kumimoji="1" lang="en-US" altLang="zh-CN" sz="2400">
                <a:ea typeface="宋体" panose="02010600030101010101" pitchFamily="2" charset="-122"/>
              </a:rPr>
              <a:t>, </a:t>
            </a:r>
            <a:r>
              <a:rPr kumimoji="1" lang="en-US" altLang="zh-CN" sz="2400"/>
              <a:t>"</a:t>
            </a:r>
            <a:r>
              <a:rPr kumimoji="1" lang="en-US" altLang="zh-CN" sz="2400">
                <a:ea typeface="宋体" panose="02010600030101010101" pitchFamily="2" charset="-122"/>
              </a:rPr>
              <a:t>CHINA</a:t>
            </a:r>
            <a:r>
              <a:rPr kumimoji="1" lang="en-US" altLang="zh-CN" sz="2400"/>
              <a:t>"</a:t>
            </a:r>
            <a:r>
              <a:rPr kumimoji="1" lang="en-US" altLang="zh-CN" sz="2400">
                <a:ea typeface="宋体" panose="02010600030101010101" pitchFamily="2" charset="-122"/>
              </a:rPr>
              <a:t>); 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>
                <a:ea typeface="宋体" panose="02010600030101010101" pitchFamily="2" charset="-122"/>
              </a:rPr>
              <a:t>     </a:t>
            </a:r>
            <a:r>
              <a:rPr kumimoji="1" lang="zh-CN" altLang="en-US" sz="2400">
                <a:ea typeface="宋体" panose="02010600030101010101" pitchFamily="2" charset="-122"/>
              </a:rPr>
              <a:t>程序运行输出：  </a:t>
            </a:r>
            <a:r>
              <a:rPr kumimoji="1" lang="en-US" altLang="zh-CN" sz="2400">
                <a:ea typeface="宋体" panose="02010600030101010101" pitchFamily="2" charset="-122"/>
              </a:rPr>
              <a:t>CHINA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>
                <a:ea typeface="宋体" panose="02010600030101010101" pitchFamily="2" charset="-122"/>
              </a:rPr>
              <a:t>--</a:t>
            </a:r>
            <a:r>
              <a:rPr kumimoji="1" lang="zh-CN" altLang="en-US" sz="2400">
                <a:ea typeface="宋体" panose="02010600030101010101" pitchFamily="2" charset="-122"/>
              </a:rPr>
              <a:t>若指定宽度</a:t>
            </a:r>
            <a:r>
              <a:rPr kumimoji="1" lang="en-US" altLang="zh-CN" sz="2400">
                <a:ea typeface="宋体" panose="02010600030101010101" pitchFamily="2" charset="-122"/>
              </a:rPr>
              <a:t>m</a:t>
            </a:r>
            <a:r>
              <a:rPr kumimoji="1" lang="zh-CN" altLang="en-US" sz="2400">
                <a:ea typeface="宋体" panose="02010600030101010101" pitchFamily="2" charset="-122"/>
              </a:rPr>
              <a:t>，当实际字符个数</a:t>
            </a:r>
            <a:r>
              <a:rPr kumimoji="1" lang="zh-CN" altLang="en-US" sz="2400">
                <a:solidFill>
                  <a:srgbClr val="CC0000"/>
                </a:solidFill>
                <a:ea typeface="宋体" panose="02010600030101010101" pitchFamily="2" charset="-122"/>
              </a:rPr>
              <a:t>大于</a:t>
            </a:r>
            <a:r>
              <a:rPr kumimoji="1" lang="en-US" altLang="zh-CN" sz="2400">
                <a:solidFill>
                  <a:srgbClr val="CC0000"/>
                </a:solidFill>
                <a:ea typeface="宋体" panose="02010600030101010101" pitchFamily="2" charset="-122"/>
              </a:rPr>
              <a:t>m</a:t>
            </a:r>
            <a:r>
              <a:rPr kumimoji="1" lang="en-US" altLang="zh-CN" sz="2400">
                <a:ea typeface="宋体" panose="02010600030101010101" pitchFamily="2" charset="-122"/>
              </a:rPr>
              <a:t>,</a:t>
            </a:r>
            <a:r>
              <a:rPr kumimoji="1" lang="zh-CN" altLang="en-US" sz="2400">
                <a:ea typeface="宋体" panose="02010600030101010101" pitchFamily="2" charset="-122"/>
              </a:rPr>
              <a:t>按</a:t>
            </a:r>
            <a:r>
              <a:rPr kumimoji="1" lang="zh-CN" altLang="en-US" sz="2400">
                <a:solidFill>
                  <a:srgbClr val="CC0000"/>
                </a:solidFill>
                <a:ea typeface="宋体" panose="02010600030101010101" pitchFamily="2" charset="-122"/>
              </a:rPr>
              <a:t>实际宽度</a:t>
            </a:r>
            <a:r>
              <a:rPr kumimoji="1" lang="zh-CN" altLang="en-US" sz="2400">
                <a:ea typeface="宋体" panose="02010600030101010101" pitchFamily="2" charset="-122"/>
              </a:rPr>
              <a:t>输出</a:t>
            </a:r>
            <a:r>
              <a:rPr kumimoji="1" lang="en-US" altLang="zh-CN" sz="2400">
                <a:ea typeface="宋体" panose="02010600030101010101" pitchFamily="2" charset="-122"/>
              </a:rPr>
              <a:t>;</a:t>
            </a:r>
            <a:r>
              <a:rPr kumimoji="1" lang="zh-CN" altLang="en-US" sz="2400">
                <a:ea typeface="宋体" panose="02010600030101010101" pitchFamily="2" charset="-122"/>
              </a:rPr>
              <a:t>如果实际字符个数</a:t>
            </a:r>
            <a:r>
              <a:rPr kumimoji="1" lang="zh-CN" altLang="en-US" sz="2400">
                <a:solidFill>
                  <a:srgbClr val="CC0000"/>
                </a:solidFill>
                <a:ea typeface="宋体" panose="02010600030101010101" pitchFamily="2" charset="-122"/>
              </a:rPr>
              <a:t>小于</a:t>
            </a:r>
            <a:r>
              <a:rPr kumimoji="1" lang="en-US" altLang="zh-CN" sz="2400">
                <a:solidFill>
                  <a:srgbClr val="CC0000"/>
                </a:solidFill>
                <a:ea typeface="宋体" panose="02010600030101010101" pitchFamily="2" charset="-122"/>
              </a:rPr>
              <a:t>m</a:t>
            </a:r>
            <a:r>
              <a:rPr kumimoji="1" lang="en-US" altLang="zh-CN" sz="2400">
                <a:ea typeface="宋体" panose="02010600030101010101" pitchFamily="2" charset="-122"/>
              </a:rPr>
              <a:t>,</a:t>
            </a:r>
            <a:r>
              <a:rPr kumimoji="1" lang="zh-CN" altLang="en-US" sz="2400">
                <a:ea typeface="宋体" panose="02010600030101010101" pitchFamily="2" charset="-122"/>
              </a:rPr>
              <a:t>字符</a:t>
            </a:r>
            <a:r>
              <a:rPr kumimoji="1" lang="zh-CN" altLang="en-US" sz="2400">
                <a:solidFill>
                  <a:srgbClr val="CC0000"/>
                </a:solidFill>
                <a:ea typeface="宋体" panose="02010600030101010101" pitchFamily="2" charset="-122"/>
              </a:rPr>
              <a:t>右对齐</a:t>
            </a:r>
            <a:r>
              <a:rPr kumimoji="1" lang="zh-CN" altLang="en-US" sz="2400">
                <a:ea typeface="宋体" panose="02010600030101010101" pitchFamily="2" charset="-122"/>
              </a:rPr>
              <a:t>，左边填空格。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>
                <a:ea typeface="宋体" panose="02010600030101010101" pitchFamily="2" charset="-122"/>
              </a:rPr>
              <a:t>--</a:t>
            </a:r>
            <a:r>
              <a:rPr kumimoji="1" lang="zh-CN" altLang="en-US" sz="2400">
                <a:ea typeface="宋体" panose="02010600030101010101" pitchFamily="2" charset="-122"/>
              </a:rPr>
              <a:t>若指出 </a:t>
            </a:r>
            <a:r>
              <a:rPr kumimoji="1" lang="en-US" altLang="zh-CN" sz="2400">
                <a:ea typeface="宋体" panose="02010600030101010101" pitchFamily="2" charset="-122"/>
              </a:rPr>
              <a:t>.n   </a:t>
            </a:r>
            <a:r>
              <a:rPr kumimoji="1" lang="zh-CN" altLang="en-US" sz="2400">
                <a:ea typeface="宋体" panose="02010600030101010101" pitchFamily="2" charset="-122"/>
              </a:rPr>
              <a:t>从左边开始截取</a:t>
            </a:r>
            <a:r>
              <a:rPr kumimoji="1" lang="en-US" altLang="zh-CN" sz="2400">
                <a:ea typeface="宋体" panose="02010600030101010101" pitchFamily="2" charset="-122"/>
              </a:rPr>
              <a:t>n </a:t>
            </a:r>
            <a:r>
              <a:rPr kumimoji="1" lang="zh-CN" altLang="en-US" sz="2400">
                <a:ea typeface="宋体" panose="02010600030101010101" pitchFamily="2" charset="-122"/>
              </a:rPr>
              <a:t>位字符</a:t>
            </a:r>
          </a:p>
          <a:p>
            <a:pPr algn="l" eaLnBrk="1" hangingPunct="1"/>
            <a:r>
              <a:rPr kumimoji="1"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例如</a:t>
            </a:r>
            <a:r>
              <a:rPr kumimoji="1"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1" lang="en-US" altLang="zh-CN" sz="2400">
                <a:ea typeface="宋体" panose="02010600030101010101" pitchFamily="2" charset="-122"/>
              </a:rPr>
              <a:t>printf(</a:t>
            </a:r>
            <a:r>
              <a:rPr kumimoji="1" lang="en-US" altLang="zh-CN" sz="2400"/>
              <a:t>"s1=</a:t>
            </a:r>
            <a:r>
              <a:rPr kumimoji="1" lang="en-US" altLang="zh-CN" sz="2400">
                <a:ea typeface="宋体" panose="02010600030101010101" pitchFamily="2" charset="-122"/>
              </a:rPr>
              <a:t>%s,s2=%3s,s3=%-5.2s,s4=%.3s</a:t>
            </a:r>
            <a:r>
              <a:rPr kumimoji="1" lang="en-US" altLang="zh-CN" sz="2400"/>
              <a:t>"</a:t>
            </a:r>
            <a:r>
              <a:rPr kumimoji="1" lang="en-US" altLang="zh-CN" sz="2400">
                <a:ea typeface="宋体" panose="02010600030101010101" pitchFamily="2" charset="-122"/>
              </a:rPr>
              <a:t>, </a:t>
            </a:r>
            <a:r>
              <a:rPr kumimoji="1" lang="en-US" altLang="zh-CN" sz="2400"/>
              <a:t>"</a:t>
            </a:r>
            <a:r>
              <a:rPr kumimoji="1" lang="en-US" altLang="zh-CN" sz="2400">
                <a:ea typeface="宋体" panose="02010600030101010101" pitchFamily="2" charset="-122"/>
              </a:rPr>
              <a:t>abcd</a:t>
            </a:r>
            <a:r>
              <a:rPr kumimoji="1" lang="en-US" altLang="zh-CN" sz="2400"/>
              <a:t>", "abcd", "abcd", "abcd"</a:t>
            </a:r>
            <a:r>
              <a:rPr kumimoji="1" lang="en-US" altLang="zh-CN" sz="2400">
                <a:ea typeface="宋体" panose="02010600030101010101" pitchFamily="2" charset="-122"/>
              </a:rPr>
              <a:t>) ;</a:t>
            </a:r>
          </a:p>
          <a:p>
            <a:pPr algn="l" eaLnBrk="1" hangingPunct="1"/>
            <a:r>
              <a:rPr kumimoji="1" lang="en-US" altLang="zh-CN" sz="2400">
                <a:ea typeface="宋体" panose="02010600030101010101" pitchFamily="2" charset="-122"/>
              </a:rPr>
              <a:t>    </a:t>
            </a:r>
            <a:r>
              <a:rPr kumimoji="1"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程序运行输出：</a:t>
            </a:r>
          </a:p>
          <a:p>
            <a:pPr algn="l" eaLnBrk="1" hangingPunct="1"/>
            <a:r>
              <a:rPr kumimoji="1"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s1=abcd,s2=abcd,s3=ab   ,s4=abc</a:t>
            </a:r>
          </a:p>
        </p:txBody>
      </p:sp>
      <p:pic>
        <p:nvPicPr>
          <p:cNvPr id="71685" name="Picture 5" descr="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445125"/>
            <a:ext cx="3890962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56D7C9BD-7B1E-4A2F-BF47-EDAF5BA486B1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13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497887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(7) f</a:t>
            </a:r>
            <a:r>
              <a:rPr kumimoji="1" lang="zh-CN" altLang="en-US" sz="2800" dirty="0">
                <a:solidFill>
                  <a:schemeClr val="accent2"/>
                </a:solidFill>
                <a:ea typeface="宋体" panose="02010600030101010101" pitchFamily="2" charset="-122"/>
              </a:rPr>
              <a:t>格式符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dirty="0">
                <a:ea typeface="宋体" panose="02010600030101010101" pitchFamily="2" charset="-122"/>
              </a:rPr>
              <a:t>    以小数形式输出实数</a:t>
            </a:r>
            <a:r>
              <a:rPr kumimoji="1" lang="en-US" altLang="zh-CN" sz="2800" dirty="0">
                <a:ea typeface="宋体" panose="02010600030101010101" pitchFamily="2" charset="-122"/>
              </a:rPr>
              <a:t>(</a:t>
            </a:r>
            <a:r>
              <a:rPr kumimoji="1" lang="zh-CN" altLang="en-US" sz="2800" dirty="0">
                <a:ea typeface="宋体" panose="02010600030101010101" pitchFamily="2" charset="-122"/>
              </a:rPr>
              <a:t>包括单、双精度</a:t>
            </a:r>
            <a:r>
              <a:rPr kumimoji="1" lang="en-US" altLang="zh-CN" sz="2800" dirty="0">
                <a:ea typeface="宋体" panose="02010600030101010101" pitchFamily="2" charset="-122"/>
              </a:rPr>
              <a:t>)</a:t>
            </a:r>
            <a:r>
              <a:rPr kumimoji="1" lang="zh-CN" altLang="en-US" sz="2800" dirty="0">
                <a:ea typeface="宋体" panose="02010600030101010101" pitchFamily="2" charset="-122"/>
              </a:rPr>
              <a:t>。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dirty="0">
                <a:ea typeface="宋体" panose="02010600030101010101" pitchFamily="2" charset="-122"/>
              </a:rPr>
              <a:t>    适合输出小数位数较少的实数，使输出的宽度较小。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>
                <a:ea typeface="宋体" panose="02010600030101010101" pitchFamily="2" charset="-122"/>
              </a:rPr>
              <a:t>1) </a:t>
            </a:r>
            <a:r>
              <a:rPr kumimoji="1" lang="en-US" altLang="zh-CN" sz="2800" dirty="0">
                <a:solidFill>
                  <a:srgbClr val="800000"/>
                </a:solidFill>
                <a:ea typeface="宋体" panose="02010600030101010101" pitchFamily="2" charset="-122"/>
              </a:rPr>
              <a:t>%f</a:t>
            </a:r>
            <a:r>
              <a:rPr kumimoji="1" lang="en-US" altLang="zh-CN" sz="2800" dirty="0">
                <a:ea typeface="宋体" panose="02010600030101010101" pitchFamily="2" charset="-122"/>
              </a:rPr>
              <a:t> , </a:t>
            </a:r>
            <a:r>
              <a:rPr kumimoji="1" lang="zh-CN" altLang="en-US" sz="2800" dirty="0">
                <a:ea typeface="宋体" panose="02010600030101010101" pitchFamily="2" charset="-122"/>
              </a:rPr>
              <a:t>不指定字段宽度</a:t>
            </a:r>
            <a:r>
              <a:rPr kumimoji="1" lang="en-US" altLang="zh-CN" sz="2800" dirty="0">
                <a:ea typeface="宋体" panose="02010600030101010101" pitchFamily="2" charset="-122"/>
              </a:rPr>
              <a:t>,</a:t>
            </a:r>
            <a:r>
              <a:rPr kumimoji="1" lang="zh-CN" altLang="en-US" sz="2800" dirty="0">
                <a:ea typeface="宋体" panose="02010600030101010101" pitchFamily="2" charset="-122"/>
              </a:rPr>
              <a:t>由系统自动指定</a:t>
            </a:r>
            <a:r>
              <a:rPr kumimoji="1" lang="en-US" altLang="zh-CN" sz="2800" dirty="0">
                <a:ea typeface="宋体" panose="02010600030101010101" pitchFamily="2" charset="-122"/>
              </a:rPr>
              <a:t>,</a:t>
            </a:r>
            <a:r>
              <a:rPr kumimoji="1" lang="zh-CN" altLang="en-US" sz="2800" dirty="0">
                <a:ea typeface="宋体" panose="02010600030101010101" pitchFamily="2" charset="-122"/>
              </a:rPr>
              <a:t>使整数部分全部输出</a:t>
            </a:r>
            <a:r>
              <a:rPr kumimoji="1" lang="en-US" altLang="zh-CN" sz="2800" dirty="0">
                <a:ea typeface="宋体" panose="02010600030101010101" pitchFamily="2" charset="-122"/>
              </a:rPr>
              <a:t>,</a:t>
            </a:r>
            <a:r>
              <a:rPr kumimoji="1" lang="zh-CN" altLang="en-US" sz="2800" dirty="0">
                <a:ea typeface="宋体" panose="02010600030101010101" pitchFamily="2" charset="-122"/>
              </a:rPr>
              <a:t>输出</a:t>
            </a:r>
            <a:r>
              <a:rPr kumimoji="1" lang="en-US" altLang="zh-CN" sz="2800" dirty="0">
                <a:ea typeface="宋体" panose="02010600030101010101" pitchFamily="2" charset="-122"/>
              </a:rPr>
              <a:t>6</a:t>
            </a:r>
            <a:r>
              <a:rPr kumimoji="1" lang="zh-CN" altLang="en-US" sz="2800" dirty="0">
                <a:ea typeface="宋体" panose="02010600030101010101" pitchFamily="2" charset="-122"/>
              </a:rPr>
              <a:t>位小数（输出双精度数据，也是</a:t>
            </a:r>
            <a:r>
              <a:rPr kumimoji="1" lang="en-US" altLang="zh-CN" sz="2800" dirty="0">
                <a:ea typeface="宋体" panose="02010600030101010101" pitchFamily="2" charset="-122"/>
              </a:rPr>
              <a:t>6</a:t>
            </a:r>
            <a:r>
              <a:rPr kumimoji="1" lang="zh-CN" altLang="en-US" sz="2800" dirty="0">
                <a:ea typeface="宋体" panose="02010600030101010101" pitchFamily="2" charset="-122"/>
              </a:rPr>
              <a:t>位，但精度降低）。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>
                <a:ea typeface="宋体" panose="02010600030101010101" pitchFamily="2" charset="-122"/>
              </a:rPr>
              <a:t>2) </a:t>
            </a:r>
            <a:r>
              <a:rPr kumimoji="1" lang="en-US" altLang="zh-CN" sz="2800" dirty="0">
                <a:solidFill>
                  <a:srgbClr val="800000"/>
                </a:solidFill>
                <a:ea typeface="宋体" panose="02010600030101010101" pitchFamily="2" charset="-122"/>
              </a:rPr>
              <a:t>%m.nf</a:t>
            </a:r>
            <a:r>
              <a:rPr kumimoji="1" lang="en-US" altLang="zh-CN" sz="2800" dirty="0">
                <a:ea typeface="宋体" panose="02010600030101010101" pitchFamily="2" charset="-122"/>
              </a:rPr>
              <a:t> , </a:t>
            </a:r>
            <a:r>
              <a:rPr kumimoji="1" lang="zh-CN" altLang="en-US" sz="2800" dirty="0">
                <a:ea typeface="宋体" panose="02010600030101010101" pitchFamily="2" charset="-122"/>
              </a:rPr>
              <a:t>指定输出的数据共占</a:t>
            </a:r>
            <a:r>
              <a:rPr kumimoji="1" lang="en-US" altLang="zh-CN" sz="2800" dirty="0">
                <a:ea typeface="宋体" panose="02010600030101010101" pitchFamily="2" charset="-122"/>
              </a:rPr>
              <a:t>m</a:t>
            </a:r>
            <a:r>
              <a:rPr kumimoji="1" lang="zh-CN" altLang="en-US" sz="2800" dirty="0">
                <a:ea typeface="宋体" panose="02010600030101010101" pitchFamily="2" charset="-122"/>
              </a:rPr>
              <a:t>列</a:t>
            </a:r>
            <a:r>
              <a:rPr kumimoji="1" lang="en-US" altLang="zh-CN" sz="2800" dirty="0">
                <a:ea typeface="宋体" panose="02010600030101010101" pitchFamily="2" charset="-122"/>
              </a:rPr>
              <a:t>,</a:t>
            </a:r>
            <a:r>
              <a:rPr kumimoji="1" lang="zh-CN" altLang="en-US" sz="2800" dirty="0">
                <a:ea typeface="宋体" panose="02010600030101010101" pitchFamily="2" charset="-122"/>
              </a:rPr>
              <a:t>其中有</a:t>
            </a:r>
            <a:r>
              <a:rPr kumimoji="1" lang="en-US" altLang="zh-CN" sz="2800" dirty="0">
                <a:ea typeface="宋体" panose="02010600030101010101" pitchFamily="2" charset="-122"/>
              </a:rPr>
              <a:t>n</a:t>
            </a:r>
            <a:r>
              <a:rPr kumimoji="1" lang="zh-CN" altLang="en-US" sz="2800" dirty="0">
                <a:ea typeface="宋体" panose="02010600030101010101" pitchFamily="2" charset="-122"/>
              </a:rPr>
              <a:t>位小数，</a:t>
            </a:r>
            <a:r>
              <a:rPr kumimoji="1"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并进行四舍五入</a:t>
            </a:r>
            <a:r>
              <a:rPr kumimoji="1" lang="zh-CN" altLang="en-US" sz="2800" dirty="0">
                <a:ea typeface="宋体" panose="02010600030101010101" pitchFamily="2" charset="-122"/>
              </a:rPr>
              <a:t>。若数据长度小于</a:t>
            </a:r>
            <a:r>
              <a:rPr kumimoji="1" lang="en-US" altLang="zh-CN" sz="2800" dirty="0">
                <a:ea typeface="宋体" panose="02010600030101010101" pitchFamily="2" charset="-122"/>
              </a:rPr>
              <a:t>m,</a:t>
            </a:r>
            <a:r>
              <a:rPr kumimoji="1" lang="zh-CN" altLang="en-US" sz="2800" dirty="0">
                <a:ea typeface="宋体" panose="02010600030101010101" pitchFamily="2" charset="-122"/>
              </a:rPr>
              <a:t>则左端补空格。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dirty="0">
                <a:ea typeface="宋体" panose="02010600030101010101" pitchFamily="2" charset="-122"/>
              </a:rPr>
              <a:t>   例：</a:t>
            </a:r>
            <a:r>
              <a:rPr kumimoji="1" lang="en-US" altLang="zh-CN" sz="2800" dirty="0">
                <a:ea typeface="宋体" panose="02010600030101010101" pitchFamily="2" charset="-122"/>
              </a:rPr>
              <a:t>float x=15.3,y=222.225111;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>
                <a:ea typeface="宋体" panose="02010600030101010101" pitchFamily="2" charset="-122"/>
              </a:rPr>
              <a:t>           </a:t>
            </a:r>
            <a:r>
              <a:rPr kumimoji="1" lang="en-US" altLang="zh-CN" sz="2800" dirty="0" err="1">
                <a:ea typeface="宋体" panose="02010600030101010101" pitchFamily="2" charset="-122"/>
              </a:rPr>
              <a:t>printf</a:t>
            </a:r>
            <a:r>
              <a:rPr kumimoji="1" lang="en-US" altLang="zh-CN" sz="2800" dirty="0">
                <a:ea typeface="宋体" panose="02010600030101010101" pitchFamily="2" charset="-122"/>
              </a:rPr>
              <a:t>(</a:t>
            </a:r>
            <a:r>
              <a:rPr kumimoji="1" lang="en-US" altLang="zh-CN" dirty="0"/>
              <a:t>"</a:t>
            </a:r>
            <a:r>
              <a:rPr kumimoji="1" lang="en-US" altLang="zh-CN" sz="2800" dirty="0">
                <a:ea typeface="宋体" panose="02010600030101010101" pitchFamily="2" charset="-122"/>
              </a:rPr>
              <a:t>%f,%6.2f\n</a:t>
            </a:r>
            <a:r>
              <a:rPr kumimoji="1" lang="en-US" altLang="zh-CN" dirty="0"/>
              <a:t>"</a:t>
            </a:r>
            <a:r>
              <a:rPr kumimoji="1" lang="en-US" altLang="zh-CN" sz="2800" dirty="0">
                <a:ea typeface="宋体" panose="02010600030101010101" pitchFamily="2" charset="-122"/>
              </a:rPr>
              <a:t>,</a:t>
            </a:r>
            <a:r>
              <a:rPr kumimoji="1" lang="en-US" altLang="zh-CN" sz="2800" dirty="0" err="1">
                <a:ea typeface="宋体" panose="02010600030101010101" pitchFamily="2" charset="-122"/>
              </a:rPr>
              <a:t>x,y</a:t>
            </a:r>
            <a:r>
              <a:rPr kumimoji="1" lang="en-US" altLang="zh-CN" sz="2800" dirty="0">
                <a:ea typeface="宋体" panose="02010600030101010101" pitchFamily="2" charset="-122"/>
              </a:rPr>
              <a:t>);</a:t>
            </a:r>
          </a:p>
        </p:txBody>
      </p:sp>
      <p:pic>
        <p:nvPicPr>
          <p:cNvPr id="88068" name="Picture 4" descr="p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6021388"/>
            <a:ext cx="334803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85965F23-4CDF-40E8-B3FC-493B561869F6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14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15363" name="矩形 4"/>
          <p:cNvSpPr>
            <a:spLocks noChangeArrowheads="1"/>
          </p:cNvSpPr>
          <p:nvPr/>
        </p:nvSpPr>
        <p:spPr bwMode="auto">
          <a:xfrm>
            <a:off x="827088" y="1341438"/>
            <a:ext cx="4572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/>
            <a:r>
              <a:rPr lang="en-US" altLang="zh-CN"/>
              <a:t>float x =12.3456; </a:t>
            </a:r>
          </a:p>
          <a:p>
            <a:pPr algn="l" eaLnBrk="1" hangingPunct="1"/>
            <a:r>
              <a:rPr lang="en-US" altLang="zh-CN"/>
              <a:t>printf("%</a:t>
            </a:r>
            <a:r>
              <a:rPr lang="en-US" altLang="zh-CN">
                <a:solidFill>
                  <a:srgbClr val="C00000"/>
                </a:solidFill>
              </a:rPr>
              <a:t>.3f</a:t>
            </a:r>
            <a:r>
              <a:rPr lang="en-US" altLang="zh-CN"/>
              <a:t>", x); </a:t>
            </a:r>
            <a:endParaRPr lang="zh-CN" altLang="en-US"/>
          </a:p>
        </p:txBody>
      </p:sp>
      <p:sp>
        <p:nvSpPr>
          <p:cNvPr id="15364" name="矩形 5"/>
          <p:cNvSpPr>
            <a:spLocks noChangeArrowheads="1"/>
          </p:cNvSpPr>
          <p:nvPr/>
        </p:nvSpPr>
        <p:spPr bwMode="auto">
          <a:xfrm>
            <a:off x="684213" y="2708275"/>
            <a:ext cx="33512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输出：</a:t>
            </a:r>
            <a:r>
              <a:rPr lang="en-US" altLang="zh-CN">
                <a:solidFill>
                  <a:schemeClr val="tx2"/>
                </a:solidFill>
              </a:rPr>
              <a:t>12.346</a:t>
            </a:r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61F89409-D0E1-4352-9508-44DF64F19BD9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15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395288" y="549275"/>
            <a:ext cx="8424862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>
                <a:ea typeface="宋体" panose="02010600030101010101" pitchFamily="2" charset="-122"/>
              </a:rPr>
              <a:t>8.</a:t>
            </a:r>
            <a:r>
              <a:rPr kumimoji="1" lang="en-US" altLang="zh-CN" sz="2400">
                <a:ea typeface="宋体" panose="02010600030101010101" pitchFamily="2" charset="-122"/>
              </a:rPr>
              <a:t>  </a:t>
            </a:r>
            <a:r>
              <a:rPr kumimoji="1"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kumimoji="1" lang="zh-CN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格式</a:t>
            </a:r>
            <a:r>
              <a:rPr kumimoji="1" lang="zh-CN" altLang="en-US" sz="2800">
                <a:solidFill>
                  <a:schemeClr val="accent2"/>
                </a:solidFill>
                <a:ea typeface="宋体" panose="02010600030101010101" pitchFamily="2" charset="-122"/>
              </a:rPr>
              <a:t>    </a:t>
            </a:r>
            <a:r>
              <a:rPr kumimoji="1" lang="zh-CN" altLang="zh-CN" sz="2800">
                <a:ea typeface="宋体" panose="02010600030101010101" pitchFamily="2" charset="-122"/>
              </a:rPr>
              <a:t>以指数形式输出实数。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ea typeface="宋体" panose="02010600030101010101" pitchFamily="2" charset="-122"/>
              </a:rPr>
              <a:t> </a:t>
            </a:r>
            <a:r>
              <a:rPr kumimoji="1" lang="zh-CN" altLang="en-US" sz="2800">
                <a:ea typeface="宋体" panose="02010600030101010101" pitchFamily="2" charset="-122"/>
              </a:rPr>
              <a:t>  </a:t>
            </a:r>
            <a:r>
              <a:rPr kumimoji="1" lang="en-US" altLang="zh-CN" sz="2800">
                <a:ea typeface="宋体" panose="02010600030101010101" pitchFamily="2" charset="-122"/>
              </a:rPr>
              <a:t>1</a:t>
            </a:r>
            <a:r>
              <a:rPr kumimoji="1" lang="zh-CN" altLang="en-US" sz="2800">
                <a:ea typeface="宋体" panose="02010600030101010101" pitchFamily="2" charset="-122"/>
              </a:rPr>
              <a:t>） </a:t>
            </a:r>
            <a:r>
              <a:rPr kumimoji="1" lang="zh-CN" altLang="zh-CN" sz="2800">
                <a:solidFill>
                  <a:srgbClr val="800000"/>
                </a:solidFill>
                <a:ea typeface="宋体" panose="02010600030101010101" pitchFamily="2" charset="-122"/>
              </a:rPr>
              <a:t>%</a:t>
            </a:r>
            <a:r>
              <a:rPr kumimoji="1" lang="en-US" altLang="zh-CN" sz="2800">
                <a:solidFill>
                  <a:srgbClr val="800000"/>
                </a:solidFill>
                <a:ea typeface="宋体" panose="02010600030101010101" pitchFamily="2" charset="-122"/>
              </a:rPr>
              <a:t>e</a:t>
            </a:r>
            <a:r>
              <a:rPr kumimoji="1" lang="en-US" altLang="zh-CN" sz="2800">
                <a:ea typeface="宋体" panose="02010600030101010101" pitchFamily="2" charset="-122"/>
              </a:rPr>
              <a:t>   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>
                <a:ea typeface="宋体" panose="02010600030101010101" pitchFamily="2" charset="-122"/>
              </a:rPr>
              <a:t>      </a:t>
            </a:r>
            <a:r>
              <a:rPr kumimoji="1" lang="zh-CN" altLang="zh-CN" sz="2800">
                <a:ea typeface="宋体" panose="02010600030101010101" pitchFamily="2" charset="-122"/>
              </a:rPr>
              <a:t>不指定输出数据所占的宽度和数字部分小数位数,由系统自动指定</a:t>
            </a:r>
            <a:r>
              <a:rPr kumimoji="1" lang="zh-CN" altLang="zh-CN" sz="2800">
                <a:solidFill>
                  <a:srgbClr val="CC0000"/>
                </a:solidFill>
                <a:ea typeface="宋体" panose="02010600030101010101" pitchFamily="2" charset="-122"/>
              </a:rPr>
              <a:t>6位小数</a:t>
            </a:r>
            <a:r>
              <a:rPr kumimoji="1" lang="zh-CN" altLang="zh-CN" sz="2800">
                <a:ea typeface="宋体" panose="02010600030101010101" pitchFamily="2" charset="-122"/>
              </a:rPr>
              <a:t>,指数占</a:t>
            </a:r>
            <a:r>
              <a:rPr kumimoji="1" lang="zh-CN" altLang="zh-CN" sz="2800">
                <a:solidFill>
                  <a:srgbClr val="CC0000"/>
                </a:solidFill>
                <a:ea typeface="宋体" panose="02010600030101010101" pitchFamily="2" charset="-122"/>
              </a:rPr>
              <a:t>5位</a:t>
            </a:r>
            <a:r>
              <a:rPr kumimoji="1" lang="zh-CN" altLang="en-US" sz="2800">
                <a:solidFill>
                  <a:srgbClr val="CC0000"/>
                </a:solidFill>
                <a:ea typeface="宋体" panose="02010600030101010101" pitchFamily="2" charset="-122"/>
              </a:rPr>
              <a:t>（</a:t>
            </a:r>
            <a:r>
              <a:rPr kumimoji="1" lang="zh-CN" altLang="zh-CN" sz="2800">
                <a:solidFill>
                  <a:srgbClr val="CC0000"/>
                </a:solidFill>
                <a:ea typeface="宋体" panose="02010600030101010101" pitchFamily="2" charset="-122"/>
              </a:rPr>
              <a:t>“</a:t>
            </a:r>
            <a:r>
              <a:rPr kumimoji="1" lang="en-US" altLang="zh-CN" sz="2800">
                <a:solidFill>
                  <a:srgbClr val="CC0000"/>
                </a:solidFill>
                <a:ea typeface="宋体" panose="02010600030101010101" pitchFamily="2" charset="-122"/>
              </a:rPr>
              <a:t>e”</a:t>
            </a:r>
            <a:r>
              <a:rPr kumimoji="1" lang="zh-CN" altLang="zh-CN" sz="2800">
                <a:solidFill>
                  <a:srgbClr val="CC0000"/>
                </a:solidFill>
                <a:ea typeface="宋体" panose="02010600030101010101" pitchFamily="2" charset="-122"/>
              </a:rPr>
              <a:t>占一位</a:t>
            </a:r>
            <a:r>
              <a:rPr kumimoji="1" lang="zh-CN" altLang="zh-CN" sz="2800">
                <a:ea typeface="宋体" panose="02010600030101010101" pitchFamily="2" charset="-122"/>
              </a:rPr>
              <a:t>,指数</a:t>
            </a:r>
            <a:r>
              <a:rPr kumimoji="1" lang="zh-CN" altLang="zh-CN" sz="2800">
                <a:solidFill>
                  <a:srgbClr val="CC0000"/>
                </a:solidFill>
                <a:ea typeface="宋体" panose="02010600030101010101" pitchFamily="2" charset="-122"/>
              </a:rPr>
              <a:t>符号占一位</a:t>
            </a:r>
            <a:r>
              <a:rPr kumimoji="1" lang="zh-CN" altLang="zh-CN" sz="2800">
                <a:ea typeface="宋体" panose="02010600030101010101" pitchFamily="2" charset="-122"/>
              </a:rPr>
              <a:t>,指数</a:t>
            </a:r>
            <a:r>
              <a:rPr kumimoji="1" lang="zh-CN" altLang="zh-CN" sz="2800">
                <a:solidFill>
                  <a:srgbClr val="CC0000"/>
                </a:solidFill>
                <a:ea typeface="宋体" panose="02010600030101010101" pitchFamily="2" charset="-122"/>
              </a:rPr>
              <a:t>占3位</a:t>
            </a:r>
            <a:r>
              <a:rPr kumimoji="1" lang="zh-CN" altLang="en-US" sz="2800">
                <a:ea typeface="宋体" panose="02010600030101010101" pitchFamily="2" charset="-122"/>
              </a:rPr>
              <a:t>）。</a:t>
            </a:r>
            <a:r>
              <a:rPr kumimoji="1" lang="zh-CN" altLang="zh-CN" sz="2800">
                <a:ea typeface="宋体" panose="02010600030101010101" pitchFamily="2" charset="-122"/>
              </a:rPr>
              <a:t>数值按标准化指数形式输出</a:t>
            </a:r>
            <a:r>
              <a:rPr kumimoji="1" lang="en-US" altLang="zh-CN" sz="2800">
                <a:ea typeface="宋体" panose="02010600030101010101" pitchFamily="2" charset="-122"/>
              </a:rPr>
              <a:t>(</a:t>
            </a:r>
            <a:r>
              <a:rPr kumimoji="1" lang="zh-CN" altLang="en-US" sz="2800">
                <a:ea typeface="宋体" panose="02010600030101010101" pitchFamily="2" charset="-122"/>
              </a:rPr>
              <a:t>小数点前有</a:t>
            </a:r>
            <a:r>
              <a:rPr kumimoji="1" lang="en-US" altLang="zh-CN" sz="2800">
                <a:ea typeface="宋体" panose="02010600030101010101" pitchFamily="2" charset="-122"/>
              </a:rPr>
              <a:t>1</a:t>
            </a:r>
            <a:r>
              <a:rPr kumimoji="1" lang="zh-CN" altLang="en-US" sz="2800">
                <a:ea typeface="宋体" panose="02010600030101010101" pitchFamily="2" charset="-122"/>
              </a:rPr>
              <a:t>位非零数字）。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>
                <a:ea typeface="宋体" panose="02010600030101010101" pitchFamily="2" charset="-122"/>
              </a:rPr>
              <a:t>    </a:t>
            </a:r>
            <a:r>
              <a:rPr kumimoji="1" lang="en-US" altLang="zh-CN" sz="2800">
                <a:ea typeface="宋体" panose="02010600030101010101" pitchFamily="2" charset="-122"/>
              </a:rPr>
              <a:t>2</a:t>
            </a:r>
            <a:r>
              <a:rPr kumimoji="1" lang="zh-CN" altLang="en-US" sz="2800">
                <a:ea typeface="宋体" panose="02010600030101010101" pitchFamily="2" charset="-122"/>
              </a:rPr>
              <a:t>）</a:t>
            </a:r>
            <a:r>
              <a:rPr kumimoji="1" lang="en-US" altLang="zh-CN" sz="2800">
                <a:ea typeface="宋体" panose="02010600030101010101" pitchFamily="2" charset="-122"/>
              </a:rPr>
              <a:t>e</a:t>
            </a:r>
            <a:r>
              <a:rPr kumimoji="1" lang="zh-CN" altLang="en-US" sz="2800">
                <a:ea typeface="宋体" panose="02010600030101010101" pitchFamily="2" charset="-122"/>
              </a:rPr>
              <a:t>格式适合输出小数位数较多的实数。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>
                <a:ea typeface="宋体" panose="02010600030101010101" pitchFamily="2" charset="-122"/>
              </a:rPr>
              <a:t>   </a:t>
            </a:r>
            <a:r>
              <a:rPr kumimoji="1" lang="zh-CN" altLang="zh-CN" sz="2800">
                <a:ea typeface="宋体" panose="02010600030101010101" pitchFamily="2" charset="-122"/>
              </a:rPr>
              <a:t>例如: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>
                <a:ea typeface="宋体" panose="02010600030101010101" pitchFamily="2" charset="-122"/>
              </a:rPr>
              <a:t>    printf(</a:t>
            </a:r>
            <a:r>
              <a:rPr kumimoji="1" lang="en-US" altLang="zh-CN"/>
              <a:t>"</a:t>
            </a:r>
            <a:r>
              <a:rPr kumimoji="1" lang="en-US" altLang="zh-CN" sz="2800">
                <a:ea typeface="宋体" panose="02010600030101010101" pitchFamily="2" charset="-122"/>
              </a:rPr>
              <a:t>%e</a:t>
            </a:r>
            <a:r>
              <a:rPr kumimoji="1" lang="en-US" altLang="zh-CN"/>
              <a:t>"</a:t>
            </a:r>
            <a:r>
              <a:rPr kumimoji="1" lang="en-US" altLang="zh-CN" sz="2800">
                <a:ea typeface="宋体" panose="02010600030101010101" pitchFamily="2" charset="-122"/>
              </a:rPr>
              <a:t>,123.456);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>
                <a:ea typeface="宋体" panose="02010600030101010101" pitchFamily="2" charset="-122"/>
              </a:rPr>
              <a:t>   </a:t>
            </a:r>
            <a:r>
              <a:rPr kumimoji="1" lang="zh-CN" altLang="en-US" sz="2800">
                <a:ea typeface="宋体" panose="02010600030101010101" pitchFamily="2" charset="-122"/>
              </a:rPr>
              <a:t>输出</a:t>
            </a:r>
            <a:r>
              <a:rPr kumimoji="1" lang="en-US" altLang="zh-CN" sz="2800">
                <a:ea typeface="宋体" panose="02010600030101010101" pitchFamily="2" charset="-122"/>
              </a:rPr>
              <a:t>:1.234560e+002    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>
                <a:ea typeface="宋体" panose="02010600030101010101" pitchFamily="2" charset="-122"/>
              </a:rPr>
              <a:t>    e</a:t>
            </a:r>
            <a:r>
              <a:rPr kumimoji="1" lang="zh-CN" altLang="en-US" sz="2800">
                <a:ea typeface="宋体" panose="02010600030101010101" pitchFamily="2" charset="-122"/>
              </a:rPr>
              <a:t>格式输出的实数共占</a:t>
            </a:r>
            <a:r>
              <a:rPr kumimoji="1"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13</a:t>
            </a:r>
            <a:r>
              <a:rPr kumimoji="1" lang="zh-CN" altLang="en-US" sz="2800">
                <a:ea typeface="宋体" panose="02010600030101010101" pitchFamily="2" charset="-122"/>
              </a:rPr>
              <a:t>列宽度</a:t>
            </a:r>
            <a:r>
              <a:rPr kumimoji="1" lang="en-US" altLang="zh-CN" sz="2800">
                <a:ea typeface="宋体" panose="02010600030101010101" pitchFamily="2" charset="-122"/>
              </a:rPr>
              <a:t>.  </a:t>
            </a:r>
          </a:p>
        </p:txBody>
      </p:sp>
      <p:sp>
        <p:nvSpPr>
          <p:cNvPr id="73731" name="AutoShape 3"/>
          <p:cNvSpPr>
            <a:spLocks/>
          </p:cNvSpPr>
          <p:nvPr/>
        </p:nvSpPr>
        <p:spPr bwMode="auto">
          <a:xfrm rot="-5411572">
            <a:off x="2274887" y="5367338"/>
            <a:ext cx="169863" cy="903288"/>
          </a:xfrm>
          <a:prstGeom prst="leftBrace">
            <a:avLst>
              <a:gd name="adj1" fmla="val 443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2" name="AutoShape 4"/>
          <p:cNvSpPr>
            <a:spLocks/>
          </p:cNvSpPr>
          <p:nvPr/>
        </p:nvSpPr>
        <p:spPr bwMode="auto">
          <a:xfrm rot="-5457508">
            <a:off x="3500438" y="5581650"/>
            <a:ext cx="76200" cy="381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4716463" y="5084763"/>
            <a:ext cx="719137" cy="504825"/>
          </a:xfrm>
          <a:prstGeom prst="wedgeEllipseCallout">
            <a:avLst>
              <a:gd name="adj1" fmla="val -158167"/>
              <a:gd name="adj2" fmla="val 5471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ea typeface="宋体" panose="02010600030101010101" pitchFamily="2" charset="-122"/>
              </a:rPr>
              <a:t>3</a:t>
            </a:r>
            <a:r>
              <a:rPr kumimoji="1" lang="zh-CN" altLang="en-US" sz="2400">
                <a:ea typeface="宋体" panose="02010600030101010101" pitchFamily="2" charset="-122"/>
              </a:rPr>
              <a:t>位</a:t>
            </a:r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4427538" y="5805488"/>
            <a:ext cx="1368425" cy="381000"/>
          </a:xfrm>
          <a:prstGeom prst="wedgeEllipseCallout">
            <a:avLst>
              <a:gd name="adj1" fmla="val -191880"/>
              <a:gd name="adj2" fmla="val -48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ea typeface="宋体" panose="02010600030101010101" pitchFamily="2" charset="-122"/>
              </a:rPr>
              <a:t>6</a:t>
            </a:r>
            <a:r>
              <a:rPr kumimoji="1" lang="zh-CN" altLang="en-US" sz="2400">
                <a:ea typeface="宋体" panose="02010600030101010101" pitchFamily="2" charset="-122"/>
              </a:rPr>
              <a:t>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build="p" autoUpdateAnimBg="0"/>
      <p:bldP spid="73731" grpId="0" animBg="1"/>
      <p:bldP spid="73732" grpId="0" animBg="1"/>
      <p:bldP spid="73733" grpId="0" animBg="1" autoUpdateAnimBg="0"/>
      <p:bldP spid="7373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8FC9F9A2-7DF2-42AD-A7D7-5EFF832AB4D2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16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323850" y="692150"/>
            <a:ext cx="8820150" cy="393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AutoNum type="arabicParenBoth" startAt="9"/>
            </a:pPr>
            <a:r>
              <a:rPr kumimoji="1"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kumimoji="1" lang="zh-CN" altLang="en-US" sz="2800">
                <a:solidFill>
                  <a:schemeClr val="accent2"/>
                </a:solidFill>
                <a:ea typeface="宋体" panose="02010600030101010101" pitchFamily="2" charset="-122"/>
              </a:rPr>
              <a:t>格式符</a:t>
            </a:r>
            <a:r>
              <a:rPr kumimoji="1"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:</a:t>
            </a:r>
            <a:r>
              <a:rPr kumimoji="1" lang="zh-CN" altLang="en-US" sz="2800">
                <a:ea typeface="宋体" panose="02010600030101010101" pitchFamily="2" charset="-122"/>
              </a:rPr>
              <a:t>根据数值的大小输出实数</a:t>
            </a:r>
            <a:r>
              <a:rPr kumimoji="1" lang="en-US" altLang="zh-CN" sz="2800"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ea typeface="宋体" panose="02010600030101010101" pitchFamily="2" charset="-122"/>
              </a:rPr>
              <a:t>自动选 </a:t>
            </a:r>
            <a:r>
              <a:rPr kumimoji="1" lang="en-US" altLang="zh-CN" sz="2800">
                <a:solidFill>
                  <a:srgbClr val="800000"/>
                </a:solidFill>
                <a:ea typeface="宋体" panose="02010600030101010101" pitchFamily="2" charset="-122"/>
              </a:rPr>
              <a:t>f </a:t>
            </a:r>
            <a:r>
              <a:rPr kumimoji="1" lang="zh-CN" altLang="en-US" sz="2800">
                <a:ea typeface="宋体" panose="02010600030101010101" pitchFamily="2" charset="-122"/>
              </a:rPr>
              <a:t>格式或 </a:t>
            </a:r>
            <a:r>
              <a:rPr kumimoji="1" lang="en-US" altLang="zh-CN" sz="2800">
                <a:solidFill>
                  <a:srgbClr val="800000"/>
                </a:solidFill>
                <a:ea typeface="宋体" panose="02010600030101010101" pitchFamily="2" charset="-122"/>
              </a:rPr>
              <a:t>e </a:t>
            </a:r>
            <a:r>
              <a:rPr kumimoji="1" lang="zh-CN" altLang="en-US" sz="2800">
                <a:ea typeface="宋体" panose="02010600030101010101" pitchFamily="2" charset="-122"/>
              </a:rPr>
              <a:t>格式</a:t>
            </a:r>
            <a:r>
              <a:rPr kumimoji="1" lang="en-US" altLang="zh-CN" sz="2800">
                <a:ea typeface="宋体" panose="02010600030101010101" pitchFamily="2" charset="-122"/>
              </a:rPr>
              <a:t>(</a:t>
            </a:r>
            <a:r>
              <a:rPr kumimoji="1" lang="zh-CN" altLang="en-US" sz="2800">
                <a:ea typeface="宋体" panose="02010600030101010101" pitchFamily="2" charset="-122"/>
              </a:rPr>
              <a:t>选择输出时占宽度较小的一种</a:t>
            </a:r>
            <a:r>
              <a:rPr kumimoji="1" lang="en-US" altLang="zh-CN" sz="2800">
                <a:ea typeface="宋体" panose="02010600030101010101" pitchFamily="2" charset="-122"/>
              </a:rPr>
              <a:t>),</a:t>
            </a:r>
            <a:r>
              <a:rPr kumimoji="1" lang="zh-CN" altLang="en-US" sz="2800">
                <a:ea typeface="宋体" panose="02010600030101010101" pitchFamily="2" charset="-122"/>
              </a:rPr>
              <a:t>且不输出无意义的零。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ea typeface="宋体" panose="02010600030101010101" pitchFamily="2" charset="-122"/>
              </a:rPr>
              <a:t>     例如： </a:t>
            </a:r>
            <a:r>
              <a:rPr kumimoji="1" lang="en-US" altLang="zh-CN" sz="2800">
                <a:ea typeface="宋体" panose="02010600030101010101" pitchFamily="2" charset="-122"/>
              </a:rPr>
              <a:t>f=123.468</a:t>
            </a:r>
            <a:r>
              <a:rPr kumimoji="1" lang="zh-CN" altLang="en-US" sz="2800">
                <a:ea typeface="宋体" panose="02010600030101010101" pitchFamily="2" charset="-122"/>
              </a:rPr>
              <a:t>；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ea typeface="宋体" panose="02010600030101010101" pitchFamily="2" charset="-122"/>
              </a:rPr>
              <a:t>                  </a:t>
            </a:r>
            <a:r>
              <a:rPr kumimoji="1" lang="en-US" altLang="zh-CN" sz="2800">
                <a:ea typeface="宋体" panose="02010600030101010101" pitchFamily="2" charset="-122"/>
              </a:rPr>
              <a:t>printf(</a:t>
            </a:r>
            <a:r>
              <a:rPr kumimoji="1" lang="en-US" altLang="zh-CN" sz="2800"/>
              <a:t>"</a:t>
            </a:r>
            <a:r>
              <a:rPr kumimoji="1" lang="en-US" altLang="zh-CN" sz="2800">
                <a:ea typeface="宋体" panose="02010600030101010101" pitchFamily="2" charset="-122"/>
              </a:rPr>
              <a:t>%f    %e    %g</a:t>
            </a:r>
            <a:r>
              <a:rPr kumimoji="1" lang="en-US" altLang="zh-CN" sz="2800"/>
              <a:t>"</a:t>
            </a:r>
            <a:r>
              <a:rPr kumimoji="1" lang="en-US" altLang="zh-CN" sz="2800">
                <a:ea typeface="宋体" panose="02010600030101010101" pitchFamily="2" charset="-122"/>
              </a:rPr>
              <a:t>,f,f,f);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800">
                <a:ea typeface="宋体" panose="02010600030101010101" pitchFamily="2" charset="-122"/>
              </a:rPr>
              <a:t>    </a:t>
            </a:r>
            <a:r>
              <a:rPr kumimoji="1" lang="zh-CN" altLang="en-US" sz="2800">
                <a:ea typeface="宋体" panose="02010600030101010101" pitchFamily="2" charset="-122"/>
              </a:rPr>
              <a:t>输出如下</a:t>
            </a:r>
            <a:r>
              <a:rPr kumimoji="1" lang="en-US" altLang="zh-CN" sz="2800"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800">
                <a:ea typeface="宋体" panose="02010600030101010101" pitchFamily="2" charset="-122"/>
              </a:rPr>
              <a:t>123.468000      1.234680e+002       123.468</a:t>
            </a:r>
          </a:p>
        </p:txBody>
      </p:sp>
      <p:sp>
        <p:nvSpPr>
          <p:cNvPr id="17412" name="AutoShape 33"/>
          <p:cNvSpPr>
            <a:spLocks noChangeArrowheads="1"/>
          </p:cNvSpPr>
          <p:nvPr/>
        </p:nvSpPr>
        <p:spPr bwMode="auto">
          <a:xfrm>
            <a:off x="468313" y="5084763"/>
            <a:ext cx="1219200" cy="457200"/>
          </a:xfrm>
          <a:prstGeom prst="wedgeEllipseCallout">
            <a:avLst>
              <a:gd name="adj1" fmla="val 29690"/>
              <a:gd name="adj2" fmla="val -9409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ea typeface="宋体" panose="02010600030101010101" pitchFamily="2" charset="-122"/>
              </a:rPr>
              <a:t>10</a:t>
            </a:r>
            <a:r>
              <a:rPr kumimoji="1" lang="zh-CN" altLang="en-US" sz="2400">
                <a:ea typeface="宋体" panose="02010600030101010101" pitchFamily="2" charset="-122"/>
              </a:rPr>
              <a:t>列</a:t>
            </a:r>
          </a:p>
        </p:txBody>
      </p:sp>
      <p:sp>
        <p:nvSpPr>
          <p:cNvPr id="17413" name="AutoShape 34"/>
          <p:cNvSpPr>
            <a:spLocks noChangeArrowheads="1"/>
          </p:cNvSpPr>
          <p:nvPr/>
        </p:nvSpPr>
        <p:spPr bwMode="auto">
          <a:xfrm>
            <a:off x="2843213" y="5300663"/>
            <a:ext cx="1447800" cy="381000"/>
          </a:xfrm>
          <a:prstGeom prst="wedgeEllipseCallout">
            <a:avLst>
              <a:gd name="adj1" fmla="val 19079"/>
              <a:gd name="adj2" fmla="val -16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ea typeface="宋体" panose="02010600030101010101" pitchFamily="2" charset="-122"/>
              </a:rPr>
              <a:t>13</a:t>
            </a:r>
            <a:r>
              <a:rPr kumimoji="1" lang="zh-CN" altLang="en-US" sz="2400">
                <a:ea typeface="宋体" panose="02010600030101010101" pitchFamily="2" charset="-122"/>
              </a:rPr>
              <a:t>列</a:t>
            </a:r>
          </a:p>
        </p:txBody>
      </p:sp>
      <p:sp>
        <p:nvSpPr>
          <p:cNvPr id="17414" name="AutoShape 35"/>
          <p:cNvSpPr>
            <a:spLocks noChangeArrowheads="1"/>
          </p:cNvSpPr>
          <p:nvPr/>
        </p:nvSpPr>
        <p:spPr bwMode="auto">
          <a:xfrm>
            <a:off x="5148263" y="5084763"/>
            <a:ext cx="1524000" cy="457200"/>
          </a:xfrm>
          <a:prstGeom prst="wedgeEllipseCallout">
            <a:avLst>
              <a:gd name="adj1" fmla="val 16565"/>
              <a:gd name="adj2" fmla="val -11319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ea typeface="宋体" panose="02010600030101010101" pitchFamily="2" charset="-122"/>
              </a:rPr>
              <a:t>10</a:t>
            </a:r>
            <a:r>
              <a:rPr kumimoji="1" lang="zh-CN" altLang="en-US" sz="2400">
                <a:ea typeface="宋体" panose="02010600030101010101" pitchFamily="2" charset="-122"/>
              </a:rPr>
              <a:t>列</a:t>
            </a:r>
          </a:p>
        </p:txBody>
      </p:sp>
      <p:sp>
        <p:nvSpPr>
          <p:cNvPr id="17415" name="AutoShape 37"/>
          <p:cNvSpPr>
            <a:spLocks/>
          </p:cNvSpPr>
          <p:nvPr/>
        </p:nvSpPr>
        <p:spPr bwMode="auto">
          <a:xfrm rot="5400000" flipH="1">
            <a:off x="1137444" y="3969544"/>
            <a:ext cx="215900" cy="1439862"/>
          </a:xfrm>
          <a:prstGeom prst="leftBrace">
            <a:avLst>
              <a:gd name="adj1" fmla="val 5557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6" name="AutoShape 38"/>
          <p:cNvSpPr>
            <a:spLocks/>
          </p:cNvSpPr>
          <p:nvPr/>
        </p:nvSpPr>
        <p:spPr bwMode="auto">
          <a:xfrm rot="5400000" flipH="1">
            <a:off x="3599656" y="3680619"/>
            <a:ext cx="360363" cy="2016125"/>
          </a:xfrm>
          <a:prstGeom prst="leftBrace">
            <a:avLst>
              <a:gd name="adj1" fmla="val 4662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7" name="AutoShape 40"/>
          <p:cNvSpPr>
            <a:spLocks/>
          </p:cNvSpPr>
          <p:nvPr/>
        </p:nvSpPr>
        <p:spPr bwMode="auto">
          <a:xfrm rot="5400000" flipH="1">
            <a:off x="6623844" y="3609181"/>
            <a:ext cx="215900" cy="2160588"/>
          </a:xfrm>
          <a:prstGeom prst="leftBrace">
            <a:avLst>
              <a:gd name="adj1" fmla="val 8339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8" name="Line 41"/>
          <p:cNvSpPr>
            <a:spLocks noChangeShapeType="1"/>
          </p:cNvSpPr>
          <p:nvPr/>
        </p:nvSpPr>
        <p:spPr bwMode="auto">
          <a:xfrm>
            <a:off x="6877050" y="4581525"/>
            <a:ext cx="287338" cy="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9" name="Line 42"/>
          <p:cNvSpPr>
            <a:spLocks noChangeShapeType="1"/>
          </p:cNvSpPr>
          <p:nvPr/>
        </p:nvSpPr>
        <p:spPr bwMode="auto">
          <a:xfrm>
            <a:off x="7235825" y="4581525"/>
            <a:ext cx="28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Line 44"/>
          <p:cNvSpPr>
            <a:spLocks noChangeShapeType="1"/>
          </p:cNvSpPr>
          <p:nvPr/>
        </p:nvSpPr>
        <p:spPr bwMode="auto">
          <a:xfrm>
            <a:off x="7588250" y="4581525"/>
            <a:ext cx="287338" cy="0"/>
          </a:xfrm>
          <a:prstGeom prst="line">
            <a:avLst/>
          </a:prstGeom>
          <a:noFill/>
          <a:ln w="12700">
            <a:solidFill>
              <a:srgbClr val="FF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2E9EB03B-A3A0-40C9-B107-A29037791912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17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539750" y="188913"/>
            <a:ext cx="504031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4.1.2 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字符输出函数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68313" y="836613"/>
            <a:ext cx="5976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/>
            <a:r>
              <a:rPr kumimoji="1" lang="zh-CN" altLang="en-US" sz="2800">
                <a:ea typeface="宋体" panose="02010600030101010101" pitchFamily="2" charset="-122"/>
              </a:rPr>
              <a:t>格式： </a:t>
            </a:r>
            <a:r>
              <a:rPr kumimoji="1" lang="en-US" altLang="en-US" sz="2800">
                <a:ea typeface="宋体" panose="02010600030101010101" pitchFamily="2" charset="-122"/>
              </a:rPr>
              <a:t>putchar(</a:t>
            </a:r>
            <a:r>
              <a:rPr kumimoji="1" lang="zh-CN" altLang="en-US" sz="2800">
                <a:ea typeface="宋体" panose="02010600030101010101" pitchFamily="2" charset="-122"/>
              </a:rPr>
              <a:t>字符变量）</a:t>
            </a:r>
            <a:endParaRPr kumimoji="1"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68313" y="1412875"/>
            <a:ext cx="7826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/>
            <a:r>
              <a:rPr kumimoji="1" lang="zh-CN" altLang="en-US" sz="2800">
                <a:ea typeface="宋体" panose="02010600030101010101" pitchFamily="2" charset="-122"/>
              </a:rPr>
              <a:t>功能 ：在标准输出设备上，输出指定的字符。</a:t>
            </a:r>
            <a:endParaRPr kumimoji="1"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539750" y="206057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/>
            <a:r>
              <a:rPr kumimoji="1" lang="zh-CN" altLang="en-US" sz="2800">
                <a:ea typeface="宋体" panose="02010600030101010101" pitchFamily="2" charset="-122"/>
              </a:rPr>
              <a:t>说明</a:t>
            </a:r>
            <a:r>
              <a:rPr kumimoji="1" lang="en-US" altLang="zh-CN" sz="2800">
                <a:ea typeface="宋体" panose="02010600030101010101" pitchFamily="2" charset="-122"/>
              </a:rPr>
              <a:t>:</a:t>
            </a:r>
            <a:endParaRPr kumimoji="1" lang="en-US" altLang="zh-CN" sz="2800" b="0">
              <a:ea typeface="宋体" panose="02010600030101010101" pitchFamily="2" charset="-122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619250" y="1989138"/>
            <a:ext cx="6215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/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一次调用只能输出一个字符。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539750" y="2581275"/>
            <a:ext cx="720090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>
                <a:ea typeface="宋体" panose="02010600030101010101" pitchFamily="2" charset="-122"/>
              </a:rPr>
              <a:t>例</a:t>
            </a:r>
            <a:r>
              <a:rPr kumimoji="1" lang="en-US" altLang="zh-CN" sz="2800">
                <a:ea typeface="宋体" panose="02010600030101010101" pitchFamily="2" charset="-122"/>
              </a:rPr>
              <a:t>:#include  &lt;stdio.h&gt;</a:t>
            </a:r>
          </a:p>
          <a:p>
            <a:pPr lvl="1" algn="l" eaLnBrk="1" hangingPunct="1"/>
            <a:r>
              <a:rPr kumimoji="1" lang="en-US" altLang="zh-CN" sz="2800">
                <a:ea typeface="宋体" panose="02010600030101010101" pitchFamily="2" charset="-122"/>
              </a:rPr>
              <a:t> int main( )</a:t>
            </a:r>
          </a:p>
          <a:p>
            <a:pPr lvl="1" algn="l" eaLnBrk="1" hangingPunct="1"/>
            <a:r>
              <a:rPr kumimoji="1" lang="en-US" altLang="zh-CN" sz="2800">
                <a:ea typeface="宋体" panose="02010600030101010101" pitchFamily="2" charset="-122"/>
              </a:rPr>
              <a:t>{</a:t>
            </a:r>
          </a:p>
          <a:p>
            <a:pPr lvl="1" algn="l" eaLnBrk="1" hangingPunct="1"/>
            <a:r>
              <a:rPr kumimoji="1" lang="en-US" altLang="zh-CN" sz="2800">
                <a:ea typeface="宋体" panose="02010600030101010101" pitchFamily="2" charset="-122"/>
              </a:rPr>
              <a:t>     char a,b,c;</a:t>
            </a:r>
          </a:p>
          <a:p>
            <a:pPr lvl="1" algn="l" eaLnBrk="1" hangingPunct="1"/>
            <a:r>
              <a:rPr kumimoji="1" lang="en-US" altLang="zh-CN" sz="2800">
                <a:ea typeface="宋体" panose="02010600030101010101" pitchFamily="2" charset="-122"/>
              </a:rPr>
              <a:t>     a=‘B’;b=‘O’;c=‘Y’;</a:t>
            </a:r>
          </a:p>
          <a:p>
            <a:pPr lvl="1" algn="l" eaLnBrk="1" hangingPunct="1"/>
            <a:r>
              <a:rPr kumimoji="1" lang="en-US" altLang="zh-CN" sz="2800">
                <a:ea typeface="宋体" panose="02010600030101010101" pitchFamily="2" charset="-122"/>
              </a:rPr>
              <a:t>     putchar(a);putchar(b);putchar(c);</a:t>
            </a:r>
          </a:p>
          <a:p>
            <a:pPr lvl="1" algn="l" eaLnBrk="1" hangingPunct="1"/>
            <a:r>
              <a:rPr kumimoji="1" lang="en-US" altLang="zh-CN" sz="2800">
                <a:ea typeface="宋体" panose="02010600030101010101" pitchFamily="2" charset="-122"/>
              </a:rPr>
              <a:t>     return 0;</a:t>
            </a:r>
          </a:p>
          <a:p>
            <a:pPr lvl="1" algn="l" eaLnBrk="1" hangingPunct="1"/>
            <a:r>
              <a:rPr kumimoji="1" lang="en-US" altLang="zh-CN" sz="2800">
                <a:ea typeface="宋体" panose="02010600030101010101" pitchFamily="2" charset="-122"/>
              </a:rPr>
              <a:t>}</a:t>
            </a:r>
          </a:p>
          <a:p>
            <a:pPr lvl="1" algn="l" eaLnBrk="1" hangingPunct="1"/>
            <a:r>
              <a:rPr kumimoji="1" lang="zh-CN" altLang="en-US" sz="2800">
                <a:ea typeface="宋体" panose="02010600030101010101" pitchFamily="2" charset="-122"/>
              </a:rPr>
              <a:t>输出：</a:t>
            </a:r>
            <a:r>
              <a:rPr kumimoji="1" lang="en-US" altLang="zh-CN" sz="2800">
                <a:ea typeface="宋体" panose="02010600030101010101" pitchFamily="2" charset="-122"/>
              </a:rPr>
              <a:t>BOY</a:t>
            </a:r>
            <a:endParaRPr lang="en-US" altLang="zh-CN" sz="2800" b="0">
              <a:ea typeface="宋体" panose="02010600030101010101" pitchFamily="2" charset="-122"/>
            </a:endParaRP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3203575" y="5805488"/>
            <a:ext cx="468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i="1">
                <a:solidFill>
                  <a:srgbClr val="800000"/>
                </a:solidFill>
                <a:ea typeface="宋体" panose="02010600030101010101" pitchFamily="2" charset="-122"/>
              </a:rPr>
              <a:t>与</a:t>
            </a:r>
            <a:r>
              <a:rPr lang="en-US" altLang="zh-CN" sz="2400" i="1">
                <a:solidFill>
                  <a:srgbClr val="8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i="1">
                <a:solidFill>
                  <a:srgbClr val="800000"/>
                </a:solidFill>
                <a:ea typeface="宋体" panose="02010600030101010101" pitchFamily="2" charset="-122"/>
              </a:rPr>
              <a:t>格式的区别？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/>
      <p:bldP spid="45061" grpId="0" autoUpdateAnimBg="0"/>
      <p:bldP spid="45062" grpId="0"/>
      <p:bldP spid="45069" grpId="0"/>
      <p:bldP spid="450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770CD8C4-2321-41C5-BD29-55012D08BA1E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18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571500" y="660400"/>
            <a:ext cx="2776538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defRPr/>
            </a:pPr>
            <a:r>
              <a:rPr kumimoji="1" lang="zh-CN" alt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几点说明：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23850" y="1268413"/>
            <a:ext cx="8640763" cy="558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格式控制串的控制符号与变量表要一一对应，即：</a:t>
            </a:r>
            <a:r>
              <a:rPr kumimoji="1" lang="zh-CN" altLang="en-US" sz="2800" i="1" u="sng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类型相同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zh-CN" altLang="en-US" sz="2800" i="1" u="sng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个数相等</a:t>
            </a:r>
            <a:endParaRPr kumimoji="1" lang="zh-CN" altLang="en-US" sz="2800" u="sng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ct val="20000"/>
              </a:spcBef>
            </a:pP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格式控制符号用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小写字母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格式控制符号之外的符号均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照原样显示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若需显示百分号，格式为：</a:t>
            </a:r>
            <a:r>
              <a:rPr kumimoji="1" lang="en-US" altLang="zh-CN" sz="2800" i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%%</a:t>
            </a:r>
            <a:endParaRPr kumimoji="1" lang="en-US" altLang="zh-CN" sz="280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ct val="20000"/>
              </a:spcBef>
            </a:pP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kumimoji="1"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如果实际数据所占字符位大于指定的域宽，</a:t>
            </a:r>
            <a:r>
              <a:rPr kumimoji="1" lang="zh-CN" altLang="zh-CN" sz="2800" i="1" u="sng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按实际输出</a:t>
            </a:r>
            <a:endParaRPr kumimoji="1" lang="zh-CN" altLang="en-US" sz="2800" i="1" u="sng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ct val="20000"/>
              </a:spcBef>
            </a:pP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可以省略输出变量，只输出格式控制串中的内容。</a:t>
            </a:r>
          </a:p>
          <a:p>
            <a:pPr algn="l">
              <a:spcBef>
                <a:spcPct val="20000"/>
              </a:spcBef>
            </a:pP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printf(“\n”);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   printf(“Hi,zhang”);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   printf(“\”arer=\””);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353B1F86-57C2-40B3-B765-3A94B43FB982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19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36613"/>
            <a:ext cx="5832475" cy="381000"/>
          </a:xfrm>
        </p:spPr>
        <p:txBody>
          <a:bodyPr/>
          <a:lstStyle/>
          <a:p>
            <a:pPr>
              <a:defRPr/>
            </a:pPr>
            <a:r>
              <a:rPr lang="en-US" altLang="zh-CN" sz="3200"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4.2.1 </a:t>
            </a:r>
            <a:r>
              <a:rPr lang="zh-CN" altLang="en-US" sz="32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格式输入函数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9001125" cy="50403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一般形式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:</a:t>
            </a:r>
            <a:r>
              <a:rPr lang="en-US" altLang="zh-CN" sz="2800" b="1">
                <a:latin typeface="宋体" panose="02010600030101010101" pitchFamily="2" charset="-122"/>
              </a:rPr>
              <a:t>  </a:t>
            </a:r>
            <a:r>
              <a:rPr lang="en-US" altLang="zh-CN" sz="2800" b="1">
                <a:solidFill>
                  <a:srgbClr val="800000"/>
                </a:solidFill>
                <a:latin typeface="宋体" panose="02010600030101010101" pitchFamily="2" charset="-122"/>
              </a:rPr>
              <a:t>scanf(</a:t>
            </a: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格式控制字符串</a:t>
            </a:r>
            <a:r>
              <a:rPr lang="en-US" altLang="zh-CN" sz="2800" b="1">
                <a:solidFill>
                  <a:srgbClr val="800000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地址表列</a:t>
            </a:r>
            <a:r>
              <a:rPr lang="en-US" altLang="zh-CN" sz="2800" b="1">
                <a:solidFill>
                  <a:srgbClr val="800000"/>
                </a:solidFill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 “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格式控制字符串</a:t>
            </a:r>
            <a:r>
              <a:rPr lang="zh-CN" altLang="en-US" sz="2800" b="1">
                <a:latin typeface="宋体" panose="02010600030101010101" pitchFamily="2" charset="-122"/>
              </a:rPr>
              <a:t>”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的含义同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printf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函数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 “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地址表列</a:t>
            </a:r>
            <a:r>
              <a:rPr lang="zh-CN" altLang="en-US" sz="2800" b="1">
                <a:latin typeface="宋体" panose="02010600030101010101" pitchFamily="2" charset="-122"/>
              </a:rPr>
              <a:t>”：要求是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变量的地址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或字符串的首地址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例如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     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int a,b,c;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     scanf(</a:t>
            </a:r>
            <a:r>
              <a:rPr lang="en-US" altLang="zh-CN" sz="2800" b="1">
                <a:solidFill>
                  <a:schemeClr val="tx1"/>
                </a:solidFill>
              </a:rPr>
              <a:t>"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%d%d%d</a:t>
            </a:r>
            <a:r>
              <a:rPr lang="en-US" altLang="zh-CN" sz="2800" b="1">
                <a:solidFill>
                  <a:schemeClr val="tx1"/>
                </a:solidFill>
              </a:rPr>
              <a:t>"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&amp;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a,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&amp;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b,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&amp;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c);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说明：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1)scanf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函数中的“格式控制”后面应当是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变量地址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而不是变量名。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2)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输入数据时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在两个数据之间以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一个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或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多个空格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间隔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也可以用</a:t>
            </a:r>
            <a:r>
              <a:rPr lang="zh-CN" altLang="en-US" sz="2800" b="1">
                <a:solidFill>
                  <a:schemeClr val="hlink"/>
                </a:solidFill>
                <a:latin typeface="宋体" panose="02010600030101010101" pitchFamily="2" charset="-122"/>
              </a:rPr>
              <a:t>回车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键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zh-CN" altLang="en-US" sz="2800" b="1">
                <a:solidFill>
                  <a:schemeClr val="hlink"/>
                </a:solidFill>
                <a:latin typeface="宋体" panose="02010600030101010101" pitchFamily="2" charset="-122"/>
              </a:rPr>
              <a:t>跳格键</a:t>
            </a:r>
            <a:r>
              <a:rPr lang="en-US" altLang="zh-CN" sz="2800" b="1">
                <a:solidFill>
                  <a:schemeClr val="hlink"/>
                </a:solidFill>
                <a:latin typeface="宋体" panose="02010600030101010101" pitchFamily="2" charset="-122"/>
              </a:rPr>
              <a:t>tab</a:t>
            </a:r>
            <a:r>
              <a:rPr lang="zh-CN" altLang="en-US" sz="2800" b="1">
                <a:solidFill>
                  <a:schemeClr val="hlink"/>
                </a:solidFill>
                <a:latin typeface="宋体" panose="02010600030101010101" pitchFamily="2" charset="-122"/>
              </a:rPr>
              <a:t>分隔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如上例：输入时：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rgbClr val="C0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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rgbClr val="C00000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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3&lt;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回车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&gt;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68313" y="0"/>
            <a:ext cx="4968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4.2 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数据的输入</a:t>
            </a:r>
            <a:endParaRPr lang="zh-CN" altLang="en-US" b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69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A5334B7E-9FB0-4F23-AE6C-2BCAB7B431FB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2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2051050" y="1052513"/>
            <a:ext cx="464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>
              <a:lnSpc>
                <a:spcPct val="8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sz="54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本章要点</a:t>
            </a:r>
            <a:endParaRPr kumimoji="1" lang="zh-CN" altLang="en-US" sz="5400" b="0">
              <a:solidFill>
                <a:srgbClr val="CC0000"/>
              </a:solidFill>
              <a:ea typeface="隶书" pitchFamily="49" charset="-122"/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1187450" y="2060575"/>
            <a:ext cx="7056438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kumimoji="1" lang="zh-CN" altLang="en-US" sz="4400" b="0">
                <a:latin typeface="隶书" panose="02010509060101010101" pitchFamily="49" charset="-122"/>
                <a:ea typeface="隶书" panose="02010509060101010101" pitchFamily="49" charset="-122"/>
              </a:rPr>
              <a:t>掌握</a:t>
            </a:r>
            <a:r>
              <a:rPr kumimoji="1" lang="en-US" altLang="zh-CN" sz="4400" b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kumimoji="1" lang="zh-CN" altLang="en-US" sz="4400" b="0">
                <a:latin typeface="隶书" panose="02010509060101010101" pitchFamily="49" charset="-122"/>
                <a:ea typeface="隶书" panose="02010509060101010101" pitchFamily="49" charset="-122"/>
              </a:rPr>
              <a:t>语言中输入输出数据的方法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kumimoji="1" lang="zh-CN" altLang="en-US" sz="4400" b="0">
                <a:latin typeface="隶书" panose="02010509060101010101" pitchFamily="49" charset="-122"/>
                <a:ea typeface="隶书" panose="02010509060101010101" pitchFamily="49" charset="-122"/>
              </a:rPr>
              <a:t>掌握各种格式的使用</a:t>
            </a:r>
          </a:p>
          <a:p>
            <a:pPr algn="l">
              <a:spcBef>
                <a:spcPct val="20000"/>
              </a:spcBef>
            </a:pPr>
            <a:endParaRPr kumimoji="1" lang="zh-CN" altLang="en-US" sz="4400" b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l">
              <a:lnSpc>
                <a:spcPct val="125000"/>
              </a:lnSpc>
              <a:buSzPct val="80000"/>
              <a:buFont typeface="Wingdings" panose="05000000000000000000" pitchFamily="2" charset="2"/>
              <a:buNone/>
            </a:pPr>
            <a:r>
              <a:rPr kumimoji="1" lang="zh-CN" altLang="en-US" sz="4400" b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utoUpdateAnimBg="0"/>
      <p:bldP spid="8601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4C159737-037F-4EC0-ADA8-F488B19A97EC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20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094038" y="4178300"/>
            <a:ext cx="2365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endParaRPr kumimoji="1" lang="en-US" altLang="zh-CN" sz="2400" b="0">
              <a:ea typeface="宋体" panose="02010600030101010101" pitchFamily="2" charset="-122"/>
            </a:endParaRPr>
          </a:p>
          <a:p>
            <a:endParaRPr kumimoji="1" lang="en-US" altLang="zh-CN" sz="2400" b="0">
              <a:ea typeface="宋体" panose="02010600030101010101" pitchFamily="2" charset="-122"/>
            </a:endParaRPr>
          </a:p>
          <a:p>
            <a:r>
              <a:rPr kumimoji="1" lang="en-US" altLang="zh-CN" sz="24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684213" y="620713"/>
            <a:ext cx="8064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r>
              <a:rPr kumimoji="1" lang="en-US" altLang="zh-CN">
                <a:latin typeface="仿宋_GB2312" pitchFamily="49" charset="-122"/>
                <a:ea typeface="仿宋_GB2312" pitchFamily="49" charset="-122"/>
              </a:rPr>
              <a:t>3) </a:t>
            </a:r>
            <a:r>
              <a:rPr kumimoji="1" lang="zh-CN" altLang="en-US" u="sng">
                <a:latin typeface="仿宋_GB2312" pitchFamily="49" charset="-122"/>
                <a:ea typeface="仿宋_GB2312" pitchFamily="49" charset="-122"/>
              </a:rPr>
              <a:t>输入时不允许规定精度，可以指定域宽</a:t>
            </a:r>
            <a:endParaRPr kumimoji="1" lang="zh-CN" altLang="en-US" b="0" u="sng">
              <a:ea typeface="宋体" panose="02010600030101010101" pitchFamily="2" charset="-122"/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236663" y="1268413"/>
            <a:ext cx="4432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r>
              <a:rPr kumimoji="1" lang="en-US" altLang="zh-CN">
                <a:ea typeface="宋体" panose="02010600030101010101" pitchFamily="2" charset="-122"/>
              </a:rPr>
              <a:t>int a ;</a:t>
            </a:r>
            <a:r>
              <a:rPr kumimoji="1" lang="en-US" altLang="en-US">
                <a:ea typeface="宋体" panose="02010600030101010101" pitchFamily="2" charset="-122"/>
              </a:rPr>
              <a:t>scanf(</a:t>
            </a:r>
            <a:r>
              <a:rPr kumimoji="1" lang="en-US" altLang="zh-CN"/>
              <a:t>"</a:t>
            </a:r>
            <a:r>
              <a:rPr kumimoji="1" lang="en-US" altLang="en-US">
                <a:ea typeface="宋体" panose="02010600030101010101" pitchFamily="2" charset="-122"/>
              </a:rPr>
              <a:t>%3d</a:t>
            </a:r>
            <a:r>
              <a:rPr kumimoji="1" lang="en-US" altLang="zh-CN"/>
              <a:t>"</a:t>
            </a:r>
            <a:r>
              <a:rPr kumimoji="1" lang="en-US" altLang="en-US">
                <a:ea typeface="宋体" panose="02010600030101010101" pitchFamily="2" charset="-122"/>
              </a:rPr>
              <a:t>,&amp;a);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1020763" y="2924175"/>
            <a:ext cx="5267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 float x;  </a:t>
            </a:r>
            <a:r>
              <a:rPr kumimoji="1" lang="en-US" altLang="en-US">
                <a:solidFill>
                  <a:srgbClr val="800000"/>
                </a:solidFill>
                <a:ea typeface="宋体" panose="02010600030101010101" pitchFamily="2" charset="-122"/>
              </a:rPr>
              <a:t>scanf(</a:t>
            </a:r>
            <a:r>
              <a:rPr kumimoji="1" lang="en-US" altLang="zh-CN"/>
              <a:t>"</a:t>
            </a:r>
            <a:r>
              <a:rPr kumimoji="1" lang="en-US" altLang="en-US">
                <a:solidFill>
                  <a:srgbClr val="800000"/>
                </a:solidFill>
                <a:ea typeface="宋体" panose="02010600030101010101" pitchFamily="2" charset="-122"/>
              </a:rPr>
              <a:t>%8.2f </a:t>
            </a:r>
            <a:r>
              <a:rPr kumimoji="1" lang="en-US" altLang="zh-CN"/>
              <a:t>"</a:t>
            </a:r>
            <a:r>
              <a:rPr kumimoji="1" lang="en-US" altLang="en-US">
                <a:solidFill>
                  <a:srgbClr val="800000"/>
                </a:solidFill>
                <a:ea typeface="宋体" panose="02010600030101010101" pitchFamily="2" charset="-122"/>
              </a:rPr>
              <a:t>,&amp;x);</a:t>
            </a:r>
            <a:endParaRPr kumimoji="1" lang="en-US" altLang="zh-CN">
              <a:solidFill>
                <a:srgbClr val="800000"/>
              </a:solidFill>
              <a:ea typeface="宋体" panose="02010600030101010101" pitchFamily="2" charset="-122"/>
            </a:endParaRP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7724775" y="5167313"/>
            <a:ext cx="16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endParaRPr kumimoji="1" lang="zh-CN" altLang="zh-CN" sz="240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6372225" y="2708275"/>
            <a:ext cx="10810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r>
              <a:rPr kumimoji="1" lang="en-US" altLang="zh-CN" sz="6000" i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Marlett" pitchFamily="2" charset="2"/>
              </a:rPr>
              <a:t></a:t>
            </a:r>
            <a:endParaRPr kumimoji="1" lang="en-US" altLang="zh-CN" sz="2400" i="1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5724525" y="908050"/>
            <a:ext cx="101917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r>
              <a:rPr kumimoji="1" lang="en-US" altLang="zh-CN" sz="6600" i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Marlett" pitchFamily="2" charset="2"/>
              </a:rPr>
              <a:t></a:t>
            </a:r>
            <a:endParaRPr kumimoji="1" lang="en-US" altLang="zh-CN" sz="1600" i="1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814388" y="3675063"/>
            <a:ext cx="528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r>
              <a:rPr kumimoji="1" lang="en-US" altLang="zh-CN">
                <a:latin typeface="仿宋_GB2312" pitchFamily="49" charset="-122"/>
                <a:ea typeface="仿宋_GB2312" pitchFamily="49" charset="-122"/>
              </a:rPr>
              <a:t>4) </a:t>
            </a:r>
            <a:r>
              <a:rPr kumimoji="1" lang="zh-CN" altLang="zh-CN">
                <a:latin typeface="仿宋_GB2312" pitchFamily="49" charset="-122"/>
                <a:ea typeface="仿宋_GB2312" pitchFamily="49" charset="-122"/>
              </a:rPr>
              <a:t>输入</a:t>
            </a:r>
            <a:r>
              <a:rPr kumimoji="1" lang="zh-CN" altLang="en-US">
                <a:latin typeface="仿宋_GB2312" pitchFamily="49" charset="-122"/>
                <a:ea typeface="仿宋_GB2312" pitchFamily="49" charset="-122"/>
              </a:rPr>
              <a:t>时，遇下列情况结束</a:t>
            </a:r>
            <a:endParaRPr kumimoji="1" lang="zh-CN" altLang="en-US" b="0">
              <a:ea typeface="宋体" panose="02010600030101010101" pitchFamily="2" charset="-122"/>
            </a:endParaRP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755650" y="4508500"/>
            <a:ext cx="2655888" cy="1582738"/>
          </a:xfrm>
          <a:prstGeom prst="rect">
            <a:avLst/>
          </a:prstGeom>
          <a:noFill/>
          <a:ln w="28575">
            <a:pattFill prst="plaid">
              <a:fgClr>
                <a:srgbClr val="FF00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/>
            <a:r>
              <a:rPr kumimoji="1"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*  </a:t>
            </a:r>
            <a:r>
              <a:rPr kumimoji="1" lang="zh-CN" altLang="en-US">
                <a:solidFill>
                  <a:schemeClr val="hlink"/>
                </a:solidFill>
                <a:ea typeface="宋体" panose="02010600030101010101" pitchFamily="2" charset="-122"/>
              </a:rPr>
              <a:t>回车，空格</a:t>
            </a:r>
          </a:p>
          <a:p>
            <a:pPr algn="l"/>
            <a:r>
              <a:rPr kumimoji="1" lang="zh-CN" altLang="en-US">
                <a:solidFill>
                  <a:schemeClr val="hlink"/>
                </a:solidFill>
                <a:ea typeface="宋体" panose="02010600030101010101" pitchFamily="2" charset="-122"/>
              </a:rPr>
              <a:t>*  宽度结束</a:t>
            </a:r>
          </a:p>
          <a:p>
            <a:pPr algn="l"/>
            <a:r>
              <a:rPr kumimoji="1" lang="zh-CN" altLang="en-US">
                <a:solidFill>
                  <a:schemeClr val="hlink"/>
                </a:solidFill>
                <a:ea typeface="宋体" panose="02010600030101010101" pitchFamily="2" charset="-122"/>
              </a:rPr>
              <a:t>*  非法输入</a:t>
            </a: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3851275" y="4149725"/>
            <a:ext cx="5089525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/>
            <a:r>
              <a:rPr kumimoji="1" lang="en-US" altLang="zh-CN">
                <a:ea typeface="宋体" panose="02010600030101010101" pitchFamily="2" charset="-122"/>
              </a:rPr>
              <a:t>int k,m;    </a:t>
            </a:r>
            <a:r>
              <a:rPr kumimoji="1" lang="en-US" altLang="en-US">
                <a:ea typeface="宋体" panose="02010600030101010101" pitchFamily="2" charset="-122"/>
              </a:rPr>
              <a:t>scanf(</a:t>
            </a:r>
            <a:r>
              <a:rPr kumimoji="1" lang="en-US" altLang="zh-CN"/>
              <a:t>"</a:t>
            </a:r>
            <a:r>
              <a:rPr kumimoji="1" lang="en-US" altLang="en-US">
                <a:ea typeface="宋体" panose="02010600030101010101" pitchFamily="2" charset="-122"/>
              </a:rPr>
              <a:t>%</a:t>
            </a:r>
            <a:r>
              <a:rPr kumimoji="1" lang="en-US" altLang="en-US">
                <a:solidFill>
                  <a:schemeClr val="tx2"/>
                </a:solidFill>
                <a:ea typeface="宋体" panose="02010600030101010101" pitchFamily="2" charset="-122"/>
              </a:rPr>
              <a:t>d</a:t>
            </a:r>
            <a:r>
              <a:rPr kumimoji="1"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%d</a:t>
            </a:r>
            <a:r>
              <a:rPr kumimoji="1" lang="en-US" altLang="zh-CN"/>
              <a:t>"</a:t>
            </a:r>
            <a:r>
              <a:rPr kumimoji="1" lang="en-US" altLang="en-US">
                <a:ea typeface="宋体" panose="02010600030101010101" pitchFamily="2" charset="-122"/>
              </a:rPr>
              <a:t>,&amp;k</a:t>
            </a:r>
            <a:r>
              <a:rPr kumimoji="1" lang="en-US" altLang="zh-CN">
                <a:ea typeface="宋体" panose="02010600030101010101" pitchFamily="2" charset="-122"/>
              </a:rPr>
              <a:t>,&amp;m</a:t>
            </a:r>
            <a:r>
              <a:rPr kumimoji="1" lang="en-US" altLang="en-US">
                <a:ea typeface="宋体" panose="02010600030101010101" pitchFamily="2" charset="-122"/>
              </a:rPr>
              <a:t>);</a:t>
            </a:r>
          </a:p>
          <a:p>
            <a:pPr algn="l"/>
            <a:r>
              <a:rPr kumimoji="1" lang="zh-CN" altLang="en-US">
                <a:ea typeface="宋体" panose="02010600030101010101" pitchFamily="2" charset="-122"/>
              </a:rPr>
              <a:t>输入：</a:t>
            </a:r>
            <a:r>
              <a:rPr kumimoji="1"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12  456&lt;</a:t>
            </a:r>
            <a:r>
              <a:rPr kumimoji="1" lang="zh-CN" altLang="en-US">
                <a:solidFill>
                  <a:srgbClr val="CC0000"/>
                </a:solidFill>
                <a:ea typeface="宋体" panose="02010600030101010101" pitchFamily="2" charset="-122"/>
              </a:rPr>
              <a:t>回车</a:t>
            </a:r>
            <a:r>
              <a:rPr kumimoji="1"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&gt;</a:t>
            </a:r>
          </a:p>
          <a:p>
            <a:pPr algn="l"/>
            <a:r>
              <a:rPr kumimoji="1" lang="en-US" altLang="en-US">
                <a:ea typeface="宋体" panose="02010600030101010101" pitchFamily="2" charset="-122"/>
              </a:rPr>
              <a:t>k</a:t>
            </a:r>
            <a:r>
              <a:rPr kumimoji="1" lang="zh-CN" altLang="en-US">
                <a:ea typeface="宋体" panose="02010600030101010101" pitchFamily="2" charset="-122"/>
              </a:rPr>
              <a:t>为：</a:t>
            </a:r>
            <a:r>
              <a:rPr kumimoji="1"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12</a:t>
            </a:r>
          </a:p>
          <a:p>
            <a:pPr algn="l"/>
            <a:r>
              <a:rPr kumimoji="1" lang="en-US" altLang="zh-CN">
                <a:ea typeface="宋体" panose="02010600030101010101" pitchFamily="2" charset="-122"/>
              </a:rPr>
              <a:t>m</a:t>
            </a:r>
            <a:r>
              <a:rPr kumimoji="1" lang="zh-CN" altLang="en-US">
                <a:ea typeface="宋体" panose="02010600030101010101" pitchFamily="2" charset="-122"/>
              </a:rPr>
              <a:t>为：</a:t>
            </a:r>
            <a:r>
              <a:rPr kumimoji="1"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456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1116013" y="1916113"/>
            <a:ext cx="741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lvl="1" algn="l" eaLnBrk="1" hangingPunct="1"/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scanf(“%3d%3d”,&amp;a,&amp;b);  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</a:p>
          <a:p>
            <a:pPr lvl="1" algn="l" eaLnBrk="1" hangingPunct="1"/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系统自动将</a:t>
            </a: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123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赋给</a:t>
            </a: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a,456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赋给</a:t>
            </a: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en-US" altLang="zh-CN" sz="28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3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6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6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6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6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6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utoUpdateAnimBg="0"/>
      <p:bldP spid="56327" grpId="0" autoUpdateAnimBg="0"/>
      <p:bldP spid="56330" grpId="0" autoUpdateAnimBg="0"/>
      <p:bldP spid="56331" grpId="0" autoUpdateAnimBg="0"/>
      <p:bldP spid="56332" grpId="0" autoUpdateAnimBg="0"/>
      <p:bldP spid="56333" grpId="0" animBg="1" autoUpdateAnimBg="0"/>
      <p:bldP spid="5633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54BB3FF4-5DE8-4600-8B10-1D9DC10B3BB4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21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7325"/>
            <a:ext cx="8893175" cy="64817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5)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格式控制字符串中若包含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普通字符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，则输入时必须照原样输入普通字符，否则将导致输入结束。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  如：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int a,b,c;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      scanf(</a:t>
            </a:r>
            <a:r>
              <a:rPr lang="en-US" altLang="zh-CN" sz="2800" b="1">
                <a:solidFill>
                  <a:schemeClr val="tx1"/>
                </a:solidFill>
              </a:rPr>
              <a:t>"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a=%d,b=%d,c=%d</a:t>
            </a:r>
            <a:r>
              <a:rPr lang="en-US" altLang="zh-CN" sz="2800" b="1">
                <a:solidFill>
                  <a:schemeClr val="tx1"/>
                </a:solidFill>
              </a:rPr>
              <a:t>"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,&amp;a,&amp;b,&amp;c);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输入：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a=1,b=2,c=3&lt;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回车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6)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数值型数据和字符型数据混合输入方法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   int a,b,c,d,e;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   scanf(</a:t>
            </a:r>
            <a:r>
              <a:rPr lang="en-US" altLang="zh-CN" sz="2800" b="1">
                <a:solidFill>
                  <a:schemeClr val="tx1"/>
                </a:solidFill>
              </a:rPr>
              <a:t>"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%d%c%c%c%d</a:t>
            </a:r>
            <a:r>
              <a:rPr lang="en-US" altLang="zh-CN" sz="2800" b="1">
                <a:solidFill>
                  <a:schemeClr val="tx1"/>
                </a:solidFill>
              </a:rPr>
              <a:t>"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,&amp;a,&amp;b,&amp;c,&amp;d,&amp;e);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   printf(</a:t>
            </a:r>
            <a:r>
              <a:rPr lang="en-US" altLang="zh-CN" sz="2800" b="1">
                <a:solidFill>
                  <a:schemeClr val="tx1"/>
                </a:solidFill>
              </a:rPr>
              <a:t>"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a=%d,b=%c,c=%c,d=%c,e=%d</a:t>
            </a:r>
            <a:r>
              <a:rPr lang="en-US" altLang="zh-CN" sz="2800" b="1">
                <a:solidFill>
                  <a:schemeClr val="tx1"/>
                </a:solidFill>
              </a:rPr>
              <a:t>"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,a,b,c,d,e);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输入：</a:t>
            </a:r>
            <a:r>
              <a:rPr lang="en-US" altLang="zh-CN" sz="2800" b="1">
                <a:solidFill>
                  <a:srgbClr val="FF66FF"/>
                </a:solidFill>
                <a:latin typeface="宋体" panose="02010600030101010101" pitchFamily="2" charset="-122"/>
              </a:rPr>
              <a:t>123</a:t>
            </a:r>
            <a:r>
              <a:rPr lang="en-US" altLang="zh-CN" sz="2800" b="1">
                <a:solidFill>
                  <a:schemeClr val="hlink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800" b="1">
                <a:solidFill>
                  <a:schemeClr val="accent1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800" b="1">
                <a:solidFill>
                  <a:srgbClr val="800000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789&lt;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回车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输出：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a=123,b=a,c=b,d=c,e=789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106B2FF9-A2A4-41A2-8A5E-78F455B26937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22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92150"/>
            <a:ext cx="8424862" cy="5688013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输入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double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型数据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必须用格式说明符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%lf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或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%le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</a:p>
          <a:p>
            <a:pPr>
              <a:lnSpc>
                <a:spcPct val="11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输入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long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型数据，必须用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%ld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11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标准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scanf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中不使用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%u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说明符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unsigned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型数据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以</a:t>
            </a:r>
            <a:r>
              <a:rPr lang="en-US" altLang="zh-CN" sz="2800" b="1">
                <a:solidFill>
                  <a:srgbClr val="FF3300"/>
                </a:solidFill>
                <a:latin typeface="宋体" panose="02010600030101010101" pitchFamily="2" charset="-122"/>
              </a:rPr>
              <a:t>%d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或</a:t>
            </a:r>
            <a:r>
              <a:rPr lang="en-US" altLang="zh-CN" sz="2800" b="1">
                <a:solidFill>
                  <a:srgbClr val="FF3300"/>
                </a:solidFill>
                <a:latin typeface="宋体" panose="02010600030101010101" pitchFamily="2" charset="-122"/>
              </a:rPr>
              <a:t>%o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FF3300"/>
                </a:solidFill>
                <a:latin typeface="宋体" panose="02010600030101010101" pitchFamily="2" charset="-122"/>
              </a:rPr>
              <a:t>%x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格式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输入。</a:t>
            </a:r>
          </a:p>
          <a:p>
            <a:pPr>
              <a:lnSpc>
                <a:spcPct val="11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%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后的“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”为附加说明符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用来表示跳过它相应的数据。</a:t>
            </a:r>
          </a:p>
          <a:p>
            <a:pPr>
              <a:lnSpc>
                <a:spcPct val="11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输入时格式控制符中不能加“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\n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11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scanf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函数的格式控制字符串中尽量不要出现普通字符，不要将输入提示放在其中。需要显示输入提示应该调用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printf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函数实现。</a:t>
            </a:r>
          </a:p>
          <a:p>
            <a:pPr>
              <a:lnSpc>
                <a:spcPct val="110000"/>
              </a:lnSpc>
              <a:buClr>
                <a:srgbClr val="CC0000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11188" y="115888"/>
            <a:ext cx="1439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solidFill>
                <a:srgbClr val="CC0000"/>
              </a:solidFill>
              <a:ea typeface="黑体" panose="02010609060101010101" pitchFamily="49" charset="-122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987675" y="0"/>
            <a:ext cx="295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说   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6BDAAE5B-F046-4FFB-87C6-0993CEC84EB2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23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390525" y="1644650"/>
            <a:ext cx="85105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endParaRPr kumimoji="1" lang="zh-CN" altLang="zh-CN" sz="6000" b="0">
              <a:solidFill>
                <a:srgbClr val="4D4D4D"/>
              </a:solidFill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503238" y="492125"/>
            <a:ext cx="8042275" cy="440372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/>
              <a:t>#include &lt;stdio.h&gt;</a:t>
            </a:r>
          </a:p>
          <a:p>
            <a:pPr algn="l" eaLnBrk="1" hangingPunct="1"/>
            <a:r>
              <a:rPr kumimoji="1" lang="en-US" altLang="zh-CN" sz="2800"/>
              <a:t>int main()  </a:t>
            </a:r>
          </a:p>
          <a:p>
            <a:pPr algn="l" eaLnBrk="1" hangingPunct="1"/>
            <a:r>
              <a:rPr kumimoji="1" lang="en-US" altLang="zh-CN" sz="2800"/>
              <a:t>{ </a:t>
            </a:r>
          </a:p>
          <a:p>
            <a:pPr algn="l" eaLnBrk="1" hangingPunct="1"/>
            <a:r>
              <a:rPr kumimoji="1" lang="en-US" altLang="zh-CN" sz="2800"/>
              <a:t>     int a;</a:t>
            </a:r>
          </a:p>
          <a:p>
            <a:pPr algn="l" eaLnBrk="1" hangingPunct="1"/>
            <a:r>
              <a:rPr kumimoji="1" lang="en-US" altLang="zh-CN" sz="2800"/>
              <a:t>     float b,c;</a:t>
            </a:r>
          </a:p>
          <a:p>
            <a:pPr algn="l" eaLnBrk="1" hangingPunct="1"/>
            <a:r>
              <a:rPr kumimoji="1" lang="en-US" altLang="zh-CN" sz="2800"/>
              <a:t>     printf("Please input a b c:");</a:t>
            </a:r>
          </a:p>
          <a:p>
            <a:pPr algn="l" eaLnBrk="1" hangingPunct="1"/>
            <a:r>
              <a:rPr kumimoji="1" lang="en-US" altLang="zh-CN" sz="2800"/>
              <a:t>     scanf("%d%f%f",&amp;a,&amp;b,&amp;c);</a:t>
            </a:r>
          </a:p>
          <a:p>
            <a:pPr algn="l" eaLnBrk="1" hangingPunct="1"/>
            <a:r>
              <a:rPr kumimoji="1" lang="en-US" altLang="zh-CN" sz="2800"/>
              <a:t>     printf("a=%d,b=%f,c=%6.2f\n",a,b,c);</a:t>
            </a:r>
          </a:p>
          <a:p>
            <a:pPr algn="l" eaLnBrk="1" hangingPunct="1"/>
            <a:r>
              <a:rPr kumimoji="1" lang="en-US" altLang="zh-CN" sz="2800"/>
              <a:t>     return 0;</a:t>
            </a:r>
          </a:p>
          <a:p>
            <a:pPr algn="l" eaLnBrk="1" hangingPunct="1"/>
            <a:r>
              <a:rPr kumimoji="1" lang="en-US" altLang="zh-CN" sz="2800"/>
              <a:t> }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539750" y="48275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r>
              <a:rPr kumimoji="1" lang="zh-CN" altLang="en-US">
                <a:ea typeface="宋体" panose="02010600030101010101" pitchFamily="2" charset="-122"/>
              </a:rPr>
              <a:t>输入：</a:t>
            </a:r>
            <a:r>
              <a:rPr kumimoji="1" lang="en-US" altLang="zh-CN">
                <a:ea typeface="宋体" panose="02010600030101010101" pitchFamily="2" charset="-122"/>
              </a:rPr>
              <a:t>12  345  678.945&lt;</a:t>
            </a:r>
            <a:r>
              <a:rPr kumimoji="1" lang="zh-CN" altLang="en-US" sz="2800">
                <a:ea typeface="宋体" panose="02010600030101010101" pitchFamily="2" charset="-122"/>
              </a:rPr>
              <a:t>回车</a:t>
            </a:r>
            <a:r>
              <a:rPr kumimoji="1" lang="en-US" altLang="zh-CN" sz="2800">
                <a:ea typeface="宋体" panose="02010600030101010101" pitchFamily="2" charset="-122"/>
              </a:rPr>
              <a:t>&gt;</a:t>
            </a:r>
            <a:endParaRPr kumimoji="1" lang="en-US" altLang="zh-CN" sz="2800" b="0">
              <a:ea typeface="宋体" panose="02010600030101010101" pitchFamily="2" charset="-122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304925" y="5468938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r>
              <a:rPr kumimoji="1" lang="zh-CN" altLang="en-US">
                <a:ea typeface="宋体" panose="02010600030101010101" pitchFamily="2" charset="-122"/>
              </a:rPr>
              <a:t>输出</a:t>
            </a:r>
            <a:r>
              <a:rPr kumimoji="1" lang="en-US" altLang="zh-CN">
                <a:ea typeface="宋体" panose="02010600030101010101" pitchFamily="2" charset="-122"/>
              </a:rPr>
              <a:t>:</a:t>
            </a:r>
            <a:endParaRPr kumimoji="1" lang="en-US" altLang="zh-CN" b="0">
              <a:ea typeface="宋体" panose="02010600030101010101" pitchFamily="2" charset="-122"/>
            </a:endParaRP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782888" y="5562600"/>
            <a:ext cx="5143500" cy="5794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r>
              <a:rPr kumimoji="1" lang="en-US" altLang="en-US">
                <a:ea typeface="宋体" panose="02010600030101010101" pitchFamily="2" charset="-122"/>
              </a:rPr>
              <a:t>a=12,b=345.000000,c=678</a:t>
            </a:r>
            <a:r>
              <a:rPr kumimoji="1" lang="en-US" altLang="zh-CN">
                <a:ea typeface="宋体" panose="02010600030101010101" pitchFamily="2" charset="-122"/>
              </a:rPr>
              <a:t>.</a:t>
            </a:r>
            <a:r>
              <a:rPr kumimoji="1" lang="en-US" altLang="en-US">
                <a:ea typeface="宋体" panose="02010600030101010101" pitchFamily="2" charset="-122"/>
              </a:rPr>
              <a:t>9</a:t>
            </a:r>
            <a:r>
              <a:rPr kumimoji="1" lang="en-US" altLang="zh-CN">
                <a:ea typeface="宋体" panose="02010600030101010101" pitchFamily="2" charset="-122"/>
              </a:rPr>
              <a:t>5</a:t>
            </a:r>
            <a:endParaRPr kumimoji="1" lang="en-US" altLang="zh-CN" b="0">
              <a:ea typeface="宋体" panose="02010600030101010101" pitchFamily="2" charset="-122"/>
            </a:endParaRP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468313" y="0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宋体" panose="02010600030101010101" pitchFamily="2" charset="-122"/>
              </a:rPr>
              <a:t>例</a:t>
            </a:r>
            <a:r>
              <a:rPr lang="en-US" altLang="zh-CN" sz="2800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57352" name="AutoShape 8"/>
          <p:cNvSpPr>
            <a:spLocks noChangeArrowheads="1"/>
          </p:cNvSpPr>
          <p:nvPr/>
        </p:nvSpPr>
        <p:spPr bwMode="auto">
          <a:xfrm>
            <a:off x="6084888" y="1916113"/>
            <a:ext cx="1944687" cy="576262"/>
          </a:xfrm>
          <a:prstGeom prst="wedgeRectCallout">
            <a:avLst>
              <a:gd name="adj1" fmla="val -90736"/>
              <a:gd name="adj2" fmla="val 11914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/>
            <a:r>
              <a:rPr lang="zh-CN" altLang="en-US" sz="1800">
                <a:ea typeface="宋体" panose="02010600030101010101" pitchFamily="2" charset="-122"/>
              </a:rPr>
              <a:t>提示输入信息放在输入语句之前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  <p:bldP spid="57349" grpId="0" autoUpdateAnimBg="0"/>
      <p:bldP spid="57350" grpId="0" animBg="1" autoUpdateAnimBg="0"/>
      <p:bldP spid="573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fld id="{058D2FD4-4351-4AF5-A247-3AE5B97D7A88}" type="slidenum"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24</a:t>
            </a:fld>
            <a:endParaRPr lang="zh-CN" altLang="en-US" sz="1600" b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15" name="矩形 4"/>
          <p:cNvSpPr>
            <a:spLocks noChangeArrowheads="1"/>
          </p:cNvSpPr>
          <p:nvPr/>
        </p:nvSpPr>
        <p:spPr bwMode="auto">
          <a:xfrm>
            <a:off x="588963" y="1130300"/>
            <a:ext cx="5062537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#include &lt;stdio.h&gt;</a:t>
            </a:r>
          </a:p>
          <a:p>
            <a:pPr algn="l"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int main()</a:t>
            </a:r>
          </a:p>
          <a:p>
            <a:pPr algn="l"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algn="l"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float a,b;</a:t>
            </a:r>
          </a:p>
          <a:p>
            <a:pPr algn="l"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scanf(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%d%d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 &amp;a,&amp;b);          </a:t>
            </a:r>
            <a:endParaRPr lang="en-US" altLang="zh-CN" sz="2400">
              <a:solidFill>
                <a:srgbClr val="9933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printf(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a=%f b=%f\n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 a,b);</a:t>
            </a:r>
          </a:p>
          <a:p>
            <a:pPr algn="l"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return 0;   </a:t>
            </a:r>
          </a:p>
          <a:p>
            <a:pPr algn="l"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4" name="矩形 5"/>
          <p:cNvSpPr>
            <a:spLocks noChangeArrowheads="1"/>
          </p:cNvSpPr>
          <p:nvPr/>
        </p:nvSpPr>
        <p:spPr bwMode="auto">
          <a:xfrm>
            <a:off x="2332038" y="192088"/>
            <a:ext cx="3976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scanf()</a:t>
            </a: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的格式使用错误</a:t>
            </a: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4643438" y="1316038"/>
            <a:ext cx="42497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程序中数据输入格式用错，程序结果如何？</a:t>
            </a:r>
            <a:endParaRPr lang="en-US" altLang="zh-CN" sz="24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scanf()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将读入错误的数据。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98513" y="4437063"/>
            <a:ext cx="4476750" cy="4635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/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输入：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12.3  15.6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 </a:t>
            </a:r>
            <a:endParaRPr kumimoji="1"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3738" y="5229225"/>
            <a:ext cx="4375150" cy="4635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r>
              <a:rPr kumimoji="1"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输出：</a:t>
            </a:r>
            <a:r>
              <a:rPr kumimoji="1" lang="en-US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a=0</a:t>
            </a:r>
            <a:r>
              <a:rPr kumimoji="1"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.000000 b=0.000000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7" grpId="0" build="p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fld id="{548D15EB-EFED-4A7E-91BC-B4EA239306C2}" type="slidenum"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25</a:t>
            </a:fld>
            <a:endParaRPr lang="zh-CN" altLang="en-US" sz="1600" b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339" name="矩形 4"/>
          <p:cNvSpPr>
            <a:spLocks noChangeArrowheads="1"/>
          </p:cNvSpPr>
          <p:nvPr/>
        </p:nvSpPr>
        <p:spPr bwMode="auto">
          <a:xfrm>
            <a:off x="588963" y="1123950"/>
            <a:ext cx="5278437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#include &lt;stdio.h&gt;</a:t>
            </a:r>
          </a:p>
          <a:p>
            <a:pPr algn="l"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int main()</a:t>
            </a:r>
          </a:p>
          <a:p>
            <a:pPr algn="l"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algn="l"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int a,b;</a:t>
            </a:r>
          </a:p>
          <a:p>
            <a:pPr algn="l"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scanf(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%f%f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 &amp;a,&amp;b);          </a:t>
            </a:r>
            <a:endParaRPr lang="en-US" altLang="zh-CN" sz="2400">
              <a:solidFill>
                <a:srgbClr val="9933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printf(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a=%d b=%d\n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 a,b);</a:t>
            </a:r>
          </a:p>
          <a:p>
            <a:pPr algn="l"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return 0;</a:t>
            </a:r>
          </a:p>
          <a:p>
            <a:pPr algn="l"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8" name="矩形 5"/>
          <p:cNvSpPr>
            <a:spLocks noChangeArrowheads="1"/>
          </p:cNvSpPr>
          <p:nvPr/>
        </p:nvSpPr>
        <p:spPr bwMode="auto">
          <a:xfrm>
            <a:off x="2332038" y="192088"/>
            <a:ext cx="3976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scanf()</a:t>
            </a: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的格式使用错误</a:t>
            </a: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4643438" y="1316038"/>
            <a:ext cx="42497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程序中数据输入格式用错，程序结果如何？</a:t>
            </a:r>
            <a:endParaRPr lang="en-US" altLang="zh-CN" sz="24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scanf()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将读入错误的数据。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27088" y="4365625"/>
            <a:ext cx="5313362" cy="4635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/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输入：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12  34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 </a:t>
            </a:r>
            <a:endParaRPr kumimoji="1"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87400" y="5300663"/>
            <a:ext cx="4997450" cy="4651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r>
              <a:rPr kumimoji="1"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输出：</a:t>
            </a:r>
            <a:r>
              <a:rPr kumimoji="1" lang="en-US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a=1094713344</a:t>
            </a:r>
            <a:r>
              <a:rPr kumimoji="1"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b=1107820544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fld id="{F3FF84DF-CF5B-4316-B648-0D020F8FF82E}" type="slidenum"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26</a:t>
            </a:fld>
            <a:endParaRPr lang="zh-CN" altLang="en-US" sz="1600" b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1" name="矩形 4"/>
          <p:cNvSpPr>
            <a:spLocks noChangeArrowheads="1"/>
          </p:cNvSpPr>
          <p:nvPr/>
        </p:nvSpPr>
        <p:spPr bwMode="auto">
          <a:xfrm>
            <a:off x="695325" y="3068638"/>
            <a:ext cx="8064500" cy="2462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/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常见错误：</a:t>
            </a:r>
            <a:endParaRPr lang="en-US" altLang="zh-CN" sz="2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/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float a;</a:t>
            </a:r>
          </a:p>
          <a:p>
            <a:pPr algn="l" eaLnBrk="1" hangingPunct="1"/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double u;</a:t>
            </a:r>
          </a:p>
          <a:p>
            <a:pPr algn="l" eaLnBrk="1" hangingPunct="1"/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scanf(</a:t>
            </a:r>
            <a:r>
              <a:rPr kumimoji="1"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%f</a:t>
            </a:r>
            <a:r>
              <a:rPr kumimoji="1"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, a);         </a:t>
            </a:r>
            <a:r>
              <a:rPr lang="en-US" altLang="zh-CN" sz="220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</a:t>
            </a:r>
            <a:r>
              <a:rPr lang="zh-CN" altLang="en-US" sz="220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缺少地址符*</a:t>
            </a:r>
            <a:r>
              <a:rPr lang="en-US" altLang="zh-CN" sz="220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  <a:p>
            <a:pPr algn="l" eaLnBrk="1" hangingPunct="1"/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scanf(</a:t>
            </a:r>
            <a:r>
              <a:rPr kumimoji="1"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%7.2f</a:t>
            </a:r>
            <a:r>
              <a:rPr kumimoji="1"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, &amp;a);    </a:t>
            </a:r>
            <a:r>
              <a:rPr lang="en-US" altLang="zh-CN" sz="220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20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*格式符前指定了精度*</a:t>
            </a:r>
            <a:r>
              <a:rPr lang="en-US" altLang="zh-CN" sz="220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  <a:p>
            <a:pPr algn="l" eaLnBrk="1" hangingPunct="1"/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scanf(</a:t>
            </a:r>
            <a:r>
              <a:rPr kumimoji="1"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%f\n</a:t>
            </a:r>
            <a:r>
              <a:rPr kumimoji="1"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, &amp;a);     </a:t>
            </a:r>
            <a:r>
              <a:rPr lang="en-US" altLang="zh-CN" sz="220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20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*格式符中使用了换行符*</a:t>
            </a:r>
            <a:r>
              <a:rPr lang="en-US" altLang="zh-CN" sz="220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  <a:p>
            <a:pPr algn="l" eaLnBrk="1" hangingPunct="1"/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scanf(</a:t>
            </a:r>
            <a:r>
              <a:rPr kumimoji="1"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%f</a:t>
            </a:r>
            <a:r>
              <a:rPr kumimoji="1"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,&amp;u);        </a:t>
            </a:r>
            <a:r>
              <a:rPr lang="en-US" altLang="zh-CN" sz="220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20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*双精度型数据使用了单精度格式*</a:t>
            </a:r>
            <a:r>
              <a:rPr lang="en-US" altLang="zh-CN" sz="220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endParaRPr lang="zh-CN" altLang="en-US" sz="2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2" name="矩形 5"/>
          <p:cNvSpPr>
            <a:spLocks noChangeArrowheads="1"/>
          </p:cNvSpPr>
          <p:nvPr/>
        </p:nvSpPr>
        <p:spPr bwMode="auto">
          <a:xfrm>
            <a:off x="2473325" y="223838"/>
            <a:ext cx="3617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scanf()</a:t>
            </a: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格式使用小结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85813" y="811213"/>
            <a:ext cx="7947025" cy="194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l" eaLnBrk="0" hangingPunct="0">
              <a:defRPr/>
            </a:pPr>
            <a:r>
              <a:rPr kumimoji="1" lang="zh-CN" altLang="en-US" sz="2400" b="0" dirty="0">
                <a:latin typeface="黑体" pitchFamily="49" charset="-122"/>
                <a:ea typeface="黑体" pitchFamily="49" charset="-122"/>
              </a:rPr>
              <a:t>小结：</a:t>
            </a:r>
            <a:endParaRPr kumimoji="1" lang="en-US" altLang="zh-CN" sz="2400" b="0" dirty="0">
              <a:latin typeface="黑体" pitchFamily="49" charset="-122"/>
              <a:ea typeface="黑体" pitchFamily="49" charset="-122"/>
            </a:endParaRPr>
          </a:p>
          <a:p>
            <a:pPr marL="457200" indent="-457200" algn="l" eaLnBrk="0" hangingPunct="0">
              <a:buFont typeface="Arial" pitchFamily="34" charset="0"/>
              <a:buChar char="•"/>
              <a:defRPr/>
            </a:pPr>
            <a:r>
              <a:rPr kumimoji="1" lang="zh-CN" altLang="en-US" sz="2400" b="0" dirty="0">
                <a:latin typeface="黑体" pitchFamily="49" charset="-122"/>
                <a:ea typeface="黑体" pitchFamily="49" charset="-122"/>
              </a:rPr>
              <a:t>采用正确的格式输入数据，是程序运行正确的基础。</a:t>
            </a:r>
            <a:endParaRPr kumimoji="1" lang="en-US" altLang="zh-CN" sz="2400" b="0" dirty="0">
              <a:latin typeface="黑体" pitchFamily="49" charset="-122"/>
              <a:ea typeface="黑体" pitchFamily="49" charset="-122"/>
            </a:endParaRPr>
          </a:p>
          <a:p>
            <a:pPr marL="457200" indent="-457200" algn="l" eaLnBrk="0" hangingPunct="0">
              <a:buFont typeface="Arial" pitchFamily="34" charset="0"/>
              <a:buChar char="•"/>
              <a:defRPr/>
            </a:pPr>
            <a:r>
              <a:rPr kumimoji="1" lang="zh-CN" altLang="en-US" sz="2400" b="0" dirty="0">
                <a:latin typeface="黑体" pitchFamily="49" charset="-122"/>
                <a:ea typeface="黑体" pitchFamily="49" charset="-122"/>
              </a:rPr>
              <a:t>输入时不允许指定数据的精度。</a:t>
            </a:r>
            <a:endParaRPr kumimoji="1" lang="en-US" altLang="zh-CN" sz="2400" b="0" dirty="0">
              <a:latin typeface="黑体" pitchFamily="49" charset="-122"/>
              <a:ea typeface="黑体" pitchFamily="49" charset="-122"/>
            </a:endParaRPr>
          </a:p>
          <a:p>
            <a:pPr marL="457200" indent="-457200" algn="l" eaLnBrk="0" hangingPunct="0">
              <a:buFont typeface="Arial" pitchFamily="34" charset="0"/>
              <a:buChar char="•"/>
              <a:defRPr/>
            </a:pPr>
            <a:r>
              <a:rPr kumimoji="1" lang="zh-CN" altLang="en-US" sz="2400" b="0" dirty="0">
                <a:latin typeface="黑体" pitchFamily="49" charset="-122"/>
                <a:ea typeface="黑体" pitchFamily="49" charset="-122"/>
              </a:rPr>
              <a:t>输入时不允许加“</a:t>
            </a:r>
            <a:r>
              <a:rPr kumimoji="1" lang="en-US" altLang="zh-CN" sz="2400" b="0" dirty="0">
                <a:latin typeface="黑体" pitchFamily="49" charset="-122"/>
                <a:ea typeface="黑体" pitchFamily="49" charset="-122"/>
              </a:rPr>
              <a:t>\n</a:t>
            </a:r>
            <a:r>
              <a:rPr kumimoji="1" lang="zh-CN" altLang="en-US" sz="2400" b="0" dirty="0">
                <a:latin typeface="黑体" pitchFamily="49" charset="-122"/>
                <a:ea typeface="黑体" pitchFamily="49" charset="-122"/>
              </a:rPr>
              <a:t>”。</a:t>
            </a:r>
            <a:endParaRPr kumimoji="1" lang="en-US" altLang="zh-CN" sz="2400" b="0" dirty="0">
              <a:latin typeface="黑体" pitchFamily="49" charset="-122"/>
              <a:ea typeface="黑体" pitchFamily="49" charset="-122"/>
            </a:endParaRPr>
          </a:p>
          <a:p>
            <a:pPr marL="457200" indent="-457200" algn="l" eaLnBrk="0" hangingPunct="0">
              <a:buFont typeface="Arial" pitchFamily="34" charset="0"/>
              <a:buChar char="•"/>
              <a:defRPr/>
            </a:pPr>
            <a:r>
              <a:rPr kumimoji="1" lang="zh-CN" altLang="en-US" sz="2400" b="0" dirty="0">
                <a:latin typeface="黑体" pitchFamily="49" charset="-122"/>
                <a:ea typeface="黑体" pitchFamily="49" charset="-122"/>
              </a:rPr>
              <a:t>不能使用中文的标点符号。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nimBg="1"/>
      <p:bldP spid="1229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E2978B8A-936D-471E-979B-ADA974226962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27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50825" y="188913"/>
            <a:ext cx="8893175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dirty="0">
                <a:ea typeface="宋体" panose="02010600030101010101" pitchFamily="2" charset="-122"/>
              </a:rPr>
              <a:t>4.2. 2  </a:t>
            </a:r>
            <a:r>
              <a:rPr kumimoji="1"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getchar</a:t>
            </a:r>
            <a:r>
              <a:rPr kumimoji="1"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函数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zh-CN" altLang="en-US" dirty="0">
                <a:ea typeface="宋体" panose="02010600030101010101" pitchFamily="2" charset="-122"/>
              </a:rPr>
              <a:t>字符输入函数</a:t>
            </a:r>
            <a:r>
              <a:rPr kumimoji="1" lang="en-US" altLang="zh-CN" dirty="0">
                <a:ea typeface="宋体" panose="02010600030101010101" pitchFamily="2" charset="-122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 dirty="0">
                <a:ea typeface="宋体" panose="02010600030101010101" pitchFamily="2" charset="-122"/>
              </a:rPr>
              <a:t>一般形式：</a:t>
            </a:r>
            <a:r>
              <a:rPr kumimoji="1" lang="en-US" altLang="zh-CN" sz="2400" dirty="0" err="1">
                <a:solidFill>
                  <a:srgbClr val="FF3300"/>
                </a:solidFill>
                <a:ea typeface="宋体" panose="02010600030101010101" pitchFamily="2" charset="-122"/>
              </a:rPr>
              <a:t>getchar</a:t>
            </a:r>
            <a:r>
              <a:rPr kumimoji="1"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( )</a:t>
            </a:r>
            <a:r>
              <a:rPr kumimoji="1" lang="en-US" altLang="zh-CN" sz="2400" dirty="0">
                <a:ea typeface="宋体" panose="02010600030101010101" pitchFamily="2" charset="-122"/>
              </a:rPr>
              <a:t> ------</a:t>
            </a:r>
            <a:r>
              <a:rPr kumimoji="1" lang="zh-CN" altLang="en-US" sz="2400" dirty="0">
                <a:ea typeface="宋体" panose="02010600030101010101" pitchFamily="2" charset="-122"/>
              </a:rPr>
              <a:t>没有参数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 dirty="0">
                <a:ea typeface="宋体" panose="02010600030101010101" pitchFamily="2" charset="-122"/>
              </a:rPr>
              <a:t>功能：从键盘输入一个字符。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 dirty="0">
                <a:ea typeface="宋体" panose="02010600030101010101" pitchFamily="2" charset="-122"/>
              </a:rPr>
              <a:t>说明：</a:t>
            </a:r>
            <a:r>
              <a:rPr kumimoji="1" lang="en-US" altLang="zh-CN" sz="2400" dirty="0">
                <a:ea typeface="宋体" panose="02010600030101010101" pitchFamily="2" charset="-122"/>
              </a:rPr>
              <a:t>1</a:t>
            </a:r>
            <a:r>
              <a:rPr kumimoji="1" lang="zh-CN" altLang="en-US" sz="2400" dirty="0">
                <a:ea typeface="宋体" panose="02010600030101010101" pitchFamily="2" charset="-122"/>
              </a:rPr>
              <a:t>）只能输入一个字符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 dirty="0">
                <a:ea typeface="宋体" panose="02010600030101010101" pitchFamily="2" charset="-122"/>
              </a:rPr>
              <a:t>            </a:t>
            </a:r>
            <a:r>
              <a:rPr kumimoji="1" lang="en-US" altLang="zh-CN" sz="2400" dirty="0">
                <a:ea typeface="宋体" panose="02010600030101010101" pitchFamily="2" charset="-122"/>
              </a:rPr>
              <a:t>2</a:t>
            </a:r>
            <a:r>
              <a:rPr kumimoji="1" lang="zh-CN" altLang="en-US" sz="2400" dirty="0">
                <a:ea typeface="宋体" panose="02010600030101010101" pitchFamily="2" charset="-122"/>
              </a:rPr>
              <a:t>）可以将获得的字符赋给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2400" dirty="0">
                <a:ea typeface="宋体" panose="02010600030101010101" pitchFamily="2" charset="-122"/>
              </a:rPr>
              <a:t> </a:t>
            </a:r>
            <a:r>
              <a:rPr kumimoji="1" lang="zh-CN" altLang="en-US" sz="2400" dirty="0">
                <a:ea typeface="宋体" panose="02010600030101010101" pitchFamily="2" charset="-122"/>
              </a:rPr>
              <a:t>型或</a:t>
            </a:r>
            <a:r>
              <a:rPr kumimoji="1" lang="en-US" altLang="zh-CN" sz="2400" dirty="0">
                <a:ea typeface="宋体" panose="02010600030101010101" pitchFamily="2" charset="-122"/>
              </a:rPr>
              <a:t>char</a:t>
            </a:r>
            <a:r>
              <a:rPr kumimoji="1" lang="zh-CN" altLang="en-US" sz="2400" dirty="0">
                <a:ea typeface="宋体" panose="02010600030101010101" pitchFamily="2" charset="-122"/>
              </a:rPr>
              <a:t>型的变量</a:t>
            </a:r>
            <a:endParaRPr kumimoji="1" lang="en-US" altLang="zh-CN" sz="2400" dirty="0">
              <a:ea typeface="宋体" panose="02010600030101010101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400" dirty="0">
                <a:ea typeface="宋体" panose="02010600030101010101" pitchFamily="2" charset="-122"/>
              </a:rPr>
              <a:t>            3</a:t>
            </a:r>
            <a:r>
              <a:rPr kumimoji="1" lang="zh-CN" altLang="en-US" sz="2400" dirty="0">
                <a:ea typeface="宋体" panose="02010600030101010101" pitchFamily="2" charset="-122"/>
              </a:rPr>
              <a:t>）可以用来接收键盘输入的回车或空格，或使运行的程序暂停。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800" dirty="0">
                <a:ea typeface="宋体" panose="02010600030101010101" pitchFamily="2" charset="-122"/>
              </a:rPr>
              <a:t>   </a:t>
            </a:r>
            <a:r>
              <a:rPr kumimoji="1" lang="en-US" altLang="zh-CN" sz="2400" dirty="0">
                <a:ea typeface="宋体" panose="02010600030101010101" pitchFamily="2" charset="-122"/>
              </a:rPr>
              <a:t>[</a:t>
            </a:r>
            <a:r>
              <a:rPr kumimoji="1" lang="zh-CN" altLang="en-US" sz="2400" dirty="0">
                <a:ea typeface="宋体" panose="02010600030101010101" pitchFamily="2" charset="-122"/>
              </a:rPr>
              <a:t>例</a:t>
            </a:r>
            <a:r>
              <a:rPr kumimoji="1" lang="en-US" altLang="zh-CN" sz="2400" dirty="0">
                <a:ea typeface="宋体" panose="02010600030101010101" pitchFamily="2" charset="-122"/>
              </a:rPr>
              <a:t>]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400" dirty="0">
                <a:ea typeface="宋体" panose="02010600030101010101" pitchFamily="2" charset="-122"/>
              </a:rPr>
              <a:t>   #include &lt;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stdio.h</a:t>
            </a:r>
            <a:r>
              <a:rPr kumimoji="1" lang="en-US" altLang="zh-CN" sz="2400" dirty="0">
                <a:ea typeface="宋体" panose="02010600030101010101" pitchFamily="2" charset="-122"/>
              </a:rPr>
              <a:t>&gt;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400" dirty="0">
                <a:ea typeface="宋体" panose="02010600030101010101" pitchFamily="2" charset="-122"/>
              </a:rPr>
              <a:t>   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int</a:t>
            </a:r>
            <a:r>
              <a:rPr kumimoji="1" lang="en-US" altLang="zh-CN" sz="2400" dirty="0">
                <a:ea typeface="宋体" panose="02010600030101010101" pitchFamily="2" charset="-122"/>
              </a:rPr>
              <a:t> main()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400" dirty="0">
                <a:ea typeface="宋体" panose="02010600030101010101" pitchFamily="2" charset="-122"/>
              </a:rPr>
              <a:t>   {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400" dirty="0">
                <a:ea typeface="宋体" panose="02010600030101010101" pitchFamily="2" charset="-122"/>
              </a:rPr>
              <a:t>        char c;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400" dirty="0">
                <a:ea typeface="宋体" panose="02010600030101010101" pitchFamily="2" charset="-122"/>
              </a:rPr>
              <a:t>        c=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getchar</a:t>
            </a:r>
            <a:r>
              <a:rPr kumimoji="1" lang="en-US" altLang="zh-CN" sz="2400" dirty="0">
                <a:ea typeface="宋体" panose="02010600030101010101" pitchFamily="2" charset="-122"/>
              </a:rPr>
              <a:t>( );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400" dirty="0">
                <a:ea typeface="宋体" panose="02010600030101010101" pitchFamily="2" charset="-122"/>
              </a:rPr>
              <a:t>        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putchar</a:t>
            </a:r>
            <a:r>
              <a:rPr kumimoji="1" lang="en-US" altLang="zh-CN" sz="2400" dirty="0">
                <a:ea typeface="宋体" panose="02010600030101010101" pitchFamily="2" charset="-122"/>
              </a:rPr>
              <a:t>(c);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400" dirty="0">
                <a:ea typeface="宋体" panose="02010600030101010101" pitchFamily="2" charset="-122"/>
              </a:rPr>
              <a:t>        return 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dirty="0">
                <a:ea typeface="宋体" panose="02010600030101010101" pitchFamily="2" charset="-122"/>
              </a:rPr>
              <a:t>   }               </a:t>
            </a:r>
            <a:r>
              <a:rPr kumimoji="1" lang="zh-CN" altLang="en-US" sz="2800" dirty="0">
                <a:ea typeface="宋体" panose="02010600030101010101" pitchFamily="2" charset="-122"/>
              </a:rPr>
              <a:t>运行时键入字符‘</a:t>
            </a:r>
            <a:r>
              <a:rPr kumimoji="1" lang="en-US" altLang="zh-CN" sz="2800" dirty="0">
                <a:ea typeface="宋体" panose="02010600030101010101" pitchFamily="2" charset="-122"/>
              </a:rPr>
              <a:t>a’,</a:t>
            </a:r>
            <a:r>
              <a:rPr kumimoji="1" lang="zh-CN" altLang="en-US" sz="2800" dirty="0">
                <a:ea typeface="宋体" panose="02010600030101010101" pitchFamily="2" charset="-122"/>
              </a:rPr>
              <a:t>则其输出为：</a:t>
            </a:r>
            <a:r>
              <a:rPr kumimoji="1" lang="en-US" altLang="zh-CN" sz="2800" dirty="0">
                <a:ea typeface="宋体" panose="02010600030101010101" pitchFamily="2" charset="-122"/>
              </a:rPr>
              <a:t>a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8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8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8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96950"/>
            <a:ext cx="4248150" cy="34798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&gt;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main()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{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char c1, c2;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c1 = </a:t>
            </a:r>
            <a:r>
              <a:rPr lang="en-US" altLang="zh-CN" sz="2400"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getchar</a:t>
            </a: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();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("c1=%c\n", c1);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c2 = </a:t>
            </a:r>
            <a:r>
              <a:rPr lang="en-US" altLang="zh-CN" sz="2400"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getchar</a:t>
            </a: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();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("c2=%c\n", c2);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return 0;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24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fld id="{FA93E201-FE7D-4097-AAC2-BD502A65EC46}" type="slidenum"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28</a:t>
            </a:fld>
            <a:endParaRPr lang="zh-CN" altLang="en-US" sz="1600" b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79613" y="252413"/>
            <a:ext cx="5545137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defRPr/>
            </a:pP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使用</a:t>
            </a:r>
            <a:r>
              <a:rPr kumimoji="1"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getchar</a:t>
            </a:r>
            <a:r>
              <a:rPr kumimoji="1"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()</a:t>
            </a: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输入时出现的问题</a:t>
            </a: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4546600" y="2257425"/>
            <a:ext cx="2087563" cy="46196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输入：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 </a:t>
            </a:r>
            <a:endParaRPr kumimoji="1"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4572000" y="3141663"/>
            <a:ext cx="2087563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输出：</a:t>
            </a:r>
            <a:endParaRPr kumimoji="1" lang="en-US" altLang="zh-CN" sz="24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/>
            <a:r>
              <a:rPr kumimoji="1"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c1=a</a:t>
            </a:r>
          </a:p>
          <a:p>
            <a:pPr algn="l" eaLnBrk="1" hangingPunct="1"/>
            <a:r>
              <a:rPr kumimoji="1"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c2=</a:t>
            </a:r>
            <a:endParaRPr lang="zh-CN" altLang="en-US" sz="24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6948488" y="2274888"/>
            <a:ext cx="2016125" cy="46196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输入：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 </a:t>
            </a:r>
            <a:endParaRPr kumimoji="1"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8"/>
          <p:cNvSpPr>
            <a:spLocks noChangeArrowheads="1"/>
          </p:cNvSpPr>
          <p:nvPr/>
        </p:nvSpPr>
        <p:spPr bwMode="auto">
          <a:xfrm>
            <a:off x="6948488" y="3141663"/>
            <a:ext cx="2087562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输出：</a:t>
            </a:r>
            <a:endParaRPr kumimoji="1" lang="en-US" altLang="zh-CN" sz="24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/>
            <a:r>
              <a:rPr kumimoji="1"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c1=a</a:t>
            </a:r>
          </a:p>
          <a:p>
            <a:pPr algn="l" eaLnBrk="1" hangingPunct="1"/>
            <a:r>
              <a:rPr kumimoji="1"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c2=b</a:t>
            </a:r>
            <a:endParaRPr lang="zh-CN" altLang="en-US" sz="24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439863" y="5099050"/>
            <a:ext cx="7704137" cy="12001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/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  <a:sym typeface="Webdings" panose="05030102010509060703" pitchFamily="18" charset="2"/>
              </a:rPr>
              <a:t> 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输入的数据放在输入行缓冲区，直到键入回车符或文件结束符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EOF 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时，才认为输入结束，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getchar() 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才开始从输入缓冲队列读取字符。前面函数没读走的数据仍在缓冲队列中，将被下一个函数读取。</a:t>
            </a:r>
          </a:p>
          <a:p>
            <a:pPr algn="l" eaLnBrk="1" hangingPunct="1"/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  <a:sym typeface="Webdings" panose="05030102010509060703" pitchFamily="18" charset="2"/>
              </a:rPr>
              <a:t> 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一次输入，多次顺序读取。</a:t>
            </a:r>
          </a:p>
        </p:txBody>
      </p:sp>
      <p:pic>
        <p:nvPicPr>
          <p:cNvPr id="12" name="Picture 2" descr="C:\Users\Administrator.PP04T-20140625R\AppData\Local\Microsoft\Windows\Temporary Internet Files\Content.IE5\9LTEPA7C\Blue_question_mark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491" y="922867"/>
            <a:ext cx="896076" cy="11947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06388" y="234950"/>
            <a:ext cx="118745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defRPr/>
            </a:pP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7" grpId="0" animBg="1"/>
      <p:bldP spid="8" grpId="0" animBg="1"/>
      <p:bldP spid="9" grpId="0" animBg="1"/>
      <p:bldP spid="10" grpId="0" animBg="1"/>
      <p:bldP spid="11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>
          <a:xfrm>
            <a:off x="395288" y="1028700"/>
            <a:ext cx="4248150" cy="45132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92075" tIns="46038" rIns="92075" bIns="46038"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defRPr kumimoji="1" lang="zh-CN" altLang="en-US" sz="2400" dirty="0" smtClean="0">
                <a:solidFill>
                  <a:schemeClr val="tx1"/>
                </a:solidFill>
                <a:latin typeface="+mj-ea"/>
                <a:ea typeface="+mj-ea"/>
                <a:cs typeface="Adobe 黑体 Std R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5pPr>
            <a:lvl6pPr marL="24384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/>
              <a:t>#include &lt;</a:t>
            </a:r>
            <a:r>
              <a:rPr lang="en-US" altLang="zh-CN" sz="2000" err="1"/>
              <a:t>stdio.h</a:t>
            </a:r>
            <a:r>
              <a:rPr lang="en-US" altLang="zh-CN" sz="2000"/>
              <a:t>&gt;</a:t>
            </a:r>
          </a:p>
          <a:p>
            <a:pPr>
              <a:defRPr/>
            </a:pPr>
            <a:r>
              <a:rPr lang="en-US" altLang="zh-CN" sz="2000" err="1"/>
              <a:t>int</a:t>
            </a:r>
            <a:r>
              <a:rPr lang="en-US" altLang="zh-CN" sz="2000"/>
              <a:t> main()</a:t>
            </a:r>
          </a:p>
          <a:p>
            <a:pPr>
              <a:defRPr/>
            </a:pPr>
            <a:r>
              <a:rPr lang="en-US" altLang="zh-CN" sz="2000"/>
              <a:t>{</a:t>
            </a:r>
          </a:p>
          <a:p>
            <a:pPr>
              <a:defRPr/>
            </a:pPr>
            <a:r>
              <a:rPr lang="en-US" altLang="zh-CN" sz="2000"/>
              <a:t>   char ch1, ch2;</a:t>
            </a:r>
          </a:p>
          <a:p>
            <a:pPr>
              <a:defRPr/>
            </a:pPr>
            <a:r>
              <a:rPr lang="en-US" altLang="zh-CN" sz="2000"/>
              <a:t>   ch1 = </a:t>
            </a:r>
            <a:r>
              <a:rPr lang="en-US" altLang="zh-CN" sz="2000" err="1"/>
              <a:t>getchar</a:t>
            </a:r>
            <a:r>
              <a:rPr lang="en-US" altLang="zh-CN" sz="2000"/>
              <a:t>();</a:t>
            </a:r>
          </a:p>
          <a:p>
            <a:pPr>
              <a:defRPr/>
            </a:pPr>
            <a:r>
              <a:rPr lang="en-US" altLang="zh-CN" sz="2000"/>
              <a:t>   </a:t>
            </a:r>
            <a:r>
              <a:rPr lang="en-US" altLang="zh-CN" sz="2000" err="1"/>
              <a:t>printf</a:t>
            </a:r>
            <a:r>
              <a:rPr lang="en-US" altLang="zh-CN" sz="2000"/>
              <a:t>("ch1=%c\n", ch1);</a:t>
            </a:r>
          </a:p>
          <a:p>
            <a:pPr>
              <a:defRPr/>
            </a:pPr>
            <a:r>
              <a:rPr lang="en-US" altLang="zh-CN" sz="2000"/>
              <a:t>   ch2 = </a:t>
            </a:r>
            <a:r>
              <a:rPr lang="en-US" altLang="zh-CN" sz="2000" err="1"/>
              <a:t>getchar</a:t>
            </a:r>
            <a:r>
              <a:rPr lang="en-US" altLang="zh-CN" sz="2000"/>
              <a:t>();</a:t>
            </a:r>
          </a:p>
          <a:p>
            <a:pPr>
              <a:defRPr/>
            </a:pPr>
            <a:r>
              <a:rPr lang="en-US" altLang="zh-CN" sz="2000"/>
              <a:t>   </a:t>
            </a:r>
            <a:r>
              <a:rPr lang="en-US" altLang="zh-CN" sz="2000" err="1"/>
              <a:t>printf</a:t>
            </a:r>
            <a:r>
              <a:rPr lang="en-US" altLang="zh-CN" sz="2000"/>
              <a:t>("ch2=%c\n", ch2);</a:t>
            </a:r>
          </a:p>
          <a:p>
            <a:pPr>
              <a:defRPr/>
            </a:pPr>
            <a:r>
              <a:rPr lang="en-US" altLang="zh-CN" sz="2000"/>
              <a:t>}</a:t>
            </a:r>
            <a:endParaRPr 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604250" y="6361113"/>
            <a:ext cx="504825" cy="331787"/>
          </a:xfrm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fld id="{121E898C-C31F-4182-81D1-F02B6C4948E4}" type="slidenum"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29</a:t>
            </a:fld>
            <a:endParaRPr lang="zh-CN" altLang="en-US" sz="1600" b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14425"/>
            <a:ext cx="4248150" cy="52911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#include &lt;</a:t>
            </a:r>
            <a:r>
              <a:rPr lang="en-US" altLang="zh-CN" sz="2400" b="1"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stdio.h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&gt;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main()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{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char c1, c2;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c1 = </a:t>
            </a:r>
            <a:r>
              <a:rPr lang="en-US" altLang="zh-CN" sz="2400" b="1"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getchar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();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400" b="1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getchar</a:t>
            </a:r>
            <a:r>
              <a:rPr lang="en-US" altLang="zh-CN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();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400" b="1"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printf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("c1=%c\n", c1);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c2 = </a:t>
            </a:r>
            <a:r>
              <a:rPr lang="en-US" altLang="zh-CN" sz="2400" b="1"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getchar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();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400" b="1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getchar</a:t>
            </a:r>
            <a:r>
              <a:rPr lang="en-US" altLang="zh-CN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();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400" b="1"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printf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("c2=%c\n", c2);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return 0;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24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84325" y="236538"/>
            <a:ext cx="6119813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defRPr/>
            </a:pP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使用</a:t>
            </a:r>
            <a:r>
              <a:rPr kumimoji="1"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getchar</a:t>
            </a:r>
            <a:r>
              <a:rPr kumimoji="1"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()</a:t>
            </a:r>
            <a:r>
              <a:rPr kumimoji="1"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输入时出现问题处理</a:t>
            </a:r>
          </a:p>
        </p:txBody>
      </p: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6084888" y="2276475"/>
            <a:ext cx="2087562" cy="18161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0">
                <a:solidFill>
                  <a:schemeClr val="bg1"/>
                </a:solidFill>
              </a:rPr>
              <a:t>a</a:t>
            </a:r>
            <a:r>
              <a:rPr lang="en-US" altLang="zh-CN" sz="2800" b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</a:t>
            </a:r>
            <a:endParaRPr lang="zh-CN" altLang="en-US" sz="2800" b="0">
              <a:solidFill>
                <a:schemeClr val="bg1"/>
              </a:solidFill>
            </a:endParaRPr>
          </a:p>
          <a:p>
            <a:pPr algn="l" eaLnBrk="1" hangingPunct="1"/>
            <a:r>
              <a:rPr kumimoji="1" lang="en-US" altLang="zh-CN" sz="2800" b="0">
                <a:solidFill>
                  <a:schemeClr val="bg1"/>
                </a:solidFill>
              </a:rPr>
              <a:t>c1=a</a:t>
            </a:r>
          </a:p>
          <a:p>
            <a:pPr algn="l" eaLnBrk="1" hangingPunct="1"/>
            <a:r>
              <a:rPr kumimoji="1" lang="en-US" altLang="zh-CN" sz="2800" b="0">
                <a:solidFill>
                  <a:schemeClr val="bg1"/>
                </a:solidFill>
              </a:rPr>
              <a:t>b</a:t>
            </a:r>
            <a:r>
              <a:rPr lang="en-US" altLang="zh-CN" sz="2800" b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</a:t>
            </a:r>
            <a:endParaRPr kumimoji="1" lang="en-US" altLang="zh-CN" sz="2800" b="0">
              <a:solidFill>
                <a:schemeClr val="bg1"/>
              </a:solidFill>
            </a:endParaRPr>
          </a:p>
          <a:p>
            <a:pPr algn="l" eaLnBrk="1" hangingPunct="1"/>
            <a:r>
              <a:rPr kumimoji="1" lang="en-US" altLang="zh-CN" sz="2800" b="0">
                <a:solidFill>
                  <a:schemeClr val="bg1"/>
                </a:solidFill>
              </a:rPr>
              <a:t>c2=b</a:t>
            </a:r>
            <a:endParaRPr lang="zh-CN" altLang="en-US" sz="2800" b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13238" y="1011238"/>
            <a:ext cx="4824412" cy="8302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Webdings" panose="05030102010509060703" pitchFamily="18" charset="2"/>
              </a:rPr>
              <a:t>如何修改程序使其得到这样的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Webdings" panose="05030102010509060703" pitchFamily="18" charset="2"/>
            </a:endParaRPr>
          </a:p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Webdings" panose="05030102010509060703" pitchFamily="18" charset="2"/>
              </a:rPr>
              <a:t>输出结果？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5A910A5A-689B-4F3F-A715-4FB3C898ECCE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3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95288" y="692150"/>
            <a:ext cx="8513762" cy="59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5125" indent="-365125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数据输入输出的概念</a:t>
            </a:r>
          </a:p>
          <a:p>
            <a:pPr algn="l">
              <a:spcBef>
                <a:spcPct val="200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输出：从计算机向显示器、打印机等外部设备输出数据。</a:t>
            </a:r>
          </a:p>
          <a:p>
            <a:pPr algn="l">
              <a:spcBef>
                <a:spcPct val="200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输入：从标准输入设备键盘、鼠标等向计算机输入数据。</a:t>
            </a:r>
          </a:p>
          <a:p>
            <a:pPr algn="l">
              <a:spcBef>
                <a:spcPct val="200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C语言不提供输入输出语句，输入输出操作是由C函数库中的函数实现。</a:t>
            </a:r>
            <a:endParaRPr kumimoji="1"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ct val="200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调用输入输出</a:t>
            </a:r>
            <a:r>
              <a:rPr kumimoji="1"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函数时，要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求在源文件中包含</a:t>
            </a:r>
            <a:r>
              <a:rPr kumimoji="1" lang="en-US" altLang="zh-CN" sz="2800">
                <a:ea typeface="宋体" panose="02010600030101010101" pitchFamily="2" charset="-122"/>
              </a:rPr>
              <a:t>"</a:t>
            </a: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2800">
                <a:ea typeface="宋体" panose="02010600030101010101" pitchFamily="2" charset="-122"/>
              </a:rPr>
              <a:t>"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头文件。</a:t>
            </a:r>
          </a:p>
          <a:p>
            <a:pPr algn="l">
              <a:spcBef>
                <a:spcPct val="200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   如</a:t>
            </a: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: #include &lt;stdio.h&gt;</a:t>
            </a:r>
          </a:p>
          <a:p>
            <a:pPr algn="l">
              <a:spcBef>
                <a:spcPct val="200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或  </a:t>
            </a: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#include </a:t>
            </a:r>
            <a:r>
              <a:rPr kumimoji="1" lang="en-US" altLang="zh-CN" sz="2800">
                <a:ea typeface="宋体" panose="02010600030101010101" pitchFamily="2" charset="-122"/>
              </a:rPr>
              <a:t>"</a:t>
            </a: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2800">
                <a:ea typeface="宋体" panose="02010600030101010101" pitchFamily="2" charset="-122"/>
              </a:rPr>
              <a:t>"</a:t>
            </a:r>
            <a:endParaRPr kumimoji="1" lang="zh-CN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373063" y="1054100"/>
            <a:ext cx="4775200" cy="5376863"/>
          </a:xfrm>
        </p:spPr>
        <p:txBody>
          <a:bodyPr/>
          <a:lstStyle/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#include &lt;stdio.h&gt;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main()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int a; 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char b;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printf("Input a,b:\n "); 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scanf("%d",&amp;a);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scanf("%c",&amp;b);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printf("a=%d,b='%c'\n",a,b);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return 0;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fld id="{B8C1725E-3A05-4C72-8C88-C71C615B5DB2}" type="slidenum"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30</a:t>
            </a:fld>
            <a:endParaRPr lang="zh-CN" altLang="en-US" sz="1600" b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6500" y="203200"/>
            <a:ext cx="748823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defTabSz="762000" eaLnBrk="0" hangingPunct="0">
              <a:spcBef>
                <a:spcPct val="20000"/>
              </a:spcBef>
              <a:defRPr/>
            </a:pPr>
            <a:r>
              <a:rPr kumimoji="1" lang="zh-CN" altLang="zh-CN" sz="2400" kern="0" dirty="0">
                <a:solidFill>
                  <a:srgbClr val="C00000"/>
                </a:solidFill>
                <a:latin typeface="黑体"/>
                <a:ea typeface="黑体"/>
              </a:rPr>
              <a:t>用</a:t>
            </a:r>
            <a:r>
              <a:rPr kumimoji="1" lang="en-US" altLang="zh-CN" sz="2400" kern="0" dirty="0" err="1">
                <a:solidFill>
                  <a:srgbClr val="C00000"/>
                </a:solidFill>
                <a:latin typeface="黑体"/>
                <a:ea typeface="黑体"/>
              </a:rPr>
              <a:t>getchar</a:t>
            </a:r>
            <a:r>
              <a:rPr kumimoji="1" lang="en-US" altLang="zh-CN" sz="2400" kern="0" dirty="0">
                <a:solidFill>
                  <a:srgbClr val="C00000"/>
                </a:solidFill>
                <a:latin typeface="黑体"/>
                <a:ea typeface="黑体"/>
              </a:rPr>
              <a:t>()</a:t>
            </a:r>
            <a:r>
              <a:rPr kumimoji="1" lang="zh-CN" altLang="zh-CN" sz="2400" kern="0" dirty="0">
                <a:solidFill>
                  <a:srgbClr val="C00000"/>
                </a:solidFill>
                <a:latin typeface="黑体"/>
                <a:ea typeface="黑体"/>
              </a:rPr>
              <a:t>接收键盘输入的不必要的回车或空格</a:t>
            </a:r>
            <a:endParaRPr kumimoji="1" lang="en-US" altLang="zh-CN" sz="2400" kern="0" dirty="0">
              <a:solidFill>
                <a:srgbClr val="C00000"/>
              </a:solidFill>
              <a:latin typeface="黑体"/>
              <a:ea typeface="黑体"/>
            </a:endParaRPr>
          </a:p>
        </p:txBody>
      </p:sp>
      <p:sp>
        <p:nvSpPr>
          <p:cNvPr id="6" name="动作按钮: 第一张 5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8420100" y="376238"/>
            <a:ext cx="476250" cy="460375"/>
          </a:xfrm>
          <a:prstGeom prst="actionButtonHom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defTabSz="7620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defTabSz="7620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defTabSz="7620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defTabSz="7620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>
              <a:lnSpc>
                <a:spcPct val="95000"/>
              </a:lnSpc>
            </a:pPr>
            <a:endParaRPr kumimoji="1" lang="zh-CN" altLang="en-US" sz="2800" b="0">
              <a:ea typeface="宋体" panose="02010600030101010101" pitchFamily="2" charset="-122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4657725" y="1125538"/>
            <a:ext cx="1354138" cy="1200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输入：</a:t>
            </a:r>
            <a:endParaRPr kumimoji="1" lang="en-US" altLang="zh-CN" sz="24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/>
            <a:r>
              <a:rPr kumimoji="1"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 </a:t>
            </a:r>
          </a:p>
          <a:p>
            <a:pPr algn="l" eaLnBrk="1" hangingPunct="1"/>
            <a:endParaRPr lang="zh-CN" altLang="en-US" sz="24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4500563" y="2565400"/>
            <a:ext cx="1943100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输出：</a:t>
            </a:r>
            <a:endParaRPr kumimoji="1" lang="en-US" altLang="zh-CN" sz="2400" b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/>
            <a:r>
              <a:rPr kumimoji="1" lang="en-US" altLang="zh-CN" sz="2400" b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a=16,b=‘</a:t>
            </a:r>
          </a:p>
          <a:p>
            <a:pPr algn="l" eaLnBrk="1" hangingPunct="1"/>
            <a:r>
              <a:rPr lang="en-US" altLang="zh-CN" sz="2400" b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‘</a:t>
            </a:r>
            <a:endParaRPr lang="zh-CN" altLang="en-US" sz="2400" b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6659563" y="1090613"/>
            <a:ext cx="1441450" cy="1200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输入：</a:t>
            </a:r>
            <a:endParaRPr kumimoji="1"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/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 </a:t>
            </a:r>
          </a:p>
          <a:p>
            <a:pPr algn="l" eaLnBrk="1" hangingPunct="1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H 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8"/>
          <p:cNvSpPr>
            <a:spLocks noChangeArrowheads="1"/>
          </p:cNvSpPr>
          <p:nvPr/>
        </p:nvSpPr>
        <p:spPr bwMode="auto">
          <a:xfrm>
            <a:off x="6661150" y="2565400"/>
            <a:ext cx="1998663" cy="830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输出：</a:t>
            </a:r>
            <a:endParaRPr kumimoji="1" lang="en-US" altLang="zh-CN" sz="2400" b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/>
            <a:r>
              <a:rPr kumimoji="1" lang="en-US" altLang="zh-CN" sz="2400" b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a=16,b=‘H’</a:t>
            </a:r>
            <a:endParaRPr lang="zh-CN" altLang="en-US" sz="2400" b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55625" y="98425"/>
            <a:ext cx="1008063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defRPr/>
            </a:pPr>
            <a:r>
              <a:rPr kumimoji="1"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04850" y="3219450"/>
            <a:ext cx="147637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sz="2400">
                <a:solidFill>
                  <a:srgbClr val="C00000"/>
                </a:solidFill>
              </a:rPr>
              <a:t>getchar();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209A9039-988F-42B3-81FC-943DCC2A481A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31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5288" y="1125538"/>
            <a:ext cx="8499475" cy="41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>
              <a:spcBef>
                <a:spcPct val="10000"/>
              </a:spcBef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>
                <a:latin typeface="Arial" panose="020B0604020202020204" pitchFamily="34" charset="0"/>
              </a:rPr>
              <a:t>#include  &lt;stdio.h&gt;</a:t>
            </a:r>
          </a:p>
          <a:p>
            <a:pPr algn="l" eaLnBrk="1" hangingPunct="1"/>
            <a:r>
              <a:rPr lang="en-US" altLang="zh-CN" sz="2400">
                <a:latin typeface="Arial" panose="020B0604020202020204" pitchFamily="34" charset="0"/>
              </a:rPr>
              <a:t>int main( ) </a:t>
            </a:r>
          </a:p>
          <a:p>
            <a:pPr algn="l" eaLnBrk="1" hangingPunct="1"/>
            <a:r>
              <a:rPr lang="en-US" altLang="zh-CN" sz="2400">
                <a:latin typeface="Arial" panose="020B0604020202020204" pitchFamily="34" charset="0"/>
              </a:rPr>
              <a:t> {</a:t>
            </a:r>
          </a:p>
          <a:p>
            <a:pPr algn="l" eaLnBrk="1" hangingPunct="1"/>
            <a:endParaRPr lang="en-US" altLang="zh-CN" sz="2400">
              <a:latin typeface="Arial" panose="020B0604020202020204" pitchFamily="34" charset="0"/>
            </a:endParaRPr>
          </a:p>
          <a:p>
            <a:pPr algn="l" eaLnBrk="1" hangingPunct="1"/>
            <a:endParaRPr lang="en-US" altLang="zh-CN" sz="2400">
              <a:latin typeface="Arial" panose="020B0604020202020204" pitchFamily="34" charset="0"/>
            </a:endParaRPr>
          </a:p>
          <a:p>
            <a:pPr algn="l" eaLnBrk="1" hangingPunct="1"/>
            <a:endParaRPr lang="en-US" altLang="zh-CN" sz="2400">
              <a:latin typeface="Arial" panose="020B0604020202020204" pitchFamily="34" charset="0"/>
            </a:endParaRPr>
          </a:p>
          <a:p>
            <a:pPr algn="l" eaLnBrk="1" hangingPunct="1"/>
            <a:endParaRPr lang="en-US" altLang="zh-CN" sz="2400">
              <a:latin typeface="Arial" panose="020B0604020202020204" pitchFamily="34" charset="0"/>
            </a:endParaRPr>
          </a:p>
          <a:p>
            <a:pPr algn="l" eaLnBrk="1" hangingPunct="1"/>
            <a:r>
              <a:rPr lang="en-US" altLang="zh-CN" sz="2400">
                <a:latin typeface="Arial" panose="020B0604020202020204" pitchFamily="34" charset="0"/>
              </a:rPr>
              <a:t>    </a:t>
            </a:r>
          </a:p>
          <a:p>
            <a:pPr algn="l" eaLnBrk="1" hangingPunct="1"/>
            <a:r>
              <a:rPr lang="en-US" altLang="zh-CN" sz="2400">
                <a:latin typeface="Arial" panose="020B0604020202020204" pitchFamily="34" charset="0"/>
              </a:rPr>
              <a:t>       return 0;</a:t>
            </a:r>
          </a:p>
          <a:p>
            <a:pPr algn="l" eaLnBrk="1" hangingPunct="1"/>
            <a:r>
              <a:rPr lang="en-US" altLang="zh-CN" sz="2400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87073" name="Group 33"/>
          <p:cNvGrpSpPr>
            <a:grpSpLocks/>
          </p:cNvGrpSpPr>
          <p:nvPr/>
        </p:nvGrpSpPr>
        <p:grpSpPr bwMode="auto">
          <a:xfrm>
            <a:off x="6300788" y="1031875"/>
            <a:ext cx="2843212" cy="4125913"/>
            <a:chOff x="4059" y="391"/>
            <a:chExt cx="1584" cy="2599"/>
          </a:xfrm>
        </p:grpSpPr>
        <p:sp>
          <p:nvSpPr>
            <p:cNvPr id="32774" name="AutoShape 13"/>
            <p:cNvSpPr>
              <a:spLocks noChangeArrowheads="1"/>
            </p:cNvSpPr>
            <p:nvPr/>
          </p:nvSpPr>
          <p:spPr bwMode="auto">
            <a:xfrm>
              <a:off x="4355" y="391"/>
              <a:ext cx="816" cy="240"/>
            </a:xfrm>
            <a:prstGeom prst="flowChartTerminator">
              <a:avLst/>
            </a:prstGeom>
            <a:solidFill>
              <a:srgbClr val="FFFF00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0"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32775" name="Rectangle 14"/>
            <p:cNvSpPr>
              <a:spLocks noChangeArrowheads="1"/>
            </p:cNvSpPr>
            <p:nvPr/>
          </p:nvSpPr>
          <p:spPr bwMode="auto">
            <a:xfrm>
              <a:off x="4346" y="919"/>
              <a:ext cx="912" cy="33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0">
                  <a:ea typeface="宋体" panose="02010600030101010101" pitchFamily="2" charset="-122"/>
                </a:rPr>
                <a:t>输入</a:t>
              </a:r>
              <a:r>
                <a:rPr kumimoji="1" lang="en-US" altLang="zh-CN" sz="2000" b="0">
                  <a:ea typeface="宋体" panose="02010600030101010101" pitchFamily="2" charset="-122"/>
                </a:rPr>
                <a:t>a</a:t>
              </a:r>
              <a:r>
                <a:rPr kumimoji="1" lang="zh-CN" altLang="en-US" sz="2000" b="0">
                  <a:ea typeface="宋体" panose="02010600030101010101" pitchFamily="2" charset="-122"/>
                </a:rPr>
                <a:t>和</a:t>
              </a:r>
              <a:r>
                <a:rPr kumimoji="1" lang="en-US" altLang="zh-CN" sz="2000" b="0">
                  <a:ea typeface="宋体" panose="02010600030101010101" pitchFamily="2" charset="-122"/>
                </a:rPr>
                <a:t>b</a:t>
              </a:r>
              <a:r>
                <a:rPr kumimoji="1" lang="zh-CN" altLang="en-US" sz="2000" b="0">
                  <a:ea typeface="宋体" panose="02010600030101010101" pitchFamily="2" charset="-122"/>
                </a:rPr>
                <a:t>的值</a:t>
              </a:r>
              <a:endParaRPr kumimoji="1" lang="en-US" altLang="zh-CN" sz="2000" b="0">
                <a:ea typeface="宋体" panose="02010600030101010101" pitchFamily="2" charset="-122"/>
              </a:endParaRPr>
            </a:p>
          </p:txBody>
        </p:sp>
        <p:sp>
          <p:nvSpPr>
            <p:cNvPr id="32776" name="Line 15"/>
            <p:cNvSpPr>
              <a:spLocks noChangeShapeType="1"/>
            </p:cNvSpPr>
            <p:nvPr/>
          </p:nvSpPr>
          <p:spPr bwMode="auto">
            <a:xfrm>
              <a:off x="4787" y="631"/>
              <a:ext cx="0" cy="28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7" name="Line 16"/>
            <p:cNvSpPr>
              <a:spLocks noChangeShapeType="1"/>
            </p:cNvSpPr>
            <p:nvPr/>
          </p:nvSpPr>
          <p:spPr bwMode="auto">
            <a:xfrm>
              <a:off x="4787" y="1255"/>
              <a:ext cx="0" cy="28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8" name="Rectangle 18"/>
            <p:cNvSpPr>
              <a:spLocks noChangeArrowheads="1"/>
            </p:cNvSpPr>
            <p:nvPr/>
          </p:nvSpPr>
          <p:spPr bwMode="auto">
            <a:xfrm>
              <a:off x="4059" y="1570"/>
              <a:ext cx="1584" cy="288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t=a;a=b;b=t;</a:t>
              </a:r>
            </a:p>
          </p:txBody>
        </p:sp>
        <p:sp>
          <p:nvSpPr>
            <p:cNvPr id="32779" name="AutoShape 26"/>
            <p:cNvSpPr>
              <a:spLocks noChangeArrowheads="1"/>
            </p:cNvSpPr>
            <p:nvPr/>
          </p:nvSpPr>
          <p:spPr bwMode="auto">
            <a:xfrm>
              <a:off x="4422" y="2750"/>
              <a:ext cx="816" cy="240"/>
            </a:xfrm>
            <a:prstGeom prst="flowChartTerminator">
              <a:avLst/>
            </a:prstGeom>
            <a:solidFill>
              <a:srgbClr val="FFFF00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0">
                  <a:ea typeface="宋体" panose="02010600030101010101" pitchFamily="2" charset="-122"/>
                </a:rPr>
                <a:t>结束</a:t>
              </a:r>
            </a:p>
          </p:txBody>
        </p:sp>
        <p:sp>
          <p:nvSpPr>
            <p:cNvPr id="32780" name="AutoShape 27"/>
            <p:cNvSpPr>
              <a:spLocks noChangeArrowheads="1"/>
            </p:cNvSpPr>
            <p:nvPr/>
          </p:nvSpPr>
          <p:spPr bwMode="auto">
            <a:xfrm>
              <a:off x="4105" y="2115"/>
              <a:ext cx="1440" cy="336"/>
            </a:xfrm>
            <a:prstGeom prst="parallelogram">
              <a:avLst>
                <a:gd name="adj" fmla="val 107143"/>
              </a:avLst>
            </a:prstGeom>
            <a:solidFill>
              <a:srgbClr val="FFFF00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0">
                  <a:ea typeface="宋体" panose="02010600030101010101" pitchFamily="2" charset="-122"/>
                </a:rPr>
                <a:t>输出 </a:t>
              </a:r>
              <a:r>
                <a:rPr kumimoji="1" lang="en-US" altLang="zh-CN" sz="2400" b="0">
                  <a:ea typeface="宋体" panose="02010600030101010101" pitchFamily="2" charset="-122"/>
                </a:rPr>
                <a:t>a,b</a:t>
              </a:r>
            </a:p>
          </p:txBody>
        </p:sp>
        <p:sp>
          <p:nvSpPr>
            <p:cNvPr id="32781" name="Line 29"/>
            <p:cNvSpPr>
              <a:spLocks noChangeShapeType="1"/>
            </p:cNvSpPr>
            <p:nvPr/>
          </p:nvSpPr>
          <p:spPr bwMode="auto">
            <a:xfrm>
              <a:off x="4785" y="1888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2" name="Line 30"/>
            <p:cNvSpPr>
              <a:spLocks noChangeShapeType="1"/>
            </p:cNvSpPr>
            <p:nvPr/>
          </p:nvSpPr>
          <p:spPr bwMode="auto">
            <a:xfrm>
              <a:off x="4740" y="2478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539750" y="188913"/>
            <a:ext cx="79200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：输入两个变量，交换两个变量的值并输出。假设定义两个变量，</a:t>
            </a: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endParaRPr lang="zh-CN" altLang="en-US" sz="280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6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A7EBAB3F-615D-4883-9BF9-3433166D9DE5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32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772400" cy="792162"/>
          </a:xfrm>
          <a:solidFill>
            <a:srgbClr val="FFFFCC"/>
          </a:solidFill>
        </p:spPr>
        <p:txBody>
          <a:bodyPr/>
          <a:lstStyle/>
          <a:p>
            <a:pPr algn="ctr">
              <a:defRPr/>
            </a:pPr>
            <a:r>
              <a:rPr lang="zh-CN" altLang="en-US" sz="4000" b="0" u="sng">
                <a:effectLst>
                  <a:outerShdw blurRad="38100" dist="38100" dir="2700000" algn="tl">
                    <a:srgbClr val="000000"/>
                  </a:outerShdw>
                </a:effectLst>
                <a:hlinkClick r:id="rId2" action="ppaction://hlinksldjump"/>
              </a:rPr>
              <a:t>本章学习要点</a:t>
            </a:r>
            <a:endParaRPr lang="zh-CN" altLang="en-US" sz="4000" b="0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351837" cy="309562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</a:rPr>
              <a:t>1.</a:t>
            </a:r>
            <a:r>
              <a:rPr lang="zh-CN" altLang="en-US" sz="2800" b="1">
                <a:solidFill>
                  <a:schemeClr val="tx1"/>
                </a:solidFill>
              </a:rPr>
              <a:t>格式输入函数</a:t>
            </a:r>
            <a:r>
              <a:rPr lang="en-US" altLang="zh-CN" sz="2800" b="1">
                <a:solidFill>
                  <a:schemeClr val="tx1"/>
                </a:solidFill>
              </a:rPr>
              <a:t>:scanf, </a:t>
            </a:r>
            <a:r>
              <a:rPr lang="zh-CN" altLang="en-US" sz="2800" b="1">
                <a:solidFill>
                  <a:schemeClr val="tx1"/>
                </a:solidFill>
              </a:rPr>
              <a:t>格式输出函数</a:t>
            </a:r>
            <a:r>
              <a:rPr lang="en-US" altLang="zh-CN" sz="2800" b="1">
                <a:solidFill>
                  <a:schemeClr val="tx1"/>
                </a:solidFill>
              </a:rPr>
              <a:t>:printf</a:t>
            </a:r>
            <a:r>
              <a:rPr lang="zh-CN" altLang="en-US" sz="2800" b="1">
                <a:solidFill>
                  <a:schemeClr val="tx1"/>
                </a:solidFill>
              </a:rPr>
              <a:t>，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</a:rPr>
              <a:t>    常用格式：</a:t>
            </a:r>
            <a:r>
              <a:rPr lang="en-US" altLang="zh-CN" sz="2800" b="1">
                <a:solidFill>
                  <a:schemeClr val="tx1"/>
                </a:solidFill>
              </a:rPr>
              <a:t>%d, %f,  %s,  %c ,%e, %lf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</a:rPr>
              <a:t>2. scanf </a:t>
            </a:r>
            <a:r>
              <a:rPr lang="zh-CN" altLang="en-US" sz="2800" b="1">
                <a:solidFill>
                  <a:schemeClr val="tx1"/>
                </a:solidFill>
              </a:rPr>
              <a:t>函数中的“格式控制”后面是</a:t>
            </a:r>
            <a:r>
              <a:rPr lang="zh-CN" altLang="en-US" sz="2800" b="1">
                <a:solidFill>
                  <a:srgbClr val="CC0000"/>
                </a:solidFill>
              </a:rPr>
              <a:t>变量地址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r>
              <a:rPr lang="zh-CN" altLang="en-US" sz="2800" b="1">
                <a:solidFill>
                  <a:schemeClr val="tx1"/>
                </a:solidFill>
              </a:rPr>
              <a:t>而不是变量名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</a:rPr>
              <a:t>3. putchar</a:t>
            </a:r>
            <a:r>
              <a:rPr lang="zh-CN" altLang="en-US" sz="2800" b="1">
                <a:solidFill>
                  <a:schemeClr val="tx1"/>
                </a:solidFill>
              </a:rPr>
              <a:t>函数（字符输出函数）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</a:rPr>
              <a:t>4. getchar</a:t>
            </a:r>
            <a:r>
              <a:rPr lang="zh-CN" altLang="en-US" sz="2800" b="1">
                <a:solidFill>
                  <a:schemeClr val="tx1"/>
                </a:solidFill>
              </a:rPr>
              <a:t>函数   </a:t>
            </a:r>
            <a:r>
              <a:rPr lang="en-US" altLang="zh-CN" sz="2800" b="1">
                <a:solidFill>
                  <a:schemeClr val="tx1"/>
                </a:solidFill>
              </a:rPr>
              <a:t>(</a:t>
            </a:r>
            <a:r>
              <a:rPr lang="zh-CN" altLang="en-US" sz="2800" b="1">
                <a:solidFill>
                  <a:schemeClr val="tx1"/>
                </a:solidFill>
              </a:rPr>
              <a:t>字符输入函数</a:t>
            </a:r>
            <a:r>
              <a:rPr lang="en-US" altLang="zh-CN" sz="28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940" name="WordArt 4"/>
          <p:cNvSpPr>
            <a:spLocks noChangeArrowheads="1" noChangeShapeType="1" noTextEdit="1"/>
          </p:cNvSpPr>
          <p:nvPr/>
        </p:nvSpPr>
        <p:spPr bwMode="auto">
          <a:xfrm>
            <a:off x="2771775" y="4868863"/>
            <a:ext cx="4454525" cy="5699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593"/>
              </a:avLst>
            </a:prstTxWarp>
          </a:bodyPr>
          <a:lstStyle/>
          <a:p>
            <a:pPr>
              <a:defRPr/>
            </a:pPr>
            <a:r>
              <a:rPr lang="zh-CN" alt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地址</a:t>
            </a:r>
            <a:r>
              <a:rPr lang="en-US" altLang="zh-CN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,</a:t>
            </a:r>
            <a:r>
              <a:rPr lang="zh-CN" alt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精度</a:t>
            </a:r>
            <a:r>
              <a:rPr lang="en-US" altLang="zh-CN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,</a:t>
            </a:r>
            <a:r>
              <a:rPr lang="zh-CN" alt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域宽</a:t>
            </a: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755650" y="4868863"/>
            <a:ext cx="1152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注意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ADE918CF-32BC-4B8B-AD01-41E5A7EC2D00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33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772400" cy="792162"/>
          </a:xfrm>
          <a:solidFill>
            <a:srgbClr val="FFFFCC"/>
          </a:solidFill>
        </p:spPr>
        <p:txBody>
          <a:bodyPr/>
          <a:lstStyle/>
          <a:p>
            <a:pPr algn="ctr">
              <a:defRPr/>
            </a:pPr>
            <a:r>
              <a:rPr lang="zh-CN" altLang="en-US" sz="4000" b="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实验的准备及</a:t>
            </a:r>
            <a:r>
              <a:rPr lang="en-US" altLang="zh-CN" sz="4000" b="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VC</a:t>
            </a:r>
            <a:r>
              <a:rPr lang="zh-CN" altLang="en-US" sz="4000" b="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上机环境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820150" cy="4535488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1.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计算机程序设计实验的准备</a:t>
            </a:r>
          </a:p>
          <a:p>
            <a:pPr marL="609600" indent="-609600"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）复习与本次实验相关的教学内容和主要知识点。</a:t>
            </a:r>
          </a:p>
          <a:p>
            <a:pPr marL="609600" indent="-609600"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）准备好编程题目程序流程图和全部源程序代码，并且先进行人工检查。</a:t>
            </a:r>
          </a:p>
          <a:p>
            <a:pPr marL="609600" indent="-609600"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）对程序中有疑问的地方做出标记，充分估计程序运行中可能出现的问题，以便在程序调试过程中给予关注。</a:t>
            </a:r>
          </a:p>
          <a:p>
            <a:pPr marL="609600" indent="-609600"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）准备好运行和调试程序所需的数据。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 txBox="1">
            <a:spLocks noGrp="1"/>
          </p:cNvSpPr>
          <p:nvPr/>
        </p:nvSpPr>
        <p:spPr bwMode="auto">
          <a:xfrm>
            <a:off x="6443663" y="6526213"/>
            <a:ext cx="2406650" cy="33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  <a:defRPr/>
            </a:pPr>
            <a:r>
              <a:rPr kumimoji="1" lang="zh-CN" altLang="en-US" sz="1600" b="0" dirty="0">
                <a:solidFill>
                  <a:srgbClr val="008000"/>
                </a:solidFill>
                <a:latin typeface="+mn-ea"/>
                <a:ea typeface="+mn-ea"/>
              </a:rPr>
              <a:t>第 </a:t>
            </a:r>
            <a:fld id="{D1155AAB-89F6-45F0-A086-989A4F845632}" type="slidenum">
              <a:rPr kumimoji="1" lang="zh-CN" altLang="en-US" sz="1600">
                <a:solidFill>
                  <a:srgbClr val="FF9900"/>
                </a:solidFill>
                <a:latin typeface="+mn-ea"/>
                <a:ea typeface="+mn-ea"/>
              </a:rPr>
              <a:pPr algn="r">
                <a:spcBef>
                  <a:spcPct val="20000"/>
                </a:spcBef>
                <a:buClr>
                  <a:srgbClr val="CC99FF"/>
                </a:buClr>
                <a:buFont typeface="Monotype Sorts" charset="2"/>
                <a:buNone/>
                <a:defRPr/>
              </a:pPr>
              <a:t>34</a:t>
            </a:fld>
            <a:r>
              <a:rPr kumimoji="1" lang="zh-CN" altLang="en-US" sz="1600" dirty="0">
                <a:solidFill>
                  <a:srgbClr val="008000"/>
                </a:solidFill>
                <a:latin typeface="+mn-ea"/>
                <a:ea typeface="+mn-ea"/>
              </a:rPr>
              <a:t> </a:t>
            </a:r>
            <a:r>
              <a:rPr kumimoji="1" lang="zh-CN" altLang="en-US" sz="1600" b="0" dirty="0">
                <a:solidFill>
                  <a:srgbClr val="008000"/>
                </a:solidFill>
                <a:latin typeface="+mn-ea"/>
                <a:ea typeface="+mn-ea"/>
              </a:rPr>
              <a:t>页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6888" y="548680"/>
            <a:ext cx="8353425" cy="52578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en-US" altLang="zh-CN" sz="2800" u="sng" dirty="0">
                <a:latin typeface="黑体" pitchFamily="49" charset="-122"/>
                <a:ea typeface="黑体" pitchFamily="49" charset="-122"/>
              </a:rPr>
              <a:t>Visual Studio 2010</a:t>
            </a:r>
            <a:r>
              <a:rPr lang="zh-CN" altLang="en-US" sz="2800" u="sng" dirty="0">
                <a:latin typeface="黑体" pitchFamily="49" charset="-122"/>
                <a:ea typeface="黑体" pitchFamily="49" charset="-122"/>
              </a:rPr>
              <a:t>上机环境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）每一个</a:t>
            </a:r>
            <a:r>
              <a:rPr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程序必须包含在一个工程项目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（</a:t>
            </a:r>
            <a:r>
              <a:rPr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Project)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中。一个工程可以包含</a:t>
            </a:r>
            <a:r>
              <a:rPr lang="zh-CN" altLang="en-US" sz="2800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多个</a:t>
            </a:r>
            <a:r>
              <a:rPr lang="en-US" altLang="zh-CN" sz="2800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2800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程序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，但只能有一个</a:t>
            </a:r>
            <a:r>
              <a:rPr lang="en-US" altLang="zh-CN" sz="2800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main</a:t>
            </a:r>
            <a:r>
              <a:rPr lang="zh-CN" altLang="en-US" sz="2800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函数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）可以在编辑窗口直接输入程序，也可以在工程项目中添加已经存在的</a:t>
            </a:r>
            <a:r>
              <a:rPr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源程序。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（３）提交作业：仅提交</a:t>
            </a:r>
            <a:r>
              <a:rPr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Ｃ程序即可。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（４）建议工程保留在Ｃ盘以外的磁盘中。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）如果运行中出现死机，结束任务重新进入。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800"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Ctrl+Alt+Del</a:t>
            </a:r>
            <a:endParaRPr lang="en-US" altLang="zh-CN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051732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84B6E3-E55D-4C5D-96DE-F069D7CD38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27 </a:t>
            </a:r>
            <a:r>
              <a:rPr lang="zh-CN" altLang="en-US"/>
              <a:t>页   第 </a:t>
            </a:r>
            <a:fld id="{5F6627D8-0624-471D-803A-52946F416952}" type="slidenum">
              <a:rPr lang="zh-CN" altLang="en-US" b="1" smtClean="0">
                <a:solidFill>
                  <a:srgbClr val="FF9900"/>
                </a:solidFill>
              </a:rPr>
              <a:pPr/>
              <a:t>35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F63CEF-1A1C-4386-9079-AB34499E2D63}"/>
              </a:ext>
            </a:extLst>
          </p:cNvPr>
          <p:cNvSpPr/>
          <p:nvPr/>
        </p:nvSpPr>
        <p:spPr>
          <a:xfrm>
            <a:off x="395537" y="0"/>
            <a:ext cx="84547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0" dirty="0">
                <a:solidFill>
                  <a:srgbClr val="FF0000"/>
                </a:solidFill>
                <a:latin typeface="Arial" panose="020B0604020202020204" pitchFamily="34" charset="0"/>
              </a:rPr>
              <a:t>中国慕课评分标准</a:t>
            </a:r>
            <a:br>
              <a:rPr lang="zh-CN" altLang="en-US" b="0" dirty="0">
                <a:solidFill>
                  <a:srgbClr val="333333"/>
                </a:solidFill>
                <a:latin typeface="Arial" panose="020B0604020202020204" pitchFamily="34" charset="0"/>
              </a:rPr>
            </a:br>
            <a:endParaRPr lang="zh-CN" altLang="en-US" b="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/>
            <a:r>
              <a:rPr lang="zh-CN" altLang="en-US" b="0" dirty="0">
                <a:solidFill>
                  <a:srgbClr val="333333"/>
                </a:solidFill>
                <a:latin typeface="+mj-ea"/>
                <a:ea typeface="+mj-ea"/>
              </a:rPr>
              <a:t>本课程满分</a:t>
            </a:r>
            <a:r>
              <a:rPr lang="en-US" altLang="zh-CN" b="0" dirty="0">
                <a:solidFill>
                  <a:srgbClr val="333333"/>
                </a:solidFill>
                <a:latin typeface="+mj-ea"/>
                <a:ea typeface="+mj-ea"/>
              </a:rPr>
              <a:t>100</a:t>
            </a:r>
            <a:r>
              <a:rPr lang="zh-CN" altLang="en-US" b="0" dirty="0">
                <a:solidFill>
                  <a:srgbClr val="333333"/>
                </a:solidFill>
                <a:latin typeface="+mj-ea"/>
                <a:ea typeface="+mj-ea"/>
              </a:rPr>
              <a:t>分，主要通过平时测验、作业和期末考试评定。</a:t>
            </a:r>
            <a:endParaRPr lang="en-US" altLang="zh-CN" b="0" dirty="0">
              <a:solidFill>
                <a:srgbClr val="333333"/>
              </a:solidFill>
              <a:latin typeface="+mj-ea"/>
              <a:ea typeface="+mj-ea"/>
            </a:endParaRPr>
          </a:p>
          <a:p>
            <a:pPr algn="l"/>
            <a:endParaRPr lang="zh-CN" altLang="en-US" b="0" dirty="0">
              <a:solidFill>
                <a:srgbClr val="666666"/>
              </a:solidFill>
              <a:latin typeface="+mj-ea"/>
              <a:ea typeface="+mj-ea"/>
            </a:endParaRPr>
          </a:p>
          <a:p>
            <a:pPr algn="l"/>
            <a:r>
              <a:rPr lang="zh-CN" altLang="en-US" b="0" dirty="0">
                <a:solidFill>
                  <a:srgbClr val="333333"/>
                </a:solidFill>
                <a:latin typeface="+mj-ea"/>
                <a:ea typeface="+mj-ea"/>
              </a:rPr>
              <a:t>每单元一次单元测验和在线编程练习。</a:t>
            </a:r>
            <a:endParaRPr lang="en-US" altLang="zh-CN" b="0">
              <a:solidFill>
                <a:srgbClr val="333333"/>
              </a:solidFill>
              <a:latin typeface="+mj-ea"/>
              <a:ea typeface="+mj-ea"/>
            </a:endParaRPr>
          </a:p>
          <a:p>
            <a:pPr algn="l"/>
            <a:endParaRPr lang="zh-CN" altLang="en-US" b="0" dirty="0">
              <a:solidFill>
                <a:srgbClr val="666666"/>
              </a:solidFill>
              <a:latin typeface="+mj-ea"/>
              <a:ea typeface="+mj-ea"/>
            </a:endParaRPr>
          </a:p>
          <a:p>
            <a:pPr algn="l"/>
            <a:r>
              <a:rPr lang="zh-CN" altLang="en-US" b="0" dirty="0">
                <a:solidFill>
                  <a:srgbClr val="333333"/>
                </a:solidFill>
                <a:latin typeface="+mj-ea"/>
                <a:ea typeface="+mj-ea"/>
              </a:rPr>
              <a:t>课程的考核成绩比例：其中单元测试占比</a:t>
            </a:r>
            <a:r>
              <a:rPr lang="en-US" altLang="zh-CN" b="0" dirty="0">
                <a:solidFill>
                  <a:srgbClr val="333333"/>
                </a:solidFill>
                <a:latin typeface="+mj-ea"/>
                <a:ea typeface="+mj-ea"/>
              </a:rPr>
              <a:t>30%</a:t>
            </a:r>
            <a:r>
              <a:rPr lang="zh-CN" altLang="en-US" b="0" dirty="0">
                <a:solidFill>
                  <a:srgbClr val="333333"/>
                </a:solidFill>
                <a:latin typeface="+mj-ea"/>
                <a:ea typeface="+mj-ea"/>
              </a:rPr>
              <a:t>，在线编程占比</a:t>
            </a:r>
            <a:r>
              <a:rPr lang="en-US" altLang="zh-CN" b="0" dirty="0">
                <a:solidFill>
                  <a:srgbClr val="333333"/>
                </a:solidFill>
                <a:latin typeface="+mj-ea"/>
                <a:ea typeface="+mj-ea"/>
              </a:rPr>
              <a:t>30%</a:t>
            </a:r>
            <a:r>
              <a:rPr lang="zh-CN" altLang="en-US" b="0" dirty="0">
                <a:solidFill>
                  <a:srgbClr val="333333"/>
                </a:solidFill>
                <a:latin typeface="+mj-ea"/>
                <a:ea typeface="+mj-ea"/>
              </a:rPr>
              <a:t>，期末考试占比</a:t>
            </a:r>
            <a:r>
              <a:rPr lang="en-US" altLang="zh-CN" b="0" dirty="0">
                <a:solidFill>
                  <a:srgbClr val="333333"/>
                </a:solidFill>
                <a:latin typeface="+mj-ea"/>
                <a:ea typeface="+mj-ea"/>
              </a:rPr>
              <a:t>40%</a:t>
            </a:r>
            <a:r>
              <a:rPr lang="zh-CN" altLang="en-US" b="0" dirty="0">
                <a:solidFill>
                  <a:srgbClr val="333333"/>
                </a:solidFill>
                <a:latin typeface="+mj-ea"/>
                <a:ea typeface="+mj-ea"/>
              </a:rPr>
              <a:t>。</a:t>
            </a:r>
            <a:r>
              <a:rPr lang="en-US" altLang="zh-CN" b="0" dirty="0">
                <a:solidFill>
                  <a:srgbClr val="333333"/>
                </a:solidFill>
                <a:latin typeface="+mj-ea"/>
                <a:ea typeface="+mj-ea"/>
              </a:rPr>
              <a:t>60-84</a:t>
            </a:r>
            <a:r>
              <a:rPr lang="zh-CN" altLang="en-US" b="0" dirty="0">
                <a:solidFill>
                  <a:srgbClr val="333333"/>
                </a:solidFill>
                <a:latin typeface="+mj-ea"/>
                <a:ea typeface="+mj-ea"/>
              </a:rPr>
              <a:t>分为“合格”，</a:t>
            </a:r>
            <a:r>
              <a:rPr lang="en-US" altLang="zh-CN" b="0" dirty="0">
                <a:solidFill>
                  <a:srgbClr val="333333"/>
                </a:solidFill>
                <a:latin typeface="+mj-ea"/>
                <a:ea typeface="+mj-ea"/>
              </a:rPr>
              <a:t>85-100</a:t>
            </a:r>
            <a:r>
              <a:rPr lang="zh-CN" altLang="en-US" b="0" dirty="0">
                <a:solidFill>
                  <a:srgbClr val="333333"/>
                </a:solidFill>
                <a:latin typeface="+mj-ea"/>
                <a:ea typeface="+mj-ea"/>
              </a:rPr>
              <a:t>分为“优秀”。</a:t>
            </a:r>
            <a:endParaRPr lang="zh-CN" altLang="en-US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9868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5BC42A1F-3BE5-485E-849E-0E7268524223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4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468313" y="692150"/>
            <a:ext cx="505618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0" hangingPunct="0"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4.1.1 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格式输出函数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468313" y="1412875"/>
            <a:ext cx="8513762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38200" indent="-7556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>
              <a:spcBef>
                <a:spcPct val="20000"/>
              </a:spcBef>
              <a:buFontTx/>
              <a:buAutoNum type="arabicPeriod"/>
            </a:pPr>
            <a:r>
              <a:rPr kumimoji="1" lang="zh-CN" altLang="en-US" sz="2800">
                <a:ea typeface="宋体" panose="02010600030101010101" pitchFamily="2" charset="-122"/>
              </a:rPr>
              <a:t>函数的基本功能</a:t>
            </a:r>
          </a:p>
          <a:p>
            <a:pPr algn="l">
              <a:spcBef>
                <a:spcPct val="20000"/>
              </a:spcBef>
            </a:pPr>
            <a:r>
              <a:rPr kumimoji="1" lang="zh-CN" altLang="en-US" sz="2800">
                <a:ea typeface="宋体" panose="02010600030101010101" pitchFamily="2" charset="-122"/>
              </a:rPr>
              <a:t> 格式：</a:t>
            </a:r>
            <a:r>
              <a:rPr kumimoji="1" lang="en-US" altLang="en-US" sz="2800">
                <a:ea typeface="宋体" panose="02010600030101010101" pitchFamily="2" charset="-122"/>
              </a:rPr>
              <a:t>printf(</a:t>
            </a:r>
            <a:r>
              <a:rPr kumimoji="1" lang="zh-CN" altLang="en-US" sz="2800">
                <a:ea typeface="宋体" panose="02010600030101010101" pitchFamily="2" charset="-122"/>
              </a:rPr>
              <a:t>格式控制串，输出表列）</a:t>
            </a:r>
          </a:p>
          <a:p>
            <a:pPr algn="l">
              <a:spcBef>
                <a:spcPct val="20000"/>
              </a:spcBef>
            </a:pPr>
            <a:r>
              <a:rPr kumimoji="1" lang="zh-CN" altLang="en-US" sz="2800">
                <a:ea typeface="宋体" panose="02010600030101010101" pitchFamily="2" charset="-122"/>
              </a:rPr>
              <a:t> 功能：从标准输出设备上，按指定的格式输出对应</a:t>
            </a:r>
          </a:p>
          <a:p>
            <a:pPr algn="l">
              <a:spcBef>
                <a:spcPct val="20000"/>
              </a:spcBef>
            </a:pPr>
            <a:r>
              <a:rPr kumimoji="1" lang="zh-CN" altLang="en-US" sz="2800">
                <a:ea typeface="宋体" panose="02010600030101010101" pitchFamily="2" charset="-122"/>
              </a:rPr>
              <a:t>             的变量。</a:t>
            </a:r>
            <a:endParaRPr kumimoji="1" lang="zh-CN" altLang="zh-CN" sz="2800">
              <a:ea typeface="宋体" panose="02010600030101010101" pitchFamily="2" charset="-122"/>
            </a:endParaRPr>
          </a:p>
        </p:txBody>
      </p:sp>
      <p:sp>
        <p:nvSpPr>
          <p:cNvPr id="5125" name="WordArt 4"/>
          <p:cNvSpPr>
            <a:spLocks noChangeArrowheads="1" noChangeShapeType="1" noTextEdit="1"/>
          </p:cNvSpPr>
          <p:nvPr/>
        </p:nvSpPr>
        <p:spPr bwMode="auto">
          <a:xfrm>
            <a:off x="5364163" y="549275"/>
            <a:ext cx="3278187" cy="9255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printf(...)</a:t>
            </a:r>
            <a:endParaRPr lang="zh-CN" altLang="en-US" sz="3600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468313" y="0"/>
            <a:ext cx="38131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 eaLnBrk="0" hangingPunct="0"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4.1 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数据输出</a:t>
            </a: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611188" y="3573463"/>
            <a:ext cx="8316912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>
                <a:ea typeface="宋体" panose="02010600030101010101" pitchFamily="2" charset="-122"/>
              </a:rPr>
              <a:t>2. </a:t>
            </a:r>
            <a:r>
              <a:rPr kumimoji="1" lang="zh-CN" altLang="en-US" sz="2800">
                <a:ea typeface="宋体" panose="02010600030101010101" pitchFamily="2" charset="-122"/>
              </a:rPr>
              <a:t>函数说明</a:t>
            </a:r>
            <a:r>
              <a:rPr kumimoji="1" lang="en-US" altLang="zh-CN" sz="2800">
                <a:ea typeface="宋体" panose="02010600030101010101" pitchFamily="2" charset="-122"/>
              </a:rPr>
              <a:t>:</a:t>
            </a:r>
          </a:p>
          <a:p>
            <a:pPr algn="l" eaLnBrk="1" hangingPunct="1"/>
            <a:r>
              <a:rPr kumimoji="1" lang="en-US" altLang="zh-CN" sz="2800">
                <a:ea typeface="宋体" panose="02010600030101010101" pitchFamily="2" charset="-122"/>
              </a:rPr>
              <a:t>  (1) </a:t>
            </a:r>
            <a:r>
              <a:rPr kumimoji="1" lang="zh-CN" altLang="en-US" sz="2800">
                <a:ea typeface="宋体" panose="02010600030101010101" pitchFamily="2" charset="-122"/>
              </a:rPr>
              <a:t>格式控制串由双引号括起来，由“</a:t>
            </a:r>
            <a:r>
              <a:rPr kumimoji="1" lang="en-US" altLang="zh-CN" sz="2800">
                <a:solidFill>
                  <a:srgbClr val="800000"/>
                </a:solidFill>
                <a:ea typeface="宋体" panose="02010600030101010101" pitchFamily="2" charset="-122"/>
              </a:rPr>
              <a:t>%</a:t>
            </a:r>
            <a:r>
              <a:rPr kumimoji="1" lang="en-US" altLang="zh-CN" sz="2800">
                <a:ea typeface="宋体" panose="02010600030101010101" pitchFamily="2" charset="-122"/>
              </a:rPr>
              <a:t>”</a:t>
            </a:r>
            <a:r>
              <a:rPr kumimoji="1" lang="zh-CN" altLang="en-US" sz="2800">
                <a:ea typeface="宋体" panose="02010600030101010101" pitchFamily="2" charset="-122"/>
              </a:rPr>
              <a:t>和格式符以及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普通字符（即需要原样输出的字符）组成。</a:t>
            </a:r>
          </a:p>
          <a:p>
            <a:pPr algn="l" eaLnBrk="1" hangingPunct="1"/>
            <a:r>
              <a:rPr kumimoji="1" lang="zh-CN" altLang="en-US" sz="2800"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输出表列是需要输出的一些数据，可以是常量、变量或表达式。</a:t>
            </a:r>
          </a:p>
          <a:p>
            <a:pPr algn="l" eaLnBrk="1" hangingPunct="1"/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输出的参数必须与格式控制符中的格式说明在类型、个数和位置上一一对应。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/>
      <p:bldP spid="798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971550" y="1131888"/>
            <a:ext cx="7229475" cy="14414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800" b="1">
                <a:ea typeface="Adobe 黑体 Std R"/>
                <a:cs typeface="Adobe 黑体 Std R"/>
              </a:rPr>
              <a:t> int a=3,b=4;</a:t>
            </a:r>
          </a:p>
          <a:p>
            <a:pPr marL="0" indent="0">
              <a:buFontTx/>
              <a:buNone/>
            </a:pPr>
            <a:r>
              <a:rPr lang="en-US" altLang="zh-CN" sz="2800" b="1">
                <a:ea typeface="Adobe 黑体 Std R"/>
                <a:cs typeface="Adobe 黑体 Std R"/>
              </a:rPr>
              <a:t> printf("a=%d   b=%d" ,  a , b</a:t>
            </a:r>
            <a:r>
              <a:rPr lang="en-US" altLang="zh-CN" sz="2800" b="1" u="sng">
                <a:ea typeface="Adobe 黑体 Std R"/>
                <a:cs typeface="Adobe 黑体 Std R"/>
              </a:rPr>
              <a:t>)</a:t>
            </a:r>
            <a:r>
              <a:rPr lang="en-US" altLang="zh-CN" sz="2800" b="1">
                <a:ea typeface="Adobe 黑体 Std R"/>
                <a:cs typeface="Adobe 黑体 Std R"/>
              </a:rPr>
              <a:t>;</a:t>
            </a:r>
            <a:endParaRPr lang="zh-CN" altLang="zh-CN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fld id="{52BB6DE3-0F86-4E8C-B042-CDE2955AD0E3}" type="slidenum"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5</a:t>
            </a:fld>
            <a:endParaRPr lang="zh-CN" altLang="en-US" sz="1600" b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5040313" y="2173288"/>
            <a:ext cx="1439862" cy="976312"/>
            <a:chOff x="5040313" y="1630363"/>
            <a:chExt cx="1439862" cy="731883"/>
          </a:xfrm>
        </p:grpSpPr>
        <p:sp>
          <p:nvSpPr>
            <p:cNvPr id="6165" name="TextBox 5"/>
            <p:cNvSpPr txBox="1">
              <a:spLocks noChangeArrowheads="1"/>
            </p:cNvSpPr>
            <p:nvPr/>
          </p:nvSpPr>
          <p:spPr bwMode="auto">
            <a:xfrm>
              <a:off x="5040313" y="2062163"/>
              <a:ext cx="1439862" cy="300083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黑体" panose="02010609060101010101" pitchFamily="49" charset="-122"/>
                  <a:ea typeface="黑体" panose="02010609060101010101" pitchFamily="49" charset="-122"/>
                </a:rPr>
                <a:t> 输出表列</a:t>
              </a:r>
            </a:p>
          </p:txBody>
        </p:sp>
        <p:cxnSp>
          <p:nvCxnSpPr>
            <p:cNvPr id="6166" name="直接连接符 7"/>
            <p:cNvCxnSpPr>
              <a:cxnSpLocks noChangeShapeType="1"/>
              <a:endCxn id="6165" idx="0"/>
            </p:cNvCxnSpPr>
            <p:nvPr/>
          </p:nvCxnSpPr>
          <p:spPr bwMode="auto">
            <a:xfrm>
              <a:off x="5256213" y="1630363"/>
              <a:ext cx="504031" cy="4318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987675" y="2141538"/>
            <a:ext cx="1439863" cy="1027112"/>
            <a:chOff x="2987675" y="1630363"/>
            <a:chExt cx="1439863" cy="769983"/>
          </a:xfrm>
        </p:grpSpPr>
        <p:sp>
          <p:nvSpPr>
            <p:cNvPr id="6162" name="TextBox 8"/>
            <p:cNvSpPr txBox="1">
              <a:spLocks noChangeArrowheads="1"/>
            </p:cNvSpPr>
            <p:nvPr/>
          </p:nvSpPr>
          <p:spPr bwMode="auto">
            <a:xfrm>
              <a:off x="2987675" y="2100263"/>
              <a:ext cx="1439863" cy="300083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黑体" panose="02010609060101010101" pitchFamily="49" charset="-122"/>
                  <a:ea typeface="黑体" panose="02010609060101010101" pitchFamily="49" charset="-122"/>
                </a:rPr>
                <a:t> 格式字符</a:t>
              </a:r>
            </a:p>
          </p:txBody>
        </p:sp>
        <p:cxnSp>
          <p:nvCxnSpPr>
            <p:cNvPr id="6163" name="直接连接符 9"/>
            <p:cNvCxnSpPr>
              <a:cxnSpLocks noChangeShapeType="1"/>
            </p:cNvCxnSpPr>
            <p:nvPr/>
          </p:nvCxnSpPr>
          <p:spPr bwMode="auto">
            <a:xfrm>
              <a:off x="2987675" y="1630363"/>
              <a:ext cx="504825" cy="4318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6164" name="直接连接符 11"/>
            <p:cNvCxnSpPr>
              <a:cxnSpLocks noChangeShapeType="1"/>
              <a:endCxn id="6162" idx="0"/>
            </p:cNvCxnSpPr>
            <p:nvPr/>
          </p:nvCxnSpPr>
          <p:spPr bwMode="auto">
            <a:xfrm flipH="1">
              <a:off x="3707607" y="1630363"/>
              <a:ext cx="577057" cy="4699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</p:grpSp>
      <p:cxnSp>
        <p:nvCxnSpPr>
          <p:cNvPr id="7174" name="直接连接符 14"/>
          <p:cNvCxnSpPr>
            <a:cxnSpLocks noChangeShapeType="1"/>
          </p:cNvCxnSpPr>
          <p:nvPr/>
        </p:nvCxnSpPr>
        <p:spPr bwMode="auto">
          <a:xfrm>
            <a:off x="2249488" y="2084388"/>
            <a:ext cx="360362" cy="0"/>
          </a:xfrm>
          <a:prstGeom prst="line">
            <a:avLst/>
          </a:prstGeom>
          <a:noFill/>
          <a:ln w="19050" algn="ctr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</p:cxnSp>
      <p:cxnSp>
        <p:nvCxnSpPr>
          <p:cNvPr id="7175" name="直接连接符 15"/>
          <p:cNvCxnSpPr>
            <a:cxnSpLocks noChangeShapeType="1"/>
          </p:cNvCxnSpPr>
          <p:nvPr/>
        </p:nvCxnSpPr>
        <p:spPr bwMode="auto">
          <a:xfrm>
            <a:off x="3492500" y="2084388"/>
            <a:ext cx="360363" cy="0"/>
          </a:xfrm>
          <a:prstGeom prst="line">
            <a:avLst/>
          </a:prstGeom>
          <a:noFill/>
          <a:ln w="19050" algn="ctr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</p:cxn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190625" y="2114550"/>
            <a:ext cx="2411413" cy="1074738"/>
            <a:chOff x="1190625" y="1609725"/>
            <a:chExt cx="2411413" cy="806496"/>
          </a:xfrm>
        </p:grpSpPr>
        <p:sp>
          <p:nvSpPr>
            <p:cNvPr id="6159" name="TextBox 17"/>
            <p:cNvSpPr txBox="1">
              <a:spLocks noChangeArrowheads="1"/>
            </p:cNvSpPr>
            <p:nvPr/>
          </p:nvSpPr>
          <p:spPr bwMode="auto">
            <a:xfrm>
              <a:off x="1190625" y="2116138"/>
              <a:ext cx="1441450" cy="300083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黑体" panose="02010609060101010101" pitchFamily="49" charset="-122"/>
                  <a:ea typeface="黑体" panose="02010609060101010101" pitchFamily="49" charset="-122"/>
                </a:rPr>
                <a:t> 普通字符</a:t>
              </a:r>
            </a:p>
          </p:txBody>
        </p:sp>
        <p:cxnSp>
          <p:nvCxnSpPr>
            <p:cNvPr id="6160" name="直接连接符 18"/>
            <p:cNvCxnSpPr>
              <a:cxnSpLocks noChangeShapeType="1"/>
            </p:cNvCxnSpPr>
            <p:nvPr/>
          </p:nvCxnSpPr>
          <p:spPr bwMode="auto">
            <a:xfrm flipH="1">
              <a:off x="1825625" y="1609725"/>
              <a:ext cx="574675" cy="4699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6161" name="直接连接符 19"/>
            <p:cNvCxnSpPr>
              <a:cxnSpLocks noChangeShapeType="1"/>
              <a:endCxn id="6159" idx="0"/>
            </p:cNvCxnSpPr>
            <p:nvPr/>
          </p:nvCxnSpPr>
          <p:spPr bwMode="auto">
            <a:xfrm flipH="1">
              <a:off x="1911350" y="1658938"/>
              <a:ext cx="1690688" cy="4572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</p:grpSp>
      <p:sp>
        <p:nvSpPr>
          <p:cNvPr id="7177" name="TextBox 22"/>
          <p:cNvSpPr txBox="1">
            <a:spLocks noChangeArrowheads="1"/>
          </p:cNvSpPr>
          <p:nvPr/>
        </p:nvSpPr>
        <p:spPr bwMode="auto">
          <a:xfrm>
            <a:off x="1190625" y="3716338"/>
            <a:ext cx="4965700" cy="8318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4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输出结果：</a:t>
            </a:r>
            <a:endParaRPr lang="en-US" altLang="zh-CN" sz="24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l" eaLnBrk="1" hangingPunct="1">
              <a:defRPr/>
            </a:pPr>
            <a:r>
              <a:rPr lang="en-US" altLang="zh-CN" sz="24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a=3  b=4</a:t>
            </a:r>
            <a:endParaRPr lang="zh-CN" altLang="en-US" sz="24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4" name="TextBox 6"/>
          <p:cNvSpPr txBox="1">
            <a:spLocks noChangeArrowheads="1"/>
          </p:cNvSpPr>
          <p:nvPr/>
        </p:nvSpPr>
        <p:spPr bwMode="auto">
          <a:xfrm>
            <a:off x="550863" y="115888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先看一个具体实例：</a:t>
            </a:r>
          </a:p>
        </p:txBody>
      </p:sp>
      <p:cxnSp>
        <p:nvCxnSpPr>
          <p:cNvPr id="20" name="直接连接符 14"/>
          <p:cNvCxnSpPr>
            <a:cxnSpLocks noChangeShapeType="1"/>
          </p:cNvCxnSpPr>
          <p:nvPr/>
        </p:nvCxnSpPr>
        <p:spPr bwMode="auto">
          <a:xfrm>
            <a:off x="2741613" y="2089150"/>
            <a:ext cx="504825" cy="25400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</p:cxnSp>
      <p:cxnSp>
        <p:nvCxnSpPr>
          <p:cNvPr id="21" name="直接连接符 14"/>
          <p:cNvCxnSpPr>
            <a:cxnSpLocks noChangeShapeType="1"/>
          </p:cNvCxnSpPr>
          <p:nvPr/>
        </p:nvCxnSpPr>
        <p:spPr bwMode="auto">
          <a:xfrm>
            <a:off x="3995738" y="2097088"/>
            <a:ext cx="503237" cy="0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</p:cxnSp>
      <p:cxnSp>
        <p:nvCxnSpPr>
          <p:cNvPr id="24" name="直接连接符 14"/>
          <p:cNvCxnSpPr>
            <a:cxnSpLocks noChangeShapeType="1"/>
          </p:cNvCxnSpPr>
          <p:nvPr/>
        </p:nvCxnSpPr>
        <p:spPr bwMode="auto">
          <a:xfrm flipV="1">
            <a:off x="5040313" y="2114550"/>
            <a:ext cx="711200" cy="17463"/>
          </a:xfrm>
          <a:prstGeom prst="line">
            <a:avLst/>
          </a:prstGeom>
          <a:noFill/>
          <a:ln w="19050" algn="ctr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</p:cxn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1123950" y="4797425"/>
            <a:ext cx="7229475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7620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defTabSz="7620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defTabSz="7620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defTabSz="7620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defTabSz="7620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kumimoji="1" lang="en-US" altLang="zh-CN" sz="2800">
                <a:solidFill>
                  <a:srgbClr val="4D4D4D"/>
                </a:solidFill>
                <a:ea typeface="Adobe 黑体 Std R"/>
                <a:cs typeface="Adobe 黑体 Std R"/>
              </a:rPr>
              <a:t> int a=3,b=4;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 sz="2800">
                <a:solidFill>
                  <a:srgbClr val="4D4D4D"/>
                </a:solidFill>
                <a:ea typeface="Adobe 黑体 Std R"/>
                <a:cs typeface="Adobe 黑体 Std R"/>
              </a:rPr>
              <a:t> printf("%d" ,  a*b</a:t>
            </a:r>
            <a:r>
              <a:rPr kumimoji="1" lang="en-US" altLang="zh-CN" sz="2800" u="sng">
                <a:solidFill>
                  <a:srgbClr val="4D4D4D"/>
                </a:solidFill>
                <a:ea typeface="Adobe 黑体 Std R"/>
                <a:cs typeface="Adobe 黑体 Std R"/>
              </a:rPr>
              <a:t>)</a:t>
            </a:r>
            <a:r>
              <a:rPr kumimoji="1" lang="en-US" altLang="zh-CN" sz="2800">
                <a:solidFill>
                  <a:srgbClr val="4D4D4D"/>
                </a:solidFill>
                <a:ea typeface="Adobe 黑体 Std R"/>
                <a:cs typeface="Adobe 黑体 Std R"/>
              </a:rPr>
              <a:t>;</a:t>
            </a:r>
            <a:endParaRPr kumimoji="1" lang="zh-CN" altLang="zh-CN" sz="2800">
              <a:solidFill>
                <a:srgbClr val="4D4D4D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A07BEF0D-4EC4-42B0-B393-883FA6BDFCB0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6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68313" y="620713"/>
            <a:ext cx="83518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3.</a:t>
            </a:r>
            <a:r>
              <a:rPr lang="zh-CN" altLang="en-US">
                <a:ea typeface="宋体" panose="02010600030101010101" pitchFamily="2" charset="-122"/>
              </a:rPr>
              <a:t>格式说明符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  一般格式</a:t>
            </a:r>
            <a:r>
              <a:rPr lang="en-US" altLang="zh-CN">
                <a:ea typeface="宋体" panose="02010600030101010101" pitchFamily="2" charset="-122"/>
              </a:rPr>
              <a:t>:%[-][m][.][n][l]</a:t>
            </a:r>
            <a:r>
              <a:rPr lang="zh-CN" altLang="en-US">
                <a:ea typeface="宋体" panose="02010600030101010101" pitchFamily="2" charset="-122"/>
              </a:rPr>
              <a:t>格式符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539750" y="2133600"/>
            <a:ext cx="8604250" cy="3859213"/>
          </a:xfrm>
          <a:prstGeom prst="rect">
            <a:avLst/>
          </a:prstGeom>
          <a:noFill/>
          <a:ln w="76200" cmpd="tri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kumimoji="1" lang="zh-CN" altLang="en-US" sz="2600" dirty="0">
                <a:ea typeface="宋体" panose="02010600030101010101" pitchFamily="2" charset="-122"/>
              </a:rPr>
              <a:t>说明如下</a:t>
            </a:r>
            <a:r>
              <a:rPr kumimoji="1" lang="en-US" altLang="zh-CN" sz="2600" dirty="0">
                <a:ea typeface="宋体" panose="02010600030101010101" pitchFamily="2" charset="-122"/>
              </a:rPr>
              <a:t>: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600" dirty="0">
                <a:ea typeface="宋体" panose="02010600030101010101" pitchFamily="2" charset="-122"/>
              </a:rPr>
              <a:t>- </a:t>
            </a:r>
            <a:r>
              <a:rPr kumimoji="1" lang="zh-CN" altLang="en-US" sz="2600" dirty="0">
                <a:ea typeface="宋体" panose="02010600030101010101" pitchFamily="2" charset="-122"/>
              </a:rPr>
              <a:t>当数据的宽度小于显示宽度时</a:t>
            </a:r>
            <a:r>
              <a:rPr kumimoji="1" lang="en-US" altLang="zh-CN" sz="2600" dirty="0">
                <a:ea typeface="宋体" panose="02010600030101010101" pitchFamily="2" charset="-122"/>
              </a:rPr>
              <a:t>,</a:t>
            </a:r>
            <a:r>
              <a:rPr kumimoji="1" lang="zh-CN" altLang="en-US" sz="2600" dirty="0">
                <a:ea typeface="宋体" panose="02010600030101010101" pitchFamily="2" charset="-122"/>
              </a:rPr>
              <a:t>数据</a:t>
            </a:r>
            <a:r>
              <a:rPr kumimoji="1" lang="zh-CN" altLang="en-US" sz="2600" dirty="0">
                <a:solidFill>
                  <a:srgbClr val="CC0000"/>
                </a:solidFill>
                <a:ea typeface="宋体" panose="02010600030101010101" pitchFamily="2" charset="-122"/>
              </a:rPr>
              <a:t>左对齐</a:t>
            </a:r>
            <a:r>
              <a:rPr kumimoji="1" lang="en-US" altLang="zh-CN" sz="2600" dirty="0">
                <a:ea typeface="宋体" panose="02010600030101010101" pitchFamily="2" charset="-122"/>
              </a:rPr>
              <a:t>,</a:t>
            </a:r>
            <a:r>
              <a:rPr kumimoji="1" lang="zh-CN" altLang="en-US" sz="2600" dirty="0">
                <a:ea typeface="宋体" panose="02010600030101010101" pitchFamily="2" charset="-122"/>
              </a:rPr>
              <a:t>右方补空格</a:t>
            </a:r>
            <a:r>
              <a:rPr kumimoji="1" lang="en-US" altLang="zh-CN" sz="2600" dirty="0">
                <a:ea typeface="宋体" panose="02010600030101010101" pitchFamily="2" charset="-122"/>
              </a:rPr>
              <a:t>.</a:t>
            </a:r>
          </a:p>
          <a:p>
            <a:pPr algn="l">
              <a:lnSpc>
                <a:spcPct val="110000"/>
              </a:lnSpc>
            </a:pPr>
            <a:r>
              <a:rPr kumimoji="1" lang="en-US" altLang="en-US" sz="2600" dirty="0">
                <a:ea typeface="宋体" panose="02010600030101010101" pitchFamily="2" charset="-122"/>
              </a:rPr>
              <a:t>m</a:t>
            </a:r>
            <a:r>
              <a:rPr kumimoji="1" lang="en-US" altLang="zh-CN" sz="2600" dirty="0">
                <a:ea typeface="宋体" panose="02010600030101010101" pitchFamily="2" charset="-122"/>
              </a:rPr>
              <a:t>    </a:t>
            </a:r>
            <a:r>
              <a:rPr kumimoji="1" lang="zh-CN" altLang="en-US" sz="2600" dirty="0">
                <a:ea typeface="宋体" panose="02010600030101010101" pitchFamily="2" charset="-122"/>
              </a:rPr>
              <a:t>输出数据占</a:t>
            </a:r>
            <a:r>
              <a:rPr kumimoji="1" lang="en-US" altLang="en-US" sz="2600" dirty="0">
                <a:ea typeface="宋体" panose="02010600030101010101" pitchFamily="2" charset="-122"/>
              </a:rPr>
              <a:t>m</a:t>
            </a:r>
            <a:r>
              <a:rPr kumimoji="1" lang="zh-CN" altLang="en-US" sz="2600" dirty="0">
                <a:ea typeface="宋体" panose="02010600030101010101" pitchFamily="2" charset="-122"/>
              </a:rPr>
              <a:t>个字符位，不够</a:t>
            </a:r>
            <a:r>
              <a:rPr kumimoji="1" lang="zh-CN" altLang="en-US" sz="2600" dirty="0">
                <a:solidFill>
                  <a:srgbClr val="CC0000"/>
                </a:solidFill>
                <a:ea typeface="宋体" panose="02010600030101010101" pitchFamily="2" charset="-122"/>
              </a:rPr>
              <a:t>右对齐</a:t>
            </a:r>
            <a:r>
              <a:rPr kumimoji="1" lang="zh-CN" altLang="en-US" sz="2600" dirty="0">
                <a:ea typeface="宋体" panose="02010600030101010101" pitchFamily="2" charset="-122"/>
              </a:rPr>
              <a:t>，左边填空格。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600" dirty="0">
                <a:ea typeface="宋体" panose="02010600030101010101" pitchFamily="2" charset="-122"/>
              </a:rPr>
              <a:t>n     </a:t>
            </a:r>
            <a:r>
              <a:rPr kumimoji="1" lang="zh-CN" altLang="en-US" sz="2600" dirty="0">
                <a:ea typeface="宋体" panose="02010600030101010101" pitchFamily="2" charset="-122"/>
              </a:rPr>
              <a:t>输出数据有</a:t>
            </a:r>
            <a:r>
              <a:rPr kumimoji="1" lang="en-US" altLang="zh-CN" sz="2600" dirty="0">
                <a:ea typeface="宋体" panose="02010600030101010101" pitchFamily="2" charset="-122"/>
              </a:rPr>
              <a:t>n</a:t>
            </a:r>
            <a:r>
              <a:rPr kumimoji="1" lang="zh-CN" altLang="en-US" sz="2600" dirty="0">
                <a:ea typeface="宋体" panose="02010600030101010101" pitchFamily="2" charset="-122"/>
              </a:rPr>
              <a:t>位小数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600" dirty="0" err="1">
                <a:ea typeface="宋体" panose="02010600030101010101" pitchFamily="2" charset="-122"/>
              </a:rPr>
              <a:t>m.n</a:t>
            </a:r>
            <a:r>
              <a:rPr kumimoji="1" lang="en-US" altLang="zh-CN" sz="2600" dirty="0">
                <a:ea typeface="宋体" panose="02010600030101010101" pitchFamily="2" charset="-122"/>
              </a:rPr>
              <a:t> </a:t>
            </a:r>
            <a:r>
              <a:rPr kumimoji="1" lang="zh-CN" altLang="en-US" sz="2600" dirty="0">
                <a:ea typeface="宋体" panose="02010600030101010101" pitchFamily="2" charset="-122"/>
              </a:rPr>
              <a:t>输出数据占</a:t>
            </a:r>
            <a:r>
              <a:rPr kumimoji="1" lang="en-US" altLang="en-US" sz="2600" dirty="0">
                <a:ea typeface="宋体" panose="02010600030101010101" pitchFamily="2" charset="-122"/>
              </a:rPr>
              <a:t>m</a:t>
            </a:r>
            <a:r>
              <a:rPr kumimoji="1" lang="zh-CN" altLang="en-US" sz="2600" dirty="0">
                <a:ea typeface="宋体" panose="02010600030101010101" pitchFamily="2" charset="-122"/>
              </a:rPr>
              <a:t>列，</a:t>
            </a:r>
            <a:r>
              <a:rPr kumimoji="1" lang="en-US" altLang="en-US" sz="2600" dirty="0">
                <a:ea typeface="宋体" panose="02010600030101010101" pitchFamily="2" charset="-122"/>
              </a:rPr>
              <a:t>n</a:t>
            </a:r>
            <a:r>
              <a:rPr kumimoji="1" lang="zh-CN" altLang="en-US" sz="2600" dirty="0">
                <a:ea typeface="宋体" panose="02010600030101010101" pitchFamily="2" charset="-122"/>
              </a:rPr>
              <a:t>位小数</a:t>
            </a:r>
          </a:p>
          <a:p>
            <a:pPr algn="l">
              <a:spcBef>
                <a:spcPct val="20000"/>
              </a:spcBef>
            </a:pPr>
            <a:r>
              <a:rPr kumimoji="1" lang="zh-CN" altLang="en-US" dirty="0">
                <a:ea typeface="宋体" panose="02010600030101010101" pitchFamily="2" charset="-122"/>
              </a:rPr>
              <a:t>对不同类型的数据使用不同的格式字符。有以下几种格式符：</a:t>
            </a:r>
          </a:p>
          <a:p>
            <a:pPr algn="l">
              <a:lnSpc>
                <a:spcPct val="110000"/>
              </a:lnSpc>
            </a:pPr>
            <a:endParaRPr kumimoji="1" lang="en-US" altLang="zh-CN" sz="2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3A16C783-A8B2-4F51-8724-1C672355E309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7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042988" y="1196975"/>
            <a:ext cx="7319962" cy="4745038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en-US" altLang="en-US" sz="2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en-US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十进制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带符号形式输出整型数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en-US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：以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八进制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无符号形式输出整型数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en-US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：以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十六进制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无符号形式输出整型</a:t>
            </a:r>
          </a:p>
          <a:p>
            <a:pPr algn="l">
              <a:lnSpc>
                <a:spcPct val="120000"/>
              </a:lnSpc>
            </a:pPr>
            <a:r>
              <a:rPr kumimoji="1" lang="en-US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：以十进制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无符号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形式输出整型数</a:t>
            </a:r>
          </a:p>
          <a:p>
            <a:pPr algn="l">
              <a:lnSpc>
                <a:spcPct val="120000"/>
              </a:lnSpc>
            </a:pPr>
            <a:r>
              <a:rPr kumimoji="1" lang="en-US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：以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小数形式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输出单、双精度实型数</a:t>
            </a:r>
          </a:p>
          <a:p>
            <a:pPr algn="l">
              <a:lnSpc>
                <a:spcPct val="120000"/>
              </a:lnSpc>
            </a:pPr>
            <a:r>
              <a:rPr kumimoji="1" lang="en-US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e: 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指数形式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输出单、双精度实型数</a:t>
            </a:r>
          </a:p>
          <a:p>
            <a:pPr algn="l">
              <a:lnSpc>
                <a:spcPct val="120000"/>
              </a:lnSpc>
            </a:pPr>
            <a:r>
              <a:rPr kumimoji="1" lang="en-US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c: 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字符形式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输出一个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</a:t>
            </a:r>
            <a:endParaRPr kumimoji="1"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kumimoji="1" lang="en-US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s: 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字符形式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输出一个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</a:p>
          <a:p>
            <a:pPr algn="l">
              <a:lnSpc>
                <a:spcPct val="120000"/>
              </a:lnSpc>
            </a:pPr>
            <a:r>
              <a:rPr kumimoji="1" lang="en-US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ld: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以十进制带符号形式输出</a:t>
            </a:r>
            <a:r>
              <a:rPr kumimoji="1" lang="zh-CN" altLang="en-US" sz="280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长整型数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042988" y="473075"/>
            <a:ext cx="7200900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基本格式控制符</a:t>
            </a:r>
            <a:r>
              <a:rPr kumimoji="1" lang="en-US" altLang="zh-CN" sz="36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:%</a:t>
            </a:r>
            <a:r>
              <a:rPr kumimoji="1" lang="zh-CN" altLang="en-US" sz="360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格式控制符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 autoUpdateAnimBg="0"/>
      <p:bldP spid="6861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01D5FF8A-AFC9-4A33-A450-8D4FDA731378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8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8913"/>
            <a:ext cx="8748712" cy="5181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800" b="1"/>
              <a:t> (1) </a:t>
            </a:r>
            <a:r>
              <a:rPr lang="en-US" altLang="zh-CN" sz="2800" b="1">
                <a:solidFill>
                  <a:schemeClr val="accent2"/>
                </a:solidFill>
              </a:rPr>
              <a:t>d</a:t>
            </a:r>
            <a:r>
              <a:rPr lang="zh-CN" altLang="en-US" sz="2800" b="1">
                <a:solidFill>
                  <a:schemeClr val="accent2"/>
                </a:solidFill>
              </a:rPr>
              <a:t>格式符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  <a:r>
              <a:rPr lang="en-US" altLang="zh-CN" sz="2800" b="1"/>
              <a:t>  </a:t>
            </a:r>
            <a:r>
              <a:rPr lang="zh-CN" altLang="en-US" sz="2800" b="1">
                <a:solidFill>
                  <a:schemeClr val="tx1"/>
                </a:solidFill>
              </a:rPr>
              <a:t>输出十进制整数。</a:t>
            </a:r>
          </a:p>
          <a:p>
            <a:pPr marL="0" indent="0"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 </a:t>
            </a:r>
            <a:r>
              <a:rPr lang="en-US" altLang="zh-CN" sz="2800" b="1">
                <a:solidFill>
                  <a:srgbClr val="800000"/>
                </a:solidFill>
              </a:rPr>
              <a:t>%d</a:t>
            </a:r>
            <a:r>
              <a:rPr lang="en-US" altLang="zh-CN" sz="2800" b="1"/>
              <a:t>    </a:t>
            </a:r>
            <a:r>
              <a:rPr lang="en-US" altLang="zh-CN" sz="2800" b="1">
                <a:solidFill>
                  <a:schemeClr val="tx1"/>
                </a:solidFill>
              </a:rPr>
              <a:t>--</a:t>
            </a:r>
            <a:r>
              <a:rPr lang="zh-CN" altLang="en-US" sz="2800" b="1">
                <a:solidFill>
                  <a:schemeClr val="tx1"/>
                </a:solidFill>
              </a:rPr>
              <a:t>按整型数据的实际长度输出。</a:t>
            </a:r>
          </a:p>
          <a:p>
            <a:pPr marL="0" indent="0"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 </a:t>
            </a:r>
            <a:r>
              <a:rPr lang="en-US" altLang="zh-CN" sz="2800" b="1">
                <a:solidFill>
                  <a:srgbClr val="800000"/>
                </a:solidFill>
              </a:rPr>
              <a:t>%md</a:t>
            </a:r>
            <a:r>
              <a:rPr lang="en-US" altLang="zh-CN" sz="2800" b="1"/>
              <a:t>   </a:t>
            </a:r>
            <a:r>
              <a:rPr lang="en-US" altLang="zh-CN" sz="2800" b="1">
                <a:solidFill>
                  <a:schemeClr val="tx1"/>
                </a:solidFill>
              </a:rPr>
              <a:t>--m</a:t>
            </a:r>
            <a:r>
              <a:rPr lang="zh-CN" altLang="en-US" sz="2800" b="1">
                <a:solidFill>
                  <a:schemeClr val="tx1"/>
                </a:solidFill>
              </a:rPr>
              <a:t>为指定的输出字段的宽度。若数据的位数小于</a:t>
            </a:r>
            <a:r>
              <a:rPr lang="en-US" altLang="zh-CN" sz="2800" b="1">
                <a:solidFill>
                  <a:schemeClr val="tx1"/>
                </a:solidFill>
              </a:rPr>
              <a:t>m,</a:t>
            </a:r>
            <a:r>
              <a:rPr lang="zh-CN" altLang="en-US" sz="2800" b="1">
                <a:solidFill>
                  <a:schemeClr val="tx1"/>
                </a:solidFill>
              </a:rPr>
              <a:t>则左端补以空格</a:t>
            </a:r>
            <a:r>
              <a:rPr lang="en-US" altLang="zh-CN" sz="2800" b="1">
                <a:solidFill>
                  <a:schemeClr val="tx1"/>
                </a:solidFill>
              </a:rPr>
              <a:t>;</a:t>
            </a:r>
            <a:r>
              <a:rPr lang="zh-CN" altLang="en-US" sz="2800" b="1">
                <a:solidFill>
                  <a:schemeClr val="tx1"/>
                </a:solidFill>
              </a:rPr>
              <a:t>若大于</a:t>
            </a:r>
            <a:r>
              <a:rPr lang="en-US" altLang="zh-CN" sz="2800" b="1">
                <a:solidFill>
                  <a:schemeClr val="tx1"/>
                </a:solidFill>
              </a:rPr>
              <a:t>m,</a:t>
            </a:r>
            <a:r>
              <a:rPr lang="zh-CN" altLang="en-US" sz="2800" b="1">
                <a:solidFill>
                  <a:schemeClr val="tx1"/>
                </a:solidFill>
              </a:rPr>
              <a:t>则</a:t>
            </a:r>
            <a:r>
              <a:rPr lang="zh-CN" altLang="en-US" sz="2800" b="1">
                <a:solidFill>
                  <a:srgbClr val="FF0000"/>
                </a:solidFill>
              </a:rPr>
              <a:t>按实际位数</a:t>
            </a:r>
            <a:r>
              <a:rPr lang="zh-CN" altLang="en-US" sz="2800" b="1">
                <a:solidFill>
                  <a:schemeClr val="tx1"/>
                </a:solidFill>
              </a:rPr>
              <a:t>输出。</a:t>
            </a:r>
          </a:p>
          <a:p>
            <a:pPr marL="0" indent="0"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 </a:t>
            </a:r>
            <a:r>
              <a:rPr lang="en-US" altLang="zh-CN" sz="2800" b="1">
                <a:solidFill>
                  <a:srgbClr val="800000"/>
                </a:solidFill>
              </a:rPr>
              <a:t>%ld</a:t>
            </a:r>
            <a:r>
              <a:rPr lang="en-US" altLang="zh-CN" sz="2800" b="1"/>
              <a:t>   </a:t>
            </a:r>
            <a:r>
              <a:rPr lang="en-US" altLang="zh-CN" sz="2800" b="1">
                <a:solidFill>
                  <a:schemeClr val="tx1"/>
                </a:solidFill>
              </a:rPr>
              <a:t>--</a:t>
            </a:r>
            <a:r>
              <a:rPr lang="zh-CN" altLang="en-US" sz="2800" b="1">
                <a:solidFill>
                  <a:schemeClr val="tx1"/>
                </a:solidFill>
              </a:rPr>
              <a:t>输出长整型数据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</a:p>
          <a:p>
            <a:pPr marL="0" indent="0">
              <a:buFontTx/>
              <a:buNone/>
            </a:pP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331913" y="2781300"/>
            <a:ext cx="4464050" cy="22891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/>
            <a:r>
              <a:rPr kumimoji="1" lang="zh-CN" altLang="en-US" sz="3600" b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kumimoji="1" lang="en-US" altLang="zh-CN" sz="3600" b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kumimoji="1" lang="en-US" altLang="en-US" sz="3600" b="0">
                <a:latin typeface="Arial" panose="020B0604020202020204" pitchFamily="34" charset="0"/>
                <a:ea typeface="宋体" panose="02010600030101010101" pitchFamily="2" charset="-122"/>
              </a:rPr>
              <a:t>int a=1234;</a:t>
            </a:r>
          </a:p>
          <a:p>
            <a:pPr algn="l"/>
            <a:r>
              <a:rPr kumimoji="1" lang="en-US" altLang="zh-CN" sz="3600" b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kumimoji="1" lang="en-US" altLang="en-US" sz="3600" b="0">
                <a:latin typeface="Arial" panose="020B0604020202020204" pitchFamily="34" charset="0"/>
                <a:ea typeface="宋体" panose="02010600030101010101" pitchFamily="2" charset="-122"/>
              </a:rPr>
              <a:t>printf(“%3d”,a);</a:t>
            </a:r>
          </a:p>
          <a:p>
            <a:pPr algn="l"/>
            <a:r>
              <a:rPr kumimoji="1" lang="en-US" altLang="zh-CN" sz="3600" b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kumimoji="1" lang="en-US" altLang="en-US" sz="3600" b="0">
                <a:latin typeface="Arial" panose="020B0604020202020204" pitchFamily="34" charset="0"/>
                <a:ea typeface="宋体" panose="02010600030101010101" pitchFamily="2" charset="-122"/>
              </a:rPr>
              <a:t>printf(“%5d”,a);</a:t>
            </a:r>
            <a:endParaRPr kumimoji="1" lang="en-US" altLang="zh-CN" sz="36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3600" b="0">
                <a:latin typeface="Arial" panose="020B0604020202020204" pitchFamily="34" charset="0"/>
                <a:ea typeface="宋体" panose="02010600030101010101" pitchFamily="2" charset="-122"/>
              </a:rPr>
              <a:t>     printf(“%-5d”,a);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1042988" y="5516563"/>
            <a:ext cx="2339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/>
            <a:r>
              <a:rPr kumimoji="1" lang="en-US" altLang="zh-CN" sz="3600" b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1234 1234</a:t>
            </a:r>
          </a:p>
        </p:txBody>
      </p:sp>
      <p:grpSp>
        <p:nvGrpSpPr>
          <p:cNvPr id="64520" name="Group 8"/>
          <p:cNvGrpSpPr>
            <a:grpSpLocks/>
          </p:cNvGrpSpPr>
          <p:nvPr/>
        </p:nvGrpSpPr>
        <p:grpSpPr bwMode="auto">
          <a:xfrm>
            <a:off x="1204913" y="6021388"/>
            <a:ext cx="2254250" cy="654050"/>
            <a:chOff x="3925" y="3190"/>
            <a:chExt cx="1538" cy="412"/>
          </a:xfrm>
        </p:grpSpPr>
        <p:sp>
          <p:nvSpPr>
            <p:cNvPr id="9226" name="AutoShape 9"/>
            <p:cNvSpPr>
              <a:spLocks/>
            </p:cNvSpPr>
            <p:nvPr/>
          </p:nvSpPr>
          <p:spPr bwMode="auto">
            <a:xfrm rot="-5339708">
              <a:off x="4201" y="2971"/>
              <a:ext cx="96" cy="533"/>
            </a:xfrm>
            <a:prstGeom prst="leftBrace">
              <a:avLst>
                <a:gd name="adj1" fmla="val 46267"/>
                <a:gd name="adj2" fmla="val 51250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7" name="AutoShape 10"/>
            <p:cNvSpPr>
              <a:spLocks/>
            </p:cNvSpPr>
            <p:nvPr/>
          </p:nvSpPr>
          <p:spPr bwMode="auto">
            <a:xfrm rot="-5339708">
              <a:off x="4870" y="2855"/>
              <a:ext cx="96" cy="769"/>
            </a:xfrm>
            <a:prstGeom prst="leftBrace">
              <a:avLst>
                <a:gd name="adj1" fmla="val 66753"/>
                <a:gd name="adj2" fmla="val 51250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8" name="Text Box 11"/>
            <p:cNvSpPr txBox="1">
              <a:spLocks noChangeArrowheads="1"/>
            </p:cNvSpPr>
            <p:nvPr/>
          </p:nvSpPr>
          <p:spPr bwMode="auto">
            <a:xfrm>
              <a:off x="3925" y="3275"/>
              <a:ext cx="15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9pPr>
            </a:lstStyle>
            <a:p>
              <a:pPr algn="l"/>
              <a:r>
                <a:rPr kumimoji="1" lang="zh-CN" altLang="en-US" sz="280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实际   左补空</a:t>
              </a:r>
            </a:p>
          </p:txBody>
        </p:sp>
      </p:grp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3276600" y="5516563"/>
            <a:ext cx="1323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/>
            <a:r>
              <a:rPr kumimoji="1" lang="en-US" altLang="zh-CN" sz="3600" b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1234 </a:t>
            </a:r>
          </a:p>
        </p:txBody>
      </p:sp>
      <p:sp>
        <p:nvSpPr>
          <p:cNvPr id="9224" name="AutoShape 16"/>
          <p:cNvSpPr>
            <a:spLocks/>
          </p:cNvSpPr>
          <p:nvPr/>
        </p:nvSpPr>
        <p:spPr bwMode="auto">
          <a:xfrm rot="-5339708">
            <a:off x="3957638" y="5534025"/>
            <a:ext cx="152400" cy="1127125"/>
          </a:xfrm>
          <a:prstGeom prst="leftBrace">
            <a:avLst>
              <a:gd name="adj1" fmla="val 61632"/>
              <a:gd name="adj2" fmla="val 5125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" name="Text Box 17"/>
          <p:cNvSpPr txBox="1">
            <a:spLocks noChangeArrowheads="1"/>
          </p:cNvSpPr>
          <p:nvPr/>
        </p:nvSpPr>
        <p:spPr bwMode="auto">
          <a:xfrm>
            <a:off x="3348038" y="6115050"/>
            <a:ext cx="267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左对齐，右补空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  <p:bldP spid="64518" grpId="0" animBg="1"/>
      <p:bldP spid="64519" grpId="0" autoUpdateAnimBg="0"/>
      <p:bldP spid="64524" grpId="0" autoUpdateAnimBg="0"/>
      <p:bldP spid="9224" grpId="0" animBg="1"/>
      <p:bldP spid="92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zh-CN" altLang="en-US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   第 </a:t>
            </a:r>
            <a:fld id="{728CF919-2591-4AD1-9A4C-966A8EC805F8}" type="slidenum">
              <a:rPr lang="zh-CN" altLang="en-US" sz="160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eaLnBrk="1" hangingPunct="1"/>
              <a:t>9</a:t>
            </a:fld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pic>
        <p:nvPicPr>
          <p:cNvPr id="65544" name="Picture 8" descr="p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5516563"/>
            <a:ext cx="42481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5" name="AutoShape 9"/>
          <p:cNvSpPr>
            <a:spLocks noChangeArrowheads="1"/>
          </p:cNvSpPr>
          <p:nvPr/>
        </p:nvSpPr>
        <p:spPr bwMode="auto">
          <a:xfrm>
            <a:off x="7596188" y="4868863"/>
            <a:ext cx="1547812" cy="431800"/>
          </a:xfrm>
          <a:prstGeom prst="wedgeRectCallout">
            <a:avLst>
              <a:gd name="adj1" fmla="val -82000"/>
              <a:gd name="adj2" fmla="val 830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/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</a:rPr>
              <a:t>VC++6.0</a:t>
            </a:r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</a:rPr>
              <a:t>下</a:t>
            </a:r>
          </a:p>
        </p:txBody>
      </p:sp>
      <p:sp>
        <p:nvSpPr>
          <p:cNvPr id="10245" name="Text Box 11"/>
          <p:cNvSpPr txBox="1">
            <a:spLocks noChangeArrowheads="1"/>
          </p:cNvSpPr>
          <p:nvPr/>
        </p:nvSpPr>
        <p:spPr bwMode="auto">
          <a:xfrm>
            <a:off x="590550" y="5805488"/>
            <a:ext cx="2325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900113" y="5516563"/>
            <a:ext cx="2663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/>
              <a:t>-1,177777</a:t>
            </a:r>
            <a:endParaRPr lang="en-US" altLang="zh-CN" b="0"/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23850" y="793750"/>
            <a:ext cx="8534400" cy="457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kumimoji="1"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kumimoji="1" lang="zh-CN" altLang="en-US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格式符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 以八进制数形式输出整数。</a:t>
            </a:r>
            <a:endParaRPr kumimoji="1" lang="zh-CN" altLang="en-US" sz="2800">
              <a:ea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ea typeface="宋体" panose="02010600030101010101" pitchFamily="2" charset="-122"/>
              </a:rPr>
              <a:t>    将内存单元中的各位的值</a:t>
            </a:r>
            <a:r>
              <a:rPr kumimoji="1" lang="en-US" altLang="zh-CN" sz="2800">
                <a:ea typeface="宋体" panose="02010600030101010101" pitchFamily="2" charset="-122"/>
              </a:rPr>
              <a:t>(0</a:t>
            </a:r>
            <a:r>
              <a:rPr kumimoji="1" lang="zh-CN" altLang="en-US" sz="2800">
                <a:ea typeface="宋体" panose="02010600030101010101" pitchFamily="2" charset="-122"/>
              </a:rPr>
              <a:t>或</a:t>
            </a:r>
            <a:r>
              <a:rPr kumimoji="1" lang="en-US" altLang="zh-CN" sz="2800">
                <a:ea typeface="宋体" panose="02010600030101010101" pitchFamily="2" charset="-122"/>
              </a:rPr>
              <a:t>1)</a:t>
            </a:r>
            <a:r>
              <a:rPr kumimoji="1" lang="zh-CN" altLang="en-US" sz="2800">
                <a:ea typeface="宋体" panose="02010600030101010101" pitchFamily="2" charset="-122"/>
              </a:rPr>
              <a:t>按八进制形式输出</a:t>
            </a:r>
            <a:r>
              <a:rPr kumimoji="1" lang="en-US" altLang="zh-CN" sz="2800"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ea typeface="宋体" panose="02010600030101010101" pitchFamily="2" charset="-122"/>
              </a:rPr>
              <a:t>输出的数值不带符号</a:t>
            </a:r>
            <a:r>
              <a:rPr kumimoji="1" lang="en-US" altLang="zh-CN" sz="2800"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ea typeface="宋体" panose="02010600030101010101" pitchFamily="2" charset="-122"/>
              </a:rPr>
              <a:t>将符号也作为八进制数的一部分输出。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ea typeface="宋体" panose="02010600030101010101" pitchFamily="2" charset="-122"/>
              </a:rPr>
              <a:t>  例如</a:t>
            </a:r>
            <a:r>
              <a:rPr kumimoji="1" lang="en-US" altLang="zh-CN" sz="2800">
                <a:ea typeface="宋体" panose="02010600030101010101" pitchFamily="2" charset="-122"/>
              </a:rPr>
              <a:t>,-1</a:t>
            </a:r>
            <a:r>
              <a:rPr kumimoji="1" lang="zh-CN" altLang="en-US" sz="2800">
                <a:ea typeface="宋体" panose="02010600030101010101" pitchFamily="2" charset="-122"/>
              </a:rPr>
              <a:t>在内存单元中</a:t>
            </a:r>
            <a:r>
              <a:rPr kumimoji="1" lang="en-US" altLang="zh-CN" sz="2800">
                <a:ea typeface="宋体" panose="02010600030101010101" pitchFamily="2" charset="-122"/>
              </a:rPr>
              <a:t>(</a:t>
            </a:r>
            <a:r>
              <a:rPr kumimoji="1" lang="zh-CN" altLang="en-US" sz="2800">
                <a:ea typeface="宋体" panose="02010600030101010101" pitchFamily="2" charset="-122"/>
              </a:rPr>
              <a:t>以补码形式存放</a:t>
            </a:r>
            <a:r>
              <a:rPr kumimoji="1" lang="en-US" altLang="zh-CN" sz="2800">
                <a:ea typeface="宋体" panose="02010600030101010101" pitchFamily="2" charset="-122"/>
              </a:rPr>
              <a:t>)</a:t>
            </a:r>
            <a:r>
              <a:rPr kumimoji="1" lang="zh-CN" altLang="en-US" sz="2800">
                <a:ea typeface="宋体" panose="02010600030101010101" pitchFamily="2" charset="-122"/>
              </a:rPr>
              <a:t>如下</a:t>
            </a:r>
            <a:r>
              <a:rPr kumimoji="1" lang="en-US" altLang="zh-CN" sz="2800">
                <a:ea typeface="宋体" panose="02010600030101010101" pitchFamily="2" charset="-122"/>
              </a:rPr>
              <a:t>: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800">
                <a:ea typeface="宋体" panose="02010600030101010101" pitchFamily="2" charset="-122"/>
              </a:rPr>
              <a:t>      int    a=-1;            -1</a:t>
            </a:r>
            <a:r>
              <a:rPr kumimoji="1" lang="zh-CN" altLang="en-US" sz="2800">
                <a:ea typeface="宋体" panose="02010600030101010101" pitchFamily="2" charset="-122"/>
              </a:rPr>
              <a:t>：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ea typeface="宋体" panose="02010600030101010101" pitchFamily="2" charset="-122"/>
              </a:rPr>
              <a:t>      </a:t>
            </a:r>
            <a:r>
              <a:rPr kumimoji="1" lang="en-US" altLang="zh-CN" sz="2800">
                <a:ea typeface="宋体" panose="02010600030101010101" pitchFamily="2" charset="-122"/>
              </a:rPr>
              <a:t>printf(</a:t>
            </a:r>
            <a:r>
              <a:rPr kumimoji="1" lang="en-US" altLang="zh-CN" sz="2800"/>
              <a:t>"</a:t>
            </a:r>
            <a:r>
              <a:rPr kumimoji="1" lang="en-US" altLang="zh-CN" sz="2800">
                <a:ea typeface="宋体" panose="02010600030101010101" pitchFamily="2" charset="-122"/>
              </a:rPr>
              <a:t>%d,%o</a:t>
            </a:r>
            <a:r>
              <a:rPr kumimoji="1" lang="en-US" altLang="zh-CN" sz="2800"/>
              <a:t>"</a:t>
            </a:r>
            <a:r>
              <a:rPr kumimoji="1" lang="en-US" altLang="zh-CN" sz="2800">
                <a:ea typeface="宋体" panose="02010600030101010101" pitchFamily="2" charset="-122"/>
              </a:rPr>
              <a:t>,a,a);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800">
                <a:ea typeface="宋体" panose="02010600030101010101" pitchFamily="2" charset="-122"/>
              </a:rPr>
              <a:t>      </a:t>
            </a:r>
            <a:r>
              <a:rPr kumimoji="1" lang="zh-CN" altLang="en-US" sz="2800">
                <a:ea typeface="宋体" panose="02010600030101010101" pitchFamily="2" charset="-122"/>
              </a:rPr>
              <a:t>输出</a:t>
            </a:r>
            <a:r>
              <a:rPr kumimoji="1" lang="en-US" altLang="zh-CN" sz="2800">
                <a:ea typeface="宋体" panose="02010600030101010101" pitchFamily="2" charset="-122"/>
              </a:rPr>
              <a:t>:    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500563" y="3559175"/>
            <a:ext cx="3816350" cy="596900"/>
            <a:chOff x="4499794" y="3559176"/>
            <a:chExt cx="3816350" cy="596900"/>
          </a:xfrm>
        </p:grpSpPr>
        <p:sp>
          <p:nvSpPr>
            <p:cNvPr id="10249" name="Rectangle 3"/>
            <p:cNvSpPr>
              <a:spLocks noChangeArrowheads="1"/>
            </p:cNvSpPr>
            <p:nvPr/>
          </p:nvSpPr>
          <p:spPr bwMode="auto">
            <a:xfrm>
              <a:off x="4499794" y="3559176"/>
              <a:ext cx="3816350" cy="5969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>
                  <a:ea typeface="宋体" panose="02010600030101010101" pitchFamily="2" charset="-122"/>
                </a:rPr>
                <a:t>1  1 1 1 1 1 1 1 1 1 1 1 1 1 1 1</a:t>
              </a:r>
            </a:p>
          </p:txBody>
        </p:sp>
        <p:cxnSp>
          <p:nvCxnSpPr>
            <p:cNvPr id="10250" name="直接连接符 2"/>
            <p:cNvCxnSpPr>
              <a:cxnSpLocks noChangeShapeType="1"/>
            </p:cNvCxnSpPr>
            <p:nvPr/>
          </p:nvCxnSpPr>
          <p:spPr bwMode="auto">
            <a:xfrm>
              <a:off x="4860156" y="3559176"/>
              <a:ext cx="0" cy="5969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1" name="直接连接符 11"/>
            <p:cNvCxnSpPr>
              <a:cxnSpLocks noChangeShapeType="1"/>
            </p:cNvCxnSpPr>
            <p:nvPr/>
          </p:nvCxnSpPr>
          <p:spPr bwMode="auto">
            <a:xfrm>
              <a:off x="5507856" y="3559176"/>
              <a:ext cx="0" cy="5969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2" name="直接连接符 12"/>
            <p:cNvCxnSpPr>
              <a:cxnSpLocks noChangeShapeType="1"/>
            </p:cNvCxnSpPr>
            <p:nvPr/>
          </p:nvCxnSpPr>
          <p:spPr bwMode="auto">
            <a:xfrm>
              <a:off x="6228581" y="3559176"/>
              <a:ext cx="0" cy="5969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3" name="直接连接符 13"/>
            <p:cNvCxnSpPr>
              <a:cxnSpLocks noChangeShapeType="1"/>
            </p:cNvCxnSpPr>
            <p:nvPr/>
          </p:nvCxnSpPr>
          <p:spPr bwMode="auto">
            <a:xfrm>
              <a:off x="6890569" y="3559176"/>
              <a:ext cx="0" cy="5969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4" name="直接连接符 14"/>
            <p:cNvCxnSpPr>
              <a:cxnSpLocks noChangeShapeType="1"/>
            </p:cNvCxnSpPr>
            <p:nvPr/>
          </p:nvCxnSpPr>
          <p:spPr bwMode="auto">
            <a:xfrm>
              <a:off x="7595419" y="3559176"/>
              <a:ext cx="0" cy="5969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5" grpId="0" animBg="1"/>
      <p:bldP spid="65548" grpId="0"/>
      <p:bldP spid="65538" grpId="0" build="p"/>
    </p:bldLst>
  </p:timing>
</p:sld>
</file>

<file path=ppt/theme/theme1.xml><?xml version="1.0" encoding="utf-8"?>
<a:theme xmlns:a="http://schemas.openxmlformats.org/drawingml/2006/main" name="tup">
  <a:themeElements>
    <a:clrScheme name="tup 10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6600FF"/>
      </a:accent2>
      <a:accent3>
        <a:srgbClr val="FFFFFF"/>
      </a:accent3>
      <a:accent4>
        <a:srgbClr val="000000"/>
      </a:accent4>
      <a:accent5>
        <a:srgbClr val="AAE2CA"/>
      </a:accent5>
      <a:accent6>
        <a:srgbClr val="5C00E7"/>
      </a:accent6>
      <a:hlink>
        <a:srgbClr val="333399"/>
      </a:hlink>
      <a:folHlink>
        <a:srgbClr val="4D4D4D"/>
      </a:folHlink>
    </a:clrScheme>
    <a:fontScheme name="tup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彩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彩云" pitchFamily="2" charset="-122"/>
          </a:defRPr>
        </a:defPPr>
      </a:lstStyle>
    </a:lnDef>
  </a:objectDefaults>
  <a:extraClrSchemeLst>
    <a:extraClrScheme>
      <a:clrScheme name="tu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6600FF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5C00E7"/>
        </a:accent6>
        <a:hlink>
          <a:srgbClr val="33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6600FF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5C00E7"/>
        </a:accent6>
        <a:hlink>
          <a:srgbClr val="3333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6600FF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5C00E7"/>
        </a:accent6>
        <a:hlink>
          <a:srgbClr val="333399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C模板</Template>
  <TotalTime>2800</TotalTime>
  <Words>3740</Words>
  <Application>Microsoft Office PowerPoint</Application>
  <PresentationFormat>全屏显示(4:3)</PresentationFormat>
  <Paragraphs>446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Monotype Sorts</vt:lpstr>
      <vt:lpstr>仿宋_GB2312</vt:lpstr>
      <vt:lpstr>黑体</vt:lpstr>
      <vt:lpstr>华文中宋</vt:lpstr>
      <vt:lpstr>隶书</vt:lpstr>
      <vt:lpstr>宋体</vt:lpstr>
      <vt:lpstr>Arial</vt:lpstr>
      <vt:lpstr>Arial Black</vt:lpstr>
      <vt:lpstr>Times New Roman</vt:lpstr>
      <vt:lpstr>Wingdings</vt:lpstr>
      <vt:lpstr>tup</vt:lpstr>
      <vt:lpstr>数据的输入和输出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4.2.1 格式输入函数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本章学习要点</vt:lpstr>
      <vt:lpstr>实验的准备及VC上机环境</vt:lpstr>
      <vt:lpstr>PowerPoint 演示文稿</vt:lpstr>
      <vt:lpstr>PowerPoint 演示文稿</vt:lpstr>
    </vt:vector>
  </TitlesOfParts>
  <Manager/>
  <Company>Dalian Univ. of Technol.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最简单的C程序设计</dc:title>
  <dc:creator>zmh</dc:creator>
  <cp:lastModifiedBy>Jiang Kaiyu</cp:lastModifiedBy>
  <cp:revision>271</cp:revision>
  <dcterms:created xsi:type="dcterms:W3CDTF">1999-01-24T07:58:26Z</dcterms:created>
  <dcterms:modified xsi:type="dcterms:W3CDTF">2019-03-25T12:22:19Z</dcterms:modified>
</cp:coreProperties>
</file>