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1" r:id="rId1"/>
  </p:sldMasterIdLst>
  <p:notesMasterIdLst>
    <p:notesMasterId r:id="rId47"/>
  </p:notesMasterIdLst>
  <p:handoutMasterIdLst>
    <p:handoutMasterId r:id="rId48"/>
  </p:handoutMasterIdLst>
  <p:sldIdLst>
    <p:sldId id="697" r:id="rId2"/>
    <p:sldId id="698" r:id="rId3"/>
    <p:sldId id="629" r:id="rId4"/>
    <p:sldId id="658" r:id="rId5"/>
    <p:sldId id="660" r:id="rId6"/>
    <p:sldId id="659" r:id="rId7"/>
    <p:sldId id="666" r:id="rId8"/>
    <p:sldId id="667" r:id="rId9"/>
    <p:sldId id="668" r:id="rId10"/>
    <p:sldId id="669" r:id="rId11"/>
    <p:sldId id="670" r:id="rId12"/>
    <p:sldId id="671" r:id="rId13"/>
    <p:sldId id="699" r:id="rId14"/>
    <p:sldId id="672" r:id="rId15"/>
    <p:sldId id="673" r:id="rId16"/>
    <p:sldId id="675" r:id="rId17"/>
    <p:sldId id="706" r:id="rId18"/>
    <p:sldId id="674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705" r:id="rId30"/>
    <p:sldId id="711" r:id="rId31"/>
    <p:sldId id="712" r:id="rId32"/>
    <p:sldId id="687" r:id="rId33"/>
    <p:sldId id="688" r:id="rId34"/>
    <p:sldId id="689" r:id="rId35"/>
    <p:sldId id="702" r:id="rId36"/>
    <p:sldId id="701" r:id="rId37"/>
    <p:sldId id="703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704" r:id="rId4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A50021"/>
    <a:srgbClr val="CC0000"/>
    <a:srgbClr val="993366"/>
    <a:srgbClr val="CCFFFF"/>
    <a:srgbClr val="0033CC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093" autoAdjust="0"/>
  </p:normalViewPr>
  <p:slideViewPr>
    <p:cSldViewPr>
      <p:cViewPr varScale="1">
        <p:scale>
          <a:sx n="100" d="100"/>
          <a:sy n="100" d="100"/>
        </p:scale>
        <p:origin x="226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48"/>
    </p:cViewPr>
  </p:sorter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221055C-1E84-433D-B0E7-F102E9B26A88}" type="datetimeFigureOut">
              <a:rPr lang="zh-CN" altLang="en-US"/>
              <a:pPr>
                <a:defRPr/>
              </a:pPr>
              <a:t>2019/3/25</a:t>
            </a:fld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0446C20-57A9-4E69-8F23-15E3B5178F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09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733F915-D4ED-4A4F-B3C8-CE7BDF8CCE47}" type="datetimeFigureOut">
              <a:rPr lang="zh-CN" altLang="en-US"/>
              <a:pPr>
                <a:defRPr/>
              </a:pPr>
              <a:t>2019/3/25</a:t>
            </a:fld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01592E0-A1BA-4F96-992C-CA37B8212E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93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F8B24D1-17A3-4E1A-A3A4-BA84590D99B3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640A747-1D60-4DCA-B7F4-BF8868560966}" type="slidenum">
              <a:rPr lang="en-US" altLang="zh-CN" sz="1200" smtClean="0"/>
              <a:pPr eaLnBrk="1" hangingPunct="1"/>
              <a:t>45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对两个浮点数判断大小和是否相等不能直接用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来判断，会出错！明明相等的两个数比较反而是不相等！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对于两个浮点数比较只能通过相减并与预先设定的精度比较，记得要取绝对值！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1592E0-A1BA-4F96-992C-CA37B8212E1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84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前为</a:t>
            </a:r>
            <a:r>
              <a:rPr lang="en-US" altLang="zh-CN" dirty="0"/>
              <a:t>0</a:t>
            </a:r>
            <a:r>
              <a:rPr lang="zh-CN" altLang="en-US" dirty="0"/>
              <a:t>则其后面的表达式不执行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1592E0-A1BA-4F96-992C-CA37B8212E1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77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1592E0-A1BA-4F96-992C-CA37B8212E1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640510D-0050-4A36-84F5-9384C0D42A51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所有的语句应为单个语句，如果要想在满足条件时执行一组语句，则必须把这一组语句用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括起来组成一个复合语句。但要注意在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之后不能加分号。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28BF41-B757-4374-9EDD-303DF9CA32ED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4EFD385-0C28-45E7-AC05-E1A8F8E997B2}" type="slidenum">
              <a:rPr lang="zh-CN" altLang="en-US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B3054ED-9A4A-4D0B-8337-F496D43EE26D}" type="slidenum">
              <a:rPr lang="zh-CN" altLang="en-US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CA24EE7-5F53-4F10-A973-49472F4750C4}" type="slidenum">
              <a:rPr lang="zh-CN" altLang="en-US" sz="1200" smtClean="0"/>
              <a:pPr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:\C语言MOOC制作\大工C慕课\C语言1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F:\14 学生工作\工程硕士\工程硕士宣传彩页(2010)\非脱产宣传单制版\图集2\20039261172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20638"/>
            <a:ext cx="90963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a.hiphotos.baidu.com/baike/w%3D268/sign=85e8ef6f9f25bc312b5d069e66de8de7/a686c9177f3e670961207f5e3dc79f3df8dc556a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50800"/>
            <a:ext cx="81597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6710363" y="700088"/>
            <a:ext cx="2254250" cy="0"/>
          </a:xfrm>
          <a:prstGeom prst="line">
            <a:avLst/>
          </a:prstGeom>
          <a:ln w="57150"/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6710363" y="627063"/>
            <a:ext cx="2254250" cy="0"/>
          </a:xfrm>
          <a:prstGeom prst="line">
            <a:avLst/>
          </a:prstGeom>
          <a:ln w="12700">
            <a:solidFill>
              <a:srgbClr val="0033CC"/>
            </a:solidFill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60232" y="93861"/>
            <a:ext cx="2398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ungsuh" pitchFamily="18" charset="-127"/>
                <a:ea typeface="Gungsuh" pitchFamily="18" charset="-127"/>
              </a:rPr>
              <a:t>C</a:t>
            </a:r>
            <a:r>
              <a:rPr lang="en-US" altLang="zh-CN" sz="2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4732338"/>
            <a:ext cx="9144000" cy="0"/>
          </a:xfrm>
          <a:prstGeom prst="line">
            <a:avLst/>
          </a:prstGeom>
          <a:ln w="12700"/>
          <a:effectLst/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0" y="4659313"/>
            <a:ext cx="9144000" cy="0"/>
          </a:xfrm>
          <a:prstGeom prst="line">
            <a:avLst/>
          </a:prstGeom>
          <a:ln w="57150">
            <a:solidFill>
              <a:srgbClr val="0033CC"/>
            </a:solidFill>
          </a:ln>
          <a:effectLst/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标题 3"/>
          <p:cNvSpPr txBox="1">
            <a:spLocks/>
          </p:cNvSpPr>
          <p:nvPr/>
        </p:nvSpPr>
        <p:spPr bwMode="auto">
          <a:xfrm>
            <a:off x="39960" y="4731990"/>
            <a:ext cx="26598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1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1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大连理工大学 </a:t>
            </a:r>
            <a:r>
              <a:rPr lang="en-US" altLang="zh-CN" sz="11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11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大连民族大学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55576" y="1419622"/>
            <a:ext cx="7772400" cy="102155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lang="zh-CN" altLang="en-US" sz="4400" b="1" kern="1200" spc="5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69A0-24A1-44C3-8805-F321DCCC51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3306"/>
      </p:ext>
    </p:extLst>
  </p:cSld>
  <p:clrMapOvr>
    <a:masterClrMapping/>
  </p:clrMapOvr>
  <p:transition/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53975"/>
            <a:ext cx="8783638" cy="5730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150" y="706438"/>
            <a:ext cx="7229475" cy="3160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A80E-5917-46D8-B4C7-465ECFF53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624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465536"/>
            <a:ext cx="2286000" cy="37064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65536"/>
            <a:ext cx="6705600" cy="37064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D7774-1432-4D42-B6AE-BC5696D3E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488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5535"/>
            <a:ext cx="91440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57301"/>
            <a:ext cx="66294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2771776"/>
            <a:ext cx="66294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0CCE1-7EA5-451F-8CCB-430A56B4C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25265"/>
      </p:ext>
    </p:extLst>
  </p:cSld>
  <p:clrMapOvr>
    <a:masterClrMapping/>
  </p:clrMapOvr>
  <p:transition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5535"/>
            <a:ext cx="91440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57301"/>
            <a:ext cx="66294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2771776"/>
            <a:ext cx="6629400" cy="1400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E01BA-9804-44C0-B437-710E9E43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4268"/>
      </p:ext>
    </p:extLst>
  </p:cSld>
  <p:clrMapOvr>
    <a:masterClrMapping/>
  </p:clrMapOvr>
  <p:transition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9" y="0"/>
            <a:ext cx="8497887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681037"/>
            <a:ext cx="4027488" cy="3511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9" y="681037"/>
            <a:ext cx="4029075" cy="3511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共</a:t>
            </a:r>
            <a:r>
              <a:rPr lang="zh-CN" altLang="en-US">
                <a:solidFill>
                  <a:srgbClr val="FF9900"/>
                </a:solidFill>
              </a:rPr>
              <a:t> </a:t>
            </a:r>
            <a:r>
              <a:rPr lang="en-US" altLang="zh-CN">
                <a:solidFill>
                  <a:srgbClr val="FF9900"/>
                </a:solidFill>
              </a:rPr>
              <a:t>43 </a:t>
            </a:r>
            <a:r>
              <a:rPr lang="zh-CN" altLang="en-US"/>
              <a:t>页   第 </a:t>
            </a:r>
            <a:fld id="{DB3C5928-F96F-4414-85BD-5EF918764690}" type="slidenum">
              <a:rPr lang="zh-CN" altLang="en-US" b="1">
                <a:solidFill>
                  <a:srgbClr val="FF9900"/>
                </a:solidFill>
              </a:rPr>
              <a:pPr/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817310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6454"/>
            <a:ext cx="8783638" cy="573088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15566"/>
            <a:ext cx="7229475" cy="31607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zh-CN" altLang="en-US" sz="2400" dirty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2400" dirty="0" smtClean="0"/>
            </a:lvl2pPr>
            <a:lvl3pPr>
              <a:defRPr lang="zh-CN" altLang="en-US" sz="2400" dirty="0" smtClean="0"/>
            </a:lvl3pPr>
            <a:lvl4pPr>
              <a:defRPr lang="zh-CN" altLang="en-US" sz="2400" dirty="0" smtClean="0"/>
            </a:lvl4pPr>
            <a:lvl5pPr>
              <a:defRPr lang="zh-CN" altLang="en-US" sz="24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0E96A-012B-4BB8-9A95-DEE675874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39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0FA8-8419-4451-AA7D-A9DADA32B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06201"/>
      </p:ext>
    </p:extLst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53975"/>
            <a:ext cx="8783638" cy="5730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57300"/>
            <a:ext cx="3238500" cy="291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257300"/>
            <a:ext cx="3238500" cy="291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1BF5A-DFD6-4781-ADA6-BD0F1440A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539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907C-C528-4FDF-912E-D823922C3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559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" y="53975"/>
            <a:ext cx="8783638" cy="5730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2B56-1FA4-4C47-AACC-D46628F7F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83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8D098-5BE9-4D35-8A7C-994EB1CB2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783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318F-CD11-45DB-AFA3-281FE263B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620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B88AB-5864-4373-A596-C8748AAB4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0"/>
            <a:ext cx="9144000" cy="681038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endParaRPr kumimoji="0" lang="zh-CN" altLang="zh-CN">
              <a:ea typeface="华文行楷" pitchFamily="2" charset="-122"/>
            </a:endParaRPr>
          </a:p>
        </p:txBody>
      </p:sp>
      <p:sp>
        <p:nvSpPr>
          <p:cNvPr id="1029" name="Rectangle 34"/>
          <p:cNvSpPr>
            <a:spLocks noChangeArrowheads="1"/>
          </p:cNvSpPr>
          <p:nvPr/>
        </p:nvSpPr>
        <p:spPr bwMode="auto">
          <a:xfrm>
            <a:off x="0" y="4678363"/>
            <a:ext cx="9144000" cy="4651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486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2425" y="4770438"/>
            <a:ext cx="240665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 sz="1600">
                <a:solidFill>
                  <a:srgbClr val="008000"/>
                </a:solidFill>
                <a:latin typeface="+mn-ea"/>
                <a:ea typeface="宋体" pitchFamily="2" charset="-122"/>
              </a:defRPr>
            </a:lvl1pPr>
          </a:lstStyle>
          <a:p>
            <a:pPr>
              <a:defRPr/>
            </a:pPr>
            <a:fld id="{010FC645-80F8-43D9-B4AE-20A620DD7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467544" y="737261"/>
            <a:ext cx="8208912" cy="3428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>
                  <a:alpha val="41000"/>
                </a:srgb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  <a:defRPr/>
            </a:pPr>
            <a:endParaRPr kumimoji="1" lang="zh-CN" altLang="en-US" sz="2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9" r:id="rId14"/>
  </p:sldLayoutIdLst>
  <p:transition/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49" charset="-122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itchFamily="2" charset="-122"/>
          <a:ea typeface="黑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4D4D4D"/>
          </a:solidFill>
          <a:latin typeface="+mn-lt"/>
          <a:ea typeface="Adobe 黑体 Std R" pitchFamily="34" charset="-122"/>
          <a:cs typeface="Adobe 黑体 Std R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  <a:cs typeface="Adobe 黑体 Std R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  <a:cs typeface="Adobe 黑体 Std R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3600">
          <a:solidFill>
            <a:srgbClr val="4D4D4D"/>
          </a:solidFill>
          <a:latin typeface="+mn-lt"/>
          <a:ea typeface="+mn-ea"/>
          <a:cs typeface="Adobe 黑体 Std R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  <a:cs typeface="Adobe 黑体 Std R"/>
        </a:defRPr>
      </a:lvl5pPr>
      <a:lvl6pPr marL="24384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6pPr>
      <a:lvl7pPr marL="28956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7pPr>
      <a:lvl8pPr marL="33528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8pPr>
      <a:lvl9pPr marL="3810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132138" y="897731"/>
            <a:ext cx="360045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>
              <a:defRPr/>
            </a:pPr>
            <a:r>
              <a:rPr kumimoji="1" lang="zh-CN" altLang="en-US" sz="7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舒体" pitchFamily="2" charset="-122"/>
                <a:ea typeface="方正舒体" pitchFamily="2" charset="-122"/>
              </a:rPr>
              <a:t>第五章</a:t>
            </a:r>
          </a:p>
        </p:txBody>
      </p:sp>
      <p:sp>
        <p:nvSpPr>
          <p:cNvPr id="2052" name="WordArt 5"/>
          <p:cNvSpPr>
            <a:spLocks noChangeArrowheads="1" noChangeShapeType="1" noTextEdit="1"/>
          </p:cNvSpPr>
          <p:nvPr/>
        </p:nvSpPr>
        <p:spPr bwMode="auto">
          <a:xfrm>
            <a:off x="2627314" y="2301479"/>
            <a:ext cx="4105275" cy="809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5005793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D7DF15-E1EF-4FF8-B6E5-0031ED4A437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124" name="矩形 6"/>
          <p:cNvSpPr>
            <a:spLocks noChangeArrowheads="1"/>
          </p:cNvSpPr>
          <p:nvPr/>
        </p:nvSpPr>
        <p:spPr bwMode="auto">
          <a:xfrm>
            <a:off x="3295650" y="123825"/>
            <a:ext cx="19812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逻辑表达式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932363" y="3619500"/>
            <a:ext cx="28003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((a+b)&lt;c)&amp;&amp;(c==d)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4940300" y="3946525"/>
            <a:ext cx="3108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(a-(!d))||(m&gt;(n+3))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978400" y="3246438"/>
            <a:ext cx="387826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(5&gt;3)&amp;&amp;2||((8&lt;(4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－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(!0)))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4330700" y="4227513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4362450" y="3862388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406900" y="3519488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435350" y="2611438"/>
            <a:ext cx="328613" cy="279400"/>
            <a:chOff x="4344" y="3540"/>
            <a:chExt cx="240" cy="240"/>
          </a:xfrm>
        </p:grpSpPr>
        <p:sp>
          <p:nvSpPr>
            <p:cNvPr id="5134" name="Line 15"/>
            <p:cNvSpPr>
              <a:spLocks noChangeShapeType="1"/>
            </p:cNvSpPr>
            <p:nvPr/>
          </p:nvSpPr>
          <p:spPr bwMode="auto">
            <a:xfrm flipH="1">
              <a:off x="4344" y="35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>
              <a:off x="4356" y="3540"/>
              <a:ext cx="228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8" name="Freeform 18"/>
          <p:cNvSpPr>
            <a:spLocks/>
          </p:cNvSpPr>
          <p:nvPr/>
        </p:nvSpPr>
        <p:spPr bwMode="auto">
          <a:xfrm>
            <a:off x="6332538" y="2624138"/>
            <a:ext cx="441325" cy="236537"/>
          </a:xfrm>
          <a:custGeom>
            <a:avLst/>
            <a:gdLst>
              <a:gd name="T0" fmla="*/ 0 w 384"/>
              <a:gd name="T1" fmla="*/ 2147483647 h 250"/>
              <a:gd name="T2" fmla="*/ 2147483647 w 384"/>
              <a:gd name="T3" fmla="*/ 2147483647 h 250"/>
              <a:gd name="T4" fmla="*/ 2147483647 w 384"/>
              <a:gd name="T5" fmla="*/ 2147483647 h 250"/>
              <a:gd name="T6" fmla="*/ 2147483647 w 384"/>
              <a:gd name="T7" fmla="*/ 2147483647 h 250"/>
              <a:gd name="T8" fmla="*/ 2147483647 w 384"/>
              <a:gd name="T9" fmla="*/ 2147483647 h 250"/>
              <a:gd name="T10" fmla="*/ 2147483647 w 384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50">
                <a:moveTo>
                  <a:pt x="0" y="144"/>
                </a:moveTo>
                <a:cubicBezTo>
                  <a:pt x="60" y="164"/>
                  <a:pt x="93" y="206"/>
                  <a:pt x="144" y="240"/>
                </a:cubicBezTo>
                <a:cubicBezTo>
                  <a:pt x="221" y="214"/>
                  <a:pt x="147" y="250"/>
                  <a:pt x="192" y="192"/>
                </a:cubicBezTo>
                <a:cubicBezTo>
                  <a:pt x="236" y="135"/>
                  <a:pt x="252" y="128"/>
                  <a:pt x="300" y="96"/>
                </a:cubicBezTo>
                <a:cubicBezTo>
                  <a:pt x="364" y="0"/>
                  <a:pt x="280" y="116"/>
                  <a:pt x="360" y="36"/>
                </a:cubicBezTo>
                <a:cubicBezTo>
                  <a:pt x="370" y="26"/>
                  <a:pt x="384" y="0"/>
                  <a:pt x="384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71513" y="3282950"/>
            <a:ext cx="4572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pt-BR" sz="24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pt-BR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5&gt;3&amp;&amp;2||8&lt;4</a:t>
            </a:r>
            <a:r>
              <a:rPr lang="zh-CN" altLang="pt-BR" sz="2400" dirty="0">
                <a:latin typeface="黑体" pitchFamily="49" charset="-122"/>
                <a:ea typeface="黑体" pitchFamily="49" charset="-122"/>
              </a:rPr>
              <a:t>－</a:t>
            </a: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!0</a:t>
            </a:r>
          </a:p>
          <a:p>
            <a:pPr>
              <a:lnSpc>
                <a:spcPct val="90000"/>
              </a:lnSpc>
            </a:pP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        a+b&lt;c&amp;&amp;c==d          </a:t>
            </a:r>
          </a:p>
          <a:p>
            <a:pPr>
              <a:lnSpc>
                <a:spcPct val="90000"/>
              </a:lnSpc>
            </a:pPr>
            <a:r>
              <a:rPr lang="pt-BR" altLang="zh-CN" sz="2400" dirty="0">
                <a:latin typeface="黑体" pitchFamily="49" charset="-122"/>
                <a:ea typeface="黑体" pitchFamily="49" charset="-122"/>
              </a:rPr>
              <a:t>        a-!d||m&gt;n+3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987996"/>
            <a:ext cx="8496747" cy="208781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逻辑表达式：用逻辑运算符将关系表达式或逻辑量连接起来的式子。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逻辑表达式求值：“非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”代表“真”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”代表“假”。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问题： 如何表达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1&lt;x&lt;10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的逻辑表达式？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1&lt;x&lt;10          x&gt;1&amp;&amp;x&lt;10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164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8" grpId="0" animBg="1"/>
      <p:bldP spid="2" grpId="0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15988"/>
            <a:ext cx="7920038" cy="935037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b="1" dirty="0">
                <a:latin typeface="幼圆" pitchFamily="49" charset="-122"/>
                <a:ea typeface="幼圆" pitchFamily="49" charset="-122"/>
              </a:rPr>
              <a:t>在逻辑表达式的求解过程中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,</a:t>
            </a:r>
            <a:r>
              <a:rPr b="1" dirty="0">
                <a:latin typeface="幼圆" pitchFamily="49" charset="-122"/>
                <a:ea typeface="幼圆" pitchFamily="49" charset="-122"/>
              </a:rPr>
              <a:t>只要能确定表达式的值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,</a:t>
            </a:r>
            <a:r>
              <a:rPr b="1" dirty="0">
                <a:latin typeface="幼圆" pitchFamily="49" charset="-122"/>
                <a:ea typeface="幼圆" pitchFamily="49" charset="-122"/>
              </a:rPr>
              <a:t>就不继续向下求解其他的值了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.</a:t>
            </a:r>
          </a:p>
          <a:p>
            <a:pPr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C837A-C714-4344-B45B-6C75D799409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148" name="矩形 4"/>
          <p:cNvSpPr>
            <a:spLocks noChangeArrowheads="1"/>
          </p:cNvSpPr>
          <p:nvPr/>
        </p:nvSpPr>
        <p:spPr bwMode="auto">
          <a:xfrm>
            <a:off x="2195513" y="114300"/>
            <a:ext cx="42878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逻辑表达式的求值原则</a:t>
            </a:r>
          </a:p>
        </p:txBody>
      </p:sp>
      <p:sp>
        <p:nvSpPr>
          <p:cNvPr id="6149" name="矩形 5"/>
          <p:cNvSpPr>
            <a:spLocks noChangeArrowheads="1"/>
          </p:cNvSpPr>
          <p:nvPr/>
        </p:nvSpPr>
        <p:spPr bwMode="auto">
          <a:xfrm>
            <a:off x="558800" y="1885950"/>
            <a:ext cx="7561263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[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：若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a=3,b=2,c=6,d=5,n=8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求表达式中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(m=a&lt;b)&amp;&amp;(n=c-d)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表达式的值：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m=0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n=8  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774700" y="3724275"/>
            <a:ext cx="71278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a||b||c   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为真，就不再判断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了 </a:t>
            </a:r>
          </a:p>
        </p:txBody>
      </p:sp>
    </p:spTree>
    <p:extLst>
      <p:ext uri="{BB962C8B-B14F-4D97-AF65-F5344CB8AC3E}">
        <p14:creationId xmlns:p14="http://schemas.microsoft.com/office/powerpoint/2010/main" val="2306635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149" grpId="0" build="p"/>
      <p:bldP spid="6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054B4-4682-4D33-B239-FFEFF775238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638" y="915988"/>
            <a:ext cx="8820150" cy="201612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SzPct val="75000"/>
              <a:buFont typeface="Arial" pitchFamily="34" charset="0"/>
              <a:buChar char="•"/>
              <a:defRPr/>
            </a:pPr>
            <a:r>
              <a:rPr dirty="0">
                <a:solidFill>
                  <a:srgbClr val="000066"/>
                </a:solidFill>
              </a:rPr>
              <a:t>判断字符变量</a:t>
            </a:r>
            <a:r>
              <a:rPr lang="en-US" altLang="zh-CN" dirty="0" err="1">
                <a:solidFill>
                  <a:srgbClr val="000066"/>
                </a:solidFill>
              </a:rPr>
              <a:t>ch</a:t>
            </a:r>
            <a:r>
              <a:rPr dirty="0">
                <a:solidFill>
                  <a:srgbClr val="000066"/>
                </a:solidFill>
              </a:rPr>
              <a:t>是否为数字字符   </a:t>
            </a:r>
          </a:p>
          <a:p>
            <a:pPr marL="0" indent="0">
              <a:lnSpc>
                <a:spcPct val="110000"/>
              </a:lnSpc>
              <a:defRPr/>
            </a:pPr>
            <a:r>
              <a:rPr dirty="0"/>
              <a:t>      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&gt;=</a:t>
            </a:r>
            <a:r>
              <a:rPr lang="en-US" altLang="zh-CN" b="1" dirty="0"/>
              <a:t>'</a:t>
            </a:r>
            <a:r>
              <a:rPr lang="en-US" altLang="zh-CN" dirty="0"/>
              <a:t>0</a:t>
            </a:r>
            <a:r>
              <a:rPr lang="en-US" altLang="zh-CN" b="1" dirty="0"/>
              <a:t>'</a:t>
            </a:r>
            <a:r>
              <a:rPr lang="en-US" altLang="zh-CN" dirty="0"/>
              <a:t>)&amp;&amp; (</a:t>
            </a:r>
            <a:r>
              <a:rPr lang="en-US" altLang="zh-CN" dirty="0" err="1"/>
              <a:t>ch</a:t>
            </a:r>
            <a:r>
              <a:rPr lang="en-US" altLang="zh-CN" dirty="0"/>
              <a:t>&lt;=</a:t>
            </a:r>
            <a:r>
              <a:rPr lang="en-US" altLang="zh-CN" b="1" dirty="0"/>
              <a:t>'</a:t>
            </a:r>
            <a:r>
              <a:rPr lang="en-US" altLang="zh-CN" dirty="0"/>
              <a:t>9</a:t>
            </a:r>
            <a:r>
              <a:rPr lang="en-US" altLang="zh-CN" b="1" dirty="0"/>
              <a:t>'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dirty="0">
                <a:solidFill>
                  <a:srgbClr val="000066"/>
                </a:solidFill>
              </a:rPr>
              <a:t>判断字符变量</a:t>
            </a:r>
            <a:r>
              <a:rPr lang="en-US" altLang="zh-CN" dirty="0" err="1">
                <a:solidFill>
                  <a:srgbClr val="000066"/>
                </a:solidFill>
              </a:rPr>
              <a:t>ch</a:t>
            </a:r>
            <a:r>
              <a:rPr dirty="0">
                <a:solidFill>
                  <a:srgbClr val="000066"/>
                </a:solidFill>
              </a:rPr>
              <a:t>是否为英文字母  </a:t>
            </a:r>
          </a:p>
          <a:p>
            <a:pPr marL="0" indent="0">
              <a:lnSpc>
                <a:spcPct val="110000"/>
              </a:lnSpc>
              <a:defRPr/>
            </a:pPr>
            <a:r>
              <a:rPr dirty="0"/>
              <a:t>  </a:t>
            </a:r>
            <a:r>
              <a:rPr lang="en-US" altLang="zh-CN" dirty="0"/>
              <a:t>((</a:t>
            </a:r>
            <a:r>
              <a:rPr lang="en-US" altLang="zh-CN" dirty="0" err="1"/>
              <a:t>ch</a:t>
            </a:r>
            <a:r>
              <a:rPr lang="en-US" altLang="zh-CN" dirty="0"/>
              <a:t>&gt;=</a:t>
            </a:r>
            <a:r>
              <a:rPr lang="en-US" altLang="zh-CN" b="1" dirty="0"/>
              <a:t>'</a:t>
            </a:r>
            <a:r>
              <a:rPr lang="en-US" altLang="zh-CN" dirty="0"/>
              <a:t>a</a:t>
            </a:r>
            <a:r>
              <a:rPr lang="en-US" altLang="zh-CN" b="1" dirty="0"/>
              <a:t>'</a:t>
            </a:r>
            <a:r>
              <a:rPr lang="en-US" altLang="zh-CN" dirty="0"/>
              <a:t>)&amp;&amp;(</a:t>
            </a:r>
            <a:r>
              <a:rPr lang="en-US" altLang="zh-CN" dirty="0" err="1"/>
              <a:t>ch</a:t>
            </a:r>
            <a:r>
              <a:rPr lang="en-US" altLang="zh-CN" dirty="0"/>
              <a:t>&lt;=</a:t>
            </a:r>
            <a:r>
              <a:rPr lang="en-US" altLang="zh-CN" b="1" dirty="0"/>
              <a:t>'</a:t>
            </a:r>
            <a:r>
              <a:rPr lang="en-US" altLang="zh-CN" dirty="0"/>
              <a:t>z</a:t>
            </a:r>
            <a:r>
              <a:rPr lang="en-US" altLang="zh-CN" b="1" dirty="0"/>
              <a:t>'</a:t>
            </a:r>
            <a:r>
              <a:rPr lang="en-US" altLang="zh-CN" dirty="0"/>
              <a:t>))||((</a:t>
            </a:r>
            <a:r>
              <a:rPr lang="en-US" altLang="zh-CN" dirty="0" err="1"/>
              <a:t>ch</a:t>
            </a:r>
            <a:r>
              <a:rPr lang="en-US" altLang="zh-CN" dirty="0"/>
              <a:t>&gt;=</a:t>
            </a:r>
            <a:r>
              <a:rPr lang="en-US" altLang="zh-CN" b="1" dirty="0"/>
              <a:t>'</a:t>
            </a:r>
            <a:r>
              <a:rPr lang="en-US" altLang="zh-CN" dirty="0"/>
              <a:t>A</a:t>
            </a:r>
            <a:r>
              <a:rPr lang="en-US" altLang="zh-CN" b="1" dirty="0"/>
              <a:t>'</a:t>
            </a:r>
            <a:r>
              <a:rPr lang="en-US" altLang="zh-CN" dirty="0"/>
              <a:t>)&amp;&amp;(</a:t>
            </a:r>
            <a:r>
              <a:rPr lang="en-US" altLang="zh-CN" dirty="0" err="1"/>
              <a:t>ch</a:t>
            </a:r>
            <a:r>
              <a:rPr lang="en-US" altLang="zh-CN" dirty="0"/>
              <a:t>&lt;=</a:t>
            </a:r>
            <a:r>
              <a:rPr lang="en-US" altLang="zh-CN" b="1" dirty="0"/>
              <a:t>'</a:t>
            </a:r>
            <a:r>
              <a:rPr lang="en-US" altLang="zh-CN" dirty="0"/>
              <a:t>Z</a:t>
            </a:r>
            <a:r>
              <a:rPr lang="en-US" altLang="zh-CN" b="1" dirty="0"/>
              <a:t>'</a:t>
            </a:r>
            <a:r>
              <a:rPr lang="en-US" altLang="zh-CN" dirty="0"/>
              <a:t>))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  <a:defRPr/>
            </a:pPr>
            <a:endParaRPr dirty="0"/>
          </a:p>
          <a:p>
            <a:pPr marL="609600" indent="-609600">
              <a:lnSpc>
                <a:spcPct val="110000"/>
              </a:lnSpc>
              <a:defRPr/>
            </a:pPr>
            <a:r>
              <a:rPr dirty="0"/>
              <a:t>                           </a:t>
            </a:r>
          </a:p>
          <a:p>
            <a:pPr marL="0" indent="0">
              <a:lnSpc>
                <a:spcPct val="110000"/>
              </a:lnSpc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               </a:t>
            </a:r>
            <a:endParaRPr dirty="0"/>
          </a:p>
        </p:txBody>
      </p:sp>
      <p:sp>
        <p:nvSpPr>
          <p:cNvPr id="7172" name="矩形 5"/>
          <p:cNvSpPr>
            <a:spLocks noChangeArrowheads="1"/>
          </p:cNvSpPr>
          <p:nvPr/>
        </p:nvSpPr>
        <p:spPr bwMode="auto">
          <a:xfrm>
            <a:off x="2627313" y="123825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控制条件的正确表示方法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9237" y="2919784"/>
            <a:ext cx="3456384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设定数据的表示范围</a:t>
            </a:r>
          </a:p>
          <a:p>
            <a:pPr marL="609600" indent="-609600">
              <a:lnSpc>
                <a:spcPct val="110000"/>
              </a:lnSpc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0&lt;a&lt;1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并且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0&lt;b&lt;1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3347627" y="3521096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3347626" y="4223056"/>
            <a:ext cx="6699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99592" y="3939902"/>
            <a:ext cx="278299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0≤x≤100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4424724" y="3939901"/>
            <a:ext cx="2782997" cy="525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x&gt;=0&amp;&amp;x&lt;=100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416316" y="3258235"/>
            <a:ext cx="404411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10000"/>
              </a:lnSpc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(a&gt;0&amp;&amp;a&lt;1)&amp;&amp;(b&gt;0&amp;&amp;b&lt;1)</a:t>
            </a:r>
          </a:p>
        </p:txBody>
      </p:sp>
    </p:spTree>
    <p:extLst>
      <p:ext uri="{BB962C8B-B14F-4D97-AF65-F5344CB8AC3E}">
        <p14:creationId xmlns:p14="http://schemas.microsoft.com/office/powerpoint/2010/main" val="404259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animBg="1"/>
      <p:bldP spid="8" grpId="0" animBg="1"/>
      <p:bldP spid="2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67494"/>
            <a:ext cx="8424167" cy="475178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400" dirty="0">
                <a:solidFill>
                  <a:srgbClr val="FF0000"/>
                </a:solidFill>
              </a:rPr>
              <a:t>以下各题在给定的四个答案中选择一个正确答案。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</a:rPr>
              <a:t>1</a:t>
            </a:r>
            <a:r>
              <a:rPr lang="zh-CN" altLang="en-US" sz="2400" dirty="0">
                <a:solidFill>
                  <a:srgbClr val="A50021"/>
                </a:solidFill>
              </a:rPr>
              <a:t>）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zh-CN" altLang="zh-CN" sz="2400" dirty="0">
                <a:solidFill>
                  <a:srgbClr val="A50021"/>
                </a:solidFill>
              </a:rPr>
              <a:t>下列表达式中，值为</a:t>
            </a:r>
            <a:r>
              <a:rPr lang="en-US" altLang="zh-CN" sz="2400" dirty="0">
                <a:solidFill>
                  <a:srgbClr val="A50021"/>
                </a:solidFill>
              </a:rPr>
              <a:t>0</a:t>
            </a:r>
            <a:r>
              <a:rPr lang="zh-CN" altLang="zh-CN" sz="2400" dirty="0">
                <a:solidFill>
                  <a:srgbClr val="A50021"/>
                </a:solidFill>
              </a:rPr>
              <a:t>的表达式是</a:t>
            </a:r>
            <a:r>
              <a:rPr lang="en-US" altLang="zh-CN" sz="2400" dirty="0">
                <a:solidFill>
                  <a:srgbClr val="A50021"/>
                </a:solidFill>
              </a:rPr>
              <a:t>(    )</a:t>
            </a:r>
            <a:r>
              <a:rPr lang="zh-CN" altLang="zh-CN" sz="24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A. 3!=0	   B. 3!=3&gt;4	  C. 3&gt;4==0	D. 6&gt;5&gt;4</a:t>
            </a:r>
            <a:endParaRPr lang="zh-CN" altLang="zh-CN" sz="2400" dirty="0"/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</a:rPr>
              <a:t>2</a:t>
            </a:r>
            <a:r>
              <a:rPr lang="zh-CN" altLang="en-US" sz="2400" dirty="0">
                <a:solidFill>
                  <a:srgbClr val="A50021"/>
                </a:solidFill>
              </a:rPr>
              <a:t>）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zh-CN" altLang="zh-CN" sz="2400" dirty="0">
                <a:solidFill>
                  <a:srgbClr val="A50021"/>
                </a:solidFill>
              </a:rPr>
              <a:t>下列表达式中，结果为</a:t>
            </a:r>
            <a:r>
              <a:rPr lang="en-US" altLang="zh-CN" sz="2400" dirty="0">
                <a:solidFill>
                  <a:srgbClr val="A50021"/>
                </a:solidFill>
              </a:rPr>
              <a:t>1</a:t>
            </a:r>
            <a:r>
              <a:rPr lang="zh-CN" altLang="zh-CN" sz="2400" dirty="0">
                <a:solidFill>
                  <a:srgbClr val="A50021"/>
                </a:solidFill>
              </a:rPr>
              <a:t>的表达式是</a:t>
            </a:r>
            <a:r>
              <a:rPr lang="en-US" altLang="zh-CN" sz="2400" dirty="0">
                <a:solidFill>
                  <a:srgbClr val="A50021"/>
                </a:solidFill>
              </a:rPr>
              <a:t>(    )</a:t>
            </a:r>
            <a:r>
              <a:rPr lang="zh-CN" altLang="zh-CN" sz="24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A. !0==1	   B. !6	       C. !2&gt;=3	D. !3!=0</a:t>
            </a:r>
            <a:endParaRPr lang="zh-CN" altLang="zh-CN" sz="2400" dirty="0"/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</a:rPr>
              <a:t>3</a:t>
            </a:r>
            <a:r>
              <a:rPr lang="zh-CN" altLang="en-US" sz="2400" dirty="0">
                <a:solidFill>
                  <a:srgbClr val="A50021"/>
                </a:solidFill>
              </a:rPr>
              <a:t>）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zh-CN" altLang="zh-CN" sz="2400" dirty="0">
                <a:solidFill>
                  <a:srgbClr val="A50021"/>
                </a:solidFill>
              </a:rPr>
              <a:t>设</a:t>
            </a:r>
            <a:r>
              <a:rPr lang="en-US" altLang="zh-CN" sz="2400" dirty="0" err="1">
                <a:solidFill>
                  <a:srgbClr val="A50021"/>
                </a:solidFill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</a:rPr>
              <a:t> a=3;</a:t>
            </a:r>
            <a:r>
              <a:rPr lang="zh-CN" altLang="zh-CN" sz="2400" dirty="0">
                <a:solidFill>
                  <a:srgbClr val="A50021"/>
                </a:solidFill>
              </a:rPr>
              <a:t>，则表达式</a:t>
            </a:r>
            <a:r>
              <a:rPr lang="en-US" altLang="zh-CN" sz="2400" dirty="0">
                <a:solidFill>
                  <a:srgbClr val="A50021"/>
                </a:solidFill>
              </a:rPr>
              <a:t>a&lt;1&amp;&amp;--a&gt;1</a:t>
            </a:r>
            <a:r>
              <a:rPr lang="zh-CN" altLang="zh-CN" sz="2400" dirty="0">
                <a:solidFill>
                  <a:srgbClr val="A50021"/>
                </a:solidFill>
              </a:rPr>
              <a:t>的运算结果和</a:t>
            </a:r>
            <a:r>
              <a:rPr lang="en-US" altLang="zh-CN" sz="2400" dirty="0">
                <a:solidFill>
                  <a:srgbClr val="A50021"/>
                </a:solidFill>
              </a:rPr>
              <a:t>a</a:t>
            </a:r>
            <a:r>
              <a:rPr lang="zh-CN" altLang="zh-CN" sz="2400" dirty="0">
                <a:solidFill>
                  <a:srgbClr val="A50021"/>
                </a:solidFill>
              </a:rPr>
              <a:t>的值分别是</a:t>
            </a:r>
            <a:r>
              <a:rPr lang="en-US" altLang="zh-CN" sz="2400" dirty="0">
                <a:solidFill>
                  <a:srgbClr val="A50021"/>
                </a:solidFill>
              </a:rPr>
              <a:t>(    )</a:t>
            </a:r>
            <a:r>
              <a:rPr lang="zh-CN" altLang="zh-CN" sz="2400" dirty="0">
                <a:solidFill>
                  <a:srgbClr val="A50021"/>
                </a:solidFill>
              </a:rPr>
              <a:t>。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A. 0</a:t>
            </a:r>
            <a:r>
              <a:rPr lang="zh-CN" altLang="zh-CN" sz="2400" dirty="0"/>
              <a:t>和</a:t>
            </a:r>
            <a:r>
              <a:rPr lang="en-US" altLang="zh-CN" sz="2400" dirty="0"/>
              <a:t>2      B. 0</a:t>
            </a:r>
            <a:r>
              <a:rPr lang="zh-CN" altLang="zh-CN" sz="2400" dirty="0"/>
              <a:t>和</a:t>
            </a:r>
            <a:r>
              <a:rPr lang="en-US" altLang="zh-CN" sz="2400" dirty="0"/>
              <a:t>3	  C. 1</a:t>
            </a:r>
            <a:r>
              <a:rPr lang="zh-CN" altLang="zh-CN" sz="2400" dirty="0"/>
              <a:t>和</a:t>
            </a:r>
            <a:r>
              <a:rPr lang="en-US" altLang="zh-CN" sz="2400" dirty="0"/>
              <a:t>2	    D. 1</a:t>
            </a:r>
            <a:r>
              <a:rPr lang="zh-CN" altLang="zh-CN" sz="2400" dirty="0"/>
              <a:t>和</a:t>
            </a:r>
            <a:r>
              <a:rPr lang="en-US" altLang="zh-CN" sz="2400" dirty="0"/>
              <a:t>3</a:t>
            </a:r>
            <a:endParaRPr lang="zh-CN" altLang="zh-CN" sz="2400" dirty="0"/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</a:rPr>
              <a:t>4</a:t>
            </a:r>
            <a:r>
              <a:rPr lang="zh-CN" altLang="en-US" sz="2400" dirty="0">
                <a:solidFill>
                  <a:srgbClr val="A50021"/>
                </a:solidFill>
              </a:rPr>
              <a:t>）</a:t>
            </a:r>
            <a:r>
              <a:rPr lang="en-US" altLang="zh-CN" sz="2400" dirty="0">
                <a:solidFill>
                  <a:srgbClr val="A50021"/>
                </a:solidFill>
              </a:rPr>
              <a:t> </a:t>
            </a:r>
            <a:r>
              <a:rPr lang="zh-CN" altLang="en-US" sz="2400" dirty="0">
                <a:solidFill>
                  <a:srgbClr val="A50021"/>
                </a:solidFill>
              </a:rPr>
              <a:t>若  </a:t>
            </a:r>
            <a:r>
              <a:rPr lang="en-US" altLang="zh-CN" sz="2400" dirty="0" err="1">
                <a:solidFill>
                  <a:srgbClr val="A50021"/>
                </a:solidFill>
              </a:rPr>
              <a:t>int</a:t>
            </a:r>
            <a:r>
              <a:rPr lang="en-US" altLang="zh-CN" sz="2400" dirty="0">
                <a:solidFill>
                  <a:srgbClr val="A50021"/>
                </a:solidFill>
              </a:rPr>
              <a:t> a=-1,b=6,c;</a:t>
            </a:r>
            <a:endParaRPr lang="zh-CN" altLang="zh-CN" sz="2400" dirty="0">
              <a:solidFill>
                <a:srgbClr val="A50021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执行语句  </a:t>
            </a:r>
            <a:r>
              <a:rPr lang="en-US" altLang="zh-CN" sz="2400" dirty="0"/>
              <a:t>c=(++a&lt;0)&amp;&amp;(--b&gt;=0);</a:t>
            </a:r>
            <a:r>
              <a:rPr lang="zh-CN" altLang="en-US" sz="2400" dirty="0"/>
              <a:t>后，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a:       b:      c:      </a:t>
            </a:r>
            <a:r>
              <a:rPr lang="zh-CN" altLang="en-US" sz="2400" dirty="0"/>
              <a:t>的值？</a:t>
            </a:r>
            <a:endParaRPr lang="zh-CN" altLang="zh-CN" sz="2400" dirty="0"/>
          </a:p>
          <a:p>
            <a:pPr marL="0" indent="0"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6811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6454"/>
            <a:ext cx="4752528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简单问题的分支结构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0A751-AEE2-4DF8-835C-44BED95AB63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987425"/>
            <a:ext cx="7567613" cy="11271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76200">
                <a:pattFill prst="wdUpDiag">
                  <a:fgClr>
                    <a:srgbClr val="66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 b="1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选择结构</a:t>
            </a:r>
            <a:r>
              <a:rPr kumimoji="1" lang="en-US" altLang="zh-CN" sz="2800" b="1">
                <a:latin typeface="楷体" pitchFamily="49" charset="-122"/>
                <a:ea typeface="楷体" pitchFamily="49" charset="-122"/>
              </a:rPr>
              <a:t>:</a:t>
            </a: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根据给定的判断条件，控制程序执行流程的语句。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103" y="3076639"/>
            <a:ext cx="7542213" cy="1350963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单分支：根据给定条件，决定是否执行一段语句。</a:t>
            </a:r>
            <a:endParaRPr kumimoji="1" lang="en-US" altLang="zh-CN" sz="240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双分支：根据给定条件，执行两条路径中的一条。</a:t>
            </a:r>
            <a:endParaRPr kumimoji="1" lang="en-US" altLang="zh-CN" sz="240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多分支：根据给定条件，决定执行其中一条路径。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39552" y="2269298"/>
            <a:ext cx="3246437" cy="546100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400" dirty="0"/>
              <a:t>选择结构的几种形式：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26749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if-else</a:t>
            </a:r>
            <a:r>
              <a:rPr lang="zh-CN" altLang="en-US" sz="2400" dirty="0">
                <a:solidFill>
                  <a:srgbClr val="C00000"/>
                </a:solidFill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23267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  <p:bldP spid="8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260FF7-D7D6-4398-B70A-8E4EB2D4B8B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763713" y="174625"/>
            <a:ext cx="5040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单分支选择结构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5738" y="1528763"/>
            <a:ext cx="3987800" cy="8302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if(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表达式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) </a:t>
            </a:r>
            <a:endParaRPr kumimoji="1" lang="en-US" altLang="zh-CN" sz="2400" dirty="0">
              <a:latin typeface="黑体" pitchFamily="49" charset="-122"/>
              <a:ea typeface="黑体" pitchFamily="49" charset="-122"/>
              <a:sym typeface="Wingdings 2" pitchFamily="18" charset="2"/>
            </a:endParaRPr>
          </a:p>
          <a:p>
            <a:pPr eaLnBrk="0" hangingPunct="0"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  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语句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A</a:t>
            </a:r>
            <a:endParaRPr kumimoji="1" lang="zh-CN" altLang="zh-CN" sz="2400" dirty="0">
              <a:latin typeface="黑体" pitchFamily="49" charset="-122"/>
              <a:ea typeface="黑体" pitchFamily="49" charset="-122"/>
              <a:sym typeface="Wingdings 2" pitchFamily="18" charset="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188" y="1498600"/>
            <a:ext cx="4176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单分支</a:t>
            </a:r>
            <a:r>
              <a:rPr kumimoji="1" lang="en-US" altLang="zh-CN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if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语句格式：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700088" y="2147888"/>
            <a:ext cx="2374900" cy="2449512"/>
            <a:chOff x="6230007" y="1587659"/>
            <a:chExt cx="2374442" cy="2449513"/>
          </a:xfrm>
        </p:grpSpPr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>
              <a:off x="6230007" y="2044859"/>
              <a:ext cx="1779287" cy="685800"/>
            </a:xfrm>
            <a:prstGeom prst="flowChartDecision">
              <a:avLst/>
            </a:prstGeom>
            <a:noFill/>
            <a:ln w="28575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7119650" y="2730659"/>
              <a:ext cx="2059" cy="45720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7119650" y="1587659"/>
              <a:ext cx="2059" cy="45720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7119650" y="3579972"/>
              <a:ext cx="2059" cy="45720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8011353" y="2362359"/>
              <a:ext cx="593096" cy="1588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8602390" y="2349659"/>
              <a:ext cx="2059" cy="144780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H="1">
              <a:off x="7119650" y="3795872"/>
              <a:ext cx="1482739" cy="1588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6230007" y="3171984"/>
              <a:ext cx="1779287" cy="400050"/>
            </a:xfrm>
            <a:prstGeom prst="rect">
              <a:avLst/>
            </a:prstGeom>
            <a:noFill/>
            <a:ln w="28575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2000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endParaRPr kumimoji="1" lang="zh-CN" altLang="en-US" sz="200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7879554" y="1946434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>
                  <a:solidFill>
                    <a:srgbClr val="CC0000"/>
                  </a:solidFill>
                </a:rPr>
                <a:t>N</a:t>
              </a:r>
              <a:r>
                <a:rPr kumimoji="1" lang="zh-CN" altLang="en-US" sz="2000" b="1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6598632" y="2209959"/>
              <a:ext cx="123973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000" b="1">
                  <a:solidFill>
                    <a:schemeClr val="folHlink"/>
                  </a:solidFill>
                </a:rPr>
                <a:t>表达式</a:t>
              </a: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7119650" y="2708434"/>
              <a:ext cx="3561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8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000" b="1">
                  <a:solidFill>
                    <a:srgbClr val="CC0000"/>
                  </a:solidFill>
                </a:rPr>
                <a:t>Y</a:t>
              </a:r>
              <a:endParaRPr kumimoji="1" lang="zh-CN" altLang="en-US" sz="2000" b="1">
                <a:solidFill>
                  <a:srgbClr val="CC0000"/>
                </a:solidFill>
              </a:endParaRPr>
            </a:p>
          </p:txBody>
        </p:sp>
      </p:grp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39750" y="908050"/>
            <a:ext cx="729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语句：</a:t>
            </a:r>
            <a:r>
              <a:rPr kumimoji="1" lang="zh-CN" altLang="en-US" sz="2400" b="1"/>
              <a:t>根据给定表达式决定要执行的程序操作。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260850" y="2554288"/>
            <a:ext cx="4302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例: 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if(score&lt;60) </a:t>
            </a:r>
          </a:p>
          <a:p>
            <a:r>
              <a:rPr kumimoji="1" lang="en-US" altLang="zh-CN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           </a:t>
            </a:r>
            <a:r>
              <a:rPr kumimoji="1" lang="en-US" altLang="zh-CN" sz="2400" dirty="0" err="1">
                <a:ea typeface="黑体" pitchFamily="49" charset="-122"/>
                <a:cs typeface="Arial" pitchFamily="34" charset="0"/>
                <a:sym typeface="Wingdings 2" pitchFamily="18" charset="2"/>
              </a:rPr>
              <a:t>printf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(</a:t>
            </a:r>
            <a:r>
              <a:rPr kumimoji="1" lang="en-US" altLang="zh-CN" sz="2400" dirty="0">
                <a:ea typeface="黑体" pitchFamily="49" charset="-122"/>
                <a:cs typeface="Adobe 黑体 Std R"/>
              </a:rPr>
              <a:t>"</a:t>
            </a:r>
            <a:r>
              <a:rPr kumimoji="1" lang="zh-CN" altLang="en-US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不及格！</a:t>
            </a:r>
            <a:r>
              <a:rPr kumimoji="1" lang="en-US" altLang="zh-CN" sz="24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400" dirty="0">
                <a:ea typeface="黑体" pitchFamily="49" charset="-122"/>
                <a:cs typeface="Arial" pitchFamily="34" charset="0"/>
                <a:sym typeface="Wingdings 2" pitchFamily="18" charset="2"/>
              </a:rPr>
              <a:t>);</a:t>
            </a: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4859337" y="174625"/>
            <a:ext cx="3889375" cy="918369"/>
          </a:xfrm>
          <a:prstGeom prst="wedgeRectCallout">
            <a:avLst>
              <a:gd name="adj1" fmla="val -44866"/>
              <a:gd name="adj2" fmla="val 103378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zh-CN" sz="2000" b="1" dirty="0">
                <a:sym typeface="Wingdings 2" pitchFamily="18" charset="2"/>
              </a:rPr>
              <a:t>表达式</a:t>
            </a:r>
            <a:r>
              <a:rPr kumimoji="1" lang="zh-CN" altLang="en-US" sz="2000" b="1" dirty="0">
                <a:sym typeface="Wingdings 2" pitchFamily="18" charset="2"/>
              </a:rPr>
              <a:t>可以是关系表达式、数值表达式或逻辑表达式</a:t>
            </a:r>
            <a:r>
              <a:rPr kumimoji="1" lang="en-US" altLang="zh-CN" sz="2000" b="1" dirty="0">
                <a:sym typeface="Wingdings 2" pitchFamily="18" charset="2"/>
              </a:rPr>
              <a:t>,</a:t>
            </a:r>
            <a:r>
              <a:rPr kumimoji="1" lang="zh-CN" altLang="en-US" sz="2000" b="1" dirty="0">
                <a:sym typeface="Wingdings 2" pitchFamily="18" charset="2"/>
              </a:rPr>
              <a:t>必须用括号括起来，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非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0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时为真。</a:t>
            </a:r>
            <a:endParaRPr lang="zh-CN" altLang="en-US" sz="20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699116" y="3468718"/>
            <a:ext cx="4897438" cy="157184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/>
            <a:r>
              <a:rPr kumimoji="1" lang="zh-CN" altLang="en-US" sz="2400" b="1" dirty="0">
                <a:solidFill>
                  <a:schemeClr val="hlink"/>
                </a:solidFill>
              </a:rPr>
              <a:t>执行过程</a:t>
            </a:r>
            <a:r>
              <a:rPr kumimoji="1" lang="zh-CN" altLang="en-US" sz="2400" b="1" dirty="0"/>
              <a:t>：</a:t>
            </a:r>
          </a:p>
          <a:p>
            <a:pPr algn="l" eaLnBrk="0" hangingPunct="0"/>
            <a:r>
              <a:rPr kumimoji="1" lang="zh-CN" altLang="en-US" sz="2400" b="1" dirty="0"/>
              <a:t>计算表达式的值，判断表达式值为真时执行语句组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，否则</a:t>
            </a:r>
            <a:r>
              <a:rPr kumimoji="1" lang="zh-CN" altLang="en-US" sz="2400" b="1" u="sng" dirty="0">
                <a:solidFill>
                  <a:srgbClr val="CC0000"/>
                </a:solidFill>
              </a:rPr>
              <a:t>跳过</a:t>
            </a:r>
            <a:r>
              <a:rPr kumimoji="1" lang="zh-CN" altLang="en-US" sz="2400" b="1" dirty="0"/>
              <a:t>语句继续执行后续语句。</a:t>
            </a:r>
          </a:p>
        </p:txBody>
      </p:sp>
    </p:spTree>
    <p:extLst>
      <p:ext uri="{BB962C8B-B14F-4D97-AF65-F5344CB8AC3E}">
        <p14:creationId xmlns:p14="http://schemas.microsoft.com/office/powerpoint/2010/main" val="355954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3" grpId="0"/>
      <p:bldP spid="25" grpId="0"/>
      <p:bldP spid="21" grpId="0" animBg="1"/>
      <p:bldP spid="2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48464" y="4817568"/>
            <a:ext cx="318418" cy="222448"/>
          </a:xfrm>
        </p:spPr>
        <p:txBody>
          <a:bodyPr/>
          <a:lstStyle/>
          <a:p>
            <a:pPr>
              <a:defRPr/>
            </a:pPr>
            <a:fld id="{DAD80435-93EA-4B26-8C91-B153C164D624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91880" y="741466"/>
            <a:ext cx="4895850" cy="38481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#include "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stdio.h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" 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 main()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{ 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a,b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printf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("Input a:" );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scanf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("%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d",&amp;a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);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b=a;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if(a&lt;0)    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    a=-a;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printf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("|%d|=%d\n",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b,a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);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return 0;</a:t>
            </a:r>
          </a:p>
          <a:p>
            <a:pPr>
              <a:lnSpc>
                <a:spcPts val="2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}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539750" y="192088"/>
            <a:ext cx="5040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计算并输出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绝对值。</a:t>
            </a: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724525" y="177800"/>
            <a:ext cx="259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--if</a:t>
            </a:r>
            <a:r>
              <a:rPr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语句实现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35896" y="4587875"/>
            <a:ext cx="2366962" cy="46166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Input a </a:t>
            </a:r>
            <a:r>
              <a:rPr lang="zh-CN" altLang="en-US" sz="2400" dirty="0"/>
              <a:t>：</a:t>
            </a:r>
            <a:r>
              <a:rPr lang="en-US" altLang="zh-CN" sz="2400" dirty="0"/>
              <a:t>-3</a:t>
            </a:r>
            <a:r>
              <a:rPr lang="en-US" altLang="zh-CN" sz="2400" dirty="0">
                <a:sym typeface="Wingdings 3" pitchFamily="18" charset="2"/>
              </a:rPr>
              <a:t></a:t>
            </a:r>
            <a:endParaRPr lang="zh-CN" altLang="en-US" sz="24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28184" y="4578350"/>
            <a:ext cx="226377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:|</a:t>
            </a:r>
            <a:r>
              <a:rPr lang="en-US" altLang="zh-CN" sz="2400" dirty="0">
                <a:solidFill>
                  <a:schemeClr val="bg1"/>
                </a:solidFill>
                <a:sym typeface="Wingdings" pitchFamily="2" charset="2"/>
              </a:rPr>
              <a:t>-3|=3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3568" y="983859"/>
            <a:ext cx="1909741" cy="3316083"/>
            <a:chOff x="666498" y="1498334"/>
            <a:chExt cx="1909741" cy="3316083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705388" y="2561905"/>
              <a:ext cx="1334901" cy="369326"/>
            </a:xfrm>
            <a:prstGeom prst="diamon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116244" y="2531121"/>
              <a:ext cx="6269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dirty="0">
                  <a:latin typeface="黑体" pitchFamily="49" charset="-122"/>
                  <a:ea typeface="黑体" pitchFamily="49" charset="-122"/>
                </a:rPr>
                <a:t>a&lt;0 </a:t>
              </a: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1386351" y="2262064"/>
              <a:ext cx="0" cy="28575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70124" y="3283801"/>
              <a:ext cx="1252537" cy="26064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1300"/>
                </a:lnSpc>
                <a:spcBef>
                  <a:spcPct val="50000"/>
                </a:spcBef>
                <a:defRPr/>
              </a:pPr>
              <a:r>
                <a:rPr kumimoji="1" lang="en-US" altLang="zh-CN" sz="1800" dirty="0">
                  <a:latin typeface="黑体" pitchFamily="49" charset="-122"/>
                  <a:ea typeface="黑体" pitchFamily="49" charset="-122"/>
                </a:rPr>
                <a:t>a=-a</a:t>
              </a: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1386350" y="2931231"/>
              <a:ext cx="0" cy="346075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509713" y="2945846"/>
              <a:ext cx="38227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800" dirty="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2105025" y="2404939"/>
              <a:ext cx="47121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8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429731" y="1732657"/>
              <a:ext cx="0" cy="225425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899679" y="1498334"/>
              <a:ext cx="1051063" cy="233214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开始</a:t>
              </a: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755576" y="4515966"/>
              <a:ext cx="1251044" cy="298451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结束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1373636" y="4253706"/>
              <a:ext cx="0" cy="225425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1373636" y="3554737"/>
              <a:ext cx="0" cy="354012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AutoShape 27"/>
            <p:cNvSpPr>
              <a:spLocks noChangeArrowheads="1"/>
            </p:cNvSpPr>
            <p:nvPr/>
          </p:nvSpPr>
          <p:spPr bwMode="auto">
            <a:xfrm>
              <a:off x="718074" y="1958082"/>
              <a:ext cx="1414275" cy="288120"/>
            </a:xfrm>
            <a:prstGeom prst="parallelogram">
              <a:avLst>
                <a:gd name="adj" fmla="val 10714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kumimoji="1" lang="en-US" altLang="zh-CN" sz="1800" dirty="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cxnSp>
          <p:nvCxnSpPr>
            <p:cNvPr id="64" name="肘形连接符 63"/>
            <p:cNvCxnSpPr/>
            <p:nvPr/>
          </p:nvCxnSpPr>
          <p:spPr bwMode="auto">
            <a:xfrm rot="10800000" flipV="1">
              <a:off x="1370167" y="2750467"/>
              <a:ext cx="1173093" cy="981276"/>
            </a:xfrm>
            <a:prstGeom prst="bentConnector3">
              <a:avLst>
                <a:gd name="adj1" fmla="val 334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41"/>
            <p:cNvCxnSpPr>
              <a:cxnSpLocks noChangeShapeType="1"/>
            </p:cNvCxnSpPr>
            <p:nvPr/>
          </p:nvCxnSpPr>
          <p:spPr bwMode="auto">
            <a:xfrm>
              <a:off x="2040289" y="2752082"/>
              <a:ext cx="49487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66" name="AutoShape 27"/>
            <p:cNvSpPr>
              <a:spLocks noChangeArrowheads="1"/>
            </p:cNvSpPr>
            <p:nvPr/>
          </p:nvSpPr>
          <p:spPr bwMode="auto">
            <a:xfrm>
              <a:off x="666498" y="3908749"/>
              <a:ext cx="1414275" cy="288120"/>
            </a:xfrm>
            <a:prstGeom prst="parallelogram">
              <a:avLst>
                <a:gd name="adj" fmla="val 10714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800" dirty="0">
                  <a:latin typeface="黑体" pitchFamily="49" charset="-122"/>
                  <a:ea typeface="黑体" pitchFamily="49" charset="-122"/>
                </a:rPr>
                <a:t>|a|</a:t>
              </a:r>
            </a:p>
          </p:txBody>
        </p:sp>
      </p:grpSp>
      <p:sp>
        <p:nvSpPr>
          <p:cNvPr id="26" name="Freeform 5"/>
          <p:cNvSpPr>
            <a:spLocks/>
          </p:cNvSpPr>
          <p:nvPr/>
        </p:nvSpPr>
        <p:spPr bwMode="auto">
          <a:xfrm rot="3230519">
            <a:off x="5310238" y="3143141"/>
            <a:ext cx="786449" cy="1081826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2647479">
            <a:off x="5863038" y="3377499"/>
            <a:ext cx="628712" cy="609790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  <p:bldP spid="9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4392488" cy="4032448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#include &lt;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stdio.h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scanf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("%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d",&amp;a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if (a&gt;50) 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("%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d",a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if (a&gt;40) 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("%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d",a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if (a&gt;30) 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("%</a:t>
            </a:r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d",a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}</a:t>
            </a:r>
          </a:p>
          <a:p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endParaRPr lang="zh-CN" altLang="en-US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0E96A-012B-4BB8-9A95-DEE67587452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267493"/>
            <a:ext cx="583264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例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2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：指出下列程序的输出结果：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915566"/>
            <a:ext cx="3555621" cy="2110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程序运行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输入</a:t>
            </a: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: 58  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输出</a:t>
            </a: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: 585858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输入</a:t>
            </a: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35       </a:t>
            </a: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输出？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 输入</a:t>
            </a:r>
            <a:r>
              <a:rPr lang="en-US" altLang="zh-CN" sz="2400" b="1" dirty="0">
                <a:solidFill>
                  <a:srgbClr val="993366"/>
                </a:solidFill>
                <a:latin typeface="Times New Roman" pitchFamily="18" charset="0"/>
              </a:rPr>
              <a:t>30       </a:t>
            </a:r>
            <a:r>
              <a:rPr lang="zh-CN" altLang="en-US" sz="2400" b="1" dirty="0">
                <a:solidFill>
                  <a:srgbClr val="993366"/>
                </a:solidFill>
                <a:latin typeface="Times New Roman" pitchFamily="18" charset="0"/>
              </a:rPr>
              <a:t>输出？</a:t>
            </a:r>
          </a:p>
        </p:txBody>
      </p:sp>
    </p:spTree>
    <p:extLst>
      <p:ext uri="{BB962C8B-B14F-4D97-AF65-F5344CB8AC3E}">
        <p14:creationId xmlns:p14="http://schemas.microsoft.com/office/powerpoint/2010/main" val="806924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1627A-9A63-4F84-83D7-F248B75E09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763713" y="174625"/>
            <a:ext cx="5040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双分支选择结构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9662" y="1275606"/>
            <a:ext cx="4176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双分支</a:t>
            </a:r>
            <a:r>
              <a:rPr kumimoji="1"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if-else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语句格式：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220072" y="1233513"/>
            <a:ext cx="3513138" cy="3505200"/>
            <a:chOff x="5067300" y="1370012"/>
            <a:chExt cx="3513138" cy="3505994"/>
          </a:xfrm>
        </p:grpSpPr>
        <p:sp>
          <p:nvSpPr>
            <p:cNvPr id="5128" name="Line 37"/>
            <p:cNvSpPr>
              <a:spLocks noChangeShapeType="1"/>
            </p:cNvSpPr>
            <p:nvPr/>
          </p:nvSpPr>
          <p:spPr bwMode="auto">
            <a:xfrm>
              <a:off x="6767205" y="1370012"/>
              <a:ext cx="0" cy="5676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9" name="组合 1"/>
            <p:cNvGrpSpPr>
              <a:grpSpLocks/>
            </p:cNvGrpSpPr>
            <p:nvPr/>
          </p:nvGrpSpPr>
          <p:grpSpPr bwMode="auto">
            <a:xfrm>
              <a:off x="5067300" y="1937660"/>
              <a:ext cx="3513138" cy="2938346"/>
              <a:chOff x="5067300" y="1937660"/>
              <a:chExt cx="3513138" cy="2938346"/>
            </a:xfrm>
          </p:grpSpPr>
          <p:sp>
            <p:nvSpPr>
              <p:cNvPr id="5130" name="Line 26"/>
              <p:cNvSpPr>
                <a:spLocks noChangeShapeType="1"/>
              </p:cNvSpPr>
              <p:nvPr/>
            </p:nvSpPr>
            <p:spPr bwMode="auto">
              <a:xfrm flipH="1">
                <a:off x="7964222" y="4022938"/>
                <a:ext cx="0" cy="18957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1" name="Line 28"/>
              <p:cNvSpPr>
                <a:spLocks noChangeShapeType="1"/>
              </p:cNvSpPr>
              <p:nvPr/>
            </p:nvSpPr>
            <p:spPr bwMode="auto">
              <a:xfrm>
                <a:off x="5520608" y="2411586"/>
                <a:ext cx="56663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2" name="Rectangle 30"/>
              <p:cNvSpPr>
                <a:spLocks noChangeArrowheads="1"/>
              </p:cNvSpPr>
              <p:nvPr/>
            </p:nvSpPr>
            <p:spPr bwMode="auto">
              <a:xfrm>
                <a:off x="5067300" y="3359440"/>
                <a:ext cx="1133270" cy="66349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2400"/>
                  <a:t>    </a:t>
                </a:r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5133" name="AutoShape 31"/>
              <p:cNvSpPr>
                <a:spLocks noChangeArrowheads="1"/>
              </p:cNvSpPr>
              <p:nvPr/>
            </p:nvSpPr>
            <p:spPr bwMode="auto">
              <a:xfrm>
                <a:off x="6087243" y="1937660"/>
                <a:ext cx="1359924" cy="947854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>
                    <a:latin typeface="黑体" pitchFamily="49" charset="-122"/>
                    <a:ea typeface="黑体" pitchFamily="49" charset="-122"/>
                  </a:rPr>
                  <a:t>条件</a:t>
                </a:r>
                <a:r>
                  <a:rPr kumimoji="1" lang="en-US" altLang="zh-CN" sz="2400">
                    <a:latin typeface="黑体" pitchFamily="49" charset="-122"/>
                    <a:ea typeface="黑体" pitchFamily="49" charset="-122"/>
                  </a:rPr>
                  <a:t>P</a:t>
                </a:r>
              </a:p>
            </p:txBody>
          </p:sp>
          <p:sp>
            <p:nvSpPr>
              <p:cNvPr id="5134" name="Rectangle 32"/>
              <p:cNvSpPr>
                <a:spLocks noChangeArrowheads="1"/>
              </p:cNvSpPr>
              <p:nvPr/>
            </p:nvSpPr>
            <p:spPr bwMode="auto">
              <a:xfrm>
                <a:off x="7447168" y="3359440"/>
                <a:ext cx="1133270" cy="66349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5135" name="Line 34"/>
              <p:cNvSpPr>
                <a:spLocks noChangeShapeType="1"/>
              </p:cNvSpPr>
              <p:nvPr/>
            </p:nvSpPr>
            <p:spPr bwMode="auto">
              <a:xfrm>
                <a:off x="5520608" y="4212508"/>
                <a:ext cx="249319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7447168" y="2411586"/>
                <a:ext cx="56663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5520608" y="4022938"/>
                <a:ext cx="0" cy="18957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8" name="Line 38"/>
              <p:cNvSpPr>
                <a:spLocks noChangeShapeType="1"/>
              </p:cNvSpPr>
              <p:nvPr/>
            </p:nvSpPr>
            <p:spPr bwMode="auto">
              <a:xfrm>
                <a:off x="5520608" y="2411586"/>
                <a:ext cx="0" cy="94785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9" name="Line 39"/>
              <p:cNvSpPr>
                <a:spLocks noChangeShapeType="1"/>
              </p:cNvSpPr>
              <p:nvPr/>
            </p:nvSpPr>
            <p:spPr bwMode="auto">
              <a:xfrm>
                <a:off x="8013803" y="2411586"/>
                <a:ext cx="0" cy="94785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Line 40"/>
              <p:cNvSpPr>
                <a:spLocks noChangeShapeType="1"/>
              </p:cNvSpPr>
              <p:nvPr/>
            </p:nvSpPr>
            <p:spPr bwMode="auto">
              <a:xfrm>
                <a:off x="6767205" y="4212508"/>
                <a:ext cx="0" cy="6634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1" name="Text Box 41"/>
              <p:cNvSpPr txBox="1">
                <a:spLocks noChangeArrowheads="1"/>
              </p:cNvSpPr>
              <p:nvPr/>
            </p:nvSpPr>
            <p:spPr bwMode="auto">
              <a:xfrm>
                <a:off x="5463945" y="1979128"/>
                <a:ext cx="1133270" cy="396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Y</a:t>
                </a:r>
                <a:endParaRPr kumimoji="1" lang="zh-CN" altLang="en-US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2" name="Text Box 42"/>
              <p:cNvSpPr txBox="1">
                <a:spLocks noChangeArrowheads="1"/>
              </p:cNvSpPr>
              <p:nvPr/>
            </p:nvSpPr>
            <p:spPr bwMode="auto">
              <a:xfrm>
                <a:off x="7447168" y="1994926"/>
                <a:ext cx="679962" cy="396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N</a:t>
                </a:r>
                <a:endParaRPr kumimoji="1" lang="zh-CN" altLang="en-US" sz="20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900112" y="1843124"/>
            <a:ext cx="2232025" cy="15700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if (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表达式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) </a:t>
            </a:r>
          </a:p>
          <a:p>
            <a:pPr eaLnBrk="0" hangingPunct="0">
              <a:defRPr/>
            </a:pP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  语句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A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 </a:t>
            </a:r>
          </a:p>
          <a:p>
            <a:pPr eaLnBrk="0" hangingPunct="0"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else </a:t>
            </a:r>
          </a:p>
          <a:p>
            <a:pPr eaLnBrk="0" hangingPunct="0"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  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语句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  <a:sym typeface="Wingdings 2" pitchFamily="18" charset="2"/>
              </a:rPr>
              <a:t>B</a:t>
            </a:r>
            <a:endParaRPr kumimoji="1" lang="zh-CN" altLang="zh-CN" sz="2400" dirty="0">
              <a:latin typeface="黑体" pitchFamily="49" charset="-122"/>
              <a:ea typeface="黑体" pitchFamily="49" charset="-122"/>
              <a:sym typeface="Wingdings 2" pitchFamily="18" charset="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39750" y="771550"/>
            <a:ext cx="7777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双分支结构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400" b="1" dirty="0"/>
              <a:t>根据给定表达式决定选择其中一个执行。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131" y="3433469"/>
            <a:ext cx="507494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200" b="1" dirty="0">
                <a:solidFill>
                  <a:schemeClr val="hlink"/>
                </a:solidFill>
              </a:rPr>
              <a:t>执行过程</a:t>
            </a:r>
            <a:r>
              <a:rPr kumimoji="1" lang="zh-CN" altLang="en-US" sz="2200" b="1" dirty="0"/>
              <a:t>：</a:t>
            </a:r>
          </a:p>
          <a:p>
            <a:r>
              <a:rPr kumimoji="1" lang="zh-CN" altLang="en-US" sz="2200" b="1" dirty="0">
                <a:latin typeface="宋体" charset="-122"/>
              </a:rPr>
              <a:t>计算表达式的值，当表达式值为非零时执行</a:t>
            </a:r>
            <a:r>
              <a:rPr kumimoji="1" lang="zh-CN" altLang="en-US" sz="2200" b="1" dirty="0">
                <a:solidFill>
                  <a:srgbClr val="CC0000"/>
                </a:solidFill>
                <a:latin typeface="宋体" charset="-122"/>
              </a:rPr>
              <a:t>语句组</a:t>
            </a:r>
            <a:r>
              <a:rPr kumimoji="1" lang="en-US" altLang="zh-CN" sz="2200" b="1" dirty="0">
                <a:solidFill>
                  <a:srgbClr val="CC0000"/>
                </a:solidFill>
                <a:latin typeface="宋体" charset="-122"/>
              </a:rPr>
              <a:t>A</a:t>
            </a:r>
            <a:r>
              <a:rPr kumimoji="1" lang="zh-CN" altLang="en-US" sz="2200" b="1" dirty="0">
                <a:solidFill>
                  <a:srgbClr val="CC0000"/>
                </a:solidFill>
                <a:latin typeface="宋体" charset="-122"/>
              </a:rPr>
              <a:t>，</a:t>
            </a:r>
            <a:r>
              <a:rPr kumimoji="1" lang="zh-CN" altLang="en-US" sz="2200" b="1" dirty="0">
                <a:latin typeface="宋体" charset="-122"/>
              </a:rPr>
              <a:t>否则执行</a:t>
            </a:r>
            <a:r>
              <a:rPr kumimoji="1" lang="zh-CN" altLang="en-US" sz="2200" b="1" dirty="0">
                <a:solidFill>
                  <a:srgbClr val="CC0000"/>
                </a:solidFill>
                <a:latin typeface="宋体" charset="-122"/>
              </a:rPr>
              <a:t>语句组</a:t>
            </a:r>
            <a:r>
              <a:rPr kumimoji="1" lang="en-US" altLang="zh-CN" sz="2200" b="1" dirty="0">
                <a:solidFill>
                  <a:srgbClr val="CC0000"/>
                </a:solidFill>
                <a:latin typeface="宋体" charset="-122"/>
              </a:rPr>
              <a:t>B</a:t>
            </a:r>
            <a:r>
              <a:rPr kumimoji="1" lang="zh-CN" altLang="en-US" sz="2200" b="1" dirty="0">
                <a:latin typeface="宋体" charset="-122"/>
              </a:rPr>
              <a:t>。</a:t>
            </a:r>
            <a:endParaRPr kumimoji="1" lang="en-US" altLang="zh-CN" sz="2200" b="1" dirty="0">
              <a:latin typeface="宋体" charset="-122"/>
            </a:endParaRPr>
          </a:p>
          <a:p>
            <a:r>
              <a:rPr kumimoji="1" lang="zh-CN" altLang="en-US" sz="2000" b="1" dirty="0">
                <a:solidFill>
                  <a:srgbClr val="CC0000"/>
                </a:solidFill>
                <a:latin typeface="宋体" charset="-122"/>
              </a:rPr>
              <a:t>说明：</a:t>
            </a:r>
            <a:r>
              <a:rPr kumimoji="1" lang="zh-CN" altLang="en-US" sz="2000" b="1" dirty="0">
                <a:latin typeface="宋体" charset="-122"/>
              </a:rPr>
              <a:t>语句组</a:t>
            </a:r>
            <a:r>
              <a:rPr kumimoji="1" lang="en-US" altLang="zh-CN" sz="2000" b="1" dirty="0">
                <a:latin typeface="宋体" charset="-122"/>
              </a:rPr>
              <a:t>A</a:t>
            </a:r>
            <a:r>
              <a:rPr kumimoji="1" lang="zh-CN" altLang="en-US" sz="2000" b="1" dirty="0">
                <a:latin typeface="宋体" charset="-122"/>
              </a:rPr>
              <a:t>和语句组</a:t>
            </a:r>
            <a:r>
              <a:rPr kumimoji="1" lang="en-US" altLang="zh-CN" sz="2000" b="1" dirty="0">
                <a:latin typeface="宋体" charset="-122"/>
              </a:rPr>
              <a:t>B</a:t>
            </a:r>
            <a:r>
              <a:rPr kumimoji="1" lang="zh-CN" altLang="en-US" sz="2000" b="1" dirty="0">
                <a:latin typeface="宋体" charset="-122"/>
              </a:rPr>
              <a:t>为多条语句时，需要用</a:t>
            </a:r>
            <a:r>
              <a:rPr kumimoji="1" lang="en-US" altLang="zh-CN" sz="2000" b="1" dirty="0">
                <a:solidFill>
                  <a:srgbClr val="CC0000"/>
                </a:solidFill>
                <a:latin typeface="宋体" charset="-122"/>
              </a:rPr>
              <a:t>{ }</a:t>
            </a:r>
            <a:r>
              <a:rPr kumimoji="1" lang="zh-CN" altLang="en-US" sz="2000" b="1" dirty="0">
                <a:latin typeface="宋体" charset="-122"/>
              </a:rPr>
              <a:t>将语句括起来，构成复合语句。</a:t>
            </a:r>
            <a:endParaRPr kumimoji="1" lang="zh-CN" altLang="en-US" sz="22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97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 animBg="1" autoUpdateAnimBg="0"/>
      <p:bldP spid="2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759575" y="4795838"/>
            <a:ext cx="2406650" cy="249237"/>
          </a:xfrm>
        </p:spPr>
        <p:txBody>
          <a:bodyPr/>
          <a:lstStyle/>
          <a:p>
            <a:pPr>
              <a:defRPr/>
            </a:pPr>
            <a:fld id="{89A94E8E-8BA0-49F4-97AC-C84C0660F5A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172" name="TextBox 27"/>
          <p:cNvSpPr txBox="1">
            <a:spLocks noChangeArrowheads="1"/>
          </p:cNvSpPr>
          <p:nvPr/>
        </p:nvSpPr>
        <p:spPr bwMode="auto">
          <a:xfrm>
            <a:off x="395288" y="123825"/>
            <a:ext cx="5040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计算两个数中的最大值</a:t>
            </a:r>
          </a:p>
        </p:txBody>
      </p:sp>
      <p:sp>
        <p:nvSpPr>
          <p:cNvPr id="7173" name="TextBox 28"/>
          <p:cNvSpPr txBox="1">
            <a:spLocks noChangeArrowheads="1"/>
          </p:cNvSpPr>
          <p:nvPr/>
        </p:nvSpPr>
        <p:spPr bwMode="auto">
          <a:xfrm>
            <a:off x="5724525" y="123825"/>
            <a:ext cx="3419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--if-else</a:t>
            </a:r>
            <a:r>
              <a:rPr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语句实现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005263" y="627063"/>
            <a:ext cx="4895850" cy="39497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#include &lt;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stdio.h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&gt;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 main()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{ 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 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a,b,max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printf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("Input a  b:" );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scanf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("%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d%d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",&amp;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a,&amp;b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);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if(a&gt;b)   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      max=a;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else 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      max=b;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printf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("max=%d\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n",max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);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     return 0;</a:t>
            </a:r>
          </a:p>
          <a:p>
            <a:pPr>
              <a:lnSpc>
                <a:spcPts val="1900"/>
              </a:lnSpc>
              <a:spcBef>
                <a:spcPct val="20000"/>
              </a:spcBef>
            </a:pPr>
            <a:r>
              <a:rPr kumimoji="1" lang="en-US" altLang="zh-CN" sz="2000" dirty="0">
                <a:ea typeface="黑体" pitchFamily="49" charset="-122"/>
                <a:cs typeface="Adobe 黑体 Std R"/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005263" y="4630738"/>
            <a:ext cx="2447925" cy="46166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Input a b: 3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  <a:sym typeface="Wingdings 2" pitchFamily="18" charset="2"/>
              </a:rPr>
              <a:t></a:t>
            </a:r>
            <a:r>
              <a:rPr lang="en-US" altLang="zh-CN" sz="2400" dirty="0"/>
              <a:t> 4</a:t>
            </a:r>
            <a:r>
              <a:rPr lang="en-US" altLang="zh-CN" sz="2400" dirty="0">
                <a:sym typeface="Wingdings 3" pitchFamily="18" charset="2"/>
              </a:rPr>
              <a:t></a:t>
            </a:r>
            <a:endParaRPr lang="zh-CN" altLang="en-US" sz="2400" dirty="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04000" y="4621213"/>
            <a:ext cx="2263775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输出：</a:t>
            </a:r>
            <a:r>
              <a:rPr lang="en-US" altLang="zh-CN" sz="2400">
                <a:solidFill>
                  <a:schemeClr val="bg1"/>
                </a:solidFill>
              </a:rPr>
              <a:t>max=4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0251" y="987574"/>
            <a:ext cx="3447653" cy="3795887"/>
            <a:chOff x="260251" y="987574"/>
            <a:chExt cx="3447653" cy="3795887"/>
          </a:xfrm>
        </p:grpSpPr>
        <p:grpSp>
          <p:nvGrpSpPr>
            <p:cNvPr id="2" name="组合 1"/>
            <p:cNvGrpSpPr/>
            <p:nvPr/>
          </p:nvGrpSpPr>
          <p:grpSpPr>
            <a:xfrm>
              <a:off x="260251" y="987574"/>
              <a:ext cx="3447653" cy="3795887"/>
              <a:chOff x="260251" y="987574"/>
              <a:chExt cx="3447653" cy="3795887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>
                <a:off x="1134451" y="2270794"/>
                <a:ext cx="1650108" cy="541604"/>
              </a:xfrm>
              <a:prstGeom prst="diamond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03196" y="2290654"/>
                <a:ext cx="618045" cy="359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a&gt;b?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264804" y="3085957"/>
                <a:ext cx="1361190" cy="30395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max=b</a:t>
                </a: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966951" y="1947209"/>
                <a:ext cx="0" cy="307860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957314" y="2530100"/>
                <a:ext cx="0" cy="572961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2787537" y="2541502"/>
                <a:ext cx="189137" cy="0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958388" y="3638207"/>
                <a:ext cx="15265" cy="258598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894679" y="3641815"/>
                <a:ext cx="2053699" cy="0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260251" y="3077406"/>
                <a:ext cx="1361190" cy="30395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max=a</a:t>
                </a: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936378" y="2530100"/>
                <a:ext cx="0" cy="564409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939357" y="2541502"/>
                <a:ext cx="223390" cy="0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940931" y="3436575"/>
                <a:ext cx="0" cy="205240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>
                <a:off x="919997" y="3436575"/>
                <a:ext cx="0" cy="222343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495114" y="2763845"/>
                <a:ext cx="6925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015394" y="2778098"/>
                <a:ext cx="6925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936378" y="2512997"/>
                <a:ext cx="0" cy="564409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992269" y="1375471"/>
                <a:ext cx="0" cy="243503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 bwMode="auto">
              <a:xfrm>
                <a:off x="1274442" y="987574"/>
                <a:ext cx="1398421" cy="38789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开始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 bwMode="auto">
              <a:xfrm>
                <a:off x="1243912" y="4395564"/>
                <a:ext cx="1398421" cy="387897"/>
              </a:xfrm>
              <a:prstGeom prst="round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结束</a:t>
                </a:r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1943122" y="4173150"/>
                <a:ext cx="0" cy="243503"/>
              </a:xfrm>
              <a:prstGeom prst="lin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244268" y="1635558"/>
              <a:ext cx="1455524" cy="2537592"/>
              <a:chOff x="1244268" y="1635558"/>
              <a:chExt cx="1455524" cy="2537592"/>
            </a:xfrm>
          </p:grpSpPr>
          <p:sp>
            <p:nvSpPr>
              <p:cNvPr id="33" name="AutoShape 27"/>
              <p:cNvSpPr>
                <a:spLocks noChangeArrowheads="1"/>
              </p:cNvSpPr>
              <p:nvPr/>
            </p:nvSpPr>
            <p:spPr bwMode="auto">
              <a:xfrm>
                <a:off x="1244268" y="3885030"/>
                <a:ext cx="1414275" cy="288120"/>
              </a:xfrm>
              <a:prstGeom prst="parallelogram">
                <a:avLst>
                  <a:gd name="adj" fmla="val 10714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kumimoji="1" lang="en-US" altLang="zh-CN" sz="1800" dirty="0">
                    <a:latin typeface="黑体" pitchFamily="49" charset="-122"/>
                    <a:ea typeface="黑体" pitchFamily="49" charset="-122"/>
                  </a:rPr>
                  <a:t>max</a:t>
                </a:r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1285517" y="1635558"/>
                <a:ext cx="1414275" cy="288120"/>
              </a:xfrm>
              <a:prstGeom prst="parallelogram">
                <a:avLst>
                  <a:gd name="adj" fmla="val 10714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输入</a:t>
                </a:r>
                <a:r>
                  <a:rPr kumimoji="1" lang="en-US" altLang="zh-CN" sz="1800" dirty="0" err="1">
                    <a:latin typeface="黑体" pitchFamily="49" charset="-122"/>
                    <a:ea typeface="黑体" pitchFamily="49" charset="-122"/>
                  </a:rPr>
                  <a:t>a,b</a:t>
                </a:r>
                <a:endParaRPr kumimoji="1"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6195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604447" y="4770438"/>
            <a:ext cx="504627" cy="373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宋体" pitchFamily="2" charset="-122"/>
              </a:rPr>
              <a:t> </a:t>
            </a:r>
            <a:fld id="{9E5C4125-A121-43C5-9DB6-68379FC0BBAC}" type="slidenum">
              <a:rPr lang="zh-CN" altLang="en-US" b="1" smtClean="0">
                <a:solidFill>
                  <a:srgbClr val="FF9900"/>
                </a:solidFill>
                <a:latin typeface="+mn-lt"/>
                <a:ea typeface="宋体" pitchFamily="2" charset="-122"/>
              </a:rPr>
              <a:pPr>
                <a:defRPr/>
              </a:pPr>
              <a:t>2</a:t>
            </a:fld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267494"/>
            <a:ext cx="7632081" cy="2200275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本章学习要点</a:t>
            </a:r>
            <a:endParaRPr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正确使用关系表达式和逻辑表达式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掌握用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if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语句实现选择结构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掌握条件运算符的使用</a:t>
            </a:r>
          </a:p>
        </p:txBody>
      </p:sp>
      <p:pic>
        <p:nvPicPr>
          <p:cNvPr id="3076" name="Picture 7" descr="j01953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26" y="3436144"/>
            <a:ext cx="1795463" cy="13751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613" y="779463"/>
            <a:ext cx="8567737" cy="12874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复合语句：使用一对花括号将多条语句括起来，当作一条语句处理。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选择结构中，使用复合语句处理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一组</a:t>
            </a:r>
            <a:r>
              <a:rPr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要执行的语句。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20407-F848-491B-8B74-4DB6772A974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196" name="矩形 4"/>
          <p:cNvSpPr>
            <a:spLocks noChangeArrowheads="1"/>
          </p:cNvSpPr>
          <p:nvPr/>
        </p:nvSpPr>
        <p:spPr bwMode="auto">
          <a:xfrm>
            <a:off x="1619250" y="123825"/>
            <a:ext cx="6048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复合语句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35088" y="2139950"/>
            <a:ext cx="2816225" cy="2874963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100"/>
              </a:lnSpc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: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if (a &gt; b) 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a++;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b++;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else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a = 0;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b = 1;</a:t>
            </a:r>
          </a:p>
          <a:p>
            <a:pPr>
              <a:lnSpc>
                <a:spcPts val="31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</a:t>
            </a: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463925" y="2441575"/>
            <a:ext cx="346075" cy="309563"/>
            <a:chOff x="4344" y="3540"/>
            <a:chExt cx="240" cy="240"/>
          </a:xfrm>
        </p:grpSpPr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 flipH="1">
              <a:off x="4344" y="3540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02" name="Line 16"/>
            <p:cNvSpPr>
              <a:spLocks noChangeShapeType="1"/>
            </p:cNvSpPr>
            <p:nvPr/>
          </p:nvSpPr>
          <p:spPr bwMode="auto">
            <a:xfrm>
              <a:off x="4356" y="3540"/>
              <a:ext cx="228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346575" y="2139950"/>
            <a:ext cx="2817813" cy="291465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: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if (a &gt; b) 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{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a++;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b++;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}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else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{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a = 0;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b = 1;</a:t>
            </a:r>
          </a:p>
          <a:p>
            <a:pPr>
              <a:lnSpc>
                <a:spcPts val="2200"/>
              </a:lnSpc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}</a:t>
            </a:r>
          </a:p>
        </p:txBody>
      </p:sp>
      <p:sp>
        <p:nvSpPr>
          <p:cNvPr id="12" name="Freeform 18"/>
          <p:cNvSpPr>
            <a:spLocks/>
          </p:cNvSpPr>
          <p:nvPr/>
        </p:nvSpPr>
        <p:spPr bwMode="auto">
          <a:xfrm>
            <a:off x="6524625" y="2406650"/>
            <a:ext cx="554038" cy="323850"/>
          </a:xfrm>
          <a:custGeom>
            <a:avLst/>
            <a:gdLst>
              <a:gd name="T0" fmla="*/ 0 w 384"/>
              <a:gd name="T1" fmla="*/ 2147483647 h 250"/>
              <a:gd name="T2" fmla="*/ 2147483647 w 384"/>
              <a:gd name="T3" fmla="*/ 2147483647 h 250"/>
              <a:gd name="T4" fmla="*/ 2147483647 w 384"/>
              <a:gd name="T5" fmla="*/ 2147483647 h 250"/>
              <a:gd name="T6" fmla="*/ 2147483647 w 384"/>
              <a:gd name="T7" fmla="*/ 2147483647 h 250"/>
              <a:gd name="T8" fmla="*/ 2147483647 w 384"/>
              <a:gd name="T9" fmla="*/ 2147483647 h 250"/>
              <a:gd name="T10" fmla="*/ 2147483647 w 384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50">
                <a:moveTo>
                  <a:pt x="0" y="144"/>
                </a:moveTo>
                <a:cubicBezTo>
                  <a:pt x="60" y="164"/>
                  <a:pt x="93" y="206"/>
                  <a:pt x="144" y="240"/>
                </a:cubicBezTo>
                <a:cubicBezTo>
                  <a:pt x="221" y="214"/>
                  <a:pt x="147" y="250"/>
                  <a:pt x="192" y="192"/>
                </a:cubicBezTo>
                <a:cubicBezTo>
                  <a:pt x="236" y="135"/>
                  <a:pt x="252" y="128"/>
                  <a:pt x="300" y="96"/>
                </a:cubicBezTo>
                <a:cubicBezTo>
                  <a:pt x="364" y="0"/>
                  <a:pt x="280" y="116"/>
                  <a:pt x="360" y="36"/>
                </a:cubicBezTo>
                <a:cubicBezTo>
                  <a:pt x="370" y="26"/>
                  <a:pt x="384" y="0"/>
                  <a:pt x="384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4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1D816F-B5CB-4F42-8FB5-5FE45983BB3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79838" y="762542"/>
            <a:ext cx="4392612" cy="4326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#include &lt;</a:t>
            </a:r>
            <a:r>
              <a:rPr kumimoji="1" lang="en-US" altLang="zh-CN" sz="2000" b="1" dirty="0" err="1"/>
              <a:t>stdio.h</a:t>
            </a:r>
            <a:r>
              <a:rPr kumimoji="1" lang="en-US" altLang="zh-CN" sz="2000" b="1" dirty="0"/>
              <a:t> &gt; 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main( )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{ 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a,b,t</a:t>
            </a:r>
            <a:r>
              <a:rPr kumimoji="1" lang="en-US" altLang="zh-CN" sz="2000" b="1" dirty="0"/>
              <a:t>;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("Input a and b</a:t>
            </a:r>
            <a:r>
              <a:rPr kumimoji="1" lang="zh-CN" altLang="en-US" sz="2000" b="1" dirty="0"/>
              <a:t>：</a:t>
            </a:r>
            <a:r>
              <a:rPr kumimoji="1" lang="en-US" altLang="zh-CN" sz="2000" b="1" dirty="0"/>
              <a:t>");     </a:t>
            </a:r>
            <a:endParaRPr kumimoji="1" lang="zh-CN" altLang="en-US" sz="2000" b="1" dirty="0">
              <a:solidFill>
                <a:srgbClr val="A50021"/>
              </a:solidFill>
            </a:endParaRPr>
          </a:p>
          <a:p>
            <a:pPr eaLnBrk="0" hangingPunct="0">
              <a:lnSpc>
                <a:spcPts val="2200"/>
              </a:lnSpc>
            </a:pPr>
            <a:r>
              <a:rPr kumimoji="1" lang="zh-CN" altLang="en-US" sz="2000" b="1" dirty="0"/>
              <a:t>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</a:t>
            </a:r>
            <a:r>
              <a:rPr kumimoji="1" lang="en-US" altLang="zh-CN" sz="2000" b="1" dirty="0" err="1"/>
              <a:t>d%d</a:t>
            </a:r>
            <a:r>
              <a:rPr kumimoji="1" lang="en-US" altLang="zh-CN" sz="2000" b="1" dirty="0"/>
              <a:t>",&amp;a, &amp;b);   </a:t>
            </a:r>
            <a:endParaRPr kumimoji="1" lang="en-US" altLang="zh-CN" sz="2000" b="1" dirty="0">
              <a:solidFill>
                <a:srgbClr val="CC0000"/>
              </a:solidFill>
            </a:endParaRP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if ( a&gt;b )        </a:t>
            </a:r>
            <a:r>
              <a:rPr kumimoji="1" lang="en-US" altLang="zh-CN" sz="2000" b="1" dirty="0">
                <a:solidFill>
                  <a:srgbClr val="993366"/>
                </a:solidFill>
              </a:rPr>
              <a:t>/*</a:t>
            </a:r>
            <a:r>
              <a:rPr kumimoji="1" lang="zh-CN" altLang="en-US" sz="2000" b="1" dirty="0">
                <a:solidFill>
                  <a:srgbClr val="993366"/>
                </a:solidFill>
              </a:rPr>
              <a:t>交换两个变量</a:t>
            </a:r>
            <a:r>
              <a:rPr kumimoji="1" lang="en-US" altLang="zh-CN" sz="2000" b="1" dirty="0">
                <a:solidFill>
                  <a:srgbClr val="993366"/>
                </a:solidFill>
              </a:rPr>
              <a:t>*/                  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{</a:t>
            </a:r>
            <a:endParaRPr kumimoji="1" lang="en-US" altLang="zh-CN" sz="2000" b="1" dirty="0">
              <a:solidFill>
                <a:srgbClr val="CC0000"/>
              </a:solidFill>
            </a:endParaRP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      t=a; 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      a=b;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      b=t;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}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("%</a:t>
            </a:r>
            <a:r>
              <a:rPr kumimoji="1" lang="en-US" altLang="zh-CN" sz="2000" b="1" dirty="0" err="1"/>
              <a:t>d,%d</a:t>
            </a:r>
            <a:r>
              <a:rPr kumimoji="1" lang="en-US" altLang="zh-CN" sz="2000" b="1" dirty="0"/>
              <a:t>\n", </a:t>
            </a:r>
            <a:r>
              <a:rPr kumimoji="1" lang="en-US" altLang="zh-CN" sz="2000" b="1" dirty="0" err="1"/>
              <a:t>a,b</a:t>
            </a:r>
            <a:r>
              <a:rPr kumimoji="1" lang="en-US" altLang="zh-CN" sz="2000" b="1" dirty="0"/>
              <a:t>);</a:t>
            </a:r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     return0</a:t>
            </a:r>
            <a:r>
              <a:rPr kumimoji="1" lang="zh-CN" altLang="en-US" sz="2000" b="1" dirty="0"/>
              <a:t>；</a:t>
            </a:r>
            <a:endParaRPr kumimoji="1" lang="en-US" altLang="zh-CN" sz="2000" b="1" dirty="0"/>
          </a:p>
          <a:p>
            <a:pPr eaLnBrk="0" hangingPunct="0">
              <a:lnSpc>
                <a:spcPts val="2200"/>
              </a:lnSpc>
            </a:pPr>
            <a:r>
              <a:rPr kumimoji="1" lang="en-US" altLang="zh-CN" sz="2000" b="1" dirty="0"/>
              <a:t>}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68313" y="174625"/>
            <a:ext cx="64071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宋体" pitchFamily="2" charset="-122"/>
              </a:rPr>
              <a:t>例</a:t>
            </a:r>
            <a:r>
              <a:rPr kumimoji="1" lang="en-US" altLang="zh-CN" sz="2800" b="1" dirty="0">
                <a:latin typeface="宋体" pitchFamily="2" charset="-122"/>
              </a:rPr>
              <a:t>4 </a:t>
            </a:r>
            <a:r>
              <a:rPr kumimoji="1" lang="zh-CN" altLang="en-US" sz="2800" b="1" dirty="0">
                <a:latin typeface="宋体" pitchFamily="2" charset="-122"/>
              </a:rPr>
              <a:t>按由小到大的顺序输出两个数。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27075" y="860425"/>
            <a:ext cx="1973263" cy="4087813"/>
            <a:chOff x="727075" y="860425"/>
            <a:chExt cx="1973263" cy="4087813"/>
          </a:xfrm>
        </p:grpSpPr>
        <p:grpSp>
          <p:nvGrpSpPr>
            <p:cNvPr id="46" name="组合 45"/>
            <p:cNvGrpSpPr>
              <a:grpSpLocks/>
            </p:cNvGrpSpPr>
            <p:nvPr/>
          </p:nvGrpSpPr>
          <p:grpSpPr bwMode="auto">
            <a:xfrm>
              <a:off x="727075" y="860425"/>
              <a:ext cx="1973263" cy="4087813"/>
              <a:chOff x="556967" y="861081"/>
              <a:chExt cx="1972460" cy="4086933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auto">
              <a:xfrm>
                <a:off x="556967" y="2007009"/>
                <a:ext cx="1477362" cy="572965"/>
              </a:xfrm>
              <a:prstGeom prst="diamond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223" name="Text Box 5"/>
              <p:cNvSpPr txBox="1">
                <a:spLocks noChangeArrowheads="1"/>
              </p:cNvSpPr>
              <p:nvPr/>
            </p:nvSpPr>
            <p:spPr bwMode="auto">
              <a:xfrm>
                <a:off x="993100" y="2071055"/>
                <a:ext cx="62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a&gt;b?</a:t>
                </a: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302788" y="1729257"/>
                <a:ext cx="0" cy="285688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556967" y="2925974"/>
                <a:ext cx="1410714" cy="89991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ts val="13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t=a</a:t>
                </a:r>
              </a:p>
              <a:p>
                <a:pPr algn="ctr" eaLnBrk="1" hangingPunct="1">
                  <a:lnSpc>
                    <a:spcPts val="13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a=b</a:t>
                </a:r>
              </a:p>
              <a:p>
                <a:pPr algn="ctr" eaLnBrk="1" hangingPunct="1">
                  <a:lnSpc>
                    <a:spcPts val="13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b=t</a:t>
                </a: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294855" y="2579974"/>
                <a:ext cx="14281" cy="346000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9227" name="Text Box 17"/>
              <p:cNvSpPr txBox="1">
                <a:spLocks noChangeArrowheads="1"/>
              </p:cNvSpPr>
              <p:nvPr/>
            </p:nvSpPr>
            <p:spPr bwMode="auto">
              <a:xfrm>
                <a:off x="1394261" y="2579255"/>
                <a:ext cx="38211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9228" name="Text Box 18"/>
              <p:cNvSpPr txBox="1">
                <a:spLocks noChangeArrowheads="1"/>
              </p:cNvSpPr>
              <p:nvPr/>
            </p:nvSpPr>
            <p:spPr bwMode="auto">
              <a:xfrm>
                <a:off x="2012746" y="1945164"/>
                <a:ext cx="4710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1325004" y="1221366"/>
                <a:ext cx="0" cy="225376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682329" y="861081"/>
                <a:ext cx="1252027" cy="36028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开始</a:t>
                </a: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655352" y="4587729"/>
                <a:ext cx="1252028" cy="360285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结束</a:t>
                </a:r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1280572" y="4362352"/>
                <a:ext cx="0" cy="225376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1313897" y="3763994"/>
                <a:ext cx="0" cy="353936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7" name="肘形连接符 26"/>
              <p:cNvCxnSpPr/>
              <p:nvPr/>
            </p:nvCxnSpPr>
            <p:spPr bwMode="auto">
              <a:xfrm rot="5400000">
                <a:off x="1139190" y="2495968"/>
                <a:ext cx="1590333" cy="1190140"/>
              </a:xfrm>
              <a:prstGeom prst="bentConnector3">
                <a:avLst>
                  <a:gd name="adj1" fmla="val 104455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37" name="直接连接符 41"/>
              <p:cNvCxnSpPr>
                <a:cxnSpLocks noChangeShapeType="1"/>
              </p:cNvCxnSpPr>
              <p:nvPr/>
            </p:nvCxnSpPr>
            <p:spPr bwMode="auto">
              <a:xfrm>
                <a:off x="2034753" y="2297486"/>
                <a:ext cx="494673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" name="AutoShape 27"/>
            <p:cNvSpPr>
              <a:spLocks noChangeArrowheads="1"/>
            </p:cNvSpPr>
            <p:nvPr/>
          </p:nvSpPr>
          <p:spPr bwMode="auto">
            <a:xfrm>
              <a:off x="773400" y="1443607"/>
              <a:ext cx="1414275" cy="288120"/>
            </a:xfrm>
            <a:prstGeom prst="parallelogram">
              <a:avLst>
                <a:gd name="adj" fmla="val 10714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kumimoji="1" lang="en-US" altLang="zh-CN" sz="1800" dirty="0" err="1">
                  <a:latin typeface="黑体" pitchFamily="49" charset="-122"/>
                  <a:ea typeface="黑体" pitchFamily="49" charset="-122"/>
                </a:rPr>
                <a:t>a,b</a:t>
              </a:r>
              <a:endParaRPr kumimoji="1" lang="en-US" altLang="zh-CN" sz="18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759659" y="4090514"/>
              <a:ext cx="1414275" cy="288120"/>
            </a:xfrm>
            <a:prstGeom prst="parallelogram">
              <a:avLst>
                <a:gd name="adj" fmla="val 10714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800" dirty="0" err="1">
                  <a:latin typeface="黑体" pitchFamily="49" charset="-122"/>
                  <a:ea typeface="黑体" pitchFamily="49" charset="-122"/>
                </a:rPr>
                <a:t>a,b</a:t>
              </a:r>
              <a:endParaRPr kumimoji="1" lang="en-US" altLang="zh-CN" sz="18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6530" y="2974263"/>
            <a:ext cx="1383422" cy="1143712"/>
            <a:chOff x="2756530" y="3090862"/>
            <a:chExt cx="1383422" cy="1143712"/>
          </a:xfrm>
        </p:grpSpPr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2756530" y="3483769"/>
              <a:ext cx="1167398" cy="457200"/>
            </a:xfrm>
            <a:prstGeom prst="wedgeRoundRectCallout">
              <a:avLst>
                <a:gd name="adj1" fmla="val 46287"/>
                <a:gd name="adj2" fmla="val -23431"/>
                <a:gd name="adj3" fmla="val 16667"/>
              </a:avLst>
            </a:prstGeom>
            <a:solidFill>
              <a:srgbClr val="FFFFFF"/>
            </a:solidFill>
            <a:ln w="25400" cap="sq">
              <a:solidFill>
                <a:srgbClr val="FF99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hangingPunct="0"/>
              <a:r>
                <a:rPr kumimoji="1" lang="zh-CN" altLang="en-US" sz="2000" dirty="0">
                  <a:solidFill>
                    <a:srgbClr val="000099"/>
                  </a:solidFill>
                </a:rPr>
                <a:t>复合语句</a:t>
              </a:r>
              <a:endParaRPr kumimoji="1"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3923928" y="3090862"/>
              <a:ext cx="216024" cy="1143712"/>
            </a:xfrm>
            <a:prstGeom prst="leftBrace">
              <a:avLst/>
            </a:prstGeom>
            <a:noFill/>
            <a:ln>
              <a:solidFill>
                <a:srgbClr val="C00000"/>
              </a:solidFill>
            </a:ln>
            <a:effectLst/>
            <a:ex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7620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136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5E737-6941-4B17-B37F-BE7A9656779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650" y="157163"/>
            <a:ext cx="2809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1"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语句注意事项</a:t>
            </a:r>
            <a:r>
              <a:rPr kumimoji="1" lang="zh-CN" altLang="en-US" sz="2800" dirty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0725" y="915988"/>
            <a:ext cx="7848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语句后面的表达式必须用括号括起来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kumimoji="1" lang="zh-CN" altLang="en-US" sz="2400" b="1" dirty="0">
                <a:ea typeface="楷体_GB2312" pitchFamily="49" charset="-122"/>
              </a:rPr>
              <a:t>表达式后面不加分号。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41425" y="1851025"/>
            <a:ext cx="6410325" cy="708025"/>
            <a:chOff x="1020" y="3203"/>
            <a:chExt cx="4038" cy="44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20" y="3203"/>
              <a:ext cx="1951" cy="44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</a:t>
              </a:r>
              <a:r>
                <a:rPr kumimoji="1" lang="en-US" altLang="zh-CN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: 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if x &gt; 0 ;</a:t>
              </a:r>
              <a:endPara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  <a:p>
              <a:pPr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         </a:t>
              </a:r>
              <a:r>
                <a:rPr kumimoji="1"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printf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(</a:t>
              </a:r>
              <a:r>
                <a:rPr kumimoji="1" lang="en-US" altLang="zh-CN" sz="2000" dirty="0">
                  <a:ea typeface="黑体" pitchFamily="49" charset="-122"/>
                  <a:cs typeface="Adobe 黑体 Std R"/>
                </a:rPr>
                <a:t>"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x &gt; 0</a:t>
              </a:r>
              <a:r>
                <a:rPr kumimoji="1" lang="en-US" altLang="zh-CN" sz="2000" dirty="0">
                  <a:ea typeface="黑体" pitchFamily="49" charset="-122"/>
                  <a:cs typeface="Adobe 黑体 Std R"/>
                </a:rPr>
                <a:t>"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);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07" y="3203"/>
              <a:ext cx="1951" cy="44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例</a:t>
              </a:r>
              <a:r>
                <a:rPr kumimoji="1" lang="en-US" altLang="zh-CN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:  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if (x &gt; 0) </a:t>
              </a:r>
            </a:p>
            <a:p>
              <a:pPr>
                <a:defRPr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         </a:t>
              </a:r>
              <a:r>
                <a:rPr kumimoji="1"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printf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(</a:t>
              </a:r>
              <a:r>
                <a:rPr kumimoji="1" lang="en-US" altLang="zh-CN" sz="2000" dirty="0">
                  <a:ea typeface="黑体" pitchFamily="49" charset="-122"/>
                  <a:cs typeface="Adobe 黑体 Std R"/>
                </a:rPr>
                <a:t>"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x &gt; 0</a:t>
              </a:r>
              <a:r>
                <a:rPr kumimoji="1" lang="en-US" altLang="zh-CN" sz="2000" dirty="0">
                  <a:ea typeface="黑体" pitchFamily="49" charset="-122"/>
                  <a:cs typeface="Adobe 黑体 Std R"/>
                </a:rPr>
                <a:t>"</a:t>
              </a:r>
              <a:r>
                <a:rPr kumimoji="1"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);</a:t>
              </a:r>
            </a:p>
          </p:txBody>
        </p:sp>
        <p:grpSp>
          <p:nvGrpSpPr>
            <p:cNvPr id="11275" name="Group 7"/>
            <p:cNvGrpSpPr>
              <a:grpSpLocks/>
            </p:cNvGrpSpPr>
            <p:nvPr/>
          </p:nvGrpSpPr>
          <p:grpSpPr bwMode="auto">
            <a:xfrm>
              <a:off x="2290" y="3249"/>
              <a:ext cx="240" cy="240"/>
              <a:chOff x="4344" y="3540"/>
              <a:chExt cx="240" cy="240"/>
            </a:xfrm>
          </p:grpSpPr>
          <p:sp>
            <p:nvSpPr>
              <p:cNvPr id="11277" name="Line 8"/>
              <p:cNvSpPr>
                <a:spLocks noChangeShapeType="1"/>
              </p:cNvSpPr>
              <p:nvPr/>
            </p:nvSpPr>
            <p:spPr bwMode="auto">
              <a:xfrm flipH="1">
                <a:off x="4344" y="354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1278" name="Line 9"/>
              <p:cNvSpPr>
                <a:spLocks noChangeShapeType="1"/>
              </p:cNvSpPr>
              <p:nvPr/>
            </p:nvSpPr>
            <p:spPr bwMode="auto">
              <a:xfrm>
                <a:off x="4356" y="3552"/>
                <a:ext cx="228" cy="21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1276" name="Freeform 10"/>
            <p:cNvSpPr>
              <a:spLocks/>
            </p:cNvSpPr>
            <p:nvPr/>
          </p:nvSpPr>
          <p:spPr bwMode="auto">
            <a:xfrm>
              <a:off x="4422" y="3203"/>
              <a:ext cx="384" cy="250"/>
            </a:xfrm>
            <a:custGeom>
              <a:avLst/>
              <a:gdLst>
                <a:gd name="T0" fmla="*/ 0 w 384"/>
                <a:gd name="T1" fmla="*/ 144 h 250"/>
                <a:gd name="T2" fmla="*/ 144 w 384"/>
                <a:gd name="T3" fmla="*/ 240 h 250"/>
                <a:gd name="T4" fmla="*/ 192 w 384"/>
                <a:gd name="T5" fmla="*/ 192 h 250"/>
                <a:gd name="T6" fmla="*/ 300 w 384"/>
                <a:gd name="T7" fmla="*/ 96 h 250"/>
                <a:gd name="T8" fmla="*/ 360 w 384"/>
                <a:gd name="T9" fmla="*/ 36 h 250"/>
                <a:gd name="T10" fmla="*/ 384 w 384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4" h="250">
                  <a:moveTo>
                    <a:pt x="0" y="144"/>
                  </a:moveTo>
                  <a:cubicBezTo>
                    <a:pt x="60" y="164"/>
                    <a:pt x="93" y="206"/>
                    <a:pt x="144" y="240"/>
                  </a:cubicBezTo>
                  <a:cubicBezTo>
                    <a:pt x="221" y="214"/>
                    <a:pt x="147" y="250"/>
                    <a:pt x="192" y="192"/>
                  </a:cubicBezTo>
                  <a:cubicBezTo>
                    <a:pt x="236" y="135"/>
                    <a:pt x="252" y="128"/>
                    <a:pt x="300" y="96"/>
                  </a:cubicBezTo>
                  <a:cubicBezTo>
                    <a:pt x="364" y="0"/>
                    <a:pt x="280" y="116"/>
                    <a:pt x="360" y="36"/>
                  </a:cubicBezTo>
                  <a:cubicBezTo>
                    <a:pt x="370" y="26"/>
                    <a:pt x="384" y="0"/>
                    <a:pt x="384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8975" y="2727325"/>
            <a:ext cx="6762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表达式可以是任何表达式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174750" y="3249613"/>
            <a:ext cx="6778625" cy="1014412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if(a=5)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语句；  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kumimoji="1" lang="zh-CN" altLang="en-US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*表达式的值永远为非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*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endParaRPr kumimoji="1" lang="zh-CN" altLang="en-US" sz="2000" b="1" dirty="0">
              <a:solidFill>
                <a:srgbClr val="99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indent="266700">
              <a:defRPr/>
            </a:pPr>
            <a:r>
              <a:rPr kumimoji="1"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           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indent="266700"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if(b)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语句；  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/*</a:t>
            </a:r>
            <a:r>
              <a:rPr kumimoji="1" lang="zh-CN" altLang="en-US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等价于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if(b!= 0) </a:t>
            </a:r>
            <a:r>
              <a:rPr kumimoji="1" lang="zh-CN" altLang="en-US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r>
              <a:rPr kumimoji="1" lang="en-US" altLang="zh-CN" sz="2000" b="1" dirty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*/</a:t>
            </a:r>
            <a:endParaRPr kumimoji="1" lang="zh-CN" altLang="en-US" sz="2000" b="1" dirty="0">
              <a:solidFill>
                <a:srgbClr val="99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22313" y="4371975"/>
            <a:ext cx="6762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语句的内嵌语句最好都使用复合语句形式。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76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6454"/>
            <a:ext cx="4752528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 if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语句嵌套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085AF-FBD1-4A6F-95AF-1C87560AEFC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68313" y="842963"/>
            <a:ext cx="3246437" cy="546100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defTabSz="914400">
              <a:defRPr/>
            </a:pPr>
            <a:r>
              <a:rPr lang="en-US" altLang="zh-CN" sz="2400" dirty="0"/>
              <a:t>if</a:t>
            </a:r>
            <a:r>
              <a:rPr lang="zh-CN" altLang="en-US" sz="2400" dirty="0"/>
              <a:t>语句的嵌套形式：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03350" y="1563688"/>
            <a:ext cx="4105275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/>
              <a:t>   </a:t>
            </a:r>
            <a:r>
              <a:rPr kumimoji="1" lang="en-US" altLang="en-US" sz="2400"/>
              <a:t>if</a:t>
            </a:r>
            <a:r>
              <a:rPr kumimoji="1" lang="zh-CN" altLang="en-US" sz="2400"/>
              <a:t>（表达式）</a:t>
            </a:r>
          </a:p>
          <a:p>
            <a:pPr eaLnBrk="0" hangingPunct="0"/>
            <a:r>
              <a:rPr kumimoji="1" lang="zh-CN" altLang="en-US" sz="2400"/>
              <a:t>           </a:t>
            </a:r>
            <a:r>
              <a:rPr kumimoji="1" lang="en-US" altLang="en-US" sz="2400"/>
              <a:t>if(</a:t>
            </a:r>
            <a:r>
              <a:rPr kumimoji="1" lang="en-US" altLang="zh-CN" sz="2400"/>
              <a:t> </a:t>
            </a:r>
            <a:r>
              <a:rPr kumimoji="1" lang="zh-CN" altLang="zh-CN" sz="2400"/>
              <a:t>表达式1） </a:t>
            </a:r>
            <a:r>
              <a:rPr kumimoji="1" lang="zh-CN" altLang="en-US" sz="2400"/>
              <a:t>语句</a:t>
            </a:r>
            <a:r>
              <a:rPr kumimoji="1" lang="en-US" altLang="zh-CN" sz="2400"/>
              <a:t>11;</a:t>
            </a:r>
          </a:p>
          <a:p>
            <a:pPr eaLnBrk="0" hangingPunct="0"/>
            <a:r>
              <a:rPr kumimoji="1" lang="en-US" altLang="zh-CN" sz="2400"/>
              <a:t>            </a:t>
            </a:r>
            <a:r>
              <a:rPr kumimoji="1" lang="en-US" altLang="en-US" sz="2400"/>
              <a:t>else             </a:t>
            </a:r>
            <a:r>
              <a:rPr kumimoji="1" lang="en-US" altLang="zh-CN" sz="2400"/>
              <a:t> </a:t>
            </a:r>
            <a:r>
              <a:rPr kumimoji="1" lang="zh-CN" altLang="zh-CN" sz="2400"/>
              <a:t>语句12</a:t>
            </a:r>
            <a:r>
              <a:rPr kumimoji="1" lang="en-US" altLang="zh-CN" sz="2400"/>
              <a:t>;         </a:t>
            </a:r>
          </a:p>
          <a:p>
            <a:pPr eaLnBrk="0" hangingPunct="0"/>
            <a:r>
              <a:rPr kumimoji="1" lang="en-US" altLang="zh-CN" sz="2400"/>
              <a:t>   </a:t>
            </a:r>
            <a:r>
              <a:rPr kumimoji="1" lang="en-US" altLang="en-US" sz="2400"/>
              <a:t>else </a:t>
            </a:r>
          </a:p>
          <a:p>
            <a:pPr eaLnBrk="0" hangingPunct="0"/>
            <a:r>
              <a:rPr kumimoji="1" lang="en-US" altLang="en-US" sz="2400"/>
              <a:t>           if (</a:t>
            </a:r>
            <a:r>
              <a:rPr kumimoji="1" lang="zh-CN" altLang="en-US" sz="2400"/>
              <a:t>表达式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 语句</a:t>
            </a:r>
            <a:r>
              <a:rPr kumimoji="1" lang="en-US" altLang="zh-CN" sz="2400"/>
              <a:t>21;</a:t>
            </a:r>
          </a:p>
          <a:p>
            <a:pPr eaLnBrk="0" hangingPunct="0"/>
            <a:r>
              <a:rPr kumimoji="1" lang="en-US" altLang="zh-CN" sz="2400"/>
              <a:t>           </a:t>
            </a:r>
            <a:r>
              <a:rPr kumimoji="1" lang="en-US" altLang="en-US" sz="2400"/>
              <a:t>else               </a:t>
            </a:r>
            <a:r>
              <a:rPr kumimoji="1" lang="zh-CN" altLang="en-US" sz="2400"/>
              <a:t>语句</a:t>
            </a:r>
            <a:r>
              <a:rPr kumimoji="1" lang="en-US" altLang="zh-CN" sz="2400"/>
              <a:t>22;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76600" y="842963"/>
            <a:ext cx="5472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在</a:t>
            </a:r>
            <a:r>
              <a:rPr kumimoji="1" lang="en-US" altLang="en-US" sz="2400">
                <a:latin typeface="黑体" pitchFamily="49" charset="-122"/>
                <a:ea typeface="黑体" pitchFamily="49" charset="-122"/>
              </a:rPr>
              <a:t>if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语句的内嵌语句中又包含着</a:t>
            </a:r>
            <a:r>
              <a:rPr kumimoji="1" lang="en-US" altLang="en-US" sz="2400">
                <a:latin typeface="黑体" pitchFamily="49" charset="-122"/>
                <a:ea typeface="黑体" pitchFamily="49" charset="-122"/>
              </a:rPr>
              <a:t>if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语句。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9750" y="4156075"/>
            <a:ext cx="4537075" cy="719138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kumimoji="1" lang="zh-CN" altLang="en-US" sz="24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4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else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是如何与</a:t>
            </a:r>
            <a:r>
              <a:rPr kumimoji="1" lang="en-US" altLang="zh-CN" sz="24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if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相匹配？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46075" y="2703513"/>
            <a:ext cx="1055688" cy="457200"/>
          </a:xfrm>
          <a:prstGeom prst="wedgeRoundRectCallout">
            <a:avLst>
              <a:gd name="adj1" fmla="val 46287"/>
              <a:gd name="adj2" fmla="val -23431"/>
              <a:gd name="adj3" fmla="val 16667"/>
            </a:avLst>
          </a:prstGeom>
          <a:solidFill>
            <a:srgbClr val="FFFFFF"/>
          </a:solidFill>
          <a:ln w="25400" cap="sq">
            <a:solidFill>
              <a:srgbClr val="FF99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/>
            <a:r>
              <a:rPr kumimoji="1" lang="zh-CN" altLang="en-US" sz="2400">
                <a:solidFill>
                  <a:srgbClr val="000099"/>
                </a:solidFill>
              </a:rPr>
              <a:t>内嵌</a:t>
            </a:r>
            <a:r>
              <a:rPr kumimoji="1" lang="en-US" altLang="zh-CN" sz="2400">
                <a:solidFill>
                  <a:srgbClr val="000099"/>
                </a:solidFill>
              </a:rPr>
              <a:t>if</a:t>
            </a:r>
          </a:p>
        </p:txBody>
      </p:sp>
      <p:sp>
        <p:nvSpPr>
          <p:cNvPr id="5" name="左中括号 4"/>
          <p:cNvSpPr>
            <a:spLocks/>
          </p:cNvSpPr>
          <p:nvPr/>
        </p:nvSpPr>
        <p:spPr bwMode="auto">
          <a:xfrm>
            <a:off x="2216150" y="2066925"/>
            <a:ext cx="123825" cy="515938"/>
          </a:xfrm>
          <a:prstGeom prst="leftBracket">
            <a:avLst>
              <a:gd name="adj" fmla="val 8372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3" name="左中括号 12"/>
          <p:cNvSpPr>
            <a:spLocks/>
          </p:cNvSpPr>
          <p:nvPr/>
        </p:nvSpPr>
        <p:spPr bwMode="auto">
          <a:xfrm>
            <a:off x="2189163" y="3224213"/>
            <a:ext cx="123825" cy="515937"/>
          </a:xfrm>
          <a:prstGeom prst="leftBracket">
            <a:avLst>
              <a:gd name="adj" fmla="val 8372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</a:pPr>
            <a:endParaRPr kumimoji="1" lang="zh-CN" altLang="en-US" sz="2800">
              <a:latin typeface="Times New Roman" pitchFamily="18" charset="0"/>
            </a:endParaRPr>
          </a:p>
        </p:txBody>
      </p:sp>
      <p:cxnSp>
        <p:nvCxnSpPr>
          <p:cNvPr id="14" name="直接箭头连接符 13"/>
          <p:cNvCxnSpPr>
            <a:cxnSpLocks noChangeShapeType="1"/>
            <a:stCxn id="10" idx="3"/>
            <a:endCxn id="5" idx="1"/>
          </p:cNvCxnSpPr>
          <p:nvPr/>
        </p:nvCxnSpPr>
        <p:spPr bwMode="auto">
          <a:xfrm flipV="1">
            <a:off x="1401763" y="2325688"/>
            <a:ext cx="814387" cy="606425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cxnSpLocks noChangeShapeType="1"/>
            <a:stCxn id="10" idx="3"/>
            <a:endCxn id="13" idx="1"/>
          </p:cNvCxnSpPr>
          <p:nvPr/>
        </p:nvCxnSpPr>
        <p:spPr bwMode="auto">
          <a:xfrm>
            <a:off x="1401763" y="2932113"/>
            <a:ext cx="787400" cy="550862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  <p:sp>
        <p:nvSpPr>
          <p:cNvPr id="15" name="Rectangle 9" descr="信纸"/>
          <p:cNvSpPr>
            <a:spLocks noChangeArrowheads="1"/>
          </p:cNvSpPr>
          <p:nvPr/>
        </p:nvSpPr>
        <p:spPr bwMode="auto">
          <a:xfrm>
            <a:off x="5508625" y="1358900"/>
            <a:ext cx="3457575" cy="3786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dirty="0">
                <a:solidFill>
                  <a:srgbClr val="FF3300"/>
                </a:solidFill>
                <a:ea typeface="黑体" pitchFamily="49" charset="-122"/>
                <a:cs typeface="Arial" pitchFamily="34" charset="0"/>
              </a:rPr>
              <a:t>   </a:t>
            </a: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#include &lt;</a:t>
            </a:r>
            <a:r>
              <a:rPr kumimoji="1" lang="en-US" altLang="zh-CN" sz="2000" dirty="0" err="1">
                <a:ea typeface="黑体" pitchFamily="49" charset="-122"/>
                <a:cs typeface="Arial" pitchFamily="34" charset="0"/>
              </a:rPr>
              <a:t>stdio.h</a:t>
            </a: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</a:t>
            </a:r>
            <a:r>
              <a:rPr kumimoji="1" lang="en-US" altLang="zh-CN" sz="2000" dirty="0" err="1"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main ( )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{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   </a:t>
            </a:r>
            <a:r>
              <a:rPr kumimoji="1" lang="en-US" altLang="zh-CN" sz="2000" dirty="0" err="1">
                <a:ea typeface="黑体" pitchFamily="49" charset="-122"/>
                <a:cs typeface="Arial" pitchFamily="34" charset="0"/>
              </a:rPr>
              <a:t>int</a:t>
            </a: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a = 1, b = -1; 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   if  (a &gt; 0) 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   </a:t>
            </a:r>
            <a:r>
              <a:rPr kumimoji="1" lang="en-US" altLang="zh-CN" sz="2000" dirty="0">
                <a:solidFill>
                  <a:schemeClr val="accent2"/>
                </a:solidFill>
                <a:ea typeface="黑体" pitchFamily="49" charset="-122"/>
                <a:cs typeface="Arial" pitchFamily="34" charset="0"/>
              </a:rPr>
              <a:t>    if  (b &gt; 0) </a:t>
            </a:r>
          </a:p>
          <a:p>
            <a:pPr>
              <a:defRPr/>
            </a:pPr>
            <a:r>
              <a:rPr kumimoji="1" lang="en-US" altLang="zh-CN" sz="2000" dirty="0">
                <a:solidFill>
                  <a:srgbClr val="C00000"/>
                </a:solidFill>
                <a:ea typeface="黑体" pitchFamily="49" charset="-122"/>
                <a:cs typeface="Arial" pitchFamily="34" charset="0"/>
              </a:rPr>
              <a:t>              a++; </a:t>
            </a:r>
          </a:p>
          <a:p>
            <a:pPr>
              <a:defRPr/>
            </a:pPr>
            <a:r>
              <a:rPr kumimoji="1" lang="en-US" altLang="zh-CN" sz="2000" dirty="0">
                <a:solidFill>
                  <a:schemeClr val="accent6"/>
                </a:solidFill>
                <a:ea typeface="黑体" pitchFamily="49" charset="-122"/>
                <a:cs typeface="Arial" pitchFamily="34" charset="0"/>
              </a:rPr>
              <a:t>          else </a:t>
            </a:r>
          </a:p>
          <a:p>
            <a:pPr>
              <a:defRPr/>
            </a:pPr>
            <a:r>
              <a:rPr kumimoji="1" lang="en-US" altLang="zh-CN" sz="2000" dirty="0">
                <a:solidFill>
                  <a:srgbClr val="C00000"/>
                </a:solidFill>
                <a:ea typeface="黑体" pitchFamily="49" charset="-122"/>
                <a:cs typeface="Arial" pitchFamily="34" charset="0"/>
              </a:rPr>
              <a:t>             a--; 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   </a:t>
            </a:r>
            <a:r>
              <a:rPr kumimoji="1" lang="en-US" altLang="zh-CN" sz="2000" dirty="0" err="1">
                <a:ea typeface="黑体" pitchFamily="49" charset="-122"/>
                <a:cs typeface="Arial" pitchFamily="34" charset="0"/>
              </a:rPr>
              <a:t>printf</a:t>
            </a: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("a = %d\n" ,a);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   return 0; </a:t>
            </a:r>
          </a:p>
          <a:p>
            <a:pPr>
              <a:defRPr/>
            </a:pPr>
            <a:r>
              <a:rPr kumimoji="1" lang="en-US" altLang="zh-CN" sz="2000" dirty="0">
                <a:ea typeface="黑体" pitchFamily="49" charset="-122"/>
                <a:cs typeface="Arial" pitchFamily="34" charset="0"/>
              </a:rPr>
              <a:t>   }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8907172">
            <a:off x="5974004" y="3142853"/>
            <a:ext cx="511175" cy="581025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8907172">
            <a:off x="5795276" y="2945701"/>
            <a:ext cx="554389" cy="793957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1026" name="Picture 2" descr="C:\Users\Administrator.PP04T-20140625R\AppData\Local\Microsoft\Windows\Temporary Internet Files\Content.IE5\9LTEPA7C\Blue_question_mar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05" y="1969715"/>
            <a:ext cx="896076" cy="8960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347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7" grpId="0" animBg="1"/>
      <p:bldP spid="10" grpId="0" animBg="1"/>
      <p:bldP spid="5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1235C6-AD9A-4CB0-AB05-F4ABB511044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5950" y="1846263"/>
            <a:ext cx="3025775" cy="2016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CN" sz="2000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if  (……)</a:t>
            </a:r>
          </a:p>
          <a:p>
            <a:pPr algn="just" eaLnBrk="1" hangingPunct="1"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      if  (……)</a:t>
            </a:r>
          </a:p>
          <a:p>
            <a:pPr algn="just" eaLnBrk="1" hangingPunct="1"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            if  (……)</a:t>
            </a:r>
          </a:p>
          <a:p>
            <a:pPr algn="just" eaLnBrk="1" hangingPunct="1"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           else……</a:t>
            </a:r>
          </a:p>
          <a:p>
            <a:pPr algn="just" eaLnBrk="1" hangingPunct="1"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     else……</a:t>
            </a:r>
          </a:p>
          <a:p>
            <a:pPr algn="just" eaLnBrk="1" hangingPunct="1">
              <a:defRPr/>
            </a:pPr>
            <a:r>
              <a:rPr kumimoji="1" lang="en-US" altLang="zh-CN" sz="2000" b="1">
                <a:latin typeface="Times New Roman" pitchFamily="18" charset="0"/>
              </a:rPr>
              <a:t>       else……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1188" y="771525"/>
            <a:ext cx="7778750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Ｃ语言规定，在缺省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{ }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else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总是和它上面离它最近的未配对的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if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相匹配。 </a:t>
            </a: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2916238" y="188913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宋体" pitchFamily="2" charset="-122"/>
              </a:rPr>
              <a:t>if_else </a:t>
            </a:r>
            <a:r>
              <a:rPr kumimoji="1" lang="zh-CN" altLang="en-US" sz="2400" b="1">
                <a:solidFill>
                  <a:srgbClr val="CC3300"/>
                </a:solidFill>
                <a:latin typeface="宋体" pitchFamily="2" charset="-122"/>
              </a:rPr>
              <a:t>匹配原则</a:t>
            </a: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1692275" y="2643188"/>
            <a:ext cx="196850" cy="376237"/>
          </a:xfrm>
          <a:prstGeom prst="leftBracket">
            <a:avLst>
              <a:gd name="adj" fmla="val 78416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1258888" y="2411413"/>
            <a:ext cx="214312" cy="901700"/>
          </a:xfrm>
          <a:prstGeom prst="leftBracket">
            <a:avLst>
              <a:gd name="adj" fmla="val 7970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971550" y="2087563"/>
            <a:ext cx="198438" cy="1550987"/>
          </a:xfrm>
          <a:prstGeom prst="leftBracket">
            <a:avLst>
              <a:gd name="adj" fmla="val 65133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43425" y="1692275"/>
            <a:ext cx="3793816" cy="1376916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CC3300"/>
                </a:solidFill>
                <a:ea typeface="隶书" pitchFamily="49" charset="-122"/>
              </a:rPr>
              <a:t>例：</a:t>
            </a:r>
            <a:r>
              <a:rPr kumimoji="1" lang="zh-CN" altLang="en-US" sz="2000" dirty="0">
                <a:ea typeface="隶书" pitchFamily="49" charset="-122"/>
              </a:rPr>
              <a:t> </a:t>
            </a:r>
            <a:r>
              <a:rPr kumimoji="1" lang="en-US" altLang="zh-CN" sz="2000" dirty="0">
                <a:ea typeface="隶书" pitchFamily="49" charset="-122"/>
              </a:rPr>
              <a:t>if (a==b)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   if(b==c)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           </a:t>
            </a:r>
            <a:r>
              <a:rPr kumimoji="1" lang="en-US" altLang="zh-CN" sz="2000" dirty="0" err="1">
                <a:ea typeface="隶书" pitchFamily="49" charset="-122"/>
              </a:rPr>
              <a:t>printf</a:t>
            </a:r>
            <a:r>
              <a:rPr kumimoji="1" lang="en-US" altLang="zh-CN" sz="2000" dirty="0">
                <a:ea typeface="隶书" pitchFamily="49" charset="-122"/>
              </a:rPr>
              <a:t>(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a==b==c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else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   </a:t>
            </a:r>
            <a:r>
              <a:rPr kumimoji="1" lang="en-US" altLang="zh-CN" sz="2000" dirty="0" err="1">
                <a:ea typeface="隶书" pitchFamily="49" charset="-122"/>
              </a:rPr>
              <a:t>printf</a:t>
            </a:r>
            <a:r>
              <a:rPr kumimoji="1" lang="en-US" altLang="zh-CN" sz="2000" dirty="0">
                <a:ea typeface="隶书" pitchFamily="49" charset="-122"/>
              </a:rPr>
              <a:t>(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a!=b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);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43425" y="3243263"/>
            <a:ext cx="3773488" cy="163195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CC3300"/>
                </a:solidFill>
                <a:ea typeface="隶书" pitchFamily="49" charset="-122"/>
              </a:rPr>
              <a:t>修改：</a:t>
            </a:r>
            <a:r>
              <a:rPr kumimoji="1" lang="zh-CN" altLang="en-US" sz="2000" dirty="0">
                <a:ea typeface="隶书" pitchFamily="49" charset="-122"/>
              </a:rPr>
              <a:t> </a:t>
            </a:r>
            <a:r>
              <a:rPr kumimoji="1" lang="en-US" altLang="zh-CN" sz="2000" dirty="0">
                <a:ea typeface="隶书" pitchFamily="49" charset="-122"/>
              </a:rPr>
              <a:t>if (a==b)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</a:t>
            </a:r>
            <a:r>
              <a:rPr kumimoji="1" lang="en-US" altLang="zh-CN" sz="20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000" dirty="0">
                <a:ea typeface="隶书" pitchFamily="49" charset="-122"/>
              </a:rPr>
              <a:t>      if(b==c)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           </a:t>
            </a:r>
            <a:r>
              <a:rPr kumimoji="1" lang="en-US" altLang="zh-CN" sz="2000" dirty="0" err="1">
                <a:ea typeface="隶书" pitchFamily="49" charset="-122"/>
              </a:rPr>
              <a:t>printf</a:t>
            </a:r>
            <a:r>
              <a:rPr kumimoji="1" lang="en-US" altLang="zh-CN" sz="2000" dirty="0">
                <a:ea typeface="隶书" pitchFamily="49" charset="-122"/>
              </a:rPr>
              <a:t>(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a==b==c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</a:t>
            </a:r>
            <a:r>
              <a:rPr kumimoji="1" lang="en-US" altLang="zh-CN" sz="2000" dirty="0">
                <a:solidFill>
                  <a:srgbClr val="FF3300"/>
                </a:solidFill>
                <a:ea typeface="隶书" pitchFamily="49" charset="-122"/>
              </a:rPr>
              <a:t>}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else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ea typeface="隶书" pitchFamily="49" charset="-122"/>
              </a:rPr>
              <a:t>                    </a:t>
            </a:r>
            <a:r>
              <a:rPr kumimoji="1" lang="en-US" altLang="zh-CN" sz="2000" dirty="0" err="1">
                <a:ea typeface="隶书" pitchFamily="49" charset="-122"/>
              </a:rPr>
              <a:t>printf</a:t>
            </a:r>
            <a:r>
              <a:rPr kumimoji="1" lang="en-US" altLang="zh-CN" sz="2000" dirty="0">
                <a:ea typeface="隶书" pitchFamily="49" charset="-122"/>
              </a:rPr>
              <a:t>(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a!=b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dirty="0">
                <a:ea typeface="隶书" pitchFamily="49" charset="-122"/>
              </a:rPr>
              <a:t>);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119688" y="2090738"/>
            <a:ext cx="511175" cy="581025"/>
          </a:xfrm>
          <a:custGeom>
            <a:avLst/>
            <a:gdLst>
              <a:gd name="T0" fmla="*/ 2147483647 w 453"/>
              <a:gd name="T1" fmla="*/ 2147483647 h 511"/>
              <a:gd name="T2" fmla="*/ 2147483647 w 453"/>
              <a:gd name="T3" fmla="*/ 2147483647 h 511"/>
              <a:gd name="T4" fmla="*/ 214748364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39750" y="4216400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if-else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正确配对方法加{ }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77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 autoUpdateAnimBg="0"/>
      <p:bldP spid="12" grpId="0" animBg="1" autoUpdateAnimBg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1C393-9E0B-4179-8D9F-5667983FCF23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25938" y="123825"/>
            <a:ext cx="4679950" cy="49672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#include &lt;</a:t>
            </a:r>
            <a:r>
              <a:rPr kumimoji="1" lang="en-US" altLang="zh-CN" sz="2000" b="1" dirty="0" err="1"/>
              <a:t>stdio.h</a:t>
            </a:r>
            <a:r>
              <a:rPr kumimoji="1" lang="en-US" altLang="zh-CN" sz="2000" b="1" dirty="0"/>
              <a:t> &gt; 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#include &lt;</a:t>
            </a:r>
            <a:r>
              <a:rPr kumimoji="1" lang="en-US" altLang="zh-CN" sz="2000" b="1" dirty="0" err="1"/>
              <a:t>math.h</a:t>
            </a:r>
            <a:r>
              <a:rPr kumimoji="1" lang="en-US" altLang="zh-CN" sz="2000" b="1" dirty="0"/>
              <a:t>&gt;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main( )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{ 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a,b,c</a:t>
            </a:r>
            <a:r>
              <a:rPr kumimoji="1" lang="en-US" altLang="zh-CN" sz="2000" b="1" dirty="0"/>
              <a:t>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double x1,x2,d;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</a:t>
            </a:r>
            <a:r>
              <a:rPr kumimoji="1" lang="en-US" altLang="zh-CN" sz="2000" b="1" dirty="0" err="1"/>
              <a:t>d%d%d</a:t>
            </a:r>
            <a:r>
              <a:rPr kumimoji="1" lang="en-US" altLang="zh-CN" sz="2000" b="1" dirty="0"/>
              <a:t>",&amp;a, &amp;</a:t>
            </a:r>
            <a:r>
              <a:rPr kumimoji="1" lang="en-US" altLang="zh-CN" sz="2000" b="1" dirty="0" err="1"/>
              <a:t>b,&amp;c</a:t>
            </a:r>
            <a:r>
              <a:rPr kumimoji="1" lang="en-US" altLang="zh-CN" sz="2000" b="1" dirty="0"/>
              <a:t>);   </a:t>
            </a:r>
            <a:endParaRPr kumimoji="1" lang="en-US" altLang="zh-CN" sz="2000" b="1" dirty="0">
              <a:solidFill>
                <a:srgbClr val="CC0000"/>
              </a:solidFill>
            </a:endParaRP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d=(b*b-4*a*b*c);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if ( d&lt;0 )  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("</a:t>
            </a:r>
            <a:r>
              <a:rPr kumimoji="1" lang="zh-CN" altLang="en-US" sz="2000" b="1" dirty="0"/>
              <a:t>无实根！</a:t>
            </a:r>
            <a:r>
              <a:rPr kumimoji="1" lang="en-US" altLang="zh-CN" sz="2000" b="1" dirty="0"/>
              <a:t>");     </a:t>
            </a:r>
            <a:r>
              <a:rPr kumimoji="1" lang="en-US" altLang="zh-CN" sz="2000" b="1" dirty="0">
                <a:solidFill>
                  <a:srgbClr val="993366"/>
                </a:solidFill>
              </a:rPr>
              <a:t>                  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else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if (d==0)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("%6.2f\n",-b/(2.0*a)); 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else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{</a:t>
            </a:r>
            <a:endParaRPr kumimoji="1" lang="en-US" altLang="zh-CN" sz="2000" b="1" dirty="0">
              <a:solidFill>
                <a:srgbClr val="CC0000"/>
              </a:solidFill>
            </a:endParaRP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   x1=(-</a:t>
            </a:r>
            <a:r>
              <a:rPr kumimoji="1" lang="en-US" altLang="zh-CN" sz="2000" b="1" dirty="0" err="1"/>
              <a:t>b+sqrt</a:t>
            </a:r>
            <a:r>
              <a:rPr kumimoji="1" lang="en-US" altLang="zh-CN" sz="2000" b="1" dirty="0"/>
              <a:t>(d))/(2*a);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   x2=(-b-</a:t>
            </a:r>
            <a:r>
              <a:rPr kumimoji="1" lang="en-US" altLang="zh-CN" sz="2000" b="1" dirty="0" err="1"/>
              <a:t>sqrt</a:t>
            </a:r>
            <a:r>
              <a:rPr kumimoji="1" lang="en-US" altLang="zh-CN" sz="2000" b="1" dirty="0"/>
              <a:t>(d))/(2*a);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("%6.2f,%6.2f",x1,x2); }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      return 0;</a:t>
            </a:r>
          </a:p>
          <a:p>
            <a:pPr eaLnBrk="0" hangingPunct="0">
              <a:lnSpc>
                <a:spcPts val="1900"/>
              </a:lnSpc>
              <a:defRPr/>
            </a:pPr>
            <a:r>
              <a:rPr kumimoji="1" lang="en-US" altLang="zh-CN" sz="2000" b="1" dirty="0"/>
              <a:t>}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68313" y="205434"/>
            <a:ext cx="36115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 b="1" dirty="0">
                <a:latin typeface="宋体" pitchFamily="2" charset="-122"/>
              </a:rPr>
              <a:t>例</a:t>
            </a:r>
            <a:r>
              <a:rPr kumimoji="1" lang="en-US" altLang="zh-CN" sz="2400" b="1" dirty="0">
                <a:latin typeface="宋体" pitchFamily="2" charset="-122"/>
              </a:rPr>
              <a:t>5 </a:t>
            </a:r>
            <a:r>
              <a:rPr kumimoji="1" lang="zh-CN" altLang="en-US" sz="2400" b="1" dirty="0">
                <a:latin typeface="宋体" pitchFamily="2" charset="-122"/>
              </a:rPr>
              <a:t>一元二次方程求根。</a:t>
            </a: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2395538" y="754063"/>
            <a:ext cx="1671637" cy="4619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latin typeface="黑体" pitchFamily="49" charset="-122"/>
                <a:ea typeface="黑体" pitchFamily="49" charset="-122"/>
              </a:rPr>
              <a:t>ax</a:t>
            </a:r>
            <a:r>
              <a:rPr lang="en-US" altLang="zh-CN" sz="2400" baseline="3000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+bx+c=0</a:t>
            </a:r>
            <a:endParaRPr kumimoji="1" lang="zh-CN" altLang="en-US" sz="2400" b="1">
              <a:latin typeface="宋体" pitchFamily="2" charset="-122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7380288" y="179388"/>
          <a:ext cx="15128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公式" r:id="rId3" imgW="1167893" imgH="444307" progId="Equation.3">
                  <p:embed/>
                </p:oleObj>
              </mc:Choice>
              <mc:Fallback>
                <p:oleObj name="公式" r:id="rId3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79388"/>
                        <a:ext cx="1512887" cy="5461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7380288" y="830263"/>
          <a:ext cx="1498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公式" r:id="rId5" imgW="1320227" imgH="444307" progId="Equation.3">
                  <p:embed/>
                </p:oleObj>
              </mc:Choice>
              <mc:Fallback>
                <p:oleObj name="公式" r:id="rId5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830263"/>
                        <a:ext cx="1498600" cy="5556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95288" y="860425"/>
            <a:ext cx="3684587" cy="4087813"/>
            <a:chOff x="395288" y="860425"/>
            <a:chExt cx="3684587" cy="4087813"/>
          </a:xfrm>
        </p:grpSpPr>
        <p:grpSp>
          <p:nvGrpSpPr>
            <p:cNvPr id="63" name="组合 62"/>
            <p:cNvGrpSpPr>
              <a:grpSpLocks/>
            </p:cNvGrpSpPr>
            <p:nvPr/>
          </p:nvGrpSpPr>
          <p:grpSpPr bwMode="auto">
            <a:xfrm>
              <a:off x="395288" y="860425"/>
              <a:ext cx="3684587" cy="4087813"/>
              <a:chOff x="695775" y="860425"/>
              <a:chExt cx="3684450" cy="4087813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auto">
              <a:xfrm>
                <a:off x="703712" y="2581275"/>
                <a:ext cx="1477908" cy="400050"/>
              </a:xfrm>
              <a:prstGeom prst="diamond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250" name="Text Box 5"/>
              <p:cNvSpPr txBox="1">
                <a:spLocks noChangeArrowheads="1"/>
              </p:cNvSpPr>
              <p:nvPr/>
            </p:nvSpPr>
            <p:spPr bwMode="auto">
              <a:xfrm>
                <a:off x="1136712" y="2581050"/>
                <a:ext cx="6269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d&lt;0?</a:t>
                </a: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473621" y="1728788"/>
                <a:ext cx="0" cy="285750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252" name="Text Box 17"/>
              <p:cNvSpPr txBox="1">
                <a:spLocks noChangeArrowheads="1"/>
              </p:cNvSpPr>
              <p:nvPr/>
            </p:nvSpPr>
            <p:spPr bwMode="auto">
              <a:xfrm>
                <a:off x="2078040" y="3133315"/>
                <a:ext cx="38227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10253" name="Text Box 18"/>
              <p:cNvSpPr txBox="1">
                <a:spLocks noChangeArrowheads="1"/>
              </p:cNvSpPr>
              <p:nvPr/>
            </p:nvSpPr>
            <p:spPr bwMode="auto">
              <a:xfrm>
                <a:off x="1004442" y="2929342"/>
                <a:ext cx="471214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764034" y="3867150"/>
                <a:ext cx="1355675" cy="53657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计算</a:t>
                </a:r>
                <a:r>
                  <a:rPr kumimoji="1" lang="en-US" altLang="zh-CN" sz="1800" dirty="0">
                    <a:latin typeface="黑体" pitchFamily="49" charset="-122"/>
                    <a:ea typeface="黑体" pitchFamily="49" charset="-122"/>
                  </a:rPr>
                  <a:t>x1,x2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kumimoji="1" lang="en-US" altLang="zh-CN" sz="1800" dirty="0">
                    <a:latin typeface="黑体" pitchFamily="49" charset="-122"/>
                    <a:ea typeface="黑体" pitchFamily="49" charset="-122"/>
                  </a:rPr>
                  <a:t>x1,x2</a:t>
                </a: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495845" y="1220788"/>
                <a:ext cx="0" cy="225425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 bwMode="auto">
              <a:xfrm>
                <a:off x="852931" y="860425"/>
                <a:ext cx="1252491" cy="3603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开始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825945" y="4587875"/>
                <a:ext cx="1252490" cy="360363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lIns="92075" tIns="46038" rIns="92075" bIns="46038" anchor="ctr"/>
              <a:lstStyle/>
              <a:p>
                <a:pPr algn="ctr" defTabSz="762000" eaLnBrk="0" hangingPunct="0">
                  <a:lnSpc>
                    <a:spcPct val="95000"/>
                  </a:lnSpc>
                  <a:defRPr/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结束</a:t>
                </a: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1451397" y="4362450"/>
                <a:ext cx="0" cy="225425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2" name="肘形连接符 21"/>
              <p:cNvCxnSpPr/>
              <p:nvPr/>
            </p:nvCxnSpPr>
            <p:spPr bwMode="auto">
              <a:xfrm rot="10800000" flipV="1">
                <a:off x="1427585" y="2797175"/>
                <a:ext cx="2952640" cy="1677988"/>
              </a:xfrm>
              <a:prstGeom prst="bentConnector3">
                <a:avLst>
                  <a:gd name="adj1" fmla="val 1100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759273" y="1990725"/>
                <a:ext cx="1411235" cy="3143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en-US" altLang="zh-CN" sz="1800" dirty="0">
                    <a:latin typeface="黑体" pitchFamily="49" charset="-122"/>
                    <a:ea typeface="黑体" pitchFamily="49" charset="-122"/>
                  </a:rPr>
                  <a:t>d=b</a:t>
                </a:r>
                <a:r>
                  <a:rPr kumimoji="1" lang="en-US" altLang="zh-CN" sz="1800" baseline="30000" dirty="0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kumimoji="1" lang="en-US" altLang="zh-CN" sz="1800" dirty="0">
                    <a:latin typeface="黑体" pitchFamily="49" charset="-122"/>
                    <a:ea typeface="黑体" pitchFamily="49" charset="-122"/>
                  </a:rPr>
                  <a:t>-4ac</a:t>
                </a:r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>
                <a:off x="1459334" y="2282825"/>
                <a:ext cx="0" cy="285750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>
                <a:off x="2189556" y="2781300"/>
                <a:ext cx="309551" cy="0"/>
              </a:xfrm>
              <a:prstGeom prst="straightConnector1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2500695" y="2640013"/>
                <a:ext cx="1566805" cy="3143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输出无实根！</a:t>
                </a:r>
                <a:endParaRPr kumimoji="1" lang="en-US" altLang="zh-CN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AutoShape 4"/>
              <p:cNvSpPr>
                <a:spLocks noChangeArrowheads="1"/>
              </p:cNvSpPr>
              <p:nvPr/>
            </p:nvSpPr>
            <p:spPr bwMode="auto">
              <a:xfrm>
                <a:off x="695775" y="3227388"/>
                <a:ext cx="1477907" cy="400050"/>
              </a:xfrm>
              <a:prstGeom prst="diamond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266" name="Text Box 5"/>
              <p:cNvSpPr txBox="1">
                <a:spLocks noChangeArrowheads="1"/>
              </p:cNvSpPr>
              <p:nvPr/>
            </p:nvSpPr>
            <p:spPr bwMode="auto">
              <a:xfrm>
                <a:off x="1159338" y="3219111"/>
                <a:ext cx="73153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d==0?</a:t>
                </a:r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1432348" y="2955925"/>
                <a:ext cx="0" cy="285750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2167332" y="3429000"/>
                <a:ext cx="309551" cy="0"/>
              </a:xfrm>
              <a:prstGeom prst="straightConnector1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Text Box 12"/>
              <p:cNvSpPr txBox="1">
                <a:spLocks noChangeArrowheads="1"/>
              </p:cNvSpPr>
              <p:nvPr/>
            </p:nvSpPr>
            <p:spPr bwMode="auto">
              <a:xfrm>
                <a:off x="2478471" y="3287713"/>
                <a:ext cx="1589029" cy="29051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1600" dirty="0"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kumimoji="1" lang="en-US" altLang="zh-CN" sz="1600" dirty="0">
                    <a:latin typeface="黑体" pitchFamily="49" charset="-122"/>
                    <a:ea typeface="黑体" pitchFamily="49" charset="-122"/>
                  </a:rPr>
                  <a:t>-b/(2.0*a)</a:t>
                </a:r>
              </a:p>
            </p:txBody>
          </p:sp>
          <p:sp>
            <p:nvSpPr>
              <p:cNvPr id="10270" name="Text Box 17"/>
              <p:cNvSpPr txBox="1">
                <a:spLocks noChangeArrowheads="1"/>
              </p:cNvSpPr>
              <p:nvPr/>
            </p:nvSpPr>
            <p:spPr bwMode="auto">
              <a:xfrm>
                <a:off x="2121939" y="2506731"/>
                <a:ext cx="38227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1478383" y="3627438"/>
                <a:ext cx="0" cy="285750"/>
              </a:xfrm>
              <a:prstGeom prst="lin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0272" name="Text Box 18"/>
              <p:cNvSpPr txBox="1">
                <a:spLocks noChangeArrowheads="1"/>
              </p:cNvSpPr>
              <p:nvPr/>
            </p:nvSpPr>
            <p:spPr bwMode="auto">
              <a:xfrm>
                <a:off x="1076450" y="3585105"/>
                <a:ext cx="471214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 bwMode="auto">
              <a:xfrm>
                <a:off x="4067500" y="2820988"/>
                <a:ext cx="311138" cy="0"/>
              </a:xfrm>
              <a:prstGeom prst="straightConnector1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4067500" y="3435350"/>
                <a:ext cx="311138" cy="0"/>
              </a:xfrm>
              <a:prstGeom prst="straightConnector1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hlink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AutoShape 27"/>
            <p:cNvSpPr>
              <a:spLocks noChangeArrowheads="1"/>
            </p:cNvSpPr>
            <p:nvPr/>
          </p:nvSpPr>
          <p:spPr bwMode="auto">
            <a:xfrm>
              <a:off x="475636" y="1443607"/>
              <a:ext cx="1414275" cy="288120"/>
            </a:xfrm>
            <a:prstGeom prst="parallelogram">
              <a:avLst>
                <a:gd name="adj" fmla="val 10714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kumimoji="1" lang="en-US" altLang="zh-CN" sz="1800" dirty="0" err="1">
                  <a:latin typeface="黑体" pitchFamily="49" charset="-122"/>
                  <a:ea typeface="黑体" pitchFamily="49" charset="-122"/>
                </a:rPr>
                <a:t>a,b,c</a:t>
              </a:r>
              <a:endParaRPr kumimoji="1" lang="en-US" altLang="zh-CN" sz="18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6" name="AutoShape 4"/>
          <p:cNvSpPr>
            <a:spLocks/>
          </p:cNvSpPr>
          <p:nvPr/>
        </p:nvSpPr>
        <p:spPr bwMode="auto">
          <a:xfrm>
            <a:off x="4644008" y="2985015"/>
            <a:ext cx="214312" cy="1418709"/>
          </a:xfrm>
          <a:prstGeom prst="leftBracket">
            <a:avLst>
              <a:gd name="adj" fmla="val 79707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utoUpdateAnimBg="0"/>
      <p:bldP spid="64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34388" y="4770438"/>
            <a:ext cx="674687" cy="249237"/>
          </a:xfrm>
        </p:spPr>
        <p:txBody>
          <a:bodyPr/>
          <a:lstStyle/>
          <a:p>
            <a:pPr>
              <a:defRPr/>
            </a:pPr>
            <a:fld id="{972A254D-720C-4BD5-B6AA-ACBE3F80B31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68313" y="811213"/>
            <a:ext cx="1150937" cy="546100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400" dirty="0"/>
              <a:t>问题：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850" y="1260475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3366"/>
                </a:solidFill>
              </a:rPr>
              <a:t> </a:t>
            </a:r>
            <a:r>
              <a:rPr lang="zh-CN" altLang="en-US" sz="2400" b="1">
                <a:solidFill>
                  <a:srgbClr val="993366"/>
                </a:solidFill>
              </a:rPr>
              <a:t>如何将学生百分制成绩转换为五级分制</a:t>
            </a:r>
            <a:r>
              <a:rPr lang="en-US" altLang="zh-CN" sz="2400" b="1">
                <a:solidFill>
                  <a:srgbClr val="993366"/>
                </a:solidFill>
              </a:rPr>
              <a:t>?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468313" y="2097088"/>
            <a:ext cx="18303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转换原则：</a:t>
            </a: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560388" y="2500313"/>
            <a:ext cx="30273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A-- 90≤score≤100</a:t>
            </a:r>
          </a:p>
          <a:p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B-- 80≤score&lt;90</a:t>
            </a:r>
          </a:p>
          <a:p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C-- 70≤score&lt;80</a:t>
            </a:r>
          </a:p>
          <a:p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D-- 60≤score&lt;70</a:t>
            </a:r>
          </a:p>
          <a:p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E--  0≤score&lt;60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8" name="组合 107"/>
          <p:cNvGrpSpPr>
            <a:grpSpLocks/>
          </p:cNvGrpSpPr>
          <p:nvPr/>
        </p:nvGrpSpPr>
        <p:grpSpPr bwMode="auto">
          <a:xfrm>
            <a:off x="4357688" y="915988"/>
            <a:ext cx="4751387" cy="3927475"/>
            <a:chOff x="4499992" y="915566"/>
            <a:chExt cx="4287687" cy="3423906"/>
          </a:xfrm>
        </p:grpSpPr>
        <p:cxnSp>
          <p:nvCxnSpPr>
            <p:cNvPr id="5129" name="直接箭头连接符 60"/>
            <p:cNvCxnSpPr>
              <a:cxnSpLocks noChangeShapeType="1"/>
              <a:endCxn id="5130" idx="0"/>
            </p:cNvCxnSpPr>
            <p:nvPr/>
          </p:nvCxnSpPr>
          <p:spPr bwMode="auto">
            <a:xfrm>
              <a:off x="5150731" y="915566"/>
              <a:ext cx="0" cy="3133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5130" name="流程图: 决策 24"/>
            <p:cNvSpPr>
              <a:spLocks noChangeArrowheads="1"/>
            </p:cNvSpPr>
            <p:nvPr/>
          </p:nvSpPr>
          <p:spPr bwMode="auto">
            <a:xfrm>
              <a:off x="4499992" y="1228960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31" name="流程图: 决策 25"/>
            <p:cNvSpPr>
              <a:spLocks noChangeArrowheads="1"/>
            </p:cNvSpPr>
            <p:nvPr/>
          </p:nvSpPr>
          <p:spPr bwMode="auto">
            <a:xfrm>
              <a:off x="5557443" y="1718451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32" name="流程图: 决策 26"/>
            <p:cNvSpPr>
              <a:spLocks noChangeArrowheads="1"/>
            </p:cNvSpPr>
            <p:nvPr/>
          </p:nvSpPr>
          <p:spPr bwMode="auto">
            <a:xfrm>
              <a:off x="6533551" y="2166303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5133" name="肘形连接符 29"/>
            <p:cNvCxnSpPr>
              <a:cxnSpLocks noChangeShapeType="1"/>
              <a:stCxn id="5130" idx="3"/>
              <a:endCxn id="5131" idx="0"/>
            </p:cNvCxnSpPr>
            <p:nvPr/>
          </p:nvCxnSpPr>
          <p:spPr bwMode="auto">
            <a:xfrm>
              <a:off x="5801470" y="1449262"/>
              <a:ext cx="406712" cy="269189"/>
            </a:xfrm>
            <a:prstGeom prst="bent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34" name="肘形连接符 30"/>
            <p:cNvCxnSpPr>
              <a:cxnSpLocks noChangeShapeType="1"/>
            </p:cNvCxnSpPr>
            <p:nvPr/>
          </p:nvCxnSpPr>
          <p:spPr bwMode="auto">
            <a:xfrm>
              <a:off x="6813946" y="1928532"/>
              <a:ext cx="406712" cy="269189"/>
            </a:xfrm>
            <a:prstGeom prst="bent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35" name="肘形连接符 31"/>
            <p:cNvCxnSpPr>
              <a:cxnSpLocks noChangeShapeType="1"/>
            </p:cNvCxnSpPr>
            <p:nvPr/>
          </p:nvCxnSpPr>
          <p:spPr bwMode="auto">
            <a:xfrm rot="16200000" flipH="1">
              <a:off x="7669471" y="2533732"/>
              <a:ext cx="829984" cy="535729"/>
            </a:xfrm>
            <a:prstGeom prst="bentConnector3">
              <a:avLst>
                <a:gd name="adj1" fmla="val 71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5136" name="流程图: 过程 32"/>
            <p:cNvSpPr>
              <a:spLocks noChangeArrowheads="1"/>
            </p:cNvSpPr>
            <p:nvPr/>
          </p:nvSpPr>
          <p:spPr bwMode="auto">
            <a:xfrm>
              <a:off x="4676684" y="3192728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37" name="流程图: 过程 33"/>
            <p:cNvSpPr>
              <a:spLocks noChangeArrowheads="1"/>
            </p:cNvSpPr>
            <p:nvPr/>
          </p:nvSpPr>
          <p:spPr bwMode="auto">
            <a:xfrm>
              <a:off x="5742566" y="3192729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38" name="流程图: 过程 34"/>
            <p:cNvSpPr>
              <a:spLocks noChangeArrowheads="1"/>
            </p:cNvSpPr>
            <p:nvPr/>
          </p:nvSpPr>
          <p:spPr bwMode="auto">
            <a:xfrm>
              <a:off x="6750187" y="3196887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39" name="流程图: 过程 35"/>
            <p:cNvSpPr>
              <a:spLocks noChangeArrowheads="1"/>
            </p:cNvSpPr>
            <p:nvPr/>
          </p:nvSpPr>
          <p:spPr bwMode="auto">
            <a:xfrm>
              <a:off x="7892913" y="3192730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5140" name="直接箭头连接符 37"/>
            <p:cNvCxnSpPr>
              <a:cxnSpLocks noChangeShapeType="1"/>
              <a:endCxn id="5136" idx="0"/>
            </p:cNvCxnSpPr>
            <p:nvPr/>
          </p:nvCxnSpPr>
          <p:spPr bwMode="auto">
            <a:xfrm flipH="1">
              <a:off x="5124067" y="1668569"/>
              <a:ext cx="26664" cy="152415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1" name="直接箭头连接符 38"/>
            <p:cNvCxnSpPr>
              <a:cxnSpLocks noChangeShapeType="1"/>
              <a:endCxn id="5137" idx="0"/>
            </p:cNvCxnSpPr>
            <p:nvPr/>
          </p:nvCxnSpPr>
          <p:spPr bwMode="auto">
            <a:xfrm flipH="1">
              <a:off x="6189949" y="2159055"/>
              <a:ext cx="28748" cy="103367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2" name="直接箭头连接符 43"/>
            <p:cNvCxnSpPr>
              <a:cxnSpLocks noChangeShapeType="1"/>
              <a:stCxn id="5132" idx="2"/>
            </p:cNvCxnSpPr>
            <p:nvPr/>
          </p:nvCxnSpPr>
          <p:spPr bwMode="auto">
            <a:xfrm flipH="1">
              <a:off x="7173506" y="2606907"/>
              <a:ext cx="10784" cy="58998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3" name="直接箭头连接符 62"/>
            <p:cNvCxnSpPr>
              <a:cxnSpLocks noChangeShapeType="1"/>
            </p:cNvCxnSpPr>
            <p:nvPr/>
          </p:nvCxnSpPr>
          <p:spPr bwMode="auto">
            <a:xfrm>
              <a:off x="5137314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4" name="直接箭头连接符 65"/>
            <p:cNvCxnSpPr>
              <a:cxnSpLocks noChangeShapeType="1"/>
            </p:cNvCxnSpPr>
            <p:nvPr/>
          </p:nvCxnSpPr>
          <p:spPr bwMode="auto">
            <a:xfrm>
              <a:off x="6165672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5" name="直接箭头连接符 66"/>
            <p:cNvCxnSpPr>
              <a:cxnSpLocks noChangeShapeType="1"/>
            </p:cNvCxnSpPr>
            <p:nvPr/>
          </p:nvCxnSpPr>
          <p:spPr bwMode="auto">
            <a:xfrm>
              <a:off x="7203134" y="3574523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6" name="直接箭头连接符 67"/>
            <p:cNvCxnSpPr>
              <a:cxnSpLocks noChangeShapeType="1"/>
            </p:cNvCxnSpPr>
            <p:nvPr/>
          </p:nvCxnSpPr>
          <p:spPr bwMode="auto">
            <a:xfrm>
              <a:off x="8352328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7" name="直接连接符 69"/>
            <p:cNvCxnSpPr>
              <a:cxnSpLocks noChangeShapeType="1"/>
            </p:cNvCxnSpPr>
            <p:nvPr/>
          </p:nvCxnSpPr>
          <p:spPr bwMode="auto">
            <a:xfrm>
              <a:off x="5150731" y="3917673"/>
              <a:ext cx="3237693" cy="305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5148" name="直接箭头连接符 70"/>
            <p:cNvCxnSpPr>
              <a:cxnSpLocks noChangeShapeType="1"/>
            </p:cNvCxnSpPr>
            <p:nvPr/>
          </p:nvCxnSpPr>
          <p:spPr bwMode="auto">
            <a:xfrm>
              <a:off x="6648804" y="3972260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5149" name="Text Box 17"/>
            <p:cNvSpPr txBox="1">
              <a:spLocks noChangeArrowheads="1"/>
            </p:cNvSpPr>
            <p:nvPr/>
          </p:nvSpPr>
          <p:spPr bwMode="auto">
            <a:xfrm>
              <a:off x="4800424" y="1729055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5150" name="Text Box 18"/>
            <p:cNvSpPr txBox="1">
              <a:spLocks noChangeArrowheads="1"/>
            </p:cNvSpPr>
            <p:nvPr/>
          </p:nvSpPr>
          <p:spPr bwMode="auto">
            <a:xfrm>
              <a:off x="5726317" y="1126008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5151" name="Text Box 17"/>
            <p:cNvSpPr txBox="1">
              <a:spLocks noChangeArrowheads="1"/>
            </p:cNvSpPr>
            <p:nvPr/>
          </p:nvSpPr>
          <p:spPr bwMode="auto">
            <a:xfrm>
              <a:off x="5857875" y="2184101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auto">
            <a:xfrm>
              <a:off x="6745984" y="2586180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auto">
            <a:xfrm>
              <a:off x="6807285" y="1641033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5154" name="Text Box 18"/>
            <p:cNvSpPr txBox="1">
              <a:spLocks noChangeArrowheads="1"/>
            </p:cNvSpPr>
            <p:nvPr/>
          </p:nvSpPr>
          <p:spPr bwMode="auto">
            <a:xfrm>
              <a:off x="7796722" y="2086649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</p:grp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2197100" y="188913"/>
            <a:ext cx="5011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宋体" pitchFamily="2" charset="-122"/>
              </a:rPr>
              <a:t>用</a:t>
            </a:r>
            <a:r>
              <a:rPr kumimoji="1" lang="en-US" altLang="zh-CN" sz="2400" b="1">
                <a:solidFill>
                  <a:srgbClr val="000066"/>
                </a:solidFill>
                <a:latin typeface="宋体" pitchFamily="2" charset="-122"/>
              </a:rPr>
              <a:t>if-else-if </a:t>
            </a:r>
            <a:r>
              <a:rPr kumimoji="1" lang="zh-CN" altLang="en-US" sz="2400" b="1">
                <a:solidFill>
                  <a:srgbClr val="CC3300"/>
                </a:solidFill>
                <a:latin typeface="宋体" pitchFamily="2" charset="-122"/>
              </a:rPr>
              <a:t>结构处理多重选择</a:t>
            </a:r>
          </a:p>
        </p:txBody>
      </p:sp>
    </p:spTree>
    <p:extLst>
      <p:ext uri="{BB962C8B-B14F-4D97-AF65-F5344CB8AC3E}">
        <p14:creationId xmlns:p14="http://schemas.microsoft.com/office/powerpoint/2010/main" val="1529022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C6FF90-8A2D-4825-92C1-6A243DEE9C3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16238" y="904875"/>
            <a:ext cx="4284662" cy="2528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6600"/>
              </a:buClr>
              <a:buSzPts val="2800"/>
              <a:buFont typeface="Times New Roman" pitchFamily="18" charset="0"/>
              <a:buNone/>
              <a:defRPr/>
            </a:pPr>
            <a:r>
              <a:rPr lang="en-US" altLang="zh-CN" sz="2400" dirty="0">
                <a:cs typeface="Arial" pitchFamily="34" charset="0"/>
              </a:rPr>
              <a:t> </a:t>
            </a:r>
            <a:r>
              <a:rPr lang="zh-CN" altLang="en-US" sz="2400" dirty="0">
                <a:cs typeface="Arial" pitchFamily="34" charset="0"/>
              </a:rPr>
              <a:t>    </a:t>
            </a:r>
            <a:r>
              <a:rPr lang="en-US" altLang="zh-CN" sz="2400" dirty="0">
                <a:cs typeface="Arial" pitchFamily="34" charset="0"/>
              </a:rPr>
              <a:t>if(</a:t>
            </a:r>
            <a:r>
              <a:rPr lang="zh-CN" altLang="en-US" sz="2400" dirty="0">
                <a:cs typeface="Arial" pitchFamily="34" charset="0"/>
              </a:rPr>
              <a:t>表达式</a:t>
            </a:r>
            <a:r>
              <a:rPr lang="en-US" altLang="zh-CN" sz="2400" dirty="0">
                <a:cs typeface="Arial" pitchFamily="34" charset="0"/>
              </a:rPr>
              <a:t>1)          </a:t>
            </a:r>
            <a:r>
              <a:rPr lang="zh-CN" altLang="en-US" sz="2400" dirty="0">
                <a:cs typeface="Arial" pitchFamily="34" charset="0"/>
              </a:rPr>
              <a:t>语句 </a:t>
            </a:r>
            <a:r>
              <a:rPr lang="en-US" altLang="zh-CN" sz="2400" dirty="0">
                <a:cs typeface="Arial" pitchFamily="34" charset="0"/>
              </a:rPr>
              <a:t>1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cs typeface="Arial" pitchFamily="34" charset="0"/>
              </a:rPr>
              <a:t>     else if(</a:t>
            </a:r>
            <a:r>
              <a:rPr lang="zh-CN" altLang="en-US" sz="2400" dirty="0">
                <a:cs typeface="Arial" pitchFamily="34" charset="0"/>
              </a:rPr>
              <a:t>表达式</a:t>
            </a:r>
            <a:r>
              <a:rPr lang="en-US" altLang="zh-CN" sz="2400" dirty="0">
                <a:cs typeface="Arial" pitchFamily="34" charset="0"/>
              </a:rPr>
              <a:t>2)   </a:t>
            </a:r>
            <a:r>
              <a:rPr lang="zh-CN" altLang="en-US" sz="2400" dirty="0">
                <a:cs typeface="Arial" pitchFamily="34" charset="0"/>
              </a:rPr>
              <a:t>语句 </a:t>
            </a:r>
            <a:r>
              <a:rPr lang="en-US" altLang="zh-CN" sz="2400" dirty="0">
                <a:cs typeface="Arial" pitchFamily="34" charset="0"/>
              </a:rPr>
              <a:t>2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cs typeface="Arial" pitchFamily="34" charset="0"/>
              </a:rPr>
              <a:t>     else if(</a:t>
            </a:r>
            <a:r>
              <a:rPr lang="zh-CN" altLang="en-US" sz="2400" dirty="0">
                <a:cs typeface="Arial" pitchFamily="34" charset="0"/>
              </a:rPr>
              <a:t>表达式</a:t>
            </a:r>
            <a:r>
              <a:rPr lang="en-US" altLang="zh-CN" sz="2400" dirty="0">
                <a:cs typeface="Arial" pitchFamily="34" charset="0"/>
              </a:rPr>
              <a:t>3)   </a:t>
            </a:r>
            <a:r>
              <a:rPr lang="zh-CN" altLang="en-US" sz="2400" dirty="0">
                <a:cs typeface="Arial" pitchFamily="34" charset="0"/>
              </a:rPr>
              <a:t>语句 </a:t>
            </a:r>
            <a:r>
              <a:rPr lang="en-US" altLang="zh-CN" sz="2400" dirty="0">
                <a:cs typeface="Arial" pitchFamily="34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cs typeface="Arial" pitchFamily="34" charset="0"/>
              </a:rPr>
              <a:t>              ······                                                               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cs typeface="Arial" pitchFamily="34" charset="0"/>
              </a:rPr>
              <a:t>     else if(</a:t>
            </a:r>
            <a:r>
              <a:rPr lang="zh-CN" altLang="en-US" sz="2400" dirty="0">
                <a:cs typeface="Arial" pitchFamily="34" charset="0"/>
              </a:rPr>
              <a:t>表达式</a:t>
            </a:r>
            <a:r>
              <a:rPr lang="en-US" altLang="zh-CN" sz="2400" dirty="0">
                <a:cs typeface="Arial" pitchFamily="34" charset="0"/>
              </a:rPr>
              <a:t>m)  </a:t>
            </a:r>
            <a:r>
              <a:rPr lang="zh-CN" altLang="en-US" sz="2400" dirty="0">
                <a:cs typeface="Arial" pitchFamily="34" charset="0"/>
              </a:rPr>
              <a:t>语句 </a:t>
            </a:r>
            <a:r>
              <a:rPr lang="en-US" altLang="zh-CN" sz="2400" dirty="0">
                <a:cs typeface="Arial" pitchFamily="34" charset="0"/>
              </a:rPr>
              <a:t>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cs typeface="Arial" pitchFamily="34" charset="0"/>
              </a:rPr>
              <a:t>     else  </a:t>
            </a:r>
            <a:r>
              <a:rPr lang="zh-CN" altLang="en-US" sz="2400" dirty="0">
                <a:cs typeface="Arial" pitchFamily="34" charset="0"/>
              </a:rPr>
              <a:t>语句 </a:t>
            </a:r>
            <a:r>
              <a:rPr lang="en-US" altLang="zh-CN" sz="2400" dirty="0">
                <a:cs typeface="Arial" pitchFamily="34" charset="0"/>
              </a:rPr>
              <a:t>n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8638" y="3724275"/>
            <a:ext cx="8281987" cy="83026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功能：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从多个条件中选择满足条件的语句组执行。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若所有的表达式值都为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0,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则执行最后一个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else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后边的语句。</a:t>
            </a:r>
            <a:endParaRPr kumimoji="1" lang="en-US" altLang="zh-CN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9" name="矩形 6"/>
          <p:cNvSpPr>
            <a:spLocks noChangeArrowheads="1"/>
          </p:cNvSpPr>
          <p:nvPr/>
        </p:nvSpPr>
        <p:spPr bwMode="auto">
          <a:xfrm>
            <a:off x="890588" y="123825"/>
            <a:ext cx="67691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buClr>
                <a:srgbClr val="006600"/>
              </a:buClr>
              <a:buSzPts val="2800"/>
            </a:pP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多重选择的</a:t>
            </a:r>
            <a:r>
              <a:rPr lang="en-US" altLang="zh-CN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else-if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结构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963613" y="901700"/>
            <a:ext cx="18303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语句格式：</a:t>
            </a:r>
          </a:p>
        </p:txBody>
      </p:sp>
    </p:spTree>
    <p:extLst>
      <p:ext uri="{BB962C8B-B14F-4D97-AF65-F5344CB8AC3E}">
        <p14:creationId xmlns:p14="http://schemas.microsoft.com/office/powerpoint/2010/main" val="18321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0DEDE8-70E4-4745-AC46-9CBD14A52BDE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0825" y="93663"/>
            <a:ext cx="4503738" cy="4965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#include&lt;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stdio.h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&gt;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int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main()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{ </a:t>
            </a:r>
            <a:endParaRPr lang="zh-CN" altLang="en-US" sz="2000" dirty="0"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int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score;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("Please input score:");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scanf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("%d", &amp;score);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if (score &lt; 0 || score &gt; 100)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("Input error!\n");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else if (score &gt;= 90)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grade:A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else if (score &gt;= 80)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grade:B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else if (score &gt;= 70)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grade:C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else if (score &gt;= 60)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grade:D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else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grade:E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return 0;</a:t>
            </a:r>
          </a:p>
          <a:p>
            <a:pPr>
              <a:lnSpc>
                <a:spcPts val="1900"/>
              </a:lnSpc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  <a:cs typeface="Arial" pitchFamily="34" charset="0"/>
              </a:rPr>
              <a:t>} </a:t>
            </a:r>
            <a:endParaRPr lang="zh-CN" altLang="en-US" sz="2000" dirty="0"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244135" y="291374"/>
            <a:ext cx="3288305" cy="4584632"/>
            <a:chOff x="1355704" y="483518"/>
            <a:chExt cx="3072281" cy="458463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59" name="流程图: 决策 58"/>
            <p:cNvSpPr/>
            <p:nvPr/>
          </p:nvSpPr>
          <p:spPr bwMode="auto">
            <a:xfrm>
              <a:off x="1355704" y="1446693"/>
              <a:ext cx="1578783" cy="473929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0" tIns="36000" rIns="0" bIns="36000" anchor="ctr"/>
            <a:lstStyle/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 score&lt;0</a:t>
              </a:r>
            </a:p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 或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&gt;100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0" name="流程图: 决策 59"/>
            <p:cNvSpPr/>
            <p:nvPr/>
          </p:nvSpPr>
          <p:spPr bwMode="auto">
            <a:xfrm>
              <a:off x="1410457" y="1995686"/>
              <a:ext cx="1499966" cy="374428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0" tIns="36000" rIns="0" bIns="36000" anchor="ctr"/>
            <a:lstStyle/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score&gt;=90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流程图: 决策 60"/>
            <p:cNvSpPr/>
            <p:nvPr/>
          </p:nvSpPr>
          <p:spPr bwMode="auto">
            <a:xfrm>
              <a:off x="1413064" y="2540680"/>
              <a:ext cx="1497359" cy="369806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0" tIns="36000" rIns="0" bIns="36000" anchor="ctr"/>
            <a:lstStyle/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score&gt;=80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流程图: 过程 61"/>
            <p:cNvSpPr/>
            <p:nvPr/>
          </p:nvSpPr>
          <p:spPr bwMode="auto">
            <a:xfrm>
              <a:off x="3238155" y="1464433"/>
              <a:ext cx="952120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error 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流程图: 过程 62"/>
            <p:cNvSpPr/>
            <p:nvPr/>
          </p:nvSpPr>
          <p:spPr bwMode="auto">
            <a:xfrm>
              <a:off x="3239759" y="2005902"/>
              <a:ext cx="914419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流程图: 过程 63"/>
            <p:cNvSpPr/>
            <p:nvPr/>
          </p:nvSpPr>
          <p:spPr bwMode="auto">
            <a:xfrm>
              <a:off x="3216422" y="2548585"/>
              <a:ext cx="913692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流程图: 过程 64"/>
            <p:cNvSpPr/>
            <p:nvPr/>
          </p:nvSpPr>
          <p:spPr bwMode="auto">
            <a:xfrm>
              <a:off x="3203848" y="3150260"/>
              <a:ext cx="913692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C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162599" y="4604353"/>
              <a:ext cx="6526" cy="26227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2904407" y="1389605"/>
              <a:ext cx="303111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Y</a:t>
              </a: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2844206" y="2494739"/>
              <a:ext cx="431650" cy="24541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Y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749987" y="1851134"/>
              <a:ext cx="348646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N</a:t>
              </a:r>
            </a:p>
          </p:txBody>
        </p:sp>
        <p:sp>
          <p:nvSpPr>
            <p:cNvPr id="70" name="圆角矩形 69"/>
            <p:cNvSpPr/>
            <p:nvPr/>
          </p:nvSpPr>
          <p:spPr bwMode="auto">
            <a:xfrm>
              <a:off x="1774797" y="483518"/>
              <a:ext cx="818654" cy="29439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开始</a:t>
              </a:r>
            </a:p>
          </p:txBody>
        </p:sp>
        <p:sp>
          <p:nvSpPr>
            <p:cNvPr id="71" name="流程图: 过程 70"/>
            <p:cNvSpPr/>
            <p:nvPr/>
          </p:nvSpPr>
          <p:spPr bwMode="auto">
            <a:xfrm>
              <a:off x="1665763" y="950872"/>
              <a:ext cx="993673" cy="363937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score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2129098" y="1851670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157453" y="1314809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74" name="流程图: 决策 73"/>
            <p:cNvSpPr/>
            <p:nvPr/>
          </p:nvSpPr>
          <p:spPr bwMode="auto">
            <a:xfrm>
              <a:off x="1413064" y="3102688"/>
              <a:ext cx="1521423" cy="360683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0" tIns="36000" rIns="0" bIns="36000" anchor="ctr"/>
            <a:lstStyle/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score&gt;=70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5" name="流程图: 决策 74"/>
            <p:cNvSpPr/>
            <p:nvPr/>
          </p:nvSpPr>
          <p:spPr bwMode="auto">
            <a:xfrm>
              <a:off x="1355704" y="3653555"/>
              <a:ext cx="1518619" cy="389010"/>
            </a:xfrm>
            <a:prstGeom prst="flowChartDecision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0" tIns="0" rIns="0" bIns="0" anchor="ctr"/>
            <a:lstStyle/>
            <a:p>
              <a:pPr defTabSz="762000" eaLnBrk="0" hangingPunct="0">
                <a:lnSpc>
                  <a:spcPct val="95000"/>
                </a:lnSpc>
                <a:defRPr/>
              </a:pP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score&gt;=60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6" name="流程图: 过程 75"/>
            <p:cNvSpPr/>
            <p:nvPr/>
          </p:nvSpPr>
          <p:spPr bwMode="auto">
            <a:xfrm>
              <a:off x="1691680" y="4239058"/>
              <a:ext cx="941261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E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7" name="流程图: 过程 76"/>
            <p:cNvSpPr/>
            <p:nvPr/>
          </p:nvSpPr>
          <p:spPr bwMode="auto">
            <a:xfrm>
              <a:off x="3177994" y="3714755"/>
              <a:ext cx="952120" cy="353995"/>
            </a:xfrm>
            <a:prstGeom prst="flowChartProcess">
              <a:avLst/>
            </a:prstGeom>
            <a:grpFill/>
            <a:ln w="12700"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kumimoji="1" lang="en-US" altLang="zh-CN" sz="1400" dirty="0">
                  <a:latin typeface="黑体" pitchFamily="49" charset="-122"/>
                  <a:ea typeface="黑体" pitchFamily="49" charset="-122"/>
                </a:rPr>
                <a:t>D</a:t>
              </a:r>
              <a:endParaRPr kumimoji="1" lang="zh-CN" altLang="en-US" sz="14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2154090" y="4059670"/>
              <a:ext cx="5550" cy="170237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2845042" y="3086490"/>
              <a:ext cx="356047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Y</a:t>
              </a:r>
            </a:p>
          </p:txBody>
        </p: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2771800" y="3675214"/>
              <a:ext cx="215825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Y</a:t>
              </a:r>
            </a:p>
          </p:txBody>
        </p:sp>
        <p:sp>
          <p:nvSpPr>
            <p:cNvPr id="81" name="圆角矩形 80"/>
            <p:cNvSpPr/>
            <p:nvPr/>
          </p:nvSpPr>
          <p:spPr bwMode="auto">
            <a:xfrm>
              <a:off x="1725211" y="4832635"/>
              <a:ext cx="818654" cy="2355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  <a:defRPr/>
              </a:pPr>
              <a:r>
                <a:rPr kumimoji="1" lang="zh-CN" altLang="en-US" sz="1400" dirty="0">
                  <a:latin typeface="黑体" pitchFamily="49" charset="-122"/>
                  <a:ea typeface="黑体" pitchFamily="49" charset="-122"/>
                </a:rPr>
                <a:t>结束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2171856" y="2370114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2184124" y="812967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2871511" y="1989349"/>
              <a:ext cx="303111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Y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2181474" y="2938697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2183888" y="3518400"/>
              <a:ext cx="0" cy="13790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/>
            <p:cNvCxnSpPr>
              <a:stCxn id="59" idx="3"/>
              <a:endCxn id="62" idx="1"/>
            </p:cNvCxnSpPr>
            <p:nvPr/>
          </p:nvCxnSpPr>
          <p:spPr bwMode="auto">
            <a:xfrm flipV="1">
              <a:off x="2934487" y="1641431"/>
              <a:ext cx="303668" cy="4222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/>
            <p:cNvCxnSpPr>
              <a:endCxn id="63" idx="1"/>
            </p:cNvCxnSpPr>
            <p:nvPr/>
          </p:nvCxnSpPr>
          <p:spPr bwMode="auto">
            <a:xfrm flipV="1">
              <a:off x="2910423" y="2182900"/>
              <a:ext cx="329336" cy="144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910423" y="2736764"/>
              <a:ext cx="303668" cy="887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2875931" y="3291161"/>
              <a:ext cx="303668" cy="887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874326" y="3855657"/>
              <a:ext cx="303668" cy="887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1774377" y="2306722"/>
              <a:ext cx="348646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N</a:t>
              </a:r>
            </a:p>
          </p:txBody>
        </p: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784625" y="2885572"/>
              <a:ext cx="348646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N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774377" y="3474777"/>
              <a:ext cx="348646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N</a:t>
              </a:r>
            </a:p>
          </p:txBody>
        </p: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1775082" y="3987990"/>
              <a:ext cx="348646" cy="2646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defRPr kumimoji="1" sz="1400">
                  <a:latin typeface="黑体" pitchFamily="49" charset="-122"/>
                  <a:ea typeface="黑体" pitchFamily="49" charset="-122"/>
                </a:defRPr>
              </a:lvl1pPr>
              <a:lvl2pPr marL="742950" indent="-285750" eaLnBrk="0" hangingPunct="0">
                <a:defRPr sz="3600"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N</a:t>
              </a:r>
            </a:p>
          </p:txBody>
        </p:sp>
        <p:cxnSp>
          <p:nvCxnSpPr>
            <p:cNvPr id="96" name="肘形连接符 95"/>
            <p:cNvCxnSpPr>
              <a:stCxn id="62" idx="3"/>
            </p:cNvCxnSpPr>
            <p:nvPr/>
          </p:nvCxnSpPr>
          <p:spPr bwMode="auto">
            <a:xfrm flipH="1">
              <a:off x="2181474" y="1641431"/>
              <a:ext cx="2008801" cy="3094060"/>
            </a:xfrm>
            <a:prstGeom prst="bentConnector4">
              <a:avLst>
                <a:gd name="adj1" fmla="val -11380"/>
                <a:gd name="adj2" fmla="val 99523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97" name="直接连接符 96"/>
            <p:cNvCxnSpPr>
              <a:stCxn id="63" idx="3"/>
            </p:cNvCxnSpPr>
            <p:nvPr/>
          </p:nvCxnSpPr>
          <p:spPr bwMode="auto">
            <a:xfrm flipV="1">
              <a:off x="4154178" y="2182899"/>
              <a:ext cx="273806" cy="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4154179" y="2724609"/>
              <a:ext cx="273806" cy="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4137410" y="3315224"/>
              <a:ext cx="273806" cy="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4125379" y="3891753"/>
              <a:ext cx="273806" cy="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55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439" y="4770438"/>
            <a:ext cx="576635" cy="373062"/>
          </a:xfrm>
        </p:spPr>
        <p:txBody>
          <a:bodyPr/>
          <a:lstStyle/>
          <a:p>
            <a:pPr>
              <a:defRPr/>
            </a:pPr>
            <a:fld id="{77360C70-3B97-4B06-80F1-85014C9E9CB8}" type="slidenum">
              <a:rPr lang="zh-CN" altLang="en-US" b="1" smtClean="0">
                <a:solidFill>
                  <a:srgbClr val="FF9900"/>
                </a:solidFill>
                <a:latin typeface="+mn-lt"/>
                <a:ea typeface="宋体" pitchFamily="2" charset="-122"/>
              </a:rPr>
              <a:pPr>
                <a:defRPr/>
              </a:pPr>
              <a:t>29</a:t>
            </a:fld>
            <a:r>
              <a:rPr lang="zh-CN" altLang="en-US" b="1" dirty="0">
                <a:latin typeface="+mn-lt"/>
                <a:ea typeface="宋体" pitchFamily="2" charset="-122"/>
              </a:rPr>
              <a:t> 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0983" y="195337"/>
            <a:ext cx="8532440" cy="432197"/>
          </a:xfrm>
          <a:solidFill>
            <a:srgbClr val="CCFFFF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6 </a:t>
            </a:r>
            <a:r>
              <a:rPr lang="zh-CN" altLang="en-US" sz="2400" dirty="0"/>
              <a:t>从键盘输入一个字符，判断它是字母、数字还是其他字符 </a:t>
            </a:r>
            <a:r>
              <a:rPr lang="en-US" altLang="zh-CN" sz="2400" dirty="0"/>
              <a:t>.</a:t>
            </a:r>
            <a:r>
              <a:rPr lang="zh-CN" altLang="en-US" sz="2400" dirty="0"/>
              <a:t>                                   </a:t>
            </a:r>
          </a:p>
          <a:p>
            <a:pPr>
              <a:buFontTx/>
              <a:buNone/>
            </a:pPr>
            <a:r>
              <a:rPr lang="zh-CN" altLang="en-US" sz="2400" dirty="0"/>
              <a:t>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5536" y="627534"/>
            <a:ext cx="8497887" cy="45807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#include &lt;</a:t>
            </a:r>
            <a:r>
              <a:rPr kumimoji="1" lang="en-US" altLang="zh-CN" sz="2400" dirty="0" err="1">
                <a:latin typeface="Arial" charset="0"/>
              </a:rPr>
              <a:t>stdio.h</a:t>
            </a:r>
            <a:r>
              <a:rPr kumimoji="1" lang="en-US" altLang="zh-CN" sz="2400" dirty="0">
                <a:latin typeface="Arial" charset="0"/>
              </a:rPr>
              <a:t>&gt;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 err="1">
                <a:latin typeface="Arial" charset="0"/>
              </a:rPr>
              <a:t>int</a:t>
            </a:r>
            <a:r>
              <a:rPr kumimoji="1" lang="en-US" altLang="zh-CN" sz="2400" dirty="0">
                <a:latin typeface="Arial" charset="0"/>
              </a:rPr>
              <a:t> main()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{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char c;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</a:t>
            </a:r>
            <a:r>
              <a:rPr kumimoji="1" lang="en-US" altLang="zh-CN" sz="2400" dirty="0" err="1">
                <a:latin typeface="Arial" charset="0"/>
              </a:rPr>
              <a:t>printf</a:t>
            </a:r>
            <a:r>
              <a:rPr kumimoji="1" lang="en-US" altLang="zh-CN" sz="2400" dirty="0">
                <a:latin typeface="Arial" charset="0"/>
              </a:rPr>
              <a:t>("Please input a character:");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c=</a:t>
            </a:r>
            <a:r>
              <a:rPr kumimoji="1" lang="en-US" altLang="zh-CN" sz="2400" dirty="0" err="1">
                <a:latin typeface="Arial" charset="0"/>
              </a:rPr>
              <a:t>getchar</a:t>
            </a:r>
            <a:r>
              <a:rPr kumimoji="1" lang="en-US" altLang="zh-CN" sz="2400" dirty="0">
                <a:latin typeface="Arial" charset="0"/>
              </a:rPr>
              <a:t>();  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if</a:t>
            </a:r>
            <a:r>
              <a:rPr kumimoji="1" lang="en-US" altLang="zh-CN" sz="2400" dirty="0">
                <a:latin typeface="Arial" charset="0"/>
              </a:rPr>
              <a:t>(c&gt;='A'&amp;&amp;c&lt;='Z'||c&gt;='a'&amp;&amp;c&lt;='z')        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       </a:t>
            </a:r>
            <a:r>
              <a:rPr kumimoji="1" lang="en-US" altLang="zh-CN" sz="2400" dirty="0" err="1">
                <a:latin typeface="Arial" charset="0"/>
              </a:rPr>
              <a:t>printf</a:t>
            </a:r>
            <a:r>
              <a:rPr kumimoji="1" lang="en-US" altLang="zh-CN" sz="2400" dirty="0">
                <a:latin typeface="Arial" charset="0"/>
              </a:rPr>
              <a:t>("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%</a:t>
            </a:r>
            <a:r>
              <a:rPr kumimoji="1" lang="en-US" altLang="zh-CN" sz="2400" dirty="0">
                <a:solidFill>
                  <a:schemeClr val="accent1"/>
                </a:solidFill>
                <a:latin typeface="Arial" charset="0"/>
              </a:rPr>
              <a:t>c</a:t>
            </a:r>
            <a:r>
              <a:rPr kumimoji="1" lang="en-US" altLang="zh-CN" sz="2400" dirty="0">
                <a:latin typeface="Arial" charset="0"/>
              </a:rPr>
              <a:t> is a letter\</a:t>
            </a:r>
            <a:r>
              <a:rPr kumimoji="1" lang="en-US" altLang="zh-CN" sz="2400" dirty="0" err="1">
                <a:latin typeface="Arial" charset="0"/>
              </a:rPr>
              <a:t>n",c</a:t>
            </a:r>
            <a:r>
              <a:rPr kumimoji="1" lang="en-US" altLang="zh-CN" sz="2400" dirty="0">
                <a:latin typeface="Arial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else if</a:t>
            </a:r>
            <a:r>
              <a:rPr kumimoji="1" lang="en-US" altLang="zh-CN" sz="2400" dirty="0">
                <a:latin typeface="Arial" charset="0"/>
              </a:rPr>
              <a:t>(c&gt;='0'&amp;&amp;c&lt;='9') 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       </a:t>
            </a:r>
            <a:r>
              <a:rPr kumimoji="1" lang="en-US" altLang="zh-CN" sz="2400" dirty="0" err="1">
                <a:latin typeface="Arial" charset="0"/>
              </a:rPr>
              <a:t>printf</a:t>
            </a:r>
            <a:r>
              <a:rPr kumimoji="1" lang="en-US" altLang="zh-CN" sz="2400" dirty="0">
                <a:latin typeface="Arial" charset="0"/>
              </a:rPr>
              <a:t>("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%</a:t>
            </a:r>
            <a:r>
              <a:rPr kumimoji="1" lang="en-US" altLang="zh-CN" sz="2400" dirty="0">
                <a:solidFill>
                  <a:schemeClr val="accent1"/>
                </a:solidFill>
                <a:latin typeface="Arial" charset="0"/>
              </a:rPr>
              <a:t>c</a:t>
            </a:r>
            <a:r>
              <a:rPr kumimoji="1" lang="en-US" altLang="zh-CN" sz="2400" dirty="0">
                <a:latin typeface="Arial" charset="0"/>
              </a:rPr>
              <a:t> is a digit\</a:t>
            </a:r>
            <a:r>
              <a:rPr kumimoji="1" lang="en-US" altLang="zh-CN" sz="2400" dirty="0" err="1">
                <a:latin typeface="Arial" charset="0"/>
              </a:rPr>
              <a:t>n",c</a:t>
            </a:r>
            <a:r>
              <a:rPr kumimoji="1" lang="en-US" altLang="zh-CN" sz="2400" dirty="0">
                <a:latin typeface="Arial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else</a:t>
            </a:r>
            <a:r>
              <a:rPr kumimoji="1" lang="en-US" altLang="zh-CN" sz="2400" dirty="0">
                <a:latin typeface="Arial" charset="0"/>
              </a:rPr>
              <a:t> 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       </a:t>
            </a:r>
            <a:r>
              <a:rPr kumimoji="1" lang="en-US" altLang="zh-CN" sz="2400" dirty="0" err="1">
                <a:latin typeface="Arial" charset="0"/>
              </a:rPr>
              <a:t>printf</a:t>
            </a:r>
            <a:r>
              <a:rPr kumimoji="1" lang="en-US" altLang="zh-CN" sz="2400" dirty="0">
                <a:latin typeface="Arial" charset="0"/>
              </a:rPr>
              <a:t>("</a:t>
            </a:r>
            <a:r>
              <a:rPr kumimoji="1" lang="en-US" altLang="zh-CN" sz="2400" dirty="0">
                <a:solidFill>
                  <a:srgbClr val="CC0000"/>
                </a:solidFill>
                <a:latin typeface="Arial" charset="0"/>
              </a:rPr>
              <a:t>%</a:t>
            </a:r>
            <a:r>
              <a:rPr kumimoji="1" lang="en-US" altLang="zh-CN" sz="2400" dirty="0">
                <a:solidFill>
                  <a:schemeClr val="accent1"/>
                </a:solidFill>
                <a:latin typeface="Arial" charset="0"/>
              </a:rPr>
              <a:t>c</a:t>
            </a:r>
            <a:r>
              <a:rPr kumimoji="1" lang="en-US" altLang="zh-CN" sz="2400" dirty="0">
                <a:latin typeface="Arial" charset="0"/>
              </a:rPr>
              <a:t> is other character\</a:t>
            </a:r>
            <a:r>
              <a:rPr kumimoji="1" lang="en-US" altLang="zh-CN" sz="2400" dirty="0" err="1">
                <a:latin typeface="Arial" charset="0"/>
              </a:rPr>
              <a:t>n",c</a:t>
            </a:r>
            <a:r>
              <a:rPr kumimoji="1" lang="en-US" altLang="zh-CN" sz="2400" dirty="0">
                <a:latin typeface="Arial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     return 0;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24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3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6454"/>
            <a:ext cx="5328592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关系运算符与关系表达式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80830B-700C-4FE6-A0AA-11465CA9C9D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188" y="3748088"/>
            <a:ext cx="7567612" cy="11271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189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76200">
                <a:pattFill prst="wdUpDiag">
                  <a:fgClr>
                    <a:srgbClr val="66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 b="1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选择结构</a:t>
            </a:r>
            <a:r>
              <a:rPr kumimoji="1" lang="en-US" altLang="zh-CN" sz="2800" b="1">
                <a:latin typeface="楷体" pitchFamily="49" charset="-122"/>
                <a:ea typeface="楷体" pitchFamily="49" charset="-122"/>
              </a:rPr>
              <a:t>:</a:t>
            </a: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根据给定的判断条件，控制程序执行流程的语句。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98850" y="828675"/>
            <a:ext cx="53943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根据判断结果决定做某件事情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根据学生分数进行成绩分级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一元二次方程求解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06825" y="2206625"/>
            <a:ext cx="4451350" cy="123825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自然语言：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如果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… 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那么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40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		     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否则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…</a:t>
            </a:r>
            <a:endParaRPr kumimoji="1" lang="en-US" altLang="zh-CN" sz="240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kumimoji="1" lang="zh-CN" altLang="en-US" sz="240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语言：</a:t>
            </a:r>
            <a:r>
              <a:rPr kumimoji="1" lang="zh-CN" altLang="en-US" sz="240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88938" y="1116013"/>
            <a:ext cx="3246437" cy="546100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400" dirty="0"/>
              <a:t>为什么要用选择结构？</a:t>
            </a:r>
          </a:p>
        </p:txBody>
      </p:sp>
      <p:sp>
        <p:nvSpPr>
          <p:cNvPr id="5128" name="WordArt 7"/>
          <p:cNvSpPr>
            <a:spLocks noChangeArrowheads="1" noChangeShapeType="1" noTextEdit="1"/>
          </p:cNvSpPr>
          <p:nvPr/>
        </p:nvSpPr>
        <p:spPr bwMode="auto">
          <a:xfrm>
            <a:off x="6765925" y="195263"/>
            <a:ext cx="1477963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9426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9999"/>
                    </a:gs>
                    <a:gs pos="50000">
                      <a:srgbClr val="FFFFFF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隶书"/>
                <a:ea typeface="隶书"/>
              </a:rPr>
              <a:t>问题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8313" y="2557463"/>
            <a:ext cx="16065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en-US" sz="2400" b="1" i="1">
                <a:solidFill>
                  <a:srgbClr val="CC0000"/>
                </a:solidFill>
              </a:rPr>
              <a:t>如何解决</a:t>
            </a:r>
            <a:r>
              <a:rPr kumimoji="1" lang="en-US" altLang="zh-CN" sz="2400" b="1" i="1">
                <a:solidFill>
                  <a:srgbClr val="CC0000"/>
                </a:solidFill>
              </a:rPr>
              <a:t>?</a:t>
            </a:r>
            <a:endParaRPr kumimoji="1" lang="en-US" altLang="zh-CN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build="p" autoUpdateAnimBg="0"/>
      <p:bldP spid="7" grpId="0" animBg="1" autoUpdateAnimBg="0"/>
      <p:bldP spid="8" grpId="0"/>
      <p:bldP spid="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1470"/>
            <a:ext cx="8783638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/>
                <a:latin typeface="黑体" pitchFamily="49" charset="-122"/>
                <a:ea typeface="黑体" pitchFamily="49" charset="-122"/>
              </a:rPr>
              <a:t>            </a:t>
            </a:r>
            <a:r>
              <a:rPr lang="zh-CN" altLang="en-US" sz="2800" dirty="0">
                <a:effectLst/>
                <a:latin typeface="黑体" pitchFamily="49" charset="-122"/>
                <a:ea typeface="黑体" pitchFamily="49" charset="-122"/>
              </a:rPr>
              <a:t>大小写字母转换程序</a:t>
            </a:r>
            <a:r>
              <a:rPr lang="en-US" altLang="zh-CN" sz="2800" dirty="0">
                <a:effectLst/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effectLst/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618484"/>
            <a:ext cx="4319588" cy="451604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if-else if</a:t>
            </a:r>
            <a:r>
              <a:rPr lang="zh-CN" altLang="en-US" sz="2000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形式：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#include "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stdio.h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char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getchar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&gt;=‘a’&amp;&amp;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&lt;=‘z’)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=ch-32;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else if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&gt;=‘A’&amp;&amp;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&lt;=‘Z’)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=ch+32;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=%c",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} 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67544" y="534973"/>
            <a:ext cx="3683000" cy="4516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形式：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#include "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stdio.h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char 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getchar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if(</a:t>
            </a:r>
            <a:r>
              <a:rPr kumimoji="1" lang="en-US" altLang="zh-CN" sz="2000" b="1" dirty="0" err="1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&gt;='A'&amp;&amp;</a:t>
            </a:r>
            <a:r>
              <a:rPr kumimoji="1" lang="en-US" altLang="zh-CN" sz="2000" b="1" dirty="0" err="1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&lt;='Z')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kumimoji="1" lang="en-US" altLang="zh-CN" sz="2000" b="1" dirty="0" err="1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=ch+32;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sz="2000" b="1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1" lang="en-US" altLang="zh-CN" sz="2000" b="1" dirty="0" err="1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&gt;='a'&amp;&amp;</a:t>
            </a:r>
            <a:r>
              <a:rPr kumimoji="1" lang="en-US" altLang="zh-CN" sz="2000" b="1" dirty="0" err="1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&lt;='z')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</a:t>
            </a:r>
            <a:r>
              <a:rPr kumimoji="1" lang="en-US" altLang="zh-CN" sz="2000" b="1" dirty="0" err="1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=ch-32;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printf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=%c",</a:t>
            </a:r>
            <a:r>
              <a:rPr kumimoji="1" lang="en-US" altLang="zh-CN" sz="20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marL="342900" indent="-342900" algn="l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433906" y="-51208"/>
            <a:ext cx="3689488" cy="550779"/>
          </a:xfrm>
          <a:custGeom>
            <a:avLst/>
            <a:gdLst>
              <a:gd name="connsiteX0" fmla="*/ 1268723 w 3689488"/>
              <a:gd name="connsiteY0" fmla="*/ 253089 h 550779"/>
              <a:gd name="connsiteX1" fmla="*/ 639330 w 3689488"/>
              <a:gd name="connsiteY1" fmla="*/ 348091 h 550779"/>
              <a:gd name="connsiteX2" fmla="*/ 21813 w 3689488"/>
              <a:gd name="connsiteY2" fmla="*/ 549972 h 550779"/>
              <a:gd name="connsiteX3" fmla="*/ 247445 w 3689488"/>
              <a:gd name="connsiteY3" fmla="*/ 419343 h 550779"/>
              <a:gd name="connsiteX4" fmla="*/ 1268723 w 3689488"/>
              <a:gd name="connsiteY4" fmla="*/ 431218 h 550779"/>
              <a:gd name="connsiteX5" fmla="*/ 3548785 w 3689488"/>
              <a:gd name="connsiteY5" fmla="*/ 359966 h 550779"/>
              <a:gd name="connsiteX6" fmla="*/ 3358780 w 3689488"/>
              <a:gd name="connsiteY6" fmla="*/ 419343 h 55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9488" h="550779">
                <a:moveTo>
                  <a:pt x="1268723" y="253089"/>
                </a:moveTo>
                <a:cubicBezTo>
                  <a:pt x="1057935" y="275850"/>
                  <a:pt x="847148" y="298611"/>
                  <a:pt x="639330" y="348091"/>
                </a:cubicBezTo>
                <a:cubicBezTo>
                  <a:pt x="431512" y="397571"/>
                  <a:pt x="87127" y="538097"/>
                  <a:pt x="21813" y="549972"/>
                </a:cubicBezTo>
                <a:cubicBezTo>
                  <a:pt x="-43501" y="561847"/>
                  <a:pt x="39627" y="439135"/>
                  <a:pt x="247445" y="419343"/>
                </a:cubicBezTo>
                <a:cubicBezTo>
                  <a:pt x="455263" y="399551"/>
                  <a:pt x="718500" y="441114"/>
                  <a:pt x="1268723" y="431218"/>
                </a:cubicBezTo>
                <a:cubicBezTo>
                  <a:pt x="1818946" y="421322"/>
                  <a:pt x="3200442" y="361945"/>
                  <a:pt x="3548785" y="359966"/>
                </a:cubicBezTo>
                <a:cubicBezTo>
                  <a:pt x="3897128" y="357987"/>
                  <a:pt x="3507221" y="-487140"/>
                  <a:pt x="3358780" y="419343"/>
                </a:cubicBezTo>
              </a:path>
            </a:pathLst>
          </a:custGeom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062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95288" y="2409825"/>
            <a:ext cx="4176712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eaLnBrk="0" hangingPunct="0"/>
            <a:r>
              <a:rPr kumimoji="1" lang="zh-CN" altLang="en-US" sz="2400" b="1" dirty="0">
                <a:latin typeface="宋体" pitchFamily="2" charset="-122"/>
              </a:rPr>
              <a:t>可以表示为如下</a:t>
            </a:r>
            <a:r>
              <a:rPr kumimoji="1" lang="zh-CN" altLang="zh-CN" sz="2400" b="1" dirty="0">
                <a:latin typeface="宋体" pitchFamily="2" charset="-122"/>
              </a:rPr>
              <a:t>程序段</a:t>
            </a:r>
            <a:r>
              <a:rPr kumimoji="1" lang="zh-CN" altLang="en-US" sz="2400" b="1" dirty="0">
                <a:latin typeface="宋体" pitchFamily="2" charset="-122"/>
              </a:rPr>
              <a:t>：</a:t>
            </a:r>
            <a:endParaRPr kumimoji="1" lang="zh-CN" altLang="zh-CN" sz="2400" b="1" dirty="0">
              <a:latin typeface="宋体" pitchFamily="2" charset="-122"/>
            </a:endParaRPr>
          </a:p>
          <a:p>
            <a:pPr algn="l" eaLnBrk="0" hangingPunct="0"/>
            <a:r>
              <a:rPr kumimoji="1" lang="en-US" altLang="en-US" sz="2400" b="1" dirty="0">
                <a:latin typeface="宋体" pitchFamily="2" charset="-122"/>
              </a:rPr>
              <a:t>y</a:t>
            </a:r>
            <a:r>
              <a:rPr kumimoji="1" lang="en-US" altLang="zh-CN" sz="2400" b="1" dirty="0">
                <a:latin typeface="宋体" pitchFamily="2" charset="-122"/>
              </a:rPr>
              <a:t>=-1;</a:t>
            </a:r>
          </a:p>
          <a:p>
            <a:pPr algn="l" eaLnBrk="0" hangingPunct="0"/>
            <a:r>
              <a:rPr kumimoji="1" lang="en-US" altLang="zh-CN" sz="2400" b="1" dirty="0">
                <a:latin typeface="宋体" pitchFamily="2" charset="-122"/>
              </a:rPr>
              <a:t>if (x!=0)</a:t>
            </a:r>
          </a:p>
          <a:p>
            <a:pPr algn="l" eaLnBrk="0" hangingPunct="0"/>
            <a:r>
              <a:rPr kumimoji="1" lang="en-US" altLang="zh-CN" sz="2400" b="1" dirty="0">
                <a:latin typeface="宋体" pitchFamily="2" charset="-122"/>
              </a:rPr>
              <a:t>  if(x&gt;0) y=2*sin(x);</a:t>
            </a:r>
          </a:p>
          <a:p>
            <a:pPr algn="l" eaLnBrk="0" hangingPunct="0"/>
            <a:r>
              <a:rPr kumimoji="1" lang="en-US" altLang="zh-CN" sz="2400" b="1" dirty="0">
                <a:latin typeface="宋体" pitchFamily="2" charset="-122"/>
              </a:rPr>
              <a:t>  else y=0;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68313" y="573881"/>
            <a:ext cx="3959225" cy="1371600"/>
          </a:xfrm>
          <a:prstGeom prst="rect">
            <a:avLst/>
          </a:prstGeom>
          <a:solidFill>
            <a:srgbClr val="C0C0C0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eaLnBrk="0" hangingPunct="0"/>
            <a:r>
              <a:rPr kumimoji="1"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  数学式1:</a:t>
            </a:r>
          </a:p>
          <a:p>
            <a:pPr algn="l" eaLnBrk="0" hangingPunct="0"/>
            <a:r>
              <a:rPr kumimoji="1"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   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    </a:t>
            </a:r>
            <a:r>
              <a:rPr kumimoji="1"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0     (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x&lt;0)  </a:t>
            </a:r>
          </a:p>
          <a:p>
            <a:pPr algn="l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  y=  -1     (x=0)</a:t>
            </a:r>
          </a:p>
          <a:p>
            <a:pPr algn="l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      2sinx  (x&gt;0)</a:t>
            </a:r>
          </a:p>
        </p:txBody>
      </p:sp>
      <p:sp>
        <p:nvSpPr>
          <p:cNvPr id="98308" name="AutoShape 4"/>
          <p:cNvSpPr>
            <a:spLocks/>
          </p:cNvSpPr>
          <p:nvPr/>
        </p:nvSpPr>
        <p:spPr bwMode="auto">
          <a:xfrm>
            <a:off x="1331914" y="1059656"/>
            <a:ext cx="280987" cy="742950"/>
          </a:xfrm>
          <a:prstGeom prst="leftBrace">
            <a:avLst>
              <a:gd name="adj1" fmla="val 29379"/>
              <a:gd name="adj2" fmla="val 50000"/>
            </a:avLst>
          </a:prstGeom>
          <a:noFill/>
          <a:ln w="12700" cap="sq">
            <a:solidFill>
              <a:srgbClr val="000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792664" y="2085975"/>
            <a:ext cx="43513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CC0000"/>
                </a:solidFill>
                <a:latin typeface="宋体" pitchFamily="2" charset="-122"/>
                <a:sym typeface="Wingdings 2" pitchFamily="18" charset="2"/>
              </a:rPr>
              <a:t>讨论</a:t>
            </a:r>
            <a:r>
              <a:rPr kumimoji="1" lang="en-US" altLang="zh-CN" sz="2000" b="1" dirty="0">
                <a:solidFill>
                  <a:srgbClr val="CC0000"/>
                </a:solidFill>
                <a:latin typeface="宋体" pitchFamily="2" charset="-122"/>
                <a:sym typeface="Wingdings 2" pitchFamily="18" charset="2"/>
              </a:rPr>
              <a:t>:</a:t>
            </a:r>
            <a:r>
              <a:rPr kumimoji="1" lang="zh-CN" altLang="en-US" sz="2000" b="1" dirty="0">
                <a:solidFill>
                  <a:srgbClr val="CC0000"/>
                </a:solidFill>
                <a:latin typeface="宋体" pitchFamily="2" charset="-122"/>
                <a:sym typeface="Wingdings 2" pitchFamily="18" charset="2"/>
              </a:rPr>
              <a:t>给第二个</a:t>
            </a:r>
            <a:r>
              <a:rPr kumimoji="1" lang="en-US" altLang="zh-CN" sz="2000" b="1" dirty="0">
                <a:solidFill>
                  <a:srgbClr val="CC0000"/>
                </a:solidFill>
                <a:latin typeface="宋体" pitchFamily="2" charset="-122"/>
                <a:sym typeface="Wingdings 2" pitchFamily="18" charset="2"/>
              </a:rPr>
              <a:t>if</a:t>
            </a:r>
            <a:r>
              <a:rPr kumimoji="1" lang="zh-CN" altLang="zh-CN" sz="2000" b="1" dirty="0">
                <a:solidFill>
                  <a:srgbClr val="CC0000"/>
                </a:solidFill>
                <a:latin typeface="宋体" pitchFamily="2" charset="-122"/>
                <a:sym typeface="Wingdings 2" pitchFamily="18" charset="2"/>
              </a:rPr>
              <a:t>行加{ }后表示的数学式？</a:t>
            </a:r>
            <a:endParaRPr kumimoji="1" lang="zh-CN" altLang="en-US" sz="2000" b="1" dirty="0">
              <a:solidFill>
                <a:srgbClr val="CC0000"/>
              </a:solidFill>
              <a:latin typeface="宋体" pitchFamily="2" charset="-122"/>
              <a:sym typeface="Wingdings 2" pitchFamily="18" charset="2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4140201" y="3383172"/>
            <a:ext cx="38854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zh-CN" b="1">
                <a:solidFill>
                  <a:srgbClr val="FF0066"/>
                </a:solidFill>
                <a:latin typeface="宋体" pitchFamily="2" charset="-122"/>
                <a:sym typeface="Wingdings 2" pitchFamily="18" charset="2"/>
              </a:rPr>
              <a:t>}</a:t>
            </a:r>
            <a:endParaRPr kumimoji="1" lang="en-US" altLang="zh-CN" b="1">
              <a:solidFill>
                <a:srgbClr val="FF0066"/>
              </a:solidFill>
              <a:latin typeface="宋体" pitchFamily="2" charset="-122"/>
              <a:sym typeface="Wingdings 2" pitchFamily="18" charset="2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95288" y="3383172"/>
            <a:ext cx="38854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kumimoji="1" lang="zh-CN" altLang="zh-CN" b="1">
                <a:solidFill>
                  <a:srgbClr val="FF0066"/>
                </a:solidFill>
                <a:latin typeface="宋体" pitchFamily="2" charset="-122"/>
                <a:sym typeface="Wingdings 2" pitchFamily="18" charset="2"/>
              </a:rPr>
              <a:t>{</a:t>
            </a:r>
            <a:endParaRPr kumimoji="1" lang="en-US" altLang="zh-CN" sz="3200">
              <a:solidFill>
                <a:schemeClr val="folHlink"/>
              </a:solidFill>
              <a:latin typeface="宋体" pitchFamily="2" charset="-122"/>
              <a:sym typeface="Wingdings 2" pitchFamily="18" charset="2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4932364" y="2895600"/>
            <a:ext cx="3729037" cy="1371600"/>
          </a:xfrm>
          <a:prstGeom prst="rect">
            <a:avLst/>
          </a:prstGeom>
          <a:solidFill>
            <a:srgbClr val="C0C0C0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eaLnBrk="0" hangingPunct="0"/>
            <a:r>
              <a:rPr kumimoji="1"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程序段表示的数学式2:</a:t>
            </a:r>
          </a:p>
          <a:p>
            <a:pPr algn="l" eaLnBrk="0" hangingPunct="0"/>
            <a:r>
              <a:rPr kumimoji="1"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      -1     (</a:t>
            </a:r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x&lt;0)  </a:t>
            </a:r>
          </a:p>
          <a:p>
            <a:pPr algn="l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  y=   0     (x=0)</a:t>
            </a:r>
          </a:p>
          <a:p>
            <a:pPr algn="l" eaLnBrk="0" hangingPunct="0"/>
            <a:r>
              <a:rPr kumimoji="1"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      2sinx  (x&gt;0)</a:t>
            </a:r>
          </a:p>
        </p:txBody>
      </p:sp>
      <p:sp>
        <p:nvSpPr>
          <p:cNvPr id="98313" name="AutoShape 9"/>
          <p:cNvSpPr>
            <a:spLocks/>
          </p:cNvSpPr>
          <p:nvPr/>
        </p:nvSpPr>
        <p:spPr bwMode="auto">
          <a:xfrm>
            <a:off x="5795964" y="3381375"/>
            <a:ext cx="280987" cy="742950"/>
          </a:xfrm>
          <a:prstGeom prst="leftBrace">
            <a:avLst>
              <a:gd name="adj1" fmla="val 29379"/>
              <a:gd name="adj2" fmla="val 50000"/>
            </a:avLst>
          </a:prstGeom>
          <a:noFill/>
          <a:ln w="12700" cap="sq">
            <a:solidFill>
              <a:srgbClr val="000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4787901" y="344698"/>
            <a:ext cx="4105275" cy="18180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 eaLnBrk="0" hangingPunct="0"/>
            <a:r>
              <a:rPr kumimoji="1" lang="zh-CN" altLang="zh-CN" sz="2800" b="1">
                <a:latin typeface="宋体" pitchFamily="2" charset="-122"/>
              </a:rPr>
              <a:t>数学式1程序</a:t>
            </a:r>
            <a:r>
              <a:rPr kumimoji="1" lang="zh-CN" altLang="en-US" sz="2800" b="1">
                <a:latin typeface="宋体" pitchFamily="2" charset="-122"/>
              </a:rPr>
              <a:t>段</a:t>
            </a:r>
            <a:r>
              <a:rPr kumimoji="1" lang="zh-CN" altLang="zh-CN" sz="2800" b="1">
                <a:latin typeface="宋体" pitchFamily="2" charset="-122"/>
              </a:rPr>
              <a:t>为:</a:t>
            </a:r>
          </a:p>
          <a:p>
            <a:pPr algn="l"/>
            <a:r>
              <a:rPr kumimoji="1" lang="en-US" altLang="zh-CN" sz="2800" b="1"/>
              <a:t>if(x&lt;0)  y=0;  </a:t>
            </a:r>
          </a:p>
          <a:p>
            <a:pPr algn="l"/>
            <a:r>
              <a:rPr kumimoji="1" lang="en-US" altLang="zh-CN" sz="2800" b="1"/>
              <a:t>else if(x==0)  y=-1;</a:t>
            </a:r>
          </a:p>
          <a:p>
            <a:pPr algn="l"/>
            <a:r>
              <a:rPr kumimoji="1" lang="en-US" altLang="zh-CN" sz="2800" b="1"/>
              <a:t>       else y=2*sin(x);</a:t>
            </a:r>
          </a:p>
        </p:txBody>
      </p:sp>
      <p:sp>
        <p:nvSpPr>
          <p:cNvPr id="25612" name="AutoShape 13"/>
          <p:cNvSpPr>
            <a:spLocks noChangeArrowheads="1"/>
          </p:cNvSpPr>
          <p:nvPr/>
        </p:nvSpPr>
        <p:spPr bwMode="auto">
          <a:xfrm>
            <a:off x="34926" y="0"/>
            <a:ext cx="2160587" cy="539354"/>
          </a:xfrm>
          <a:prstGeom prst="irregularSeal2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/>
              <a:t>思考</a:t>
            </a:r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827088" y="4462462"/>
            <a:ext cx="7632700" cy="539354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kumimoji="1" lang="zh-CN" altLang="en-US" sz="2400" b="1">
                <a:solidFill>
                  <a:srgbClr val="CC0000"/>
                </a:solidFill>
                <a:latin typeface="宋体" pitchFamily="2" charset="-122"/>
              </a:rPr>
              <a:t>强调</a:t>
            </a:r>
            <a:r>
              <a:rPr kumimoji="1" lang="zh-CN" altLang="en-US" sz="2400" b="1">
                <a:latin typeface="宋体" pitchFamily="2" charset="-122"/>
              </a:rPr>
              <a:t>：每个</a:t>
            </a:r>
            <a:r>
              <a:rPr kumimoji="1" lang="en-US" altLang="zh-CN" sz="2400" b="1">
                <a:solidFill>
                  <a:srgbClr val="CC0000"/>
                </a:solidFill>
                <a:latin typeface="宋体" pitchFamily="2" charset="-122"/>
              </a:rPr>
              <a:t>else</a:t>
            </a:r>
            <a:r>
              <a:rPr kumimoji="1" lang="zh-CN" altLang="en-US" sz="2400" b="1">
                <a:latin typeface="宋体" pitchFamily="2" charset="-122"/>
              </a:rPr>
              <a:t>都与距其最近的</a:t>
            </a:r>
            <a:r>
              <a:rPr kumimoji="1" lang="en-US" altLang="zh-CN" sz="2400" b="1">
                <a:solidFill>
                  <a:srgbClr val="CC0000"/>
                </a:solidFill>
                <a:latin typeface="宋体" pitchFamily="2" charset="-122"/>
              </a:rPr>
              <a:t>if</a:t>
            </a:r>
            <a:r>
              <a:rPr kumimoji="1" lang="zh-CN" altLang="en-US" sz="2400" b="1">
                <a:latin typeface="宋体" pitchFamily="2" charset="-122"/>
              </a:rPr>
              <a:t>配对。</a:t>
            </a:r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4427538" y="1168004"/>
            <a:ext cx="360362" cy="163115"/>
          </a:xfrm>
          <a:prstGeom prst="rightArrow">
            <a:avLst>
              <a:gd name="adj1" fmla="val 50000"/>
              <a:gd name="adj2" fmla="val 414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AutoShape 16"/>
          <p:cNvSpPr>
            <a:spLocks noChangeArrowheads="1"/>
          </p:cNvSpPr>
          <p:nvPr/>
        </p:nvSpPr>
        <p:spPr bwMode="auto">
          <a:xfrm>
            <a:off x="2195513" y="1977629"/>
            <a:ext cx="287337" cy="485775"/>
          </a:xfrm>
          <a:prstGeom prst="down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75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 autoUpdateAnimBg="0"/>
      <p:bldP spid="98307" grpId="0" animBg="1" autoUpdateAnimBg="0"/>
      <p:bldP spid="98308" grpId="0" animBg="1" autoUpdateAnimBg="0"/>
      <p:bldP spid="98309" grpId="0" autoUpdateAnimBg="0"/>
      <p:bldP spid="98310" grpId="0" autoUpdateAnimBg="0"/>
      <p:bldP spid="98311" grpId="0" autoUpdateAnimBg="0"/>
      <p:bldP spid="98312" grpId="0" animBg="1" autoUpdateAnimBg="0"/>
      <p:bldP spid="98313" grpId="0" animBg="1" autoUpdateAnimBg="0"/>
      <p:bldP spid="98314" grpId="0" animBg="1" autoUpdateAnimBg="0"/>
      <p:bldP spid="98318" grpId="0" animBg="1"/>
      <p:bldP spid="98319" grpId="0" animBg="1"/>
      <p:bldP spid="983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6165787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 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多重分支控制结构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-switch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34388" y="4770438"/>
            <a:ext cx="674687" cy="249237"/>
          </a:xfrm>
        </p:spPr>
        <p:txBody>
          <a:bodyPr/>
          <a:lstStyle/>
          <a:p>
            <a:pPr>
              <a:defRPr/>
            </a:pPr>
            <a:fld id="{14C89017-2ECC-4040-B331-087C9C9E811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468313" y="811213"/>
            <a:ext cx="1150937" cy="546100"/>
          </a:xfrm>
          <a:prstGeom prst="rect">
            <a:avLst/>
          </a:prstGeom>
        </p:spPr>
        <p:txBody>
          <a:bodyPr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2400" dirty="0"/>
              <a:t>问题：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850" y="1260475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993366"/>
                </a:solidFill>
              </a:rPr>
              <a:t> </a:t>
            </a:r>
            <a:r>
              <a:rPr lang="zh-CN" altLang="en-US" sz="2400" b="1">
                <a:solidFill>
                  <a:srgbClr val="993366"/>
                </a:solidFill>
              </a:rPr>
              <a:t>如何将学生百分制成绩转换为五级分制</a:t>
            </a:r>
            <a:r>
              <a:rPr lang="en-US" altLang="zh-CN" sz="2400" b="1">
                <a:solidFill>
                  <a:srgbClr val="993366"/>
                </a:solidFill>
              </a:rPr>
              <a:t>?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468313" y="2232025"/>
            <a:ext cx="38893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if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语句的嵌套形式处理多种条件的选择，如果嵌套层次太多，会使得程序的可读性降低。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switch</a:t>
            </a:r>
            <a:r>
              <a:rPr kumimoji="1"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开关语句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提供了方便的结构形式。</a:t>
            </a:r>
          </a:p>
        </p:txBody>
      </p:sp>
      <p:grpSp>
        <p:nvGrpSpPr>
          <p:cNvPr id="108" name="组合 107"/>
          <p:cNvGrpSpPr>
            <a:grpSpLocks/>
          </p:cNvGrpSpPr>
          <p:nvPr/>
        </p:nvGrpSpPr>
        <p:grpSpPr bwMode="auto">
          <a:xfrm>
            <a:off x="4357688" y="915988"/>
            <a:ext cx="4751387" cy="3927475"/>
            <a:chOff x="4499992" y="915566"/>
            <a:chExt cx="4287687" cy="3423906"/>
          </a:xfrm>
        </p:grpSpPr>
        <p:cxnSp>
          <p:nvCxnSpPr>
            <p:cNvPr id="3081" name="直接箭头连接符 60"/>
            <p:cNvCxnSpPr>
              <a:cxnSpLocks noChangeShapeType="1"/>
              <a:endCxn id="3082" idx="0"/>
            </p:cNvCxnSpPr>
            <p:nvPr/>
          </p:nvCxnSpPr>
          <p:spPr bwMode="auto">
            <a:xfrm>
              <a:off x="5150731" y="915566"/>
              <a:ext cx="0" cy="3133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3082" name="流程图: 决策 24"/>
            <p:cNvSpPr>
              <a:spLocks noChangeArrowheads="1"/>
            </p:cNvSpPr>
            <p:nvPr/>
          </p:nvSpPr>
          <p:spPr bwMode="auto">
            <a:xfrm>
              <a:off x="4499992" y="1228960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83" name="流程图: 决策 25"/>
            <p:cNvSpPr>
              <a:spLocks noChangeArrowheads="1"/>
            </p:cNvSpPr>
            <p:nvPr/>
          </p:nvSpPr>
          <p:spPr bwMode="auto">
            <a:xfrm>
              <a:off x="5557443" y="1718451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84" name="流程图: 决策 26"/>
            <p:cNvSpPr>
              <a:spLocks noChangeArrowheads="1"/>
            </p:cNvSpPr>
            <p:nvPr/>
          </p:nvSpPr>
          <p:spPr bwMode="auto">
            <a:xfrm>
              <a:off x="6533551" y="2166303"/>
              <a:ext cx="1301478" cy="440604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085" name="肘形连接符 29"/>
            <p:cNvCxnSpPr>
              <a:cxnSpLocks noChangeShapeType="1"/>
              <a:stCxn id="3082" idx="3"/>
              <a:endCxn id="3083" idx="0"/>
            </p:cNvCxnSpPr>
            <p:nvPr/>
          </p:nvCxnSpPr>
          <p:spPr bwMode="auto">
            <a:xfrm>
              <a:off x="5801470" y="1449262"/>
              <a:ext cx="406712" cy="269189"/>
            </a:xfrm>
            <a:prstGeom prst="bent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86" name="肘形连接符 30"/>
            <p:cNvCxnSpPr>
              <a:cxnSpLocks noChangeShapeType="1"/>
            </p:cNvCxnSpPr>
            <p:nvPr/>
          </p:nvCxnSpPr>
          <p:spPr bwMode="auto">
            <a:xfrm>
              <a:off x="6813946" y="1928532"/>
              <a:ext cx="406712" cy="269189"/>
            </a:xfrm>
            <a:prstGeom prst="bentConnector2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87" name="肘形连接符 31"/>
            <p:cNvCxnSpPr>
              <a:cxnSpLocks noChangeShapeType="1"/>
            </p:cNvCxnSpPr>
            <p:nvPr/>
          </p:nvCxnSpPr>
          <p:spPr bwMode="auto">
            <a:xfrm rot="16200000" flipH="1">
              <a:off x="7669471" y="2533732"/>
              <a:ext cx="829984" cy="535729"/>
            </a:xfrm>
            <a:prstGeom prst="bentConnector3">
              <a:avLst>
                <a:gd name="adj1" fmla="val 713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3088" name="流程图: 过程 32"/>
            <p:cNvSpPr>
              <a:spLocks noChangeArrowheads="1"/>
            </p:cNvSpPr>
            <p:nvPr/>
          </p:nvSpPr>
          <p:spPr bwMode="auto">
            <a:xfrm>
              <a:off x="4676684" y="3192728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1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89" name="流程图: 过程 33"/>
            <p:cNvSpPr>
              <a:spLocks noChangeArrowheads="1"/>
            </p:cNvSpPr>
            <p:nvPr/>
          </p:nvSpPr>
          <p:spPr bwMode="auto">
            <a:xfrm>
              <a:off x="5742566" y="3192729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2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90" name="流程图: 过程 34"/>
            <p:cNvSpPr>
              <a:spLocks noChangeArrowheads="1"/>
            </p:cNvSpPr>
            <p:nvPr/>
          </p:nvSpPr>
          <p:spPr bwMode="auto">
            <a:xfrm>
              <a:off x="6750187" y="3196887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3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91" name="流程图: 过程 35"/>
            <p:cNvSpPr>
              <a:spLocks noChangeArrowheads="1"/>
            </p:cNvSpPr>
            <p:nvPr/>
          </p:nvSpPr>
          <p:spPr bwMode="auto">
            <a:xfrm>
              <a:off x="7892913" y="3192730"/>
              <a:ext cx="894766" cy="381795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/>
            <a:p>
              <a:pPr algn="ctr" defTabSz="762000" eaLnBrk="0" hangingPunct="0">
                <a:lnSpc>
                  <a:spcPct val="95000"/>
                </a:lnSpc>
              </a:pPr>
              <a:r>
                <a:rPr kumimoji="1" lang="zh-CN" altLang="en-US" sz="1400"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  <a:endParaRPr kumimoji="1" lang="zh-CN" altLang="en-US" sz="14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092" name="直接箭头连接符 37"/>
            <p:cNvCxnSpPr>
              <a:cxnSpLocks noChangeShapeType="1"/>
              <a:endCxn id="3088" idx="0"/>
            </p:cNvCxnSpPr>
            <p:nvPr/>
          </p:nvCxnSpPr>
          <p:spPr bwMode="auto">
            <a:xfrm flipH="1">
              <a:off x="5124067" y="1668569"/>
              <a:ext cx="26664" cy="152415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3" name="直接箭头连接符 38"/>
            <p:cNvCxnSpPr>
              <a:cxnSpLocks noChangeShapeType="1"/>
              <a:endCxn id="3089" idx="0"/>
            </p:cNvCxnSpPr>
            <p:nvPr/>
          </p:nvCxnSpPr>
          <p:spPr bwMode="auto">
            <a:xfrm flipH="1">
              <a:off x="6189949" y="2159055"/>
              <a:ext cx="28748" cy="103367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4" name="直接箭头连接符 43"/>
            <p:cNvCxnSpPr>
              <a:cxnSpLocks noChangeShapeType="1"/>
              <a:stCxn id="3084" idx="2"/>
            </p:cNvCxnSpPr>
            <p:nvPr/>
          </p:nvCxnSpPr>
          <p:spPr bwMode="auto">
            <a:xfrm flipH="1">
              <a:off x="7173506" y="2606907"/>
              <a:ext cx="10784" cy="58998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5" name="直接箭头连接符 62"/>
            <p:cNvCxnSpPr>
              <a:cxnSpLocks noChangeShapeType="1"/>
            </p:cNvCxnSpPr>
            <p:nvPr/>
          </p:nvCxnSpPr>
          <p:spPr bwMode="auto">
            <a:xfrm>
              <a:off x="5137314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6" name="直接箭头连接符 65"/>
            <p:cNvCxnSpPr>
              <a:cxnSpLocks noChangeShapeType="1"/>
            </p:cNvCxnSpPr>
            <p:nvPr/>
          </p:nvCxnSpPr>
          <p:spPr bwMode="auto">
            <a:xfrm>
              <a:off x="6165672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7" name="直接箭头连接符 66"/>
            <p:cNvCxnSpPr>
              <a:cxnSpLocks noChangeShapeType="1"/>
            </p:cNvCxnSpPr>
            <p:nvPr/>
          </p:nvCxnSpPr>
          <p:spPr bwMode="auto">
            <a:xfrm>
              <a:off x="7203134" y="3574523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8" name="直接箭头连接符 67"/>
            <p:cNvCxnSpPr>
              <a:cxnSpLocks noChangeShapeType="1"/>
            </p:cNvCxnSpPr>
            <p:nvPr/>
          </p:nvCxnSpPr>
          <p:spPr bwMode="auto">
            <a:xfrm>
              <a:off x="8352328" y="3574525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099" name="直接连接符 69"/>
            <p:cNvCxnSpPr>
              <a:cxnSpLocks noChangeShapeType="1"/>
            </p:cNvCxnSpPr>
            <p:nvPr/>
          </p:nvCxnSpPr>
          <p:spPr bwMode="auto">
            <a:xfrm>
              <a:off x="5150731" y="3917673"/>
              <a:ext cx="3237693" cy="305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cxnSp>
          <p:nvCxnSpPr>
            <p:cNvPr id="3100" name="直接箭头连接符 70"/>
            <p:cNvCxnSpPr>
              <a:cxnSpLocks noChangeShapeType="1"/>
            </p:cNvCxnSpPr>
            <p:nvPr/>
          </p:nvCxnSpPr>
          <p:spPr bwMode="auto">
            <a:xfrm>
              <a:off x="6648804" y="3972260"/>
              <a:ext cx="0" cy="36721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hlink"/>
                    </a:outerShdw>
                  </a:effectLst>
                </a14:hiddenEffects>
              </a:ext>
            </a:extLst>
          </p:spPr>
        </p:cxnSp>
        <p:sp>
          <p:nvSpPr>
            <p:cNvPr id="3101" name="Text Box 17"/>
            <p:cNvSpPr txBox="1">
              <a:spLocks noChangeArrowheads="1"/>
            </p:cNvSpPr>
            <p:nvPr/>
          </p:nvSpPr>
          <p:spPr bwMode="auto">
            <a:xfrm>
              <a:off x="4800424" y="1729055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3102" name="Text Box 18"/>
            <p:cNvSpPr txBox="1">
              <a:spLocks noChangeArrowheads="1"/>
            </p:cNvSpPr>
            <p:nvPr/>
          </p:nvSpPr>
          <p:spPr bwMode="auto">
            <a:xfrm>
              <a:off x="5726317" y="1126008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3103" name="Text Box 17"/>
            <p:cNvSpPr txBox="1">
              <a:spLocks noChangeArrowheads="1"/>
            </p:cNvSpPr>
            <p:nvPr/>
          </p:nvSpPr>
          <p:spPr bwMode="auto">
            <a:xfrm>
              <a:off x="5857875" y="2184101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3104" name="Text Box 17"/>
            <p:cNvSpPr txBox="1">
              <a:spLocks noChangeArrowheads="1"/>
            </p:cNvSpPr>
            <p:nvPr/>
          </p:nvSpPr>
          <p:spPr bwMode="auto">
            <a:xfrm>
              <a:off x="6745984" y="2586180"/>
              <a:ext cx="43165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Y</a:t>
              </a:r>
            </a:p>
          </p:txBody>
        </p:sp>
        <p:sp>
          <p:nvSpPr>
            <p:cNvPr id="3105" name="Text Box 18"/>
            <p:cNvSpPr txBox="1">
              <a:spLocks noChangeArrowheads="1"/>
            </p:cNvSpPr>
            <p:nvPr/>
          </p:nvSpPr>
          <p:spPr bwMode="auto">
            <a:xfrm>
              <a:off x="6807285" y="1641033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3106" name="Text Box 18"/>
            <p:cNvSpPr txBox="1">
              <a:spLocks noChangeArrowheads="1"/>
            </p:cNvSpPr>
            <p:nvPr/>
          </p:nvSpPr>
          <p:spPr bwMode="auto">
            <a:xfrm>
              <a:off x="7796722" y="2086649"/>
              <a:ext cx="532080" cy="26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14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5515854" y="699542"/>
            <a:ext cx="359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i="1" dirty="0">
                <a:solidFill>
                  <a:srgbClr val="993366"/>
                </a:solidFill>
                <a:latin typeface="黑体" pitchFamily="49" charset="-122"/>
                <a:ea typeface="黑体" pitchFamily="49" charset="-122"/>
              </a:rPr>
              <a:t>为什么引出</a:t>
            </a:r>
            <a:r>
              <a:rPr lang="en-US" altLang="zh-CN" sz="2400" b="1" i="1" dirty="0">
                <a:solidFill>
                  <a:srgbClr val="993366"/>
                </a:solidFill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400" b="1" i="1" dirty="0">
                <a:solidFill>
                  <a:srgbClr val="993366"/>
                </a:solidFill>
                <a:latin typeface="黑体" pitchFamily="49" charset="-122"/>
                <a:ea typeface="黑体" pitchFamily="49" charset="-122"/>
              </a:rPr>
              <a:t>语句？</a:t>
            </a:r>
            <a:endParaRPr kumimoji="1"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935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4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4770438"/>
            <a:ext cx="576262" cy="249237"/>
          </a:xfrm>
        </p:spPr>
        <p:txBody>
          <a:bodyPr/>
          <a:lstStyle/>
          <a:p>
            <a:pPr>
              <a:defRPr/>
            </a:pPr>
            <a:fld id="{4D0332CE-08F6-4E8F-9EFB-5A8DEC5F0B7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924300" y="820738"/>
            <a:ext cx="5145088" cy="3368675"/>
            <a:chOff x="485775" y="1371600"/>
            <a:chExt cx="8201025" cy="5486400"/>
          </a:xfrm>
        </p:grpSpPr>
        <p:sp>
          <p:nvSpPr>
            <p:cNvPr id="4106" name="AutoShape 4"/>
            <p:cNvSpPr>
              <a:spLocks noChangeArrowheads="1"/>
            </p:cNvSpPr>
            <p:nvPr/>
          </p:nvSpPr>
          <p:spPr bwMode="auto">
            <a:xfrm>
              <a:off x="3048000" y="1371600"/>
              <a:ext cx="1981200" cy="498475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表达式</a:t>
              </a:r>
            </a:p>
          </p:txBody>
        </p:sp>
        <p:sp>
          <p:nvSpPr>
            <p:cNvPr id="4107" name="Line 5"/>
            <p:cNvSpPr>
              <a:spLocks noChangeShapeType="1"/>
            </p:cNvSpPr>
            <p:nvPr/>
          </p:nvSpPr>
          <p:spPr bwMode="auto">
            <a:xfrm>
              <a:off x="4038600" y="1870075"/>
              <a:ext cx="0" cy="2857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6"/>
            <p:cNvSpPr>
              <a:spLocks noChangeShapeType="1"/>
            </p:cNvSpPr>
            <p:nvPr/>
          </p:nvSpPr>
          <p:spPr bwMode="auto">
            <a:xfrm>
              <a:off x="1142999" y="2162175"/>
              <a:ext cx="655320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7"/>
            <p:cNvSpPr>
              <a:spLocks noChangeShapeType="1"/>
            </p:cNvSpPr>
            <p:nvPr/>
          </p:nvSpPr>
          <p:spPr bwMode="auto">
            <a:xfrm>
              <a:off x="1143000" y="2155825"/>
              <a:ext cx="0" cy="2841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AutoShape 8"/>
            <p:cNvSpPr>
              <a:spLocks noChangeArrowheads="1"/>
            </p:cNvSpPr>
            <p:nvPr/>
          </p:nvSpPr>
          <p:spPr bwMode="auto">
            <a:xfrm>
              <a:off x="485775" y="2473325"/>
              <a:ext cx="1647825" cy="498475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语句序列</a:t>
              </a:r>
              <a:r>
                <a:rPr lang="en-US" altLang="zh-CN" sz="180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4111" name="Line 9"/>
            <p:cNvSpPr>
              <a:spLocks noChangeShapeType="1"/>
            </p:cNvSpPr>
            <p:nvPr/>
          </p:nvSpPr>
          <p:spPr bwMode="auto">
            <a:xfrm>
              <a:off x="2895600" y="2155825"/>
              <a:ext cx="0" cy="14239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AutoShape 10"/>
            <p:cNvSpPr>
              <a:spLocks noChangeArrowheads="1"/>
            </p:cNvSpPr>
            <p:nvPr/>
          </p:nvSpPr>
          <p:spPr bwMode="auto">
            <a:xfrm>
              <a:off x="2224088" y="3579813"/>
              <a:ext cx="1662112" cy="500062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语句序列</a:t>
              </a:r>
              <a:r>
                <a:rPr lang="en-US" altLang="zh-CN" sz="1800"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4113" name="Line 11"/>
            <p:cNvSpPr>
              <a:spLocks noChangeShapeType="1"/>
            </p:cNvSpPr>
            <p:nvPr/>
          </p:nvSpPr>
          <p:spPr bwMode="auto">
            <a:xfrm>
              <a:off x="5638800" y="2155825"/>
              <a:ext cx="0" cy="24225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AutoShape 12"/>
            <p:cNvSpPr>
              <a:spLocks noChangeArrowheads="1"/>
            </p:cNvSpPr>
            <p:nvPr/>
          </p:nvSpPr>
          <p:spPr bwMode="auto">
            <a:xfrm>
              <a:off x="4673600" y="4618038"/>
              <a:ext cx="1905000" cy="498475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语句序列</a:t>
              </a:r>
              <a:r>
                <a:rPr lang="en-US" altLang="zh-CN" sz="1800"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4115" name="Line 13"/>
            <p:cNvSpPr>
              <a:spLocks noChangeShapeType="1"/>
            </p:cNvSpPr>
            <p:nvPr/>
          </p:nvSpPr>
          <p:spPr bwMode="auto">
            <a:xfrm flipH="1">
              <a:off x="7696200" y="2162173"/>
              <a:ext cx="0" cy="36274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AutoShape 14"/>
            <p:cNvSpPr>
              <a:spLocks noChangeArrowheads="1"/>
            </p:cNvSpPr>
            <p:nvPr/>
          </p:nvSpPr>
          <p:spPr bwMode="auto">
            <a:xfrm>
              <a:off x="6667499" y="5789613"/>
              <a:ext cx="2019301" cy="498475"/>
            </a:xfrm>
            <a:prstGeom prst="flowChart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语句序列</a:t>
              </a:r>
              <a:r>
                <a:rPr lang="en-US" altLang="zh-CN" sz="1800">
                  <a:latin typeface="黑体" pitchFamily="49" charset="-122"/>
                  <a:ea typeface="黑体" pitchFamily="49" charset="-122"/>
                </a:rPr>
                <a:t>n+1</a:t>
              </a:r>
            </a:p>
          </p:txBody>
        </p:sp>
        <p:sp>
          <p:nvSpPr>
            <p:cNvPr id="4117" name="Line 15"/>
            <p:cNvSpPr>
              <a:spLocks noChangeShapeType="1"/>
            </p:cNvSpPr>
            <p:nvPr/>
          </p:nvSpPr>
          <p:spPr bwMode="auto">
            <a:xfrm>
              <a:off x="1143000" y="2938463"/>
              <a:ext cx="0" cy="35718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16"/>
            <p:cNvSpPr>
              <a:spLocks noChangeShapeType="1"/>
            </p:cNvSpPr>
            <p:nvPr/>
          </p:nvSpPr>
          <p:spPr bwMode="auto">
            <a:xfrm>
              <a:off x="1143000" y="3295650"/>
              <a:ext cx="1752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17"/>
            <p:cNvSpPr>
              <a:spLocks noChangeShapeType="1"/>
            </p:cNvSpPr>
            <p:nvPr/>
          </p:nvSpPr>
          <p:spPr bwMode="auto">
            <a:xfrm>
              <a:off x="2895600" y="4079875"/>
              <a:ext cx="0" cy="2127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2895600" y="4292600"/>
              <a:ext cx="7620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19"/>
            <p:cNvSpPr>
              <a:spLocks noChangeShapeType="1"/>
            </p:cNvSpPr>
            <p:nvPr/>
          </p:nvSpPr>
          <p:spPr bwMode="auto">
            <a:xfrm>
              <a:off x="4724400" y="4292600"/>
              <a:ext cx="914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20"/>
            <p:cNvSpPr>
              <a:spLocks noChangeShapeType="1"/>
            </p:cNvSpPr>
            <p:nvPr/>
          </p:nvSpPr>
          <p:spPr bwMode="auto">
            <a:xfrm>
              <a:off x="5638800" y="5148263"/>
              <a:ext cx="0" cy="2841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21"/>
            <p:cNvSpPr>
              <a:spLocks noChangeShapeType="1"/>
            </p:cNvSpPr>
            <p:nvPr/>
          </p:nvSpPr>
          <p:spPr bwMode="auto">
            <a:xfrm>
              <a:off x="5638800" y="5432425"/>
              <a:ext cx="2057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>
              <a:off x="7696200" y="6288088"/>
              <a:ext cx="0" cy="569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Text Box 23"/>
            <p:cNvSpPr txBox="1">
              <a:spLocks noChangeArrowheads="1"/>
            </p:cNvSpPr>
            <p:nvPr/>
          </p:nvSpPr>
          <p:spPr bwMode="auto">
            <a:xfrm>
              <a:off x="3240049" y="3988885"/>
              <a:ext cx="1722105" cy="1052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latin typeface="黑体" pitchFamily="49" charset="-122"/>
                  <a:ea typeface="黑体" pitchFamily="49" charset="-122"/>
                </a:rPr>
                <a:t>···      ···</a:t>
              </a: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0825" y="1492250"/>
            <a:ext cx="3559175" cy="25542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switch(</a:t>
            </a:r>
            <a:r>
              <a:rPr lang="zh-CN" altLang="en-US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{ 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case 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：语句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序列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case 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：语句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序列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          …… </a:t>
            </a:r>
            <a:endParaRPr lang="zh-CN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case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：语句序列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n;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[ </a:t>
            </a:r>
            <a:r>
              <a:rPr lang="en-US" altLang="zh-CN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default </a:t>
            </a:r>
            <a:r>
              <a:rPr lang="zh-CN" altLang="en-US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：语句序列</a:t>
            </a:r>
            <a:r>
              <a:rPr lang="en-US" altLang="zh-CN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n+1;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]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8351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switch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 bwMode="auto">
          <a:xfrm>
            <a:off x="468313" y="930275"/>
            <a:ext cx="18303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语句格式：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92100" y="4084638"/>
            <a:ext cx="83534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计算表达式的值；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找到与表达式的值相同的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常量表达式，执行该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后边的语句序列，之后</a:t>
            </a:r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依次向下顺序执行语句块。</a:t>
            </a:r>
          </a:p>
        </p:txBody>
      </p:sp>
      <p:sp>
        <p:nvSpPr>
          <p:cNvPr id="31" name="矩形标注 30"/>
          <p:cNvSpPr/>
          <p:nvPr/>
        </p:nvSpPr>
        <p:spPr bwMode="auto">
          <a:xfrm>
            <a:off x="2573338" y="596900"/>
            <a:ext cx="1236662" cy="522288"/>
          </a:xfrm>
          <a:prstGeom prst="wedgeRectCallout">
            <a:avLst>
              <a:gd name="adj1" fmla="val -124218"/>
              <a:gd name="adj2" fmla="val 1291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  <a:defRPr/>
            </a:pPr>
            <a:r>
              <a:rPr kumimoji="1" lang="en-US" altLang="zh-CN" sz="2000" dirty="0" err="1">
                <a:latin typeface="Times New Roman" pitchFamily="18" charset="0"/>
              </a:rPr>
              <a:t>int,char</a:t>
            </a:r>
            <a:r>
              <a:rPr kumimoji="1" lang="zh-CN" altLang="en-US" sz="2000" dirty="0">
                <a:latin typeface="Times New Roman" pitchFamily="18" charset="0"/>
              </a:rPr>
              <a:t>型</a:t>
            </a:r>
          </a:p>
        </p:txBody>
      </p:sp>
      <p:sp>
        <p:nvSpPr>
          <p:cNvPr id="32" name="矩形标注 31"/>
          <p:cNvSpPr>
            <a:spLocks noChangeArrowheads="1"/>
          </p:cNvSpPr>
          <p:nvPr/>
        </p:nvSpPr>
        <p:spPr bwMode="auto">
          <a:xfrm>
            <a:off x="2624138" y="1279525"/>
            <a:ext cx="1236662" cy="523875"/>
          </a:xfrm>
          <a:prstGeom prst="wedgeRectCallout">
            <a:avLst>
              <a:gd name="adj1" fmla="val -124218"/>
              <a:gd name="adj2" fmla="val 129139"/>
            </a:avLst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</a:pPr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语句标号作用</a:t>
            </a:r>
          </a:p>
        </p:txBody>
      </p:sp>
    </p:spTree>
    <p:extLst>
      <p:ext uri="{BB962C8B-B14F-4D97-AF65-F5344CB8AC3E}">
        <p14:creationId xmlns:p14="http://schemas.microsoft.com/office/powerpoint/2010/main" val="2836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 build="p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4770438"/>
            <a:ext cx="576262" cy="249237"/>
          </a:xfrm>
        </p:spPr>
        <p:txBody>
          <a:bodyPr/>
          <a:lstStyle/>
          <a:p>
            <a:pPr>
              <a:defRPr/>
            </a:pPr>
            <a:fld id="{1A9E987F-BBA5-4A4C-83A4-7DF4A81B8B9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0825" y="1131888"/>
            <a:ext cx="3559175" cy="28622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switch(</a:t>
            </a:r>
            <a:r>
              <a:rPr lang="zh-CN" altLang="en-US" sz="20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{ 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case 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：语句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序列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en-US" altLang="zh-CN" sz="20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break; </a:t>
            </a:r>
            <a:endParaRPr lang="zh-CN" altLang="zh-CN" sz="200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case 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：语句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序列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en-US" altLang="zh-CN" sz="20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break;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          …… </a:t>
            </a:r>
            <a:endParaRPr lang="zh-CN" altLang="zh-CN" sz="200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800"/>
              </a:lnSpc>
            </a:pPr>
            <a:r>
              <a:rPr lang="zh-CN" altLang="zh-CN" sz="200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 case 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常量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：语句序列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n;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           break; 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[</a:t>
            </a:r>
            <a:r>
              <a:rPr lang="en-US" altLang="zh-CN" sz="20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0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：语句序列</a:t>
            </a:r>
            <a:r>
              <a:rPr lang="en-US" altLang="zh-CN" sz="20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n+1;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            break;]</a:t>
            </a:r>
          </a:p>
          <a:p>
            <a:pPr>
              <a:lnSpc>
                <a:spcPts val="18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23850" y="115888"/>
            <a:ext cx="3887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switch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语句             </a:t>
            </a: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 bwMode="auto">
          <a:xfrm>
            <a:off x="468313" y="700088"/>
            <a:ext cx="18303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语句格式：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92100" y="4011613"/>
            <a:ext cx="8353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计算表达式的值；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找到与表达式的值相同的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常量表达式，执行该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后边的语句序列，之后</a:t>
            </a:r>
            <a:r>
              <a:rPr lang="zh-CN" altLang="en-US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转去执行</a:t>
            </a:r>
            <a:r>
              <a:rPr lang="en-US" altLang="zh-CN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0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的后续语句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95738" y="339725"/>
            <a:ext cx="4897437" cy="4116388"/>
            <a:chOff x="336" y="1056"/>
            <a:chExt cx="5376" cy="2976"/>
          </a:xfrm>
        </p:grpSpPr>
        <p:sp>
          <p:nvSpPr>
            <p:cNvPr id="5128" name="Rectangle 3"/>
            <p:cNvSpPr>
              <a:spLocks noChangeArrowheads="1"/>
            </p:cNvSpPr>
            <p:nvPr/>
          </p:nvSpPr>
          <p:spPr bwMode="auto">
            <a:xfrm>
              <a:off x="2448" y="1056"/>
              <a:ext cx="1008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800"/>
                <a:t>表达式</a:t>
              </a:r>
            </a:p>
          </p:txBody>
        </p:sp>
        <p:sp>
          <p:nvSpPr>
            <p:cNvPr id="5129" name="Rectangle 4"/>
            <p:cNvSpPr>
              <a:spLocks noChangeArrowheads="1"/>
            </p:cNvSpPr>
            <p:nvPr/>
          </p:nvSpPr>
          <p:spPr bwMode="auto">
            <a:xfrm>
              <a:off x="336" y="1968"/>
              <a:ext cx="960" cy="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800"/>
                <a:t>语句</a:t>
              </a:r>
              <a:r>
                <a:rPr lang="en-US" altLang="zh-CN" sz="1800"/>
                <a:t>1</a:t>
              </a:r>
            </a:p>
          </p:txBody>
        </p:sp>
        <p:sp>
          <p:nvSpPr>
            <p:cNvPr id="5130" name="Rectangle 5"/>
            <p:cNvSpPr>
              <a:spLocks noChangeArrowheads="1"/>
            </p:cNvSpPr>
            <p:nvPr/>
          </p:nvSpPr>
          <p:spPr bwMode="auto">
            <a:xfrm>
              <a:off x="3600" y="1968"/>
              <a:ext cx="960" cy="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800"/>
                <a:t>语句</a:t>
              </a:r>
              <a:r>
                <a:rPr lang="en-US" altLang="zh-CN" sz="1800"/>
                <a:t>n</a:t>
              </a:r>
            </a:p>
          </p:txBody>
        </p:sp>
        <p:sp>
          <p:nvSpPr>
            <p:cNvPr id="5131" name="Rectangle 6"/>
            <p:cNvSpPr>
              <a:spLocks noChangeArrowheads="1"/>
            </p:cNvSpPr>
            <p:nvPr/>
          </p:nvSpPr>
          <p:spPr bwMode="auto">
            <a:xfrm>
              <a:off x="2496" y="1968"/>
              <a:ext cx="960" cy="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/>
                <a:t>······</a:t>
              </a:r>
            </a:p>
          </p:txBody>
        </p:sp>
        <p:sp>
          <p:nvSpPr>
            <p:cNvPr id="5132" name="Rectangle 7"/>
            <p:cNvSpPr>
              <a:spLocks noChangeArrowheads="1"/>
            </p:cNvSpPr>
            <p:nvPr/>
          </p:nvSpPr>
          <p:spPr bwMode="auto">
            <a:xfrm>
              <a:off x="4656" y="1968"/>
              <a:ext cx="1056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800"/>
                <a:t>语句</a:t>
              </a:r>
              <a:r>
                <a:rPr lang="en-US" altLang="zh-CN" sz="1800"/>
                <a:t>n+1</a:t>
              </a:r>
            </a:p>
          </p:txBody>
        </p:sp>
        <p:sp>
          <p:nvSpPr>
            <p:cNvPr id="5133" name="Rectangle 8"/>
            <p:cNvSpPr>
              <a:spLocks noChangeArrowheads="1"/>
            </p:cNvSpPr>
            <p:nvPr/>
          </p:nvSpPr>
          <p:spPr bwMode="auto">
            <a:xfrm>
              <a:off x="1440" y="1968"/>
              <a:ext cx="960" cy="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800"/>
                <a:t>语句</a:t>
              </a:r>
              <a:r>
                <a:rPr lang="en-US" altLang="zh-CN" sz="1800"/>
                <a:t>2</a:t>
              </a:r>
            </a:p>
          </p:txBody>
        </p:sp>
        <p:sp>
          <p:nvSpPr>
            <p:cNvPr id="5134" name="AutoShape 9"/>
            <p:cNvSpPr>
              <a:spLocks noChangeArrowheads="1"/>
            </p:cNvSpPr>
            <p:nvPr/>
          </p:nvSpPr>
          <p:spPr bwMode="auto">
            <a:xfrm>
              <a:off x="2784" y="3408"/>
              <a:ext cx="240" cy="240"/>
            </a:xfrm>
            <a:prstGeom prst="flowChartConnector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 flipH="1">
              <a:off x="912" y="1440"/>
              <a:ext cx="1728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1"/>
            <p:cNvSpPr>
              <a:spLocks noChangeShapeType="1"/>
            </p:cNvSpPr>
            <p:nvPr/>
          </p:nvSpPr>
          <p:spPr bwMode="auto">
            <a:xfrm flipH="1">
              <a:off x="1872" y="1440"/>
              <a:ext cx="912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2"/>
            <p:cNvSpPr>
              <a:spLocks noChangeShapeType="1"/>
            </p:cNvSpPr>
            <p:nvPr/>
          </p:nvSpPr>
          <p:spPr bwMode="auto">
            <a:xfrm>
              <a:off x="2880" y="1440"/>
              <a:ext cx="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3"/>
            <p:cNvSpPr>
              <a:spLocks noChangeShapeType="1"/>
            </p:cNvSpPr>
            <p:nvPr/>
          </p:nvSpPr>
          <p:spPr bwMode="auto">
            <a:xfrm>
              <a:off x="3072" y="1440"/>
              <a:ext cx="960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4"/>
            <p:cNvSpPr>
              <a:spLocks noChangeShapeType="1"/>
            </p:cNvSpPr>
            <p:nvPr/>
          </p:nvSpPr>
          <p:spPr bwMode="auto">
            <a:xfrm>
              <a:off x="3312" y="1440"/>
              <a:ext cx="1872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15"/>
            <p:cNvSpPr>
              <a:spLocks noChangeShapeType="1"/>
            </p:cNvSpPr>
            <p:nvPr/>
          </p:nvSpPr>
          <p:spPr bwMode="auto">
            <a:xfrm>
              <a:off x="2880" y="2448"/>
              <a:ext cx="0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 flipH="1">
              <a:off x="2928" y="2448"/>
              <a:ext cx="1152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17"/>
            <p:cNvSpPr>
              <a:spLocks noChangeShapeType="1"/>
            </p:cNvSpPr>
            <p:nvPr/>
          </p:nvSpPr>
          <p:spPr bwMode="auto">
            <a:xfrm flipH="1">
              <a:off x="3024" y="2400"/>
              <a:ext cx="2208" cy="110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18"/>
            <p:cNvSpPr>
              <a:spLocks noChangeShapeType="1"/>
            </p:cNvSpPr>
            <p:nvPr/>
          </p:nvSpPr>
          <p:spPr bwMode="auto">
            <a:xfrm>
              <a:off x="1872" y="2448"/>
              <a:ext cx="960" cy="9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19"/>
            <p:cNvSpPr>
              <a:spLocks noChangeShapeType="1"/>
            </p:cNvSpPr>
            <p:nvPr/>
          </p:nvSpPr>
          <p:spPr bwMode="auto">
            <a:xfrm>
              <a:off x="816" y="2448"/>
              <a:ext cx="1968" cy="10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0"/>
            <p:cNvSpPr>
              <a:spLocks noChangeShapeType="1"/>
            </p:cNvSpPr>
            <p:nvPr/>
          </p:nvSpPr>
          <p:spPr bwMode="auto">
            <a:xfrm>
              <a:off x="2906" y="3648"/>
              <a:ext cx="0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708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25602-D2C4-464F-8743-9BE1EFA2BD1F}" type="slidenum">
              <a:rPr lang="zh-CN" altLang="en-US" b="1" smtClean="0">
                <a:solidFill>
                  <a:srgbClr val="FF9900"/>
                </a:solidFill>
                <a:latin typeface="+mn-lt"/>
                <a:ea typeface="宋体" pitchFamily="2" charset="-122"/>
              </a:rPr>
              <a:pPr>
                <a:defRPr/>
              </a:pPr>
              <a:t>35</a:t>
            </a:fld>
            <a:r>
              <a:rPr lang="zh-CN" altLang="en-US" b="1" dirty="0">
                <a:latin typeface="+mn-lt"/>
                <a:ea typeface="宋体" pitchFamily="2" charset="-122"/>
              </a:rPr>
              <a:t> 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3568" y="2121"/>
            <a:ext cx="7924800" cy="2169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            </a:t>
            </a:r>
            <a:r>
              <a:rPr kumimoji="1" lang="zh-CN" altLang="en-US" sz="2400" b="1" dirty="0">
                <a:solidFill>
                  <a:srgbClr val="993366"/>
                </a:solidFill>
              </a:rPr>
              <a:t>多个</a:t>
            </a:r>
            <a:r>
              <a:rPr kumimoji="1" lang="en-US" altLang="zh-CN" sz="2400" b="1" dirty="0">
                <a:solidFill>
                  <a:srgbClr val="993366"/>
                </a:solidFill>
              </a:rPr>
              <a:t>case</a:t>
            </a:r>
            <a:r>
              <a:rPr kumimoji="1" lang="zh-CN" altLang="en-US" sz="2400" b="1" dirty="0">
                <a:solidFill>
                  <a:srgbClr val="993366"/>
                </a:solidFill>
              </a:rPr>
              <a:t>可以执行同一个语句序列。</a:t>
            </a:r>
          </a:p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switch(c=</a:t>
            </a:r>
            <a:r>
              <a:rPr kumimoji="1" lang="en-US" altLang="zh-CN" sz="2400" b="1" dirty="0" err="1"/>
              <a:t>getchar</a:t>
            </a:r>
            <a:r>
              <a:rPr kumimoji="1" lang="en-US" altLang="zh-CN" sz="2400" b="1" dirty="0"/>
              <a:t>( ))</a:t>
            </a:r>
          </a:p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{</a:t>
            </a:r>
          </a:p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     case </a:t>
            </a:r>
            <a:r>
              <a:rPr lang="en-US" altLang="zh-CN" sz="2400" b="1" dirty="0"/>
              <a:t> '</a:t>
            </a:r>
            <a:r>
              <a:rPr kumimoji="1" lang="en-US" altLang="zh-CN" sz="2400" b="1" dirty="0"/>
              <a:t>y</a:t>
            </a:r>
            <a:r>
              <a:rPr lang="en-US" altLang="zh-CN" sz="2400" b="1" dirty="0"/>
              <a:t>' </a:t>
            </a:r>
            <a:r>
              <a:rPr kumimoji="1" lang="en-US" altLang="zh-CN" sz="2400" b="1" dirty="0"/>
              <a:t>: </a:t>
            </a:r>
          </a:p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     case  </a:t>
            </a:r>
            <a:r>
              <a:rPr lang="en-US" altLang="zh-CN" sz="2400" b="1" dirty="0"/>
              <a:t> '</a:t>
            </a:r>
            <a:r>
              <a:rPr kumimoji="1" lang="en-US" altLang="zh-CN" sz="2400" b="1" dirty="0"/>
              <a:t>Y</a:t>
            </a:r>
            <a:r>
              <a:rPr lang="en-US" altLang="zh-CN" sz="2400" b="1" dirty="0"/>
              <a:t>'</a:t>
            </a:r>
            <a:r>
              <a:rPr kumimoji="1" lang="en-US" altLang="zh-CN" sz="2400" b="1" dirty="0"/>
              <a:t>: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(“You are right\n”);</a:t>
            </a:r>
          </a:p>
          <a:p>
            <a:pPr algn="l" eaLnBrk="1" hangingPunct="1">
              <a:lnSpc>
                <a:spcPts val="2700"/>
              </a:lnSpc>
              <a:spcBef>
                <a:spcPts val="0"/>
              </a:spcBef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77446" y="2190991"/>
            <a:ext cx="8030922" cy="30466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a=10;            </a:t>
            </a:r>
            <a:endParaRPr kumimoji="1" lang="en-US" altLang="zh-CN" sz="2400" b="1" dirty="0">
              <a:solidFill>
                <a:srgbClr val="993366"/>
              </a:solidFill>
            </a:endParaRP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switch(a)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{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     case 10</a:t>
            </a:r>
            <a:r>
              <a:rPr lang="en-US" altLang="zh-CN" sz="2400" b="1" dirty="0"/>
              <a:t> </a:t>
            </a:r>
            <a:r>
              <a:rPr kumimoji="1" lang="en-US" altLang="zh-CN" sz="2400" b="1" dirty="0"/>
              <a:t>: 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     case  9 :  a++;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     case  8: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     case   7:  a+=2;break;</a:t>
            </a:r>
          </a:p>
          <a:p>
            <a:pPr algn="l" eaLnBrk="1" hangingPunct="1">
              <a:lnSpc>
                <a:spcPts val="2880"/>
              </a:lnSpc>
              <a:spcBef>
                <a:spcPts val="0"/>
              </a:spcBef>
            </a:pPr>
            <a:r>
              <a:rPr kumimoji="1" lang="en-US" altLang="zh-C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6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4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04447" y="4770438"/>
            <a:ext cx="504627" cy="2495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宋体" pitchFamily="2" charset="-122"/>
              </a:rPr>
              <a:t> </a:t>
            </a:r>
            <a:fld id="{EFA4F6A7-7192-4DFF-B7DE-E60E855AD043}" type="slidenum">
              <a:rPr lang="zh-CN" altLang="en-US" b="1">
                <a:solidFill>
                  <a:srgbClr val="FF9900"/>
                </a:solidFill>
                <a:latin typeface="+mn-lt"/>
                <a:ea typeface="宋体" pitchFamily="2" charset="-122"/>
              </a:rPr>
              <a:pPr>
                <a:defRPr/>
              </a:pPr>
              <a:t>36</a:t>
            </a:fld>
            <a:r>
              <a:rPr lang="zh-CN" altLang="en-US" b="1" dirty="0">
                <a:latin typeface="+mn-lt"/>
                <a:ea typeface="宋体" pitchFamily="2" charset="-122"/>
              </a:rPr>
              <a:t> 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27584" y="123478"/>
            <a:ext cx="6966197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Arial" charset="0"/>
              </a:rPr>
              <a:t> </a:t>
            </a:r>
            <a:r>
              <a:rPr kumimoji="1" lang="en-US" altLang="zh-CN" sz="2200" b="1" dirty="0">
                <a:solidFill>
                  <a:srgbClr val="993366"/>
                </a:solidFill>
                <a:latin typeface="Arial" charset="0"/>
              </a:rPr>
              <a:t>case</a:t>
            </a:r>
            <a:r>
              <a:rPr kumimoji="1" lang="zh-CN" altLang="en-US" sz="2200" b="1" dirty="0">
                <a:solidFill>
                  <a:srgbClr val="993366"/>
                </a:solidFill>
                <a:latin typeface="Arial" charset="0"/>
              </a:rPr>
              <a:t>和</a:t>
            </a:r>
            <a:r>
              <a:rPr kumimoji="1" lang="en-US" altLang="zh-CN" sz="2200" b="1" dirty="0">
                <a:solidFill>
                  <a:srgbClr val="993366"/>
                </a:solidFill>
                <a:latin typeface="Arial" charset="0"/>
              </a:rPr>
              <a:t>default </a:t>
            </a:r>
            <a:r>
              <a:rPr kumimoji="1" lang="zh-CN" altLang="en-US" sz="2200" b="1" dirty="0">
                <a:solidFill>
                  <a:srgbClr val="993366"/>
                </a:solidFill>
                <a:latin typeface="Arial" charset="0"/>
              </a:rPr>
              <a:t>的次序可以交换。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2200" b="1" dirty="0">
                <a:latin typeface="Arial" charset="0"/>
              </a:rPr>
              <a:t>例：</a:t>
            </a:r>
            <a:r>
              <a:rPr kumimoji="1" lang="en-US" altLang="zh-CN" sz="2200" b="1" dirty="0">
                <a:latin typeface="Arial" charset="0"/>
              </a:rPr>
              <a:t>#include “</a:t>
            </a:r>
            <a:r>
              <a:rPr kumimoji="1" lang="en-US" altLang="zh-CN" sz="2200" b="1" dirty="0" err="1">
                <a:latin typeface="Arial" charset="0"/>
              </a:rPr>
              <a:t>stdio.h</a:t>
            </a:r>
            <a:r>
              <a:rPr kumimoji="1" lang="en-US" altLang="zh-CN" sz="2200" b="1" dirty="0">
                <a:latin typeface="Arial" charset="0"/>
              </a:rPr>
              <a:t>”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</a:t>
            </a:r>
            <a:r>
              <a:rPr kumimoji="1" lang="en-US" altLang="zh-CN" sz="2200" b="1" dirty="0" err="1">
                <a:latin typeface="Arial" charset="0"/>
              </a:rPr>
              <a:t>int</a:t>
            </a:r>
            <a:r>
              <a:rPr kumimoji="1" lang="en-US" altLang="zh-CN" sz="2200" b="1" dirty="0">
                <a:latin typeface="Arial" charset="0"/>
              </a:rPr>
              <a:t> main( )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{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</a:t>
            </a:r>
            <a:r>
              <a:rPr kumimoji="1" lang="en-US" altLang="zh-CN" sz="2200" b="1" dirty="0" err="1">
                <a:latin typeface="Arial" charset="0"/>
              </a:rPr>
              <a:t>int</a:t>
            </a:r>
            <a:r>
              <a:rPr kumimoji="1" lang="en-US" altLang="zh-CN" sz="2200" b="1" dirty="0">
                <a:latin typeface="Arial" charset="0"/>
              </a:rPr>
              <a:t> c=3;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switch(c)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{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	        case 1: </a:t>
            </a:r>
            <a:r>
              <a:rPr kumimoji="1" lang="en-US" altLang="zh-CN" sz="2200" b="1" dirty="0" err="1">
                <a:latin typeface="Arial" charset="0"/>
              </a:rPr>
              <a:t>c++</a:t>
            </a:r>
            <a:r>
              <a:rPr kumimoji="1" lang="en-US" altLang="zh-CN" sz="2200" b="1" dirty="0">
                <a:latin typeface="Arial" charset="0"/>
              </a:rPr>
              <a:t>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	        default: </a:t>
            </a:r>
            <a:r>
              <a:rPr kumimoji="1" lang="en-US" altLang="zh-CN" sz="2200" b="1" dirty="0" err="1">
                <a:latin typeface="Arial" charset="0"/>
              </a:rPr>
              <a:t>c++</a:t>
            </a:r>
            <a:r>
              <a:rPr kumimoji="1" lang="en-US" altLang="zh-CN" sz="2200" b="1" dirty="0">
                <a:latin typeface="Arial" charset="0"/>
              </a:rPr>
              <a:t>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	        case 2: </a:t>
            </a:r>
            <a:r>
              <a:rPr kumimoji="1" lang="en-US" altLang="zh-CN" sz="2200" b="1" dirty="0" err="1">
                <a:latin typeface="Arial" charset="0"/>
              </a:rPr>
              <a:t>c++</a:t>
            </a:r>
            <a:r>
              <a:rPr kumimoji="1" lang="en-US" altLang="zh-CN" sz="2200" b="1" dirty="0">
                <a:latin typeface="Arial" charset="0"/>
              </a:rPr>
              <a:t>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 }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 </a:t>
            </a:r>
            <a:r>
              <a:rPr kumimoji="1" lang="en-US" altLang="zh-CN" sz="2200" b="1" dirty="0" err="1">
                <a:latin typeface="Arial" charset="0"/>
              </a:rPr>
              <a:t>printf</a:t>
            </a:r>
            <a:r>
              <a:rPr kumimoji="1" lang="en-US" altLang="zh-CN" sz="2200" b="1" dirty="0">
                <a:latin typeface="Arial" charset="0"/>
              </a:rPr>
              <a:t>("c=%d\n", c);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     return 0;</a:t>
            </a:r>
          </a:p>
          <a:p>
            <a:pPr algn="l" eaLnBrk="1" hangingPunct="1">
              <a:lnSpc>
                <a:spcPts val="2600"/>
              </a:lnSpc>
              <a:spcBef>
                <a:spcPts val="0"/>
              </a:spcBef>
            </a:pPr>
            <a:r>
              <a:rPr kumimoji="1" lang="en-US" altLang="zh-CN" sz="2200" b="1" dirty="0">
                <a:latin typeface="Arial" charset="0"/>
              </a:rPr>
              <a:t>        }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67744" y="3435846"/>
            <a:ext cx="2657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FF0000"/>
                </a:solidFill>
              </a:rPr>
              <a:t>case 3:  </a:t>
            </a:r>
            <a:r>
              <a:rPr kumimoji="1" lang="en-US" altLang="zh-CN" sz="2800" b="1" dirty="0" err="1">
                <a:solidFill>
                  <a:srgbClr val="FF0000"/>
                </a:solidFill>
              </a:rPr>
              <a:t>c++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96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7EB6-3A35-4BA4-8C69-50B5D43002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39750" y="141685"/>
            <a:ext cx="7924800" cy="3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600" b="1" dirty="0"/>
              <a:t>            </a:t>
            </a:r>
            <a:r>
              <a:rPr kumimoji="1" lang="en-US" altLang="zh-CN" sz="2600" b="1" dirty="0">
                <a:solidFill>
                  <a:srgbClr val="CC0000"/>
                </a:solidFill>
              </a:rPr>
              <a:t>switch</a:t>
            </a:r>
            <a:r>
              <a:rPr kumimoji="1" lang="zh-CN" altLang="en-US" sz="2600" b="1" dirty="0">
                <a:solidFill>
                  <a:srgbClr val="CC0000"/>
                </a:solidFill>
              </a:rPr>
              <a:t>语句可以嵌套使用</a:t>
            </a:r>
            <a:endParaRPr kumimoji="1" lang="en-US" altLang="zh-CN" sz="2600" b="1" dirty="0">
              <a:solidFill>
                <a:srgbClr val="CC0000"/>
              </a:solidFill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11560" y="538277"/>
            <a:ext cx="5544418" cy="460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#include 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 </a:t>
            </a:r>
            <a:r>
              <a:rPr kumimoji="1" lang="en-US" altLang="zh-CN" sz="2000" b="1" dirty="0" err="1">
                <a:latin typeface="Arial" charset="0"/>
              </a:rPr>
              <a:t>stdio.h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endParaRPr kumimoji="1" lang="en-US" altLang="zh-CN" sz="2000" b="1" dirty="0">
              <a:latin typeface="Arial" charset="0"/>
            </a:endParaRP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 err="1">
                <a:latin typeface="Arial" charset="0"/>
              </a:rPr>
              <a:t>int</a:t>
            </a:r>
            <a:r>
              <a:rPr kumimoji="1" lang="en-US" altLang="zh-CN" sz="2000" b="1" dirty="0">
                <a:latin typeface="Arial" charset="0"/>
              </a:rPr>
              <a:t> main( )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{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</a:t>
            </a:r>
            <a:r>
              <a:rPr kumimoji="1" lang="en-US" altLang="zh-CN" sz="2000" b="1" dirty="0" err="1">
                <a:latin typeface="Arial" charset="0"/>
              </a:rPr>
              <a:t>int</a:t>
            </a:r>
            <a:r>
              <a:rPr kumimoji="1" lang="en-US" altLang="zh-CN" sz="2000" b="1" dirty="0">
                <a:latin typeface="Arial" charset="0"/>
              </a:rPr>
              <a:t> x;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switch(x=1)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{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 case 0:   x=5; break;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 case 1:   switch(x=1)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{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       case 1</a:t>
            </a:r>
            <a:r>
              <a:rPr lang="en-US" altLang="zh-CN" sz="2000" b="1" dirty="0">
                <a:latin typeface="Arial" charset="0"/>
              </a:rPr>
              <a:t> </a:t>
            </a:r>
            <a:r>
              <a:rPr kumimoji="1" lang="en-US" altLang="zh-CN" sz="2000" b="1" dirty="0">
                <a:latin typeface="Arial" charset="0"/>
              </a:rPr>
              <a:t>:  x=10; 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       case 2 :  x=20; break;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   }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}</a:t>
            </a:r>
          </a:p>
          <a:p>
            <a:pPr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</a:t>
            </a:r>
            <a:r>
              <a:rPr kumimoji="1" lang="en-US" altLang="zh-CN" sz="2000" b="1" dirty="0" err="1">
                <a:latin typeface="Arial" charset="0"/>
              </a:rPr>
              <a:t>printf</a:t>
            </a:r>
            <a:r>
              <a:rPr kumimoji="1" lang="en-US" altLang="zh-CN" sz="2000" b="1" dirty="0">
                <a:latin typeface="Arial" charset="0"/>
              </a:rPr>
              <a:t>(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b="1" dirty="0">
                <a:latin typeface="Arial" charset="0"/>
              </a:rPr>
              <a:t>x=%d\</a:t>
            </a:r>
            <a:r>
              <a:rPr kumimoji="1" lang="en-US" altLang="zh-CN" sz="2000" b="1" dirty="0" err="1">
                <a:latin typeface="Arial" charset="0"/>
              </a:rPr>
              <a:t>n</a:t>
            </a:r>
            <a:r>
              <a:rPr kumimoji="1" lang="en-US" altLang="zh-CN" sz="2000" dirty="0" err="1">
                <a:ea typeface="黑体" pitchFamily="49" charset="-122"/>
                <a:cs typeface="Adobe 黑体 Std R"/>
              </a:rPr>
              <a:t>"</a:t>
            </a:r>
            <a:r>
              <a:rPr kumimoji="1" lang="en-US" altLang="zh-CN" sz="2000" b="1" dirty="0" err="1">
                <a:latin typeface="Arial" charset="0"/>
              </a:rPr>
              <a:t>,x</a:t>
            </a:r>
            <a:r>
              <a:rPr kumimoji="1" lang="en-US" altLang="zh-CN" sz="2000" b="1" dirty="0">
                <a:latin typeface="Arial" charset="0"/>
              </a:rPr>
              <a:t>);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        return 0;</a:t>
            </a:r>
          </a:p>
          <a:p>
            <a:pPr algn="l" eaLnBrk="1" hangingPunct="1">
              <a:lnSpc>
                <a:spcPts val="2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Arial" charset="0"/>
              </a:rPr>
              <a:t>  }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745706" y="3084981"/>
            <a:ext cx="151288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0000"/>
                </a:solidFill>
              </a:rPr>
              <a:t>break</a:t>
            </a:r>
            <a:r>
              <a:rPr kumimoji="1" lang="en-US" altLang="zh-CN" sz="2400" b="1" dirty="0"/>
              <a:t>;</a:t>
            </a:r>
            <a:endParaRPr lang="en-US" altLang="zh-CN" sz="2400" dirty="0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5724128" y="1275606"/>
            <a:ext cx="3168650" cy="1015663"/>
          </a:xfrm>
          <a:prstGeom prst="rect">
            <a:avLst/>
          </a:prstGeom>
          <a:noFill/>
          <a:ln w="12700">
            <a:solidFill>
              <a:srgbClr val="66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</a:rPr>
              <a:t>运行结果：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</a:rPr>
              <a:t>X=20</a:t>
            </a:r>
          </a:p>
        </p:txBody>
      </p:sp>
    </p:spTree>
    <p:extLst>
      <p:ext uri="{BB962C8B-B14F-4D97-AF65-F5344CB8AC3E}">
        <p14:creationId xmlns:p14="http://schemas.microsoft.com/office/powerpoint/2010/main" val="34528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autoUpdateAnimBg="0"/>
      <p:bldP spid="126980" grpId="0"/>
      <p:bldP spid="1269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AD1623-C331-4A4C-8CB0-2BFCF1654FD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736600"/>
            <a:ext cx="5472112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500"/>
              </a:lnSpc>
              <a:spcBef>
                <a:spcPct val="20000"/>
              </a:spcBef>
            </a:pP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dobe 黑体 Std R"/>
              </a:rPr>
              <a:t>#include "</a:t>
            </a:r>
            <a:r>
              <a:rPr kumimoji="1" lang="en-US" altLang="zh-CN" sz="1800" dirty="0" err="1">
                <a:latin typeface="黑体" pitchFamily="49" charset="-122"/>
                <a:ea typeface="黑体" pitchFamily="49" charset="-122"/>
                <a:cs typeface="Adobe 黑体 Std R"/>
              </a:rPr>
              <a:t>stdio.h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dobe 黑体 Std R"/>
              </a:rPr>
              <a:t>" 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kumimoji="1" lang="en-US" altLang="zh-CN" sz="1800" dirty="0" err="1">
                <a:latin typeface="黑体" pitchFamily="49" charset="-122"/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dobe 黑体 Std R"/>
              </a:rPr>
              <a:t> main()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dobe 黑体 Std R"/>
              </a:rPr>
              <a:t>{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int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score,mark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; 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scanf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("%d", &amp;score); 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mark=score/10;   /*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处理输入的成绩*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/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18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switch(mark)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0: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1: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2: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3: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4: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5: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grade:E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break;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6: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grade:D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break;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7: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grade:C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break;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8: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grade:B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break;      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9: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case 10: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grade:A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\n"); break;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   default: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cs typeface="Arial" pitchFamily="34" charset="0"/>
              </a:rPr>
              <a:t>printf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("Input error!\n"); </a:t>
            </a:r>
          </a:p>
          <a:p>
            <a:pPr>
              <a:lnSpc>
                <a:spcPts val="1500"/>
              </a:lnSpc>
            </a:pPr>
            <a:r>
              <a:rPr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    return 0;</a:t>
            </a:r>
          </a:p>
          <a:p>
            <a:pPr>
              <a:lnSpc>
                <a:spcPts val="1500"/>
              </a:lnSpc>
            </a:pPr>
            <a:r>
              <a:rPr kumimoji="1" lang="en-US" altLang="zh-CN" sz="1800" dirty="0">
                <a:latin typeface="黑体" pitchFamily="49" charset="-122"/>
                <a:ea typeface="黑体" pitchFamily="49" charset="-122"/>
                <a:cs typeface="Arial" pitchFamily="34" charset="0"/>
              </a:rPr>
              <a:t>}</a:t>
            </a:r>
            <a:endParaRPr kumimoji="1" lang="en-US" altLang="zh-CN" sz="1800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539750" y="192088"/>
            <a:ext cx="504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百分成绩转为五级分成绩</a:t>
            </a: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724525" y="177800"/>
            <a:ext cx="2951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--switch</a:t>
            </a:r>
            <a:r>
              <a:rPr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语句实现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2825" y="3500438"/>
            <a:ext cx="2366963" cy="4619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输入：</a:t>
            </a:r>
            <a:r>
              <a:rPr lang="en-US" altLang="zh-CN" sz="2400"/>
              <a:t>85</a:t>
            </a:r>
            <a:r>
              <a:rPr lang="en-US" altLang="zh-CN" sz="2400">
                <a:sym typeface="Wingdings 3" pitchFamily="18" charset="2"/>
              </a:rPr>
              <a:t></a:t>
            </a:r>
            <a:endParaRPr lang="zh-CN" altLang="en-US" sz="2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6638" y="4270375"/>
            <a:ext cx="2263775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输出：</a:t>
            </a:r>
            <a:r>
              <a:rPr lang="en-US" altLang="zh-CN" sz="2400">
                <a:solidFill>
                  <a:schemeClr val="bg1"/>
                </a:solidFill>
              </a:rPr>
              <a:t>grade:B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81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 bwMode="auto">
          <a:xfrm>
            <a:off x="536575" y="842963"/>
            <a:ext cx="7996238" cy="13684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t>问题分析：</a:t>
            </a:r>
            <a:endParaRPr lang="en-US" altLang="zh-CN"/>
          </a:p>
          <a:p>
            <a:pPr>
              <a:buFontTx/>
              <a:buChar char="•"/>
              <a:defRPr/>
            </a:pPr>
            <a:r>
              <a:t>要考虑闰年闰月的情况，以及输入非法数据情况。</a:t>
            </a:r>
            <a:endParaRPr lang="en-US" altLang="zh-CN"/>
          </a:p>
          <a:p>
            <a:pPr>
              <a:buFontTx/>
              <a:buChar char="•"/>
              <a:defRPr/>
            </a:pPr>
            <a:r>
              <a:t>采用</a:t>
            </a:r>
            <a:r>
              <a:rPr lang="en-US" altLang="zh-CN"/>
              <a:t>switch</a:t>
            </a:r>
            <a:r>
              <a:t>语句处理多种情况。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A2B8C-A9F9-4720-81F6-37AC0C4F4F6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539750" y="192088"/>
            <a:ext cx="799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思考题：输入某年某月，试计算该年该月共有几天？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4675" y="2355850"/>
            <a:ext cx="8174038" cy="2376488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SzPct val="75000"/>
              <a:buFont typeface="Arial" pitchFamily="34" charset="0"/>
              <a:buChar char="•"/>
              <a:defRPr/>
            </a:pPr>
            <a:r>
              <a:rPr>
                <a:solidFill>
                  <a:srgbClr val="000066"/>
                </a:solidFill>
              </a:rPr>
              <a:t>判断某年是否是闰年</a:t>
            </a:r>
          </a:p>
          <a:p>
            <a:pPr marL="0" indent="0">
              <a:lnSpc>
                <a:spcPct val="110000"/>
              </a:lnSpc>
              <a:buSzPct val="75000"/>
              <a:defRPr/>
            </a:pPr>
            <a:r>
              <a:t>变量</a:t>
            </a:r>
            <a:r>
              <a:rPr lang="en-US" altLang="zh-CN"/>
              <a:t>year</a:t>
            </a:r>
            <a:r>
              <a:t>是否为闰年的条件</a:t>
            </a:r>
            <a:r>
              <a:rPr lang="en-US" altLang="zh-CN"/>
              <a:t>:</a:t>
            </a:r>
            <a:r>
              <a:t>能被</a:t>
            </a:r>
            <a:r>
              <a:rPr lang="en-US" altLang="zh-CN"/>
              <a:t>4</a:t>
            </a:r>
            <a:r>
              <a:t>整除但不能被</a:t>
            </a:r>
            <a:r>
              <a:rPr lang="en-US" altLang="zh-CN"/>
              <a:t>100</a:t>
            </a:r>
            <a:r>
              <a:t>整除</a:t>
            </a:r>
            <a:r>
              <a:rPr lang="en-US" altLang="zh-CN"/>
              <a:t>,</a:t>
            </a:r>
            <a:r>
              <a:t>或能被</a:t>
            </a:r>
            <a:r>
              <a:rPr lang="en-US" altLang="zh-CN"/>
              <a:t>400</a:t>
            </a:r>
            <a:r>
              <a:t>整除。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/>
              <a:t>(year % 4==0 &amp;&amp; year % 100!</a:t>
            </a:r>
            <a:r>
              <a:t>＝</a:t>
            </a:r>
            <a:r>
              <a:rPr lang="en-US" altLang="zh-CN"/>
              <a:t>0</a:t>
            </a:r>
            <a:r>
              <a:t>）</a:t>
            </a:r>
            <a:r>
              <a:rPr lang="en-US" altLang="zh-CN"/>
              <a:t>||</a:t>
            </a:r>
            <a:r>
              <a:t>（</a:t>
            </a:r>
            <a:r>
              <a:rPr lang="en-US" altLang="zh-CN"/>
              <a:t>year % 400==0)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defRPr/>
            </a:pPr>
            <a:r>
              <a:t>或</a:t>
            </a:r>
            <a:r>
              <a:rPr lang="en-US" altLang="zh-CN"/>
              <a:t>(year % 4!=0)||(year % 100 ==0 &amp;&amp; year % 400 !=0)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6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850159-2E17-4F35-B798-ED25D5F449B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611560" y="123478"/>
            <a:ext cx="7343775" cy="46553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sz="2800" b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</a:rPr>
              <a:t>关系运算符和关系表达式</a:t>
            </a:r>
            <a:endParaRPr lang="en-US" altLang="zh-CN" sz="2800" b="0">
              <a:solidFill>
                <a:srgbClr val="CC0000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842963"/>
            <a:ext cx="84963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关系运算符：</a:t>
            </a:r>
            <a:r>
              <a:rPr kumimoji="1" lang="zh-CN" altLang="en-US" sz="2400" b="1" dirty="0">
                <a:latin typeface="宋体" pitchFamily="2" charset="-122"/>
              </a:rPr>
              <a:t>进行比较大小的运算，并产生运算结果</a:t>
            </a:r>
            <a:endParaRPr kumimoji="1" lang="en-US" altLang="zh-CN" sz="2400" b="1" dirty="0">
              <a:latin typeface="宋体" pitchFamily="2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latin typeface="宋体" pitchFamily="2" charset="-122"/>
              </a:rPr>
              <a:t>  1(</a:t>
            </a:r>
            <a:r>
              <a:rPr kumimoji="1" lang="zh-CN" altLang="en-US" sz="2400" b="1" dirty="0">
                <a:latin typeface="宋体" pitchFamily="2" charset="-122"/>
              </a:rPr>
              <a:t>真</a:t>
            </a:r>
            <a:r>
              <a:rPr kumimoji="1" lang="en-US" altLang="zh-CN" sz="2400" b="1" dirty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或 </a:t>
            </a:r>
            <a:r>
              <a:rPr kumimoji="1" lang="en-US" altLang="zh-CN" sz="2400" b="1" dirty="0">
                <a:latin typeface="宋体" pitchFamily="2" charset="-122"/>
              </a:rPr>
              <a:t>0(</a:t>
            </a:r>
            <a:r>
              <a:rPr kumimoji="1" lang="zh-CN" altLang="en-US" sz="2400" b="1" dirty="0">
                <a:latin typeface="宋体" pitchFamily="2" charset="-122"/>
              </a:rPr>
              <a:t>假</a:t>
            </a:r>
            <a:r>
              <a:rPr kumimoji="1" lang="en-US" altLang="zh-CN" sz="2400" b="1" dirty="0">
                <a:latin typeface="宋体" pitchFamily="2" charset="-122"/>
              </a:rPr>
              <a:t>)</a:t>
            </a:r>
            <a:r>
              <a:rPr kumimoji="1" lang="zh-CN" altLang="en-US" sz="2400" b="1" dirty="0">
                <a:latin typeface="宋体" pitchFamily="2" charset="-122"/>
              </a:rPr>
              <a:t>。</a:t>
            </a:r>
          </a:p>
          <a:p>
            <a:pPr marL="342900" indent="-342900" eaLnBrk="0" hangingPunct="0">
              <a:buClr>
                <a:srgbClr val="C00000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zh-CN" altLang="en-US" sz="2400" b="1" dirty="0">
                <a:latin typeface="宋体" pitchFamily="2" charset="-122"/>
              </a:rPr>
              <a:t>关系表达式 ：用关系运算符连接起来的式子。           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47813" y="2139950"/>
          <a:ext cx="5819775" cy="2773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关系运算符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含义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关系表达式</a:t>
                      </a: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&gt;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大于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3&gt;2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&gt;=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大于等于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6&gt;=6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&lt;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小于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1&lt;2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&lt;=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小于等于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i&lt;=0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==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等于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n==10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!=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  不等于</a:t>
                      </a:r>
                    </a:p>
                  </a:txBody>
                  <a:tcPr marL="91444" marR="91444"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     m!=0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44" marR="91444"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59788" y="4770438"/>
            <a:ext cx="649287" cy="298450"/>
          </a:xfrm>
        </p:spPr>
        <p:txBody>
          <a:bodyPr/>
          <a:lstStyle/>
          <a:p>
            <a:pPr>
              <a:defRPr/>
            </a:pPr>
            <a:fld id="{EEF98692-341B-4408-BFB6-BB81089EE2F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10243" name="矩形 4"/>
          <p:cNvSpPr>
            <a:spLocks noChangeArrowheads="1"/>
          </p:cNvSpPr>
          <p:nvPr/>
        </p:nvSpPr>
        <p:spPr bwMode="auto">
          <a:xfrm>
            <a:off x="71438" y="268288"/>
            <a:ext cx="3924300" cy="4539704"/>
          </a:xfrm>
          <a:prstGeom prst="rect">
            <a:avLst/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 dirty="0"/>
              <a:t>/*</a:t>
            </a:r>
            <a:r>
              <a:rPr lang="zh-CN" altLang="en-US" sz="2000" dirty="0"/>
              <a:t>例</a:t>
            </a:r>
            <a:r>
              <a:rPr lang="en-US" altLang="zh-CN" sz="2000" dirty="0"/>
              <a:t>8  </a:t>
            </a:r>
            <a:r>
              <a:rPr lang="zh-CN" altLang="en-US" sz="2000" dirty="0"/>
              <a:t>计算某年某月天数</a:t>
            </a:r>
            <a:r>
              <a:rPr lang="en-US" altLang="zh-CN" sz="2000" dirty="0"/>
              <a:t>*/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lnSpc>
                <a:spcPct val="85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{ 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year,month,day</a:t>
            </a:r>
            <a:r>
              <a:rPr lang="en-US" altLang="zh-CN" sz="2000" dirty="0"/>
              <a:t>=0,flag=1;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",&amp;</a:t>
            </a:r>
            <a:r>
              <a:rPr lang="en-US" altLang="zh-CN" sz="2000" dirty="0" err="1"/>
              <a:t>year,&amp;month</a:t>
            </a:r>
            <a:r>
              <a:rPr lang="en-US" altLang="zh-CN" sz="2000" dirty="0"/>
              <a:t>);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switch(month)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{ 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1: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3: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5: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7: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8: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10: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case 12: day=31;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                break;</a:t>
            </a:r>
          </a:p>
          <a:p>
            <a:pPr>
              <a:lnSpc>
                <a:spcPct val="85000"/>
              </a:lnSpc>
            </a:pPr>
            <a:endParaRPr lang="en-US" altLang="zh-CN" sz="2000" dirty="0"/>
          </a:p>
        </p:txBody>
      </p:sp>
      <p:sp>
        <p:nvSpPr>
          <p:cNvPr id="10244" name="矩形 5"/>
          <p:cNvSpPr>
            <a:spLocks noChangeArrowheads="1"/>
          </p:cNvSpPr>
          <p:nvPr/>
        </p:nvSpPr>
        <p:spPr bwMode="auto">
          <a:xfrm>
            <a:off x="4067175" y="51470"/>
            <a:ext cx="4978400" cy="5062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 dirty="0"/>
              <a:t>     case 4: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case 6: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case 9: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case 11: day=30;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            break;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case 2:   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if((year%4==0&amp;&amp;year%100!=0)||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(year%400==0))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   day=29;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else 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    day=28;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  break;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default: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("Data error!\n");flag=0; 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}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if(flag)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</a:t>
            </a:r>
            <a:r>
              <a:rPr lang="zh-CN" altLang="en-US" sz="2000" dirty="0"/>
              <a:t>年</a:t>
            </a:r>
            <a:r>
              <a:rPr lang="en-US" altLang="zh-CN" sz="2000" dirty="0"/>
              <a:t>%d</a:t>
            </a:r>
            <a:r>
              <a:rPr lang="zh-CN" altLang="en-US" sz="2000" dirty="0"/>
              <a:t>月有</a:t>
            </a:r>
            <a:r>
              <a:rPr lang="en-US" altLang="zh-CN" sz="2000" dirty="0"/>
              <a:t>%d </a:t>
            </a:r>
            <a:r>
              <a:rPr lang="zh-CN" altLang="en-US" sz="2000" dirty="0"/>
              <a:t>天</a:t>
            </a:r>
            <a:r>
              <a:rPr lang="en-US" altLang="zh-CN" sz="2000" dirty="0"/>
              <a:t>\n",   </a:t>
            </a:r>
            <a:r>
              <a:rPr lang="en-US" altLang="zh-CN" sz="2000" dirty="0" err="1"/>
              <a:t>year,month,day</a:t>
            </a:r>
            <a:r>
              <a:rPr lang="en-US" altLang="zh-CN" sz="2000" dirty="0"/>
              <a:t>);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   return 0;</a:t>
            </a:r>
          </a:p>
          <a:p>
            <a:pPr>
              <a:lnSpc>
                <a:spcPct val="85000"/>
              </a:lnSpc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395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6D3D7-83FC-482B-A8F0-BE66648295A5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467544" y="771550"/>
            <a:ext cx="8280920" cy="414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括号内的表达式可以是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int,char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后的常量表达式必须互不相同；不能进行范围的判断（关系表达式）；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的位置可任意；</a:t>
            </a: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每个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之后的执行语句可多于一个，不必加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{ }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可以嵌套；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可以省略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子句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ts val="3200"/>
              </a:lnSpc>
              <a:buFont typeface="Arial" pitchFamily="34" charset="0"/>
              <a:buChar char="•"/>
            </a:pPr>
            <a:r>
              <a:rPr kumimoji="1" lang="zh-CN" altLang="en-US" sz="2400" b="1" dirty="0">
                <a:latin typeface="宋体" charset="-122"/>
              </a:rPr>
              <a:t>任何一种选择结构都可以用</a:t>
            </a:r>
            <a:r>
              <a:rPr kumimoji="1" lang="en-US" altLang="zh-CN" sz="2400" b="1" dirty="0">
                <a:latin typeface="宋体" charset="-122"/>
              </a:rPr>
              <a:t>if</a:t>
            </a:r>
            <a:r>
              <a:rPr kumimoji="1" lang="zh-CN" altLang="en-US" sz="2400" b="1" dirty="0">
                <a:latin typeface="宋体" charset="-122"/>
              </a:rPr>
              <a:t>语句来实现，但并非所有的</a:t>
            </a:r>
            <a:r>
              <a:rPr kumimoji="1" lang="en-US" altLang="zh-CN" sz="2400" b="1" dirty="0">
                <a:latin typeface="宋体" charset="-122"/>
              </a:rPr>
              <a:t>if</a:t>
            </a:r>
            <a:r>
              <a:rPr kumimoji="1" lang="zh-CN" altLang="en-US" sz="2400" b="1" dirty="0">
                <a:latin typeface="宋体" charset="-122"/>
              </a:rPr>
              <a:t>语句都有等价的</a:t>
            </a:r>
            <a:r>
              <a:rPr kumimoji="1" lang="en-US" altLang="zh-CN" sz="2400" b="1" dirty="0">
                <a:latin typeface="宋体" charset="-122"/>
              </a:rPr>
              <a:t>switch</a:t>
            </a:r>
            <a:r>
              <a:rPr kumimoji="1" lang="zh-CN" altLang="en-US" sz="2400" b="1" dirty="0">
                <a:latin typeface="宋体" charset="-122"/>
              </a:rPr>
              <a:t>语句。</a:t>
            </a:r>
            <a:r>
              <a:rPr kumimoji="1" lang="en-US" altLang="zh-CN" sz="2400" b="1" dirty="0">
                <a:latin typeface="宋体" charset="-122"/>
              </a:rPr>
              <a:t>switch</a:t>
            </a:r>
            <a:r>
              <a:rPr kumimoji="1" lang="zh-CN" altLang="en-US" sz="2400" b="1" dirty="0">
                <a:latin typeface="宋体" charset="-122"/>
              </a:rPr>
              <a:t>语句只能用来实现以相等关系作为选择条件的选择结构。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539750" y="192088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使用</a:t>
            </a:r>
            <a:r>
              <a:rPr lang="en-US" altLang="zh-CN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switch</a:t>
            </a:r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语句说明</a:t>
            </a:r>
          </a:p>
        </p:txBody>
      </p:sp>
    </p:spTree>
    <p:extLst>
      <p:ext uri="{BB962C8B-B14F-4D97-AF65-F5344CB8AC3E}">
        <p14:creationId xmlns:p14="http://schemas.microsoft.com/office/powerpoint/2010/main" val="100493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76455" y="4770438"/>
            <a:ext cx="432619" cy="249237"/>
          </a:xfrm>
        </p:spPr>
        <p:txBody>
          <a:bodyPr/>
          <a:lstStyle/>
          <a:p>
            <a:pPr>
              <a:defRPr/>
            </a:pPr>
            <a:fld id="{ADB6EA1F-FC9D-473F-A5DD-064B8B6CFF11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11268" name="矩形 10"/>
          <p:cNvSpPr>
            <a:spLocks noChangeArrowheads="1"/>
          </p:cNvSpPr>
          <p:nvPr/>
        </p:nvSpPr>
        <p:spPr bwMode="auto">
          <a:xfrm>
            <a:off x="611188" y="920558"/>
            <a:ext cx="7921625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条件运算符：唯一的三目操作符，要求有三个操作对象。</a:t>
            </a:r>
          </a:p>
          <a:p>
            <a:pPr>
              <a:lnSpc>
                <a:spcPts val="34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格式：表达式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4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功能：判断表达式１的值，值为“</a:t>
            </a:r>
            <a:r>
              <a:rPr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，则取表达式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时，取表达式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的值。</a:t>
            </a:r>
          </a:p>
          <a:p>
            <a:pPr>
              <a:lnSpc>
                <a:spcPts val="3400"/>
              </a:lnSpc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max=a&gt;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</a:t>
            </a:r>
          </a:p>
          <a:p>
            <a:pPr>
              <a:lnSpc>
                <a:spcPts val="3400"/>
              </a:lnSpc>
            </a:pP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a=3, b=2,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则 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max=3</a:t>
            </a:r>
          </a:p>
          <a:p>
            <a:pPr>
              <a:lnSpc>
                <a:spcPts val="3400"/>
              </a:lnSpc>
            </a:pPr>
            <a:r>
              <a:rPr lang="en-US" altLang="en-US" sz="2400" dirty="0" err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： (1) </a:t>
            </a:r>
            <a:r>
              <a:rPr lang="en-US" altLang="en-US" sz="2400" dirty="0" err="1">
                <a:latin typeface="黑体" pitchFamily="49" charset="-122"/>
                <a:ea typeface="黑体" pitchFamily="49" charset="-122"/>
              </a:rPr>
              <a:t>条件运算符优于赋值运算符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ts val="3400"/>
              </a:lnSpc>
            </a:pP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    (2) </a:t>
            </a:r>
            <a:r>
              <a:rPr lang="en-US" altLang="en-US" sz="2400" dirty="0" err="1">
                <a:latin typeface="黑体" pitchFamily="49" charset="-122"/>
                <a:ea typeface="黑体" pitchFamily="49" charset="-122"/>
              </a:rPr>
              <a:t>条件运算符的结合方向为“</a:t>
            </a:r>
            <a:r>
              <a:rPr lang="en-US" altLang="en-US" sz="2400" dirty="0" err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自</a:t>
            </a:r>
            <a:r>
              <a:rPr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lang="en-US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”。</a:t>
            </a:r>
          </a:p>
          <a:p>
            <a:pPr>
              <a:lnSpc>
                <a:spcPts val="3400"/>
              </a:lnSpc>
            </a:pP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      (3)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条件表达式值的类型为表达式中较高的类型。</a:t>
            </a:r>
            <a:r>
              <a:rPr lang="en-US" altLang="en-US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126454"/>
            <a:ext cx="5256584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5.6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条件运算符与条件表达式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004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E08387-6FFD-4DB8-8F19-30F2464D623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843558"/>
            <a:ext cx="7229475" cy="90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：当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a=1,b=2,c=3, d=4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时 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a&gt;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的值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等价于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a&gt;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:(c&gt;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?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400" dirty="0" err="1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，表达式的值为</a:t>
            </a:r>
            <a:endParaRPr lang="en-US" altLang="zh-CN" sz="24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16216" y="1316842"/>
            <a:ext cx="4320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0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539552" y="1995686"/>
            <a:ext cx="7632848" cy="134870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：按  </a:t>
            </a:r>
            <a:r>
              <a:rPr lang="zh-CN" altLang="en-US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？函数调用</a:t>
            </a:r>
            <a:r>
              <a:rPr lang="en-US" altLang="zh-CN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1:</a:t>
            </a:r>
            <a:r>
              <a:rPr lang="zh-CN" altLang="en-US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函数调用</a:t>
            </a:r>
            <a:r>
              <a:rPr lang="en-US" altLang="zh-CN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方式使用</a:t>
            </a: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 a&gt;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b?printf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a typeface="黑体" pitchFamily="49" charset="-122"/>
              </a:rPr>
              <a:t>"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max=%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 err="1">
                <a:ea typeface="黑体" pitchFamily="49" charset="-122"/>
              </a:rPr>
              <a:t>"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,a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):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printf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ea typeface="黑体" pitchFamily="49" charset="-122"/>
              </a:rPr>
              <a:t>"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max=%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 err="1">
                <a:ea typeface="黑体" pitchFamily="49" charset="-122"/>
              </a:rPr>
              <a:t>"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,b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zh-CN" altLang="en-US" kern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868144" y="1275606"/>
            <a:ext cx="1080120" cy="0"/>
          </a:xfrm>
          <a:prstGeom prst="line">
            <a:avLst/>
          </a:prstGeom>
          <a:solidFill>
            <a:srgbClr val="3366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1024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35769-691C-46DE-8474-CABB95C4DFD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114" y="844550"/>
            <a:ext cx="5328270" cy="3319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/*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  <a:cs typeface="Adobe 黑体 Std R"/>
              </a:rPr>
              <a:t>大写字母转换为小写字母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  <a:cs typeface="Adobe 黑体 Std R"/>
              </a:rPr>
              <a:t>*</a:t>
            </a:r>
            <a:r>
              <a:rPr kumimoji="1" lang="en-US" altLang="zh-CN" sz="2000" dirty="0">
                <a:ea typeface="黑体" pitchFamily="49" charset="-122"/>
                <a:cs typeface="Adobe 黑体 Std R"/>
              </a:rPr>
              <a:t>/</a:t>
            </a:r>
            <a:endParaRPr kumimoji="1" lang="en-US" altLang="zh-CN" sz="2200" dirty="0">
              <a:ea typeface="黑体" pitchFamily="49" charset="-122"/>
              <a:cs typeface="Adobe 黑体 Std R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#include "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stdio.h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"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int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 main( 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char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scanf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("%c", &amp;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=(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&gt;=</a:t>
            </a:r>
            <a:r>
              <a:rPr lang="en-US" altLang="zh-CN" sz="2200" dirty="0">
                <a:ea typeface="黑体" pitchFamily="49" charset="-122"/>
                <a:cs typeface="Adobe 黑体 Std R"/>
              </a:rPr>
              <a:t>'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A</a:t>
            </a:r>
            <a:r>
              <a:rPr lang="en-US" altLang="zh-CN" sz="2200" dirty="0">
                <a:ea typeface="黑体" pitchFamily="49" charset="-122"/>
                <a:cs typeface="Adobe 黑体 Std R"/>
              </a:rPr>
              <a:t>'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&amp;&amp;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&lt;=</a:t>
            </a:r>
            <a:r>
              <a:rPr lang="en-US" altLang="zh-CN" sz="2200" dirty="0">
                <a:ea typeface="黑体" pitchFamily="49" charset="-122"/>
                <a:cs typeface="Adobe 黑体 Std R"/>
              </a:rPr>
              <a:t>'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Z</a:t>
            </a:r>
            <a:r>
              <a:rPr lang="en-US" altLang="zh-CN" sz="2200" dirty="0">
                <a:ea typeface="黑体" pitchFamily="49" charset="-122"/>
                <a:cs typeface="Adobe 黑体 Std R"/>
              </a:rPr>
              <a:t>'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)</a:t>
            </a:r>
            <a:r>
              <a:rPr kumimoji="1" lang="en-US" altLang="zh-CN" sz="2200" dirty="0">
                <a:solidFill>
                  <a:srgbClr val="CC0000"/>
                </a:solidFill>
                <a:ea typeface="黑体" pitchFamily="49" charset="-122"/>
                <a:cs typeface="Adobe 黑体 Std R"/>
              </a:rPr>
              <a:t>? 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(ch+32)</a:t>
            </a:r>
            <a:r>
              <a:rPr kumimoji="1" lang="en-US" altLang="zh-CN" sz="2200" dirty="0">
                <a:solidFill>
                  <a:srgbClr val="CC0000"/>
                </a:solidFill>
                <a:ea typeface="黑体" pitchFamily="49" charset="-122"/>
                <a:cs typeface="Adobe 黑体 Std R"/>
              </a:rPr>
              <a:t>: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printf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("%c", </a:t>
            </a:r>
            <a:r>
              <a:rPr kumimoji="1" lang="en-US" altLang="zh-CN" sz="2200" dirty="0" err="1">
                <a:ea typeface="黑体" pitchFamily="49" charset="-122"/>
                <a:cs typeface="Adobe 黑体 Std R"/>
              </a:rPr>
              <a:t>ch</a:t>
            </a:r>
            <a:r>
              <a:rPr kumimoji="1" lang="en-US" altLang="zh-CN" sz="2200" dirty="0">
                <a:ea typeface="黑体" pitchFamily="49" charset="-122"/>
                <a:cs typeface="Adobe 黑体 Std R"/>
              </a:rPr>
              <a:t>);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}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200" dirty="0">
                <a:ea typeface="黑体" pitchFamily="49" charset="-122"/>
                <a:cs typeface="Adobe 黑体 Std R"/>
              </a:rPr>
              <a:t>       </a:t>
            </a:r>
            <a:endParaRPr kumimoji="1" lang="en-US" altLang="zh-CN" sz="2800" dirty="0">
              <a:ea typeface="黑体" pitchFamily="49" charset="-122"/>
              <a:cs typeface="Adobe 黑体 Std R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1" lang="en-US" altLang="zh-CN" sz="2200" dirty="0">
              <a:ea typeface="黑体" pitchFamily="49" charset="-122"/>
              <a:cs typeface="Adobe 黑体 Std R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53056" y="2472778"/>
            <a:ext cx="2808288" cy="15335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zh-CN" sz="2200">
                <a:cs typeface="Arial" pitchFamily="34" charset="0"/>
              </a:rPr>
              <a:t>if </a:t>
            </a:r>
            <a:r>
              <a:rPr kumimoji="1" lang="en-US" altLang="zh-CN" sz="2200">
                <a:cs typeface="Arial" pitchFamily="34" charset="0"/>
              </a:rPr>
              <a:t>(ch&gt;=</a:t>
            </a:r>
            <a:r>
              <a:rPr lang="en-US" altLang="zh-CN" sz="2200">
                <a:cs typeface="Arial" pitchFamily="34" charset="0"/>
              </a:rPr>
              <a:t>'</a:t>
            </a:r>
            <a:r>
              <a:rPr kumimoji="1" lang="en-US" altLang="zh-CN" sz="2200">
                <a:cs typeface="Arial" pitchFamily="34" charset="0"/>
              </a:rPr>
              <a:t>A</a:t>
            </a:r>
            <a:r>
              <a:rPr lang="en-US" altLang="zh-CN" sz="2200">
                <a:cs typeface="Arial" pitchFamily="34" charset="0"/>
              </a:rPr>
              <a:t>'</a:t>
            </a:r>
            <a:r>
              <a:rPr kumimoji="1" lang="en-US" altLang="zh-CN" sz="2200">
                <a:cs typeface="Arial" pitchFamily="34" charset="0"/>
              </a:rPr>
              <a:t>&amp;&amp;ch&lt;=</a:t>
            </a:r>
            <a:r>
              <a:rPr lang="en-US" altLang="zh-CN" sz="2200">
                <a:cs typeface="Arial" pitchFamily="34" charset="0"/>
              </a:rPr>
              <a:t>'</a:t>
            </a:r>
            <a:r>
              <a:rPr kumimoji="1" lang="en-US" altLang="zh-CN" sz="2200">
                <a:cs typeface="Arial" pitchFamily="34" charset="0"/>
              </a:rPr>
              <a:t>Z</a:t>
            </a:r>
            <a:r>
              <a:rPr lang="en-US" altLang="zh-CN" sz="2200">
                <a:cs typeface="Arial" pitchFamily="34" charset="0"/>
              </a:rPr>
              <a:t>'</a:t>
            </a:r>
            <a:r>
              <a:rPr kumimoji="1" lang="en-US" altLang="zh-CN" sz="2200">
                <a:cs typeface="Arial" pitchFamily="34" charset="0"/>
              </a:rPr>
              <a:t>)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200">
                <a:cs typeface="Arial" pitchFamily="34" charset="0"/>
              </a:rPr>
              <a:t>      ch=ch+32;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200">
                <a:cs typeface="Arial" pitchFamily="34" charset="0"/>
              </a:rPr>
              <a:t>else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200">
                <a:cs typeface="Arial" pitchFamily="34" charset="0"/>
              </a:rPr>
              <a:t>      ch=ch;    </a:t>
            </a:r>
          </a:p>
        </p:txBody>
      </p:sp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323851" y="267494"/>
            <a:ext cx="6335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黑体" pitchFamily="49" charset="-122"/>
                <a:ea typeface="黑体" pitchFamily="49" charset="-122"/>
                <a:cs typeface="Adobe 黑体 Std R"/>
              </a:rPr>
              <a:t>例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  <a:cs typeface="Adobe 黑体 Std R"/>
              </a:rPr>
              <a:t>9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  <a:cs typeface="Adobe 黑体 Std R"/>
              </a:rPr>
              <a:t>：将输入的大写字母转换为小写字母。</a:t>
            </a:r>
            <a:endParaRPr lang="zh-CN" altLang="en-US" sz="2400" dirty="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597054" y="2906712"/>
            <a:ext cx="649287" cy="598487"/>
          </a:xfrm>
          <a:prstGeom prst="leftRightArrow">
            <a:avLst>
              <a:gd name="adj1" fmla="val 50000"/>
              <a:gd name="adj2" fmla="val 26871"/>
            </a:avLst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1600" b="1">
                <a:solidFill>
                  <a:srgbClr val="CC0000"/>
                </a:solidFill>
              </a:rPr>
              <a:t>等价</a:t>
            </a:r>
            <a:endParaRPr kumimoji="1" lang="zh-CN" altLang="en-US" sz="1600">
              <a:solidFill>
                <a:srgbClr val="CC00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55650" y="3003798"/>
            <a:ext cx="4679950" cy="4714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pPr defTabSz="762000" eaLnBrk="0" hangingPunct="0">
              <a:lnSpc>
                <a:spcPct val="95000"/>
              </a:lnSpc>
            </a:pP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6659562" y="270290"/>
            <a:ext cx="2244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条件运算符</a:t>
            </a:r>
            <a:endParaRPr kumimoji="1" lang="zh-CN" altLang="en-US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54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32439" y="4770438"/>
            <a:ext cx="576635" cy="373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宋体" pitchFamily="2" charset="-122"/>
              </a:rPr>
              <a:t> </a:t>
            </a:r>
            <a:fld id="{B319092A-D0CF-4614-9F5B-27C256D17038}" type="slidenum">
              <a:rPr lang="zh-CN" altLang="en-US" b="1" smtClean="0">
                <a:solidFill>
                  <a:srgbClr val="FF9900"/>
                </a:solidFill>
                <a:latin typeface="+mn-lt"/>
                <a:ea typeface="宋体" pitchFamily="2" charset="-122"/>
              </a:rPr>
              <a:pPr>
                <a:defRPr/>
              </a:pPr>
              <a:t>45</a:t>
            </a:fld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028700" y="4242803"/>
            <a:ext cx="9094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491880" y="123478"/>
            <a:ext cx="2520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1049338" algn="l"/>
              </a:tabLst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本章小结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9552" y="915566"/>
            <a:ext cx="8208963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  关系表达式和逻辑表达式是两种重要的表达式，主要用于条件执行的判断和循环执行的判断。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  Ｃ语言提供了多种形式的条件语句构成选择结构。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  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charset="-122"/>
              </a:rPr>
              <a:t>if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语句主要用于单向选择。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    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charset="-122"/>
              </a:rPr>
              <a:t>if-else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语句主要用于双向选择。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    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charset="-122"/>
              </a:rPr>
              <a:t>if-else-if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语和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charset="-122"/>
              </a:rPr>
              <a:t>switch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语句用于多向选择。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400" b="1" dirty="0">
                <a:latin typeface="宋体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020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53A00F-5D4B-414D-B9DE-621D66634CF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611560" y="123478"/>
            <a:ext cx="7343775" cy="46553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sz="2800" b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</a:rPr>
              <a:t>关系运算符的优先级和结合性</a:t>
            </a:r>
            <a:endParaRPr lang="en-US" altLang="zh-CN" sz="2800" b="0">
              <a:solidFill>
                <a:srgbClr val="CC0000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8313" y="842963"/>
          <a:ext cx="6335712" cy="284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关系运算符</a:t>
                      </a: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含义</a:t>
                      </a: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优先级</a:t>
                      </a: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结合性</a:t>
                      </a:r>
                    </a:p>
                  </a:txBody>
                  <a:tcPr marL="91426" marR="91426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&gt;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大于</a:t>
                      </a:r>
                    </a:p>
                  </a:txBody>
                  <a:tcPr marL="91426" marR="91426" marT="45731" marB="45731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高</a:t>
                      </a:r>
                    </a:p>
                  </a:txBody>
                  <a:tcPr marL="91426" marR="91426" marT="45731" marB="45731"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从左到右</a:t>
                      </a:r>
                    </a:p>
                  </a:txBody>
                  <a:tcPr marL="91426" marR="91426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&gt;=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大于等于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&lt;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小于</a:t>
                      </a:r>
                    </a:p>
                  </a:txBody>
                  <a:tcPr marL="91426" marR="91426" marT="45731" marB="45731"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&lt;=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小于等于</a:t>
                      </a:r>
                    </a:p>
                  </a:txBody>
                  <a:tcPr marL="91426" marR="91426" marT="45731" marB="45731"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==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等于</a:t>
                      </a:r>
                    </a:p>
                  </a:txBody>
                  <a:tcPr marL="91426" marR="91426" marT="45731" marB="4573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低</a:t>
                      </a:r>
                    </a:p>
                  </a:txBody>
                  <a:tcPr marL="91426" marR="91426" marT="45731" marB="45731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!=</a:t>
                      </a:r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1426" marR="91426" marT="45731" marB="4573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  不等于</a:t>
                      </a:r>
                    </a:p>
                  </a:txBody>
                  <a:tcPr marL="91426" marR="91426" marT="45731" marB="45731"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05" name="TextBox 1"/>
          <p:cNvSpPr txBox="1">
            <a:spLocks noChangeArrowheads="1"/>
          </p:cNvSpPr>
          <p:nvPr/>
        </p:nvSpPr>
        <p:spPr bwMode="auto">
          <a:xfrm>
            <a:off x="395288" y="3867150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itchFamily="49" charset="-122"/>
                <a:ea typeface="黑体" pitchFamily="49" charset="-122"/>
              </a:rPr>
              <a:t>可以使用括号改变优先级 </a:t>
            </a:r>
          </a:p>
        </p:txBody>
      </p:sp>
      <p:sp>
        <p:nvSpPr>
          <p:cNvPr id="12" name="Rectangle 6" descr="蓝色面巾纸"/>
          <p:cNvSpPr>
            <a:spLocks noChangeArrowheads="1"/>
          </p:cNvSpPr>
          <p:nvPr/>
        </p:nvSpPr>
        <p:spPr bwMode="auto">
          <a:xfrm>
            <a:off x="6940550" y="920750"/>
            <a:ext cx="1943100" cy="17287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黑体" pitchFamily="49" charset="-122"/>
                <a:ea typeface="黑体" pitchFamily="49" charset="-122"/>
              </a:rPr>
              <a:t>算术运算符 </a:t>
            </a: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高</a:t>
            </a: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黑体" pitchFamily="49" charset="-122"/>
                <a:ea typeface="黑体" pitchFamily="49" charset="-122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>
                <a:latin typeface="黑体" pitchFamily="49" charset="-122"/>
                <a:ea typeface="黑体" pitchFamily="49" charset="-122"/>
              </a:rPr>
              <a:t>赋值运算符 </a:t>
            </a: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0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低</a:t>
            </a: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675688" y="1500188"/>
            <a:ext cx="0" cy="568325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40200" y="3819525"/>
            <a:ext cx="1981200" cy="120015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/>
              <a:t>(a&gt;b)&gt;(b&lt;c)</a:t>
            </a:r>
          </a:p>
          <a:p>
            <a:pPr>
              <a:defRPr/>
            </a:pPr>
            <a:r>
              <a:rPr lang="en-US" altLang="zh-CN" sz="2400" dirty="0"/>
              <a:t>(a=b)&lt;=(c=d)</a:t>
            </a:r>
          </a:p>
          <a:p>
            <a:pPr>
              <a:defRPr/>
            </a:pPr>
            <a:r>
              <a:rPr lang="en-US" altLang="zh-CN" sz="2400" dirty="0"/>
              <a:t>n%2==0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5" grpId="0"/>
      <p:bldP spid="12" grpId="0" animBg="1"/>
      <p:bldP spid="13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15988"/>
            <a:ext cx="8151813" cy="1800225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dirty="0"/>
              <a:t>关系表达式的值为逻辑值“真”或“假”。</a:t>
            </a:r>
            <a:endParaRPr lang="en-US" altLang="zh-CN" dirty="0"/>
          </a:p>
          <a:p>
            <a:pPr>
              <a:buFont typeface="Arial" pitchFamily="34" charset="0"/>
              <a:buChar char="•"/>
              <a:defRPr/>
            </a:pPr>
            <a:r>
              <a:rPr dirty="0"/>
              <a:t>Ｃ语言没有逻辑型数据，关系表达式的</a:t>
            </a:r>
            <a:r>
              <a:rPr dirty="0">
                <a:solidFill>
                  <a:srgbClr val="CC0000"/>
                </a:solidFill>
              </a:rPr>
              <a:t>真、假</a:t>
            </a:r>
            <a:r>
              <a:rPr dirty="0">
                <a:solidFill>
                  <a:srgbClr val="FF3300"/>
                </a:solidFill>
              </a:rPr>
              <a:t>  </a:t>
            </a:r>
            <a:r>
              <a:rPr dirty="0"/>
              <a:t>是以数值</a:t>
            </a:r>
            <a:r>
              <a:rPr dirty="0">
                <a:solidFill>
                  <a:srgbClr val="FF3300"/>
                </a:solidFill>
              </a:rPr>
              <a:t>“</a:t>
            </a:r>
            <a:r>
              <a:rPr dirty="0">
                <a:solidFill>
                  <a:srgbClr val="CC0000"/>
                </a:solidFill>
              </a:rPr>
              <a:t>１</a:t>
            </a:r>
            <a:r>
              <a:rPr dirty="0">
                <a:solidFill>
                  <a:srgbClr val="FF3300"/>
                </a:solidFill>
              </a:rPr>
              <a:t>”</a:t>
            </a:r>
            <a:r>
              <a:rPr dirty="0"/>
              <a:t>代表</a:t>
            </a:r>
            <a:r>
              <a:rPr dirty="0">
                <a:solidFill>
                  <a:srgbClr val="FF3300"/>
                </a:solidFill>
              </a:rPr>
              <a:t>“</a:t>
            </a:r>
            <a:r>
              <a:rPr dirty="0">
                <a:solidFill>
                  <a:srgbClr val="CC0000"/>
                </a:solidFill>
              </a:rPr>
              <a:t>真</a:t>
            </a:r>
            <a:r>
              <a:rPr dirty="0">
                <a:solidFill>
                  <a:srgbClr val="FF3300"/>
                </a:solidFill>
              </a:rPr>
              <a:t>”，</a:t>
            </a:r>
            <a:r>
              <a:rPr dirty="0"/>
              <a:t>以</a:t>
            </a:r>
            <a:r>
              <a:rPr dirty="0">
                <a:solidFill>
                  <a:srgbClr val="FF3300"/>
                </a:solidFill>
              </a:rPr>
              <a:t>“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dirty="0">
                <a:solidFill>
                  <a:srgbClr val="FF3300"/>
                </a:solidFill>
              </a:rPr>
              <a:t>”</a:t>
            </a:r>
            <a:r>
              <a:rPr dirty="0"/>
              <a:t>代表</a:t>
            </a:r>
            <a:r>
              <a:rPr dirty="0">
                <a:solidFill>
                  <a:srgbClr val="FF3300"/>
                </a:solidFill>
              </a:rPr>
              <a:t>“</a:t>
            </a:r>
            <a:r>
              <a:rPr dirty="0">
                <a:solidFill>
                  <a:srgbClr val="CC0000"/>
                </a:solidFill>
              </a:rPr>
              <a:t>假</a:t>
            </a:r>
            <a:r>
              <a:rPr dirty="0">
                <a:solidFill>
                  <a:srgbClr val="FF3300"/>
                </a:solidFill>
              </a:rPr>
              <a:t>”。</a:t>
            </a:r>
            <a:endParaRPr dirty="0">
              <a:solidFill>
                <a:srgbClr val="993366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dirty="0"/>
              <a:t>判断表达式的值：</a:t>
            </a:r>
            <a:r>
              <a:rPr dirty="0">
                <a:solidFill>
                  <a:srgbClr val="FF0000"/>
                </a:solidFill>
              </a:rPr>
              <a:t>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dirty="0"/>
              <a:t>即为</a:t>
            </a:r>
            <a:r>
              <a:rPr dirty="0">
                <a:solidFill>
                  <a:srgbClr val="FF0000"/>
                </a:solidFill>
              </a:rPr>
              <a:t>真</a:t>
            </a:r>
            <a:r>
              <a:rPr dirty="0"/>
              <a:t>（</a:t>
            </a:r>
            <a:r>
              <a:rPr lang="en-US" altLang="zh-CN" dirty="0"/>
              <a:t>true)</a:t>
            </a:r>
            <a:r>
              <a:rPr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dirty="0"/>
              <a:t>即为</a:t>
            </a:r>
            <a:r>
              <a:rPr dirty="0">
                <a:solidFill>
                  <a:srgbClr val="FF0000"/>
                </a:solidFill>
              </a:rPr>
              <a:t>假</a:t>
            </a:r>
            <a:r>
              <a:rPr lang="en-US" altLang="zh-CN" dirty="0"/>
              <a:t>(false)</a:t>
            </a:r>
            <a:r>
              <a:rPr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3AB0E-9E4E-498E-9692-DBA0D51928F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123478"/>
            <a:ext cx="7343775" cy="4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sz="2800" b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</a:rPr>
              <a:t>关系表达式的值</a:t>
            </a:r>
          </a:p>
        </p:txBody>
      </p:sp>
      <p:sp>
        <p:nvSpPr>
          <p:cNvPr id="8197" name="矩形 5"/>
          <p:cNvSpPr>
            <a:spLocks noChangeArrowheads="1"/>
          </p:cNvSpPr>
          <p:nvPr/>
        </p:nvSpPr>
        <p:spPr bwMode="auto">
          <a:xfrm>
            <a:off x="755650" y="27162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：设 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a=3, b=2, c=1,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求下列表达式的值？</a:t>
            </a:r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1763713" y="3076575"/>
            <a:ext cx="115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c&gt;b</a:t>
            </a: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3817938" y="3140075"/>
            <a:ext cx="2808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值为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（假）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1692275" y="3565525"/>
            <a:ext cx="172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(a-b)==1</a:t>
            </a:r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3817938" y="3575050"/>
            <a:ext cx="2808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值为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（真）</a:t>
            </a:r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1692275" y="4100513"/>
            <a:ext cx="1657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(b+c)&lt;a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3841750" y="4064000"/>
            <a:ext cx="2808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值为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（假）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1619250" y="4552950"/>
            <a:ext cx="252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 a=5&gt;3&gt;4 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3900488" y="4516438"/>
            <a:ext cx="1774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的值为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197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47319C-0D4C-4369-BDD3-A0E3AA37B93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1006" y="699542"/>
            <a:ext cx="8316912" cy="160655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Adobe 黑体 Std R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lang="zh-CN" altLang="en-US" sz="2400" dirty="0" smtClean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CN" altLang="en-US" sz="2400" dirty="0">
                <a:solidFill>
                  <a:srgbClr val="4D4D4D"/>
                </a:solidFill>
                <a:latin typeface="+mn-lt"/>
                <a:ea typeface="+mn-ea"/>
                <a:cs typeface="Adobe 黑体 Std R"/>
              </a:defRPr>
            </a:lvl5pPr>
            <a:lvl6pPr marL="24384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dirty="0">
                <a:solidFill>
                  <a:srgbClr val="000066"/>
                </a:solidFill>
              </a:rPr>
              <a:t>判断奇、偶数</a:t>
            </a:r>
          </a:p>
          <a:p>
            <a:pPr marL="609600" indent="-609600">
              <a:lnSpc>
                <a:spcPct val="110000"/>
              </a:lnSpc>
              <a:defRPr/>
            </a:pPr>
            <a:r>
              <a:rPr dirty="0"/>
              <a:t>  如果</a:t>
            </a:r>
            <a:r>
              <a:rPr lang="en-US" altLang="zh-CN" dirty="0"/>
              <a:t>z</a:t>
            </a:r>
            <a:r>
              <a:rPr dirty="0"/>
              <a:t>为偶数，则</a:t>
            </a:r>
            <a:r>
              <a:rPr lang="en-US" altLang="zh-CN" dirty="0"/>
              <a:t>z%2==0</a:t>
            </a:r>
            <a:r>
              <a:rPr dirty="0"/>
              <a:t>的值为</a:t>
            </a:r>
            <a:r>
              <a:rPr lang="en-US" altLang="zh-CN" dirty="0"/>
              <a:t>1</a:t>
            </a:r>
            <a:endParaRPr lang="en-US" dirty="0"/>
          </a:p>
          <a:p>
            <a:pPr marL="609600" indent="-609600">
              <a:lnSpc>
                <a:spcPct val="110000"/>
              </a:lnSpc>
              <a:defRPr/>
            </a:pPr>
            <a:r>
              <a:rPr lang="en-US" altLang="zh-CN" dirty="0"/>
              <a:t>      z</a:t>
            </a:r>
            <a:r>
              <a:rPr dirty="0"/>
              <a:t>为奇数，则</a:t>
            </a:r>
            <a:r>
              <a:rPr lang="en-US" altLang="zh-CN" dirty="0"/>
              <a:t>z%2==0</a:t>
            </a:r>
            <a:r>
              <a:rPr dirty="0"/>
              <a:t>的值为</a:t>
            </a:r>
            <a:r>
              <a:rPr lang="en-US" dirty="0"/>
              <a:t>0</a:t>
            </a:r>
            <a:endParaRPr dirty="0"/>
          </a:p>
          <a:p>
            <a:pPr marL="609600" indent="-609600">
              <a:lnSpc>
                <a:spcPct val="110000"/>
              </a:lnSpc>
              <a:defRPr/>
            </a:pPr>
            <a:r>
              <a:rPr dirty="0"/>
              <a:t>    </a:t>
            </a:r>
          </a:p>
          <a:p>
            <a:pPr marL="0" indent="0">
              <a:lnSpc>
                <a:spcPct val="110000"/>
              </a:lnSpc>
              <a:defRPr/>
            </a:pPr>
            <a:endParaRPr dirty="0"/>
          </a:p>
        </p:txBody>
      </p: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2051050" y="176213"/>
            <a:ext cx="507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使用关系表达式设定控制条件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2067694"/>
            <a:ext cx="7775575" cy="244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判断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的某位数字是否相同</a:t>
            </a:r>
          </a:p>
          <a:p>
            <a:pPr marL="609600" indent="-609600">
              <a:lnSpc>
                <a:spcPct val="110000"/>
              </a:lnSpc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x%10==y%10     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判断个位数上数字相同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609600" indent="-60960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A50021"/>
                </a:solidFill>
              </a:rPr>
              <a:t>如：</a:t>
            </a:r>
            <a:r>
              <a:rPr lang="en-US" altLang="zh-CN" sz="2400" dirty="0">
                <a:solidFill>
                  <a:srgbClr val="A50021"/>
                </a:solidFill>
              </a:rPr>
              <a:t>15%10==25%10 </a:t>
            </a:r>
            <a:r>
              <a:rPr lang="zh-CN" altLang="en-US" sz="2400" dirty="0">
                <a:solidFill>
                  <a:srgbClr val="A50021"/>
                </a:solidFill>
              </a:rPr>
              <a:t>为真，</a:t>
            </a:r>
            <a:r>
              <a:rPr lang="en-US" altLang="zh-CN" sz="2400" dirty="0">
                <a:solidFill>
                  <a:srgbClr val="A50021"/>
                </a:solidFill>
              </a:rPr>
              <a:t>16%10==18%10  </a:t>
            </a:r>
            <a:r>
              <a:rPr lang="zh-CN" altLang="en-US" sz="2400" dirty="0">
                <a:solidFill>
                  <a:srgbClr val="A50021"/>
                </a:solidFill>
              </a:rPr>
              <a:t>为假</a:t>
            </a:r>
          </a:p>
          <a:p>
            <a:pPr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  x/10%10==y/10%10  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判断十位数上数字相同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如：</a:t>
            </a:r>
            <a:r>
              <a:rPr kumimoji="1" lang="en-US" altLang="zh-CN" sz="2400" b="1" dirty="0">
                <a:solidFill>
                  <a:srgbClr val="A50021"/>
                </a:solidFill>
                <a:latin typeface="宋体" charset="-122"/>
              </a:rPr>
              <a:t>123/10%10==224/10%10  </a:t>
            </a:r>
            <a:r>
              <a:rPr kumimoji="1" lang="zh-CN" altLang="en-US" sz="2400" b="1" dirty="0">
                <a:solidFill>
                  <a:srgbClr val="A50021"/>
                </a:solidFill>
                <a:latin typeface="宋体" charset="-122"/>
              </a:rPr>
              <a:t>为真</a:t>
            </a:r>
          </a:p>
          <a:p>
            <a:pPr>
              <a:defRPr/>
            </a:pP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1006" y="4083918"/>
            <a:ext cx="777557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问题：如何判断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两个浮点数是否相等？</a:t>
            </a:r>
            <a:endParaRPr lang="zh-CN" altLang="en-US" sz="2400" baseline="300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  <a:p>
            <a:pPr marL="609600" indent="-609600">
              <a:lnSpc>
                <a:spcPct val="110000"/>
              </a:lnSpc>
              <a:defRPr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400" dirty="0"/>
              <a:t>fabs(a-b)&lt;1e-6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2042482"/>
            <a:ext cx="5816501" cy="163121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对两个浮点数判断大小和是否相等不能直接用</a:t>
            </a:r>
            <a:r>
              <a:rPr lang="en-US" altLang="zh-CN" sz="2000" dirty="0">
                <a:latin typeface="+mj-ea"/>
                <a:ea typeface="+mj-ea"/>
              </a:rPr>
              <a:t>==</a:t>
            </a:r>
            <a:r>
              <a:rPr lang="zh-CN" altLang="en-US" sz="2000" dirty="0">
                <a:latin typeface="+mj-ea"/>
                <a:ea typeface="+mj-ea"/>
              </a:rPr>
              <a:t>来判断，会出错！明明相等的两个数比较反而是不相等！</a:t>
            </a:r>
          </a:p>
          <a:p>
            <a:r>
              <a:rPr lang="zh-CN" altLang="en-US" sz="2000" dirty="0">
                <a:latin typeface="+mj-ea"/>
                <a:ea typeface="+mj-ea"/>
              </a:rPr>
              <a:t>对于两个浮点数比较只能通过相减并与预先设定的精度比较，记得要取绝对值！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6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8938"/>
            <a:ext cx="8569325" cy="2665412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zh-CN" dirty="0"/>
              <a:t>C</a:t>
            </a:r>
            <a:r>
              <a:rPr dirty="0"/>
              <a:t>语言提供三种逻辑运算符：</a:t>
            </a:r>
          </a:p>
          <a:p>
            <a:pPr>
              <a:lnSpc>
                <a:spcPct val="80000"/>
              </a:lnSpc>
              <a:defRPr/>
            </a:pPr>
            <a:r>
              <a:rPr dirty="0"/>
              <a:t>   </a:t>
            </a:r>
            <a:r>
              <a:rPr lang="en-US" altLang="zh-CN" dirty="0"/>
              <a:t>&amp;&amp;   </a:t>
            </a:r>
            <a:r>
              <a:rPr dirty="0"/>
              <a:t>逻辑与</a:t>
            </a:r>
            <a:r>
              <a:rPr lang="en-US" altLang="zh-CN" dirty="0"/>
              <a:t>   </a:t>
            </a:r>
            <a:r>
              <a:rPr dirty="0"/>
              <a:t>两边运算量都为非</a:t>
            </a:r>
            <a:r>
              <a:rPr lang="en-US" altLang="zh-CN" dirty="0"/>
              <a:t>0</a:t>
            </a:r>
            <a:r>
              <a:rPr dirty="0"/>
              <a:t>时，结果为真</a:t>
            </a:r>
            <a:r>
              <a:rPr lang="en-US" altLang="zh-CN" dirty="0"/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dirty="0"/>
              <a:t>  </a:t>
            </a:r>
            <a:r>
              <a:rPr dirty="0"/>
              <a:t> </a:t>
            </a:r>
            <a:r>
              <a:rPr lang="en-US" altLang="zh-CN" dirty="0"/>
              <a:t>||   </a:t>
            </a:r>
            <a:r>
              <a:rPr dirty="0"/>
              <a:t>逻辑或   两边运算量都为</a:t>
            </a:r>
            <a:r>
              <a:rPr lang="en-US" altLang="zh-CN" dirty="0"/>
              <a:t>0</a:t>
            </a:r>
            <a:r>
              <a:rPr dirty="0"/>
              <a:t>时，结果为假，否则为真</a:t>
            </a:r>
            <a:endParaRPr lang="en-US" altLang="zh-CN" dirty="0"/>
          </a:p>
          <a:p>
            <a:pPr>
              <a:lnSpc>
                <a:spcPct val="80000"/>
              </a:lnSpc>
              <a:defRPr/>
            </a:pPr>
            <a:r>
              <a:rPr lang="en-US" altLang="zh-CN" dirty="0"/>
              <a:t>   !    </a:t>
            </a:r>
            <a:r>
              <a:rPr dirty="0"/>
              <a:t>逻辑非   使操作数的值</a:t>
            </a:r>
            <a:r>
              <a:rPr lang="en-US" altLang="zh-CN" dirty="0"/>
              <a:t>0</a:t>
            </a:r>
            <a:r>
              <a:rPr dirty="0"/>
              <a:t>变</a:t>
            </a:r>
            <a:r>
              <a:rPr lang="en-US" altLang="zh-CN" dirty="0"/>
              <a:t>1,1</a:t>
            </a:r>
            <a:r>
              <a:rPr dirty="0"/>
              <a:t>变</a:t>
            </a:r>
            <a:r>
              <a:rPr lang="en-US" altLang="zh-CN" dirty="0"/>
              <a:t>0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dirty="0">
                <a:solidFill>
                  <a:srgbClr val="FF3300"/>
                </a:solidFill>
              </a:rPr>
              <a:t>说明</a:t>
            </a:r>
            <a:r>
              <a:rPr lang="en-US" altLang="zh-CN" dirty="0">
                <a:solidFill>
                  <a:srgbClr val="FF3300"/>
                </a:solidFill>
              </a:rPr>
              <a:t>:</a:t>
            </a:r>
          </a:p>
          <a:p>
            <a:pPr>
              <a:lnSpc>
                <a:spcPct val="80000"/>
              </a:lnSpc>
              <a:defRPr/>
            </a:pPr>
            <a:r>
              <a:rPr dirty="0"/>
              <a:t>“</a:t>
            </a:r>
            <a:r>
              <a:rPr lang="en-US" altLang="zh-CN" dirty="0"/>
              <a:t>&amp;&amp;”</a:t>
            </a:r>
            <a:r>
              <a:rPr dirty="0"/>
              <a:t>和“</a:t>
            </a:r>
            <a:r>
              <a:rPr lang="en-US" altLang="zh-CN" dirty="0"/>
              <a:t>||”</a:t>
            </a:r>
            <a:r>
              <a:rPr dirty="0"/>
              <a:t>是“双目运算符”</a:t>
            </a:r>
            <a:r>
              <a:rPr lang="en-US" altLang="zh-CN" dirty="0"/>
              <a:t>,</a:t>
            </a:r>
            <a:r>
              <a:rPr dirty="0"/>
              <a:t>要求有两个操作数。</a:t>
            </a:r>
          </a:p>
          <a:p>
            <a:pPr>
              <a:lnSpc>
                <a:spcPct val="80000"/>
              </a:lnSpc>
              <a:defRPr/>
            </a:pPr>
            <a:r>
              <a:rPr dirty="0"/>
              <a:t>“</a:t>
            </a:r>
            <a:r>
              <a:rPr lang="en-US" altLang="zh-CN" dirty="0"/>
              <a:t>!”</a:t>
            </a:r>
            <a:r>
              <a:rPr dirty="0"/>
              <a:t>是“单目运算符”，只要求有一个运算量。</a:t>
            </a:r>
          </a:p>
          <a:p>
            <a:pPr>
              <a:lnSpc>
                <a:spcPct val="80000"/>
              </a:lnSpc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0E910-F6E3-4027-990B-7D02FBE3810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96136" y="195486"/>
            <a:ext cx="2951287" cy="4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algn="r">
              <a:defRPr/>
            </a:pPr>
            <a:r>
              <a:rPr sz="2800" b="0" dirty="0">
                <a:solidFill>
                  <a:srgbClr val="CC0000"/>
                </a:solidFill>
                <a:effectLst/>
                <a:latin typeface="黑体" pitchFamily="49" charset="-122"/>
                <a:ea typeface="黑体" pitchFamily="49" charset="-122"/>
              </a:rPr>
              <a:t>逻辑运算符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552" y="3396387"/>
            <a:ext cx="8047037" cy="172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762000" eaLnBrk="0" hangingPunct="0">
              <a:lnSpc>
                <a:spcPct val="115000"/>
              </a:lnSpc>
              <a:spcBef>
                <a:spcPct val="20000"/>
              </a:spcBef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  a&amp;&amp;b            a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均为真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，  则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a&amp;&amp;b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（真）</a:t>
            </a: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a||b            a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zh-CN" altLang="en-US" sz="24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之一为真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，则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a||b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（真）</a:t>
            </a: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!a              </a:t>
            </a:r>
            <a:r>
              <a:rPr kumimoji="1" lang="zh-CN" altLang="zh-CN" sz="2400" dirty="0">
                <a:latin typeface="黑体" pitchFamily="49" charset="-122"/>
                <a:ea typeface="黑体" pitchFamily="49" charset="-122"/>
              </a:rPr>
              <a:t>若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为真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则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!a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为</a:t>
            </a:r>
            <a:r>
              <a:rPr kumimoji="1" lang="zh-CN" altLang="en-US" sz="2400" dirty="0" smtClean="0">
                <a:latin typeface="黑体" pitchFamily="49" charset="-122"/>
                <a:ea typeface="黑体" pitchFamily="49" charset="-122"/>
              </a:rPr>
              <a:t>假</a:t>
            </a:r>
            <a:endParaRPr kumimoji="1" lang="zh-CN" altLang="en-US" sz="2400" dirty="0">
              <a:solidFill>
                <a:srgbClr val="FF0000"/>
              </a:solidFill>
              <a:latin typeface="+mj-ea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kumimoji="1"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400" dirty="0" smtClean="0">
                <a:latin typeface="黑体" pitchFamily="49" charset="-122"/>
                <a:ea typeface="黑体" pitchFamily="49" charset="-122"/>
              </a:rPr>
              <a:t>                 </a:t>
            </a:r>
            <a:endParaRPr kumimoji="1"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26454"/>
            <a:ext cx="5328592" cy="573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逻辑运算符与逻辑表达式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60432" y="372387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283595" y="4656648"/>
            <a:ext cx="4176837" cy="46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 b="1" kern="1200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9pPr>
          </a:lstStyle>
          <a:p>
            <a:pPr algn="r"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语言中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非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整数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都为真</a:t>
            </a:r>
            <a:endParaRPr sz="2000" b="0" dirty="0">
              <a:solidFill>
                <a:srgbClr val="CC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967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 bwMode="auto">
          <a:xfrm>
            <a:off x="755650" y="3435350"/>
            <a:ext cx="7229475" cy="1455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  <a:defRPr/>
            </a:pPr>
            <a:r>
              <a:t>结合性：</a:t>
            </a:r>
            <a:endParaRPr lang="en-US" altLang="zh-CN"/>
          </a:p>
          <a:p>
            <a:pPr>
              <a:defRPr/>
            </a:pPr>
            <a:r>
              <a:t>    逻辑非</a:t>
            </a:r>
            <a:r>
              <a:rPr lang="en-US" altLang="zh-CN" b="1"/>
              <a:t>——</a:t>
            </a:r>
            <a:r>
              <a:t>右结合</a:t>
            </a:r>
          </a:p>
          <a:p>
            <a:pPr>
              <a:defRPr/>
            </a:pPr>
            <a:r>
              <a:t>  逻辑与、逻辑或</a:t>
            </a:r>
            <a:r>
              <a:rPr lang="en-US" altLang="zh-CN" b="1"/>
              <a:t>——</a:t>
            </a:r>
            <a:r>
              <a:t>左结合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FD17E2-BE12-4502-830E-976C8BF6ABA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4100" name="矩形 4"/>
          <p:cNvSpPr>
            <a:spLocks noChangeArrowheads="1"/>
          </p:cNvSpPr>
          <p:nvPr/>
        </p:nvSpPr>
        <p:spPr bwMode="auto">
          <a:xfrm>
            <a:off x="1547813" y="123825"/>
            <a:ext cx="59039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逻辑运算符的优先级与结合性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067175" y="904875"/>
            <a:ext cx="4464050" cy="2374900"/>
            <a:chOff x="-369" y="1616"/>
            <a:chExt cx="2812" cy="1496"/>
          </a:xfrm>
        </p:grpSpPr>
        <p:sp>
          <p:nvSpPr>
            <p:cNvPr id="7" name="Text Box 28" descr="信纸"/>
            <p:cNvSpPr txBox="1">
              <a:spLocks noChangeArrowheads="1"/>
            </p:cNvSpPr>
            <p:nvPr/>
          </p:nvSpPr>
          <p:spPr bwMode="auto">
            <a:xfrm>
              <a:off x="-369" y="1616"/>
              <a:ext cx="2812" cy="1496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           </a:t>
              </a:r>
              <a:r>
                <a:rPr kumimoji="1"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运算符优先级</a:t>
              </a:r>
            </a:p>
            <a:p>
              <a:pPr>
                <a:defRPr/>
              </a:pPr>
              <a:r>
                <a: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!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、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++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、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--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、</a:t>
              </a:r>
              <a:r>
                <a:rPr kumimoji="1" lang="en-US" altLang="zh-CN" sz="24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         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高</a:t>
              </a:r>
            </a:p>
            <a:p>
              <a:pPr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</a:t>
              </a:r>
            </a:p>
            <a:p>
              <a:pPr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</a:t>
              </a:r>
            </a:p>
            <a:p>
              <a:pPr>
                <a:defRPr/>
              </a:pPr>
              <a:r>
                <a: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&amp;&amp;</a:t>
              </a:r>
              <a:r>
                <a:rPr kumimoji="1"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、</a:t>
              </a:r>
              <a:r>
                <a: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||</a:t>
              </a:r>
            </a:p>
            <a:p>
              <a:pPr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                      低</a:t>
              </a:r>
            </a:p>
          </p:txBody>
        </p:sp>
        <p:sp>
          <p:nvSpPr>
            <p:cNvPr id="4107" name="Line 29"/>
            <p:cNvSpPr>
              <a:spLocks noChangeShapeType="1"/>
            </p:cNvSpPr>
            <p:nvPr/>
          </p:nvSpPr>
          <p:spPr bwMode="auto">
            <a:xfrm flipV="1">
              <a:off x="2126" y="1782"/>
              <a:ext cx="0" cy="12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" name="内容占位符 2"/>
          <p:cNvSpPr txBox="1">
            <a:spLocks/>
          </p:cNvSpPr>
          <p:nvPr/>
        </p:nvSpPr>
        <p:spPr bwMode="auto">
          <a:xfrm>
            <a:off x="714375" y="903288"/>
            <a:ext cx="23034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  <a:cs typeface="Adobe 黑体 Std R"/>
              </a:rPr>
              <a:t>优先级：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>
                <a:latin typeface="黑体" pitchFamily="49" charset="-122"/>
                <a:ea typeface="黑体" pitchFamily="49" charset="-122"/>
                <a:cs typeface="Adobe 黑体 Std R"/>
              </a:rPr>
              <a:t>   </a:t>
            </a:r>
          </a:p>
          <a:p>
            <a:pPr>
              <a:spcBef>
                <a:spcPct val="20000"/>
              </a:spcBef>
            </a:pPr>
            <a:endParaRPr kumimoji="1" lang="zh-CN" altLang="en-US" sz="2400">
              <a:latin typeface="黑体" pitchFamily="49" charset="-122"/>
              <a:ea typeface="黑体" pitchFamily="49" charset="-122"/>
              <a:cs typeface="Adobe 黑体 Std R"/>
            </a:endParaRPr>
          </a:p>
          <a:p>
            <a:pPr>
              <a:spcBef>
                <a:spcPct val="20000"/>
              </a:spcBef>
            </a:pPr>
            <a:endParaRPr kumimoji="1" lang="zh-CN" altLang="en-US" sz="2400">
              <a:latin typeface="黑体" pitchFamily="49" charset="-122"/>
              <a:ea typeface="黑体" pitchFamily="49" charset="-122"/>
              <a:cs typeface="Adobe 黑体 Std R"/>
            </a:endParaRPr>
          </a:p>
        </p:txBody>
      </p:sp>
      <p:sp>
        <p:nvSpPr>
          <p:cNvPr id="4103" name="矩形 1"/>
          <p:cNvSpPr>
            <a:spLocks noChangeArrowheads="1"/>
          </p:cNvSpPr>
          <p:nvPr/>
        </p:nvSpPr>
        <p:spPr bwMode="auto">
          <a:xfrm>
            <a:off x="684213" y="1503363"/>
            <a:ext cx="31670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/>
              <a:t>!         &amp;&amp;         ||  </a:t>
            </a:r>
          </a:p>
          <a:p>
            <a:endParaRPr lang="zh-CN" altLang="en-US" sz="24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971550" y="1668463"/>
            <a:ext cx="576263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051050" y="1679575"/>
            <a:ext cx="576263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1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4102" grpId="0"/>
      <p:bldP spid="4103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C语言程序设计封面-3">
  <a:themeElements>
    <a:clrScheme name="tup 10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6600FF"/>
      </a:accent2>
      <a:accent3>
        <a:srgbClr val="FFFFFF"/>
      </a:accent3>
      <a:accent4>
        <a:srgbClr val="000000"/>
      </a:accent4>
      <a:accent5>
        <a:srgbClr val="AAE2CA"/>
      </a:accent5>
      <a:accent6>
        <a:srgbClr val="5C00E7"/>
      </a:accent6>
      <a:hlink>
        <a:srgbClr val="333399"/>
      </a:hlink>
      <a:folHlink>
        <a:srgbClr val="4D4D4D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hlink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hlink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6600FF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5C00E7"/>
        </a:accent6>
        <a:hlink>
          <a:srgbClr val="333399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C语言程序设计封面-4</Template>
  <TotalTime>7507</TotalTime>
  <Words>4201</Words>
  <Application>Microsoft Office PowerPoint</Application>
  <PresentationFormat>全屏显示(16:9)</PresentationFormat>
  <Paragraphs>826</Paragraphs>
  <Slides>45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Adobe 黑体 Std R</vt:lpstr>
      <vt:lpstr>Arial Unicode MS</vt:lpstr>
      <vt:lpstr>Gungsuh</vt:lpstr>
      <vt:lpstr>Monotype Sorts</vt:lpstr>
      <vt:lpstr>方正舒体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Wingdings 3</vt:lpstr>
      <vt:lpstr>C语言程序设计封面-3</vt:lpstr>
      <vt:lpstr>公式</vt:lpstr>
      <vt:lpstr>PowerPoint 演示文稿</vt:lpstr>
      <vt:lpstr>PowerPoint 演示文稿</vt:lpstr>
      <vt:lpstr>5.1 关系运算符与关系表达式 </vt:lpstr>
      <vt:lpstr>PowerPoint 演示文稿</vt:lpstr>
      <vt:lpstr>PowerPoint 演示文稿</vt:lpstr>
      <vt:lpstr>PowerPoint 演示文稿</vt:lpstr>
      <vt:lpstr>PowerPoint 演示文稿</vt:lpstr>
      <vt:lpstr>5.2 逻辑运算符与逻辑表达式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简单问题的分支结构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 if语句嵌套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大小写字母转换程序2例</vt:lpstr>
      <vt:lpstr>PowerPoint 演示文稿</vt:lpstr>
      <vt:lpstr>5.5  多重分支控制结构-switch语句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 条件运算符与条件表达式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汇报标题</dc:title>
  <dc:creator>Zhao Mingwei</dc:creator>
  <cp:lastModifiedBy>Windows 用户</cp:lastModifiedBy>
  <cp:revision>511</cp:revision>
  <dcterms:created xsi:type="dcterms:W3CDTF">2012-10-11T13:44:55Z</dcterms:created>
  <dcterms:modified xsi:type="dcterms:W3CDTF">2019-03-25T07:03:20Z</dcterms:modified>
</cp:coreProperties>
</file>