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5"/>
  </p:notesMasterIdLst>
  <p:sldIdLst>
    <p:sldId id="329" r:id="rId2"/>
    <p:sldId id="330" r:id="rId3"/>
    <p:sldId id="384" r:id="rId4"/>
    <p:sldId id="385" r:id="rId5"/>
    <p:sldId id="355" r:id="rId6"/>
    <p:sldId id="395" r:id="rId7"/>
    <p:sldId id="310" r:id="rId8"/>
    <p:sldId id="287" r:id="rId9"/>
    <p:sldId id="290" r:id="rId10"/>
    <p:sldId id="389" r:id="rId11"/>
    <p:sldId id="289" r:id="rId12"/>
    <p:sldId id="403" r:id="rId13"/>
    <p:sldId id="292" r:id="rId14"/>
    <p:sldId id="324" r:id="rId15"/>
    <p:sldId id="264" r:id="rId16"/>
    <p:sldId id="293" r:id="rId17"/>
    <p:sldId id="362" r:id="rId18"/>
    <p:sldId id="294" r:id="rId19"/>
    <p:sldId id="338" r:id="rId20"/>
    <p:sldId id="265" r:id="rId21"/>
    <p:sldId id="367" r:id="rId22"/>
    <p:sldId id="358" r:id="rId23"/>
    <p:sldId id="270" r:id="rId24"/>
    <p:sldId id="271" r:id="rId25"/>
    <p:sldId id="314" r:id="rId26"/>
    <p:sldId id="260" r:id="rId27"/>
    <p:sldId id="398" r:id="rId28"/>
    <p:sldId id="399" r:id="rId29"/>
    <p:sldId id="400" r:id="rId30"/>
    <p:sldId id="263" r:id="rId31"/>
    <p:sldId id="337" r:id="rId32"/>
    <p:sldId id="393" r:id="rId33"/>
    <p:sldId id="328" r:id="rId34"/>
    <p:sldId id="350" r:id="rId35"/>
    <p:sldId id="315" r:id="rId36"/>
    <p:sldId id="316" r:id="rId37"/>
    <p:sldId id="406" r:id="rId38"/>
    <p:sldId id="368" r:id="rId39"/>
    <p:sldId id="301" r:id="rId40"/>
    <p:sldId id="303" r:id="rId41"/>
    <p:sldId id="407" r:id="rId42"/>
    <p:sldId id="342" r:id="rId43"/>
    <p:sldId id="318" r:id="rId44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CC0066"/>
    <a:srgbClr val="CC3300"/>
    <a:srgbClr val="CCFFCC"/>
    <a:srgbClr val="FFCCFF"/>
    <a:srgbClr val="FFFFCC"/>
    <a:srgbClr val="FFCC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24" autoAdjust="0"/>
    <p:restoredTop sz="88851" autoAdjust="0"/>
  </p:normalViewPr>
  <p:slideViewPr>
    <p:cSldViewPr>
      <p:cViewPr varScale="1">
        <p:scale>
          <a:sx n="49" d="100"/>
          <a:sy n="49" d="100"/>
        </p:scale>
        <p:origin x="1450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1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5.xml"/><Relationship Id="rId7" Type="http://schemas.openxmlformats.org/officeDocument/2006/relationships/slide" Target="slides/slide24.xml"/><Relationship Id="rId2" Type="http://schemas.openxmlformats.org/officeDocument/2006/relationships/slide" Target="slides/slide14.xml"/><Relationship Id="rId1" Type="http://schemas.openxmlformats.org/officeDocument/2006/relationships/slide" Target="slides/slide9.xml"/><Relationship Id="rId6" Type="http://schemas.openxmlformats.org/officeDocument/2006/relationships/slide" Target="slides/slide23.xml"/><Relationship Id="rId5" Type="http://schemas.openxmlformats.org/officeDocument/2006/relationships/slide" Target="slides/slide18.xml"/><Relationship Id="rId4" Type="http://schemas.openxmlformats.org/officeDocument/2006/relationships/slide" Target="slides/slide1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21973A38-4209-41D8-AADA-FDA60C5243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73961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973A38-4209-41D8-AADA-FDA60C5243F6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4766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(</a:t>
            </a:r>
            <a:r>
              <a:rPr kumimoji="1" lang="en-US" altLang="zh-CN" sz="1200" b="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--&gt;0) 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就是先判断</a:t>
            </a:r>
            <a:r>
              <a:rPr kumimoji="1" lang="en-US" altLang="zh-CN" sz="1200" b="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是否大于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0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，然后</a:t>
            </a:r>
            <a:r>
              <a:rPr kumimoji="1" lang="en-US" altLang="zh-CN" sz="1200" b="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再自减：</a:t>
            </a:r>
            <a:r>
              <a:rPr kumimoji="1" lang="en-US" altLang="zh-CN" sz="1200" b="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=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i-1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；</a:t>
            </a:r>
            <a:endParaRPr kumimoji="1" lang="en-US" altLang="zh-CN" sz="1200" b="0" i="0" u="none" strike="noStrike" kern="1200" dirty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en-US" altLang="zh-CN" dirty="0"/>
              <a:t>!(--x):</a:t>
            </a:r>
            <a:r>
              <a:rPr lang="zh-CN" altLang="en-US" dirty="0"/>
              <a:t> 先执</a:t>
            </a:r>
            <a:r>
              <a:rPr lang="en-US" altLang="zh-CN" dirty="0"/>
              <a:t>--x</a:t>
            </a:r>
            <a:r>
              <a:rPr lang="zh-CN" altLang="en-US" dirty="0"/>
              <a:t>，当</a:t>
            </a:r>
            <a:r>
              <a:rPr lang="en-US" altLang="zh-CN" dirty="0"/>
              <a:t>--x</a:t>
            </a:r>
            <a:r>
              <a:rPr lang="zh-CN" altLang="en-US" dirty="0"/>
              <a:t>值为</a:t>
            </a:r>
            <a:r>
              <a:rPr lang="en-US" altLang="zh-CN" dirty="0"/>
              <a:t>0</a:t>
            </a:r>
            <a:r>
              <a:rPr lang="zh-CN" altLang="en-US" dirty="0"/>
              <a:t>，则求非后循环条件值为真，执行循环体；当</a:t>
            </a:r>
            <a:r>
              <a:rPr lang="en-US" altLang="zh-CN" dirty="0"/>
              <a:t>--x</a:t>
            </a:r>
            <a:r>
              <a:rPr lang="zh-CN" altLang="en-US" dirty="0"/>
              <a:t>值非零，则求非后循环条件为</a:t>
            </a:r>
            <a:r>
              <a:rPr lang="en-US" altLang="zh-CN" dirty="0"/>
              <a:t>0</a:t>
            </a:r>
            <a:r>
              <a:rPr lang="zh-CN" altLang="en-US" dirty="0"/>
              <a:t>，结束循环。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973A38-4209-41D8-AADA-FDA60C5243F6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8139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求整数的素数从</a:t>
            </a:r>
            <a:r>
              <a:rPr lang="en-US" altLang="zh-CN" dirty="0"/>
              <a:t>2</a:t>
            </a:r>
            <a:r>
              <a:rPr lang="zh-CN" altLang="en-US" dirty="0"/>
              <a:t>开始判断到该整数的平方根就可以了。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973A38-4209-41D8-AADA-FDA60C5243F6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8275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B5E14731-20E9-4B8A-85DD-26BE5164171B}" type="slidenum">
              <a:rPr lang="zh-CN" altLang="en-US" b="1">
                <a:solidFill>
                  <a:srgbClr val="FF9900"/>
                </a:solidFill>
              </a:rPr>
              <a:pPr>
                <a:defRPr/>
              </a:pPr>
              <a:t>‹#›</a:t>
            </a:fld>
            <a:r>
              <a:rPr lang="en-US" altLang="zh-CN" b="1"/>
              <a:t> </a:t>
            </a:r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174051690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731420DC-B90C-4DF5-9524-ADFFECC3AAB4}" type="slidenum">
              <a:rPr lang="zh-CN" altLang="en-US" b="1">
                <a:solidFill>
                  <a:srgbClr val="FF9900"/>
                </a:solidFill>
              </a:rPr>
              <a:pPr>
                <a:defRPr/>
              </a:pPr>
              <a:t>‹#›</a:t>
            </a:fld>
            <a:r>
              <a:rPr lang="en-US" altLang="zh-CN" b="1"/>
              <a:t> </a:t>
            </a:r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222683610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620713"/>
            <a:ext cx="2286000" cy="49418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620713"/>
            <a:ext cx="6705600" cy="49418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45A35553-2062-4D09-9108-C5F29AC705E7}" type="slidenum">
              <a:rPr lang="zh-CN" altLang="en-US" b="1">
                <a:solidFill>
                  <a:srgbClr val="FF9900"/>
                </a:solidFill>
              </a:rPr>
              <a:pPr>
                <a:defRPr/>
              </a:pPr>
              <a:t>‹#›</a:t>
            </a:fld>
            <a:r>
              <a:rPr lang="en-US" altLang="zh-CN" b="1"/>
              <a:t> </a:t>
            </a:r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419379972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20713"/>
            <a:ext cx="91440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676400"/>
            <a:ext cx="66294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14400" y="3695700"/>
            <a:ext cx="66294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5C6085EC-90E8-4872-BEE8-C5203042EDC5}" type="slidenum">
              <a:rPr lang="zh-CN" altLang="en-US" b="1">
                <a:solidFill>
                  <a:srgbClr val="FF9900"/>
                </a:solidFill>
              </a:rPr>
              <a:pPr>
                <a:defRPr/>
              </a:pPr>
              <a:t>‹#›</a:t>
            </a:fld>
            <a:r>
              <a:rPr lang="en-US" altLang="zh-CN" b="1"/>
              <a:t> </a:t>
            </a:r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382727709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20713"/>
            <a:ext cx="91440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676400"/>
            <a:ext cx="32385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305300" y="1676400"/>
            <a:ext cx="32385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305300" y="3695700"/>
            <a:ext cx="32385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B486A7F3-580E-4182-BB62-CD65EDB7453C}" type="slidenum">
              <a:rPr lang="zh-CN" altLang="en-US" b="1">
                <a:solidFill>
                  <a:srgbClr val="FF9900"/>
                </a:solidFill>
              </a:rPr>
              <a:pPr>
                <a:defRPr/>
              </a:pPr>
              <a:t>‹#›</a:t>
            </a:fld>
            <a:r>
              <a:rPr lang="en-US" altLang="zh-CN" b="1"/>
              <a:t> </a:t>
            </a:r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345352777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19F3F3C0-A4B6-4533-BB5E-37AEA2FB66C5}" type="slidenum">
              <a:rPr lang="zh-CN" altLang="en-US" b="1">
                <a:solidFill>
                  <a:srgbClr val="FF9900"/>
                </a:solidFill>
              </a:rPr>
              <a:pPr>
                <a:defRPr/>
              </a:pPr>
              <a:t>‹#›</a:t>
            </a:fld>
            <a:r>
              <a:rPr lang="en-US" altLang="zh-CN" b="1"/>
              <a:t> </a:t>
            </a:r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156186284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2DD66FEE-1692-4995-8771-54A575E67CCD}" type="slidenum">
              <a:rPr lang="zh-CN" altLang="en-US" b="1">
                <a:solidFill>
                  <a:srgbClr val="FF9900"/>
                </a:solidFill>
              </a:rPr>
              <a:pPr>
                <a:defRPr/>
              </a:pPr>
              <a:t>‹#›</a:t>
            </a:fld>
            <a:r>
              <a:rPr lang="en-US" altLang="zh-CN" b="1"/>
              <a:t> </a:t>
            </a:r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235066902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676400"/>
            <a:ext cx="32385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05300" y="1676400"/>
            <a:ext cx="32385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57646CAB-E26E-4242-9279-0AB3D048CA9B}" type="slidenum">
              <a:rPr lang="zh-CN" altLang="en-US" b="1">
                <a:solidFill>
                  <a:srgbClr val="FF9900"/>
                </a:solidFill>
              </a:rPr>
              <a:pPr>
                <a:defRPr/>
              </a:pPr>
              <a:t>‹#›</a:t>
            </a:fld>
            <a:r>
              <a:rPr lang="en-US" altLang="zh-CN" b="1"/>
              <a:t> </a:t>
            </a:r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382080362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A8D1B776-C6F6-4D45-9DC9-6EADEF8F1B10}" type="slidenum">
              <a:rPr lang="zh-CN" altLang="en-US" b="1">
                <a:solidFill>
                  <a:srgbClr val="FF9900"/>
                </a:solidFill>
              </a:rPr>
              <a:pPr>
                <a:defRPr/>
              </a:pPr>
              <a:t>‹#›</a:t>
            </a:fld>
            <a:r>
              <a:rPr lang="en-US" altLang="zh-CN" b="1"/>
              <a:t> </a:t>
            </a:r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197872091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80903E6F-145A-4883-B10B-50BB6149B90E}" type="slidenum">
              <a:rPr lang="zh-CN" altLang="en-US" b="1">
                <a:solidFill>
                  <a:srgbClr val="FF9900"/>
                </a:solidFill>
              </a:rPr>
              <a:pPr>
                <a:defRPr/>
              </a:pPr>
              <a:t>‹#›</a:t>
            </a:fld>
            <a:r>
              <a:rPr lang="en-US" altLang="zh-CN" b="1"/>
              <a:t> </a:t>
            </a:r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97942843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D1488A35-07B8-4F1E-93B6-7AE4289AF471}" type="slidenum">
              <a:rPr lang="zh-CN" altLang="en-US" b="1">
                <a:solidFill>
                  <a:srgbClr val="FF9900"/>
                </a:solidFill>
              </a:rPr>
              <a:pPr>
                <a:defRPr/>
              </a:pPr>
              <a:t>‹#›</a:t>
            </a:fld>
            <a:r>
              <a:rPr lang="en-US" altLang="zh-CN" b="1"/>
              <a:t> </a:t>
            </a:r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36008094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5E510CB1-0C9C-4BDF-BD62-9019EB03CEE8}" type="slidenum">
              <a:rPr lang="zh-CN" altLang="en-US" b="1">
                <a:solidFill>
                  <a:srgbClr val="FF9900"/>
                </a:solidFill>
              </a:rPr>
              <a:pPr>
                <a:defRPr/>
              </a:pPr>
              <a:t>‹#›</a:t>
            </a:fld>
            <a:r>
              <a:rPr lang="en-US" altLang="zh-CN" b="1"/>
              <a:t> </a:t>
            </a:r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306784042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E417ACD2-7013-4B1F-BF61-5695DA49CB72}" type="slidenum">
              <a:rPr lang="zh-CN" altLang="en-US" b="1">
                <a:solidFill>
                  <a:srgbClr val="FF9900"/>
                </a:solidFill>
              </a:rPr>
              <a:pPr>
                <a:defRPr/>
              </a:pPr>
              <a:t>‹#›</a:t>
            </a:fld>
            <a:r>
              <a:rPr lang="en-US" altLang="zh-CN" b="1"/>
              <a:t> </a:t>
            </a:r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59772319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908050"/>
          </a:xfrm>
          <a:prstGeom prst="rect">
            <a:avLst/>
          </a:prstGeom>
          <a:gradFill rotWithShape="1">
            <a:gsLst>
              <a:gs pos="0">
                <a:srgbClr val="CCECFF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endParaRPr lang="zh-CN" altLang="zh-CN" sz="2800">
              <a:latin typeface="Times New Roman" pitchFamily="18" charset="0"/>
              <a:ea typeface="华文行楷" pitchFamily="2" charset="-122"/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620713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99CCFF">
                        <a:gamma/>
                        <a:shade val="56078"/>
                        <a:invGamma/>
                      </a:srgbClr>
                    </a:gs>
                    <a:gs pos="50000">
                      <a:srgbClr val="99CCFF"/>
                    </a:gs>
                    <a:gs pos="100000">
                      <a:srgbClr val="99CCFF">
                        <a:gamma/>
                        <a:shade val="56078"/>
                        <a:invGamma/>
                      </a:srgbClr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hlink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  Edit Master title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76400"/>
            <a:ext cx="66294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6237288"/>
            <a:ext cx="9144000" cy="62071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0" y="620713"/>
            <a:ext cx="9144000" cy="0"/>
          </a:xfrm>
          <a:prstGeom prst="line">
            <a:avLst/>
          </a:prstGeom>
          <a:noFill/>
          <a:ln w="19050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>
            <a:off x="7019925" y="476250"/>
            <a:ext cx="152400" cy="1524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9CC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2" name="AutoShape 8"/>
          <p:cNvSpPr>
            <a:spLocks noChangeArrowheads="1"/>
          </p:cNvSpPr>
          <p:nvPr/>
        </p:nvSpPr>
        <p:spPr bwMode="auto">
          <a:xfrm>
            <a:off x="7380288" y="476250"/>
            <a:ext cx="152400" cy="152400"/>
          </a:xfrm>
          <a:prstGeom prst="roundRect">
            <a:avLst>
              <a:gd name="adj" fmla="val 16667"/>
            </a:avLst>
          </a:prstGeom>
          <a:solidFill>
            <a:srgbClr val="C3FF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9CC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3" name="AutoShape 9"/>
          <p:cNvSpPr>
            <a:spLocks noChangeArrowheads="1"/>
          </p:cNvSpPr>
          <p:nvPr/>
        </p:nvSpPr>
        <p:spPr bwMode="auto">
          <a:xfrm>
            <a:off x="7740650" y="476250"/>
            <a:ext cx="152400" cy="152400"/>
          </a:xfrm>
          <a:prstGeom prst="roundRect">
            <a:avLst>
              <a:gd name="adj" fmla="val 16667"/>
            </a:avLst>
          </a:prstGeom>
          <a:solidFill>
            <a:srgbClr val="E0FF8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9CC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4" name="AutoShape 10"/>
          <p:cNvSpPr>
            <a:spLocks noChangeArrowheads="1"/>
          </p:cNvSpPr>
          <p:nvPr/>
        </p:nvSpPr>
        <p:spPr bwMode="auto">
          <a:xfrm>
            <a:off x="8101013" y="468313"/>
            <a:ext cx="152400" cy="152400"/>
          </a:xfrm>
          <a:prstGeom prst="roundRect">
            <a:avLst>
              <a:gd name="adj" fmla="val 16667"/>
            </a:avLst>
          </a:prstGeom>
          <a:solidFill>
            <a:srgbClr val="EEFFB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9CC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5" name="AutoShape 11"/>
          <p:cNvSpPr>
            <a:spLocks noChangeArrowheads="1"/>
          </p:cNvSpPr>
          <p:nvPr/>
        </p:nvSpPr>
        <p:spPr bwMode="auto">
          <a:xfrm>
            <a:off x="6659563" y="476250"/>
            <a:ext cx="152400" cy="152400"/>
          </a:xfrm>
          <a:prstGeom prst="roundRect">
            <a:avLst>
              <a:gd name="adj" fmla="val 16667"/>
            </a:avLst>
          </a:prstGeom>
          <a:solidFill>
            <a:srgbClr val="78A2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9CC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6" name="AutoShape 12"/>
          <p:cNvSpPr>
            <a:spLocks noChangeArrowheads="1"/>
          </p:cNvSpPr>
          <p:nvPr/>
        </p:nvSpPr>
        <p:spPr bwMode="auto">
          <a:xfrm>
            <a:off x="107950" y="5726113"/>
            <a:ext cx="152400" cy="1524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9CC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7" name="AutoShape 13"/>
          <p:cNvSpPr>
            <a:spLocks noChangeArrowheads="1"/>
          </p:cNvSpPr>
          <p:nvPr/>
        </p:nvSpPr>
        <p:spPr bwMode="auto">
          <a:xfrm>
            <a:off x="107950" y="6015038"/>
            <a:ext cx="152400" cy="152400"/>
          </a:xfrm>
          <a:prstGeom prst="roundRect">
            <a:avLst>
              <a:gd name="adj" fmla="val 16667"/>
            </a:avLst>
          </a:prstGeom>
          <a:solidFill>
            <a:srgbClr val="C3FF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9CC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8" name="AutoShape 14"/>
          <p:cNvSpPr>
            <a:spLocks noChangeArrowheads="1"/>
          </p:cNvSpPr>
          <p:nvPr/>
        </p:nvSpPr>
        <p:spPr bwMode="auto">
          <a:xfrm>
            <a:off x="107950" y="6302375"/>
            <a:ext cx="152400" cy="152400"/>
          </a:xfrm>
          <a:prstGeom prst="roundRect">
            <a:avLst>
              <a:gd name="adj" fmla="val 16667"/>
            </a:avLst>
          </a:prstGeom>
          <a:solidFill>
            <a:srgbClr val="E0FF8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9CC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9" name="AutoShape 15"/>
          <p:cNvSpPr>
            <a:spLocks noChangeArrowheads="1"/>
          </p:cNvSpPr>
          <p:nvPr/>
        </p:nvSpPr>
        <p:spPr bwMode="auto">
          <a:xfrm>
            <a:off x="107950" y="6589713"/>
            <a:ext cx="152400" cy="152400"/>
          </a:xfrm>
          <a:prstGeom prst="roundRect">
            <a:avLst>
              <a:gd name="adj" fmla="val 16667"/>
            </a:avLst>
          </a:prstGeom>
          <a:solidFill>
            <a:srgbClr val="EEFFB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9CC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40" name="AutoShape 16"/>
          <p:cNvSpPr>
            <a:spLocks noChangeArrowheads="1"/>
          </p:cNvSpPr>
          <p:nvPr/>
        </p:nvSpPr>
        <p:spPr bwMode="auto">
          <a:xfrm>
            <a:off x="107950" y="5445125"/>
            <a:ext cx="152400" cy="152400"/>
          </a:xfrm>
          <a:prstGeom prst="roundRect">
            <a:avLst>
              <a:gd name="adj" fmla="val 16667"/>
            </a:avLst>
          </a:prstGeom>
          <a:solidFill>
            <a:srgbClr val="78A2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9CC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395288" y="0"/>
            <a:ext cx="0" cy="6858000"/>
          </a:xfrm>
          <a:prstGeom prst="line">
            <a:avLst/>
          </a:prstGeom>
          <a:noFill/>
          <a:ln w="19050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22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59563" y="6308725"/>
            <a:ext cx="2303462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buClr>
                <a:srgbClr val="CC99FF"/>
              </a:buClr>
              <a:buFont typeface="Monotype Sorts"/>
              <a:buNone/>
              <a:defRPr kumimoji="1" sz="1600">
                <a:solidFill>
                  <a:srgbClr val="008000"/>
                </a:solidFill>
                <a:latin typeface="宋体" pitchFamily="2" charset="-122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第 </a:t>
            </a:r>
            <a:fld id="{82563213-549D-4FF0-83D0-2A27E5B4B2B6}" type="slidenum">
              <a:rPr lang="zh-CN" altLang="en-US" b="1">
                <a:solidFill>
                  <a:srgbClr val="FF9900"/>
                </a:solidFill>
              </a:rPr>
              <a:pPr>
                <a:defRPr/>
              </a:pPr>
              <a:t>‹#›</a:t>
            </a:fld>
            <a:r>
              <a:rPr lang="en-US" altLang="zh-CN" b="1"/>
              <a:t> </a:t>
            </a:r>
            <a:r>
              <a:rPr lang="zh-CN" altLang="en-US"/>
              <a:t>页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ransition/>
  <p:hf hdr="0" ftr="0" dt="0"/>
  <p:txStyles>
    <p:titleStyle>
      <a:lvl1pPr algn="l" defTabSz="762000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defTabSz="762000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黑体" pitchFamily="2" charset="-122"/>
          <a:ea typeface="黑体" pitchFamily="2" charset="-122"/>
        </a:defRPr>
      </a:lvl2pPr>
      <a:lvl3pPr algn="l" defTabSz="762000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黑体" pitchFamily="2" charset="-122"/>
          <a:ea typeface="黑体" pitchFamily="2" charset="-122"/>
        </a:defRPr>
      </a:lvl3pPr>
      <a:lvl4pPr algn="l" defTabSz="762000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黑体" pitchFamily="2" charset="-122"/>
          <a:ea typeface="黑体" pitchFamily="2" charset="-122"/>
        </a:defRPr>
      </a:lvl4pPr>
      <a:lvl5pPr algn="l" defTabSz="762000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黑体" pitchFamily="2" charset="-122"/>
          <a:ea typeface="黑体" pitchFamily="2" charset="-122"/>
        </a:defRPr>
      </a:lvl5pPr>
      <a:lvl6pPr marL="457200" algn="l" defTabSz="762000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黑体" pitchFamily="2" charset="-122"/>
          <a:ea typeface="黑体" pitchFamily="2" charset="-122"/>
        </a:defRPr>
      </a:lvl6pPr>
      <a:lvl7pPr marL="914400" algn="l" defTabSz="762000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黑体" pitchFamily="2" charset="-122"/>
          <a:ea typeface="黑体" pitchFamily="2" charset="-122"/>
        </a:defRPr>
      </a:lvl7pPr>
      <a:lvl8pPr marL="1371600" algn="l" defTabSz="762000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黑体" pitchFamily="2" charset="-122"/>
          <a:ea typeface="黑体" pitchFamily="2" charset="-122"/>
        </a:defRPr>
      </a:lvl8pPr>
      <a:lvl9pPr marL="1828800" algn="l" defTabSz="762000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黑体" pitchFamily="2" charset="-122"/>
          <a:ea typeface="黑体" pitchFamily="2" charset="-122"/>
        </a:defRPr>
      </a:lvl9pPr>
    </p:titleStyle>
    <p:bodyStyle>
      <a:lvl1pPr marL="342900" indent="-342900" algn="l" defTabSz="762000" rtl="0" eaLnBrk="0" fontAlgn="base" hangingPunct="0">
        <a:spcBef>
          <a:spcPct val="20000"/>
        </a:spcBef>
        <a:spcAft>
          <a:spcPct val="0"/>
        </a:spcAft>
        <a:buChar char="•"/>
        <a:defRPr kumimoji="1" sz="44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defTabSz="762000" rtl="0" eaLnBrk="0" fontAlgn="base" hangingPunct="0">
        <a:spcBef>
          <a:spcPct val="20000"/>
        </a:spcBef>
        <a:spcAft>
          <a:spcPct val="0"/>
        </a:spcAft>
        <a:buChar char="–"/>
        <a:defRPr kumimoji="1" sz="3600">
          <a:solidFill>
            <a:srgbClr val="4D4D4D"/>
          </a:solidFill>
          <a:latin typeface="+mn-lt"/>
          <a:ea typeface="+mn-ea"/>
        </a:defRPr>
      </a:lvl2pPr>
      <a:lvl3pPr marL="11430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kumimoji="1" sz="3600">
          <a:solidFill>
            <a:srgbClr val="4D4D4D"/>
          </a:solidFill>
          <a:latin typeface="+mn-lt"/>
          <a:ea typeface="+mn-ea"/>
        </a:defRPr>
      </a:lvl3pPr>
      <a:lvl4pPr marL="1562100" indent="-228600" algn="l" defTabSz="762000" rtl="0" eaLnBrk="0" fontAlgn="base" hangingPunct="0">
        <a:spcBef>
          <a:spcPct val="20000"/>
        </a:spcBef>
        <a:spcAft>
          <a:spcPct val="0"/>
        </a:spcAft>
        <a:buChar char="–"/>
        <a:defRPr kumimoji="1" sz="3600">
          <a:solidFill>
            <a:srgbClr val="4D4D4D"/>
          </a:solidFill>
          <a:latin typeface="+mn-lt"/>
          <a:ea typeface="+mn-ea"/>
        </a:defRPr>
      </a:lvl4pPr>
      <a:lvl5pPr marL="19812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kumimoji="1" sz="3600">
          <a:solidFill>
            <a:srgbClr val="4D4D4D"/>
          </a:solidFill>
          <a:latin typeface="+mn-lt"/>
          <a:ea typeface="+mn-ea"/>
        </a:defRPr>
      </a:lvl5pPr>
      <a:lvl6pPr marL="24384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kumimoji="1" sz="3600">
          <a:solidFill>
            <a:srgbClr val="4D4D4D"/>
          </a:solidFill>
          <a:latin typeface="+mn-lt"/>
          <a:ea typeface="+mn-ea"/>
        </a:defRPr>
      </a:lvl6pPr>
      <a:lvl7pPr marL="28956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kumimoji="1" sz="3600">
          <a:solidFill>
            <a:srgbClr val="4D4D4D"/>
          </a:solidFill>
          <a:latin typeface="+mn-lt"/>
          <a:ea typeface="+mn-ea"/>
        </a:defRPr>
      </a:lvl7pPr>
      <a:lvl8pPr marL="33528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kumimoji="1" sz="3600">
          <a:solidFill>
            <a:srgbClr val="4D4D4D"/>
          </a:solidFill>
          <a:latin typeface="+mn-lt"/>
          <a:ea typeface="+mn-ea"/>
        </a:defRPr>
      </a:lvl8pPr>
      <a:lvl9pPr marL="38100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kumimoji="1" sz="3600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7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443663" y="6526213"/>
            <a:ext cx="2406650" cy="331787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zh-CN" altLang="en-US">
                <a:solidFill>
                  <a:srgbClr val="008000"/>
                </a:solidFill>
                <a:latin typeface="宋体" pitchFamily="2" charset="-122"/>
              </a:rPr>
              <a:t>第 </a:t>
            </a:r>
            <a:fld id="{8B736B43-DBA3-4225-B213-3D6668C4632A}" type="slidenum">
              <a:rPr lang="zh-CN" altLang="en-US" b="1" smtClean="0">
                <a:solidFill>
                  <a:srgbClr val="FF9900"/>
                </a:solidFill>
                <a:latin typeface="宋体" pitchFamily="2" charset="-122"/>
              </a:rPr>
              <a:pPr eaLnBrk="1" hangingPunct="1">
                <a:buFont typeface="Monotype Sorts" pitchFamily="2" charset="2"/>
                <a:buNone/>
              </a:pPr>
              <a:t>1</a:t>
            </a:fld>
            <a:r>
              <a:rPr lang="en-US" altLang="zh-CN" b="1">
                <a:solidFill>
                  <a:srgbClr val="008000"/>
                </a:solidFill>
                <a:latin typeface="宋体" pitchFamily="2" charset="-122"/>
              </a:rPr>
              <a:t> </a:t>
            </a:r>
            <a:r>
              <a:rPr lang="zh-CN" altLang="en-US">
                <a:solidFill>
                  <a:srgbClr val="008000"/>
                </a:solidFill>
                <a:latin typeface="宋体" pitchFamily="2" charset="-122"/>
              </a:rPr>
              <a:t>页</a:t>
            </a:r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1196975"/>
            <a:ext cx="7772400" cy="1058863"/>
          </a:xfrm>
          <a:noFill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</a:extLst>
        </p:spPr>
        <p:txBody>
          <a:bodyPr/>
          <a:lstStyle/>
          <a:p>
            <a:pPr algn="ctr"/>
            <a:r>
              <a:rPr lang="zh-CN" altLang="en-US" sz="6000" b="0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第六章</a:t>
            </a:r>
          </a:p>
        </p:txBody>
      </p:sp>
      <p:graphicFrame>
        <p:nvGraphicFramePr>
          <p:cNvPr id="98308" name="Object 4"/>
          <p:cNvGraphicFramePr>
            <a:graphicFrameLocks noChangeAspect="1"/>
          </p:cNvGraphicFramePr>
          <p:nvPr/>
        </p:nvGraphicFramePr>
        <p:xfrm>
          <a:off x="7308850" y="4149725"/>
          <a:ext cx="16764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5" name="剪辑" r:id="rId3" imgW="1676400" imgH="3216275" progId="MS_ClipArt_Gallery.2">
                  <p:embed/>
                </p:oleObj>
              </mc:Choice>
              <mc:Fallback>
                <p:oleObj name="剪辑" r:id="rId3" imgW="1676400" imgH="3216275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4149725"/>
                        <a:ext cx="1676400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09" name="Rectangle 5"/>
          <p:cNvSpPr>
            <a:spLocks noChangeArrowheads="1"/>
          </p:cNvSpPr>
          <p:nvPr/>
        </p:nvSpPr>
        <p:spPr bwMode="auto">
          <a:xfrm>
            <a:off x="549275" y="104775"/>
            <a:ext cx="27368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l" defTabSz="762000" eaLnBrk="0" hangingPunct="0">
              <a:spcBef>
                <a:spcPct val="20000"/>
              </a:spcBef>
              <a:defRPr/>
            </a:pPr>
            <a:r>
              <a:rPr kumimoji="1" lang="en-US" altLang="zh-CN" sz="24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C </a:t>
            </a:r>
            <a:r>
              <a:rPr kumimoji="1" lang="zh-CN" altLang="en-US" sz="24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语言程序设计</a:t>
            </a:r>
          </a:p>
        </p:txBody>
      </p:sp>
      <p:sp>
        <p:nvSpPr>
          <p:cNvPr id="2054" name="WordArt 8"/>
          <p:cNvSpPr>
            <a:spLocks noChangeArrowheads="1" noChangeShapeType="1" noTextEdit="1"/>
          </p:cNvSpPr>
          <p:nvPr/>
        </p:nvSpPr>
        <p:spPr bwMode="auto">
          <a:xfrm>
            <a:off x="2843213" y="2636838"/>
            <a:ext cx="3887787" cy="1676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6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195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隶书"/>
                <a:ea typeface="隶书"/>
              </a:rPr>
              <a:t>循环结构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98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8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8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971550" y="74613"/>
            <a:ext cx="64960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kumimoji="1" lang="zh-CN" altLang="en-US" sz="2400" b="1" dirty="0">
                <a:latin typeface="+mn-ea"/>
                <a:ea typeface="+mn-ea"/>
              </a:rPr>
              <a:t>键盘输入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30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名</a:t>
            </a:r>
            <a:r>
              <a:rPr kumimoji="1" lang="zh-CN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学生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成绩，求出平均</a:t>
            </a:r>
            <a:r>
              <a:rPr kumimoji="1" lang="zh-CN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成绩 </a:t>
            </a:r>
            <a:r>
              <a:rPr kumimoji="1" lang="zh-CN" alt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。</a:t>
            </a:r>
            <a:endParaRPr kumimoji="1" lang="zh-CN" altLang="en-US" sz="2400" b="1" dirty="0">
              <a:solidFill>
                <a:srgbClr val="CC3300"/>
              </a:solidFill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463" y="768350"/>
            <a:ext cx="5580062" cy="56261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 algn="l">
              <a:lnSpc>
                <a:spcPts val="1700"/>
              </a:lnSpc>
              <a:defRPr/>
            </a:pPr>
            <a:r>
              <a:rPr lang="en-US" altLang="zh-CN" sz="2600" b="1" dirty="0">
                <a:latin typeface="Arial" pitchFamily="34" charset="0"/>
                <a:ea typeface="黑体" pitchFamily="49" charset="-122"/>
                <a:cs typeface="Arial" pitchFamily="34" charset="0"/>
              </a:rPr>
              <a:t>#include &lt;</a:t>
            </a:r>
            <a:r>
              <a:rPr lang="en-US" altLang="zh-CN" sz="2600" b="1" dirty="0" err="1">
                <a:latin typeface="Arial" pitchFamily="34" charset="0"/>
                <a:ea typeface="黑体" pitchFamily="49" charset="-122"/>
                <a:cs typeface="Arial" pitchFamily="34" charset="0"/>
              </a:rPr>
              <a:t>stdio.h</a:t>
            </a:r>
            <a:r>
              <a:rPr lang="en-US" altLang="zh-CN" sz="2600" b="1" dirty="0">
                <a:latin typeface="Arial" pitchFamily="34" charset="0"/>
                <a:ea typeface="黑体" pitchFamily="49" charset="-122"/>
                <a:cs typeface="Arial" pitchFamily="34" charset="0"/>
              </a:rPr>
              <a:t>&gt;</a:t>
            </a:r>
          </a:p>
          <a:p>
            <a:pPr algn="l">
              <a:lnSpc>
                <a:spcPts val="1700"/>
              </a:lnSpc>
              <a:spcBef>
                <a:spcPct val="20000"/>
              </a:spcBef>
              <a:defRPr/>
            </a:pPr>
            <a:r>
              <a:rPr kumimoji="1" lang="en-US" altLang="zh-CN" sz="2600" b="1" dirty="0" err="1">
                <a:latin typeface="Arial" pitchFamily="34" charset="0"/>
                <a:ea typeface="黑体" pitchFamily="49" charset="-122"/>
                <a:cs typeface="Arial" pitchFamily="34" charset="0"/>
              </a:rPr>
              <a:t>int</a:t>
            </a:r>
            <a:r>
              <a:rPr kumimoji="1" lang="en-US" altLang="zh-CN" sz="2600" b="1" dirty="0">
                <a:latin typeface="Arial" pitchFamily="34" charset="0"/>
                <a:ea typeface="黑体" pitchFamily="49" charset="-122"/>
                <a:cs typeface="Arial" pitchFamily="34" charset="0"/>
              </a:rPr>
              <a:t> main()</a:t>
            </a:r>
          </a:p>
          <a:p>
            <a:pPr algn="l">
              <a:lnSpc>
                <a:spcPts val="1700"/>
              </a:lnSpc>
              <a:spcBef>
                <a:spcPct val="50000"/>
              </a:spcBef>
              <a:defRPr/>
            </a:pPr>
            <a:r>
              <a:rPr kumimoji="1" lang="en-US" altLang="zh-CN" sz="2600" b="1" dirty="0">
                <a:latin typeface="Arial" pitchFamily="34" charset="0"/>
                <a:ea typeface="黑体" pitchFamily="49" charset="-122"/>
                <a:cs typeface="Arial" pitchFamily="34" charset="0"/>
              </a:rPr>
              <a:t>{</a:t>
            </a:r>
          </a:p>
          <a:p>
            <a:pPr algn="l">
              <a:lnSpc>
                <a:spcPts val="1700"/>
              </a:lnSpc>
              <a:spcBef>
                <a:spcPct val="50000"/>
              </a:spcBef>
              <a:defRPr/>
            </a:pPr>
            <a:r>
              <a:rPr kumimoji="1" lang="en-US" altLang="zh-CN" sz="2600" b="1" dirty="0">
                <a:latin typeface="Arial" pitchFamily="34" charset="0"/>
                <a:ea typeface="黑体" pitchFamily="49" charset="-122"/>
                <a:cs typeface="Arial" pitchFamily="34" charset="0"/>
              </a:rPr>
              <a:t>    double  </a:t>
            </a:r>
            <a:r>
              <a:rPr kumimoji="1" lang="en-US" altLang="zh-CN" sz="2600" b="1" dirty="0" err="1">
                <a:latin typeface="Arial" pitchFamily="34" charset="0"/>
                <a:ea typeface="黑体" pitchFamily="49" charset="-122"/>
                <a:cs typeface="Arial" pitchFamily="34" charset="0"/>
              </a:rPr>
              <a:t>score,sum</a:t>
            </a:r>
            <a:r>
              <a:rPr kumimoji="1" lang="en-US" altLang="zh-CN" sz="2600" b="1" dirty="0">
                <a:latin typeface="Arial" pitchFamily="34" charset="0"/>
                <a:ea typeface="黑体" pitchFamily="49" charset="-122"/>
                <a:cs typeface="Arial" pitchFamily="34" charset="0"/>
              </a:rPr>
              <a:t>=0;</a:t>
            </a:r>
          </a:p>
          <a:p>
            <a:pPr algn="l">
              <a:lnSpc>
                <a:spcPts val="1700"/>
              </a:lnSpc>
              <a:spcBef>
                <a:spcPct val="50000"/>
              </a:spcBef>
              <a:defRPr/>
            </a:pPr>
            <a:r>
              <a:rPr kumimoji="1" lang="en-US" altLang="zh-CN" sz="2600" b="1" dirty="0">
                <a:latin typeface="Arial" pitchFamily="34" charset="0"/>
                <a:ea typeface="黑体" pitchFamily="49" charset="-122"/>
                <a:cs typeface="Arial" pitchFamily="34" charset="0"/>
              </a:rPr>
              <a:t>    </a:t>
            </a:r>
            <a:r>
              <a:rPr kumimoji="1" lang="en-US" altLang="zh-CN" sz="2600" b="1" dirty="0" err="1">
                <a:latin typeface="Arial" pitchFamily="34" charset="0"/>
                <a:ea typeface="黑体" pitchFamily="49" charset="-122"/>
                <a:cs typeface="Arial" pitchFamily="34" charset="0"/>
              </a:rPr>
              <a:t>int</a:t>
            </a:r>
            <a:r>
              <a:rPr kumimoji="1" lang="en-US" altLang="zh-CN" sz="2600" b="1" dirty="0">
                <a:latin typeface="Arial" pitchFamily="34" charset="0"/>
                <a:ea typeface="黑体" pitchFamily="49" charset="-122"/>
                <a:cs typeface="Arial" pitchFamily="34" charset="0"/>
              </a:rPr>
              <a:t>  i=1;</a:t>
            </a:r>
          </a:p>
          <a:p>
            <a:pPr algn="l">
              <a:lnSpc>
                <a:spcPts val="1700"/>
              </a:lnSpc>
              <a:spcBef>
                <a:spcPct val="50000"/>
              </a:spcBef>
              <a:defRPr/>
            </a:pPr>
            <a:r>
              <a:rPr kumimoji="1" lang="en-US" altLang="zh-CN" sz="2600" b="1" dirty="0">
                <a:latin typeface="Arial" pitchFamily="34" charset="0"/>
                <a:ea typeface="黑体" pitchFamily="49" charset="-122"/>
                <a:cs typeface="Arial" pitchFamily="34" charset="0"/>
              </a:rPr>
              <a:t>    while (i&lt;=30)</a:t>
            </a:r>
          </a:p>
          <a:p>
            <a:pPr algn="l">
              <a:lnSpc>
                <a:spcPts val="1700"/>
              </a:lnSpc>
              <a:spcBef>
                <a:spcPct val="50000"/>
              </a:spcBef>
              <a:defRPr/>
            </a:pPr>
            <a:r>
              <a:rPr kumimoji="1" lang="en-US" altLang="zh-CN" sz="2600" b="1" dirty="0">
                <a:latin typeface="Arial" pitchFamily="34" charset="0"/>
                <a:ea typeface="黑体" pitchFamily="49" charset="-122"/>
                <a:cs typeface="Arial" pitchFamily="34" charset="0"/>
              </a:rPr>
              <a:t>     {</a:t>
            </a:r>
          </a:p>
          <a:p>
            <a:pPr algn="l">
              <a:lnSpc>
                <a:spcPts val="1700"/>
              </a:lnSpc>
              <a:spcBef>
                <a:spcPct val="50000"/>
              </a:spcBef>
              <a:defRPr/>
            </a:pPr>
            <a:r>
              <a:rPr kumimoji="1" lang="en-US" altLang="zh-CN" sz="2600" b="1" dirty="0">
                <a:latin typeface="Arial" pitchFamily="34" charset="0"/>
                <a:ea typeface="黑体" pitchFamily="49" charset="-122"/>
                <a:cs typeface="Arial" pitchFamily="34" charset="0"/>
              </a:rPr>
              <a:t>         </a:t>
            </a:r>
            <a:r>
              <a:rPr kumimoji="1" lang="en-US" altLang="zh-CN" sz="2600" b="1" dirty="0" err="1">
                <a:latin typeface="Arial" pitchFamily="34" charset="0"/>
                <a:ea typeface="黑体" pitchFamily="49" charset="-122"/>
                <a:cs typeface="Arial" pitchFamily="34" charset="0"/>
              </a:rPr>
              <a:t>scanf</a:t>
            </a:r>
            <a:r>
              <a:rPr kumimoji="1" lang="en-US" altLang="zh-CN" sz="2600" b="1" dirty="0">
                <a:latin typeface="Arial" pitchFamily="34" charset="0"/>
                <a:ea typeface="黑体" pitchFamily="49" charset="-122"/>
                <a:cs typeface="Arial" pitchFamily="34" charset="0"/>
              </a:rPr>
              <a:t>("%</a:t>
            </a:r>
            <a:r>
              <a:rPr kumimoji="1" lang="en-US" altLang="zh-CN" sz="2600" b="1" dirty="0" err="1">
                <a:latin typeface="Arial" pitchFamily="34" charset="0"/>
                <a:ea typeface="黑体" pitchFamily="49" charset="-122"/>
                <a:cs typeface="Arial" pitchFamily="34" charset="0"/>
              </a:rPr>
              <a:t>lf",&amp;score</a:t>
            </a:r>
            <a:r>
              <a:rPr kumimoji="1" lang="en-US" altLang="zh-CN" sz="2600" b="1" dirty="0">
                <a:latin typeface="Arial" pitchFamily="34" charset="0"/>
                <a:ea typeface="黑体" pitchFamily="49" charset="-122"/>
                <a:cs typeface="Arial" pitchFamily="34" charset="0"/>
              </a:rPr>
              <a:t>); </a:t>
            </a:r>
          </a:p>
          <a:p>
            <a:pPr algn="l">
              <a:lnSpc>
                <a:spcPts val="1700"/>
              </a:lnSpc>
              <a:spcBef>
                <a:spcPct val="50000"/>
              </a:spcBef>
              <a:defRPr/>
            </a:pPr>
            <a:r>
              <a:rPr kumimoji="1" lang="en-US" altLang="zh-CN" sz="2600" b="1" dirty="0">
                <a:latin typeface="Arial" pitchFamily="34" charset="0"/>
                <a:ea typeface="黑体" pitchFamily="49" charset="-122"/>
                <a:cs typeface="Arial" pitchFamily="34" charset="0"/>
              </a:rPr>
              <a:t>         sum=</a:t>
            </a:r>
            <a:r>
              <a:rPr kumimoji="1" lang="en-US" altLang="zh-CN" sz="2600" b="1" dirty="0" err="1">
                <a:latin typeface="Arial" pitchFamily="34" charset="0"/>
                <a:ea typeface="黑体" pitchFamily="49" charset="-122"/>
                <a:cs typeface="Arial" pitchFamily="34" charset="0"/>
              </a:rPr>
              <a:t>sum+score</a:t>
            </a:r>
            <a:r>
              <a:rPr kumimoji="1" lang="en-US" altLang="zh-CN" sz="2600" b="1" dirty="0">
                <a:latin typeface="Arial" pitchFamily="34" charset="0"/>
                <a:ea typeface="黑体" pitchFamily="49" charset="-122"/>
                <a:cs typeface="Arial" pitchFamily="34" charset="0"/>
              </a:rPr>
              <a:t>;   </a:t>
            </a:r>
          </a:p>
          <a:p>
            <a:pPr algn="l">
              <a:lnSpc>
                <a:spcPts val="1700"/>
              </a:lnSpc>
              <a:spcBef>
                <a:spcPct val="50000"/>
              </a:spcBef>
              <a:defRPr/>
            </a:pPr>
            <a:r>
              <a:rPr kumimoji="1" lang="en-US" altLang="zh-CN" sz="2600" b="1" dirty="0">
                <a:latin typeface="Arial" pitchFamily="34" charset="0"/>
                <a:ea typeface="黑体" pitchFamily="49" charset="-122"/>
                <a:cs typeface="Arial" pitchFamily="34" charset="0"/>
              </a:rPr>
              <a:t>         i=i+1;</a:t>
            </a:r>
          </a:p>
          <a:p>
            <a:pPr algn="l">
              <a:lnSpc>
                <a:spcPts val="1700"/>
              </a:lnSpc>
              <a:spcBef>
                <a:spcPct val="50000"/>
              </a:spcBef>
              <a:defRPr/>
            </a:pPr>
            <a:r>
              <a:rPr kumimoji="1" lang="en-US" altLang="zh-CN" sz="2600" b="1" dirty="0">
                <a:latin typeface="Arial" pitchFamily="34" charset="0"/>
                <a:ea typeface="黑体" pitchFamily="49" charset="-122"/>
                <a:cs typeface="Arial" pitchFamily="34" charset="0"/>
              </a:rPr>
              <a:t>     }</a:t>
            </a:r>
          </a:p>
          <a:p>
            <a:pPr algn="l">
              <a:lnSpc>
                <a:spcPts val="1700"/>
              </a:lnSpc>
              <a:spcBef>
                <a:spcPct val="50000"/>
              </a:spcBef>
              <a:defRPr/>
            </a:pPr>
            <a:r>
              <a:rPr kumimoji="1" lang="en-US" altLang="zh-CN" sz="2600" b="1" dirty="0">
                <a:latin typeface="Arial" pitchFamily="34" charset="0"/>
                <a:ea typeface="黑体" pitchFamily="49" charset="-122"/>
                <a:cs typeface="Arial" pitchFamily="34" charset="0"/>
              </a:rPr>
              <a:t>    </a:t>
            </a:r>
            <a:r>
              <a:rPr kumimoji="1" lang="en-US" altLang="zh-CN" sz="2600" b="1" dirty="0" err="1">
                <a:latin typeface="Arial" pitchFamily="34" charset="0"/>
                <a:ea typeface="黑体" pitchFamily="49" charset="-122"/>
                <a:cs typeface="Arial" pitchFamily="34" charset="0"/>
              </a:rPr>
              <a:t>printf</a:t>
            </a:r>
            <a:r>
              <a:rPr kumimoji="1" lang="en-US" altLang="zh-CN" sz="2600" b="1" dirty="0">
                <a:latin typeface="Arial" pitchFamily="34" charset="0"/>
                <a:ea typeface="黑体" pitchFamily="49" charset="-122"/>
                <a:cs typeface="Arial" pitchFamily="34" charset="0"/>
              </a:rPr>
              <a:t>("average=%6.2f",sum/30); </a:t>
            </a:r>
          </a:p>
          <a:p>
            <a:pPr algn="l">
              <a:lnSpc>
                <a:spcPts val="1700"/>
              </a:lnSpc>
              <a:spcBef>
                <a:spcPct val="50000"/>
              </a:spcBef>
              <a:defRPr/>
            </a:pPr>
            <a:r>
              <a:rPr kumimoji="1" lang="en-US" altLang="zh-CN" sz="2600" b="1" dirty="0">
                <a:latin typeface="Arial" pitchFamily="34" charset="0"/>
                <a:ea typeface="黑体" pitchFamily="49" charset="-122"/>
                <a:cs typeface="Arial" pitchFamily="34" charset="0"/>
              </a:rPr>
              <a:t>    return 0;</a:t>
            </a:r>
          </a:p>
          <a:p>
            <a:pPr algn="l">
              <a:lnSpc>
                <a:spcPts val="1700"/>
              </a:lnSpc>
              <a:spcBef>
                <a:spcPct val="50000"/>
              </a:spcBef>
              <a:defRPr/>
            </a:pPr>
            <a:r>
              <a:rPr kumimoji="1" lang="en-US" altLang="zh-CN" sz="2600" b="1" dirty="0">
                <a:latin typeface="Arial" pitchFamily="34" charset="0"/>
                <a:ea typeface="黑体" pitchFamily="49" charset="-122"/>
                <a:cs typeface="Arial" pitchFamily="34" charset="0"/>
              </a:rPr>
              <a:t>}</a:t>
            </a:r>
          </a:p>
        </p:txBody>
      </p: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0" y="3484563"/>
            <a:ext cx="971550" cy="1000125"/>
            <a:chOff x="2756530" y="3090862"/>
            <a:chExt cx="1383422" cy="1143712"/>
          </a:xfrm>
        </p:grpSpPr>
        <p:sp>
          <p:nvSpPr>
            <p:cNvPr id="14368" name="AutoShape 16"/>
            <p:cNvSpPr>
              <a:spLocks noChangeArrowheads="1"/>
            </p:cNvSpPr>
            <p:nvPr/>
          </p:nvSpPr>
          <p:spPr bwMode="auto">
            <a:xfrm>
              <a:off x="2756530" y="3483769"/>
              <a:ext cx="1167398" cy="457200"/>
            </a:xfrm>
            <a:prstGeom prst="wedgeRoundRectCallout">
              <a:avLst>
                <a:gd name="adj1" fmla="val 46287"/>
                <a:gd name="adj2" fmla="val -23431"/>
                <a:gd name="adj3" fmla="val 16667"/>
              </a:avLst>
            </a:prstGeom>
            <a:solidFill>
              <a:srgbClr val="FFFFFF"/>
            </a:solidFill>
            <a:ln w="25400" cap="sq">
              <a:solidFill>
                <a:srgbClr val="FF99CC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eaLnBrk="0" hangingPunct="0"/>
              <a:r>
                <a:rPr kumimoji="1" lang="zh-CN" altLang="en-US" sz="2000">
                  <a:solidFill>
                    <a:srgbClr val="000099"/>
                  </a:solidFill>
                </a:rPr>
                <a:t>循环体 </a:t>
              </a:r>
              <a:endParaRPr kumimoji="1" lang="en-US" altLang="zh-CN" sz="2000">
                <a:solidFill>
                  <a:srgbClr val="000099"/>
                </a:solidFill>
              </a:endParaRPr>
            </a:p>
          </p:txBody>
        </p:sp>
        <p:sp>
          <p:nvSpPr>
            <p:cNvPr id="14369" name="左大括号 9"/>
            <p:cNvSpPr>
              <a:spLocks/>
            </p:cNvSpPr>
            <p:nvPr/>
          </p:nvSpPr>
          <p:spPr bwMode="auto">
            <a:xfrm>
              <a:off x="3923928" y="3090862"/>
              <a:ext cx="216024" cy="1143712"/>
            </a:xfrm>
            <a:prstGeom prst="leftBrace">
              <a:avLst>
                <a:gd name="adj1" fmla="val 8334"/>
                <a:gd name="adj2" fmla="val 50000"/>
              </a:avLst>
            </a:prstGeom>
            <a:noFill/>
            <a:ln w="9525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 anchor="ctr"/>
            <a:lstStyle/>
            <a:p>
              <a:pPr algn="l" defTabSz="762000" eaLnBrk="0" hangingPunct="0">
                <a:lnSpc>
                  <a:spcPct val="95000"/>
                </a:lnSpc>
              </a:pPr>
              <a:endParaRPr kumimoji="1" lang="zh-CN" altLang="en-US" sz="2800">
                <a:latin typeface="Times New Roman" pitchFamily="18" charset="0"/>
              </a:endParaRPr>
            </a:p>
          </p:txBody>
        </p:sp>
      </p:grp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830888" y="800100"/>
            <a:ext cx="3133725" cy="5653088"/>
            <a:chOff x="5781675" y="1128773"/>
            <a:chExt cx="3133725" cy="5653089"/>
          </a:xfrm>
        </p:grpSpPr>
        <p:sp>
          <p:nvSpPr>
            <p:cNvPr id="14343" name="Text Box 5"/>
            <p:cNvSpPr txBox="1">
              <a:spLocks noChangeArrowheads="1"/>
            </p:cNvSpPr>
            <p:nvPr/>
          </p:nvSpPr>
          <p:spPr bwMode="auto">
            <a:xfrm>
              <a:off x="8339138" y="2590861"/>
              <a:ext cx="5334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000" b="1">
                  <a:solidFill>
                    <a:srgbClr val="FF3300"/>
                  </a:solidFill>
                  <a:latin typeface="Times New Roman" pitchFamily="18" charset="0"/>
                </a:rPr>
                <a:t>零</a:t>
              </a:r>
            </a:p>
          </p:txBody>
        </p:sp>
        <p:sp>
          <p:nvSpPr>
            <p:cNvPr id="14344" name="Text Box 6"/>
            <p:cNvSpPr txBox="1">
              <a:spLocks noChangeArrowheads="1"/>
            </p:cNvSpPr>
            <p:nvPr/>
          </p:nvSpPr>
          <p:spPr bwMode="auto">
            <a:xfrm>
              <a:off x="7362825" y="3362386"/>
              <a:ext cx="9906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000" b="1">
                  <a:solidFill>
                    <a:srgbClr val="FF3300"/>
                  </a:solidFill>
                  <a:latin typeface="Times New Roman" pitchFamily="18" charset="0"/>
                </a:rPr>
                <a:t>非零</a:t>
              </a:r>
            </a:p>
          </p:txBody>
        </p:sp>
        <p:sp>
          <p:nvSpPr>
            <p:cNvPr id="14345" name="AutoShape 8"/>
            <p:cNvSpPr>
              <a:spLocks noChangeArrowheads="1"/>
            </p:cNvSpPr>
            <p:nvPr/>
          </p:nvSpPr>
          <p:spPr bwMode="auto">
            <a:xfrm>
              <a:off x="6619875" y="2667061"/>
              <a:ext cx="1752600" cy="685800"/>
            </a:xfrm>
            <a:prstGeom prst="flowChartDecision">
              <a:avLst/>
            </a:prstGeom>
            <a:solidFill>
              <a:srgbClr val="FFFF00"/>
            </a:solidFill>
            <a:ln w="38100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400">
                  <a:latin typeface="Times New Roman" pitchFamily="18" charset="0"/>
                </a:rPr>
                <a:t>i&lt;=30</a:t>
              </a:r>
            </a:p>
          </p:txBody>
        </p:sp>
        <p:grpSp>
          <p:nvGrpSpPr>
            <p:cNvPr id="14346" name="Group 9"/>
            <p:cNvGrpSpPr>
              <a:grpSpLocks/>
            </p:cNvGrpSpPr>
            <p:nvPr/>
          </p:nvGrpSpPr>
          <p:grpSpPr bwMode="auto">
            <a:xfrm>
              <a:off x="6743700" y="1128773"/>
              <a:ext cx="1447800" cy="1157288"/>
              <a:chOff x="4284" y="702"/>
              <a:chExt cx="912" cy="873"/>
            </a:xfrm>
          </p:grpSpPr>
          <p:sp>
            <p:nvSpPr>
              <p:cNvPr id="14365" name="AutoShape 10"/>
              <p:cNvSpPr>
                <a:spLocks noChangeArrowheads="1"/>
              </p:cNvSpPr>
              <p:nvPr/>
            </p:nvSpPr>
            <p:spPr bwMode="auto">
              <a:xfrm>
                <a:off x="4317" y="702"/>
                <a:ext cx="816" cy="240"/>
              </a:xfrm>
              <a:prstGeom prst="flowChartTerminator">
                <a:avLst/>
              </a:prstGeom>
              <a:solidFill>
                <a:srgbClr val="FFFF00"/>
              </a:solidFill>
              <a:ln w="38100">
                <a:solidFill>
                  <a:srgbClr val="0000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kumimoji="1" lang="zh-CN" altLang="en-US" sz="2400">
                    <a:latin typeface="Times New Roman" pitchFamily="18" charset="0"/>
                  </a:rPr>
                  <a:t>开始</a:t>
                </a:r>
              </a:p>
            </p:txBody>
          </p:sp>
          <p:sp>
            <p:nvSpPr>
              <p:cNvPr id="14366" name="Rectangle 11"/>
              <p:cNvSpPr>
                <a:spLocks noChangeArrowheads="1"/>
              </p:cNvSpPr>
              <p:nvPr/>
            </p:nvSpPr>
            <p:spPr bwMode="auto">
              <a:xfrm>
                <a:off x="4284" y="1239"/>
                <a:ext cx="912" cy="336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rgbClr val="0000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kumimoji="1" lang="en-US" altLang="zh-CN" sz="2400">
                    <a:latin typeface="Times New Roman" pitchFamily="18" charset="0"/>
                  </a:rPr>
                  <a:t>sum=0,i=1</a:t>
                </a:r>
              </a:p>
            </p:txBody>
          </p:sp>
          <p:sp>
            <p:nvSpPr>
              <p:cNvPr id="14367" name="Line 12"/>
              <p:cNvSpPr>
                <a:spLocks noChangeShapeType="1"/>
              </p:cNvSpPr>
              <p:nvPr/>
            </p:nvSpPr>
            <p:spPr bwMode="auto">
              <a:xfrm>
                <a:off x="4725" y="951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347" name="Line 13"/>
            <p:cNvSpPr>
              <a:spLocks noChangeShapeType="1"/>
            </p:cNvSpPr>
            <p:nvPr/>
          </p:nvSpPr>
          <p:spPr bwMode="auto">
            <a:xfrm>
              <a:off x="7458075" y="2286061"/>
              <a:ext cx="0" cy="45720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8" name="Line 14"/>
            <p:cNvSpPr>
              <a:spLocks noChangeShapeType="1"/>
            </p:cNvSpPr>
            <p:nvPr/>
          </p:nvSpPr>
          <p:spPr bwMode="auto">
            <a:xfrm>
              <a:off x="7500938" y="3255690"/>
              <a:ext cx="0" cy="45720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9" name="Rectangle 15"/>
            <p:cNvSpPr>
              <a:spLocks noChangeArrowheads="1"/>
            </p:cNvSpPr>
            <p:nvPr/>
          </p:nvSpPr>
          <p:spPr bwMode="auto">
            <a:xfrm>
              <a:off x="6385421" y="4405598"/>
              <a:ext cx="2262188" cy="742443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400">
                  <a:latin typeface="Times New Roman" pitchFamily="18" charset="0"/>
                </a:rPr>
                <a:t>sum=sum+score</a:t>
              </a:r>
            </a:p>
            <a:p>
              <a:r>
                <a:rPr kumimoji="1" lang="en-US" altLang="zh-CN" sz="2400">
                  <a:latin typeface="Times New Roman" pitchFamily="18" charset="0"/>
                </a:rPr>
                <a:t>i=i+1</a:t>
              </a:r>
            </a:p>
          </p:txBody>
        </p:sp>
        <p:grpSp>
          <p:nvGrpSpPr>
            <p:cNvPr id="14350" name="Group 16"/>
            <p:cNvGrpSpPr>
              <a:grpSpLocks/>
            </p:cNvGrpSpPr>
            <p:nvPr/>
          </p:nvGrpSpPr>
          <p:grpSpPr bwMode="auto">
            <a:xfrm>
              <a:off x="5781675" y="2438461"/>
              <a:ext cx="1752600" cy="2895600"/>
              <a:chOff x="3840" y="1296"/>
              <a:chExt cx="816" cy="1296"/>
            </a:xfrm>
          </p:grpSpPr>
          <p:sp>
            <p:nvSpPr>
              <p:cNvPr id="14361" name="Line 17"/>
              <p:cNvSpPr>
                <a:spLocks noChangeShapeType="1"/>
              </p:cNvSpPr>
              <p:nvPr/>
            </p:nvSpPr>
            <p:spPr bwMode="auto">
              <a:xfrm>
                <a:off x="4656" y="2496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2" name="Line 18"/>
              <p:cNvSpPr>
                <a:spLocks noChangeShapeType="1"/>
              </p:cNvSpPr>
              <p:nvPr/>
            </p:nvSpPr>
            <p:spPr bwMode="auto">
              <a:xfrm flipH="1">
                <a:off x="3840" y="2592"/>
                <a:ext cx="816" cy="0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3" name="Line 19"/>
              <p:cNvSpPr>
                <a:spLocks noChangeShapeType="1"/>
              </p:cNvSpPr>
              <p:nvPr/>
            </p:nvSpPr>
            <p:spPr bwMode="auto">
              <a:xfrm flipV="1">
                <a:off x="3840" y="1308"/>
                <a:ext cx="0" cy="1272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4" name="Line 20"/>
              <p:cNvSpPr>
                <a:spLocks noChangeShapeType="1"/>
              </p:cNvSpPr>
              <p:nvPr/>
            </p:nvSpPr>
            <p:spPr bwMode="auto">
              <a:xfrm>
                <a:off x="3840" y="1296"/>
                <a:ext cx="816" cy="0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351" name="AutoShape 21"/>
            <p:cNvSpPr>
              <a:spLocks noChangeArrowheads="1"/>
            </p:cNvSpPr>
            <p:nvPr/>
          </p:nvSpPr>
          <p:spPr bwMode="auto">
            <a:xfrm>
              <a:off x="6967538" y="6443724"/>
              <a:ext cx="1295400" cy="338138"/>
            </a:xfrm>
            <a:prstGeom prst="flowChartTerminator">
              <a:avLst/>
            </a:prstGeom>
            <a:solidFill>
              <a:srgbClr val="FFFF00"/>
            </a:solidFill>
            <a:ln w="38100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zh-CN" altLang="en-US" sz="2400">
                  <a:latin typeface="Times New Roman" pitchFamily="18" charset="0"/>
                </a:rPr>
                <a:t>结束</a:t>
              </a:r>
            </a:p>
          </p:txBody>
        </p:sp>
        <p:sp>
          <p:nvSpPr>
            <p:cNvPr id="14352" name="Line 22"/>
            <p:cNvSpPr>
              <a:spLocks noChangeShapeType="1"/>
            </p:cNvSpPr>
            <p:nvPr/>
          </p:nvSpPr>
          <p:spPr bwMode="auto">
            <a:xfrm>
              <a:off x="7610475" y="6037324"/>
              <a:ext cx="0" cy="40640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353" name="Group 23"/>
            <p:cNvGrpSpPr>
              <a:grpSpLocks/>
            </p:cNvGrpSpPr>
            <p:nvPr/>
          </p:nvGrpSpPr>
          <p:grpSpPr bwMode="auto">
            <a:xfrm>
              <a:off x="7639050" y="2990911"/>
              <a:ext cx="1276350" cy="2571750"/>
              <a:chOff x="4866" y="1932"/>
              <a:chExt cx="804" cy="1620"/>
            </a:xfrm>
          </p:grpSpPr>
          <p:sp>
            <p:nvSpPr>
              <p:cNvPr id="14357" name="Line 24"/>
              <p:cNvSpPr>
                <a:spLocks noChangeShapeType="1"/>
              </p:cNvSpPr>
              <p:nvPr/>
            </p:nvSpPr>
            <p:spPr bwMode="auto">
              <a:xfrm>
                <a:off x="4866" y="3354"/>
                <a:ext cx="30" cy="198"/>
              </a:xfrm>
              <a:prstGeom prst="line">
                <a:avLst/>
              </a:prstGeom>
              <a:noFill/>
              <a:ln w="38100">
                <a:solidFill>
                  <a:srgbClr val="00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58" name="Line 25"/>
              <p:cNvSpPr>
                <a:spLocks noChangeShapeType="1"/>
              </p:cNvSpPr>
              <p:nvPr/>
            </p:nvSpPr>
            <p:spPr bwMode="auto">
              <a:xfrm>
                <a:off x="4866" y="3354"/>
                <a:ext cx="804" cy="0"/>
              </a:xfrm>
              <a:prstGeom prst="line">
                <a:avLst/>
              </a:prstGeom>
              <a:noFill/>
              <a:ln w="38100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59" name="Line 26"/>
              <p:cNvSpPr>
                <a:spLocks noChangeShapeType="1"/>
              </p:cNvSpPr>
              <p:nvPr/>
            </p:nvSpPr>
            <p:spPr bwMode="auto">
              <a:xfrm>
                <a:off x="5670" y="1932"/>
                <a:ext cx="0" cy="1426"/>
              </a:xfrm>
              <a:prstGeom prst="line">
                <a:avLst/>
              </a:prstGeom>
              <a:noFill/>
              <a:ln w="38100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0" name="Line 27"/>
              <p:cNvSpPr>
                <a:spLocks noChangeShapeType="1"/>
              </p:cNvSpPr>
              <p:nvPr/>
            </p:nvSpPr>
            <p:spPr bwMode="auto">
              <a:xfrm>
                <a:off x="5347" y="1940"/>
                <a:ext cx="316" cy="0"/>
              </a:xfrm>
              <a:prstGeom prst="line">
                <a:avLst/>
              </a:prstGeom>
              <a:noFill/>
              <a:ln w="38100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354" name="AutoShape 28"/>
            <p:cNvSpPr>
              <a:spLocks noChangeArrowheads="1"/>
            </p:cNvSpPr>
            <p:nvPr/>
          </p:nvSpPr>
          <p:spPr bwMode="auto">
            <a:xfrm>
              <a:off x="6467475" y="5564249"/>
              <a:ext cx="2286000" cy="473075"/>
            </a:xfrm>
            <a:prstGeom prst="parallelogram">
              <a:avLst>
                <a:gd name="adj" fmla="val 120805"/>
              </a:avLst>
            </a:prstGeom>
            <a:solidFill>
              <a:srgbClr val="FFFF00"/>
            </a:solidFill>
            <a:ln w="38100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zh-CN" altLang="en-US" sz="2400">
                  <a:latin typeface="Times New Roman" pitchFamily="18" charset="0"/>
                </a:rPr>
                <a:t>输出</a:t>
              </a:r>
              <a:r>
                <a:rPr kumimoji="1" lang="en-US" altLang="zh-CN" sz="2400">
                  <a:latin typeface="Times New Roman" pitchFamily="18" charset="0"/>
                </a:rPr>
                <a:t>sum/30</a:t>
              </a:r>
            </a:p>
          </p:txBody>
        </p:sp>
        <p:sp>
          <p:nvSpPr>
            <p:cNvPr id="14355" name="AutoShape 30"/>
            <p:cNvSpPr>
              <a:spLocks noChangeArrowheads="1"/>
            </p:cNvSpPr>
            <p:nvPr/>
          </p:nvSpPr>
          <p:spPr bwMode="auto">
            <a:xfrm>
              <a:off x="6335415" y="3698876"/>
              <a:ext cx="2362200" cy="457200"/>
            </a:xfrm>
            <a:prstGeom prst="parallelogram">
              <a:avLst>
                <a:gd name="adj" fmla="val 129167"/>
              </a:avLst>
            </a:prstGeom>
            <a:solidFill>
              <a:srgbClr val="FFFF00"/>
            </a:solidFill>
            <a:ln w="38100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zh-CN" altLang="en-US" sz="2400">
                  <a:latin typeface="Times New Roman" pitchFamily="18" charset="0"/>
                </a:rPr>
                <a:t>输入</a:t>
              </a:r>
              <a:r>
                <a:rPr kumimoji="1" lang="en-US" altLang="zh-CN" sz="2400">
                  <a:latin typeface="Times New Roman" pitchFamily="18" charset="0"/>
                </a:rPr>
                <a:t>score</a:t>
              </a:r>
            </a:p>
          </p:txBody>
        </p:sp>
        <p:sp>
          <p:nvSpPr>
            <p:cNvPr id="14356" name="Line 32"/>
            <p:cNvSpPr>
              <a:spLocks noChangeShapeType="1"/>
            </p:cNvSpPr>
            <p:nvPr/>
          </p:nvSpPr>
          <p:spPr bwMode="auto">
            <a:xfrm>
              <a:off x="7496175" y="4179689"/>
              <a:ext cx="0" cy="30480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0" name="Oval 33"/>
          <p:cNvSpPr>
            <a:spLocks noChangeArrowheads="1"/>
          </p:cNvSpPr>
          <p:nvPr/>
        </p:nvSpPr>
        <p:spPr bwMode="auto">
          <a:xfrm>
            <a:off x="61913" y="22225"/>
            <a:ext cx="900112" cy="549275"/>
          </a:xfrm>
          <a:prstGeom prst="ellipse">
            <a:avLst/>
          </a:prstGeom>
          <a:solidFill>
            <a:srgbClr val="66FFFF"/>
          </a:solidFill>
          <a:ln w="12700" cap="sq">
            <a:solidFill>
              <a:srgbClr val="0066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隶书" pitchFamily="49" charset="-122"/>
                <a:ea typeface="隶书" pitchFamily="49" charset="-122"/>
              </a:rPr>
              <a:t>例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隶书" pitchFamily="49" charset="-122"/>
                <a:ea typeface="隶书" pitchFamily="49" charset="-122"/>
              </a:rPr>
              <a:t>2</a:t>
            </a:r>
            <a:endParaRPr kumimoji="1" lang="en-US" altLang="zh-CN" sz="2800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443663" y="6526213"/>
            <a:ext cx="2406650" cy="331787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zh-CN" altLang="en-US">
                <a:solidFill>
                  <a:srgbClr val="008000"/>
                </a:solidFill>
                <a:latin typeface="宋体" pitchFamily="2" charset="-122"/>
              </a:rPr>
              <a:t>第 </a:t>
            </a:r>
            <a:fld id="{F0282F7D-B701-4D78-AA1A-B13D3DA06391}" type="slidenum">
              <a:rPr lang="zh-CN" altLang="en-US" b="1" smtClean="0">
                <a:solidFill>
                  <a:srgbClr val="FF9900"/>
                </a:solidFill>
                <a:latin typeface="宋体" pitchFamily="2" charset="-122"/>
              </a:rPr>
              <a:pPr eaLnBrk="1" hangingPunct="1">
                <a:buFont typeface="Monotype Sorts" pitchFamily="2" charset="2"/>
                <a:buNone/>
              </a:pPr>
              <a:t>11</a:t>
            </a:fld>
            <a:r>
              <a:rPr lang="en-US" altLang="zh-CN" b="1">
                <a:solidFill>
                  <a:srgbClr val="008000"/>
                </a:solidFill>
                <a:latin typeface="宋体" pitchFamily="2" charset="-122"/>
              </a:rPr>
              <a:t> </a:t>
            </a:r>
            <a:r>
              <a:rPr lang="zh-CN" altLang="en-US">
                <a:solidFill>
                  <a:srgbClr val="008000"/>
                </a:solidFill>
                <a:latin typeface="宋体" pitchFamily="2" charset="-122"/>
              </a:rPr>
              <a:t>页</a:t>
            </a:r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395288" y="188913"/>
            <a:ext cx="6367462" cy="90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kumimoji="1" lang="en-US" altLang="zh-CN" sz="2400" b="1">
                <a:latin typeface="Times New Roman" pitchFamily="18" charset="0"/>
              </a:rPr>
              <a:t>        </a:t>
            </a:r>
            <a:r>
              <a:rPr kumimoji="1" lang="zh-CN" altLang="en-US" sz="2400" b="1">
                <a:latin typeface="Times New Roman" pitchFamily="18" charset="0"/>
              </a:rPr>
              <a:t>输入一批正数，输入</a:t>
            </a:r>
            <a:r>
              <a:rPr kumimoji="1" lang="en-US" altLang="zh-CN" sz="2400" b="1">
                <a:latin typeface="Times New Roman" pitchFamily="18" charset="0"/>
              </a:rPr>
              <a:t>0</a:t>
            </a:r>
            <a:r>
              <a:rPr kumimoji="1" lang="zh-CN" altLang="en-US" sz="2400" b="1">
                <a:latin typeface="Times New Roman" pitchFamily="18" charset="0"/>
              </a:rPr>
              <a:t>时表示输入结束，求这些正数的和。</a:t>
            </a: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395288" y="1125538"/>
            <a:ext cx="5184775" cy="546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 eaLnBrk="0" hangingPunct="0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CN" sz="2800" b="1" dirty="0">
                <a:latin typeface="Times New Roman" pitchFamily="18" charset="0"/>
              </a:rPr>
              <a:t>#include &lt;</a:t>
            </a:r>
            <a:r>
              <a:rPr kumimoji="1" lang="en-US" altLang="zh-CN" sz="2800" b="1" dirty="0" err="1">
                <a:latin typeface="Times New Roman" pitchFamily="18" charset="0"/>
              </a:rPr>
              <a:t>stdio.h</a:t>
            </a:r>
            <a:r>
              <a:rPr kumimoji="1" lang="en-US" altLang="zh-CN" sz="2800" b="1" dirty="0">
                <a:latin typeface="Times New Roman" pitchFamily="18" charset="0"/>
              </a:rPr>
              <a:t>&gt;</a:t>
            </a:r>
            <a:r>
              <a:rPr kumimoji="1" lang="en-US" altLang="zh-CN" sz="2800" dirty="0">
                <a:latin typeface="Times New Roman" pitchFamily="18" charset="0"/>
              </a:rPr>
              <a:t> </a:t>
            </a:r>
          </a:p>
          <a:p>
            <a:pPr marL="342900" indent="-342900" algn="l" eaLnBrk="0" hangingPunct="0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CN" sz="2800" b="1" dirty="0" err="1">
                <a:latin typeface="Times New Roman" pitchFamily="18" charset="0"/>
              </a:rPr>
              <a:t>int</a:t>
            </a:r>
            <a:r>
              <a:rPr kumimoji="1" lang="en-US" altLang="zh-CN" sz="2800" b="1" dirty="0">
                <a:latin typeface="Times New Roman" pitchFamily="18" charset="0"/>
              </a:rPr>
              <a:t> main( )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2800" b="1" dirty="0">
                <a:latin typeface="Times New Roman" pitchFamily="18" charset="0"/>
              </a:rPr>
              <a:t> {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2800" b="1" dirty="0">
                <a:latin typeface="Times New Roman" pitchFamily="18" charset="0"/>
              </a:rPr>
              <a:t>     </a:t>
            </a:r>
            <a:r>
              <a:rPr kumimoji="1" lang="en-US" altLang="zh-CN" sz="2800" b="1" dirty="0" err="1">
                <a:latin typeface="Times New Roman" pitchFamily="18" charset="0"/>
              </a:rPr>
              <a:t>int</a:t>
            </a:r>
            <a:r>
              <a:rPr kumimoji="1" lang="en-US" altLang="zh-CN" sz="2800" b="1" dirty="0">
                <a:latin typeface="Times New Roman" pitchFamily="18" charset="0"/>
              </a:rPr>
              <a:t>  s=0, x;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2800" b="1" dirty="0">
                <a:latin typeface="Times New Roman" pitchFamily="18" charset="0"/>
              </a:rPr>
              <a:t>     </a:t>
            </a:r>
            <a:r>
              <a:rPr kumimoji="1" lang="en-US" altLang="zh-CN" sz="2800" b="1" dirty="0" err="1">
                <a:latin typeface="Times New Roman" pitchFamily="18" charset="0"/>
              </a:rPr>
              <a:t>scanf</a:t>
            </a:r>
            <a:r>
              <a:rPr kumimoji="1" lang="en-US" altLang="zh-CN" sz="2800" b="1" dirty="0">
                <a:latin typeface="Times New Roman" pitchFamily="18" charset="0"/>
              </a:rPr>
              <a:t>("%</a:t>
            </a:r>
            <a:r>
              <a:rPr kumimoji="1" lang="en-US" altLang="zh-CN" sz="2800" b="1" dirty="0" err="1">
                <a:latin typeface="Times New Roman" pitchFamily="18" charset="0"/>
              </a:rPr>
              <a:t>d",&amp;x</a:t>
            </a:r>
            <a:r>
              <a:rPr kumimoji="1" lang="en-US" altLang="zh-CN" sz="2800" b="1" dirty="0">
                <a:latin typeface="Times New Roman" pitchFamily="18" charset="0"/>
              </a:rPr>
              <a:t>);  </a:t>
            </a:r>
            <a:endParaRPr kumimoji="1" lang="en-US" altLang="zh-CN" sz="2800" b="1" dirty="0">
              <a:solidFill>
                <a:srgbClr val="FF0000"/>
              </a:solidFill>
              <a:latin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2800" b="1" dirty="0">
                <a:latin typeface="Times New Roman" pitchFamily="18" charset="0"/>
              </a:rPr>
              <a:t>     </a:t>
            </a:r>
            <a:r>
              <a:rPr kumimoji="1" lang="en-US" altLang="zh-CN" sz="2800" b="1" dirty="0">
                <a:solidFill>
                  <a:srgbClr val="CC3300"/>
                </a:solidFill>
                <a:latin typeface="Times New Roman" pitchFamily="18" charset="0"/>
              </a:rPr>
              <a:t>while( x!=0 )         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2800" b="1" dirty="0">
                <a:solidFill>
                  <a:srgbClr val="CC3300"/>
                </a:solidFill>
                <a:latin typeface="Times New Roman" pitchFamily="18" charset="0"/>
              </a:rPr>
              <a:t>     { 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2800" b="1" dirty="0">
                <a:solidFill>
                  <a:srgbClr val="CC3300"/>
                </a:solidFill>
                <a:latin typeface="Times New Roman" pitchFamily="18" charset="0"/>
              </a:rPr>
              <a:t>            </a:t>
            </a:r>
            <a:r>
              <a:rPr kumimoji="1" lang="en-US" altLang="zh-CN" sz="28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s=</a:t>
            </a:r>
            <a:r>
              <a:rPr kumimoji="1" lang="en-US" altLang="zh-CN" sz="2800" b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s+x</a:t>
            </a:r>
            <a:r>
              <a:rPr kumimoji="1" lang="en-US" altLang="zh-CN" sz="28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;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28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            </a:t>
            </a:r>
            <a:r>
              <a:rPr kumimoji="1" lang="en-US" altLang="zh-CN" sz="2800" b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scanf</a:t>
            </a:r>
            <a:r>
              <a:rPr kumimoji="1" lang="en-US" altLang="zh-CN" sz="28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("%</a:t>
            </a:r>
            <a:r>
              <a:rPr kumimoji="1" lang="en-US" altLang="zh-CN" sz="2800" b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d",&amp;x</a:t>
            </a:r>
            <a:r>
              <a:rPr kumimoji="1" lang="en-US" altLang="zh-CN" sz="28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);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2800" b="1" dirty="0">
                <a:solidFill>
                  <a:srgbClr val="CC3300"/>
                </a:solidFill>
                <a:latin typeface="Times New Roman" pitchFamily="18" charset="0"/>
              </a:rPr>
              <a:t>      }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2800" b="1" dirty="0">
                <a:latin typeface="Times New Roman" pitchFamily="18" charset="0"/>
              </a:rPr>
              <a:t>     </a:t>
            </a:r>
            <a:r>
              <a:rPr kumimoji="1" lang="en-US" altLang="zh-CN" sz="2800" b="1" dirty="0" err="1">
                <a:latin typeface="Times New Roman" pitchFamily="18" charset="0"/>
              </a:rPr>
              <a:t>printf</a:t>
            </a:r>
            <a:r>
              <a:rPr kumimoji="1" lang="en-US" altLang="zh-CN" sz="2800" b="1" dirty="0">
                <a:latin typeface="Times New Roman" pitchFamily="18" charset="0"/>
              </a:rPr>
              <a:t>("s=%d\</a:t>
            </a:r>
            <a:r>
              <a:rPr kumimoji="1" lang="en-US" altLang="zh-CN" sz="2800" b="1" dirty="0" err="1">
                <a:latin typeface="Times New Roman" pitchFamily="18" charset="0"/>
              </a:rPr>
              <a:t>n",s</a:t>
            </a:r>
            <a:r>
              <a:rPr kumimoji="1" lang="en-US" altLang="zh-CN" sz="2800" b="1" dirty="0">
                <a:latin typeface="Times New Roman" pitchFamily="18" charset="0"/>
              </a:rPr>
              <a:t>);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2800" b="1" dirty="0">
                <a:latin typeface="Times New Roman" pitchFamily="18" charset="0"/>
              </a:rPr>
              <a:t>  }</a:t>
            </a:r>
          </a:p>
        </p:txBody>
      </p:sp>
      <p:grpSp>
        <p:nvGrpSpPr>
          <p:cNvPr id="51204" name="Group 4"/>
          <p:cNvGrpSpPr>
            <a:grpSpLocks/>
          </p:cNvGrpSpPr>
          <p:nvPr/>
        </p:nvGrpSpPr>
        <p:grpSpPr bwMode="auto">
          <a:xfrm>
            <a:off x="5767388" y="133350"/>
            <a:ext cx="3133725" cy="6553200"/>
            <a:chOff x="3696" y="192"/>
            <a:chExt cx="1974" cy="4128"/>
          </a:xfrm>
        </p:grpSpPr>
        <p:sp>
          <p:nvSpPr>
            <p:cNvPr id="15372" name="Text Box 5"/>
            <p:cNvSpPr txBox="1">
              <a:spLocks noChangeArrowheads="1"/>
            </p:cNvSpPr>
            <p:nvPr/>
          </p:nvSpPr>
          <p:spPr bwMode="auto">
            <a:xfrm>
              <a:off x="5307" y="1680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000" b="1">
                  <a:solidFill>
                    <a:srgbClr val="FF3300"/>
                  </a:solidFill>
                  <a:latin typeface="Times New Roman" pitchFamily="18" charset="0"/>
                </a:rPr>
                <a:t>零</a:t>
              </a:r>
            </a:p>
          </p:txBody>
        </p:sp>
        <p:sp>
          <p:nvSpPr>
            <p:cNvPr id="15373" name="Text Box 6"/>
            <p:cNvSpPr txBox="1">
              <a:spLocks noChangeArrowheads="1"/>
            </p:cNvSpPr>
            <p:nvPr/>
          </p:nvSpPr>
          <p:spPr bwMode="auto">
            <a:xfrm>
              <a:off x="4692" y="2166"/>
              <a:ext cx="6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000" b="1">
                  <a:solidFill>
                    <a:srgbClr val="FF3300"/>
                  </a:solidFill>
                  <a:latin typeface="Times New Roman" pitchFamily="18" charset="0"/>
                </a:rPr>
                <a:t>非零</a:t>
              </a:r>
            </a:p>
          </p:txBody>
        </p:sp>
        <p:grpSp>
          <p:nvGrpSpPr>
            <p:cNvPr id="15374" name="Group 7"/>
            <p:cNvGrpSpPr>
              <a:grpSpLocks/>
            </p:cNvGrpSpPr>
            <p:nvPr/>
          </p:nvGrpSpPr>
          <p:grpSpPr bwMode="auto">
            <a:xfrm>
              <a:off x="3696" y="192"/>
              <a:ext cx="1974" cy="4128"/>
              <a:chOff x="3696" y="192"/>
              <a:chExt cx="1974" cy="4128"/>
            </a:xfrm>
          </p:grpSpPr>
          <p:sp>
            <p:nvSpPr>
              <p:cNvPr id="15375" name="AutoShape 8"/>
              <p:cNvSpPr>
                <a:spLocks noChangeArrowheads="1"/>
              </p:cNvSpPr>
              <p:nvPr/>
            </p:nvSpPr>
            <p:spPr bwMode="auto">
              <a:xfrm>
                <a:off x="4224" y="1728"/>
                <a:ext cx="1104" cy="432"/>
              </a:xfrm>
              <a:prstGeom prst="flowChartDecision">
                <a:avLst/>
              </a:prstGeom>
              <a:solidFill>
                <a:srgbClr val="FFFF00"/>
              </a:solidFill>
              <a:ln w="38100">
                <a:solidFill>
                  <a:srgbClr val="0000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kumimoji="1" lang="en-US" altLang="zh-CN" sz="2400">
                    <a:latin typeface="Times New Roman" pitchFamily="18" charset="0"/>
                  </a:rPr>
                  <a:t>x!=0</a:t>
                </a:r>
              </a:p>
            </p:txBody>
          </p:sp>
          <p:grpSp>
            <p:nvGrpSpPr>
              <p:cNvPr id="15376" name="Group 9"/>
              <p:cNvGrpSpPr>
                <a:grpSpLocks/>
              </p:cNvGrpSpPr>
              <p:nvPr/>
            </p:nvGrpSpPr>
            <p:grpSpPr bwMode="auto">
              <a:xfrm>
                <a:off x="4284" y="192"/>
                <a:ext cx="912" cy="729"/>
                <a:chOff x="4284" y="702"/>
                <a:chExt cx="912" cy="873"/>
              </a:xfrm>
            </p:grpSpPr>
            <p:sp>
              <p:nvSpPr>
                <p:cNvPr id="15397" name="AutoShape 10"/>
                <p:cNvSpPr>
                  <a:spLocks noChangeArrowheads="1"/>
                </p:cNvSpPr>
                <p:nvPr/>
              </p:nvSpPr>
              <p:spPr bwMode="auto">
                <a:xfrm>
                  <a:off x="4317" y="702"/>
                  <a:ext cx="816" cy="240"/>
                </a:xfrm>
                <a:prstGeom prst="flowChartTerminator">
                  <a:avLst/>
                </a:prstGeom>
                <a:solidFill>
                  <a:srgbClr val="FFFF00"/>
                </a:solidFill>
                <a:ln w="38100">
                  <a:solidFill>
                    <a:srgbClr val="0000CC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r>
                    <a:rPr kumimoji="1" lang="zh-CN" altLang="en-US" sz="2400">
                      <a:latin typeface="Times New Roman" pitchFamily="18" charset="0"/>
                    </a:rPr>
                    <a:t>开始</a:t>
                  </a:r>
                </a:p>
              </p:txBody>
            </p:sp>
            <p:sp>
              <p:nvSpPr>
                <p:cNvPr id="15398" name="Rectangle 11"/>
                <p:cNvSpPr>
                  <a:spLocks noChangeArrowheads="1"/>
                </p:cNvSpPr>
                <p:nvPr/>
              </p:nvSpPr>
              <p:spPr bwMode="auto">
                <a:xfrm>
                  <a:off x="4284" y="1239"/>
                  <a:ext cx="912" cy="336"/>
                </a:xfrm>
                <a:prstGeom prst="rect">
                  <a:avLst/>
                </a:prstGeom>
                <a:solidFill>
                  <a:srgbClr val="FFFF00"/>
                </a:solidFill>
                <a:ln w="38100">
                  <a:solidFill>
                    <a:srgbClr val="0000CC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r>
                    <a:rPr kumimoji="1" lang="en-US" altLang="zh-CN" sz="2400">
                      <a:latin typeface="Times New Roman" pitchFamily="18" charset="0"/>
                    </a:rPr>
                    <a:t>s=0</a:t>
                  </a:r>
                </a:p>
              </p:txBody>
            </p:sp>
            <p:sp>
              <p:nvSpPr>
                <p:cNvPr id="15399" name="Line 12"/>
                <p:cNvSpPr>
                  <a:spLocks noChangeShapeType="1"/>
                </p:cNvSpPr>
                <p:nvPr/>
              </p:nvSpPr>
              <p:spPr bwMode="auto">
                <a:xfrm>
                  <a:off x="4725" y="951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rgbClr val="0000CC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5377" name="Line 13"/>
              <p:cNvSpPr>
                <a:spLocks noChangeShapeType="1"/>
              </p:cNvSpPr>
              <p:nvPr/>
            </p:nvSpPr>
            <p:spPr bwMode="auto">
              <a:xfrm>
                <a:off x="4752" y="1488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78" name="Line 14"/>
              <p:cNvSpPr>
                <a:spLocks noChangeShapeType="1"/>
              </p:cNvSpPr>
              <p:nvPr/>
            </p:nvSpPr>
            <p:spPr bwMode="auto">
              <a:xfrm>
                <a:off x="4773" y="2160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79" name="Rectangle 15"/>
              <p:cNvSpPr>
                <a:spLocks noChangeArrowheads="1"/>
              </p:cNvSpPr>
              <p:nvPr/>
            </p:nvSpPr>
            <p:spPr bwMode="auto">
              <a:xfrm>
                <a:off x="4320" y="2448"/>
                <a:ext cx="912" cy="336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rgbClr val="0000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kumimoji="1" lang="en-US" altLang="zh-CN" sz="2400">
                    <a:latin typeface="Times New Roman" pitchFamily="18" charset="0"/>
                  </a:rPr>
                  <a:t>s=s+x</a:t>
                </a:r>
              </a:p>
            </p:txBody>
          </p:sp>
          <p:grpSp>
            <p:nvGrpSpPr>
              <p:cNvPr id="15380" name="Group 16"/>
              <p:cNvGrpSpPr>
                <a:grpSpLocks/>
              </p:cNvGrpSpPr>
              <p:nvPr/>
            </p:nvGrpSpPr>
            <p:grpSpPr bwMode="auto">
              <a:xfrm>
                <a:off x="3696" y="1584"/>
                <a:ext cx="1104" cy="1824"/>
                <a:chOff x="3840" y="1296"/>
                <a:chExt cx="816" cy="1296"/>
              </a:xfrm>
            </p:grpSpPr>
            <p:sp>
              <p:nvSpPr>
                <p:cNvPr id="15393" name="Line 17"/>
                <p:cNvSpPr>
                  <a:spLocks noChangeShapeType="1"/>
                </p:cNvSpPr>
                <p:nvPr/>
              </p:nvSpPr>
              <p:spPr bwMode="auto">
                <a:xfrm>
                  <a:off x="4656" y="2496"/>
                  <a:ext cx="0" cy="96"/>
                </a:xfrm>
                <a:prstGeom prst="line">
                  <a:avLst/>
                </a:prstGeom>
                <a:noFill/>
                <a:ln w="38100">
                  <a:solidFill>
                    <a:srgbClr val="CC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394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3840" y="2592"/>
                  <a:ext cx="816" cy="0"/>
                </a:xfrm>
                <a:prstGeom prst="line">
                  <a:avLst/>
                </a:prstGeom>
                <a:noFill/>
                <a:ln w="38100">
                  <a:solidFill>
                    <a:srgbClr val="CC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395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3840" y="1308"/>
                  <a:ext cx="0" cy="1272"/>
                </a:xfrm>
                <a:prstGeom prst="line">
                  <a:avLst/>
                </a:prstGeom>
                <a:noFill/>
                <a:ln w="38100">
                  <a:solidFill>
                    <a:srgbClr val="CC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396" name="Line 20"/>
                <p:cNvSpPr>
                  <a:spLocks noChangeShapeType="1"/>
                </p:cNvSpPr>
                <p:nvPr/>
              </p:nvSpPr>
              <p:spPr bwMode="auto">
                <a:xfrm>
                  <a:off x="3840" y="1296"/>
                  <a:ext cx="816" cy="0"/>
                </a:xfrm>
                <a:prstGeom prst="line">
                  <a:avLst/>
                </a:prstGeom>
                <a:noFill/>
                <a:ln w="38100">
                  <a:solidFill>
                    <a:srgbClr val="CC33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5381" name="AutoShape 21"/>
              <p:cNvSpPr>
                <a:spLocks noChangeArrowheads="1"/>
              </p:cNvSpPr>
              <p:nvPr/>
            </p:nvSpPr>
            <p:spPr bwMode="auto">
              <a:xfrm>
                <a:off x="4443" y="4107"/>
                <a:ext cx="816" cy="213"/>
              </a:xfrm>
              <a:prstGeom prst="flowChartTerminator">
                <a:avLst/>
              </a:prstGeom>
              <a:solidFill>
                <a:srgbClr val="FFFF00"/>
              </a:solidFill>
              <a:ln w="38100">
                <a:solidFill>
                  <a:srgbClr val="0000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kumimoji="1" lang="zh-CN" altLang="en-US" sz="2400">
                    <a:latin typeface="Times New Roman" pitchFamily="18" charset="0"/>
                  </a:rPr>
                  <a:t>结束</a:t>
                </a:r>
              </a:p>
            </p:txBody>
          </p:sp>
          <p:sp>
            <p:nvSpPr>
              <p:cNvPr id="15382" name="Line 22"/>
              <p:cNvSpPr>
                <a:spLocks noChangeShapeType="1"/>
              </p:cNvSpPr>
              <p:nvPr/>
            </p:nvSpPr>
            <p:spPr bwMode="auto">
              <a:xfrm>
                <a:off x="4848" y="3851"/>
                <a:ext cx="0" cy="256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5383" name="Group 23"/>
              <p:cNvGrpSpPr>
                <a:grpSpLocks/>
              </p:cNvGrpSpPr>
              <p:nvPr/>
            </p:nvGrpSpPr>
            <p:grpSpPr bwMode="auto">
              <a:xfrm>
                <a:off x="4866" y="1932"/>
                <a:ext cx="804" cy="1620"/>
                <a:chOff x="4866" y="1932"/>
                <a:chExt cx="804" cy="1620"/>
              </a:xfrm>
            </p:grpSpPr>
            <p:sp>
              <p:nvSpPr>
                <p:cNvPr id="15389" name="Line 24"/>
                <p:cNvSpPr>
                  <a:spLocks noChangeShapeType="1"/>
                </p:cNvSpPr>
                <p:nvPr/>
              </p:nvSpPr>
              <p:spPr bwMode="auto">
                <a:xfrm>
                  <a:off x="4866" y="3354"/>
                  <a:ext cx="30" cy="198"/>
                </a:xfrm>
                <a:prstGeom prst="line">
                  <a:avLst/>
                </a:prstGeom>
                <a:noFill/>
                <a:ln w="38100">
                  <a:solidFill>
                    <a:srgbClr val="0066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390" name="Line 25"/>
                <p:cNvSpPr>
                  <a:spLocks noChangeShapeType="1"/>
                </p:cNvSpPr>
                <p:nvPr/>
              </p:nvSpPr>
              <p:spPr bwMode="auto">
                <a:xfrm>
                  <a:off x="4866" y="3354"/>
                  <a:ext cx="804" cy="0"/>
                </a:xfrm>
                <a:prstGeom prst="line">
                  <a:avLst/>
                </a:prstGeom>
                <a:noFill/>
                <a:ln w="38100">
                  <a:solidFill>
                    <a:srgbClr val="00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391" name="Line 26"/>
                <p:cNvSpPr>
                  <a:spLocks noChangeShapeType="1"/>
                </p:cNvSpPr>
                <p:nvPr/>
              </p:nvSpPr>
              <p:spPr bwMode="auto">
                <a:xfrm>
                  <a:off x="5670" y="1932"/>
                  <a:ext cx="0" cy="1426"/>
                </a:xfrm>
                <a:prstGeom prst="line">
                  <a:avLst/>
                </a:prstGeom>
                <a:noFill/>
                <a:ln w="38100">
                  <a:solidFill>
                    <a:srgbClr val="00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392" name="Line 27"/>
                <p:cNvSpPr>
                  <a:spLocks noChangeShapeType="1"/>
                </p:cNvSpPr>
                <p:nvPr/>
              </p:nvSpPr>
              <p:spPr bwMode="auto">
                <a:xfrm>
                  <a:off x="5347" y="1940"/>
                  <a:ext cx="316" cy="0"/>
                </a:xfrm>
                <a:prstGeom prst="line">
                  <a:avLst/>
                </a:prstGeom>
                <a:noFill/>
                <a:ln w="38100">
                  <a:solidFill>
                    <a:srgbClr val="00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5384" name="AutoShape 28"/>
              <p:cNvSpPr>
                <a:spLocks noChangeArrowheads="1"/>
              </p:cNvSpPr>
              <p:nvPr/>
            </p:nvSpPr>
            <p:spPr bwMode="auto">
              <a:xfrm>
                <a:off x="4128" y="3553"/>
                <a:ext cx="1440" cy="298"/>
              </a:xfrm>
              <a:prstGeom prst="parallelogram">
                <a:avLst>
                  <a:gd name="adj" fmla="val 120805"/>
                </a:avLst>
              </a:prstGeom>
              <a:solidFill>
                <a:srgbClr val="FFFF00"/>
              </a:solidFill>
              <a:ln w="38100">
                <a:solidFill>
                  <a:srgbClr val="0000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kumimoji="1" lang="zh-CN" altLang="en-US" sz="2400">
                    <a:latin typeface="Times New Roman" pitchFamily="18" charset="0"/>
                  </a:rPr>
                  <a:t>输出</a:t>
                </a:r>
                <a:r>
                  <a:rPr kumimoji="1" lang="en-US" altLang="zh-CN" sz="2400">
                    <a:latin typeface="Times New Roman" pitchFamily="18" charset="0"/>
                  </a:rPr>
                  <a:t>s</a:t>
                </a:r>
              </a:p>
            </p:txBody>
          </p:sp>
          <p:sp>
            <p:nvSpPr>
              <p:cNvPr id="15385" name="AutoShape 29"/>
              <p:cNvSpPr>
                <a:spLocks noChangeArrowheads="1"/>
              </p:cNvSpPr>
              <p:nvPr/>
            </p:nvSpPr>
            <p:spPr bwMode="auto">
              <a:xfrm>
                <a:off x="4005" y="1182"/>
                <a:ext cx="1488" cy="288"/>
              </a:xfrm>
              <a:prstGeom prst="parallelogram">
                <a:avLst>
                  <a:gd name="adj" fmla="val 129167"/>
                </a:avLst>
              </a:prstGeom>
              <a:solidFill>
                <a:srgbClr val="FFFF00"/>
              </a:solidFill>
              <a:ln w="38100">
                <a:solidFill>
                  <a:srgbClr val="0000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kumimoji="1" lang="zh-CN" altLang="en-US" sz="2400">
                    <a:latin typeface="Times New Roman" pitchFamily="18" charset="0"/>
                  </a:rPr>
                  <a:t>输入正数</a:t>
                </a:r>
                <a:r>
                  <a:rPr kumimoji="1" lang="en-US" altLang="zh-CN" sz="2400">
                    <a:latin typeface="Times New Roman" pitchFamily="18" charset="0"/>
                  </a:rPr>
                  <a:t>x</a:t>
                </a:r>
              </a:p>
            </p:txBody>
          </p:sp>
          <p:sp>
            <p:nvSpPr>
              <p:cNvPr id="15386" name="AutoShape 30"/>
              <p:cNvSpPr>
                <a:spLocks noChangeArrowheads="1"/>
              </p:cNvSpPr>
              <p:nvPr/>
            </p:nvSpPr>
            <p:spPr bwMode="auto">
              <a:xfrm>
                <a:off x="4065" y="2985"/>
                <a:ext cx="1488" cy="288"/>
              </a:xfrm>
              <a:prstGeom prst="parallelogram">
                <a:avLst>
                  <a:gd name="adj" fmla="val 129167"/>
                </a:avLst>
              </a:prstGeom>
              <a:solidFill>
                <a:srgbClr val="FFFF00"/>
              </a:solidFill>
              <a:ln w="38100">
                <a:solidFill>
                  <a:srgbClr val="0000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kumimoji="1" lang="zh-CN" altLang="en-US" sz="2400">
                    <a:latin typeface="Times New Roman" pitchFamily="18" charset="0"/>
                  </a:rPr>
                  <a:t>输入正数</a:t>
                </a:r>
                <a:r>
                  <a:rPr kumimoji="1" lang="en-US" altLang="zh-CN" sz="2400">
                    <a:latin typeface="Times New Roman" pitchFamily="18" charset="0"/>
                  </a:rPr>
                  <a:t>x</a:t>
                </a:r>
              </a:p>
            </p:txBody>
          </p:sp>
          <p:sp>
            <p:nvSpPr>
              <p:cNvPr id="15387" name="Line 31"/>
              <p:cNvSpPr>
                <a:spLocks noChangeShapeType="1"/>
              </p:cNvSpPr>
              <p:nvPr/>
            </p:nvSpPr>
            <p:spPr bwMode="auto">
              <a:xfrm>
                <a:off x="4752" y="912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88" name="Line 32"/>
              <p:cNvSpPr>
                <a:spLocks noChangeShapeType="1"/>
              </p:cNvSpPr>
              <p:nvPr/>
            </p:nvSpPr>
            <p:spPr bwMode="auto">
              <a:xfrm>
                <a:off x="4800" y="2784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1233" name="Oval 33"/>
          <p:cNvSpPr>
            <a:spLocks noChangeArrowheads="1"/>
          </p:cNvSpPr>
          <p:nvPr/>
        </p:nvSpPr>
        <p:spPr bwMode="auto">
          <a:xfrm>
            <a:off x="0" y="188913"/>
            <a:ext cx="900113" cy="549275"/>
          </a:xfrm>
          <a:prstGeom prst="ellipse">
            <a:avLst/>
          </a:prstGeom>
          <a:solidFill>
            <a:srgbClr val="66FFFF"/>
          </a:solidFill>
          <a:ln w="12700" cap="sq">
            <a:solidFill>
              <a:srgbClr val="0066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隶书" pitchFamily="49" charset="-122"/>
                <a:ea typeface="隶书" pitchFamily="49" charset="-122"/>
              </a:rPr>
              <a:t>例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隶书" pitchFamily="49" charset="-122"/>
                <a:ea typeface="隶书" pitchFamily="49" charset="-122"/>
              </a:rPr>
              <a:t>3</a:t>
            </a:r>
            <a:endParaRPr kumimoji="1" lang="en-US" altLang="zh-CN" sz="2800" b="1" dirty="0">
              <a:latin typeface="Times New Roman" pitchFamily="18" charset="0"/>
            </a:endParaRPr>
          </a:p>
        </p:txBody>
      </p:sp>
      <p:sp>
        <p:nvSpPr>
          <p:cNvPr id="51234" name="Text Box 34"/>
          <p:cNvSpPr txBox="1">
            <a:spLocks noChangeArrowheads="1"/>
          </p:cNvSpPr>
          <p:nvPr/>
        </p:nvSpPr>
        <p:spPr bwMode="auto">
          <a:xfrm>
            <a:off x="900113" y="6237288"/>
            <a:ext cx="4319587" cy="409575"/>
          </a:xfrm>
          <a:prstGeom prst="rect">
            <a:avLst/>
          </a:prstGeom>
          <a:noFill/>
          <a:ln w="12700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 b="1">
                <a:latin typeface="幼圆" pitchFamily="49" charset="-122"/>
                <a:ea typeface="幼圆" pitchFamily="49" charset="-122"/>
              </a:rPr>
              <a:t>思考：取消循环内的输入语句后果？      </a:t>
            </a:r>
          </a:p>
        </p:txBody>
      </p:sp>
      <p:sp>
        <p:nvSpPr>
          <p:cNvPr id="2" name="矩形标注 1"/>
          <p:cNvSpPr>
            <a:spLocks noChangeArrowheads="1"/>
          </p:cNvSpPr>
          <p:nvPr/>
        </p:nvSpPr>
        <p:spPr bwMode="auto">
          <a:xfrm>
            <a:off x="3419475" y="1990725"/>
            <a:ext cx="1584325" cy="342900"/>
          </a:xfrm>
          <a:prstGeom prst="wedgeRectCallout">
            <a:avLst>
              <a:gd name="adj1" fmla="val -70315"/>
              <a:gd name="adj2" fmla="val 213704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/>
              <a:t>循环变量赋初值</a:t>
            </a:r>
          </a:p>
        </p:txBody>
      </p:sp>
      <p:sp>
        <p:nvSpPr>
          <p:cNvPr id="37" name="矩形标注 36"/>
          <p:cNvSpPr>
            <a:spLocks noChangeArrowheads="1"/>
          </p:cNvSpPr>
          <p:nvPr/>
        </p:nvSpPr>
        <p:spPr bwMode="auto">
          <a:xfrm>
            <a:off x="3614738" y="3255963"/>
            <a:ext cx="1344612" cy="342900"/>
          </a:xfrm>
          <a:prstGeom prst="wedgeRectCallout">
            <a:avLst>
              <a:gd name="adj1" fmla="val -98259"/>
              <a:gd name="adj2" fmla="val 54255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dirty="0"/>
              <a:t>循环条件</a:t>
            </a:r>
          </a:p>
        </p:txBody>
      </p:sp>
      <p:sp>
        <p:nvSpPr>
          <p:cNvPr id="38" name="矩形标注 37"/>
          <p:cNvSpPr>
            <a:spLocks noChangeArrowheads="1"/>
          </p:cNvSpPr>
          <p:nvPr/>
        </p:nvSpPr>
        <p:spPr bwMode="auto">
          <a:xfrm>
            <a:off x="4287838" y="5295900"/>
            <a:ext cx="1479550" cy="342900"/>
          </a:xfrm>
          <a:prstGeom prst="wedgeRectCallout">
            <a:avLst>
              <a:gd name="adj1" fmla="val -108778"/>
              <a:gd name="adj2" fmla="val -85954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/>
              <a:t>循环变量修改</a:t>
            </a:r>
          </a:p>
        </p:txBody>
      </p:sp>
      <p:sp>
        <p:nvSpPr>
          <p:cNvPr id="39" name="Text Box 34"/>
          <p:cNvSpPr txBox="1">
            <a:spLocks noChangeArrowheads="1"/>
          </p:cNvSpPr>
          <p:nvPr/>
        </p:nvSpPr>
        <p:spPr bwMode="auto">
          <a:xfrm>
            <a:off x="3170238" y="696913"/>
            <a:ext cx="3270250" cy="400050"/>
          </a:xfrm>
          <a:prstGeom prst="rect">
            <a:avLst/>
          </a:prstGeom>
          <a:solidFill>
            <a:srgbClr val="CCFFFF"/>
          </a:solidFill>
          <a:ln w="12700">
            <a:solidFill>
              <a:srgbClr val="CC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 b="1">
                <a:latin typeface="幼圆" pitchFamily="49" charset="-122"/>
                <a:ea typeface="幼圆" pitchFamily="49" charset="-122"/>
              </a:rPr>
              <a:t>特点：循环次数不确定。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1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1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1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1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51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 autoUpdateAnimBg="0"/>
      <p:bldP spid="51203" grpId="0" build="p" autoUpdateAnimBg="0"/>
      <p:bldP spid="51234" grpId="0" animBg="1"/>
      <p:bldP spid="2" grpId="0" animBg="1"/>
      <p:bldP spid="37" grpId="0" animBg="1"/>
      <p:bldP spid="38" grpId="0" animBg="1"/>
      <p:bldP spid="3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0417" y="125413"/>
            <a:ext cx="8233583" cy="1503387"/>
          </a:xfrm>
          <a:solidFill>
            <a:schemeClr val="bg1"/>
          </a:solidFill>
          <a:ln>
            <a:solidFill>
              <a:schemeClr val="tx2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zh-CN" altLang="zh-CN" sz="2000" b="1" dirty="0">
                <a:solidFill>
                  <a:schemeClr val="tx1"/>
                </a:solidFill>
              </a:rPr>
              <a:t> 用迭代法求某数</a:t>
            </a:r>
            <a:r>
              <a:rPr lang="en-US" altLang="zh-CN" sz="2000" b="1" dirty="0">
                <a:solidFill>
                  <a:schemeClr val="tx1"/>
                </a:solidFill>
              </a:rPr>
              <a:t>a</a:t>
            </a:r>
            <a:r>
              <a:rPr lang="zh-CN" altLang="zh-CN" sz="2000" b="1" dirty="0">
                <a:solidFill>
                  <a:schemeClr val="tx1"/>
                </a:solidFill>
              </a:rPr>
              <a:t>的平方根，已知求平方根的迭代公式为：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chemeClr val="tx1"/>
                </a:solidFill>
              </a:rPr>
              <a:t>                                              </a:t>
            </a:r>
            <a:r>
              <a:rPr lang="zh-CN" altLang="zh-CN" sz="2000" b="1" dirty="0">
                <a:solidFill>
                  <a:schemeClr val="tx1"/>
                </a:solidFill>
              </a:rPr>
              <a:t>（</a:t>
            </a:r>
            <a:r>
              <a:rPr lang="en-US" altLang="zh-CN" sz="2000" b="1" dirty="0">
                <a:solidFill>
                  <a:schemeClr val="tx1"/>
                </a:solidFill>
              </a:rPr>
              <a:t>n=1,2,3,4,</a:t>
            </a:r>
            <a:r>
              <a:rPr lang="zh-CN" altLang="zh-CN" sz="2000" b="1" dirty="0">
                <a:solidFill>
                  <a:schemeClr val="tx1"/>
                </a:solidFill>
              </a:rPr>
              <a:t>……）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000" b="1" dirty="0">
                <a:solidFill>
                  <a:schemeClr val="tx1"/>
                </a:solidFill>
              </a:rPr>
              <a:t>设：</a:t>
            </a:r>
            <a:r>
              <a:rPr lang="en-US" altLang="zh-CN" sz="2000" b="1" dirty="0">
                <a:solidFill>
                  <a:schemeClr val="tx1"/>
                </a:solidFill>
              </a:rPr>
              <a:t>a/2</a:t>
            </a:r>
            <a:r>
              <a:rPr lang="zh-CN" altLang="zh-CN" sz="2000" b="1" dirty="0">
                <a:solidFill>
                  <a:schemeClr val="tx1"/>
                </a:solidFill>
              </a:rPr>
              <a:t>作为</a:t>
            </a:r>
            <a:r>
              <a:rPr lang="en-US" altLang="zh-CN" sz="2000" b="1" dirty="0">
                <a:solidFill>
                  <a:schemeClr val="tx1"/>
                </a:solidFill>
              </a:rPr>
              <a:t>x0</a:t>
            </a:r>
            <a:r>
              <a:rPr lang="zh-CN" altLang="zh-CN" sz="2000" b="1" dirty="0">
                <a:solidFill>
                  <a:schemeClr val="tx1"/>
                </a:solidFill>
              </a:rPr>
              <a:t>的初值</a:t>
            </a:r>
            <a:r>
              <a:rPr lang="en-US" altLang="zh-CN" sz="2000" b="1" dirty="0">
                <a:solidFill>
                  <a:schemeClr val="tx1"/>
                </a:solidFill>
              </a:rPr>
              <a:t>;   </a:t>
            </a:r>
            <a:r>
              <a:rPr lang="zh-CN" altLang="zh-CN" sz="2000" b="1" dirty="0">
                <a:solidFill>
                  <a:schemeClr val="tx1"/>
                </a:solidFill>
              </a:rPr>
              <a:t>迭代结束条件</a:t>
            </a:r>
            <a:r>
              <a:rPr lang="zh-CN" altLang="en-US" sz="2000" b="1" dirty="0">
                <a:solidFill>
                  <a:schemeClr val="tx1"/>
                </a:solidFill>
              </a:rPr>
              <a:t>为</a:t>
            </a:r>
            <a:r>
              <a:rPr lang="en-US" altLang="zh-CN" sz="2000" b="1" dirty="0">
                <a:solidFill>
                  <a:schemeClr val="tx1"/>
                </a:solidFill>
              </a:rPr>
              <a:t>|x</a:t>
            </a:r>
            <a:r>
              <a:rPr lang="en-US" altLang="zh-CN" sz="2000" b="1" baseline="-25000" dirty="0">
                <a:solidFill>
                  <a:schemeClr val="tx1"/>
                </a:solidFill>
              </a:rPr>
              <a:t>n</a:t>
            </a:r>
            <a:r>
              <a:rPr lang="en-US" altLang="zh-CN" sz="2000" b="1" dirty="0">
                <a:solidFill>
                  <a:schemeClr val="tx1"/>
                </a:solidFill>
              </a:rPr>
              <a:t>-x</a:t>
            </a:r>
            <a:r>
              <a:rPr lang="en-US" altLang="zh-CN" sz="2000" b="1" baseline="-25000" dirty="0">
                <a:solidFill>
                  <a:schemeClr val="tx1"/>
                </a:solidFill>
              </a:rPr>
              <a:t>n-1</a:t>
            </a:r>
            <a:r>
              <a:rPr lang="en-US" altLang="zh-CN" sz="2000" b="1" dirty="0">
                <a:solidFill>
                  <a:schemeClr val="tx1"/>
                </a:solidFill>
              </a:rPr>
              <a:t>|</a:t>
            </a:r>
            <a:r>
              <a:rPr lang="zh-CN" altLang="zh-CN" sz="2000" b="1" dirty="0">
                <a:solidFill>
                  <a:schemeClr val="tx1"/>
                </a:solidFill>
              </a:rPr>
              <a:t>≤</a:t>
            </a:r>
            <a:r>
              <a:rPr lang="en-US" altLang="zh-CN" sz="2000" b="1" dirty="0">
                <a:solidFill>
                  <a:schemeClr val="tx1"/>
                </a:solidFill>
              </a:rPr>
              <a:t>10</a:t>
            </a:r>
            <a:r>
              <a:rPr lang="en-US" altLang="zh-CN" sz="2000" b="1" baseline="30000" dirty="0">
                <a:solidFill>
                  <a:schemeClr val="tx1"/>
                </a:solidFill>
              </a:rPr>
              <a:t>-5</a:t>
            </a:r>
            <a:r>
              <a:rPr lang="zh-CN" altLang="zh-CN" sz="2000" b="1" dirty="0">
                <a:solidFill>
                  <a:schemeClr val="tx1"/>
                </a:solidFill>
              </a:rPr>
              <a:t>。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zh-CN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19F3F3C0-A4B6-4533-BB5E-37AEA2FB66C5}" type="slidenum">
              <a:rPr lang="zh-CN" altLang="en-US" b="1" smtClean="0">
                <a:solidFill>
                  <a:srgbClr val="FF9900"/>
                </a:solidFill>
              </a:rPr>
              <a:pPr>
                <a:defRPr/>
              </a:pPr>
              <a:t>12</a:t>
            </a:fld>
            <a:r>
              <a:rPr lang="en-US" altLang="zh-CN" b="1"/>
              <a:t> </a:t>
            </a:r>
            <a:r>
              <a:rPr lang="zh-CN" altLang="en-US"/>
              <a:t>页</a:t>
            </a:r>
          </a:p>
        </p:txBody>
      </p:sp>
      <p:sp>
        <p:nvSpPr>
          <p:cNvPr id="5" name="Oval 34"/>
          <p:cNvSpPr>
            <a:spLocks noChangeArrowheads="1"/>
          </p:cNvSpPr>
          <p:nvPr/>
        </p:nvSpPr>
        <p:spPr bwMode="auto">
          <a:xfrm>
            <a:off x="0" y="125413"/>
            <a:ext cx="900113" cy="549275"/>
          </a:xfrm>
          <a:prstGeom prst="ellipse">
            <a:avLst/>
          </a:prstGeom>
          <a:solidFill>
            <a:srgbClr val="66FFFF"/>
          </a:solidFill>
          <a:ln w="12700" cap="sq">
            <a:solidFill>
              <a:srgbClr val="0066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隶书" pitchFamily="49" charset="-122"/>
                <a:ea typeface="隶书" pitchFamily="49" charset="-122"/>
              </a:rPr>
              <a:t>例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隶书" pitchFamily="49" charset="-122"/>
                <a:ea typeface="隶书" pitchFamily="49" charset="-122"/>
              </a:rPr>
              <a:t>4</a:t>
            </a:r>
            <a:endParaRPr kumimoji="1" lang="en-US" altLang="zh-CN" sz="2800" b="1" dirty="0">
              <a:latin typeface="Times New Roman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5977650"/>
              </p:ext>
            </p:extLst>
          </p:nvPr>
        </p:nvGraphicFramePr>
        <p:xfrm>
          <a:off x="1187624" y="400050"/>
          <a:ext cx="2232248" cy="816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14" r:id="rId3" imgW="1167893" imgH="431613" progId="Equation.DSMT4">
                  <p:embed/>
                </p:oleObj>
              </mc:Choice>
              <mc:Fallback>
                <p:oleObj r:id="rId3" imgW="1167893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400050"/>
                        <a:ext cx="2232248" cy="8166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00113" y="1700808"/>
            <a:ext cx="5976143" cy="49013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ts val="2500"/>
              </a:lnSpc>
            </a:pPr>
            <a:r>
              <a:rPr lang="en-US" altLang="zh-CN" sz="2400" b="1" dirty="0"/>
              <a:t>#include &lt;</a:t>
            </a:r>
            <a:r>
              <a:rPr lang="en-US" altLang="zh-CN" sz="2400" b="1" dirty="0" err="1"/>
              <a:t>stdio.h</a:t>
            </a:r>
            <a:r>
              <a:rPr lang="en-US" altLang="zh-CN" sz="2400" b="1" dirty="0"/>
              <a:t>&gt;</a:t>
            </a:r>
            <a:endParaRPr lang="zh-CN" altLang="zh-CN" sz="2400" b="1" dirty="0"/>
          </a:p>
          <a:p>
            <a:pPr algn="l">
              <a:lnSpc>
                <a:spcPts val="2500"/>
              </a:lnSpc>
            </a:pPr>
            <a:r>
              <a:rPr lang="en-US" altLang="zh-CN" sz="2400" b="1" dirty="0"/>
              <a:t>#include &lt;</a:t>
            </a:r>
            <a:r>
              <a:rPr lang="en-US" altLang="zh-CN" sz="2400" b="1" dirty="0" err="1"/>
              <a:t>math.h</a:t>
            </a:r>
            <a:r>
              <a:rPr lang="en-US" altLang="zh-CN" sz="2400" b="1" dirty="0"/>
              <a:t>&gt;</a:t>
            </a:r>
          </a:p>
          <a:p>
            <a:pPr algn="l">
              <a:lnSpc>
                <a:spcPts val="2500"/>
              </a:lnSpc>
            </a:pPr>
            <a:r>
              <a:rPr lang="en-US" altLang="zh-CN" sz="2400" b="1" dirty="0" err="1"/>
              <a:t>int</a:t>
            </a:r>
            <a:r>
              <a:rPr lang="en-US" altLang="zh-CN" sz="2400" b="1" dirty="0"/>
              <a:t> main()</a:t>
            </a:r>
            <a:endParaRPr lang="zh-CN" altLang="zh-CN" sz="2400" b="1" dirty="0"/>
          </a:p>
          <a:p>
            <a:pPr algn="l">
              <a:lnSpc>
                <a:spcPts val="2500"/>
              </a:lnSpc>
            </a:pPr>
            <a:r>
              <a:rPr lang="en-US" altLang="zh-CN" sz="2400" b="1" dirty="0"/>
              <a:t>{</a:t>
            </a:r>
            <a:endParaRPr lang="zh-CN" altLang="zh-CN" sz="2400" b="1" dirty="0"/>
          </a:p>
          <a:p>
            <a:pPr algn="l">
              <a:lnSpc>
                <a:spcPts val="2500"/>
              </a:lnSpc>
            </a:pPr>
            <a:r>
              <a:rPr lang="en-US" altLang="zh-CN" sz="2400" b="1" dirty="0"/>
              <a:t>     float a,x0=0,x1;</a:t>
            </a:r>
            <a:endParaRPr lang="zh-CN" altLang="zh-CN" sz="2400" b="1" dirty="0"/>
          </a:p>
          <a:p>
            <a:pPr algn="l">
              <a:lnSpc>
                <a:spcPts val="2500"/>
              </a:lnSpc>
            </a:pPr>
            <a:r>
              <a:rPr lang="en-US" altLang="zh-CN" sz="2400" b="1" dirty="0"/>
              <a:t>     </a:t>
            </a:r>
            <a:r>
              <a:rPr lang="en-US" altLang="zh-CN" sz="2400" b="1" dirty="0" err="1"/>
              <a:t>scanf</a:t>
            </a:r>
            <a:r>
              <a:rPr lang="en-US" altLang="zh-CN" sz="2400" b="1" dirty="0"/>
              <a:t>(″%f″,&amp;a);</a:t>
            </a:r>
            <a:endParaRPr lang="zh-CN" altLang="zh-CN" sz="2400" b="1" dirty="0"/>
          </a:p>
          <a:p>
            <a:pPr algn="l">
              <a:lnSpc>
                <a:spcPts val="2500"/>
              </a:lnSpc>
            </a:pPr>
            <a:r>
              <a:rPr lang="en-US" altLang="zh-CN" sz="2400" b="1" dirty="0"/>
              <a:t>     x1=a/2;</a:t>
            </a:r>
            <a:endParaRPr lang="zh-CN" altLang="zh-CN" sz="2400" b="1" dirty="0"/>
          </a:p>
          <a:p>
            <a:pPr algn="l">
              <a:lnSpc>
                <a:spcPts val="2500"/>
              </a:lnSpc>
            </a:pPr>
            <a:r>
              <a:rPr lang="en-US" altLang="zh-CN" sz="2400" b="1" dirty="0"/>
              <a:t>     while(</a:t>
            </a:r>
            <a:r>
              <a:rPr lang="en-US" altLang="zh-CN" sz="2400" b="1" dirty="0" err="1"/>
              <a:t>fabs</a:t>
            </a:r>
            <a:r>
              <a:rPr lang="en-US" altLang="zh-CN" sz="2400" b="1" dirty="0"/>
              <a:t>(x1-x0)&gt;1e-5)</a:t>
            </a:r>
            <a:endParaRPr lang="zh-CN" altLang="zh-CN" sz="2400" b="1" dirty="0"/>
          </a:p>
          <a:p>
            <a:pPr algn="l">
              <a:lnSpc>
                <a:spcPts val="2500"/>
              </a:lnSpc>
            </a:pPr>
            <a:r>
              <a:rPr lang="en-US" altLang="zh-CN" sz="2400" b="1" dirty="0"/>
              <a:t>     {</a:t>
            </a:r>
            <a:endParaRPr lang="zh-CN" altLang="zh-CN" sz="2400" b="1" dirty="0"/>
          </a:p>
          <a:p>
            <a:pPr algn="l">
              <a:lnSpc>
                <a:spcPts val="2500"/>
              </a:lnSpc>
            </a:pPr>
            <a:r>
              <a:rPr lang="en-US" altLang="zh-CN" sz="2400" b="1" dirty="0"/>
              <a:t>           x0=x1;</a:t>
            </a:r>
            <a:endParaRPr lang="zh-CN" altLang="zh-CN" sz="2400" b="1" dirty="0"/>
          </a:p>
          <a:p>
            <a:pPr algn="l">
              <a:lnSpc>
                <a:spcPts val="2500"/>
              </a:lnSpc>
            </a:pPr>
            <a:r>
              <a:rPr lang="en-US" altLang="zh-CN" sz="2400" b="1" dirty="0"/>
              <a:t>          x1=(x0+a/x0)/2;</a:t>
            </a:r>
          </a:p>
          <a:p>
            <a:pPr algn="l">
              <a:lnSpc>
                <a:spcPts val="2500"/>
              </a:lnSpc>
            </a:pPr>
            <a:r>
              <a:rPr lang="en-US" altLang="zh-CN" sz="2400" b="1" dirty="0"/>
              <a:t>     } </a:t>
            </a:r>
          </a:p>
          <a:p>
            <a:pPr algn="l">
              <a:lnSpc>
                <a:spcPts val="2500"/>
              </a:lnSpc>
            </a:pPr>
            <a:r>
              <a:rPr lang="en-US" altLang="zh-CN" sz="2400" b="1" dirty="0"/>
              <a:t>     </a:t>
            </a:r>
            <a:r>
              <a:rPr lang="en-US" altLang="zh-CN" sz="2400" b="1" dirty="0" err="1"/>
              <a:t>printf</a:t>
            </a:r>
            <a:r>
              <a:rPr lang="en-US" altLang="zh-CN" sz="2400" b="1" dirty="0"/>
              <a:t>(″a=%</a:t>
            </a:r>
            <a:r>
              <a:rPr lang="en-US" altLang="zh-CN" sz="2400" b="1" dirty="0" err="1"/>
              <a:t>f,squar</a:t>
            </a:r>
            <a:r>
              <a:rPr lang="en-US" altLang="zh-CN" sz="2400" b="1" dirty="0"/>
              <a:t> t(a)=%f\n″,a,x1);</a:t>
            </a:r>
          </a:p>
          <a:p>
            <a:pPr algn="l">
              <a:lnSpc>
                <a:spcPts val="2500"/>
              </a:lnSpc>
            </a:pPr>
            <a:r>
              <a:rPr lang="en-US" altLang="zh-CN" sz="2400" b="1" dirty="0"/>
              <a:t>     return 0;</a:t>
            </a:r>
            <a:endParaRPr lang="zh-CN" altLang="zh-CN" sz="2400" b="1" dirty="0"/>
          </a:p>
          <a:p>
            <a:pPr algn="l">
              <a:lnSpc>
                <a:spcPts val="2500"/>
              </a:lnSpc>
            </a:pPr>
            <a:r>
              <a:rPr lang="en-US" altLang="zh-CN" sz="2400" b="1" dirty="0"/>
              <a:t>}</a:t>
            </a:r>
            <a:r>
              <a:rPr lang="zh-CN" altLang="zh-CN" sz="2400" b="1" dirty="0">
                <a:effectLst/>
              </a:rPr>
              <a:t> </a:t>
            </a:r>
            <a:endParaRPr lang="zh-CN" altLang="en-US" sz="2400" b="1" dirty="0"/>
          </a:p>
        </p:txBody>
      </p:sp>
      <p:sp>
        <p:nvSpPr>
          <p:cNvPr id="9" name="矩形标注 8"/>
          <p:cNvSpPr>
            <a:spLocks noChangeArrowheads="1"/>
          </p:cNvSpPr>
          <p:nvPr/>
        </p:nvSpPr>
        <p:spPr bwMode="auto">
          <a:xfrm>
            <a:off x="4067944" y="3276580"/>
            <a:ext cx="1344612" cy="342900"/>
          </a:xfrm>
          <a:prstGeom prst="wedgeRectCallout">
            <a:avLst>
              <a:gd name="adj1" fmla="val -82391"/>
              <a:gd name="adj2" fmla="val 134255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dirty="0"/>
              <a:t>循环条件</a:t>
            </a:r>
          </a:p>
        </p:txBody>
      </p:sp>
    </p:spTree>
    <p:extLst>
      <p:ext uri="{BB962C8B-B14F-4D97-AF65-F5344CB8AC3E}">
        <p14:creationId xmlns:p14="http://schemas.microsoft.com/office/powerpoint/2010/main" val="30317505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443663" y="6526213"/>
            <a:ext cx="2406650" cy="331787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zh-CN" altLang="en-US">
                <a:solidFill>
                  <a:srgbClr val="008000"/>
                </a:solidFill>
                <a:latin typeface="宋体" pitchFamily="2" charset="-122"/>
              </a:rPr>
              <a:t>第 </a:t>
            </a:r>
            <a:fld id="{44FB9BA6-D8A1-4F57-99EA-CF29EF65FBF7}" type="slidenum">
              <a:rPr lang="zh-CN" altLang="en-US" b="1" smtClean="0">
                <a:solidFill>
                  <a:srgbClr val="FF9900"/>
                </a:solidFill>
                <a:latin typeface="宋体" pitchFamily="2" charset="-122"/>
              </a:rPr>
              <a:pPr eaLnBrk="1" hangingPunct="1">
                <a:buFont typeface="Monotype Sorts" pitchFamily="2" charset="2"/>
                <a:buNone/>
              </a:pPr>
              <a:t>13</a:t>
            </a:fld>
            <a:r>
              <a:rPr lang="en-US" altLang="zh-CN" b="1">
                <a:solidFill>
                  <a:srgbClr val="008000"/>
                </a:solidFill>
                <a:latin typeface="宋体" pitchFamily="2" charset="-122"/>
              </a:rPr>
              <a:t> </a:t>
            </a:r>
            <a:r>
              <a:rPr lang="zh-CN" altLang="en-US">
                <a:solidFill>
                  <a:srgbClr val="008000"/>
                </a:solidFill>
                <a:latin typeface="宋体" pitchFamily="2" charset="-122"/>
              </a:rPr>
              <a:t>页</a:t>
            </a:r>
          </a:p>
        </p:txBody>
      </p:sp>
      <p:sp>
        <p:nvSpPr>
          <p:cNvPr id="54274" name="Rectangle 2"/>
          <p:cNvSpPr>
            <a:spLocks noGrp="1" noChangeArrowheads="1"/>
          </p:cNvSpPr>
          <p:nvPr/>
        </p:nvSpPr>
        <p:spPr bwMode="auto">
          <a:xfrm>
            <a:off x="539750" y="765175"/>
            <a:ext cx="5545138" cy="187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0" hangingPunct="0"/>
            <a:r>
              <a:rPr lang="en-US" altLang="zh-CN" sz="2800" b="1" dirty="0">
                <a:latin typeface="宋体" pitchFamily="2" charset="-122"/>
              </a:rPr>
              <a:t>1. do—while</a:t>
            </a:r>
            <a:r>
              <a:rPr lang="zh-CN" altLang="en-US" sz="2800" b="1" dirty="0">
                <a:latin typeface="宋体" pitchFamily="2" charset="-122"/>
              </a:rPr>
              <a:t>循环语句的形式</a:t>
            </a:r>
          </a:p>
          <a:p>
            <a:pPr algn="l" eaLnBrk="0" hangingPunct="0"/>
            <a:r>
              <a:rPr lang="zh-CN" altLang="en-US" sz="2800" b="1" dirty="0">
                <a:solidFill>
                  <a:srgbClr val="990033"/>
                </a:solidFill>
                <a:latin typeface="宋体" pitchFamily="2" charset="-122"/>
              </a:rPr>
              <a:t> </a:t>
            </a:r>
            <a:r>
              <a:rPr lang="en-US" altLang="zh-CN" sz="2800" b="1" dirty="0">
                <a:solidFill>
                  <a:srgbClr val="990033"/>
                </a:solidFill>
                <a:latin typeface="宋体" pitchFamily="2" charset="-122"/>
              </a:rPr>
              <a:t>do </a:t>
            </a:r>
          </a:p>
          <a:p>
            <a:pPr algn="l" eaLnBrk="0" hangingPunct="0"/>
            <a:r>
              <a:rPr lang="zh-CN" altLang="en-US" sz="2800" b="1" dirty="0">
                <a:solidFill>
                  <a:srgbClr val="990033"/>
                </a:solidFill>
                <a:latin typeface="宋体" pitchFamily="2" charset="-122"/>
              </a:rPr>
              <a:t>    语句</a:t>
            </a:r>
          </a:p>
          <a:p>
            <a:pPr algn="l" eaLnBrk="0" hangingPunct="0"/>
            <a:r>
              <a:rPr lang="zh-CN" altLang="en-US" sz="2800" b="1" dirty="0">
                <a:solidFill>
                  <a:srgbClr val="990033"/>
                </a:solidFill>
                <a:latin typeface="宋体" pitchFamily="2" charset="-122"/>
              </a:rPr>
              <a:t> </a:t>
            </a:r>
            <a:r>
              <a:rPr lang="en-US" altLang="zh-CN" sz="2800" b="1" dirty="0">
                <a:solidFill>
                  <a:srgbClr val="990033"/>
                </a:solidFill>
                <a:latin typeface="宋体" pitchFamily="2" charset="-122"/>
              </a:rPr>
              <a:t>while(</a:t>
            </a:r>
            <a:r>
              <a:rPr lang="zh-CN" altLang="en-US" sz="2800" b="1" dirty="0">
                <a:solidFill>
                  <a:srgbClr val="990033"/>
                </a:solidFill>
                <a:latin typeface="宋体" pitchFamily="2" charset="-122"/>
              </a:rPr>
              <a:t>表达式）</a:t>
            </a: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</a:rPr>
              <a:t>； </a:t>
            </a:r>
          </a:p>
        </p:txBody>
      </p:sp>
      <p:sp>
        <p:nvSpPr>
          <p:cNvPr id="54289" name="Text Box 17"/>
          <p:cNvSpPr txBox="1">
            <a:spLocks noChangeArrowheads="1"/>
          </p:cNvSpPr>
          <p:nvPr/>
        </p:nvSpPr>
        <p:spPr bwMode="auto">
          <a:xfrm>
            <a:off x="5003800" y="5805488"/>
            <a:ext cx="3962400" cy="4572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400" b="1">
                <a:latin typeface="Times New Roman" pitchFamily="18" charset="0"/>
              </a:rPr>
              <a:t>先执行语句，后判断条件</a:t>
            </a:r>
          </a:p>
        </p:txBody>
      </p:sp>
      <p:sp>
        <p:nvSpPr>
          <p:cNvPr id="54290" name="Text Box 18"/>
          <p:cNvSpPr txBox="1">
            <a:spLocks noChangeArrowheads="1"/>
          </p:cNvSpPr>
          <p:nvPr/>
        </p:nvSpPr>
        <p:spPr bwMode="auto">
          <a:xfrm>
            <a:off x="5708650" y="815975"/>
            <a:ext cx="2825750" cy="519113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  2. 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执行过程</a:t>
            </a:r>
          </a:p>
        </p:txBody>
      </p:sp>
      <p:sp>
        <p:nvSpPr>
          <p:cNvPr id="54292" name="Text Box 20"/>
          <p:cNvSpPr txBox="1">
            <a:spLocks noChangeArrowheads="1"/>
          </p:cNvSpPr>
          <p:nvPr/>
        </p:nvSpPr>
        <p:spPr bwMode="auto">
          <a:xfrm>
            <a:off x="395288" y="2708275"/>
            <a:ext cx="4319587" cy="366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600" b="1">
                <a:latin typeface="宋体" pitchFamily="2" charset="-122"/>
              </a:rPr>
              <a:t>说明：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zh-CN" altLang="en-US" sz="2600" b="1">
                <a:latin typeface="宋体" pitchFamily="2" charset="-122"/>
              </a:rPr>
              <a:t>（</a:t>
            </a:r>
            <a:r>
              <a:rPr kumimoji="1" lang="en-US" altLang="zh-CN" sz="2600" b="1">
                <a:latin typeface="宋体" pitchFamily="2" charset="-122"/>
              </a:rPr>
              <a:t>1</a:t>
            </a:r>
            <a:r>
              <a:rPr kumimoji="1" lang="zh-CN" altLang="en-US" sz="2600" b="1">
                <a:latin typeface="宋体" pitchFamily="2" charset="-122"/>
              </a:rPr>
              <a:t>）</a:t>
            </a:r>
            <a:r>
              <a:rPr lang="en-US" altLang="zh-CN" sz="2600" b="1">
                <a:latin typeface="宋体" pitchFamily="2" charset="-122"/>
              </a:rPr>
              <a:t>do—while</a:t>
            </a:r>
            <a:r>
              <a:rPr lang="zh-CN" altLang="en-US" sz="2600" b="1">
                <a:latin typeface="宋体" pitchFamily="2" charset="-122"/>
              </a:rPr>
              <a:t>循环语句首先执行循环体，然后计算表达式并检查循环条件，所以</a:t>
            </a:r>
            <a:r>
              <a:rPr lang="zh-CN" altLang="en-US" sz="2600" b="1">
                <a:solidFill>
                  <a:srgbClr val="990033"/>
                </a:solidFill>
                <a:latin typeface="宋体" pitchFamily="2" charset="-122"/>
              </a:rPr>
              <a:t>循环体至少执行一次。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sz="2600" b="1">
                <a:latin typeface="宋体" pitchFamily="2" charset="-122"/>
              </a:rPr>
              <a:t>（</a:t>
            </a:r>
            <a:r>
              <a:rPr lang="en-US" altLang="zh-CN" sz="2600" b="1">
                <a:latin typeface="宋体" pitchFamily="2" charset="-122"/>
              </a:rPr>
              <a:t>2</a:t>
            </a:r>
            <a:r>
              <a:rPr lang="zh-CN" altLang="en-US" sz="2600" b="1">
                <a:latin typeface="宋体" pitchFamily="2" charset="-122"/>
              </a:rPr>
              <a:t>）退出</a:t>
            </a:r>
            <a:r>
              <a:rPr lang="en-US" altLang="zh-CN" sz="2600" b="1">
                <a:latin typeface="宋体" pitchFamily="2" charset="-122"/>
              </a:rPr>
              <a:t>do—while</a:t>
            </a:r>
            <a:r>
              <a:rPr lang="zh-CN" altLang="en-US" sz="2600" b="1">
                <a:latin typeface="宋体" pitchFamily="2" charset="-122"/>
              </a:rPr>
              <a:t>循环的条件与退出</a:t>
            </a:r>
            <a:r>
              <a:rPr lang="en-US" altLang="zh-CN" sz="2600" b="1">
                <a:latin typeface="宋体" pitchFamily="2" charset="-122"/>
              </a:rPr>
              <a:t>while</a:t>
            </a:r>
            <a:r>
              <a:rPr lang="zh-CN" altLang="en-US" sz="2600" b="1">
                <a:latin typeface="宋体" pitchFamily="2" charset="-122"/>
              </a:rPr>
              <a:t>循环的条件相同。</a:t>
            </a:r>
          </a:p>
        </p:txBody>
      </p:sp>
      <p:grpSp>
        <p:nvGrpSpPr>
          <p:cNvPr id="54295" name="Group 23"/>
          <p:cNvGrpSpPr>
            <a:grpSpLocks/>
          </p:cNvGrpSpPr>
          <p:nvPr/>
        </p:nvGrpSpPr>
        <p:grpSpPr bwMode="auto">
          <a:xfrm>
            <a:off x="5327650" y="1822450"/>
            <a:ext cx="3206750" cy="3800475"/>
            <a:chOff x="3181" y="1148"/>
            <a:chExt cx="2020" cy="2394"/>
          </a:xfrm>
        </p:grpSpPr>
        <p:sp>
          <p:nvSpPr>
            <p:cNvPr id="16393" name="Line 6"/>
            <p:cNvSpPr>
              <a:spLocks noChangeShapeType="1"/>
            </p:cNvSpPr>
            <p:nvPr/>
          </p:nvSpPr>
          <p:spPr bwMode="auto">
            <a:xfrm>
              <a:off x="4189" y="1148"/>
              <a:ext cx="0" cy="43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6394" name="Group 21"/>
            <p:cNvGrpSpPr>
              <a:grpSpLocks/>
            </p:cNvGrpSpPr>
            <p:nvPr/>
          </p:nvGrpSpPr>
          <p:grpSpPr bwMode="auto">
            <a:xfrm>
              <a:off x="3181" y="1388"/>
              <a:ext cx="2020" cy="2154"/>
              <a:chOff x="3181" y="1388"/>
              <a:chExt cx="2020" cy="2154"/>
            </a:xfrm>
          </p:grpSpPr>
          <p:sp>
            <p:nvSpPr>
              <p:cNvPr id="16396" name="AutoShape 3"/>
              <p:cNvSpPr>
                <a:spLocks noChangeArrowheads="1"/>
              </p:cNvSpPr>
              <p:nvPr/>
            </p:nvSpPr>
            <p:spPr bwMode="auto">
              <a:xfrm>
                <a:off x="3421" y="2328"/>
                <a:ext cx="1536" cy="480"/>
              </a:xfrm>
              <a:prstGeom prst="flowChartDecision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zh-CN" altLang="en-US" sz="2400">
                    <a:latin typeface="Times New Roman" pitchFamily="18" charset="0"/>
                  </a:rPr>
                  <a:t>表达式</a:t>
                </a:r>
              </a:p>
            </p:txBody>
          </p:sp>
          <p:sp>
            <p:nvSpPr>
              <p:cNvPr id="16397" name="Line 4"/>
              <p:cNvSpPr>
                <a:spLocks noChangeShapeType="1"/>
              </p:cNvSpPr>
              <p:nvPr/>
            </p:nvSpPr>
            <p:spPr bwMode="auto">
              <a:xfrm>
                <a:off x="3181" y="1388"/>
                <a:ext cx="0" cy="172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398" name="AutoShape 5"/>
              <p:cNvSpPr>
                <a:spLocks noChangeArrowheads="1"/>
              </p:cNvSpPr>
              <p:nvPr/>
            </p:nvSpPr>
            <p:spPr bwMode="auto">
              <a:xfrm>
                <a:off x="3678" y="1580"/>
                <a:ext cx="1008" cy="384"/>
              </a:xfrm>
              <a:prstGeom prst="flowChartProcess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zh-CN" altLang="en-US" sz="2400">
                    <a:latin typeface="Times New Roman" pitchFamily="18" charset="0"/>
                  </a:rPr>
                  <a:t>语句</a:t>
                </a:r>
              </a:p>
            </p:txBody>
          </p:sp>
          <p:sp>
            <p:nvSpPr>
              <p:cNvPr id="16399" name="Line 7"/>
              <p:cNvSpPr>
                <a:spLocks noChangeShapeType="1"/>
              </p:cNvSpPr>
              <p:nvPr/>
            </p:nvSpPr>
            <p:spPr bwMode="auto">
              <a:xfrm>
                <a:off x="4189" y="1965"/>
                <a:ext cx="0" cy="36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00" name="Line 8"/>
              <p:cNvSpPr>
                <a:spLocks noChangeShapeType="1"/>
              </p:cNvSpPr>
              <p:nvPr/>
            </p:nvSpPr>
            <p:spPr bwMode="auto">
              <a:xfrm>
                <a:off x="4189" y="2799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01" name="Line 9"/>
              <p:cNvSpPr>
                <a:spLocks noChangeShapeType="1"/>
              </p:cNvSpPr>
              <p:nvPr/>
            </p:nvSpPr>
            <p:spPr bwMode="auto">
              <a:xfrm>
                <a:off x="4189" y="3206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02" name="Line 10"/>
              <p:cNvSpPr>
                <a:spLocks noChangeShapeType="1"/>
              </p:cNvSpPr>
              <p:nvPr/>
            </p:nvSpPr>
            <p:spPr bwMode="auto">
              <a:xfrm flipH="1">
                <a:off x="3181" y="3122"/>
                <a:ext cx="1008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03" name="Line 11"/>
              <p:cNvSpPr>
                <a:spLocks noChangeShapeType="1"/>
              </p:cNvSpPr>
              <p:nvPr/>
            </p:nvSpPr>
            <p:spPr bwMode="auto">
              <a:xfrm flipV="1">
                <a:off x="3181" y="1388"/>
                <a:ext cx="1008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04" name="Line 12"/>
              <p:cNvSpPr>
                <a:spLocks noChangeShapeType="1"/>
              </p:cNvSpPr>
              <p:nvPr/>
            </p:nvSpPr>
            <p:spPr bwMode="auto">
              <a:xfrm>
                <a:off x="5136" y="2592"/>
                <a:ext cx="0" cy="631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05" name="Line 13"/>
              <p:cNvSpPr>
                <a:spLocks noChangeShapeType="1"/>
              </p:cNvSpPr>
              <p:nvPr/>
            </p:nvSpPr>
            <p:spPr bwMode="auto">
              <a:xfrm flipV="1">
                <a:off x="4189" y="3198"/>
                <a:ext cx="960" cy="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06" name="Line 14"/>
              <p:cNvSpPr>
                <a:spLocks noChangeShapeType="1"/>
              </p:cNvSpPr>
              <p:nvPr/>
            </p:nvSpPr>
            <p:spPr bwMode="auto">
              <a:xfrm>
                <a:off x="4905" y="2581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07" name="Text Box 15"/>
              <p:cNvSpPr txBox="1">
                <a:spLocks noChangeArrowheads="1"/>
              </p:cNvSpPr>
              <p:nvPr/>
            </p:nvSpPr>
            <p:spPr bwMode="auto">
              <a:xfrm>
                <a:off x="4865" y="2275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l"/>
                <a:r>
                  <a:rPr lang="zh-CN" altLang="en-US" sz="2400" b="1">
                    <a:solidFill>
                      <a:srgbClr val="A50021"/>
                    </a:solidFill>
                    <a:latin typeface="Times New Roman" pitchFamily="18" charset="0"/>
                  </a:rPr>
                  <a:t>零</a:t>
                </a:r>
              </a:p>
            </p:txBody>
          </p:sp>
          <p:sp>
            <p:nvSpPr>
              <p:cNvPr id="16408" name="Text Box 16"/>
              <p:cNvSpPr txBox="1">
                <a:spLocks noChangeArrowheads="1"/>
              </p:cNvSpPr>
              <p:nvPr/>
            </p:nvSpPr>
            <p:spPr bwMode="auto">
              <a:xfrm>
                <a:off x="3696" y="2773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l"/>
                <a:r>
                  <a:rPr lang="zh-CN" altLang="en-US" sz="2400" b="1">
                    <a:solidFill>
                      <a:srgbClr val="A50021"/>
                    </a:solidFill>
                    <a:latin typeface="Times New Roman" pitchFamily="18" charset="0"/>
                  </a:rPr>
                  <a:t>非零</a:t>
                </a:r>
              </a:p>
            </p:txBody>
          </p:sp>
        </p:grpSp>
        <p:sp>
          <p:nvSpPr>
            <p:cNvPr id="16395" name="Line 22"/>
            <p:cNvSpPr>
              <a:spLocks noChangeShapeType="1"/>
            </p:cNvSpPr>
            <p:nvPr/>
          </p:nvSpPr>
          <p:spPr bwMode="auto">
            <a:xfrm>
              <a:off x="4176" y="1152"/>
              <a:ext cx="0" cy="43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392" name="Rectangle 24"/>
          <p:cNvSpPr>
            <a:spLocks noChangeArrowheads="1"/>
          </p:cNvSpPr>
          <p:nvPr/>
        </p:nvSpPr>
        <p:spPr bwMode="auto">
          <a:xfrm>
            <a:off x="539750" y="0"/>
            <a:ext cx="7772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6728F"/>
                    </a:gs>
                    <a:gs pos="50000">
                      <a:srgbClr val="99CCFF"/>
                    </a:gs>
                    <a:gs pos="100000">
                      <a:srgbClr val="56728F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hlink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l" eaLnBrk="0" hangingPunct="0"/>
            <a:r>
              <a:rPr lang="en-US" altLang="zh-CN" sz="4000" b="1">
                <a:latin typeface="宋体" pitchFamily="2" charset="-122"/>
              </a:rPr>
              <a:t>6.2 do—while</a:t>
            </a:r>
            <a:r>
              <a:rPr lang="zh-CN" altLang="en-US" sz="4000" b="1">
                <a:latin typeface="宋体" pitchFamily="2" charset="-122"/>
              </a:rPr>
              <a:t>循环语句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4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4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4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54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54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54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autoUpdateAnimBg="0"/>
      <p:bldP spid="54289" grpId="0" animBg="1" autoUpdateAnimBg="0"/>
      <p:bldP spid="54290" grpId="0" animBg="1" autoUpdateAnimBg="0"/>
      <p:bldP spid="54292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6443663" y="6526213"/>
            <a:ext cx="2406650" cy="331787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zh-CN" altLang="en-US">
                <a:solidFill>
                  <a:srgbClr val="008000"/>
                </a:solidFill>
                <a:latin typeface="宋体" pitchFamily="2" charset="-122"/>
              </a:rPr>
              <a:t>第 </a:t>
            </a:r>
            <a:fld id="{32E0E020-697E-4D94-A0A0-7844B5C6418B}" type="slidenum">
              <a:rPr lang="zh-CN" altLang="en-US" b="1" smtClean="0">
                <a:solidFill>
                  <a:srgbClr val="FF9900"/>
                </a:solidFill>
                <a:latin typeface="宋体" pitchFamily="2" charset="-122"/>
              </a:rPr>
              <a:pPr eaLnBrk="1" hangingPunct="1">
                <a:buFont typeface="Monotype Sorts" pitchFamily="2" charset="2"/>
                <a:buNone/>
              </a:pPr>
              <a:t>14</a:t>
            </a:fld>
            <a:r>
              <a:rPr lang="en-US" altLang="zh-CN" b="1">
                <a:solidFill>
                  <a:srgbClr val="008000"/>
                </a:solidFill>
                <a:latin typeface="宋体" pitchFamily="2" charset="-122"/>
              </a:rPr>
              <a:t> </a:t>
            </a:r>
            <a:r>
              <a:rPr lang="zh-CN" altLang="en-US">
                <a:solidFill>
                  <a:srgbClr val="008000"/>
                </a:solidFill>
                <a:latin typeface="宋体" pitchFamily="2" charset="-122"/>
              </a:rPr>
              <a:t>页</a:t>
            </a:r>
          </a:p>
        </p:txBody>
      </p:sp>
      <p:sp>
        <p:nvSpPr>
          <p:cNvPr id="93186" name="Line 2"/>
          <p:cNvSpPr>
            <a:spLocks noChangeShapeType="1"/>
          </p:cNvSpPr>
          <p:nvPr/>
        </p:nvSpPr>
        <p:spPr bwMode="auto">
          <a:xfrm>
            <a:off x="4800600" y="0"/>
            <a:ext cx="0" cy="6858000"/>
          </a:xfrm>
          <a:prstGeom prst="line">
            <a:avLst/>
          </a:prstGeom>
          <a:noFill/>
          <a:ln w="76200">
            <a:solidFill>
              <a:srgbClr val="FF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3219" name="Group 35"/>
          <p:cNvGrpSpPr>
            <a:grpSpLocks/>
          </p:cNvGrpSpPr>
          <p:nvPr/>
        </p:nvGrpSpPr>
        <p:grpSpPr bwMode="auto">
          <a:xfrm>
            <a:off x="827088" y="1557338"/>
            <a:ext cx="3206750" cy="4410075"/>
            <a:chOff x="521" y="981"/>
            <a:chExt cx="2020" cy="2778"/>
          </a:xfrm>
        </p:grpSpPr>
        <p:sp>
          <p:nvSpPr>
            <p:cNvPr id="17419" name="AutoShape 4"/>
            <p:cNvSpPr>
              <a:spLocks noChangeArrowheads="1"/>
            </p:cNvSpPr>
            <p:nvPr/>
          </p:nvSpPr>
          <p:spPr bwMode="auto">
            <a:xfrm>
              <a:off x="761" y="2545"/>
              <a:ext cx="1536" cy="480"/>
            </a:xfrm>
            <a:prstGeom prst="flowChartDecision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zh-CN" altLang="en-US" sz="2400">
                  <a:latin typeface="Times New Roman" pitchFamily="18" charset="0"/>
                </a:rPr>
                <a:t>表达式</a:t>
              </a:r>
              <a:r>
                <a:rPr kumimoji="1" lang="en-US" altLang="zh-CN" sz="2400">
                  <a:latin typeface="Times New Roman" pitchFamily="18" charset="0"/>
                </a:rPr>
                <a:t>=0</a:t>
              </a:r>
              <a:r>
                <a:rPr kumimoji="1" lang="zh-CN" altLang="en-US" sz="2400">
                  <a:latin typeface="Times New Roman" pitchFamily="18" charset="0"/>
                </a:rPr>
                <a:t>？</a:t>
              </a:r>
            </a:p>
          </p:txBody>
        </p:sp>
        <p:sp>
          <p:nvSpPr>
            <p:cNvPr id="17420" name="Line 5"/>
            <p:cNvSpPr>
              <a:spLocks noChangeShapeType="1"/>
            </p:cNvSpPr>
            <p:nvPr/>
          </p:nvSpPr>
          <p:spPr bwMode="auto">
            <a:xfrm>
              <a:off x="521" y="1605"/>
              <a:ext cx="1" cy="172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1" name="AutoShape 6"/>
            <p:cNvSpPr>
              <a:spLocks noChangeArrowheads="1"/>
            </p:cNvSpPr>
            <p:nvPr/>
          </p:nvSpPr>
          <p:spPr bwMode="auto">
            <a:xfrm>
              <a:off x="1018" y="1797"/>
              <a:ext cx="1008" cy="384"/>
            </a:xfrm>
            <a:prstGeom prst="flowChartProcess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zh-CN" altLang="en-US" sz="2400">
                  <a:latin typeface="Times New Roman" pitchFamily="18" charset="0"/>
                </a:rPr>
                <a:t>语句</a:t>
              </a:r>
            </a:p>
          </p:txBody>
        </p:sp>
        <p:sp>
          <p:nvSpPr>
            <p:cNvPr id="17422" name="Line 7"/>
            <p:cNvSpPr>
              <a:spLocks noChangeShapeType="1"/>
            </p:cNvSpPr>
            <p:nvPr/>
          </p:nvSpPr>
          <p:spPr bwMode="auto">
            <a:xfrm>
              <a:off x="1529" y="1365"/>
              <a:ext cx="1" cy="43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3" name="Line 8"/>
            <p:cNvSpPr>
              <a:spLocks noChangeShapeType="1"/>
            </p:cNvSpPr>
            <p:nvPr/>
          </p:nvSpPr>
          <p:spPr bwMode="auto">
            <a:xfrm>
              <a:off x="1529" y="2182"/>
              <a:ext cx="1" cy="36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4" name="Line 9"/>
            <p:cNvSpPr>
              <a:spLocks noChangeShapeType="1"/>
            </p:cNvSpPr>
            <p:nvPr/>
          </p:nvSpPr>
          <p:spPr bwMode="auto">
            <a:xfrm>
              <a:off x="1529" y="3016"/>
              <a:ext cx="1" cy="3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5" name="Line 10"/>
            <p:cNvSpPr>
              <a:spLocks noChangeShapeType="1"/>
            </p:cNvSpPr>
            <p:nvPr/>
          </p:nvSpPr>
          <p:spPr bwMode="auto">
            <a:xfrm>
              <a:off x="1529" y="3423"/>
              <a:ext cx="1" cy="3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6" name="Line 11"/>
            <p:cNvSpPr>
              <a:spLocks noChangeShapeType="1"/>
            </p:cNvSpPr>
            <p:nvPr/>
          </p:nvSpPr>
          <p:spPr bwMode="auto">
            <a:xfrm flipH="1">
              <a:off x="521" y="3339"/>
              <a:ext cx="1008" cy="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7" name="Line 12"/>
            <p:cNvSpPr>
              <a:spLocks noChangeShapeType="1"/>
            </p:cNvSpPr>
            <p:nvPr/>
          </p:nvSpPr>
          <p:spPr bwMode="auto">
            <a:xfrm flipV="1">
              <a:off x="521" y="1605"/>
              <a:ext cx="1008" cy="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8" name="Line 13"/>
            <p:cNvSpPr>
              <a:spLocks noChangeShapeType="1"/>
            </p:cNvSpPr>
            <p:nvPr/>
          </p:nvSpPr>
          <p:spPr bwMode="auto">
            <a:xfrm>
              <a:off x="2489" y="2798"/>
              <a:ext cx="1" cy="63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9" name="Line 14"/>
            <p:cNvSpPr>
              <a:spLocks noChangeShapeType="1"/>
            </p:cNvSpPr>
            <p:nvPr/>
          </p:nvSpPr>
          <p:spPr bwMode="auto">
            <a:xfrm flipV="1">
              <a:off x="1529" y="3415"/>
              <a:ext cx="960" cy="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0" name="Line 15"/>
            <p:cNvSpPr>
              <a:spLocks noChangeShapeType="1"/>
            </p:cNvSpPr>
            <p:nvPr/>
          </p:nvSpPr>
          <p:spPr bwMode="auto">
            <a:xfrm>
              <a:off x="2245" y="2798"/>
              <a:ext cx="240" cy="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1" name="Text Box 16"/>
            <p:cNvSpPr txBox="1">
              <a:spLocks noChangeArrowheads="1"/>
            </p:cNvSpPr>
            <p:nvPr/>
          </p:nvSpPr>
          <p:spPr bwMode="auto">
            <a:xfrm>
              <a:off x="2205" y="249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rgbClr val="FF00FF"/>
                  </a:solidFill>
                  <a:latin typeface="Times New Roman" pitchFamily="18" charset="0"/>
                </a:rPr>
                <a:t>零</a:t>
              </a:r>
            </a:p>
          </p:txBody>
        </p:sp>
        <p:sp>
          <p:nvSpPr>
            <p:cNvPr id="17432" name="Text Box 17"/>
            <p:cNvSpPr txBox="1">
              <a:spLocks noChangeArrowheads="1"/>
            </p:cNvSpPr>
            <p:nvPr/>
          </p:nvSpPr>
          <p:spPr bwMode="auto">
            <a:xfrm>
              <a:off x="953" y="2997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rgbClr val="FF00FF"/>
                  </a:solidFill>
                  <a:latin typeface="Times New Roman" pitchFamily="18" charset="0"/>
                </a:rPr>
                <a:t>非零</a:t>
              </a:r>
            </a:p>
          </p:txBody>
        </p:sp>
        <p:sp>
          <p:nvSpPr>
            <p:cNvPr id="17433" name="AutoShape 18"/>
            <p:cNvSpPr>
              <a:spLocks noChangeArrowheads="1"/>
            </p:cNvSpPr>
            <p:nvPr/>
          </p:nvSpPr>
          <p:spPr bwMode="auto">
            <a:xfrm>
              <a:off x="761" y="2545"/>
              <a:ext cx="1536" cy="480"/>
            </a:xfrm>
            <a:prstGeom prst="flowChartDecision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400">
                  <a:latin typeface="Times New Roman" pitchFamily="18" charset="0"/>
                </a:rPr>
                <a:t>i&lt;=n</a:t>
              </a:r>
              <a:r>
                <a:rPr kumimoji="1" lang="zh-CN" altLang="en-US" sz="2400">
                  <a:latin typeface="Times New Roman" pitchFamily="18" charset="0"/>
                </a:rPr>
                <a:t>？</a:t>
              </a:r>
            </a:p>
          </p:txBody>
        </p:sp>
        <p:sp>
          <p:nvSpPr>
            <p:cNvPr id="17434" name="Line 19"/>
            <p:cNvSpPr>
              <a:spLocks noChangeShapeType="1"/>
            </p:cNvSpPr>
            <p:nvPr/>
          </p:nvSpPr>
          <p:spPr bwMode="auto">
            <a:xfrm>
              <a:off x="521" y="1605"/>
              <a:ext cx="0" cy="172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5" name="AutoShape 20"/>
            <p:cNvSpPr>
              <a:spLocks noChangeArrowheads="1"/>
            </p:cNvSpPr>
            <p:nvPr/>
          </p:nvSpPr>
          <p:spPr bwMode="auto">
            <a:xfrm>
              <a:off x="1018" y="1797"/>
              <a:ext cx="1008" cy="384"/>
            </a:xfrm>
            <a:prstGeom prst="flowChartProcess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400">
                  <a:latin typeface="Times New Roman" pitchFamily="18" charset="0"/>
                </a:rPr>
                <a:t>s=s*i</a:t>
              </a:r>
            </a:p>
            <a:p>
              <a:r>
                <a:rPr kumimoji="1" lang="en-US" altLang="zh-CN" sz="2400">
                  <a:latin typeface="Times New Roman" pitchFamily="18" charset="0"/>
                </a:rPr>
                <a:t>i=i+1</a:t>
              </a:r>
            </a:p>
          </p:txBody>
        </p:sp>
        <p:sp>
          <p:nvSpPr>
            <p:cNvPr id="17436" name="Line 21"/>
            <p:cNvSpPr>
              <a:spLocks noChangeShapeType="1"/>
            </p:cNvSpPr>
            <p:nvPr/>
          </p:nvSpPr>
          <p:spPr bwMode="auto">
            <a:xfrm>
              <a:off x="1529" y="1365"/>
              <a:ext cx="0" cy="43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7" name="Line 22"/>
            <p:cNvSpPr>
              <a:spLocks noChangeShapeType="1"/>
            </p:cNvSpPr>
            <p:nvPr/>
          </p:nvSpPr>
          <p:spPr bwMode="auto">
            <a:xfrm>
              <a:off x="1529" y="2182"/>
              <a:ext cx="0" cy="36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8" name="Line 23"/>
            <p:cNvSpPr>
              <a:spLocks noChangeShapeType="1"/>
            </p:cNvSpPr>
            <p:nvPr/>
          </p:nvSpPr>
          <p:spPr bwMode="auto">
            <a:xfrm>
              <a:off x="1529" y="3016"/>
              <a:ext cx="0" cy="3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9" name="Line 24"/>
            <p:cNvSpPr>
              <a:spLocks noChangeShapeType="1"/>
            </p:cNvSpPr>
            <p:nvPr/>
          </p:nvSpPr>
          <p:spPr bwMode="auto">
            <a:xfrm>
              <a:off x="1529" y="3423"/>
              <a:ext cx="0" cy="3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0" name="Line 25"/>
            <p:cNvSpPr>
              <a:spLocks noChangeShapeType="1"/>
            </p:cNvSpPr>
            <p:nvPr/>
          </p:nvSpPr>
          <p:spPr bwMode="auto">
            <a:xfrm flipH="1">
              <a:off x="521" y="3339"/>
              <a:ext cx="100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1" name="Line 26"/>
            <p:cNvSpPr>
              <a:spLocks noChangeShapeType="1"/>
            </p:cNvSpPr>
            <p:nvPr/>
          </p:nvSpPr>
          <p:spPr bwMode="auto">
            <a:xfrm flipV="1">
              <a:off x="521" y="1605"/>
              <a:ext cx="100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2" name="Line 27"/>
            <p:cNvSpPr>
              <a:spLocks noChangeShapeType="1"/>
            </p:cNvSpPr>
            <p:nvPr/>
          </p:nvSpPr>
          <p:spPr bwMode="auto">
            <a:xfrm>
              <a:off x="2489" y="2798"/>
              <a:ext cx="0" cy="63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3" name="Line 28"/>
            <p:cNvSpPr>
              <a:spLocks noChangeShapeType="1"/>
            </p:cNvSpPr>
            <p:nvPr/>
          </p:nvSpPr>
          <p:spPr bwMode="auto">
            <a:xfrm flipV="1">
              <a:off x="1529" y="3415"/>
              <a:ext cx="960" cy="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4" name="Line 29"/>
            <p:cNvSpPr>
              <a:spLocks noChangeShapeType="1"/>
            </p:cNvSpPr>
            <p:nvPr/>
          </p:nvSpPr>
          <p:spPr bwMode="auto">
            <a:xfrm>
              <a:off x="2245" y="2798"/>
              <a:ext cx="24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5" name="AutoShape 30"/>
            <p:cNvSpPr>
              <a:spLocks noChangeArrowheads="1"/>
            </p:cNvSpPr>
            <p:nvPr/>
          </p:nvSpPr>
          <p:spPr bwMode="auto">
            <a:xfrm>
              <a:off x="1001" y="981"/>
              <a:ext cx="1008" cy="384"/>
            </a:xfrm>
            <a:prstGeom prst="flowChartProcess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>
                  <a:latin typeface="Times New Roman" pitchFamily="18" charset="0"/>
                </a:rPr>
                <a:t>i=1,</a:t>
              </a:r>
              <a:r>
                <a:rPr kumimoji="1" lang="en-US" altLang="zh-CN" sz="2000">
                  <a:solidFill>
                    <a:srgbClr val="CC3300"/>
                  </a:solidFill>
                  <a:latin typeface="Times New Roman" pitchFamily="18" charset="0"/>
                </a:rPr>
                <a:t>s=1</a:t>
              </a:r>
            </a:p>
            <a:p>
              <a:r>
                <a:rPr kumimoji="1" lang="zh-CN" altLang="en-US" sz="2000">
                  <a:latin typeface="Times New Roman" pitchFamily="18" charset="0"/>
                </a:rPr>
                <a:t>输入</a:t>
              </a:r>
              <a:r>
                <a:rPr kumimoji="1" lang="en-US" altLang="zh-CN" sz="2000">
                  <a:latin typeface="Times New Roman" pitchFamily="18" charset="0"/>
                </a:rPr>
                <a:t>n</a:t>
              </a:r>
            </a:p>
          </p:txBody>
        </p:sp>
      </p:grpSp>
      <p:sp>
        <p:nvSpPr>
          <p:cNvPr id="93215" name="Text Box 31"/>
          <p:cNvSpPr txBox="1">
            <a:spLocks noChangeArrowheads="1"/>
          </p:cNvSpPr>
          <p:nvPr/>
        </p:nvSpPr>
        <p:spPr bwMode="auto">
          <a:xfrm>
            <a:off x="684213" y="188913"/>
            <a:ext cx="3962400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   </a:t>
            </a:r>
            <a:r>
              <a:rPr kumimoji="1" lang="zh-CN" altLang="en-US" sz="2400" b="1">
                <a:latin typeface="Times New Roman" pitchFamily="18" charset="0"/>
              </a:rPr>
              <a:t>用</a:t>
            </a:r>
            <a:r>
              <a:rPr kumimoji="1" lang="en-US" altLang="zh-CN" sz="2400" b="1">
                <a:latin typeface="Times New Roman" pitchFamily="18" charset="0"/>
              </a:rPr>
              <a:t>do-while</a:t>
            </a:r>
            <a:r>
              <a:rPr kumimoji="1" lang="zh-CN" altLang="en-US" sz="2400" b="1">
                <a:latin typeface="Times New Roman" pitchFamily="18" charset="0"/>
              </a:rPr>
              <a:t>型循环求</a:t>
            </a:r>
            <a:r>
              <a:rPr kumimoji="1" lang="en-US" altLang="zh-CN" sz="2400" b="1">
                <a:latin typeface="Times New Roman" pitchFamily="18" charset="0"/>
              </a:rPr>
              <a:t>n!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S=1</a:t>
            </a:r>
            <a:r>
              <a:rPr kumimoji="1" lang="en-US" altLang="zh-CN" sz="2000" b="1">
                <a:latin typeface="Times New Roman" pitchFamily="18" charset="0"/>
              </a:rPr>
              <a:t>×</a:t>
            </a:r>
            <a:r>
              <a:rPr kumimoji="1" lang="en-US" altLang="zh-CN" sz="2400" b="1">
                <a:latin typeface="Times New Roman" pitchFamily="18" charset="0"/>
              </a:rPr>
              <a:t>2</a:t>
            </a:r>
            <a:r>
              <a:rPr kumimoji="1" lang="en-US" altLang="zh-CN" sz="2000" b="1">
                <a:latin typeface="Times New Roman" pitchFamily="18" charset="0"/>
              </a:rPr>
              <a:t>×</a:t>
            </a:r>
            <a:r>
              <a:rPr kumimoji="1" lang="en-US" altLang="zh-CN" sz="2400" b="1">
                <a:latin typeface="Times New Roman" pitchFamily="18" charset="0"/>
              </a:rPr>
              <a:t>3</a:t>
            </a:r>
            <a:r>
              <a:rPr kumimoji="1" lang="en-US" altLang="zh-CN" sz="2000" b="1">
                <a:latin typeface="Times New Roman" pitchFamily="18" charset="0"/>
              </a:rPr>
              <a:t>×</a:t>
            </a:r>
            <a:r>
              <a:rPr kumimoji="1" lang="en-US" altLang="zh-CN" sz="2400" b="1">
                <a:latin typeface="Times New Roman" pitchFamily="18" charset="0"/>
              </a:rPr>
              <a:t>……</a:t>
            </a:r>
            <a:r>
              <a:rPr kumimoji="1" lang="en-US" altLang="zh-CN" sz="2000" b="1">
                <a:latin typeface="Times New Roman" pitchFamily="18" charset="0"/>
              </a:rPr>
              <a:t>×</a:t>
            </a:r>
            <a:r>
              <a:rPr kumimoji="1" lang="zh-CN" altLang="en-US" sz="2400" b="1">
                <a:latin typeface="Times New Roman" pitchFamily="18" charset="0"/>
              </a:rPr>
              <a:t>（</a:t>
            </a:r>
            <a:r>
              <a:rPr kumimoji="1" lang="en-US" altLang="zh-CN" sz="2400" b="1">
                <a:latin typeface="Times New Roman" pitchFamily="18" charset="0"/>
              </a:rPr>
              <a:t>n-1) </a:t>
            </a:r>
            <a:r>
              <a:rPr kumimoji="1" lang="en-US" altLang="zh-CN" sz="2000" b="1">
                <a:latin typeface="Times New Roman" pitchFamily="18" charset="0"/>
              </a:rPr>
              <a:t>×</a:t>
            </a:r>
            <a:r>
              <a:rPr kumimoji="1" lang="en-US" altLang="zh-CN" sz="2400" b="1">
                <a:latin typeface="Times New Roman" pitchFamily="18" charset="0"/>
              </a:rPr>
              <a:t>n</a:t>
            </a:r>
          </a:p>
        </p:txBody>
      </p:sp>
      <p:sp>
        <p:nvSpPr>
          <p:cNvPr id="93217" name="Text Box 33"/>
          <p:cNvSpPr txBox="1">
            <a:spLocks noChangeArrowheads="1"/>
          </p:cNvSpPr>
          <p:nvPr/>
        </p:nvSpPr>
        <p:spPr bwMode="auto">
          <a:xfrm>
            <a:off x="4832197" y="92868"/>
            <a:ext cx="4284663" cy="6599238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>
              <a:lnSpc>
                <a:spcPct val="70000"/>
              </a:lnSpc>
              <a:spcBef>
                <a:spcPct val="20000"/>
              </a:spcBef>
            </a:pPr>
            <a:r>
              <a:rPr kumimoji="1" lang="en-US" altLang="zh-CN" sz="2800" b="1" dirty="0">
                <a:latin typeface="Times New Roman" pitchFamily="18" charset="0"/>
              </a:rPr>
              <a:t>#include &lt;</a:t>
            </a:r>
            <a:r>
              <a:rPr kumimoji="1" lang="en-US" altLang="zh-CN" sz="2800" b="1" dirty="0" err="1">
                <a:latin typeface="Times New Roman" pitchFamily="18" charset="0"/>
              </a:rPr>
              <a:t>stdio.h</a:t>
            </a:r>
            <a:r>
              <a:rPr kumimoji="1" lang="en-US" altLang="zh-CN" sz="2800" b="1" dirty="0">
                <a:latin typeface="Times New Roman" pitchFamily="18" charset="0"/>
              </a:rPr>
              <a:t>&gt;</a:t>
            </a:r>
          </a:p>
          <a:p>
            <a:pPr algn="l" eaLnBrk="1" hangingPunct="1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800" b="1" dirty="0" err="1">
                <a:latin typeface="Times New Roman" pitchFamily="18" charset="0"/>
              </a:rPr>
              <a:t>int</a:t>
            </a:r>
            <a:r>
              <a:rPr kumimoji="1" lang="en-US" altLang="zh-CN" sz="2800" b="1" dirty="0">
                <a:latin typeface="Times New Roman" pitchFamily="18" charset="0"/>
              </a:rPr>
              <a:t> main()</a:t>
            </a:r>
          </a:p>
          <a:p>
            <a:pPr algn="l" eaLnBrk="1" hangingPunct="1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</a:rPr>
              <a:t>{ </a:t>
            </a:r>
            <a:r>
              <a:rPr kumimoji="1" lang="en-US" altLang="zh-CN" sz="2800" b="1" dirty="0" err="1">
                <a:latin typeface="Times New Roman" pitchFamily="18" charset="0"/>
              </a:rPr>
              <a:t>int</a:t>
            </a:r>
            <a:r>
              <a:rPr kumimoji="1" lang="en-US" altLang="zh-CN" sz="2800" b="1" dirty="0">
                <a:latin typeface="Times New Roman" pitchFamily="18" charset="0"/>
              </a:rPr>
              <a:t>  </a:t>
            </a:r>
            <a:r>
              <a:rPr kumimoji="1" lang="en-US" altLang="zh-CN" sz="2800" b="1" dirty="0" err="1">
                <a:latin typeface="Times New Roman" pitchFamily="18" charset="0"/>
              </a:rPr>
              <a:t>i</a:t>
            </a:r>
            <a:r>
              <a:rPr kumimoji="1" lang="en-US" altLang="zh-CN" sz="2800" b="1" dirty="0">
                <a:latin typeface="Times New Roman" pitchFamily="18" charset="0"/>
              </a:rPr>
              <a:t>=1,n ;</a:t>
            </a:r>
          </a:p>
          <a:p>
            <a:pPr algn="l" eaLnBrk="1" hangingPunct="1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</a:rPr>
              <a:t>  long s=1;</a:t>
            </a:r>
          </a:p>
          <a:p>
            <a:pPr algn="l" eaLnBrk="1" hangingPunct="1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</a:rPr>
              <a:t>  </a:t>
            </a:r>
            <a:r>
              <a:rPr kumimoji="1" lang="en-US" altLang="zh-CN" sz="2800" b="1" dirty="0" err="1">
                <a:latin typeface="Times New Roman" pitchFamily="18" charset="0"/>
              </a:rPr>
              <a:t>scanf</a:t>
            </a:r>
            <a:r>
              <a:rPr kumimoji="1" lang="en-US" altLang="zh-CN" sz="2800" b="1" dirty="0">
                <a:latin typeface="Times New Roman" pitchFamily="18" charset="0"/>
              </a:rPr>
              <a:t>("%</a:t>
            </a:r>
            <a:r>
              <a:rPr kumimoji="1" lang="en-US" altLang="zh-CN" sz="2800" b="1" dirty="0" err="1">
                <a:latin typeface="Times New Roman" pitchFamily="18" charset="0"/>
              </a:rPr>
              <a:t>d",&amp;n</a:t>
            </a:r>
            <a:r>
              <a:rPr kumimoji="1" lang="en-US" altLang="zh-CN" sz="2800" b="1" dirty="0">
                <a:latin typeface="Times New Roman" pitchFamily="18" charset="0"/>
              </a:rPr>
              <a:t>);</a:t>
            </a:r>
          </a:p>
          <a:p>
            <a:pPr algn="l" eaLnBrk="1" hangingPunct="1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</a:rPr>
              <a:t>  do</a:t>
            </a:r>
          </a:p>
          <a:p>
            <a:pPr algn="l" eaLnBrk="1" hangingPunct="1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</a:rPr>
              <a:t>    { </a:t>
            </a:r>
          </a:p>
          <a:p>
            <a:pPr algn="l" eaLnBrk="1" hangingPunct="1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</a:rPr>
              <a:t>          s*=</a:t>
            </a:r>
            <a:r>
              <a:rPr kumimoji="1" lang="en-US" altLang="zh-CN" sz="2800" b="1" dirty="0" err="1">
                <a:latin typeface="Times New Roman" pitchFamily="18" charset="0"/>
              </a:rPr>
              <a:t>i</a:t>
            </a:r>
            <a:r>
              <a:rPr kumimoji="1" lang="en-US" altLang="zh-CN" sz="2800" b="1" dirty="0">
                <a:latin typeface="Times New Roman" pitchFamily="18" charset="0"/>
              </a:rPr>
              <a:t>;</a:t>
            </a:r>
          </a:p>
          <a:p>
            <a:pPr algn="l" eaLnBrk="1" hangingPunct="1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</a:rPr>
              <a:t>          </a:t>
            </a:r>
            <a:r>
              <a:rPr kumimoji="1" lang="en-US" altLang="zh-CN" sz="2800" b="1" dirty="0" err="1">
                <a:latin typeface="Times New Roman" pitchFamily="18" charset="0"/>
              </a:rPr>
              <a:t>i</a:t>
            </a:r>
            <a:r>
              <a:rPr kumimoji="1" lang="en-US" altLang="zh-CN" sz="2800" b="1" dirty="0">
                <a:latin typeface="Times New Roman" pitchFamily="18" charset="0"/>
              </a:rPr>
              <a:t>++;</a:t>
            </a:r>
          </a:p>
          <a:p>
            <a:pPr algn="l" eaLnBrk="1" hangingPunct="1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</a:rPr>
              <a:t>    }  while (</a:t>
            </a:r>
            <a:r>
              <a:rPr kumimoji="1" lang="en-US" altLang="zh-CN" sz="2800" b="1" dirty="0" err="1">
                <a:latin typeface="Times New Roman" pitchFamily="18" charset="0"/>
              </a:rPr>
              <a:t>i</a:t>
            </a:r>
            <a:r>
              <a:rPr kumimoji="1" lang="en-US" altLang="zh-CN" sz="2800" b="1" dirty="0">
                <a:latin typeface="Times New Roman" pitchFamily="18" charset="0"/>
              </a:rPr>
              <a:t>&lt;=n) </a:t>
            </a:r>
            <a:r>
              <a:rPr kumimoji="1" lang="en-US" altLang="zh-CN" sz="2800" b="1" dirty="0">
                <a:solidFill>
                  <a:srgbClr val="CC3300"/>
                </a:solidFill>
                <a:latin typeface="Times New Roman" pitchFamily="18" charset="0"/>
              </a:rPr>
              <a:t>;</a:t>
            </a:r>
          </a:p>
          <a:p>
            <a:pPr algn="l" eaLnBrk="1" hangingPunct="1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</a:rPr>
              <a:t>  </a:t>
            </a:r>
            <a:r>
              <a:rPr kumimoji="1" lang="en-US" altLang="zh-CN" sz="2800" b="1" dirty="0" err="1">
                <a:latin typeface="Times New Roman" pitchFamily="18" charset="0"/>
              </a:rPr>
              <a:t>printf</a:t>
            </a:r>
            <a:r>
              <a:rPr kumimoji="1" lang="en-US" altLang="zh-CN" sz="2800" b="1" dirty="0">
                <a:latin typeface="Times New Roman" pitchFamily="18" charset="0"/>
              </a:rPr>
              <a:t>("%d!=%</a:t>
            </a:r>
            <a:r>
              <a:rPr kumimoji="1" lang="en-US" altLang="zh-CN" sz="2800" b="1" dirty="0" err="1">
                <a:latin typeface="Times New Roman" pitchFamily="18" charset="0"/>
              </a:rPr>
              <a:t>ld</a:t>
            </a:r>
            <a:r>
              <a:rPr kumimoji="1" lang="en-US" altLang="zh-CN" sz="2800" b="1" dirty="0">
                <a:latin typeface="Times New Roman" pitchFamily="18" charset="0"/>
              </a:rPr>
              <a:t>\n",</a:t>
            </a:r>
            <a:r>
              <a:rPr kumimoji="1" lang="en-US" altLang="zh-CN" sz="2800" b="1" dirty="0" err="1">
                <a:latin typeface="Times New Roman" pitchFamily="18" charset="0"/>
              </a:rPr>
              <a:t>n,s</a:t>
            </a:r>
            <a:r>
              <a:rPr kumimoji="1" lang="en-US" altLang="zh-CN" sz="2800" b="1" dirty="0">
                <a:latin typeface="Times New Roman" pitchFamily="18" charset="0"/>
              </a:rPr>
              <a:t>);</a:t>
            </a:r>
          </a:p>
          <a:p>
            <a:pPr algn="l" eaLnBrk="1" hangingPunct="1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</a:rPr>
              <a:t>  return 0;</a:t>
            </a:r>
          </a:p>
          <a:p>
            <a:pPr algn="l" eaLnBrk="1" hangingPunct="1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</a:rPr>
              <a:t> }</a:t>
            </a:r>
          </a:p>
        </p:txBody>
      </p:sp>
      <p:sp>
        <p:nvSpPr>
          <p:cNvPr id="93218" name="Oval 34"/>
          <p:cNvSpPr>
            <a:spLocks noChangeArrowheads="1"/>
          </p:cNvSpPr>
          <p:nvPr/>
        </p:nvSpPr>
        <p:spPr bwMode="auto">
          <a:xfrm>
            <a:off x="0" y="125413"/>
            <a:ext cx="900113" cy="549275"/>
          </a:xfrm>
          <a:prstGeom prst="ellipse">
            <a:avLst/>
          </a:prstGeom>
          <a:solidFill>
            <a:srgbClr val="66FFFF"/>
          </a:solidFill>
          <a:ln w="12700" cap="sq">
            <a:solidFill>
              <a:srgbClr val="0066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隶书" pitchFamily="49" charset="-122"/>
                <a:ea typeface="隶书" pitchFamily="49" charset="-122"/>
              </a:rPr>
              <a:t>例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隶书" pitchFamily="49" charset="-122"/>
                <a:ea typeface="隶书" pitchFamily="49" charset="-122"/>
              </a:rPr>
              <a:t>5</a:t>
            </a:r>
            <a:endParaRPr kumimoji="1" lang="en-US" altLang="zh-CN" sz="2800" b="1" dirty="0">
              <a:latin typeface="Times New Roman" pitchFamily="18" charset="0"/>
            </a:endParaRPr>
          </a:p>
        </p:txBody>
      </p:sp>
      <p:sp>
        <p:nvSpPr>
          <p:cNvPr id="93220" name="Oval 36"/>
          <p:cNvSpPr>
            <a:spLocks noChangeArrowheads="1"/>
          </p:cNvSpPr>
          <p:nvPr/>
        </p:nvSpPr>
        <p:spPr bwMode="auto">
          <a:xfrm>
            <a:off x="7596188" y="4727575"/>
            <a:ext cx="433387" cy="431800"/>
          </a:xfrm>
          <a:prstGeom prst="ellipse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221" name="AutoShape 37"/>
          <p:cNvSpPr>
            <a:spLocks noChangeArrowheads="1"/>
          </p:cNvSpPr>
          <p:nvPr/>
        </p:nvSpPr>
        <p:spPr bwMode="auto">
          <a:xfrm>
            <a:off x="7977188" y="4040188"/>
            <a:ext cx="1152525" cy="503237"/>
          </a:xfrm>
          <a:prstGeom prst="wedgeRectCallout">
            <a:avLst>
              <a:gd name="adj1" fmla="val -55648"/>
              <a:gd name="adj2" fmla="val 9006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>
                <a:latin typeface="Times New Roman" pitchFamily="18" charset="0"/>
              </a:rPr>
              <a:t>不能省略</a:t>
            </a:r>
          </a:p>
        </p:txBody>
      </p:sp>
      <p:sp>
        <p:nvSpPr>
          <p:cNvPr id="51234" name="Text Box 34"/>
          <p:cNvSpPr txBox="1">
            <a:spLocks noChangeArrowheads="1"/>
          </p:cNvSpPr>
          <p:nvPr/>
        </p:nvSpPr>
        <p:spPr bwMode="auto">
          <a:xfrm>
            <a:off x="468313" y="6092825"/>
            <a:ext cx="4319587" cy="409575"/>
          </a:xfrm>
          <a:prstGeom prst="rect">
            <a:avLst/>
          </a:prstGeom>
          <a:noFill/>
          <a:ln w="12700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 b="1">
                <a:latin typeface="幼圆" pitchFamily="49" charset="-122"/>
                <a:ea typeface="幼圆" pitchFamily="49" charset="-122"/>
              </a:rPr>
              <a:t>思考：程序能否简化？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3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3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3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3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3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32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3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93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93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932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932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932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932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932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932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932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932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932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932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93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93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51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6" grpId="0" animBg="1"/>
      <p:bldP spid="93215" grpId="0" autoUpdateAnimBg="0"/>
      <p:bldP spid="93217" grpId="0" build="p" animBg="1" autoUpdateAnimBg="0"/>
      <p:bldP spid="93220" grpId="0" animBg="1"/>
      <p:bldP spid="93221" grpId="0" animBg="1"/>
      <p:bldP spid="5123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443663" y="6526213"/>
            <a:ext cx="2406650" cy="331787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zh-CN" altLang="en-US">
                <a:solidFill>
                  <a:srgbClr val="008000"/>
                </a:solidFill>
                <a:latin typeface="宋体" pitchFamily="2" charset="-122"/>
              </a:rPr>
              <a:t>第 </a:t>
            </a:r>
            <a:fld id="{4C09463F-1FC5-4C7F-883E-4320378F259C}" type="slidenum">
              <a:rPr lang="zh-CN" altLang="en-US" b="1" smtClean="0">
                <a:solidFill>
                  <a:srgbClr val="FF9900"/>
                </a:solidFill>
                <a:latin typeface="宋体" pitchFamily="2" charset="-122"/>
              </a:rPr>
              <a:pPr eaLnBrk="1" hangingPunct="1">
                <a:buFont typeface="Monotype Sorts" pitchFamily="2" charset="2"/>
                <a:buNone/>
              </a:pPr>
              <a:t>15</a:t>
            </a:fld>
            <a:r>
              <a:rPr lang="en-US" altLang="zh-CN" b="1">
                <a:solidFill>
                  <a:srgbClr val="008000"/>
                </a:solidFill>
                <a:latin typeface="宋体" pitchFamily="2" charset="-122"/>
              </a:rPr>
              <a:t> </a:t>
            </a:r>
            <a:r>
              <a:rPr lang="zh-CN" altLang="en-US">
                <a:solidFill>
                  <a:srgbClr val="008000"/>
                </a:solidFill>
                <a:latin typeface="宋体" pitchFamily="2" charset="-122"/>
              </a:rPr>
              <a:t>页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88913"/>
            <a:ext cx="8458200" cy="968375"/>
          </a:xfrm>
          <a:solidFill>
            <a:srgbClr val="FFCCCC"/>
          </a:solidFill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注意</a:t>
            </a:r>
            <a:r>
              <a:rPr lang="en-US" altLang="zh-CN" sz="2800" b="1">
                <a:solidFill>
                  <a:srgbClr val="FF0000"/>
                </a:solidFill>
                <a:latin typeface="宋体" pitchFamily="2" charset="-122"/>
              </a:rPr>
              <a:t>:</a:t>
            </a: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当</a:t>
            </a:r>
            <a:r>
              <a:rPr lang="en-US" altLang="zh-CN" sz="2800" b="1">
                <a:solidFill>
                  <a:schemeClr val="tx1"/>
                </a:solidFill>
                <a:latin typeface="宋体" pitchFamily="2" charset="-122"/>
              </a:rPr>
              <a:t>while</a:t>
            </a: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后的表达式为</a:t>
            </a: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真</a:t>
            </a: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时，</a:t>
            </a:r>
            <a:r>
              <a:rPr lang="en-US" altLang="zh-CN" sz="2800" b="1">
                <a:solidFill>
                  <a:schemeClr val="tx1"/>
                </a:solidFill>
                <a:latin typeface="宋体" pitchFamily="2" charset="-122"/>
              </a:rPr>
              <a:t>while</a:t>
            </a: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语句和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>
                <a:solidFill>
                  <a:schemeClr val="tx1"/>
                </a:solidFill>
                <a:latin typeface="宋体" pitchFamily="2" charset="-122"/>
              </a:rPr>
              <a:t>do—while</a:t>
            </a: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语句的结果相同，否则不同。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395288" y="1125538"/>
            <a:ext cx="4038600" cy="4679950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kumimoji="1" lang="en-US" altLang="zh-CN" sz="2800" b="1">
                <a:latin typeface="Times New Roman" pitchFamily="18" charset="0"/>
              </a:rPr>
              <a:t>main( )</a:t>
            </a:r>
          </a:p>
          <a:p>
            <a:pPr marL="342900" indent="-342900" algn="l">
              <a:spcBef>
                <a:spcPct val="20000"/>
              </a:spcBef>
            </a:pPr>
            <a:r>
              <a:rPr kumimoji="1" lang="en-US" altLang="zh-CN" sz="2800" b="1">
                <a:latin typeface="Times New Roman" pitchFamily="18" charset="0"/>
              </a:rPr>
              <a:t>{</a:t>
            </a:r>
          </a:p>
          <a:p>
            <a:pPr marL="342900" indent="-342900" algn="l">
              <a:spcBef>
                <a:spcPct val="20000"/>
              </a:spcBef>
            </a:pPr>
            <a:r>
              <a:rPr kumimoji="1" lang="en-US" altLang="zh-CN" sz="2800" b="1">
                <a:latin typeface="Times New Roman" pitchFamily="18" charset="0"/>
              </a:rPr>
              <a:t>  int i , s=0;</a:t>
            </a:r>
          </a:p>
          <a:p>
            <a:pPr marL="342900" indent="-342900" algn="l">
              <a:spcBef>
                <a:spcPct val="20000"/>
              </a:spcBef>
            </a:pPr>
            <a:r>
              <a:rPr kumimoji="1" lang="en-US" altLang="zh-CN" sz="2800" b="1">
                <a:latin typeface="Times New Roman" pitchFamily="18" charset="0"/>
              </a:rPr>
              <a:t>  scanf("%d",&amp;i);</a:t>
            </a:r>
          </a:p>
          <a:p>
            <a:pPr marL="342900" indent="-342900" algn="l">
              <a:spcBef>
                <a:spcPct val="20000"/>
              </a:spcBef>
            </a:pPr>
            <a:r>
              <a:rPr kumimoji="1" lang="en-US" altLang="zh-CN" sz="2800" b="1">
                <a:latin typeface="Times New Roman" pitchFamily="18" charset="0"/>
              </a:rPr>
              <a:t>  </a:t>
            </a:r>
            <a:r>
              <a:rPr kumimoji="1" lang="en-US" altLang="zh-CN" sz="2800" b="1">
                <a:solidFill>
                  <a:srgbClr val="A50021"/>
                </a:solidFill>
                <a:latin typeface="Times New Roman" pitchFamily="18" charset="0"/>
              </a:rPr>
              <a:t>while(i&lt;=10)</a:t>
            </a:r>
          </a:p>
          <a:p>
            <a:pPr marL="342900" indent="-342900" algn="l">
              <a:spcBef>
                <a:spcPct val="20000"/>
              </a:spcBef>
            </a:pPr>
            <a:r>
              <a:rPr kumimoji="1" lang="en-US" altLang="zh-CN" sz="2800" b="1">
                <a:solidFill>
                  <a:srgbClr val="A50021"/>
                </a:solidFill>
                <a:latin typeface="Times New Roman" pitchFamily="18" charset="0"/>
              </a:rPr>
              <a:t>     {  s=s+i;</a:t>
            </a:r>
          </a:p>
          <a:p>
            <a:pPr marL="342900" indent="-342900" algn="l">
              <a:spcBef>
                <a:spcPct val="20000"/>
              </a:spcBef>
            </a:pPr>
            <a:r>
              <a:rPr kumimoji="1" lang="en-US" altLang="zh-CN" sz="2800" b="1">
                <a:solidFill>
                  <a:srgbClr val="A50021"/>
                </a:solidFill>
                <a:latin typeface="Times New Roman" pitchFamily="18" charset="0"/>
              </a:rPr>
              <a:t>         i++;  }</a:t>
            </a:r>
          </a:p>
          <a:p>
            <a:pPr marL="342900" indent="-342900" algn="l">
              <a:spcBef>
                <a:spcPct val="20000"/>
              </a:spcBef>
            </a:pPr>
            <a:r>
              <a:rPr kumimoji="1" lang="en-US" altLang="zh-CN" sz="2800" b="1">
                <a:latin typeface="Times New Roman" pitchFamily="18" charset="0"/>
              </a:rPr>
              <a:t>  printf("s=%d\n", s);  </a:t>
            </a:r>
          </a:p>
          <a:p>
            <a:pPr marL="342900" indent="-342900" algn="l">
              <a:spcBef>
                <a:spcPct val="20000"/>
              </a:spcBef>
            </a:pPr>
            <a:r>
              <a:rPr kumimoji="1" lang="en-US" altLang="zh-CN" sz="2800" b="1">
                <a:latin typeface="Times New Roman" pitchFamily="18" charset="0"/>
              </a:rPr>
              <a:t>}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4643438" y="1125538"/>
            <a:ext cx="4267200" cy="4751387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2800" b="1">
                <a:latin typeface="Times New Roman" pitchFamily="18" charset="0"/>
              </a:rPr>
              <a:t>main( )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2800" b="1">
                <a:latin typeface="Times New Roman" pitchFamily="18" charset="0"/>
              </a:rPr>
              <a:t>{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2800" b="1">
                <a:latin typeface="Times New Roman" pitchFamily="18" charset="0"/>
              </a:rPr>
              <a:t>   int i , s=0;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2800" b="1">
                <a:latin typeface="Times New Roman" pitchFamily="18" charset="0"/>
              </a:rPr>
              <a:t>   scanf("%d"&amp;i);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2800" b="1">
                <a:latin typeface="Times New Roman" pitchFamily="18" charset="0"/>
              </a:rPr>
              <a:t>   </a:t>
            </a:r>
            <a:r>
              <a:rPr kumimoji="1" lang="en-US" altLang="zh-CN" sz="2800" b="1">
                <a:solidFill>
                  <a:srgbClr val="A50021"/>
                </a:solidFill>
                <a:latin typeface="Times New Roman" pitchFamily="18" charset="0"/>
              </a:rPr>
              <a:t>do 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2800" b="1">
                <a:solidFill>
                  <a:srgbClr val="A50021"/>
                </a:solidFill>
                <a:latin typeface="Times New Roman" pitchFamily="18" charset="0"/>
              </a:rPr>
              <a:t>     {  s=s+i;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2800" b="1">
                <a:solidFill>
                  <a:srgbClr val="A50021"/>
                </a:solidFill>
                <a:latin typeface="Times New Roman" pitchFamily="18" charset="0"/>
              </a:rPr>
              <a:t>         i++;  }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2800" b="1">
                <a:solidFill>
                  <a:srgbClr val="A50021"/>
                </a:solidFill>
                <a:latin typeface="Times New Roman" pitchFamily="18" charset="0"/>
              </a:rPr>
              <a:t>   while(i&lt;=10) ;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2800" b="1">
                <a:latin typeface="Times New Roman" pitchFamily="18" charset="0"/>
              </a:rPr>
              <a:t>   printf("s=%d\n", s);  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2800" b="1">
                <a:latin typeface="Times New Roman" pitchFamily="18" charset="0"/>
              </a:rPr>
              <a:t>}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2800" b="1">
                <a:latin typeface="Times New Roman" pitchFamily="18" charset="0"/>
              </a:rPr>
              <a:t>  </a:t>
            </a:r>
            <a:endParaRPr kumimoji="1" lang="en-US" altLang="zh-CN" sz="28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250825" y="5876925"/>
            <a:ext cx="42497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rgbClr val="FF0000"/>
                </a:solidFill>
              </a:rPr>
              <a:t>输入：</a:t>
            </a:r>
            <a:r>
              <a:rPr kumimoji="1" lang="en-US" altLang="zh-CN" sz="2400" b="1">
                <a:solidFill>
                  <a:srgbClr val="FF0000"/>
                </a:solidFill>
              </a:rPr>
              <a:t>1          </a:t>
            </a:r>
            <a:r>
              <a:rPr kumimoji="1" lang="zh-CN" altLang="en-US" sz="2400" b="1">
                <a:solidFill>
                  <a:srgbClr val="FF0000"/>
                </a:solidFill>
              </a:rPr>
              <a:t>打印：</a:t>
            </a:r>
            <a:r>
              <a:rPr kumimoji="1" lang="en-US" altLang="zh-CN" sz="2400" b="1">
                <a:solidFill>
                  <a:srgbClr val="FF0000"/>
                </a:solidFill>
              </a:rPr>
              <a:t>55</a:t>
            </a:r>
          </a:p>
          <a:p>
            <a:pPr algn="l" eaLnBrk="1" hangingPunct="1"/>
            <a:r>
              <a:rPr kumimoji="1" lang="zh-CN" altLang="en-US" sz="2400" b="1">
                <a:solidFill>
                  <a:srgbClr val="FF0000"/>
                </a:solidFill>
              </a:rPr>
              <a:t>输入：</a:t>
            </a:r>
            <a:r>
              <a:rPr kumimoji="1" lang="en-US" altLang="zh-CN" sz="2400" b="1">
                <a:solidFill>
                  <a:srgbClr val="FF0000"/>
                </a:solidFill>
              </a:rPr>
              <a:t>11        </a:t>
            </a:r>
            <a:r>
              <a:rPr kumimoji="1" lang="zh-CN" altLang="en-US" sz="2400" b="1">
                <a:solidFill>
                  <a:srgbClr val="FF0000"/>
                </a:solidFill>
              </a:rPr>
              <a:t>打印：</a:t>
            </a:r>
            <a:r>
              <a:rPr kumimoji="1" lang="en-US" altLang="zh-CN" sz="2400" b="1">
                <a:solidFill>
                  <a:srgbClr val="FF0000"/>
                </a:solidFill>
              </a:rPr>
              <a:t>0</a:t>
            </a:r>
            <a:endParaRPr lang="zh-CN" altLang="en-US" sz="2400"/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4572000" y="5876925"/>
            <a:ext cx="42497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rgbClr val="FF0000"/>
                </a:solidFill>
              </a:rPr>
              <a:t>输入：</a:t>
            </a:r>
            <a:r>
              <a:rPr kumimoji="1" lang="en-US" altLang="zh-CN" sz="2400" b="1">
                <a:solidFill>
                  <a:srgbClr val="FF0000"/>
                </a:solidFill>
              </a:rPr>
              <a:t>1    </a:t>
            </a:r>
            <a:r>
              <a:rPr kumimoji="1" lang="zh-CN" altLang="en-US" sz="2400" b="1">
                <a:solidFill>
                  <a:srgbClr val="FF0000"/>
                </a:solidFill>
              </a:rPr>
              <a:t>打印：</a:t>
            </a:r>
            <a:r>
              <a:rPr kumimoji="1" lang="en-US" altLang="zh-CN" sz="2400" b="1">
                <a:solidFill>
                  <a:srgbClr val="FF0000"/>
                </a:solidFill>
              </a:rPr>
              <a:t>55</a:t>
            </a:r>
          </a:p>
          <a:p>
            <a:pPr algn="l" eaLnBrk="1" hangingPunct="1"/>
            <a:r>
              <a:rPr kumimoji="1" lang="zh-CN" altLang="en-US" sz="2400" b="1">
                <a:solidFill>
                  <a:srgbClr val="FF0000"/>
                </a:solidFill>
              </a:rPr>
              <a:t>输入：</a:t>
            </a:r>
            <a:r>
              <a:rPr kumimoji="1" lang="en-US" altLang="zh-CN" sz="2400" b="1">
                <a:solidFill>
                  <a:srgbClr val="FF0000"/>
                </a:solidFill>
              </a:rPr>
              <a:t>11  </a:t>
            </a:r>
            <a:r>
              <a:rPr kumimoji="1" lang="zh-CN" altLang="en-US" sz="2400" b="1">
                <a:solidFill>
                  <a:srgbClr val="FF0000"/>
                </a:solidFill>
              </a:rPr>
              <a:t>打印：</a:t>
            </a:r>
            <a:r>
              <a:rPr kumimoji="1" lang="en-US" altLang="zh-CN" sz="2400" b="1">
                <a:solidFill>
                  <a:srgbClr val="FF0000"/>
                </a:solidFill>
              </a:rPr>
              <a:t>11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27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animBg="1" autoUpdateAnimBg="0"/>
      <p:bldP spid="11269" grpId="0" autoUpdateAnimBg="0"/>
      <p:bldP spid="11270" grpId="0" autoUpdateAnimBg="0"/>
      <p:bldP spid="16391" grpId="0"/>
      <p:bldP spid="1639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443663" y="6526213"/>
            <a:ext cx="2406650" cy="331787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zh-CN" altLang="en-US">
                <a:solidFill>
                  <a:srgbClr val="008000"/>
                </a:solidFill>
                <a:latin typeface="宋体" pitchFamily="2" charset="-122"/>
              </a:rPr>
              <a:t>第 </a:t>
            </a:r>
            <a:fld id="{B2181FAB-9856-4B95-8567-49B64955334B}" type="slidenum">
              <a:rPr lang="zh-CN" altLang="en-US" b="1" smtClean="0">
                <a:solidFill>
                  <a:srgbClr val="FF9900"/>
                </a:solidFill>
                <a:latin typeface="宋体" pitchFamily="2" charset="-122"/>
              </a:rPr>
              <a:pPr eaLnBrk="1" hangingPunct="1">
                <a:buFont typeface="Monotype Sorts" pitchFamily="2" charset="2"/>
                <a:buNone/>
              </a:pPr>
              <a:t>16</a:t>
            </a:fld>
            <a:r>
              <a:rPr lang="en-US" altLang="zh-CN" b="1">
                <a:solidFill>
                  <a:srgbClr val="008000"/>
                </a:solidFill>
                <a:latin typeface="宋体" pitchFamily="2" charset="-122"/>
              </a:rPr>
              <a:t> </a:t>
            </a:r>
            <a:r>
              <a:rPr lang="zh-CN" altLang="en-US">
                <a:solidFill>
                  <a:srgbClr val="008000"/>
                </a:solidFill>
                <a:latin typeface="宋体" pitchFamily="2" charset="-122"/>
              </a:rPr>
              <a:t>页</a:t>
            </a:r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0"/>
            <a:ext cx="7772400" cy="609600"/>
          </a:xfrm>
        </p:spPr>
        <p:txBody>
          <a:bodyPr/>
          <a:lstStyle/>
          <a:p>
            <a:pPr>
              <a:defRPr/>
            </a:pPr>
            <a:r>
              <a:rPr lang="en-US" altLang="zh-CN" sz="40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6.3 for</a:t>
            </a:r>
            <a:r>
              <a:rPr lang="zh-CN" altLang="en-US" sz="40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循环语句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620713"/>
            <a:ext cx="8534400" cy="1295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>
                <a:solidFill>
                  <a:schemeClr val="tx1"/>
                </a:solidFill>
                <a:latin typeface="宋体" pitchFamily="2" charset="-122"/>
              </a:rPr>
              <a:t>1.for</a:t>
            </a: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循环语句的形式</a:t>
            </a:r>
            <a:endParaRPr lang="zh-CN" altLang="en-US" sz="2800">
              <a:solidFill>
                <a:schemeClr val="tx1"/>
              </a:solidFill>
              <a:latin typeface="宋体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800">
                <a:latin typeface="宋体" pitchFamily="2" charset="-122"/>
              </a:rPr>
              <a:t>  </a:t>
            </a:r>
            <a:r>
              <a:rPr lang="en-US" altLang="zh-CN" sz="2800" b="1">
                <a:solidFill>
                  <a:srgbClr val="CC0000"/>
                </a:solidFill>
                <a:latin typeface="宋体" pitchFamily="2" charset="-122"/>
              </a:rPr>
              <a:t>for</a:t>
            </a:r>
            <a:r>
              <a:rPr lang="zh-CN" altLang="en-US" sz="2800" b="1">
                <a:solidFill>
                  <a:srgbClr val="CC0000"/>
                </a:solidFill>
                <a:latin typeface="宋体" pitchFamily="2" charset="-122"/>
              </a:rPr>
              <a:t>（</a:t>
            </a:r>
            <a:r>
              <a:rPr lang="en-US" altLang="zh-CN" sz="2800" b="1">
                <a:solidFill>
                  <a:srgbClr val="CC0000"/>
                </a:solidFill>
                <a:latin typeface="宋体" pitchFamily="2" charset="-122"/>
              </a:rPr>
              <a:t>[</a:t>
            </a:r>
            <a:r>
              <a:rPr lang="zh-CN" altLang="en-US" sz="2800" b="1">
                <a:solidFill>
                  <a:srgbClr val="CC0000"/>
                </a:solidFill>
                <a:latin typeface="宋体" pitchFamily="2" charset="-122"/>
              </a:rPr>
              <a:t>表达式</a:t>
            </a:r>
            <a:r>
              <a:rPr lang="en-US" altLang="zh-CN" sz="2800" b="1">
                <a:solidFill>
                  <a:srgbClr val="CC0000"/>
                </a:solidFill>
                <a:latin typeface="宋体" pitchFamily="2" charset="-122"/>
              </a:rPr>
              <a:t>1]</a:t>
            </a:r>
            <a:r>
              <a:rPr lang="zh-CN" altLang="en-US" sz="2800" b="1">
                <a:solidFill>
                  <a:srgbClr val="CC0000"/>
                </a:solidFill>
                <a:latin typeface="宋体" pitchFamily="2" charset="-122"/>
              </a:rPr>
              <a:t>；</a:t>
            </a:r>
            <a:r>
              <a:rPr lang="en-US" altLang="zh-CN" sz="2800" b="1">
                <a:solidFill>
                  <a:srgbClr val="CC0000"/>
                </a:solidFill>
                <a:latin typeface="宋体" pitchFamily="2" charset="-122"/>
              </a:rPr>
              <a:t>[</a:t>
            </a:r>
            <a:r>
              <a:rPr lang="zh-CN" altLang="en-US" sz="2800" b="1">
                <a:solidFill>
                  <a:srgbClr val="CC0000"/>
                </a:solidFill>
                <a:latin typeface="宋体" pitchFamily="2" charset="-122"/>
              </a:rPr>
              <a:t>表达式</a:t>
            </a:r>
            <a:r>
              <a:rPr lang="en-US" altLang="zh-CN" sz="2800" b="1">
                <a:solidFill>
                  <a:srgbClr val="CC0000"/>
                </a:solidFill>
                <a:latin typeface="宋体" pitchFamily="2" charset="-122"/>
              </a:rPr>
              <a:t>2]</a:t>
            </a:r>
            <a:r>
              <a:rPr lang="zh-CN" altLang="en-US" sz="2800" b="1">
                <a:solidFill>
                  <a:srgbClr val="CC0000"/>
                </a:solidFill>
                <a:latin typeface="宋体" pitchFamily="2" charset="-122"/>
              </a:rPr>
              <a:t>；</a:t>
            </a:r>
            <a:r>
              <a:rPr lang="en-US" altLang="zh-CN" sz="2800" b="1">
                <a:solidFill>
                  <a:srgbClr val="CC0000"/>
                </a:solidFill>
                <a:latin typeface="宋体" pitchFamily="2" charset="-122"/>
              </a:rPr>
              <a:t>[</a:t>
            </a:r>
            <a:r>
              <a:rPr lang="zh-CN" altLang="en-US" sz="2800" b="1">
                <a:solidFill>
                  <a:srgbClr val="CC0000"/>
                </a:solidFill>
                <a:latin typeface="宋体" pitchFamily="2" charset="-122"/>
              </a:rPr>
              <a:t>表达式</a:t>
            </a:r>
            <a:r>
              <a:rPr lang="en-US" altLang="zh-CN" sz="2800" b="1">
                <a:solidFill>
                  <a:srgbClr val="CC0000"/>
                </a:solidFill>
                <a:latin typeface="宋体" pitchFamily="2" charset="-122"/>
              </a:rPr>
              <a:t>3]</a:t>
            </a:r>
            <a:r>
              <a:rPr lang="zh-CN" altLang="en-US" sz="2800" b="1">
                <a:solidFill>
                  <a:srgbClr val="CC0000"/>
                </a:solidFill>
                <a:latin typeface="宋体" pitchFamily="2" charset="-122"/>
              </a:rPr>
              <a:t>）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800" b="1">
                <a:solidFill>
                  <a:srgbClr val="CC0000"/>
                </a:solidFill>
                <a:latin typeface="宋体" pitchFamily="2" charset="-122"/>
              </a:rPr>
              <a:t>       语句</a:t>
            </a:r>
          </a:p>
        </p:txBody>
      </p:sp>
      <p:grpSp>
        <p:nvGrpSpPr>
          <p:cNvPr id="56346" name="Group 26"/>
          <p:cNvGrpSpPr>
            <a:grpSpLocks/>
          </p:cNvGrpSpPr>
          <p:nvPr/>
        </p:nvGrpSpPr>
        <p:grpSpPr bwMode="auto">
          <a:xfrm>
            <a:off x="4932363" y="2060575"/>
            <a:ext cx="4114800" cy="4224338"/>
            <a:chOff x="960" y="1680"/>
            <a:chExt cx="2592" cy="2661"/>
          </a:xfrm>
        </p:grpSpPr>
        <p:sp>
          <p:nvSpPr>
            <p:cNvPr id="19464" name="AutoShape 4"/>
            <p:cNvSpPr>
              <a:spLocks noChangeArrowheads="1"/>
            </p:cNvSpPr>
            <p:nvPr/>
          </p:nvSpPr>
          <p:spPr bwMode="auto">
            <a:xfrm>
              <a:off x="1356" y="2265"/>
              <a:ext cx="1920" cy="375"/>
            </a:xfrm>
            <a:prstGeom prst="flowChartDecision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zh-CN" altLang="en-US" sz="2400">
                  <a:latin typeface="Times New Roman" pitchFamily="18" charset="0"/>
                </a:rPr>
                <a:t>表达式</a:t>
              </a:r>
              <a:r>
                <a:rPr kumimoji="1" lang="en-US" altLang="zh-CN" sz="24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9465" name="AutoShape 5"/>
            <p:cNvSpPr>
              <a:spLocks noChangeArrowheads="1"/>
            </p:cNvSpPr>
            <p:nvPr/>
          </p:nvSpPr>
          <p:spPr bwMode="auto">
            <a:xfrm>
              <a:off x="1920" y="1680"/>
              <a:ext cx="864" cy="336"/>
            </a:xfrm>
            <a:prstGeom prst="flowChartProcess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zh-CN" altLang="en-US" sz="2400">
                  <a:latin typeface="Times New Roman" pitchFamily="18" charset="0"/>
                </a:rPr>
                <a:t>表达式</a:t>
              </a:r>
              <a:r>
                <a:rPr kumimoji="1" lang="en-US" altLang="zh-CN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9466" name="AutoShape 6"/>
            <p:cNvSpPr>
              <a:spLocks noChangeArrowheads="1"/>
            </p:cNvSpPr>
            <p:nvPr/>
          </p:nvSpPr>
          <p:spPr bwMode="auto">
            <a:xfrm>
              <a:off x="1886" y="2885"/>
              <a:ext cx="864" cy="336"/>
            </a:xfrm>
            <a:prstGeom prst="flowChartProcess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zh-CN" altLang="en-US" sz="2400">
                  <a:latin typeface="Times New Roman" pitchFamily="18" charset="0"/>
                </a:rPr>
                <a:t>语句</a:t>
              </a:r>
            </a:p>
          </p:txBody>
        </p:sp>
        <p:sp>
          <p:nvSpPr>
            <p:cNvPr id="19467" name="AutoShape 7"/>
            <p:cNvSpPr>
              <a:spLocks noChangeArrowheads="1"/>
            </p:cNvSpPr>
            <p:nvPr/>
          </p:nvSpPr>
          <p:spPr bwMode="auto">
            <a:xfrm>
              <a:off x="1873" y="3456"/>
              <a:ext cx="864" cy="336"/>
            </a:xfrm>
            <a:prstGeom prst="flowChartProcess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zh-CN" altLang="en-US" sz="2400">
                  <a:latin typeface="Times New Roman" pitchFamily="18" charset="0"/>
                </a:rPr>
                <a:t>表达式</a:t>
              </a:r>
              <a:r>
                <a:rPr kumimoji="1" lang="en-US" altLang="zh-CN" sz="24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9468" name="Line 8"/>
            <p:cNvSpPr>
              <a:spLocks noChangeShapeType="1"/>
            </p:cNvSpPr>
            <p:nvPr/>
          </p:nvSpPr>
          <p:spPr bwMode="auto">
            <a:xfrm>
              <a:off x="2304" y="2016"/>
              <a:ext cx="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9" name="Line 9"/>
            <p:cNvSpPr>
              <a:spLocks noChangeShapeType="1"/>
            </p:cNvSpPr>
            <p:nvPr/>
          </p:nvSpPr>
          <p:spPr bwMode="auto">
            <a:xfrm>
              <a:off x="2322" y="2662"/>
              <a:ext cx="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0" name="Line 10"/>
            <p:cNvSpPr>
              <a:spLocks noChangeShapeType="1"/>
            </p:cNvSpPr>
            <p:nvPr/>
          </p:nvSpPr>
          <p:spPr bwMode="auto">
            <a:xfrm>
              <a:off x="2318" y="3230"/>
              <a:ext cx="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9471" name="Group 11"/>
            <p:cNvGrpSpPr>
              <a:grpSpLocks/>
            </p:cNvGrpSpPr>
            <p:nvPr/>
          </p:nvGrpSpPr>
          <p:grpSpPr bwMode="auto">
            <a:xfrm>
              <a:off x="960" y="2112"/>
              <a:ext cx="1357" cy="1925"/>
              <a:chOff x="960" y="2112"/>
              <a:chExt cx="1357" cy="1925"/>
            </a:xfrm>
          </p:grpSpPr>
          <p:sp>
            <p:nvSpPr>
              <p:cNvPr id="19479" name="Line 12"/>
              <p:cNvSpPr>
                <a:spLocks noChangeShapeType="1"/>
              </p:cNvSpPr>
              <p:nvPr/>
            </p:nvSpPr>
            <p:spPr bwMode="auto">
              <a:xfrm>
                <a:off x="2317" y="3797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9480" name="Group 13"/>
              <p:cNvGrpSpPr>
                <a:grpSpLocks/>
              </p:cNvGrpSpPr>
              <p:nvPr/>
            </p:nvGrpSpPr>
            <p:grpSpPr bwMode="auto">
              <a:xfrm>
                <a:off x="960" y="2112"/>
                <a:ext cx="1344" cy="1890"/>
                <a:chOff x="960" y="2112"/>
                <a:chExt cx="1344" cy="1890"/>
              </a:xfrm>
            </p:grpSpPr>
            <p:sp>
              <p:nvSpPr>
                <p:cNvPr id="19481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960" y="2112"/>
                  <a:ext cx="18" cy="1872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482" name="Line 15"/>
                <p:cNvSpPr>
                  <a:spLocks noChangeShapeType="1"/>
                </p:cNvSpPr>
                <p:nvPr/>
              </p:nvSpPr>
              <p:spPr bwMode="auto">
                <a:xfrm flipH="1">
                  <a:off x="960" y="4002"/>
                  <a:ext cx="1344" cy="0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483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960" y="2112"/>
                  <a:ext cx="1344" cy="0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9472" name="Group 17"/>
            <p:cNvGrpSpPr>
              <a:grpSpLocks/>
            </p:cNvGrpSpPr>
            <p:nvPr/>
          </p:nvGrpSpPr>
          <p:grpSpPr bwMode="auto">
            <a:xfrm>
              <a:off x="2352" y="2444"/>
              <a:ext cx="1200" cy="1897"/>
              <a:chOff x="2352" y="2444"/>
              <a:chExt cx="1200" cy="1897"/>
            </a:xfrm>
          </p:grpSpPr>
          <p:sp>
            <p:nvSpPr>
              <p:cNvPr id="19475" name="Line 18"/>
              <p:cNvSpPr>
                <a:spLocks noChangeShapeType="1"/>
              </p:cNvSpPr>
              <p:nvPr/>
            </p:nvSpPr>
            <p:spPr bwMode="auto">
              <a:xfrm>
                <a:off x="3264" y="2457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76" name="Line 19"/>
              <p:cNvSpPr>
                <a:spLocks noChangeShapeType="1"/>
              </p:cNvSpPr>
              <p:nvPr/>
            </p:nvSpPr>
            <p:spPr bwMode="auto">
              <a:xfrm>
                <a:off x="3552" y="2444"/>
                <a:ext cx="0" cy="168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77" name="Line 20"/>
              <p:cNvSpPr>
                <a:spLocks noChangeShapeType="1"/>
              </p:cNvSpPr>
              <p:nvPr/>
            </p:nvSpPr>
            <p:spPr bwMode="auto">
              <a:xfrm flipH="1" flipV="1">
                <a:off x="2352" y="4089"/>
                <a:ext cx="1200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78" name="Line 21"/>
              <p:cNvSpPr>
                <a:spLocks noChangeShapeType="1"/>
              </p:cNvSpPr>
              <p:nvPr/>
            </p:nvSpPr>
            <p:spPr bwMode="auto">
              <a:xfrm>
                <a:off x="2361" y="4101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9473" name="Text Box 22"/>
            <p:cNvSpPr txBox="1">
              <a:spLocks noChangeArrowheads="1"/>
            </p:cNvSpPr>
            <p:nvPr/>
          </p:nvSpPr>
          <p:spPr bwMode="auto">
            <a:xfrm>
              <a:off x="3203" y="21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rgbClr val="A50021"/>
                  </a:solidFill>
                  <a:latin typeface="Times New Roman" pitchFamily="18" charset="0"/>
                </a:rPr>
                <a:t>零</a:t>
              </a:r>
            </a:p>
          </p:txBody>
        </p:sp>
        <p:sp>
          <p:nvSpPr>
            <p:cNvPr id="19474" name="Text Box 23"/>
            <p:cNvSpPr txBox="1">
              <a:spLocks noChangeArrowheads="1"/>
            </p:cNvSpPr>
            <p:nvPr/>
          </p:nvSpPr>
          <p:spPr bwMode="auto">
            <a:xfrm>
              <a:off x="2392" y="2601"/>
              <a:ext cx="5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rgbClr val="A50021"/>
                  </a:solidFill>
                  <a:latin typeface="Times New Roman" pitchFamily="18" charset="0"/>
                </a:rPr>
                <a:t>非零</a:t>
              </a:r>
            </a:p>
          </p:txBody>
        </p:sp>
      </p:grpSp>
      <p:sp>
        <p:nvSpPr>
          <p:cNvPr id="56345" name="Text Box 25"/>
          <p:cNvSpPr txBox="1">
            <a:spLocks noChangeArrowheads="1"/>
          </p:cNvSpPr>
          <p:nvPr/>
        </p:nvSpPr>
        <p:spPr bwMode="auto">
          <a:xfrm>
            <a:off x="468313" y="1916113"/>
            <a:ext cx="3657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2800" b="1">
                <a:latin typeface="Times New Roman" pitchFamily="18" charset="0"/>
              </a:rPr>
              <a:t>2.  </a:t>
            </a:r>
            <a:r>
              <a:rPr kumimoji="1" lang="zh-CN" altLang="en-US" sz="2800" b="1">
                <a:latin typeface="Times New Roman" pitchFamily="18" charset="0"/>
              </a:rPr>
              <a:t>执行过程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56347" name="Text Box 27"/>
          <p:cNvSpPr txBox="1">
            <a:spLocks noChangeArrowheads="1"/>
          </p:cNvSpPr>
          <p:nvPr/>
        </p:nvSpPr>
        <p:spPr bwMode="auto">
          <a:xfrm>
            <a:off x="468313" y="2420938"/>
            <a:ext cx="4319587" cy="438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400" b="1">
                <a:latin typeface="宋体" pitchFamily="2" charset="-122"/>
              </a:rPr>
              <a:t>(1)</a:t>
            </a:r>
            <a:r>
              <a:rPr kumimoji="1" lang="zh-CN" altLang="en-US" sz="2400" b="1">
                <a:latin typeface="宋体" pitchFamily="2" charset="-122"/>
              </a:rPr>
              <a:t>计算表达式</a:t>
            </a:r>
            <a:r>
              <a:rPr kumimoji="1" lang="en-US" altLang="zh-CN" sz="2400" b="1">
                <a:latin typeface="宋体" pitchFamily="2" charset="-122"/>
              </a:rPr>
              <a:t>1;</a:t>
            </a:r>
          </a:p>
          <a:p>
            <a:pPr algn="l" eaLnBrk="1" hangingPunct="1">
              <a:lnSpc>
                <a:spcPct val="85000"/>
              </a:lnSpc>
              <a:spcBef>
                <a:spcPct val="50000"/>
              </a:spcBef>
            </a:pPr>
            <a:r>
              <a:rPr kumimoji="1" lang="en-US" altLang="zh-CN" sz="2400" b="1">
                <a:latin typeface="宋体" pitchFamily="2" charset="-122"/>
              </a:rPr>
              <a:t>(2)</a:t>
            </a:r>
            <a:r>
              <a:rPr kumimoji="1" lang="zh-CN" altLang="en-US" sz="2400" b="1">
                <a:latin typeface="宋体" pitchFamily="2" charset="-122"/>
              </a:rPr>
              <a:t>计算表达式</a:t>
            </a:r>
            <a:r>
              <a:rPr kumimoji="1" lang="en-US" altLang="zh-CN" sz="2400" b="1">
                <a:latin typeface="宋体" pitchFamily="2" charset="-122"/>
              </a:rPr>
              <a:t>2</a:t>
            </a:r>
            <a:r>
              <a:rPr kumimoji="1" lang="zh-CN" altLang="en-US" sz="2400" b="1">
                <a:latin typeface="宋体" pitchFamily="2" charset="-122"/>
              </a:rPr>
              <a:t>，值非零执行循环体，计算表达式</a:t>
            </a:r>
            <a:r>
              <a:rPr kumimoji="1" lang="en-US" altLang="zh-CN" sz="2400" b="1">
                <a:latin typeface="宋体" pitchFamily="2" charset="-122"/>
              </a:rPr>
              <a:t>3</a:t>
            </a:r>
            <a:r>
              <a:rPr kumimoji="1" lang="zh-CN" altLang="en-US" sz="2400" b="1">
                <a:latin typeface="宋体" pitchFamily="2" charset="-122"/>
              </a:rPr>
              <a:t>，重复。</a:t>
            </a:r>
          </a:p>
          <a:p>
            <a:pPr algn="l" eaLnBrk="1" hangingPunct="1">
              <a:lnSpc>
                <a:spcPct val="85000"/>
              </a:lnSpc>
              <a:spcBef>
                <a:spcPct val="50000"/>
              </a:spcBef>
            </a:pPr>
            <a:r>
              <a:rPr kumimoji="1" lang="zh-CN" altLang="en-US" sz="2400" b="1">
                <a:latin typeface="宋体" pitchFamily="2" charset="-122"/>
              </a:rPr>
              <a:t>若值为零结束循环。</a:t>
            </a: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400" b="1">
                <a:latin typeface="宋体" pitchFamily="2" charset="-122"/>
              </a:rPr>
              <a:t>(3)</a:t>
            </a:r>
            <a:r>
              <a:rPr kumimoji="1" lang="zh-CN" altLang="en-US" sz="2400" b="1">
                <a:latin typeface="宋体" pitchFamily="2" charset="-122"/>
              </a:rPr>
              <a:t>表达式</a:t>
            </a:r>
            <a:r>
              <a:rPr kumimoji="1" lang="en-US" altLang="zh-CN" sz="2400" b="1">
                <a:latin typeface="宋体" pitchFamily="2" charset="-122"/>
              </a:rPr>
              <a:t>1</a:t>
            </a:r>
            <a:r>
              <a:rPr kumimoji="1" lang="zh-CN" altLang="en-US" sz="2400" b="1">
                <a:latin typeface="宋体" pitchFamily="2" charset="-122"/>
              </a:rPr>
              <a:t>仅被执行一次；表达式</a:t>
            </a:r>
            <a:r>
              <a:rPr kumimoji="1" lang="en-US" altLang="zh-CN" sz="2400" b="1">
                <a:latin typeface="宋体" pitchFamily="2" charset="-122"/>
              </a:rPr>
              <a:t>2</a:t>
            </a:r>
            <a:r>
              <a:rPr kumimoji="1" lang="zh-CN" altLang="en-US" sz="2400" b="1">
                <a:latin typeface="宋体" pitchFamily="2" charset="-122"/>
              </a:rPr>
              <a:t>决定了是否继续执行循环</a:t>
            </a:r>
            <a:r>
              <a:rPr kumimoji="1" lang="en-US" altLang="zh-CN" sz="2400" b="1">
                <a:latin typeface="宋体" pitchFamily="2" charset="-122"/>
              </a:rPr>
              <a:t>;</a:t>
            </a:r>
            <a:r>
              <a:rPr kumimoji="1" lang="zh-CN" altLang="en-US" sz="2400" b="1">
                <a:latin typeface="宋体" pitchFamily="2" charset="-122"/>
              </a:rPr>
              <a:t>表达式</a:t>
            </a:r>
            <a:r>
              <a:rPr kumimoji="1" lang="en-US" altLang="zh-CN" sz="2400" b="1">
                <a:latin typeface="宋体" pitchFamily="2" charset="-122"/>
              </a:rPr>
              <a:t>3</a:t>
            </a:r>
            <a:r>
              <a:rPr kumimoji="1" lang="zh-CN" altLang="en-US" sz="2400" b="1">
                <a:latin typeface="宋体" pitchFamily="2" charset="-122"/>
              </a:rPr>
              <a:t>则不断修改循环控制变量的值。</a:t>
            </a:r>
            <a:endParaRPr lang="zh-CN" altLang="en-US" sz="2400" b="1">
              <a:solidFill>
                <a:srgbClr val="990033"/>
              </a:solidFill>
              <a:latin typeface="宋体" pitchFamily="2" charset="-122"/>
            </a:endParaRP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b="1">
                <a:latin typeface="宋体" pitchFamily="2" charset="-122"/>
              </a:rPr>
              <a:t>(4)</a:t>
            </a:r>
            <a:r>
              <a:rPr lang="zh-CN" altLang="en-US" sz="2400" b="1">
                <a:latin typeface="宋体" pitchFamily="2" charset="-122"/>
              </a:rPr>
              <a:t>三个表达式均可省略，分号不能省略。</a:t>
            </a:r>
            <a:r>
              <a:rPr lang="en-US" altLang="zh-CN" sz="2400" b="1">
                <a:latin typeface="宋体" pitchFamily="2" charset="-122"/>
              </a:rPr>
              <a:t>for </a:t>
            </a:r>
            <a:r>
              <a:rPr lang="zh-CN" altLang="en-US" sz="2400" b="1">
                <a:latin typeface="宋体" pitchFamily="2" charset="-122"/>
              </a:rPr>
              <a:t>循环体可以是复合语句。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6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6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56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56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56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56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56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  <p:bldP spid="56323" grpId="0" build="p"/>
      <p:bldP spid="56345" grpId="0"/>
      <p:bldP spid="56347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4"/>
          <p:cNvSpPr txBox="1">
            <a:spLocks noGrp="1"/>
          </p:cNvSpPr>
          <p:nvPr/>
        </p:nvSpPr>
        <p:spPr bwMode="auto">
          <a:xfrm>
            <a:off x="6443663" y="6526213"/>
            <a:ext cx="240665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kumimoji="1" lang="zh-CN" altLang="en-US" sz="1600">
                <a:solidFill>
                  <a:srgbClr val="008000"/>
                </a:solidFill>
                <a:latin typeface="宋体" pitchFamily="2" charset="-122"/>
              </a:rPr>
              <a:t>第 </a:t>
            </a:r>
            <a:fld id="{70B99697-9D07-4283-9068-61461E57C2AD}" type="slidenum">
              <a:rPr kumimoji="1" lang="zh-CN" altLang="en-US" sz="1600" b="1">
                <a:solidFill>
                  <a:srgbClr val="FF9900"/>
                </a:solidFill>
                <a:latin typeface="宋体" pitchFamily="2" charset="-122"/>
              </a:rPr>
              <a:pPr algn="r" eaLnBrk="1" hangingPunct="1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t>17</a:t>
            </a:fld>
            <a:r>
              <a:rPr kumimoji="1" lang="en-US" altLang="zh-CN" sz="1600" b="1">
                <a:solidFill>
                  <a:srgbClr val="008000"/>
                </a:solidFill>
                <a:latin typeface="宋体" pitchFamily="2" charset="-122"/>
              </a:rPr>
              <a:t> </a:t>
            </a:r>
            <a:r>
              <a:rPr kumimoji="1" lang="zh-CN" altLang="en-US" sz="1600">
                <a:solidFill>
                  <a:srgbClr val="008000"/>
                </a:solidFill>
                <a:latin typeface="宋体" pitchFamily="2" charset="-122"/>
              </a:rPr>
              <a:t>页</a:t>
            </a:r>
          </a:p>
        </p:txBody>
      </p:sp>
      <p:sp>
        <p:nvSpPr>
          <p:cNvPr id="52244" name="Text Box 20"/>
          <p:cNvSpPr txBox="1">
            <a:spLocks noChangeArrowheads="1"/>
          </p:cNvSpPr>
          <p:nvPr/>
        </p:nvSpPr>
        <p:spPr bwMode="auto">
          <a:xfrm>
            <a:off x="457200" y="304800"/>
            <a:ext cx="396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3333CC"/>
                </a:solidFill>
                <a:latin typeface="Times New Roman" pitchFamily="18" charset="0"/>
              </a:rPr>
              <a:t>           </a:t>
            </a:r>
            <a:r>
              <a:rPr kumimoji="1" lang="zh-CN" altLang="en-US" sz="2400" b="1">
                <a:solidFill>
                  <a:srgbClr val="3333CC"/>
                </a:solidFill>
                <a:latin typeface="Times New Roman" pitchFamily="18" charset="0"/>
              </a:rPr>
              <a:t>用</a:t>
            </a:r>
            <a:r>
              <a:rPr kumimoji="1" lang="en-US" altLang="zh-CN" sz="2400" b="1">
                <a:solidFill>
                  <a:srgbClr val="3333CC"/>
                </a:solidFill>
                <a:latin typeface="Times New Roman" pitchFamily="18" charset="0"/>
              </a:rPr>
              <a:t>for</a:t>
            </a:r>
            <a:r>
              <a:rPr kumimoji="1" lang="zh-CN" altLang="en-US" sz="2400" b="1">
                <a:solidFill>
                  <a:srgbClr val="3333CC"/>
                </a:solidFill>
                <a:latin typeface="Times New Roman" pitchFamily="18" charset="0"/>
              </a:rPr>
              <a:t>循环求</a:t>
            </a:r>
          </a:p>
        </p:txBody>
      </p:sp>
      <p:graphicFrame>
        <p:nvGraphicFramePr>
          <p:cNvPr id="52245" name="Object 21"/>
          <p:cNvGraphicFramePr>
            <a:graphicFrameLocks noChangeAspect="1"/>
          </p:cNvGraphicFramePr>
          <p:nvPr/>
        </p:nvGraphicFramePr>
        <p:xfrm>
          <a:off x="3276600" y="0"/>
          <a:ext cx="6604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3" name="公式" r:id="rId3" imgW="266469" imgH="431425" progId="Equation.3">
                  <p:embed/>
                </p:oleObj>
              </mc:Choice>
              <mc:Fallback>
                <p:oleObj name="公式" r:id="rId3" imgW="266469" imgH="431425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0"/>
                        <a:ext cx="6604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64" name="Text Box 40"/>
          <p:cNvSpPr txBox="1">
            <a:spLocks noChangeArrowheads="1"/>
          </p:cNvSpPr>
          <p:nvPr/>
        </p:nvSpPr>
        <p:spPr bwMode="auto">
          <a:xfrm>
            <a:off x="5154613" y="271463"/>
            <a:ext cx="3810000" cy="6470650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CN" sz="2800" b="1" dirty="0">
                <a:latin typeface="Times New Roman" pitchFamily="18" charset="0"/>
              </a:rPr>
              <a:t>#include "</a:t>
            </a:r>
            <a:r>
              <a:rPr kumimoji="1" lang="en-US" altLang="zh-CN" sz="2800" b="1" dirty="0" err="1">
                <a:latin typeface="Times New Roman" pitchFamily="18" charset="0"/>
              </a:rPr>
              <a:t>stdio.h</a:t>
            </a:r>
            <a:r>
              <a:rPr kumimoji="1" lang="en-US" altLang="zh-CN" sz="2800" b="1" dirty="0">
                <a:latin typeface="Times New Roman" pitchFamily="18" charset="0"/>
              </a:rPr>
              <a:t>"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CN" sz="2800" b="1" dirty="0" err="1">
                <a:latin typeface="Times New Roman" pitchFamily="18" charset="0"/>
              </a:rPr>
              <a:t>int</a:t>
            </a:r>
            <a:r>
              <a:rPr kumimoji="1" lang="en-US" altLang="zh-CN" sz="2800" b="1" dirty="0">
                <a:latin typeface="Times New Roman" pitchFamily="18" charset="0"/>
              </a:rPr>
              <a:t> main()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</a:rPr>
              <a:t>{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</a:rPr>
              <a:t>   </a:t>
            </a:r>
            <a:r>
              <a:rPr kumimoji="1" lang="en-US" altLang="zh-CN" sz="2800" b="1" dirty="0" err="1">
                <a:latin typeface="Times New Roman" pitchFamily="18" charset="0"/>
              </a:rPr>
              <a:t>int</a:t>
            </a:r>
            <a:r>
              <a:rPr kumimoji="1" lang="en-US" altLang="zh-CN" sz="2800" b="1" dirty="0">
                <a:latin typeface="Times New Roman" pitchFamily="18" charset="0"/>
              </a:rPr>
              <a:t>  </a:t>
            </a:r>
            <a:r>
              <a:rPr kumimoji="1" lang="en-US" altLang="zh-CN" sz="2800" b="1" dirty="0" err="1">
                <a:latin typeface="Times New Roman" pitchFamily="18" charset="0"/>
              </a:rPr>
              <a:t>i,sum</a:t>
            </a:r>
            <a:r>
              <a:rPr kumimoji="1" lang="en-US" altLang="zh-CN" sz="2800" b="1" dirty="0">
                <a:latin typeface="Times New Roman" pitchFamily="18" charset="0"/>
              </a:rPr>
              <a:t>;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</a:rPr>
              <a:t>   sum=0;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</a:rPr>
              <a:t>   for (i=1;i&lt;=100;i++)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</a:rPr>
              <a:t>    { 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</a:rPr>
              <a:t>          </a:t>
            </a:r>
            <a:r>
              <a:rPr kumimoji="1" lang="en-US" altLang="zh-CN" sz="2800" b="1" dirty="0">
                <a:solidFill>
                  <a:srgbClr val="A50021"/>
                </a:solidFill>
                <a:latin typeface="Times New Roman" pitchFamily="18" charset="0"/>
              </a:rPr>
              <a:t>sum=</a:t>
            </a:r>
            <a:r>
              <a:rPr kumimoji="1" lang="en-US" altLang="zh-CN" sz="2800" b="1" dirty="0" err="1">
                <a:solidFill>
                  <a:srgbClr val="A50021"/>
                </a:solidFill>
                <a:latin typeface="Times New Roman" pitchFamily="18" charset="0"/>
              </a:rPr>
              <a:t>sum+i</a:t>
            </a:r>
            <a:r>
              <a:rPr kumimoji="1" lang="en-US" altLang="zh-CN" sz="2800" b="1" dirty="0">
                <a:solidFill>
                  <a:srgbClr val="A50021"/>
                </a:solidFill>
                <a:latin typeface="Times New Roman" pitchFamily="18" charset="0"/>
              </a:rPr>
              <a:t>;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</a:rPr>
              <a:t>    } 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</a:rPr>
              <a:t>    </a:t>
            </a:r>
            <a:r>
              <a:rPr kumimoji="1" lang="en-US" altLang="zh-CN" sz="2800" b="1" dirty="0" err="1">
                <a:latin typeface="Times New Roman" pitchFamily="18" charset="0"/>
              </a:rPr>
              <a:t>printf</a:t>
            </a:r>
            <a:r>
              <a:rPr kumimoji="1" lang="en-US" altLang="zh-CN" sz="2800" b="1" dirty="0">
                <a:latin typeface="Times New Roman" pitchFamily="18" charset="0"/>
              </a:rPr>
              <a:t>("%</a:t>
            </a:r>
            <a:r>
              <a:rPr kumimoji="1" lang="en-US" altLang="zh-CN" sz="2800" b="1" dirty="0" err="1">
                <a:latin typeface="Times New Roman" pitchFamily="18" charset="0"/>
              </a:rPr>
              <a:t>d",sum</a:t>
            </a:r>
            <a:r>
              <a:rPr kumimoji="1" lang="en-US" altLang="zh-CN" sz="2800" b="1" dirty="0">
                <a:latin typeface="Times New Roman" pitchFamily="18" charset="0"/>
              </a:rPr>
              <a:t>);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</a:rPr>
              <a:t>   return 0;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</a:rPr>
              <a:t>}</a:t>
            </a:r>
          </a:p>
        </p:txBody>
      </p:sp>
      <p:sp>
        <p:nvSpPr>
          <p:cNvPr id="52267" name="Oval 43"/>
          <p:cNvSpPr>
            <a:spLocks noChangeArrowheads="1"/>
          </p:cNvSpPr>
          <p:nvPr/>
        </p:nvSpPr>
        <p:spPr bwMode="auto">
          <a:xfrm>
            <a:off x="323850" y="188913"/>
            <a:ext cx="900113" cy="549275"/>
          </a:xfrm>
          <a:prstGeom prst="ellipse">
            <a:avLst/>
          </a:prstGeom>
          <a:solidFill>
            <a:srgbClr val="66FFFF"/>
          </a:solidFill>
          <a:ln w="12700" cap="sq">
            <a:solidFill>
              <a:srgbClr val="0066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buClr>
                <a:srgbClr val="CC99FF"/>
              </a:buClr>
              <a:buFont typeface="Monotype Sorts"/>
              <a:buNone/>
              <a:defRPr/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隶书" pitchFamily="49" charset="-122"/>
                <a:ea typeface="隶书" pitchFamily="49" charset="-122"/>
              </a:rPr>
              <a:t>例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隶书" pitchFamily="49" charset="-122"/>
                <a:ea typeface="隶书" pitchFamily="49" charset="-122"/>
              </a:rPr>
              <a:t>6</a:t>
            </a:r>
            <a:endParaRPr kumimoji="1" lang="en-US" altLang="zh-CN" sz="2800" b="1" dirty="0">
              <a:latin typeface="Times New Roman" pitchFamily="18" charset="0"/>
            </a:endParaRPr>
          </a:p>
        </p:txBody>
      </p:sp>
      <p:sp>
        <p:nvSpPr>
          <p:cNvPr id="52268" name="Text Box 44"/>
          <p:cNvSpPr txBox="1">
            <a:spLocks noChangeArrowheads="1"/>
          </p:cNvSpPr>
          <p:nvPr/>
        </p:nvSpPr>
        <p:spPr bwMode="auto">
          <a:xfrm>
            <a:off x="5447462" y="6105490"/>
            <a:ext cx="3517151" cy="707886"/>
          </a:xfrm>
          <a:prstGeom prst="rect">
            <a:avLst/>
          </a:prstGeom>
          <a:noFill/>
          <a:ln w="12700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 b="1" dirty="0">
                <a:latin typeface="幼圆" pitchFamily="49" charset="-122"/>
                <a:ea typeface="幼圆" pitchFamily="49" charset="-122"/>
              </a:rPr>
              <a:t>思考：循环初值不同，程序结果？</a:t>
            </a:r>
            <a:endParaRPr lang="en-US" altLang="zh-CN" sz="2000" b="1" dirty="0"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64561" name="Group 49"/>
          <p:cNvGrpSpPr>
            <a:grpSpLocks/>
          </p:cNvGrpSpPr>
          <p:nvPr/>
        </p:nvGrpSpPr>
        <p:grpSpPr bwMode="auto">
          <a:xfrm>
            <a:off x="395288" y="908050"/>
            <a:ext cx="4114800" cy="4800600"/>
            <a:chOff x="249" y="542"/>
            <a:chExt cx="2592" cy="3024"/>
          </a:xfrm>
        </p:grpSpPr>
        <p:grpSp>
          <p:nvGrpSpPr>
            <p:cNvPr id="20489" name="Group 11"/>
            <p:cNvGrpSpPr>
              <a:grpSpLocks/>
            </p:cNvGrpSpPr>
            <p:nvPr/>
          </p:nvGrpSpPr>
          <p:grpSpPr bwMode="auto">
            <a:xfrm>
              <a:off x="249" y="1344"/>
              <a:ext cx="1357" cy="1925"/>
              <a:chOff x="960" y="2112"/>
              <a:chExt cx="1357" cy="1925"/>
            </a:xfrm>
          </p:grpSpPr>
          <p:sp>
            <p:nvSpPr>
              <p:cNvPr id="20507" name="Line 12"/>
              <p:cNvSpPr>
                <a:spLocks noChangeShapeType="1"/>
              </p:cNvSpPr>
              <p:nvPr/>
            </p:nvSpPr>
            <p:spPr bwMode="auto">
              <a:xfrm>
                <a:off x="2317" y="3797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0508" name="Group 13"/>
              <p:cNvGrpSpPr>
                <a:grpSpLocks/>
              </p:cNvGrpSpPr>
              <p:nvPr/>
            </p:nvGrpSpPr>
            <p:grpSpPr bwMode="auto">
              <a:xfrm>
                <a:off x="960" y="2112"/>
                <a:ext cx="1344" cy="1890"/>
                <a:chOff x="960" y="2112"/>
                <a:chExt cx="1344" cy="1890"/>
              </a:xfrm>
            </p:grpSpPr>
            <p:sp>
              <p:nvSpPr>
                <p:cNvPr id="20509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960" y="2112"/>
                  <a:ext cx="18" cy="1872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510" name="Line 15"/>
                <p:cNvSpPr>
                  <a:spLocks noChangeShapeType="1"/>
                </p:cNvSpPr>
                <p:nvPr/>
              </p:nvSpPr>
              <p:spPr bwMode="auto">
                <a:xfrm flipH="1">
                  <a:off x="960" y="4002"/>
                  <a:ext cx="1344" cy="0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511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960" y="2112"/>
                  <a:ext cx="1344" cy="0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0490" name="Group 48"/>
            <p:cNvGrpSpPr>
              <a:grpSpLocks/>
            </p:cNvGrpSpPr>
            <p:nvPr/>
          </p:nvGrpSpPr>
          <p:grpSpPr bwMode="auto">
            <a:xfrm>
              <a:off x="645" y="542"/>
              <a:ext cx="2196" cy="3024"/>
              <a:chOff x="645" y="391"/>
              <a:chExt cx="2196" cy="3024"/>
            </a:xfrm>
          </p:grpSpPr>
          <p:sp>
            <p:nvSpPr>
              <p:cNvPr id="20491" name="AutoShape 4"/>
              <p:cNvSpPr>
                <a:spLocks noChangeArrowheads="1"/>
              </p:cNvSpPr>
              <p:nvPr/>
            </p:nvSpPr>
            <p:spPr bwMode="auto">
              <a:xfrm>
                <a:off x="645" y="1339"/>
                <a:ext cx="1920" cy="375"/>
              </a:xfrm>
              <a:prstGeom prst="flowChartDecision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kumimoji="1" lang="en-US" altLang="zh-CN" sz="2400">
                    <a:latin typeface="Times New Roman" pitchFamily="18" charset="0"/>
                  </a:rPr>
                  <a:t>i&lt;=100</a:t>
                </a:r>
              </a:p>
            </p:txBody>
          </p:sp>
          <p:sp>
            <p:nvSpPr>
              <p:cNvPr id="20492" name="AutoShape 5"/>
              <p:cNvSpPr>
                <a:spLocks noChangeArrowheads="1"/>
              </p:cNvSpPr>
              <p:nvPr/>
            </p:nvSpPr>
            <p:spPr bwMode="auto">
              <a:xfrm>
                <a:off x="1202" y="799"/>
                <a:ext cx="864" cy="336"/>
              </a:xfrm>
              <a:prstGeom prst="flowChartProcess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kumimoji="1" lang="en-US" altLang="zh-CN" sz="2400">
                    <a:latin typeface="Times New Roman" pitchFamily="18" charset="0"/>
                  </a:rPr>
                  <a:t>i=1</a:t>
                </a:r>
              </a:p>
            </p:txBody>
          </p:sp>
          <p:sp>
            <p:nvSpPr>
              <p:cNvPr id="20493" name="AutoShape 6"/>
              <p:cNvSpPr>
                <a:spLocks noChangeArrowheads="1"/>
              </p:cNvSpPr>
              <p:nvPr/>
            </p:nvSpPr>
            <p:spPr bwMode="auto">
              <a:xfrm>
                <a:off x="1020" y="1959"/>
                <a:ext cx="1180" cy="336"/>
              </a:xfrm>
              <a:prstGeom prst="flowChartProcess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kumimoji="1" lang="en-US" altLang="zh-CN" sz="2400">
                    <a:latin typeface="Times New Roman" pitchFamily="18" charset="0"/>
                  </a:rPr>
                  <a:t>sum=sum+i</a:t>
                </a:r>
                <a:endParaRPr kumimoji="1"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20494" name="AutoShape 7"/>
              <p:cNvSpPr>
                <a:spLocks noChangeArrowheads="1"/>
              </p:cNvSpPr>
              <p:nvPr/>
            </p:nvSpPr>
            <p:spPr bwMode="auto">
              <a:xfrm>
                <a:off x="1162" y="2530"/>
                <a:ext cx="864" cy="336"/>
              </a:xfrm>
              <a:prstGeom prst="flowChartProcess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kumimoji="1" lang="en-US" altLang="zh-CN" sz="2400">
                    <a:latin typeface="Times New Roman" pitchFamily="18" charset="0"/>
                  </a:rPr>
                  <a:t>i++</a:t>
                </a:r>
              </a:p>
            </p:txBody>
          </p:sp>
          <p:sp>
            <p:nvSpPr>
              <p:cNvPr id="20495" name="Line 8"/>
              <p:cNvSpPr>
                <a:spLocks noChangeShapeType="1"/>
              </p:cNvSpPr>
              <p:nvPr/>
            </p:nvSpPr>
            <p:spPr bwMode="auto">
              <a:xfrm>
                <a:off x="1593" y="109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496" name="Line 9"/>
              <p:cNvSpPr>
                <a:spLocks noChangeShapeType="1"/>
              </p:cNvSpPr>
              <p:nvPr/>
            </p:nvSpPr>
            <p:spPr bwMode="auto">
              <a:xfrm>
                <a:off x="1611" y="173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497" name="Line 10"/>
              <p:cNvSpPr>
                <a:spLocks noChangeShapeType="1"/>
              </p:cNvSpPr>
              <p:nvPr/>
            </p:nvSpPr>
            <p:spPr bwMode="auto">
              <a:xfrm>
                <a:off x="1607" y="2304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0498" name="Group 17"/>
              <p:cNvGrpSpPr>
                <a:grpSpLocks/>
              </p:cNvGrpSpPr>
              <p:nvPr/>
            </p:nvGrpSpPr>
            <p:grpSpPr bwMode="auto">
              <a:xfrm>
                <a:off x="1641" y="1518"/>
                <a:ext cx="1200" cy="1897"/>
                <a:chOff x="2352" y="2444"/>
                <a:chExt cx="1200" cy="1897"/>
              </a:xfrm>
            </p:grpSpPr>
            <p:sp>
              <p:nvSpPr>
                <p:cNvPr id="20503" name="Line 18"/>
                <p:cNvSpPr>
                  <a:spLocks noChangeShapeType="1"/>
                </p:cNvSpPr>
                <p:nvPr/>
              </p:nvSpPr>
              <p:spPr bwMode="auto">
                <a:xfrm>
                  <a:off x="3264" y="2457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504" name="Line 19"/>
                <p:cNvSpPr>
                  <a:spLocks noChangeShapeType="1"/>
                </p:cNvSpPr>
                <p:nvPr/>
              </p:nvSpPr>
              <p:spPr bwMode="auto">
                <a:xfrm>
                  <a:off x="3552" y="2444"/>
                  <a:ext cx="0" cy="1680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505" name="Line 20"/>
                <p:cNvSpPr>
                  <a:spLocks noChangeShapeType="1"/>
                </p:cNvSpPr>
                <p:nvPr/>
              </p:nvSpPr>
              <p:spPr bwMode="auto">
                <a:xfrm flipH="1" flipV="1">
                  <a:off x="2352" y="4089"/>
                  <a:ext cx="1200" cy="0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506" name="Line 21"/>
                <p:cNvSpPr>
                  <a:spLocks noChangeShapeType="1"/>
                </p:cNvSpPr>
                <p:nvPr/>
              </p:nvSpPr>
              <p:spPr bwMode="auto">
                <a:xfrm>
                  <a:off x="2361" y="4101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0499" name="Text Box 22"/>
              <p:cNvSpPr txBox="1">
                <a:spLocks noChangeArrowheads="1"/>
              </p:cNvSpPr>
              <p:nvPr/>
            </p:nvSpPr>
            <p:spPr bwMode="auto">
              <a:xfrm>
                <a:off x="2492" y="118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zh-CN" altLang="en-US" sz="2400" b="1">
                    <a:solidFill>
                      <a:srgbClr val="A50021"/>
                    </a:solidFill>
                    <a:latin typeface="Times New Roman" pitchFamily="18" charset="0"/>
                  </a:rPr>
                  <a:t>零</a:t>
                </a:r>
              </a:p>
            </p:txBody>
          </p:sp>
          <p:sp>
            <p:nvSpPr>
              <p:cNvPr id="20500" name="Text Box 23"/>
              <p:cNvSpPr txBox="1">
                <a:spLocks noChangeArrowheads="1"/>
              </p:cNvSpPr>
              <p:nvPr/>
            </p:nvSpPr>
            <p:spPr bwMode="auto">
              <a:xfrm>
                <a:off x="1681" y="1675"/>
                <a:ext cx="5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zh-CN" altLang="en-US" sz="2400" b="1">
                    <a:solidFill>
                      <a:srgbClr val="A50021"/>
                    </a:solidFill>
                    <a:latin typeface="Times New Roman" pitchFamily="18" charset="0"/>
                  </a:rPr>
                  <a:t>非零</a:t>
                </a:r>
              </a:p>
            </p:txBody>
          </p:sp>
          <p:sp>
            <p:nvSpPr>
              <p:cNvPr id="20501" name="AutoShape 5"/>
              <p:cNvSpPr>
                <a:spLocks noChangeArrowheads="1"/>
              </p:cNvSpPr>
              <p:nvPr/>
            </p:nvSpPr>
            <p:spPr bwMode="auto">
              <a:xfrm>
                <a:off x="1202" y="391"/>
                <a:ext cx="864" cy="336"/>
              </a:xfrm>
              <a:prstGeom prst="flowChartProcess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kumimoji="1" lang="en-US" altLang="zh-CN" sz="2400">
                    <a:latin typeface="Times New Roman" pitchFamily="18" charset="0"/>
                  </a:rPr>
                  <a:t>sum=0</a:t>
                </a:r>
              </a:p>
            </p:txBody>
          </p:sp>
          <p:sp>
            <p:nvSpPr>
              <p:cNvPr id="20502" name="Line 47"/>
              <p:cNvSpPr>
                <a:spLocks noChangeShapeType="1"/>
              </p:cNvSpPr>
              <p:nvPr/>
            </p:nvSpPr>
            <p:spPr bwMode="auto">
              <a:xfrm>
                <a:off x="1610" y="709"/>
                <a:ext cx="0" cy="136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" name="矩形 1"/>
          <p:cNvSpPr/>
          <p:nvPr/>
        </p:nvSpPr>
        <p:spPr>
          <a:xfrm>
            <a:off x="448663" y="5814337"/>
            <a:ext cx="41980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b="1" dirty="0"/>
              <a:t>对于开始的</a:t>
            </a:r>
            <a:r>
              <a:rPr lang="en-US" altLang="zh-CN" b="1" dirty="0"/>
              <a:t>i=1</a:t>
            </a:r>
            <a:r>
              <a:rPr lang="zh-CN" altLang="en-US" b="1" dirty="0"/>
              <a:t>，当</a:t>
            </a:r>
            <a:r>
              <a:rPr lang="en-US" altLang="zh-CN" b="1" dirty="0"/>
              <a:t>i&lt;=100</a:t>
            </a:r>
            <a:r>
              <a:rPr lang="zh-CN" altLang="en-US" b="1" dirty="0"/>
              <a:t>时，重复做</a:t>
            </a:r>
            <a:r>
              <a:rPr lang="en-US" altLang="zh-CN" b="1" dirty="0"/>
              <a:t>sum=</a:t>
            </a:r>
            <a:r>
              <a:rPr lang="en-US" altLang="zh-CN" b="1" dirty="0" err="1"/>
              <a:t>sum+i</a:t>
            </a:r>
            <a:r>
              <a:rPr lang="zh-CN" altLang="en-US" b="1" dirty="0"/>
              <a:t>，每⼀轮循环在做完循环体内语句后，使得</a:t>
            </a:r>
            <a:r>
              <a:rPr lang="en-US" altLang="zh-CN" b="1" dirty="0"/>
              <a:t>i++</a:t>
            </a:r>
            <a:r>
              <a:rPr lang="zh-CN" altLang="en-US" b="1" dirty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4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226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2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22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22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22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22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22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522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22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522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522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522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522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2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44" grpId="0" autoUpdateAnimBg="0"/>
      <p:bldP spid="52264" grpId="0" build="p" animBg="1" autoUpdateAnimBg="0"/>
      <p:bldP spid="52268" grpId="0" animBg="1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443663" y="6526213"/>
            <a:ext cx="2406650" cy="331787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zh-CN" altLang="en-US">
                <a:solidFill>
                  <a:srgbClr val="008000"/>
                </a:solidFill>
                <a:latin typeface="宋体" pitchFamily="2" charset="-122"/>
              </a:rPr>
              <a:t>第 </a:t>
            </a:r>
            <a:fld id="{5279784A-FC56-4A38-B505-832C833C5817}" type="slidenum">
              <a:rPr lang="zh-CN" altLang="en-US" b="1" smtClean="0">
                <a:solidFill>
                  <a:srgbClr val="FF9900"/>
                </a:solidFill>
                <a:latin typeface="宋体" pitchFamily="2" charset="-122"/>
              </a:rPr>
              <a:pPr eaLnBrk="1" hangingPunct="1">
                <a:buFont typeface="Monotype Sorts" pitchFamily="2" charset="2"/>
                <a:buNone/>
              </a:pPr>
              <a:t>18</a:t>
            </a:fld>
            <a:r>
              <a:rPr lang="en-US" altLang="zh-CN" b="1">
                <a:solidFill>
                  <a:srgbClr val="008000"/>
                </a:solidFill>
                <a:latin typeface="宋体" pitchFamily="2" charset="-122"/>
              </a:rPr>
              <a:t> </a:t>
            </a:r>
            <a:r>
              <a:rPr lang="zh-CN" altLang="en-US">
                <a:solidFill>
                  <a:srgbClr val="008000"/>
                </a:solidFill>
                <a:latin typeface="宋体" pitchFamily="2" charset="-122"/>
              </a:rPr>
              <a:t>页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692150"/>
            <a:ext cx="4483100" cy="1655763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400" b="1" i="1">
                <a:solidFill>
                  <a:srgbClr val="003399"/>
                </a:solidFill>
              </a:rPr>
              <a:t>（</a:t>
            </a:r>
            <a:r>
              <a:rPr lang="en-US" altLang="zh-CN" sz="2400" b="1" i="1">
                <a:solidFill>
                  <a:srgbClr val="003399"/>
                </a:solidFill>
              </a:rPr>
              <a:t>1</a:t>
            </a:r>
            <a:r>
              <a:rPr lang="zh-CN" altLang="en-US" sz="2400" b="1" i="1">
                <a:solidFill>
                  <a:srgbClr val="003399"/>
                </a:solidFill>
              </a:rPr>
              <a:t>）三个表达式都不省略</a:t>
            </a:r>
          </a:p>
          <a:p>
            <a:pPr>
              <a:buFontTx/>
              <a:buNone/>
            </a:pPr>
            <a:r>
              <a:rPr lang="en-US" altLang="zh-CN" sz="2400" b="1">
                <a:solidFill>
                  <a:schemeClr val="tx1"/>
                </a:solidFill>
              </a:rPr>
              <a:t>    int i,sum=0;</a:t>
            </a:r>
          </a:p>
          <a:p>
            <a:pPr>
              <a:buFontTx/>
              <a:buNone/>
            </a:pPr>
            <a:r>
              <a:rPr lang="en-US" altLang="zh-CN" sz="2400" b="1">
                <a:solidFill>
                  <a:schemeClr val="tx1"/>
                </a:solidFill>
              </a:rPr>
              <a:t>    for ( i=1;  i &lt;= n ;  i ++  )</a:t>
            </a:r>
          </a:p>
          <a:p>
            <a:pPr>
              <a:buFontTx/>
              <a:buNone/>
            </a:pPr>
            <a:r>
              <a:rPr lang="en-US" altLang="zh-CN" sz="2400" b="1">
                <a:solidFill>
                  <a:schemeClr val="tx1"/>
                </a:solidFill>
              </a:rPr>
              <a:t>    {  sum = sum  + i ; }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957443" name="Text Box 3"/>
          <p:cNvSpPr txBox="1">
            <a:spLocks noChangeArrowheads="1"/>
          </p:cNvSpPr>
          <p:nvPr/>
        </p:nvSpPr>
        <p:spPr bwMode="auto">
          <a:xfrm>
            <a:off x="4679950" y="455613"/>
            <a:ext cx="446405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kumimoji="1" lang="en-US" altLang="en-US" sz="2400" b="1" i="1">
                <a:solidFill>
                  <a:srgbClr val="003399"/>
                </a:solidFill>
                <a:latin typeface="Times New Roman" pitchFamily="18" charset="0"/>
              </a:rPr>
              <a:t>(</a:t>
            </a:r>
            <a:r>
              <a:rPr kumimoji="1" lang="en-US" altLang="zh-CN" sz="2400" b="1" i="1">
                <a:solidFill>
                  <a:srgbClr val="003399"/>
                </a:solidFill>
                <a:latin typeface="Times New Roman" pitchFamily="18" charset="0"/>
              </a:rPr>
              <a:t>2</a:t>
            </a:r>
            <a:r>
              <a:rPr kumimoji="1" lang="en-US" altLang="en-US" sz="2400" b="1" i="1">
                <a:solidFill>
                  <a:srgbClr val="003399"/>
                </a:solidFill>
                <a:latin typeface="Times New Roman" pitchFamily="18" charset="0"/>
              </a:rPr>
              <a:t>)</a:t>
            </a:r>
            <a:r>
              <a:rPr kumimoji="1" lang="en-US" altLang="en-US" sz="2400" b="1">
                <a:solidFill>
                  <a:srgbClr val="003399"/>
                </a:solidFill>
                <a:latin typeface="Times New Roman" pitchFamily="18" charset="0"/>
              </a:rPr>
              <a:t> </a:t>
            </a:r>
            <a:r>
              <a:rPr kumimoji="1" lang="zh-CN" altLang="en-US" sz="2400" b="1" i="1">
                <a:solidFill>
                  <a:schemeClr val="hlink"/>
                </a:solidFill>
                <a:latin typeface="Times New Roman" pitchFamily="18" charset="0"/>
              </a:rPr>
              <a:t>缺省表达式</a:t>
            </a:r>
            <a:r>
              <a:rPr kumimoji="1" lang="en-US" altLang="zh-CN" sz="2400" b="1" i="1">
                <a:solidFill>
                  <a:schemeClr val="hlink"/>
                </a:solidFill>
                <a:latin typeface="Times New Roman" pitchFamily="18" charset="0"/>
              </a:rPr>
              <a:t>1</a:t>
            </a:r>
          </a:p>
          <a:p>
            <a:pPr algn="l" eaLnBrk="1" hangingPunct="1">
              <a:lnSpc>
                <a:spcPct val="130000"/>
              </a:lnSpc>
            </a:pPr>
            <a:r>
              <a:rPr kumimoji="1" lang="en-US" altLang="zh-CN" sz="2400" b="1">
                <a:solidFill>
                  <a:srgbClr val="003399"/>
                </a:solidFill>
                <a:latin typeface="Times New Roman" pitchFamily="18" charset="0"/>
              </a:rPr>
              <a:t>  int </a:t>
            </a:r>
            <a:r>
              <a:rPr kumimoji="1" lang="en-US" altLang="en-US" sz="2400" b="1">
                <a:solidFill>
                  <a:srgbClr val="003399"/>
                </a:solidFill>
                <a:latin typeface="Times New Roman" pitchFamily="18" charset="0"/>
              </a:rPr>
              <a:t> </a:t>
            </a:r>
            <a:r>
              <a:rPr kumimoji="1" lang="en-US" altLang="zh-CN" sz="2400" b="1">
                <a:solidFill>
                  <a:srgbClr val="003399"/>
                </a:solidFill>
                <a:latin typeface="Times New Roman" pitchFamily="18" charset="0"/>
              </a:rPr>
              <a:t>i =1, sum=0;</a:t>
            </a:r>
            <a:r>
              <a:rPr kumimoji="1" lang="en-US" altLang="zh-CN" sz="2400" b="1">
                <a:solidFill>
                  <a:srgbClr val="FFFF66"/>
                </a:solidFill>
                <a:latin typeface="Times New Roman" pitchFamily="18" charset="0"/>
              </a:rPr>
              <a:t> </a:t>
            </a:r>
          </a:p>
          <a:p>
            <a:pPr algn="l" eaLnBrk="1" hangingPunct="1">
              <a:lnSpc>
                <a:spcPct val="130000"/>
              </a:lnSpc>
            </a:pPr>
            <a:r>
              <a:rPr kumimoji="1" lang="en-US" altLang="zh-CN" sz="2400" b="1">
                <a:solidFill>
                  <a:srgbClr val="FFFF66"/>
                </a:solidFill>
                <a:latin typeface="Times New Roman" pitchFamily="18" charset="0"/>
              </a:rPr>
              <a:t>  </a:t>
            </a:r>
            <a:r>
              <a:rPr kumimoji="1" lang="en-US" altLang="zh-CN" sz="2400" b="1">
                <a:latin typeface="Times New Roman" pitchFamily="18" charset="0"/>
              </a:rPr>
              <a:t>for (</a:t>
            </a:r>
            <a:r>
              <a:rPr kumimoji="1" lang="en-US" altLang="zh-CN" sz="2400" b="1">
                <a:solidFill>
                  <a:srgbClr val="FF0066"/>
                </a:solidFill>
                <a:latin typeface="Times New Roman" pitchFamily="18" charset="0"/>
              </a:rPr>
              <a:t> ;</a:t>
            </a:r>
            <a:r>
              <a:rPr kumimoji="1" lang="en-US" altLang="zh-CN" sz="2400" b="1">
                <a:latin typeface="Times New Roman" pitchFamily="18" charset="0"/>
              </a:rPr>
              <a:t>  i &lt;= n ;  i ++  )</a:t>
            </a:r>
          </a:p>
          <a:p>
            <a:pPr algn="l" eaLnBrk="1" hangingPunct="1">
              <a:lnSpc>
                <a:spcPct val="130000"/>
              </a:lnSpc>
            </a:pPr>
            <a:r>
              <a:rPr kumimoji="1" lang="en-US" altLang="zh-CN" sz="2400" b="1">
                <a:latin typeface="Times New Roman" pitchFamily="18" charset="0"/>
              </a:rPr>
              <a:t>    {  sum = sum  + i ; }</a:t>
            </a:r>
          </a:p>
        </p:txBody>
      </p:sp>
      <p:sp>
        <p:nvSpPr>
          <p:cNvPr id="957445" name="Text Box 5"/>
          <p:cNvSpPr txBox="1">
            <a:spLocks noChangeArrowheads="1"/>
          </p:cNvSpPr>
          <p:nvPr/>
        </p:nvSpPr>
        <p:spPr bwMode="auto">
          <a:xfrm>
            <a:off x="395288" y="2328863"/>
            <a:ext cx="4105275" cy="246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kumimoji="1" lang="en-US" altLang="en-US" sz="2400" b="1" i="1">
                <a:solidFill>
                  <a:srgbClr val="003399"/>
                </a:solidFill>
                <a:latin typeface="Times New Roman" pitchFamily="18" charset="0"/>
              </a:rPr>
              <a:t>(3)</a:t>
            </a:r>
            <a:r>
              <a:rPr kumimoji="1" lang="en-US" altLang="en-US" sz="2400" b="1">
                <a:latin typeface="Times New Roman" pitchFamily="18" charset="0"/>
              </a:rPr>
              <a:t> </a:t>
            </a:r>
            <a:r>
              <a:rPr kumimoji="1" lang="zh-CN" altLang="en-US" sz="2400" b="1" i="1">
                <a:solidFill>
                  <a:schemeClr val="hlink"/>
                </a:solidFill>
                <a:latin typeface="Times New Roman" pitchFamily="18" charset="0"/>
              </a:rPr>
              <a:t>缺省表达式</a:t>
            </a:r>
            <a:r>
              <a:rPr kumimoji="1" lang="en-US" altLang="zh-CN" sz="2400" b="1" i="1">
                <a:solidFill>
                  <a:schemeClr val="hlink"/>
                </a:solidFill>
                <a:latin typeface="Times New Roman" pitchFamily="18" charset="0"/>
              </a:rPr>
              <a:t>3</a:t>
            </a:r>
          </a:p>
          <a:p>
            <a:pPr algn="l" eaLnBrk="1" hangingPunct="1">
              <a:lnSpc>
                <a:spcPct val="130000"/>
              </a:lnSpc>
            </a:pPr>
            <a:r>
              <a:rPr kumimoji="1" lang="en-US" altLang="zh-CN" sz="2400" b="1">
                <a:latin typeface="Times New Roman" pitchFamily="18" charset="0"/>
              </a:rPr>
              <a:t>int i,sun=0;</a:t>
            </a:r>
          </a:p>
          <a:p>
            <a:pPr algn="l" eaLnBrk="1" hangingPunct="1">
              <a:lnSpc>
                <a:spcPct val="130000"/>
              </a:lnSpc>
            </a:pPr>
            <a:r>
              <a:rPr kumimoji="1" lang="en-US" altLang="zh-CN" sz="2400" b="1">
                <a:latin typeface="Times New Roman" pitchFamily="18" charset="0"/>
              </a:rPr>
              <a:t>for ( i =1;  i &lt;= n </a:t>
            </a:r>
            <a:r>
              <a:rPr kumimoji="1" lang="en-US" altLang="zh-CN" sz="2400" b="1">
                <a:solidFill>
                  <a:srgbClr val="FF0066"/>
                </a:solidFill>
                <a:latin typeface="Times New Roman" pitchFamily="18" charset="0"/>
              </a:rPr>
              <a:t>;</a:t>
            </a:r>
            <a:r>
              <a:rPr kumimoji="1" lang="en-US" altLang="zh-CN" sz="2400" b="1">
                <a:latin typeface="Times New Roman" pitchFamily="18" charset="0"/>
              </a:rPr>
              <a:t> )</a:t>
            </a:r>
          </a:p>
          <a:p>
            <a:pPr algn="l" eaLnBrk="1" hangingPunct="1">
              <a:lnSpc>
                <a:spcPct val="130000"/>
              </a:lnSpc>
            </a:pPr>
            <a:r>
              <a:rPr kumimoji="1" lang="en-US" altLang="zh-CN" sz="2400" b="1">
                <a:latin typeface="Times New Roman" pitchFamily="18" charset="0"/>
              </a:rPr>
              <a:t> {  sum = sum  + i ;</a:t>
            </a:r>
          </a:p>
          <a:p>
            <a:pPr algn="l" eaLnBrk="1" hangingPunct="1">
              <a:lnSpc>
                <a:spcPct val="130000"/>
              </a:lnSpc>
            </a:pPr>
            <a:r>
              <a:rPr kumimoji="1" lang="en-US" altLang="zh-CN" sz="2400" b="1">
                <a:latin typeface="Times New Roman" pitchFamily="18" charset="0"/>
              </a:rPr>
              <a:t>     </a:t>
            </a:r>
            <a:r>
              <a:rPr kumimoji="1" lang="en-US" altLang="zh-CN" sz="2400" b="1">
                <a:solidFill>
                  <a:srgbClr val="003399"/>
                </a:solidFill>
                <a:latin typeface="Times New Roman" pitchFamily="18" charset="0"/>
              </a:rPr>
              <a:t>i ++ ;</a:t>
            </a:r>
            <a:r>
              <a:rPr kumimoji="1" lang="en-US" altLang="zh-CN" sz="2400" b="1">
                <a:latin typeface="Times New Roman" pitchFamily="18" charset="0"/>
              </a:rPr>
              <a:t>   }</a:t>
            </a:r>
          </a:p>
        </p:txBody>
      </p:sp>
      <p:sp>
        <p:nvSpPr>
          <p:cNvPr id="957446" name="Text Box 6"/>
          <p:cNvSpPr txBox="1">
            <a:spLocks noChangeArrowheads="1"/>
          </p:cNvSpPr>
          <p:nvPr/>
        </p:nvSpPr>
        <p:spPr bwMode="auto">
          <a:xfrm>
            <a:off x="4786313" y="2328863"/>
            <a:ext cx="4357687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kumimoji="1" lang="en-US" altLang="en-US" sz="2400" b="1" i="1">
                <a:solidFill>
                  <a:srgbClr val="003399"/>
                </a:solidFill>
                <a:latin typeface="Times New Roman" pitchFamily="18" charset="0"/>
              </a:rPr>
              <a:t>(4)</a:t>
            </a:r>
            <a:r>
              <a:rPr kumimoji="1" lang="en-US" altLang="en-US" sz="2400" b="1">
                <a:latin typeface="Times New Roman" pitchFamily="18" charset="0"/>
              </a:rPr>
              <a:t> </a:t>
            </a:r>
            <a:r>
              <a:rPr kumimoji="1" lang="zh-CN" altLang="en-US" sz="2400" b="1" i="1">
                <a:solidFill>
                  <a:schemeClr val="hlink"/>
                </a:solidFill>
                <a:latin typeface="Times New Roman" pitchFamily="18" charset="0"/>
              </a:rPr>
              <a:t>缺省循环体</a:t>
            </a:r>
          </a:p>
          <a:p>
            <a:pPr algn="l" eaLnBrk="1" hangingPunct="1">
              <a:lnSpc>
                <a:spcPct val="130000"/>
              </a:lnSpc>
            </a:pPr>
            <a:r>
              <a:rPr kumimoji="1" lang="en-US" altLang="zh-CN" sz="2400" b="1">
                <a:latin typeface="Times New Roman" pitchFamily="18" charset="0"/>
              </a:rPr>
              <a:t>int i,sum=-0;</a:t>
            </a:r>
          </a:p>
          <a:p>
            <a:pPr algn="l" eaLnBrk="1" hangingPunct="1">
              <a:lnSpc>
                <a:spcPct val="130000"/>
              </a:lnSpc>
            </a:pPr>
            <a:r>
              <a:rPr kumimoji="1" lang="en-US" altLang="zh-CN" sz="2400" b="1">
                <a:latin typeface="Times New Roman" pitchFamily="18" charset="0"/>
              </a:rPr>
              <a:t>for ( i =1; i &lt;= n ; </a:t>
            </a:r>
            <a:r>
              <a:rPr kumimoji="1" lang="en-US" altLang="zh-CN" sz="2400" b="1">
                <a:solidFill>
                  <a:srgbClr val="003399"/>
                </a:solidFill>
                <a:latin typeface="Times New Roman" pitchFamily="18" charset="0"/>
              </a:rPr>
              <a:t>sum+= i++) ;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itchFamily="18" charset="0"/>
              </a:rPr>
              <a:t> </a:t>
            </a:r>
          </a:p>
          <a:p>
            <a:pPr algn="l" eaLnBrk="1" hangingPunct="1">
              <a:lnSpc>
                <a:spcPct val="130000"/>
              </a:lnSpc>
            </a:pPr>
            <a:r>
              <a:rPr kumimoji="1" lang="en-US" altLang="zh-CN" sz="2400" b="1">
                <a:latin typeface="Times New Roman" pitchFamily="18" charset="0"/>
              </a:rPr>
              <a:t>         </a:t>
            </a:r>
            <a:endParaRPr kumimoji="1" lang="zh-CN" altLang="en-US" sz="2400" b="1">
              <a:latin typeface="Times New Roman" pitchFamily="18" charset="0"/>
            </a:endParaRPr>
          </a:p>
        </p:txBody>
      </p:sp>
      <p:sp>
        <p:nvSpPr>
          <p:cNvPr id="21511" name="Text Box 10"/>
          <p:cNvSpPr txBox="1">
            <a:spLocks noChangeArrowheads="1"/>
          </p:cNvSpPr>
          <p:nvPr/>
        </p:nvSpPr>
        <p:spPr bwMode="auto">
          <a:xfrm>
            <a:off x="2124075" y="188913"/>
            <a:ext cx="4537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1" lang="en-US" altLang="zh-CN" sz="2800" b="1">
                <a:solidFill>
                  <a:srgbClr val="CC0000"/>
                </a:solidFill>
              </a:rPr>
              <a:t>for</a:t>
            </a:r>
            <a:r>
              <a:rPr kumimoji="1" lang="zh-CN" altLang="en-US" sz="2800" b="1">
                <a:solidFill>
                  <a:srgbClr val="CC0000"/>
                </a:solidFill>
              </a:rPr>
              <a:t>语句不同应用形式</a:t>
            </a:r>
            <a:endParaRPr lang="zh-CN" altLang="en-US" sz="2800">
              <a:solidFill>
                <a:srgbClr val="CC0000"/>
              </a:solidFill>
            </a:endParaRPr>
          </a:p>
        </p:txBody>
      </p:sp>
      <p:sp>
        <p:nvSpPr>
          <p:cNvPr id="18443" name="Rectangle 4"/>
          <p:cNvSpPr>
            <a:spLocks noChangeArrowheads="1"/>
          </p:cNvSpPr>
          <p:nvPr/>
        </p:nvSpPr>
        <p:spPr bwMode="auto">
          <a:xfrm>
            <a:off x="323850" y="4724400"/>
            <a:ext cx="8153400" cy="195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400" b="1">
                <a:solidFill>
                  <a:schemeClr val="hlink"/>
                </a:solidFill>
                <a:latin typeface="Times New Roman" pitchFamily="18" charset="0"/>
              </a:rPr>
              <a:t>（</a:t>
            </a:r>
            <a:r>
              <a:rPr kumimoji="1" lang="en-US" altLang="zh-CN" sz="2400" b="1">
                <a:solidFill>
                  <a:schemeClr val="hlink"/>
                </a:solidFill>
                <a:latin typeface="Times New Roman" pitchFamily="18" charset="0"/>
              </a:rPr>
              <a:t>5</a:t>
            </a:r>
            <a:r>
              <a:rPr kumimoji="1" lang="zh-CN" altLang="en-US" sz="2400" b="1">
                <a:solidFill>
                  <a:schemeClr val="hlink"/>
                </a:solidFill>
                <a:latin typeface="Times New Roman" pitchFamily="18" charset="0"/>
              </a:rPr>
              <a:t>）</a:t>
            </a:r>
            <a:r>
              <a:rPr kumimoji="1" lang="zh-CN" altLang="en-US" sz="2400" b="1" i="1">
                <a:solidFill>
                  <a:schemeClr val="hlink"/>
                </a:solidFill>
                <a:latin typeface="Times New Roman" pitchFamily="18" charset="0"/>
              </a:rPr>
              <a:t>表达式</a:t>
            </a:r>
            <a:r>
              <a:rPr kumimoji="1" lang="en-US" altLang="zh-CN" sz="2400" b="1" i="1">
                <a:solidFill>
                  <a:schemeClr val="hlink"/>
                </a:solidFill>
                <a:latin typeface="Times New Roman" pitchFamily="18" charset="0"/>
              </a:rPr>
              <a:t>1</a:t>
            </a:r>
            <a:r>
              <a:rPr kumimoji="1" lang="zh-CN" altLang="en-US" sz="2400" b="1" i="1">
                <a:solidFill>
                  <a:schemeClr val="hlink"/>
                </a:solidFill>
                <a:latin typeface="Times New Roman" pitchFamily="18" charset="0"/>
              </a:rPr>
              <a:t>和表达式</a:t>
            </a:r>
            <a:r>
              <a:rPr kumimoji="1" lang="en-US" altLang="zh-CN" sz="2400" b="1" i="1">
                <a:solidFill>
                  <a:schemeClr val="hlink"/>
                </a:solidFill>
                <a:latin typeface="Times New Roman" pitchFamily="18" charset="0"/>
              </a:rPr>
              <a:t>3</a:t>
            </a:r>
            <a:r>
              <a:rPr kumimoji="1" lang="zh-CN" altLang="en-US" sz="2400" b="1" i="1">
                <a:solidFill>
                  <a:schemeClr val="hlink"/>
                </a:solidFill>
                <a:latin typeface="Times New Roman" pitchFamily="18" charset="0"/>
              </a:rPr>
              <a:t>可为逗号表达式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      </a:t>
            </a:r>
            <a:r>
              <a:rPr kumimoji="1" lang="en-US" altLang="zh-CN" sz="2400" b="1">
                <a:latin typeface="Times New Roman" pitchFamily="18" charset="0"/>
              </a:rPr>
              <a:t>int  i,j,sum;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      for( </a:t>
            </a:r>
            <a:r>
              <a:rPr kumimoji="1" lang="en-US" altLang="zh-CN" sz="2400" b="1">
                <a:solidFill>
                  <a:schemeClr val="accent1"/>
                </a:solidFill>
                <a:latin typeface="Times New Roman" pitchFamily="18" charset="0"/>
              </a:rPr>
              <a:t>sum=0, i=0,j=100</a:t>
            </a:r>
            <a:r>
              <a:rPr kumimoji="1" lang="en-US" altLang="zh-CN" sz="2400" b="1">
                <a:solidFill>
                  <a:srgbClr val="CC0000"/>
                </a:solidFill>
                <a:latin typeface="Times New Roman" pitchFamily="18" charset="0"/>
              </a:rPr>
              <a:t>; </a:t>
            </a:r>
            <a:r>
              <a:rPr kumimoji="1" lang="en-US" altLang="zh-CN" sz="2400" b="1">
                <a:latin typeface="Times New Roman" pitchFamily="18" charset="0"/>
              </a:rPr>
              <a:t>i&lt;=j</a:t>
            </a:r>
            <a:r>
              <a:rPr kumimoji="1" lang="en-US" altLang="zh-CN" sz="2400" b="1">
                <a:solidFill>
                  <a:srgbClr val="CC0000"/>
                </a:solidFill>
                <a:latin typeface="Times New Roman" pitchFamily="18" charset="0"/>
              </a:rPr>
              <a:t>; </a:t>
            </a:r>
            <a:r>
              <a:rPr kumimoji="1" lang="en-US" altLang="zh-CN" sz="2400" b="1">
                <a:solidFill>
                  <a:schemeClr val="accent2"/>
                </a:solidFill>
                <a:latin typeface="Times New Roman" pitchFamily="18" charset="0"/>
              </a:rPr>
              <a:t>i++,j--</a:t>
            </a:r>
            <a:r>
              <a:rPr kumimoji="1" lang="en-US" altLang="zh-CN" sz="2400" b="1">
                <a:latin typeface="Times New Roman" pitchFamily="18" charset="0"/>
              </a:rPr>
              <a:t>  ) 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                  sum=sum+i+j;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957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957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957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 bldLvl="2" autoUpdateAnimBg="0"/>
      <p:bldP spid="957443" grpId="0" autoUpdateAnimBg="0"/>
      <p:bldP spid="957445" grpId="0" autoUpdateAnimBg="0"/>
      <p:bldP spid="957446" grpId="0" autoUpdateAnimBg="0"/>
      <p:bldP spid="1844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443663" y="6526213"/>
            <a:ext cx="2406650" cy="331787"/>
          </a:xfrm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zh-CN" altLang="en-US" dirty="0">
                <a:latin typeface="+mn-ea"/>
              </a:rPr>
              <a:t>第 </a:t>
            </a:r>
            <a:fld id="{70F7B980-FE6C-429A-BF93-A6689B435648}" type="slidenum">
              <a:rPr lang="zh-CN" altLang="en-US" b="1">
                <a:solidFill>
                  <a:srgbClr val="FF9900"/>
                </a:solidFill>
                <a:latin typeface="+mn-ea"/>
              </a:rPr>
              <a:pPr>
                <a:buFont typeface="Monotype Sorts" pitchFamily="2" charset="2"/>
                <a:buNone/>
                <a:defRPr/>
              </a:pPr>
              <a:t>19</a:t>
            </a:fld>
            <a:r>
              <a:rPr lang="zh-CN" altLang="en-US" b="1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页</a:t>
            </a:r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620688"/>
            <a:ext cx="8424862" cy="583565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Arial" charset="0"/>
              </a:rPr>
              <a:t>分析：求前</a:t>
            </a:r>
            <a:r>
              <a:rPr lang="en-US" altLang="zh-CN" sz="2400" b="1" dirty="0">
                <a:solidFill>
                  <a:schemeClr val="tx1"/>
                </a:solidFill>
                <a:latin typeface="Arial" charset="0"/>
              </a:rPr>
              <a:t>n </a:t>
            </a:r>
            <a:r>
              <a:rPr lang="zh-CN" altLang="en-US" sz="2400" b="1" dirty="0">
                <a:solidFill>
                  <a:schemeClr val="tx1"/>
                </a:solidFill>
                <a:latin typeface="Arial" charset="0"/>
              </a:rPr>
              <a:t>项和，要循环</a:t>
            </a:r>
            <a:r>
              <a:rPr lang="en-US" altLang="zh-CN" sz="2400" b="1" dirty="0">
                <a:solidFill>
                  <a:schemeClr val="tx1"/>
                </a:solidFill>
                <a:latin typeface="Arial" charset="0"/>
              </a:rPr>
              <a:t>n</a:t>
            </a:r>
            <a:r>
              <a:rPr lang="zh-CN" altLang="en-US" sz="2400" b="1" dirty="0">
                <a:solidFill>
                  <a:schemeClr val="tx1"/>
                </a:solidFill>
                <a:latin typeface="Arial" charset="0"/>
              </a:rPr>
              <a:t>次，每次累加</a:t>
            </a:r>
            <a:r>
              <a:rPr lang="en-US" altLang="zh-CN" sz="2400" b="1" dirty="0">
                <a:solidFill>
                  <a:schemeClr val="tx1"/>
                </a:solidFill>
                <a:latin typeface="Arial" charset="0"/>
              </a:rPr>
              <a:t>1</a:t>
            </a:r>
            <a:r>
              <a:rPr lang="zh-CN" altLang="en-US" sz="2400" b="1" dirty="0">
                <a:solidFill>
                  <a:schemeClr val="tx1"/>
                </a:solidFill>
                <a:latin typeface="Arial" charset="0"/>
              </a:rPr>
              <a:t>项。除第</a:t>
            </a:r>
            <a:r>
              <a:rPr lang="en-US" altLang="zh-CN" sz="2400" b="1" dirty="0">
                <a:solidFill>
                  <a:schemeClr val="tx1"/>
                </a:solidFill>
                <a:latin typeface="Arial" charset="0"/>
              </a:rPr>
              <a:t>1</a:t>
            </a:r>
            <a:r>
              <a:rPr lang="zh-CN" altLang="en-US" sz="2400" b="1" dirty="0">
                <a:solidFill>
                  <a:schemeClr val="tx1"/>
                </a:solidFill>
                <a:latin typeface="Arial" charset="0"/>
              </a:rPr>
              <a:t>项外，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Arial" charset="0"/>
              </a:rPr>
              <a:t>每次循环分母都递增</a:t>
            </a:r>
            <a:r>
              <a:rPr lang="en-US" altLang="zh-CN" sz="2400" b="1" dirty="0">
                <a:solidFill>
                  <a:schemeClr val="tx1"/>
                </a:solidFill>
                <a:latin typeface="Arial" charset="0"/>
              </a:rPr>
              <a:t>2,</a:t>
            </a:r>
            <a:r>
              <a:rPr lang="zh-CN" altLang="en-US" sz="2400" b="1" dirty="0">
                <a:solidFill>
                  <a:schemeClr val="tx1"/>
                </a:solidFill>
                <a:latin typeface="Arial" charset="0"/>
              </a:rPr>
              <a:t>符号交替变化。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Arial" charset="0"/>
              </a:rPr>
              <a:t>#include &lt;</a:t>
            </a:r>
            <a:r>
              <a:rPr lang="en-US" altLang="zh-CN" sz="2400" b="1" dirty="0" err="1">
                <a:solidFill>
                  <a:schemeClr val="tx1"/>
                </a:solidFill>
                <a:latin typeface="Arial" charset="0"/>
              </a:rPr>
              <a:t>stdio.h</a:t>
            </a:r>
            <a:r>
              <a:rPr lang="en-US" altLang="zh-CN" sz="2400" b="1" dirty="0">
                <a:solidFill>
                  <a:schemeClr val="tx1"/>
                </a:solidFill>
                <a:latin typeface="Arial" charset="0"/>
              </a:rPr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dirty="0" err="1">
                <a:solidFill>
                  <a:schemeClr val="tx1"/>
                </a:solidFill>
                <a:latin typeface="Arial" charset="0"/>
              </a:rPr>
              <a:t>int</a:t>
            </a:r>
            <a:r>
              <a:rPr lang="en-US" altLang="zh-CN" sz="2400" b="1" dirty="0">
                <a:solidFill>
                  <a:schemeClr val="tx1"/>
                </a:solidFill>
                <a:latin typeface="Arial" charset="0"/>
              </a:rPr>
              <a:t> main()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Arial" charset="0"/>
              </a:rPr>
              <a:t>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Arial" charset="0"/>
              </a:rPr>
              <a:t>    </a:t>
            </a:r>
            <a:r>
              <a:rPr lang="en-US" altLang="zh-CN" sz="2400" b="1" dirty="0" err="1">
                <a:solidFill>
                  <a:schemeClr val="tx1"/>
                </a:solidFill>
                <a:latin typeface="Arial" charset="0"/>
              </a:rPr>
              <a:t>int</a:t>
            </a:r>
            <a:r>
              <a:rPr lang="en-US" altLang="zh-CN" sz="2400" b="1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altLang="zh-CN" sz="2400" b="1" dirty="0" err="1">
                <a:solidFill>
                  <a:schemeClr val="tx1"/>
                </a:solidFill>
                <a:latin typeface="Arial" charset="0"/>
              </a:rPr>
              <a:t>i,n,t</a:t>
            </a:r>
            <a:r>
              <a:rPr lang="en-US" altLang="zh-CN" sz="2400" b="1" dirty="0">
                <a:solidFill>
                  <a:schemeClr val="tx1"/>
                </a:solidFill>
                <a:latin typeface="Arial" charset="0"/>
              </a:rPr>
              <a:t>=1,flag=1;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Arial" charset="0"/>
              </a:rPr>
              <a:t>    double sum=0,item;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Arial" charset="0"/>
              </a:rPr>
              <a:t>    </a:t>
            </a:r>
            <a:r>
              <a:rPr lang="en-US" altLang="zh-CN" sz="2400" b="1" dirty="0" err="1">
                <a:solidFill>
                  <a:schemeClr val="tx1"/>
                </a:solidFill>
                <a:latin typeface="Arial" charset="0"/>
              </a:rPr>
              <a:t>scanf</a:t>
            </a:r>
            <a:r>
              <a:rPr lang="en-US" altLang="zh-CN" sz="2400" b="1" dirty="0">
                <a:solidFill>
                  <a:schemeClr val="tx1"/>
                </a:solidFill>
                <a:latin typeface="Arial" charset="0"/>
              </a:rPr>
              <a:t>("%</a:t>
            </a:r>
            <a:r>
              <a:rPr lang="en-US" altLang="zh-CN" sz="2400" b="1" dirty="0" err="1">
                <a:solidFill>
                  <a:schemeClr val="tx1"/>
                </a:solidFill>
                <a:latin typeface="Arial" charset="0"/>
              </a:rPr>
              <a:t>d",&amp;n</a:t>
            </a:r>
            <a:r>
              <a:rPr lang="en-US" altLang="zh-CN" sz="2400" b="1" dirty="0">
                <a:solidFill>
                  <a:schemeClr val="tx1"/>
                </a:solidFill>
                <a:latin typeface="Arial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Arial" charset="0"/>
              </a:rPr>
              <a:t>    for(i=1;i&lt;=</a:t>
            </a:r>
            <a:r>
              <a:rPr lang="en-US" altLang="zh-CN" sz="2400" b="1" dirty="0" err="1">
                <a:solidFill>
                  <a:schemeClr val="tx1"/>
                </a:solidFill>
                <a:latin typeface="Arial" charset="0"/>
              </a:rPr>
              <a:t>n;i</a:t>
            </a:r>
            <a:r>
              <a:rPr lang="en-US" altLang="zh-CN" sz="2400" b="1" dirty="0">
                <a:solidFill>
                  <a:schemeClr val="tx1"/>
                </a:solidFill>
                <a:latin typeface="Arial" charset="0"/>
              </a:rPr>
              <a:t>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Arial" charset="0"/>
              </a:rPr>
              <a:t>    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rgbClr val="A50021"/>
                </a:solidFill>
                <a:latin typeface="Arial" charset="0"/>
              </a:rPr>
              <a:t>         item=flag*1.0/t;          </a:t>
            </a:r>
            <a:r>
              <a:rPr lang="en-US" altLang="zh-CN" sz="2400" b="1" dirty="0">
                <a:solidFill>
                  <a:schemeClr val="tx1"/>
                </a:solidFill>
                <a:latin typeface="Arial" charset="0"/>
              </a:rPr>
              <a:t>/* </a:t>
            </a:r>
            <a:r>
              <a:rPr lang="zh-CN" altLang="en-US" sz="2400" b="1" dirty="0">
                <a:solidFill>
                  <a:schemeClr val="tx1"/>
                </a:solidFill>
                <a:latin typeface="Arial" charset="0"/>
              </a:rPr>
              <a:t>计算第</a:t>
            </a:r>
            <a:r>
              <a:rPr lang="en-US" altLang="zh-CN" sz="2400" b="1" dirty="0">
                <a:solidFill>
                  <a:schemeClr val="tx1"/>
                </a:solidFill>
                <a:latin typeface="Arial" charset="0"/>
              </a:rPr>
              <a:t>i</a:t>
            </a:r>
            <a:r>
              <a:rPr lang="zh-CN" altLang="en-US" sz="2400" b="1" dirty="0">
                <a:solidFill>
                  <a:schemeClr val="tx1"/>
                </a:solidFill>
                <a:latin typeface="Arial" charset="0"/>
              </a:rPr>
              <a:t>项的值 *</a:t>
            </a:r>
            <a:r>
              <a:rPr lang="en-US" altLang="zh-CN" sz="2400" b="1" dirty="0">
                <a:solidFill>
                  <a:schemeClr val="tx1"/>
                </a:solidFill>
                <a:latin typeface="Arial" charset="0"/>
              </a:rPr>
              <a:t>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rgbClr val="A50021"/>
                </a:solidFill>
                <a:latin typeface="Arial" charset="0"/>
              </a:rPr>
              <a:t>         sum=</a:t>
            </a:r>
            <a:r>
              <a:rPr lang="en-US" altLang="zh-CN" sz="2400" b="1" dirty="0" err="1">
                <a:solidFill>
                  <a:srgbClr val="A50021"/>
                </a:solidFill>
                <a:latin typeface="Arial" charset="0"/>
              </a:rPr>
              <a:t>sum+item</a:t>
            </a:r>
            <a:r>
              <a:rPr lang="en-US" altLang="zh-CN" sz="2400" b="1" dirty="0">
                <a:solidFill>
                  <a:srgbClr val="A50021"/>
                </a:solidFill>
                <a:latin typeface="Arial" charset="0"/>
              </a:rPr>
              <a:t>;       </a:t>
            </a:r>
            <a:r>
              <a:rPr lang="en-US" altLang="zh-CN" sz="2400" b="1" dirty="0">
                <a:solidFill>
                  <a:schemeClr val="tx1"/>
                </a:solidFill>
                <a:latin typeface="Arial" charset="0"/>
              </a:rPr>
              <a:t>/*  </a:t>
            </a:r>
            <a:r>
              <a:rPr lang="zh-CN" altLang="en-US" sz="2400" b="1" dirty="0">
                <a:solidFill>
                  <a:schemeClr val="tx1"/>
                </a:solidFill>
                <a:latin typeface="Arial" charset="0"/>
              </a:rPr>
              <a:t>累加第</a:t>
            </a:r>
            <a:r>
              <a:rPr lang="en-US" altLang="zh-CN" sz="2400" b="1" dirty="0">
                <a:solidFill>
                  <a:schemeClr val="tx1"/>
                </a:solidFill>
                <a:latin typeface="Arial" charset="0"/>
              </a:rPr>
              <a:t>i</a:t>
            </a:r>
            <a:r>
              <a:rPr lang="zh-CN" altLang="en-US" sz="2400" b="1" dirty="0">
                <a:solidFill>
                  <a:schemeClr val="tx1"/>
                </a:solidFill>
                <a:latin typeface="Arial" charset="0"/>
              </a:rPr>
              <a:t>项的值 *</a:t>
            </a:r>
            <a:r>
              <a:rPr lang="en-US" altLang="zh-CN" sz="2400" b="1" dirty="0">
                <a:solidFill>
                  <a:schemeClr val="tx1"/>
                </a:solidFill>
                <a:latin typeface="Arial" charset="0"/>
              </a:rPr>
              <a:t>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rgbClr val="A50021"/>
                </a:solidFill>
                <a:latin typeface="Arial" charset="0"/>
              </a:rPr>
              <a:t>         flag=-flag;                 </a:t>
            </a:r>
            <a:r>
              <a:rPr lang="en-US" altLang="zh-CN" sz="2400" b="1" dirty="0">
                <a:solidFill>
                  <a:schemeClr val="tx1"/>
                </a:solidFill>
                <a:latin typeface="Arial" charset="0"/>
              </a:rPr>
              <a:t>/*</a:t>
            </a:r>
            <a:r>
              <a:rPr lang="zh-CN" altLang="en-US" sz="2400" b="1" dirty="0">
                <a:solidFill>
                  <a:schemeClr val="tx1"/>
                </a:solidFill>
                <a:latin typeface="Arial" charset="0"/>
              </a:rPr>
              <a:t>改变符号，为下次循环做准备*</a:t>
            </a:r>
            <a:r>
              <a:rPr lang="en-US" altLang="zh-CN" sz="2400" b="1" dirty="0">
                <a:solidFill>
                  <a:schemeClr val="tx1"/>
                </a:solidFill>
                <a:latin typeface="Arial" charset="0"/>
              </a:rPr>
              <a:t>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rgbClr val="A50021"/>
                </a:solidFill>
                <a:latin typeface="Arial" charset="0"/>
              </a:rPr>
              <a:t>         t=t+2;</a:t>
            </a:r>
            <a:r>
              <a:rPr lang="en-US" altLang="zh-CN" sz="2400" b="1" dirty="0">
                <a:solidFill>
                  <a:schemeClr val="tx1"/>
                </a:solidFill>
                <a:latin typeface="Arial" charset="0"/>
              </a:rPr>
              <a:t>                        /*</a:t>
            </a:r>
            <a:r>
              <a:rPr lang="zh-CN" altLang="en-US" sz="2400" b="1" dirty="0">
                <a:solidFill>
                  <a:schemeClr val="tx1"/>
                </a:solidFill>
                <a:latin typeface="Arial" charset="0"/>
              </a:rPr>
              <a:t>分母递增</a:t>
            </a:r>
            <a:r>
              <a:rPr lang="en-US" altLang="zh-CN" sz="2400" b="1" dirty="0">
                <a:solidFill>
                  <a:schemeClr val="tx1"/>
                </a:solidFill>
                <a:latin typeface="Arial" charset="0"/>
              </a:rPr>
              <a:t>2</a:t>
            </a:r>
            <a:r>
              <a:rPr lang="zh-CN" altLang="en-US" sz="2400" b="1" dirty="0">
                <a:solidFill>
                  <a:schemeClr val="tx1"/>
                </a:solidFill>
                <a:latin typeface="Arial" charset="0"/>
              </a:rPr>
              <a:t>，为下次循环做准备*</a:t>
            </a:r>
            <a:r>
              <a:rPr lang="en-US" altLang="zh-CN" sz="2400" b="1" dirty="0">
                <a:solidFill>
                  <a:schemeClr val="tx1"/>
                </a:solidFill>
                <a:latin typeface="Arial" charset="0"/>
              </a:rPr>
              <a:t>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Arial" charset="0"/>
              </a:rPr>
              <a:t>    }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Arial" charset="0"/>
              </a:rPr>
              <a:t>    </a:t>
            </a:r>
            <a:r>
              <a:rPr lang="en-US" altLang="zh-CN" sz="2400" b="1" dirty="0" err="1">
                <a:solidFill>
                  <a:schemeClr val="tx1"/>
                </a:solidFill>
                <a:latin typeface="Arial" charset="0"/>
              </a:rPr>
              <a:t>printf</a:t>
            </a:r>
            <a:r>
              <a:rPr lang="en-US" altLang="zh-CN" sz="2400" b="1" dirty="0">
                <a:solidFill>
                  <a:schemeClr val="tx1"/>
                </a:solidFill>
                <a:latin typeface="Arial" charset="0"/>
              </a:rPr>
              <a:t>("sum=%f\</a:t>
            </a:r>
            <a:r>
              <a:rPr lang="en-US" altLang="zh-CN" sz="2400" b="1" dirty="0" err="1">
                <a:solidFill>
                  <a:schemeClr val="tx1"/>
                </a:solidFill>
                <a:latin typeface="Arial" charset="0"/>
              </a:rPr>
              <a:t>n",sum</a:t>
            </a:r>
            <a:r>
              <a:rPr lang="en-US" altLang="zh-CN" sz="2400" b="1" dirty="0">
                <a:solidFill>
                  <a:schemeClr val="tx1"/>
                </a:solidFill>
                <a:latin typeface="Arial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Arial" charset="0"/>
              </a:rPr>
              <a:t>    return 0; }</a:t>
            </a:r>
          </a:p>
        </p:txBody>
      </p:sp>
      <p:sp>
        <p:nvSpPr>
          <p:cNvPr id="108547" name="Oval 3"/>
          <p:cNvSpPr>
            <a:spLocks noChangeArrowheads="1"/>
          </p:cNvSpPr>
          <p:nvPr/>
        </p:nvSpPr>
        <p:spPr bwMode="auto">
          <a:xfrm>
            <a:off x="250825" y="114300"/>
            <a:ext cx="720725" cy="431800"/>
          </a:xfrm>
          <a:prstGeom prst="ellipse">
            <a:avLst/>
          </a:prstGeom>
          <a:solidFill>
            <a:srgbClr val="66FFFF"/>
          </a:solidFill>
          <a:ln w="12700" cap="sq">
            <a:solidFill>
              <a:srgbClr val="0066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buClr>
                <a:srgbClr val="CC99FF"/>
              </a:buClr>
              <a:buFont typeface="Monotype Sorts"/>
              <a:buNone/>
              <a:defRPr/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隶书" pitchFamily="49" charset="-122"/>
                <a:ea typeface="隶书" pitchFamily="49" charset="-122"/>
              </a:rPr>
              <a:t>例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隶书" pitchFamily="49" charset="-122"/>
                <a:ea typeface="隶书" pitchFamily="49" charset="-122"/>
              </a:rPr>
              <a:t>7</a:t>
            </a:r>
            <a:endParaRPr kumimoji="1" lang="en-US" altLang="zh-CN" sz="2800" b="1" dirty="0">
              <a:latin typeface="Times New Roman" pitchFamily="18" charset="0"/>
            </a:endParaRP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1044575" y="146050"/>
            <a:ext cx="7631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chemeClr val="hlink"/>
                </a:solidFill>
                <a:latin typeface="Times New Roman" pitchFamily="18" charset="0"/>
              </a:rPr>
              <a:t>输入一个正数</a:t>
            </a:r>
            <a:r>
              <a:rPr lang="en-US" altLang="zh-CN" sz="2400" b="1">
                <a:solidFill>
                  <a:schemeClr val="hlink"/>
                </a:solidFill>
                <a:latin typeface="Times New Roman" pitchFamily="18" charset="0"/>
              </a:rPr>
              <a:t>n</a:t>
            </a:r>
            <a:r>
              <a:rPr lang="zh-CN" altLang="en-US" sz="2400" b="1">
                <a:solidFill>
                  <a:schemeClr val="hlink"/>
                </a:solidFill>
                <a:latin typeface="Times New Roman" pitchFamily="18" charset="0"/>
              </a:rPr>
              <a:t>，计算</a:t>
            </a:r>
            <a:r>
              <a:rPr lang="en-US" altLang="zh-CN" sz="2400" b="1">
                <a:solidFill>
                  <a:schemeClr val="hlink"/>
                </a:solidFill>
                <a:latin typeface="Times New Roman" pitchFamily="18" charset="0"/>
              </a:rPr>
              <a:t>1-1/3+1/5-1/7+……</a:t>
            </a:r>
            <a:r>
              <a:rPr lang="zh-CN" altLang="en-US" sz="2400" b="1">
                <a:solidFill>
                  <a:schemeClr val="hlink"/>
                </a:solidFill>
                <a:latin typeface="Times New Roman" pitchFamily="18" charset="0"/>
              </a:rPr>
              <a:t>的前</a:t>
            </a:r>
            <a:r>
              <a:rPr lang="en-US" altLang="zh-CN" sz="2400" b="1">
                <a:solidFill>
                  <a:schemeClr val="hlink"/>
                </a:solidFill>
                <a:latin typeface="Times New Roman" pitchFamily="18" charset="0"/>
              </a:rPr>
              <a:t>n</a:t>
            </a:r>
            <a:r>
              <a:rPr lang="zh-CN" altLang="en-US" sz="2400" b="1">
                <a:solidFill>
                  <a:schemeClr val="hlink"/>
                </a:solidFill>
                <a:latin typeface="Times New Roman" pitchFamily="18" charset="0"/>
              </a:rPr>
              <a:t>项之和。</a:t>
            </a:r>
          </a:p>
        </p:txBody>
      </p:sp>
      <p:sp>
        <p:nvSpPr>
          <p:cNvPr id="108549" name="Text Box 5"/>
          <p:cNvSpPr txBox="1">
            <a:spLocks noChangeArrowheads="1"/>
          </p:cNvSpPr>
          <p:nvPr/>
        </p:nvSpPr>
        <p:spPr bwMode="auto">
          <a:xfrm>
            <a:off x="5292080" y="1628800"/>
            <a:ext cx="3168650" cy="854075"/>
          </a:xfrm>
          <a:prstGeom prst="rect">
            <a:avLst/>
          </a:prstGeom>
          <a:solidFill>
            <a:srgbClr val="CCFFFF"/>
          </a:solidFill>
          <a:ln w="12700">
            <a:solidFill>
              <a:srgbClr val="A5002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b="1">
                <a:latin typeface="Times New Roman" pitchFamily="18" charset="0"/>
              </a:rPr>
              <a:t>运行结果</a:t>
            </a:r>
            <a:r>
              <a:rPr lang="en-US" altLang="zh-CN" sz="2400" b="1">
                <a:latin typeface="Times New Roman" pitchFamily="18" charset="0"/>
              </a:rPr>
              <a:t>: </a:t>
            </a:r>
            <a:r>
              <a:rPr lang="zh-CN" altLang="en-US" sz="2400" b="1">
                <a:latin typeface="Times New Roman" pitchFamily="18" charset="0"/>
              </a:rPr>
              <a:t>输入</a:t>
            </a:r>
            <a:r>
              <a:rPr lang="en-US" altLang="zh-CN" sz="2400" b="1">
                <a:latin typeface="Times New Roman" pitchFamily="18" charset="0"/>
              </a:rPr>
              <a:t>:5↙</a:t>
            </a:r>
          </a:p>
          <a:p>
            <a:pPr algn="l" eaLnBrk="1" hangingPunct="1">
              <a:lnSpc>
                <a:spcPct val="95000"/>
              </a:lnSpc>
              <a:spcBef>
                <a:spcPct val="10000"/>
              </a:spcBef>
            </a:pPr>
            <a:r>
              <a:rPr lang="en-US" altLang="zh-CN" sz="2400" b="1">
                <a:latin typeface="Times New Roman" pitchFamily="18" charset="0"/>
              </a:rPr>
              <a:t>sum=0.834921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8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8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85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85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85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85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85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85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85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85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85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85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85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85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0854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0854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6" grpId="0" build="p"/>
      <p:bldP spid="10854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443663" y="6526213"/>
            <a:ext cx="2406650" cy="331787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zh-CN" altLang="en-US">
                <a:solidFill>
                  <a:srgbClr val="008000"/>
                </a:solidFill>
                <a:latin typeface="宋体" pitchFamily="2" charset="-122"/>
              </a:rPr>
              <a:t>第 </a:t>
            </a:r>
            <a:fld id="{CE5D063E-C911-4BD9-8ACF-B3935EBA9246}" type="slidenum">
              <a:rPr lang="zh-CN" altLang="en-US" b="1" smtClean="0">
                <a:solidFill>
                  <a:srgbClr val="FF9900"/>
                </a:solidFill>
                <a:latin typeface="宋体" pitchFamily="2" charset="-122"/>
              </a:rPr>
              <a:pPr eaLnBrk="1" hangingPunct="1">
                <a:buFont typeface="Monotype Sorts" pitchFamily="2" charset="2"/>
                <a:buNone/>
              </a:pPr>
              <a:t>2</a:t>
            </a:fld>
            <a:r>
              <a:rPr lang="en-US" altLang="zh-CN" b="1">
                <a:solidFill>
                  <a:srgbClr val="008000"/>
                </a:solidFill>
                <a:latin typeface="宋体" pitchFamily="2" charset="-122"/>
              </a:rPr>
              <a:t> </a:t>
            </a:r>
            <a:r>
              <a:rPr lang="zh-CN" altLang="en-US">
                <a:solidFill>
                  <a:srgbClr val="008000"/>
                </a:solidFill>
                <a:latin typeface="宋体" pitchFamily="2" charset="-122"/>
              </a:rPr>
              <a:t>页</a:t>
            </a: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55650" y="1196975"/>
            <a:ext cx="8064500" cy="3313113"/>
          </a:xfrm>
          <a:noFill/>
        </p:spPr>
        <p:txBody>
          <a:bodyPr/>
          <a:lstStyle/>
          <a:p>
            <a:pPr algn="ctr">
              <a:buFontTx/>
              <a:buNone/>
            </a:pPr>
            <a:r>
              <a:rPr lang="zh-CN" altLang="en-US" sz="3600" b="1">
                <a:solidFill>
                  <a:schemeClr val="tx1"/>
                </a:solidFill>
              </a:rPr>
              <a:t>本章学习要点</a:t>
            </a:r>
            <a:endParaRPr lang="en-US" altLang="zh-CN" sz="3600" b="1">
              <a:solidFill>
                <a:schemeClr val="tx1"/>
              </a:solidFill>
            </a:endParaRPr>
          </a:p>
          <a:p>
            <a:r>
              <a:rPr lang="zh-CN" altLang="en-US" sz="2800" b="1">
                <a:solidFill>
                  <a:schemeClr val="tx1"/>
                </a:solidFill>
              </a:rPr>
              <a:t>理解循环结构</a:t>
            </a:r>
            <a:endParaRPr lang="en-US" altLang="zh-CN" sz="2800" b="1">
              <a:solidFill>
                <a:schemeClr val="tx1"/>
              </a:solidFill>
            </a:endParaRPr>
          </a:p>
          <a:p>
            <a:r>
              <a:rPr lang="zh-CN" altLang="en-US" sz="2800" b="1">
                <a:solidFill>
                  <a:schemeClr val="tx1"/>
                </a:solidFill>
              </a:rPr>
              <a:t>建立循环的基本概念和逻辑思维 </a:t>
            </a:r>
          </a:p>
          <a:p>
            <a:r>
              <a:rPr lang="zh-CN" altLang="en-US" sz="2800" b="1">
                <a:solidFill>
                  <a:schemeClr val="tx1"/>
                </a:solidFill>
              </a:rPr>
              <a:t>掌握循环程序设计的方法</a:t>
            </a:r>
          </a:p>
          <a:p>
            <a:r>
              <a:rPr lang="zh-CN" altLang="en-US" sz="2800" b="1">
                <a:solidFill>
                  <a:schemeClr val="tx1"/>
                </a:solidFill>
              </a:rPr>
              <a:t>掌握循环的嵌套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9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9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9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9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2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443663" y="6526213"/>
            <a:ext cx="2406650" cy="331787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zh-CN" altLang="en-US">
                <a:solidFill>
                  <a:srgbClr val="008000"/>
                </a:solidFill>
                <a:latin typeface="宋体" pitchFamily="2" charset="-122"/>
              </a:rPr>
              <a:t>第 </a:t>
            </a:r>
            <a:fld id="{3F99D106-957B-41EF-8265-393B0163D6B7}" type="slidenum">
              <a:rPr lang="zh-CN" altLang="en-US" b="1" smtClean="0">
                <a:solidFill>
                  <a:srgbClr val="FF9900"/>
                </a:solidFill>
                <a:latin typeface="宋体" pitchFamily="2" charset="-122"/>
              </a:rPr>
              <a:pPr eaLnBrk="1" hangingPunct="1">
                <a:buFont typeface="Monotype Sorts" pitchFamily="2" charset="2"/>
                <a:buNone/>
              </a:pPr>
              <a:t>20</a:t>
            </a:fld>
            <a:r>
              <a:rPr lang="en-US" altLang="zh-CN" b="1">
                <a:solidFill>
                  <a:srgbClr val="008000"/>
                </a:solidFill>
                <a:latin typeface="宋体" pitchFamily="2" charset="-122"/>
              </a:rPr>
              <a:t> </a:t>
            </a:r>
            <a:r>
              <a:rPr lang="zh-CN" altLang="en-US">
                <a:solidFill>
                  <a:srgbClr val="008000"/>
                </a:solidFill>
                <a:latin typeface="宋体" pitchFamily="2" charset="-122"/>
              </a:rPr>
              <a:t>页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en-US" altLang="zh-CN" sz="40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6.4  </a:t>
            </a:r>
            <a:r>
              <a:rPr lang="zh-CN" altLang="en-US" sz="40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三种循环语句的比较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4675" y="908050"/>
            <a:ext cx="8174038" cy="5178425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en-US" altLang="zh-CN" sz="2800" b="1">
                <a:solidFill>
                  <a:schemeClr val="tx1"/>
                </a:solidFill>
              </a:rPr>
              <a:t>for</a:t>
            </a:r>
            <a:r>
              <a:rPr lang="zh-CN" altLang="en-US" sz="2800" b="1">
                <a:solidFill>
                  <a:schemeClr val="tx1"/>
                </a:solidFill>
              </a:rPr>
              <a:t>语句和</a:t>
            </a:r>
            <a:r>
              <a:rPr lang="en-US" altLang="zh-CN" sz="2800" b="1">
                <a:solidFill>
                  <a:schemeClr val="tx1"/>
                </a:solidFill>
              </a:rPr>
              <a:t>while</a:t>
            </a:r>
            <a:r>
              <a:rPr lang="zh-CN" altLang="en-US" sz="2800" b="1">
                <a:solidFill>
                  <a:schemeClr val="tx1"/>
                </a:solidFill>
              </a:rPr>
              <a:t>语句先判断条件，后执行语句，故循环体有可能一次也不执行，而</a:t>
            </a:r>
            <a:r>
              <a:rPr lang="en-US" altLang="zh-CN" sz="2800" b="1">
                <a:solidFill>
                  <a:schemeClr val="tx1"/>
                </a:solidFill>
              </a:rPr>
              <a:t>do—while</a:t>
            </a:r>
            <a:r>
              <a:rPr lang="zh-CN" altLang="en-US" sz="2800" b="1">
                <a:solidFill>
                  <a:schemeClr val="tx1"/>
                </a:solidFill>
              </a:rPr>
              <a:t>语句的循环体</a:t>
            </a:r>
            <a:r>
              <a:rPr lang="zh-CN" altLang="en-US" sz="2800" b="1">
                <a:solidFill>
                  <a:srgbClr val="FF0000"/>
                </a:solidFill>
              </a:rPr>
              <a:t>至少执行一次</a:t>
            </a:r>
            <a:r>
              <a:rPr lang="zh-CN" altLang="en-US" sz="2800" b="1"/>
              <a:t>。</a:t>
            </a:r>
          </a:p>
          <a:p>
            <a:pPr>
              <a:lnSpc>
                <a:spcPct val="115000"/>
              </a:lnSpc>
            </a:pPr>
            <a:r>
              <a:rPr lang="zh-CN" altLang="en-US" sz="2800" b="1">
                <a:solidFill>
                  <a:schemeClr val="tx1"/>
                </a:solidFill>
              </a:rPr>
              <a:t>必须在</a:t>
            </a:r>
            <a:r>
              <a:rPr lang="en-US" altLang="zh-CN" sz="2800" b="1">
                <a:solidFill>
                  <a:schemeClr val="tx1"/>
                </a:solidFill>
              </a:rPr>
              <a:t>while </a:t>
            </a:r>
            <a:r>
              <a:rPr lang="zh-CN" altLang="en-US" sz="2800" b="1">
                <a:solidFill>
                  <a:schemeClr val="tx1"/>
                </a:solidFill>
              </a:rPr>
              <a:t>语句和</a:t>
            </a:r>
            <a:r>
              <a:rPr lang="en-US" altLang="zh-CN" sz="2800" b="1">
                <a:solidFill>
                  <a:schemeClr val="tx1"/>
                </a:solidFill>
              </a:rPr>
              <a:t>do—while</a:t>
            </a:r>
            <a:r>
              <a:rPr lang="zh-CN" altLang="en-US" sz="2800" b="1">
                <a:solidFill>
                  <a:schemeClr val="tx1"/>
                </a:solidFill>
              </a:rPr>
              <a:t>语句之前对循环体变量赋初值，循环体中必须包含能最终改变循环条件真假的操作；而</a:t>
            </a:r>
            <a:r>
              <a:rPr lang="en-US" altLang="zh-CN" sz="2800" b="1">
                <a:solidFill>
                  <a:schemeClr val="tx1"/>
                </a:solidFill>
              </a:rPr>
              <a:t>for</a:t>
            </a:r>
            <a:r>
              <a:rPr lang="zh-CN" altLang="en-US" sz="2800" b="1">
                <a:solidFill>
                  <a:schemeClr val="tx1"/>
                </a:solidFill>
              </a:rPr>
              <a:t>语句可在表达式</a:t>
            </a:r>
            <a:r>
              <a:rPr lang="en-US" altLang="zh-CN" sz="2800" b="1">
                <a:solidFill>
                  <a:schemeClr val="tx1"/>
                </a:solidFill>
              </a:rPr>
              <a:t>1</a:t>
            </a:r>
            <a:r>
              <a:rPr lang="zh-CN" altLang="en-US" sz="2800" b="1">
                <a:solidFill>
                  <a:schemeClr val="tx1"/>
                </a:solidFill>
              </a:rPr>
              <a:t>中对循环变量赋初值，表达式</a:t>
            </a:r>
            <a:r>
              <a:rPr lang="en-US" altLang="zh-CN" sz="2800" b="1">
                <a:solidFill>
                  <a:schemeClr val="tx1"/>
                </a:solidFill>
              </a:rPr>
              <a:t>3</a:t>
            </a:r>
            <a:r>
              <a:rPr lang="zh-CN" altLang="en-US" sz="2800" b="1">
                <a:solidFill>
                  <a:schemeClr val="tx1"/>
                </a:solidFill>
              </a:rPr>
              <a:t>中修改循环变量的值。</a:t>
            </a:r>
          </a:p>
          <a:p>
            <a:pPr>
              <a:lnSpc>
                <a:spcPct val="115000"/>
              </a:lnSpc>
            </a:pPr>
            <a:r>
              <a:rPr lang="zh-CN" altLang="en-US" sz="2800" b="1">
                <a:solidFill>
                  <a:schemeClr val="tx1"/>
                </a:solidFill>
              </a:rPr>
              <a:t>在循环次数已经确定的情况下，一般用</a:t>
            </a:r>
            <a:r>
              <a:rPr lang="en-US" altLang="zh-CN" sz="2800" b="1">
                <a:solidFill>
                  <a:srgbClr val="FF0000"/>
                </a:solidFill>
              </a:rPr>
              <a:t>for</a:t>
            </a:r>
            <a:r>
              <a:rPr lang="zh-CN" altLang="en-US" sz="2800" b="1">
                <a:solidFill>
                  <a:schemeClr val="tx1"/>
                </a:solidFill>
              </a:rPr>
              <a:t>语句；而对于循环次数不确定，只给出循环结束条件的问题，习惯用</a:t>
            </a:r>
            <a:r>
              <a:rPr lang="en-US" altLang="zh-CN" sz="2800" b="1">
                <a:solidFill>
                  <a:srgbClr val="FF0000"/>
                </a:solidFill>
              </a:rPr>
              <a:t>while</a:t>
            </a:r>
            <a:r>
              <a:rPr lang="zh-CN" altLang="en-US" sz="2800" b="1">
                <a:solidFill>
                  <a:schemeClr val="tx1"/>
                </a:solidFill>
              </a:rPr>
              <a:t>或</a:t>
            </a:r>
            <a:r>
              <a:rPr lang="en-US" altLang="zh-CN" sz="2800" b="1">
                <a:solidFill>
                  <a:srgbClr val="FF0000"/>
                </a:solidFill>
              </a:rPr>
              <a:t>do while </a:t>
            </a:r>
            <a:r>
              <a:rPr lang="zh-CN" altLang="en-US" sz="2800" b="1">
                <a:solidFill>
                  <a:schemeClr val="tx1"/>
                </a:solidFill>
              </a:rPr>
              <a:t>语句解决。</a:t>
            </a:r>
          </a:p>
          <a:p>
            <a:pPr>
              <a:lnSpc>
                <a:spcPct val="115000"/>
              </a:lnSpc>
            </a:pP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utoUpdateAnimBg="0"/>
      <p:bldP spid="1229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443663" y="6526213"/>
            <a:ext cx="2406650" cy="331787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zh-CN" altLang="en-US">
                <a:solidFill>
                  <a:srgbClr val="008000"/>
                </a:solidFill>
                <a:latin typeface="宋体" pitchFamily="2" charset="-122"/>
              </a:rPr>
              <a:t>第 </a:t>
            </a:r>
            <a:fld id="{A43F284E-911F-47B8-AFFA-42DB87CD3225}" type="slidenum">
              <a:rPr lang="zh-CN" altLang="en-US" b="1" smtClean="0">
                <a:solidFill>
                  <a:srgbClr val="FF9900"/>
                </a:solidFill>
                <a:latin typeface="宋体" pitchFamily="2" charset="-122"/>
              </a:rPr>
              <a:pPr eaLnBrk="1" hangingPunct="1">
                <a:buFont typeface="Monotype Sorts" pitchFamily="2" charset="2"/>
                <a:buNone/>
              </a:pPr>
              <a:t>21</a:t>
            </a:fld>
            <a:r>
              <a:rPr lang="en-US" altLang="zh-CN" b="1">
                <a:solidFill>
                  <a:srgbClr val="008000"/>
                </a:solidFill>
                <a:latin typeface="宋体" pitchFamily="2" charset="-122"/>
              </a:rPr>
              <a:t> </a:t>
            </a:r>
            <a:r>
              <a:rPr lang="zh-CN" altLang="en-US">
                <a:solidFill>
                  <a:srgbClr val="008000"/>
                </a:solidFill>
                <a:latin typeface="宋体" pitchFamily="2" charset="-122"/>
              </a:rPr>
              <a:t>页</a:t>
            </a:r>
          </a:p>
        </p:txBody>
      </p:sp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323850" y="188913"/>
            <a:ext cx="8610600" cy="6183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FF0000"/>
                </a:solidFill>
                <a:latin typeface="Times New Roman" pitchFamily="18" charset="0"/>
              </a:rPr>
              <a:t>空语句</a:t>
            </a: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形式：  </a:t>
            </a:r>
            <a:r>
              <a:rPr kumimoji="1" lang="zh-CN" altLang="en-US" sz="3200" b="1">
                <a:latin typeface="Times New Roman" pitchFamily="18" charset="0"/>
              </a:rPr>
              <a:t>  </a:t>
            </a:r>
            <a:r>
              <a:rPr kumimoji="1" lang="zh-CN" altLang="en-US" sz="3200" b="1">
                <a:solidFill>
                  <a:srgbClr val="FF0000"/>
                </a:solidFill>
                <a:latin typeface="Times New Roman" pitchFamily="18" charset="0"/>
              </a:rPr>
              <a:t> ；</a:t>
            </a:r>
            <a:r>
              <a:rPr kumimoji="1" lang="zh-CN" altLang="en-US" sz="2800" b="1">
                <a:latin typeface="Times New Roman" pitchFamily="18" charset="0"/>
              </a:rPr>
              <a:t>（只由一个分号构成）</a:t>
            </a: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功能</a:t>
            </a:r>
            <a:r>
              <a:rPr kumimoji="1" lang="en-US" altLang="zh-CN" sz="2800" b="1">
                <a:latin typeface="Times New Roman" pitchFamily="18" charset="0"/>
              </a:rPr>
              <a:t>:       </a:t>
            </a:r>
            <a:r>
              <a:rPr kumimoji="1" lang="zh-CN" altLang="en-US" sz="2800" b="1">
                <a:latin typeface="Times New Roman" pitchFamily="18" charset="0"/>
              </a:rPr>
              <a:t>什么也不做。（可出现在程序中任何语句可以出现的地方）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3333CC"/>
                </a:solidFill>
                <a:latin typeface="Times New Roman" pitchFamily="18" charset="0"/>
              </a:rPr>
              <a:t>例：</a:t>
            </a:r>
            <a:r>
              <a:rPr kumimoji="1" lang="zh-CN" altLang="en-US" sz="2800" b="1">
                <a:latin typeface="Times New Roman" pitchFamily="18" charset="0"/>
              </a:rPr>
              <a:t>求级数</a:t>
            </a:r>
            <a:r>
              <a:rPr kumimoji="1" lang="en-US" altLang="zh-CN" sz="2800" b="1">
                <a:latin typeface="Times New Roman" pitchFamily="18" charset="0"/>
              </a:rPr>
              <a:t>1</a:t>
            </a:r>
            <a:r>
              <a:rPr kumimoji="1" lang="en-US" altLang="zh-CN" sz="2800" b="1" baseline="30000">
                <a:latin typeface="Times New Roman" pitchFamily="18" charset="0"/>
              </a:rPr>
              <a:t>2</a:t>
            </a:r>
            <a:r>
              <a:rPr kumimoji="1" lang="en-US" altLang="zh-CN" sz="2800" b="1">
                <a:latin typeface="Times New Roman" pitchFamily="18" charset="0"/>
              </a:rPr>
              <a:t>+2</a:t>
            </a:r>
            <a:r>
              <a:rPr kumimoji="1" lang="en-US" altLang="zh-CN" sz="2800" b="1" baseline="30000">
                <a:latin typeface="Times New Roman" pitchFamily="18" charset="0"/>
              </a:rPr>
              <a:t>2</a:t>
            </a:r>
            <a:r>
              <a:rPr kumimoji="1" lang="en-US" altLang="zh-CN" sz="2800" b="1">
                <a:latin typeface="Times New Roman" pitchFamily="18" charset="0"/>
              </a:rPr>
              <a:t>+3</a:t>
            </a:r>
            <a:r>
              <a:rPr kumimoji="1" lang="en-US" altLang="zh-CN" sz="2800" b="1" baseline="30000">
                <a:latin typeface="Times New Roman" pitchFamily="18" charset="0"/>
              </a:rPr>
              <a:t>2</a:t>
            </a:r>
            <a:r>
              <a:rPr kumimoji="1" lang="en-US" altLang="zh-CN" sz="2800" b="1">
                <a:latin typeface="Times New Roman" pitchFamily="18" charset="0"/>
              </a:rPr>
              <a:t>+…</a:t>
            </a:r>
            <a:r>
              <a:rPr kumimoji="1" lang="zh-CN" altLang="en-US" sz="2800" b="1">
                <a:latin typeface="Times New Roman" pitchFamily="18" charset="0"/>
              </a:rPr>
              <a:t>，前</a:t>
            </a:r>
            <a:r>
              <a:rPr kumimoji="1" lang="en-US" altLang="zh-CN" sz="2800" b="1">
                <a:latin typeface="Times New Roman" pitchFamily="18" charset="0"/>
              </a:rPr>
              <a:t>10</a:t>
            </a:r>
            <a:r>
              <a:rPr kumimoji="1" lang="zh-CN" altLang="en-US" sz="2800" b="1">
                <a:latin typeface="Times New Roman" pitchFamily="18" charset="0"/>
              </a:rPr>
              <a:t>项之和。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</a:rPr>
              <a:t>main( )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</a:rPr>
              <a:t>{ int  i, sum=0;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</a:rPr>
              <a:t>   for(i=1;i&lt;=10;sum+=i*i, i++)</a:t>
            </a:r>
            <a:r>
              <a:rPr kumimoji="1" lang="en-US" altLang="zh-CN" sz="3200" b="1">
                <a:latin typeface="Times New Roman" pitchFamily="18" charset="0"/>
              </a:rPr>
              <a:t> </a:t>
            </a:r>
            <a:r>
              <a:rPr kumimoji="1" lang="en-US" altLang="zh-CN" sz="3200" b="1">
                <a:solidFill>
                  <a:srgbClr val="FF3300"/>
                </a:solidFill>
                <a:latin typeface="Times New Roman" pitchFamily="18" charset="0"/>
              </a:rPr>
              <a:t>;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</a:rPr>
              <a:t>   printf("sum=%d\n", sum); 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</a:rPr>
              <a:t>}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971550" y="5949950"/>
            <a:ext cx="6985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A50021"/>
                </a:solidFill>
                <a:latin typeface="Times New Roman" pitchFamily="18" charset="0"/>
              </a:rPr>
              <a:t>注意：空语句的正确用法！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5940425" y="4221163"/>
            <a:ext cx="2952750" cy="1017587"/>
          </a:xfrm>
          <a:prstGeom prst="rect">
            <a:avLst/>
          </a:prstGeom>
          <a:noFill/>
          <a:ln w="12700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/>
              <a:t>for(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=1;i&lt;=10;i++)</a:t>
            </a:r>
            <a:r>
              <a:rPr lang="en-US" altLang="zh-CN" sz="2400" b="1" dirty="0">
                <a:solidFill>
                  <a:srgbClr val="990000"/>
                </a:solidFill>
              </a:rPr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/>
              <a:t>sum+=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*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;</a:t>
            </a:r>
          </a:p>
        </p:txBody>
      </p:sp>
      <p:sp>
        <p:nvSpPr>
          <p:cNvPr id="63493" name="AutoShape 5"/>
          <p:cNvSpPr>
            <a:spLocks noChangeArrowheads="1"/>
          </p:cNvSpPr>
          <p:nvPr/>
        </p:nvSpPr>
        <p:spPr bwMode="auto">
          <a:xfrm>
            <a:off x="5364163" y="4797425"/>
            <a:ext cx="576262" cy="71438"/>
          </a:xfrm>
          <a:prstGeom prst="rightArrow">
            <a:avLst>
              <a:gd name="adj1" fmla="val 50000"/>
              <a:gd name="adj2" fmla="val 20166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8135938" y="4437063"/>
            <a:ext cx="100806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6000" b="1" i="1">
                <a:solidFill>
                  <a:srgbClr val="FF0066"/>
                </a:solidFill>
                <a:sym typeface="Marlett" pitchFamily="2" charset="2"/>
              </a:rPr>
              <a:t></a:t>
            </a:r>
            <a:endParaRPr kumimoji="1" lang="en-US" altLang="zh-CN" sz="2400" b="1" i="1">
              <a:solidFill>
                <a:srgbClr val="FF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3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3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34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34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34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34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 build="p" autoUpdateAnimBg="0"/>
      <p:bldP spid="63491" grpId="0"/>
      <p:bldP spid="63492" grpId="0" animBg="1"/>
      <p:bldP spid="63493" grpId="0" animBg="1"/>
      <p:bldP spid="63496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1188" y="115888"/>
            <a:ext cx="8064500" cy="504825"/>
          </a:xfrm>
        </p:spPr>
        <p:txBody>
          <a:bodyPr tIns="46037" bIns="46037"/>
          <a:lstStyle/>
          <a:p>
            <a:pPr>
              <a:defRPr/>
            </a:pPr>
            <a:r>
              <a:rPr lang="zh-CN" altLang="en-US" sz="3200" dirty="0">
                <a:solidFill>
                  <a:schemeClr val="tx1"/>
                </a:solidFill>
              </a:rPr>
              <a:t>注意</a:t>
            </a:r>
          </a:p>
        </p:txBody>
      </p:sp>
      <p:sp>
        <p:nvSpPr>
          <p:cNvPr id="5611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765175"/>
            <a:ext cx="8748712" cy="4895850"/>
          </a:xfrm>
        </p:spPr>
        <p:txBody>
          <a:bodyPr tIns="46037" bIns="46037"/>
          <a:lstStyle/>
          <a:p>
            <a:pPr marL="374650" indent="-374650" defTabSz="914400">
              <a:lnSpc>
                <a:spcPct val="105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宋体" pitchFamily="2" charset="-122"/>
              </a:rPr>
              <a:t>在</a:t>
            </a:r>
            <a:r>
              <a:rPr lang="en-US" altLang="zh-CN" sz="2800" b="1" dirty="0">
                <a:solidFill>
                  <a:srgbClr val="0000FF"/>
                </a:solidFill>
                <a:latin typeface="宋体" pitchFamily="2" charset="-122"/>
              </a:rPr>
              <a:t>for</a:t>
            </a:r>
            <a:r>
              <a:rPr lang="zh-CN" altLang="en-US" sz="2800" b="1" dirty="0">
                <a:solidFill>
                  <a:schemeClr val="tx1"/>
                </a:solidFill>
                <a:latin typeface="宋体" pitchFamily="2" charset="-122"/>
              </a:rPr>
              <a:t>和</a:t>
            </a:r>
            <a:r>
              <a:rPr lang="en-US" altLang="zh-CN" sz="2800" b="1" dirty="0">
                <a:solidFill>
                  <a:srgbClr val="0000FF"/>
                </a:solidFill>
                <a:latin typeface="宋体" pitchFamily="2" charset="-122"/>
              </a:rPr>
              <a:t>while</a:t>
            </a:r>
            <a:r>
              <a:rPr lang="zh-CN" altLang="en-US" sz="2800" b="1" dirty="0">
                <a:solidFill>
                  <a:schemeClr val="tx1"/>
                </a:solidFill>
                <a:latin typeface="宋体" pitchFamily="2" charset="-122"/>
              </a:rPr>
              <a:t>语句之后一般没有分号</a:t>
            </a:r>
            <a:endParaRPr lang="en-US" altLang="zh-CN" sz="2800" b="1" dirty="0">
              <a:solidFill>
                <a:schemeClr val="tx1"/>
              </a:solidFill>
              <a:latin typeface="宋体" pitchFamily="2" charset="-122"/>
            </a:endParaRPr>
          </a:p>
          <a:p>
            <a:pPr marL="374650" indent="-374650" defTabSz="914400">
              <a:lnSpc>
                <a:spcPct val="105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宋体" pitchFamily="2" charset="-122"/>
              </a:rPr>
              <a:t>有分号表示循环体就是分号之前的内容</a:t>
            </a:r>
          </a:p>
          <a:p>
            <a:pPr marL="850900" lvl="1" defTabSz="914400">
              <a:lnSpc>
                <a:spcPct val="105000"/>
              </a:lnSpc>
            </a:pPr>
            <a:r>
              <a:rPr lang="zh-CN" altLang="en-US" sz="2800" b="1" dirty="0">
                <a:solidFill>
                  <a:srgbClr val="C00000"/>
                </a:solidFill>
                <a:latin typeface="宋体" pitchFamily="2" charset="-122"/>
              </a:rPr>
              <a:t>空语句</a:t>
            </a:r>
            <a:r>
              <a:rPr lang="en-US" altLang="zh-CN" sz="2800" b="1" dirty="0">
                <a:solidFill>
                  <a:srgbClr val="C00000"/>
                </a:solidFill>
                <a:latin typeface="宋体" pitchFamily="2" charset="-122"/>
              </a:rPr>
              <a:t>——</a:t>
            </a:r>
            <a:r>
              <a:rPr lang="zh-CN" altLang="en-US" sz="2800" b="1" dirty="0">
                <a:solidFill>
                  <a:schemeClr val="tx1"/>
                </a:solidFill>
                <a:latin typeface="宋体" pitchFamily="2" charset="-122"/>
              </a:rPr>
              <a:t>表示循环体内什么都不做</a:t>
            </a:r>
          </a:p>
          <a:p>
            <a:pPr marL="374650" indent="-374650" defTabSz="914400">
              <a:lnSpc>
                <a:spcPct val="105000"/>
              </a:lnSpc>
              <a:buFontTx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宋体" pitchFamily="2" charset="-122"/>
              </a:rPr>
              <a:t>  while</a:t>
            </a:r>
            <a:r>
              <a:rPr lang="en-US" altLang="zh-CN" sz="2800" b="1" dirty="0">
                <a:solidFill>
                  <a:srgbClr val="000000"/>
                </a:solidFill>
                <a:latin typeface="宋体" pitchFamily="2" charset="-122"/>
              </a:rPr>
              <a:t> (i &lt; 100)</a:t>
            </a:r>
            <a:r>
              <a:rPr lang="en-US" altLang="zh-CN" sz="2800" b="1" dirty="0">
                <a:solidFill>
                  <a:srgbClr val="FF0000"/>
                </a:solidFill>
                <a:latin typeface="宋体" pitchFamily="2" charset="-122"/>
              </a:rPr>
              <a:t>;</a:t>
            </a:r>
            <a:br>
              <a:rPr lang="en-US" altLang="zh-CN" sz="2800" b="1" dirty="0">
                <a:solidFill>
                  <a:srgbClr val="000000"/>
                </a:solidFill>
                <a:latin typeface="宋体" pitchFamily="2" charset="-122"/>
              </a:rPr>
            </a:br>
            <a:r>
              <a:rPr lang="en-US" altLang="zh-CN" sz="2800" b="1" dirty="0">
                <a:solidFill>
                  <a:srgbClr val="000000"/>
                </a:solidFill>
                <a:latin typeface="宋体" pitchFamily="2" charset="-122"/>
              </a:rPr>
              <a:t>	 i++;</a:t>
            </a:r>
          </a:p>
          <a:p>
            <a:pPr marL="850900" lvl="1" defTabSz="914400">
              <a:lnSpc>
                <a:spcPct val="105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宋体" pitchFamily="2" charset="-122"/>
              </a:rPr>
              <a:t>死循环</a:t>
            </a:r>
          </a:p>
          <a:p>
            <a:pPr marL="374650" indent="-374650" defTabSz="914400">
              <a:lnSpc>
                <a:spcPct val="105000"/>
              </a:lnSpc>
              <a:buFontTx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宋体" pitchFamily="2" charset="-122"/>
              </a:rPr>
              <a:t>  for</a:t>
            </a:r>
            <a:r>
              <a:rPr lang="en-US" altLang="zh-CN" sz="2800" b="1" dirty="0">
                <a:solidFill>
                  <a:srgbClr val="000000"/>
                </a:solidFill>
                <a:latin typeface="宋体" pitchFamily="2" charset="-122"/>
              </a:rPr>
              <a:t> (i = 0; i &lt; 100; i++)</a:t>
            </a:r>
            <a:r>
              <a:rPr lang="en-US" altLang="zh-CN" sz="2800" b="1" dirty="0">
                <a:solidFill>
                  <a:srgbClr val="FF0000"/>
                </a:solidFill>
                <a:latin typeface="宋体" pitchFamily="2" charset="-122"/>
              </a:rPr>
              <a:t>;</a:t>
            </a:r>
            <a:br>
              <a:rPr lang="en-US" altLang="zh-CN" sz="2800" b="1" dirty="0">
                <a:solidFill>
                  <a:srgbClr val="000000"/>
                </a:solidFill>
                <a:latin typeface="宋体" pitchFamily="2" charset="-122"/>
              </a:rPr>
            </a:br>
            <a:r>
              <a:rPr lang="en-US" altLang="zh-CN" sz="2800" b="1" dirty="0">
                <a:solidFill>
                  <a:srgbClr val="000000"/>
                </a:solidFill>
                <a:latin typeface="宋体" pitchFamily="2" charset="-122"/>
              </a:rPr>
              <a:t>	 </a:t>
            </a:r>
            <a:r>
              <a:rPr lang="en-US" altLang="zh-CN" sz="2800" b="1" dirty="0" err="1">
                <a:solidFill>
                  <a:srgbClr val="000000"/>
                </a:solidFill>
                <a:latin typeface="宋体" pitchFamily="2" charset="-122"/>
              </a:rPr>
              <a:t>printf</a:t>
            </a:r>
            <a:r>
              <a:rPr lang="en-US" altLang="zh-CN" sz="2800" b="1" dirty="0">
                <a:solidFill>
                  <a:srgbClr val="000000"/>
                </a:solidFill>
                <a:latin typeface="宋体" pitchFamily="2" charset="-122"/>
              </a:rPr>
              <a:t>("%d", i);</a:t>
            </a:r>
          </a:p>
          <a:p>
            <a:pPr marL="850900" lvl="1" defTabSz="914400">
              <a:lnSpc>
                <a:spcPct val="105000"/>
              </a:lnSpc>
            </a:pPr>
            <a:r>
              <a:rPr lang="zh-CN" altLang="en-US" sz="2800" b="1" dirty="0">
                <a:solidFill>
                  <a:schemeClr val="hlink"/>
                </a:solidFill>
                <a:latin typeface="宋体" pitchFamily="2" charset="-122"/>
              </a:rPr>
              <a:t>用于延时</a:t>
            </a:r>
          </a:p>
        </p:txBody>
      </p:sp>
      <p:grpSp>
        <p:nvGrpSpPr>
          <p:cNvPr id="25604" name="Group 20"/>
          <p:cNvGrpSpPr>
            <a:grpSpLocks/>
          </p:cNvGrpSpPr>
          <p:nvPr/>
        </p:nvGrpSpPr>
        <p:grpSpPr bwMode="auto">
          <a:xfrm>
            <a:off x="6892925" y="4643438"/>
            <a:ext cx="1965325" cy="1563687"/>
            <a:chOff x="3560" y="2542"/>
            <a:chExt cx="1551" cy="1348"/>
          </a:xfrm>
        </p:grpSpPr>
        <p:pic>
          <p:nvPicPr>
            <p:cNvPr id="25605" name="Picture 6" descr="t10jwg2t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0" y="2542"/>
              <a:ext cx="1407" cy="1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 rot="1018777">
              <a:off x="4361" y="2706"/>
              <a:ext cx="750" cy="34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>
                <a:defRPr/>
              </a:pPr>
              <a:r>
                <a:rPr lang="zh-CN" altLang="en-US" sz="20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注意！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1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1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61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61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61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61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443663" y="6526213"/>
            <a:ext cx="2406650" cy="331787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zh-CN" altLang="en-US">
                <a:solidFill>
                  <a:srgbClr val="008000"/>
                </a:solidFill>
                <a:latin typeface="宋体" pitchFamily="2" charset="-122"/>
              </a:rPr>
              <a:t>第 </a:t>
            </a:r>
            <a:fld id="{24F6ECBD-73AA-4029-99E5-CD9BF9AD6B73}" type="slidenum">
              <a:rPr lang="zh-CN" altLang="en-US" b="1" smtClean="0">
                <a:solidFill>
                  <a:srgbClr val="FF9900"/>
                </a:solidFill>
                <a:latin typeface="宋体" pitchFamily="2" charset="-122"/>
              </a:rPr>
              <a:pPr eaLnBrk="1" hangingPunct="1">
                <a:buFont typeface="Monotype Sorts" pitchFamily="2" charset="2"/>
                <a:buNone/>
              </a:pPr>
              <a:t>23</a:t>
            </a:fld>
            <a:r>
              <a:rPr lang="en-US" altLang="zh-CN" b="1">
                <a:solidFill>
                  <a:srgbClr val="008000"/>
                </a:solidFill>
                <a:latin typeface="宋体" pitchFamily="2" charset="-122"/>
              </a:rPr>
              <a:t> </a:t>
            </a:r>
            <a:r>
              <a:rPr lang="zh-CN" altLang="en-US">
                <a:solidFill>
                  <a:srgbClr val="008000"/>
                </a:solidFill>
                <a:latin typeface="宋体" pitchFamily="2" charset="-122"/>
              </a:rPr>
              <a:t>页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836613"/>
            <a:ext cx="8359775" cy="1152525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>
                <a:solidFill>
                  <a:schemeClr val="hlink"/>
                </a:solidFill>
                <a:latin typeface="宋体" pitchFamily="2" charset="-122"/>
              </a:rPr>
              <a:t>1. </a:t>
            </a:r>
            <a:r>
              <a:rPr lang="zh-CN" altLang="zh-CN" sz="2800" b="1">
                <a:solidFill>
                  <a:schemeClr val="hlink"/>
                </a:solidFill>
                <a:latin typeface="宋体" pitchFamily="2" charset="-122"/>
              </a:rPr>
              <a:t>定义：</a:t>
            </a:r>
            <a:r>
              <a:rPr lang="zh-CN" altLang="zh-CN" sz="2800" b="1">
                <a:solidFill>
                  <a:schemeClr val="tx1"/>
                </a:solidFill>
                <a:latin typeface="宋体" pitchFamily="2" charset="-122"/>
              </a:rPr>
              <a:t>在循环体内又包含一个循环结构，称为循环嵌套。三种循环都可以嵌套。下面几种都是合法的嵌套形式：</a:t>
            </a:r>
            <a:endParaRPr lang="zh-CN" altLang="en-US" sz="2800" b="1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611188" y="2349500"/>
            <a:ext cx="3352800" cy="3935413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buClr>
                <a:schemeClr val="accent2"/>
              </a:buClr>
              <a:buSzPct val="60000"/>
              <a:buFont typeface="Monotype Sorts" pitchFamily="2" charset="2"/>
              <a:buNone/>
            </a:pPr>
            <a:r>
              <a:rPr kumimoji="1" lang="en-US" altLang="zh-CN" sz="2800" b="1">
                <a:latin typeface="Times New Roman" pitchFamily="18" charset="0"/>
              </a:rPr>
              <a:t> for(  ;   ;  )</a:t>
            </a:r>
          </a:p>
          <a:p>
            <a:pPr algn="l" eaLnBrk="1" hangingPunct="1"/>
            <a:r>
              <a:rPr kumimoji="1" lang="en-US" altLang="zh-CN" sz="2800" b="1">
                <a:latin typeface="Times New Roman" pitchFamily="18" charset="0"/>
              </a:rPr>
              <a:t>    {       </a:t>
            </a:r>
          </a:p>
          <a:p>
            <a:pPr algn="l" eaLnBrk="1" hangingPunct="1"/>
            <a:r>
              <a:rPr kumimoji="1" lang="en-US" altLang="zh-CN" sz="2800" b="1">
                <a:latin typeface="Times New Roman" pitchFamily="18" charset="0"/>
              </a:rPr>
              <a:t>            ···</a:t>
            </a:r>
          </a:p>
          <a:p>
            <a:pPr algn="l" eaLnBrk="1" hangingPunct="1"/>
            <a:r>
              <a:rPr kumimoji="1" lang="en-US" altLang="zh-CN" sz="2800" b="1">
                <a:latin typeface="Times New Roman" pitchFamily="18" charset="0"/>
              </a:rPr>
              <a:t>        while( ) </a:t>
            </a:r>
          </a:p>
          <a:p>
            <a:pPr algn="l" eaLnBrk="1" hangingPunct="1"/>
            <a:r>
              <a:rPr kumimoji="1" lang="en-US" altLang="zh-CN" sz="2800" b="1">
                <a:latin typeface="Times New Roman" pitchFamily="18" charset="0"/>
              </a:rPr>
              <a:t>            { ··· }          </a:t>
            </a:r>
          </a:p>
          <a:p>
            <a:pPr algn="l" eaLnBrk="1" hangingPunct="1"/>
            <a:r>
              <a:rPr kumimoji="1" lang="en-US" altLang="zh-CN" sz="2800" b="1">
                <a:latin typeface="Times New Roman" pitchFamily="18" charset="0"/>
              </a:rPr>
              <a:t>    }</a:t>
            </a:r>
          </a:p>
          <a:p>
            <a:pPr algn="l" eaLnBrk="1" hangingPunct="1"/>
            <a:endParaRPr kumimoji="1" lang="en-US" altLang="zh-CN" sz="2800" b="1">
              <a:latin typeface="Times New Roman" pitchFamily="18" charset="0"/>
            </a:endParaRPr>
          </a:p>
          <a:p>
            <a:pPr algn="l" eaLnBrk="1" hangingPunct="1"/>
            <a:r>
              <a:rPr kumimoji="1" lang="en-US" altLang="zh-CN" sz="2800" b="1">
                <a:latin typeface="Times New Roman" pitchFamily="18" charset="0"/>
              </a:rPr>
              <a:t>for</a:t>
            </a:r>
            <a:r>
              <a:rPr kumimoji="1" lang="zh-CN" altLang="en-US" sz="2800" b="1">
                <a:latin typeface="Times New Roman" pitchFamily="18" charset="0"/>
              </a:rPr>
              <a:t>循环体嵌套</a:t>
            </a:r>
            <a:r>
              <a:rPr kumimoji="1" lang="en-US" altLang="zh-CN" sz="2800" b="1">
                <a:latin typeface="Times New Roman" pitchFamily="18" charset="0"/>
              </a:rPr>
              <a:t>while</a:t>
            </a:r>
            <a:r>
              <a:rPr kumimoji="1" lang="zh-CN" altLang="en-US" sz="2800" b="1">
                <a:latin typeface="Times New Roman" pitchFamily="18" charset="0"/>
              </a:rPr>
              <a:t>循环体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5003800" y="2349500"/>
            <a:ext cx="3810000" cy="3508375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buClr>
                <a:schemeClr val="accent2"/>
              </a:buClr>
              <a:buSzPct val="60000"/>
              <a:buFont typeface="Monotype Sorts" pitchFamily="2" charset="2"/>
              <a:buNone/>
            </a:pPr>
            <a:r>
              <a:rPr kumimoji="1" lang="en-US" altLang="zh-CN" sz="2800" b="1">
                <a:latin typeface="Times New Roman" pitchFamily="18" charset="0"/>
              </a:rPr>
              <a:t>for(  ;   ;  )</a:t>
            </a:r>
          </a:p>
          <a:p>
            <a:pPr algn="l" eaLnBrk="1" hangingPunct="1"/>
            <a:r>
              <a:rPr kumimoji="1" lang="en-US" altLang="zh-CN" sz="2800" b="1">
                <a:latin typeface="Times New Roman" pitchFamily="18" charset="0"/>
              </a:rPr>
              <a:t>    {    </a:t>
            </a:r>
          </a:p>
          <a:p>
            <a:pPr algn="l" eaLnBrk="1" hangingPunct="1"/>
            <a:r>
              <a:rPr kumimoji="1" lang="en-US" altLang="zh-CN" sz="2800" b="1">
                <a:latin typeface="Times New Roman" pitchFamily="18" charset="0"/>
              </a:rPr>
              <a:t>            ···   </a:t>
            </a:r>
          </a:p>
          <a:p>
            <a:pPr algn="l" eaLnBrk="1" hangingPunct="1"/>
            <a:r>
              <a:rPr kumimoji="1" lang="en-US" altLang="zh-CN" sz="2800" b="1">
                <a:latin typeface="Times New Roman" pitchFamily="18" charset="0"/>
              </a:rPr>
              <a:t>        for( ;  ; ) </a:t>
            </a:r>
          </a:p>
          <a:p>
            <a:pPr algn="l" eaLnBrk="1" hangingPunct="1"/>
            <a:r>
              <a:rPr kumimoji="1" lang="en-US" altLang="zh-CN" sz="2800" b="1">
                <a:latin typeface="Times New Roman" pitchFamily="18" charset="0"/>
              </a:rPr>
              <a:t>            { ···  }</a:t>
            </a:r>
          </a:p>
          <a:p>
            <a:pPr algn="l" eaLnBrk="1" hangingPunct="1"/>
            <a:r>
              <a:rPr kumimoji="1" lang="en-US" altLang="zh-CN" sz="2800" b="1">
                <a:latin typeface="Times New Roman" pitchFamily="18" charset="0"/>
              </a:rPr>
              <a:t>     }</a:t>
            </a:r>
          </a:p>
          <a:p>
            <a:pPr algn="l" eaLnBrk="1" hangingPunct="1"/>
            <a:endParaRPr kumimoji="1" lang="en-US" altLang="zh-CN" sz="2800" b="1">
              <a:latin typeface="Times New Roman" pitchFamily="18" charset="0"/>
            </a:endParaRPr>
          </a:p>
          <a:p>
            <a:pPr algn="l" eaLnBrk="1" hangingPunct="1"/>
            <a:r>
              <a:rPr kumimoji="1" lang="en-US" altLang="zh-CN" sz="2800" b="1">
                <a:latin typeface="Times New Roman" pitchFamily="18" charset="0"/>
              </a:rPr>
              <a:t>for</a:t>
            </a:r>
            <a:r>
              <a:rPr kumimoji="1" lang="zh-CN" altLang="zh-CN" sz="2800" b="1">
                <a:latin typeface="Times New Roman" pitchFamily="18" charset="0"/>
              </a:rPr>
              <a:t>循环体嵌套</a:t>
            </a:r>
            <a:r>
              <a:rPr kumimoji="1" lang="en-US" altLang="zh-CN" sz="2800" b="1">
                <a:latin typeface="Times New Roman" pitchFamily="18" charset="0"/>
              </a:rPr>
              <a:t>for</a:t>
            </a:r>
            <a:r>
              <a:rPr kumimoji="1" lang="zh-CN" altLang="zh-CN" sz="2800" b="1">
                <a:latin typeface="Times New Roman" pitchFamily="18" charset="0"/>
              </a:rPr>
              <a:t>循环</a:t>
            </a:r>
            <a:endParaRPr kumimoji="1" lang="zh-CN" altLang="en-US" sz="2800" b="1">
              <a:latin typeface="Times New Roman" pitchFamily="18" charset="0"/>
            </a:endParaRP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6.5  </a:t>
            </a:r>
            <a:r>
              <a:rPr lang="zh-CN" altLang="en-US" sz="36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循环语句的嵌套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autoUpdateAnimBg="0"/>
      <p:bldP spid="25605" grpId="0" animBg="1" autoUpdateAnimBg="0"/>
      <p:bldP spid="25606" grpId="0" animBg="1" autoUpdateAnimBg="0"/>
      <p:bldP spid="25607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443663" y="6526213"/>
            <a:ext cx="2406650" cy="331787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zh-CN" altLang="en-US">
                <a:solidFill>
                  <a:srgbClr val="008000"/>
                </a:solidFill>
                <a:latin typeface="宋体" pitchFamily="2" charset="-122"/>
              </a:rPr>
              <a:t>第 </a:t>
            </a:r>
            <a:fld id="{A58270B5-EB69-4FD2-9699-62C08E614530}" type="slidenum">
              <a:rPr lang="zh-CN" altLang="en-US" b="1" smtClean="0">
                <a:solidFill>
                  <a:srgbClr val="FF9900"/>
                </a:solidFill>
                <a:latin typeface="宋体" pitchFamily="2" charset="-122"/>
              </a:rPr>
              <a:pPr eaLnBrk="1" hangingPunct="1">
                <a:buFont typeface="Monotype Sorts" pitchFamily="2" charset="2"/>
                <a:buNone/>
              </a:pPr>
              <a:t>24</a:t>
            </a:fld>
            <a:r>
              <a:rPr lang="en-US" altLang="zh-CN" b="1">
                <a:solidFill>
                  <a:srgbClr val="008000"/>
                </a:solidFill>
                <a:latin typeface="宋体" pitchFamily="2" charset="-122"/>
              </a:rPr>
              <a:t> </a:t>
            </a:r>
            <a:r>
              <a:rPr lang="zh-CN" altLang="en-US">
                <a:solidFill>
                  <a:srgbClr val="008000"/>
                </a:solidFill>
                <a:latin typeface="宋体" pitchFamily="2" charset="-122"/>
              </a:rPr>
              <a:t>页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533400" y="381000"/>
            <a:ext cx="3429000" cy="30130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buClr>
                <a:schemeClr val="accent2"/>
              </a:buClr>
              <a:buSzPct val="60000"/>
              <a:buFont typeface="Monotype Sorts" pitchFamily="2" charset="2"/>
              <a:buNone/>
            </a:pPr>
            <a:r>
              <a:rPr kumimoji="1" lang="en-US" altLang="zh-CN" sz="2400" b="1">
                <a:latin typeface="Times New Roman" pitchFamily="18" charset="0"/>
              </a:rPr>
              <a:t>do</a:t>
            </a:r>
          </a:p>
          <a:p>
            <a:pPr algn="l" eaLnBrk="1" hangingPunct="1"/>
            <a:r>
              <a:rPr kumimoji="1" lang="en-US" altLang="zh-CN" sz="2400" b="1">
                <a:latin typeface="Times New Roman" pitchFamily="18" charset="0"/>
              </a:rPr>
              <a:t>    {      </a:t>
            </a:r>
          </a:p>
          <a:p>
            <a:pPr algn="l" eaLnBrk="1" hangingPunct="1">
              <a:buClr>
                <a:schemeClr val="accent2"/>
              </a:buClr>
              <a:buSzPct val="60000"/>
              <a:buFont typeface="Monotype Sorts" pitchFamily="2" charset="2"/>
              <a:buNone/>
            </a:pPr>
            <a:r>
              <a:rPr kumimoji="1" lang="en-US" altLang="zh-CN" sz="2400" b="1">
                <a:latin typeface="Times New Roman" pitchFamily="18" charset="0"/>
              </a:rPr>
              <a:t>       do</a:t>
            </a:r>
          </a:p>
          <a:p>
            <a:pPr algn="l" eaLnBrk="1" hangingPunct="1"/>
            <a:r>
              <a:rPr kumimoji="1" lang="en-US" altLang="zh-CN" sz="2400" b="1">
                <a:latin typeface="Times New Roman" pitchFamily="18" charset="0"/>
              </a:rPr>
              <a:t>        { ···  }</a:t>
            </a:r>
          </a:p>
          <a:p>
            <a:pPr algn="l" eaLnBrk="1" hangingPunct="1"/>
            <a:r>
              <a:rPr kumimoji="1" lang="en-US" altLang="zh-CN" sz="2400" b="1">
                <a:latin typeface="Times New Roman" pitchFamily="18" charset="0"/>
              </a:rPr>
              <a:t>        while( ); </a:t>
            </a:r>
          </a:p>
          <a:p>
            <a:pPr algn="l" eaLnBrk="1" hangingPunct="1"/>
            <a:r>
              <a:rPr kumimoji="1" lang="en-US" altLang="zh-CN" sz="2400" b="1">
                <a:latin typeface="Times New Roman" pitchFamily="18" charset="0"/>
              </a:rPr>
              <a:t>      }while( );</a:t>
            </a:r>
          </a:p>
          <a:p>
            <a:pPr algn="l" eaLnBrk="1" hangingPunct="1"/>
            <a:r>
              <a:rPr kumimoji="1" lang="en-US" altLang="zh-CN" sz="2400" b="1">
                <a:latin typeface="Times New Roman" pitchFamily="18" charset="0"/>
              </a:rPr>
              <a:t>do_while</a:t>
            </a:r>
            <a:r>
              <a:rPr kumimoji="1" lang="zh-CN" altLang="zh-CN" sz="2400" b="1">
                <a:latin typeface="Times New Roman" pitchFamily="18" charset="0"/>
              </a:rPr>
              <a:t>循环</a:t>
            </a:r>
            <a:r>
              <a:rPr kumimoji="1" lang="zh-CN" altLang="en-US" sz="2400" b="1">
                <a:latin typeface="Times New Roman" pitchFamily="18" charset="0"/>
              </a:rPr>
              <a:t>体</a:t>
            </a:r>
          </a:p>
          <a:p>
            <a:pPr algn="l" eaLnBrk="1" hangingPunct="1"/>
            <a:r>
              <a:rPr kumimoji="1" lang="zh-CN" altLang="en-US" sz="2400" b="1">
                <a:latin typeface="Times New Roman" pitchFamily="18" charset="0"/>
              </a:rPr>
              <a:t>嵌套</a:t>
            </a:r>
            <a:r>
              <a:rPr kumimoji="1" lang="en-US" altLang="zh-CN" sz="2400" b="1">
                <a:latin typeface="Times New Roman" pitchFamily="18" charset="0"/>
              </a:rPr>
              <a:t>do_while</a:t>
            </a:r>
            <a:r>
              <a:rPr kumimoji="1" lang="zh-CN" altLang="zh-CN" sz="2400" b="1">
                <a:latin typeface="Times New Roman" pitchFamily="18" charset="0"/>
              </a:rPr>
              <a:t>循环</a:t>
            </a:r>
            <a:endParaRPr kumimoji="1" lang="zh-CN" altLang="en-US" sz="2400" b="1">
              <a:latin typeface="Times New Roman" pitchFamily="18" charset="0"/>
            </a:endParaRP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4979988" y="381000"/>
            <a:ext cx="3733800" cy="301307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buClr>
                <a:schemeClr val="accent2"/>
              </a:buClr>
              <a:buSzPct val="60000"/>
              <a:buFont typeface="Monotype Sorts" pitchFamily="2" charset="2"/>
              <a:buNone/>
            </a:pPr>
            <a:r>
              <a:rPr kumimoji="1" lang="en-US" altLang="zh-CN" sz="2400" b="1">
                <a:latin typeface="Times New Roman" pitchFamily="18" charset="0"/>
              </a:rPr>
              <a:t>while( )</a:t>
            </a:r>
          </a:p>
          <a:p>
            <a:pPr algn="l" eaLnBrk="1" hangingPunct="1">
              <a:buClr>
                <a:schemeClr val="accent2"/>
              </a:buClr>
              <a:buSzPct val="60000"/>
              <a:buFont typeface="Monotype Sorts" pitchFamily="2" charset="2"/>
              <a:buNone/>
            </a:pPr>
            <a:r>
              <a:rPr kumimoji="1" lang="en-US" altLang="zh-CN" sz="2400" b="1">
                <a:latin typeface="Times New Roman" pitchFamily="18" charset="0"/>
              </a:rPr>
              <a:t> {       </a:t>
            </a:r>
          </a:p>
          <a:p>
            <a:pPr algn="l" eaLnBrk="1" hangingPunct="1"/>
            <a:r>
              <a:rPr kumimoji="1" lang="en-US" altLang="zh-CN" sz="2400" b="1">
                <a:latin typeface="Times New Roman" pitchFamily="18" charset="0"/>
              </a:rPr>
              <a:t>        do { ···  }</a:t>
            </a:r>
          </a:p>
          <a:p>
            <a:pPr algn="l" eaLnBrk="1" hangingPunct="1"/>
            <a:r>
              <a:rPr kumimoji="1" lang="en-US" altLang="zh-CN" sz="2400" b="1">
                <a:latin typeface="Times New Roman" pitchFamily="18" charset="0"/>
              </a:rPr>
              <a:t>        while( );     </a:t>
            </a:r>
          </a:p>
          <a:p>
            <a:pPr algn="l" eaLnBrk="1" hangingPunct="1"/>
            <a:r>
              <a:rPr kumimoji="1" lang="en-US" altLang="zh-CN" sz="2400" b="1">
                <a:latin typeface="Times New Roman" pitchFamily="18" charset="0"/>
              </a:rPr>
              <a:t> }</a:t>
            </a:r>
          </a:p>
          <a:p>
            <a:pPr algn="l" eaLnBrk="1" hangingPunct="1"/>
            <a:endParaRPr kumimoji="1" lang="en-US" altLang="zh-CN" sz="2400" b="1">
              <a:latin typeface="Times New Roman" pitchFamily="18" charset="0"/>
            </a:endParaRPr>
          </a:p>
          <a:p>
            <a:pPr algn="l" eaLnBrk="1" hangingPunct="1"/>
            <a:r>
              <a:rPr kumimoji="1" lang="en-US" altLang="zh-CN" sz="2400" b="1">
                <a:latin typeface="Times New Roman" pitchFamily="18" charset="0"/>
              </a:rPr>
              <a:t>while</a:t>
            </a:r>
            <a:r>
              <a:rPr kumimoji="1" lang="zh-CN" altLang="zh-CN" sz="2400" b="1">
                <a:latin typeface="Times New Roman" pitchFamily="18" charset="0"/>
              </a:rPr>
              <a:t>循环体</a:t>
            </a:r>
            <a:r>
              <a:rPr kumimoji="1" lang="zh-CN" altLang="en-US" sz="2400" b="1">
                <a:latin typeface="Times New Roman" pitchFamily="18" charset="0"/>
              </a:rPr>
              <a:t>嵌套</a:t>
            </a:r>
          </a:p>
          <a:p>
            <a:pPr algn="l" eaLnBrk="1" hangingPunct="1"/>
            <a:r>
              <a:rPr kumimoji="1" lang="en-US" altLang="zh-CN" sz="2400" b="1">
                <a:latin typeface="Times New Roman" pitchFamily="18" charset="0"/>
              </a:rPr>
              <a:t>do_while</a:t>
            </a:r>
            <a:r>
              <a:rPr kumimoji="1" lang="zh-CN" altLang="zh-CN" sz="2400" b="1">
                <a:latin typeface="Times New Roman" pitchFamily="18" charset="0"/>
              </a:rPr>
              <a:t>循环</a:t>
            </a:r>
            <a:endParaRPr kumimoji="1" lang="zh-CN" altLang="en-US" sz="2400" b="1">
              <a:latin typeface="Times New Roman" pitchFamily="18" charset="0"/>
            </a:endParaRP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457200" y="3733800"/>
            <a:ext cx="3581400" cy="264795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latin typeface="Times New Roman" pitchFamily="18" charset="0"/>
              </a:rPr>
              <a:t>while( )</a:t>
            </a:r>
          </a:p>
          <a:p>
            <a:pPr algn="l" eaLnBrk="1" hangingPunct="1"/>
            <a:r>
              <a:rPr kumimoji="1" lang="en-US" altLang="zh-CN" sz="2400" b="1">
                <a:latin typeface="Times New Roman" pitchFamily="18" charset="0"/>
              </a:rPr>
              <a:t>     {      </a:t>
            </a:r>
          </a:p>
          <a:p>
            <a:pPr algn="l" eaLnBrk="1" hangingPunct="1"/>
            <a:r>
              <a:rPr kumimoji="1" lang="en-US" altLang="zh-CN" sz="2400" b="1">
                <a:latin typeface="Times New Roman" pitchFamily="18" charset="0"/>
              </a:rPr>
              <a:t>         for( ;  ; )</a:t>
            </a:r>
          </a:p>
          <a:p>
            <a:pPr algn="l" eaLnBrk="1" hangingPunct="1"/>
            <a:r>
              <a:rPr kumimoji="1" lang="en-US" altLang="zh-CN" sz="2400" b="1">
                <a:latin typeface="Times New Roman" pitchFamily="18" charset="0"/>
              </a:rPr>
              <a:t>          {  ···  }</a:t>
            </a:r>
          </a:p>
          <a:p>
            <a:pPr algn="l" eaLnBrk="1" hangingPunct="1"/>
            <a:r>
              <a:rPr kumimoji="1" lang="en-US" altLang="zh-CN" sz="2400" b="1">
                <a:latin typeface="Times New Roman" pitchFamily="18" charset="0"/>
              </a:rPr>
              <a:t>      }</a:t>
            </a:r>
          </a:p>
          <a:p>
            <a:pPr algn="l" eaLnBrk="1" hangingPunct="1"/>
            <a:endParaRPr kumimoji="1" lang="en-US" altLang="zh-CN" sz="2400" b="1">
              <a:latin typeface="Times New Roman" pitchFamily="18" charset="0"/>
            </a:endParaRPr>
          </a:p>
          <a:p>
            <a:pPr algn="l" eaLnBrk="1" hangingPunct="1"/>
            <a:r>
              <a:rPr kumimoji="1" lang="en-US" altLang="zh-CN" sz="2400" b="1">
                <a:latin typeface="Times New Roman" pitchFamily="18" charset="0"/>
              </a:rPr>
              <a:t>while</a:t>
            </a:r>
            <a:r>
              <a:rPr kumimoji="1" lang="zh-CN" altLang="zh-CN" sz="2400" b="1">
                <a:latin typeface="Times New Roman" pitchFamily="18" charset="0"/>
              </a:rPr>
              <a:t>循环体嵌套</a:t>
            </a:r>
            <a:r>
              <a:rPr kumimoji="1" lang="en-US" altLang="zh-CN" sz="2400" b="1">
                <a:latin typeface="Times New Roman" pitchFamily="18" charset="0"/>
              </a:rPr>
              <a:t>for</a:t>
            </a:r>
            <a:r>
              <a:rPr kumimoji="1" lang="zh-CN" altLang="zh-CN" sz="2400" b="1">
                <a:latin typeface="Times New Roman" pitchFamily="18" charset="0"/>
              </a:rPr>
              <a:t>循环</a:t>
            </a:r>
            <a:r>
              <a:rPr kumimoji="1" lang="zh-CN" altLang="en-US" sz="2400">
                <a:latin typeface="Times New Roman" pitchFamily="18" charset="0"/>
              </a:rPr>
              <a:t> 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4883150" y="3657600"/>
            <a:ext cx="3970338" cy="264795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kumimoji="1" lang="en-US" altLang="zh-CN" sz="2400" b="1">
                <a:latin typeface="Times New Roman" pitchFamily="18" charset="0"/>
              </a:rPr>
              <a:t> do</a:t>
            </a:r>
          </a:p>
          <a:p>
            <a:pPr algn="l" eaLnBrk="1" hangingPunct="1"/>
            <a:r>
              <a:rPr kumimoji="1" lang="en-US" altLang="zh-CN" sz="2400" b="1">
                <a:latin typeface="Times New Roman" pitchFamily="18" charset="0"/>
              </a:rPr>
              <a:t>     {    </a:t>
            </a:r>
          </a:p>
          <a:p>
            <a:pPr algn="l" eaLnBrk="1" hangingPunct="1"/>
            <a:r>
              <a:rPr kumimoji="1" lang="en-US" altLang="zh-CN" sz="2400" b="1">
                <a:latin typeface="Times New Roman" pitchFamily="18" charset="0"/>
              </a:rPr>
              <a:t>        for(  ;  ; )</a:t>
            </a:r>
          </a:p>
          <a:p>
            <a:pPr algn="l" eaLnBrk="1" hangingPunct="1"/>
            <a:r>
              <a:rPr kumimoji="1" lang="en-US" altLang="zh-CN" sz="2400" b="1">
                <a:latin typeface="Times New Roman" pitchFamily="18" charset="0"/>
              </a:rPr>
              <a:t>          { ··· } </a:t>
            </a:r>
          </a:p>
          <a:p>
            <a:pPr algn="l" eaLnBrk="1" hangingPunct="1"/>
            <a:r>
              <a:rPr kumimoji="1" lang="en-US" altLang="zh-CN" sz="2400" b="1">
                <a:latin typeface="Times New Roman" pitchFamily="18" charset="0"/>
              </a:rPr>
              <a:t>     }while( );   </a:t>
            </a:r>
          </a:p>
          <a:p>
            <a:pPr algn="l" eaLnBrk="1" hangingPunct="1"/>
            <a:endParaRPr kumimoji="1" lang="en-US" altLang="zh-CN" sz="2400" b="1">
              <a:latin typeface="Times New Roman" pitchFamily="18" charset="0"/>
            </a:endParaRPr>
          </a:p>
          <a:p>
            <a:pPr algn="l" eaLnBrk="1" hangingPunct="1"/>
            <a:r>
              <a:rPr kumimoji="1" lang="en-US" altLang="zh-CN" sz="2400" b="1">
                <a:latin typeface="Times New Roman" pitchFamily="18" charset="0"/>
              </a:rPr>
              <a:t>do_while</a:t>
            </a:r>
            <a:r>
              <a:rPr kumimoji="1" lang="zh-CN" altLang="zh-CN" sz="2400" b="1">
                <a:latin typeface="Times New Roman" pitchFamily="18" charset="0"/>
              </a:rPr>
              <a:t>循环体</a:t>
            </a:r>
            <a:r>
              <a:rPr kumimoji="1" lang="zh-CN" altLang="en-US" sz="2400" b="1">
                <a:latin typeface="Times New Roman" pitchFamily="18" charset="0"/>
              </a:rPr>
              <a:t>嵌套</a:t>
            </a:r>
            <a:r>
              <a:rPr kumimoji="1" lang="en-US" altLang="zh-CN" sz="2400" b="1">
                <a:latin typeface="Times New Roman" pitchFamily="18" charset="0"/>
              </a:rPr>
              <a:t>for</a:t>
            </a:r>
            <a:r>
              <a:rPr kumimoji="1" lang="zh-CN" altLang="en-US" sz="2400" b="1">
                <a:latin typeface="Times New Roman" pitchFamily="18" charset="0"/>
              </a:rPr>
              <a:t>循环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animBg="1" autoUpdateAnimBg="0"/>
      <p:bldP spid="26630" grpId="0" animBg="1" autoUpdateAnimBg="0"/>
      <p:bldP spid="26631" grpId="0" animBg="1" autoUpdateAnimBg="0"/>
      <p:bldP spid="26632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443663" y="6526213"/>
            <a:ext cx="2406650" cy="331787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zh-CN" altLang="en-US">
                <a:solidFill>
                  <a:srgbClr val="008000"/>
                </a:solidFill>
                <a:latin typeface="宋体" pitchFamily="2" charset="-122"/>
              </a:rPr>
              <a:t>第 </a:t>
            </a:r>
            <a:fld id="{F1C78738-14CF-4B23-996F-4AF01559A582}" type="slidenum">
              <a:rPr lang="zh-CN" altLang="en-US" b="1" smtClean="0">
                <a:solidFill>
                  <a:srgbClr val="FF9900"/>
                </a:solidFill>
                <a:latin typeface="宋体" pitchFamily="2" charset="-122"/>
              </a:rPr>
              <a:pPr eaLnBrk="1" hangingPunct="1">
                <a:buFont typeface="Monotype Sorts" pitchFamily="2" charset="2"/>
                <a:buNone/>
              </a:pPr>
              <a:t>25</a:t>
            </a:fld>
            <a:r>
              <a:rPr lang="en-US" altLang="zh-CN" b="1">
                <a:solidFill>
                  <a:srgbClr val="008000"/>
                </a:solidFill>
                <a:latin typeface="宋体" pitchFamily="2" charset="-122"/>
              </a:rPr>
              <a:t> </a:t>
            </a:r>
            <a:r>
              <a:rPr lang="zh-CN" altLang="en-US">
                <a:solidFill>
                  <a:srgbClr val="008000"/>
                </a:solidFill>
                <a:latin typeface="宋体" pitchFamily="2" charset="-122"/>
              </a:rPr>
              <a:t>页</a:t>
            </a:r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468313" y="692150"/>
            <a:ext cx="4149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kumimoji="1" lang="en-US" altLang="zh-CN" sz="3200" b="1">
                <a:solidFill>
                  <a:srgbClr val="0000CC"/>
                </a:solidFill>
                <a:latin typeface="宋体" pitchFamily="2" charset="-122"/>
                <a:sym typeface="Wingdings 2" pitchFamily="18" charset="2"/>
              </a:rPr>
              <a:t> </a:t>
            </a:r>
            <a:r>
              <a:rPr kumimoji="1" lang="en-US" altLang="zh-CN" sz="3200" b="1">
                <a:solidFill>
                  <a:schemeClr val="hlink"/>
                </a:solidFill>
                <a:latin typeface="宋体" pitchFamily="2" charset="-122"/>
                <a:sym typeface="Wingdings 2" pitchFamily="18" charset="2"/>
              </a:rPr>
              <a:t>2.</a:t>
            </a:r>
            <a:r>
              <a:rPr kumimoji="1" lang="zh-CN" altLang="zh-CN" sz="3200" b="1">
                <a:solidFill>
                  <a:schemeClr val="hlink"/>
                </a:solidFill>
                <a:latin typeface="宋体" pitchFamily="2" charset="-122"/>
                <a:sym typeface="Wingdings 2" pitchFamily="18" charset="2"/>
              </a:rPr>
              <a:t>嵌套结构规则</a:t>
            </a:r>
            <a:r>
              <a:rPr kumimoji="1" lang="zh-CN" altLang="zh-CN" sz="3200" b="1">
                <a:solidFill>
                  <a:srgbClr val="0000CC"/>
                </a:solidFill>
                <a:latin typeface="宋体" pitchFamily="2" charset="-122"/>
                <a:sym typeface="Wingdings 2" pitchFamily="18" charset="2"/>
              </a:rPr>
              <a:t> </a:t>
            </a:r>
          </a:p>
        </p:txBody>
      </p:sp>
      <p:grpSp>
        <p:nvGrpSpPr>
          <p:cNvPr id="81924" name="Group 4"/>
          <p:cNvGrpSpPr>
            <a:grpSpLocks/>
          </p:cNvGrpSpPr>
          <p:nvPr/>
        </p:nvGrpSpPr>
        <p:grpSpPr bwMode="auto">
          <a:xfrm>
            <a:off x="2051050" y="2060575"/>
            <a:ext cx="1446213" cy="3194050"/>
            <a:chOff x="650" y="1399"/>
            <a:chExt cx="720" cy="1152"/>
          </a:xfrm>
        </p:grpSpPr>
        <p:sp>
          <p:nvSpPr>
            <p:cNvPr id="28700" name="Rectangle 5"/>
            <p:cNvSpPr>
              <a:spLocks noChangeArrowheads="1"/>
            </p:cNvSpPr>
            <p:nvPr/>
          </p:nvSpPr>
          <p:spPr bwMode="auto">
            <a:xfrm>
              <a:off x="650" y="1399"/>
              <a:ext cx="720" cy="1152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3333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l" eaLnBrk="0" hangingPunct="0"/>
              <a:endParaRPr kumimoji="1" lang="zh-CN" altLang="zh-CN" sz="3200" b="1">
                <a:solidFill>
                  <a:srgbClr val="0000CC"/>
                </a:solidFill>
                <a:latin typeface="宋体" pitchFamily="2" charset="-122"/>
              </a:endParaRPr>
            </a:p>
          </p:txBody>
        </p:sp>
        <p:sp>
          <p:nvSpPr>
            <p:cNvPr id="28701" name="Line 6"/>
            <p:cNvSpPr>
              <a:spLocks noChangeShapeType="1"/>
            </p:cNvSpPr>
            <p:nvPr/>
          </p:nvSpPr>
          <p:spPr bwMode="auto">
            <a:xfrm>
              <a:off x="938" y="1495"/>
              <a:ext cx="0" cy="961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2" name="Line 7"/>
            <p:cNvSpPr>
              <a:spLocks noChangeShapeType="1"/>
            </p:cNvSpPr>
            <p:nvPr/>
          </p:nvSpPr>
          <p:spPr bwMode="auto">
            <a:xfrm>
              <a:off x="938" y="1495"/>
              <a:ext cx="195" cy="1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3" name="Line 8"/>
            <p:cNvSpPr>
              <a:spLocks noChangeShapeType="1"/>
            </p:cNvSpPr>
            <p:nvPr/>
          </p:nvSpPr>
          <p:spPr bwMode="auto">
            <a:xfrm>
              <a:off x="938" y="2455"/>
              <a:ext cx="195" cy="1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4" name="Line 9"/>
            <p:cNvSpPr>
              <a:spLocks noChangeShapeType="1"/>
            </p:cNvSpPr>
            <p:nvPr/>
          </p:nvSpPr>
          <p:spPr bwMode="auto">
            <a:xfrm>
              <a:off x="1038" y="2215"/>
              <a:ext cx="140" cy="1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5" name="Line 10"/>
            <p:cNvSpPr>
              <a:spLocks noChangeShapeType="1"/>
            </p:cNvSpPr>
            <p:nvPr/>
          </p:nvSpPr>
          <p:spPr bwMode="auto">
            <a:xfrm>
              <a:off x="1034" y="1639"/>
              <a:ext cx="140" cy="1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6" name="Line 11"/>
            <p:cNvSpPr>
              <a:spLocks noChangeShapeType="1"/>
            </p:cNvSpPr>
            <p:nvPr/>
          </p:nvSpPr>
          <p:spPr bwMode="auto">
            <a:xfrm>
              <a:off x="1034" y="1639"/>
              <a:ext cx="1" cy="59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1932" name="AutoShape 12"/>
          <p:cNvSpPr>
            <a:spLocks noChangeArrowheads="1"/>
          </p:cNvSpPr>
          <p:nvPr/>
        </p:nvSpPr>
        <p:spPr bwMode="auto">
          <a:xfrm>
            <a:off x="3470275" y="4495800"/>
            <a:ext cx="1473200" cy="762000"/>
          </a:xfrm>
          <a:prstGeom prst="wedgeEllipseCallout">
            <a:avLst>
              <a:gd name="adj1" fmla="val -92389"/>
              <a:gd name="adj2" fmla="val -27083"/>
            </a:avLst>
          </a:prstGeom>
          <a:solidFill>
            <a:srgbClr val="FFFF00"/>
          </a:solidFill>
          <a:ln w="25400" cap="sq">
            <a:solidFill>
              <a:srgbClr val="003366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eaLnBrk="0" hangingPunct="0"/>
            <a:r>
              <a:rPr kumimoji="1" lang="zh-CN" altLang="en-US" sz="2800" b="1">
                <a:solidFill>
                  <a:srgbClr val="336600"/>
                </a:solidFill>
                <a:latin typeface="Times New Roman" pitchFamily="18" charset="0"/>
              </a:rPr>
              <a:t>外循环</a:t>
            </a:r>
          </a:p>
        </p:txBody>
      </p:sp>
      <p:sp>
        <p:nvSpPr>
          <p:cNvPr id="81933" name="AutoShape 13"/>
          <p:cNvSpPr>
            <a:spLocks noChangeArrowheads="1"/>
          </p:cNvSpPr>
          <p:nvPr/>
        </p:nvSpPr>
        <p:spPr bwMode="auto">
          <a:xfrm>
            <a:off x="3476625" y="2257425"/>
            <a:ext cx="1333500" cy="762000"/>
          </a:xfrm>
          <a:prstGeom prst="wedgeEllipseCallout">
            <a:avLst>
              <a:gd name="adj1" fmla="val -87731"/>
              <a:gd name="adj2" fmla="val 81458"/>
            </a:avLst>
          </a:prstGeom>
          <a:solidFill>
            <a:srgbClr val="FFCC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kumimoji="1" lang="zh-CN" altLang="en-US" sz="2800" b="1">
                <a:latin typeface="Times New Roman" pitchFamily="18" charset="0"/>
              </a:rPr>
              <a:t>内循环</a:t>
            </a:r>
          </a:p>
        </p:txBody>
      </p:sp>
      <p:grpSp>
        <p:nvGrpSpPr>
          <p:cNvPr id="81934" name="Group 14"/>
          <p:cNvGrpSpPr>
            <a:grpSpLocks/>
          </p:cNvGrpSpPr>
          <p:nvPr/>
        </p:nvGrpSpPr>
        <p:grpSpPr bwMode="auto">
          <a:xfrm>
            <a:off x="5351463" y="2063750"/>
            <a:ext cx="1184275" cy="3194050"/>
            <a:chOff x="2618" y="1399"/>
            <a:chExt cx="720" cy="1152"/>
          </a:xfrm>
        </p:grpSpPr>
        <p:sp>
          <p:nvSpPr>
            <p:cNvPr id="28693" name="Rectangle 15"/>
            <p:cNvSpPr>
              <a:spLocks noChangeArrowheads="1"/>
            </p:cNvSpPr>
            <p:nvPr/>
          </p:nvSpPr>
          <p:spPr bwMode="auto">
            <a:xfrm>
              <a:off x="2618" y="1399"/>
              <a:ext cx="720" cy="1152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3333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l" eaLnBrk="0" hangingPunct="0"/>
              <a:endParaRPr kumimoji="1" lang="zh-CN" altLang="zh-CN" sz="3200" b="1">
                <a:solidFill>
                  <a:srgbClr val="0000CC"/>
                </a:solidFill>
                <a:latin typeface="宋体" pitchFamily="2" charset="-122"/>
              </a:endParaRPr>
            </a:p>
          </p:txBody>
        </p:sp>
        <p:sp>
          <p:nvSpPr>
            <p:cNvPr id="28694" name="Line 16"/>
            <p:cNvSpPr>
              <a:spLocks noChangeShapeType="1"/>
            </p:cNvSpPr>
            <p:nvPr/>
          </p:nvSpPr>
          <p:spPr bwMode="auto">
            <a:xfrm>
              <a:off x="2858" y="1495"/>
              <a:ext cx="0" cy="67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5" name="Line 17"/>
            <p:cNvSpPr>
              <a:spLocks noChangeShapeType="1"/>
            </p:cNvSpPr>
            <p:nvPr/>
          </p:nvSpPr>
          <p:spPr bwMode="auto">
            <a:xfrm>
              <a:off x="2858" y="1495"/>
              <a:ext cx="195" cy="1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6" name="Line 18"/>
            <p:cNvSpPr>
              <a:spLocks noChangeShapeType="1"/>
            </p:cNvSpPr>
            <p:nvPr/>
          </p:nvSpPr>
          <p:spPr bwMode="auto">
            <a:xfrm>
              <a:off x="2954" y="2407"/>
              <a:ext cx="144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7" name="Line 19"/>
            <p:cNvSpPr>
              <a:spLocks noChangeShapeType="1"/>
            </p:cNvSpPr>
            <p:nvPr/>
          </p:nvSpPr>
          <p:spPr bwMode="auto">
            <a:xfrm>
              <a:off x="2858" y="2167"/>
              <a:ext cx="192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8" name="Line 20"/>
            <p:cNvSpPr>
              <a:spLocks noChangeShapeType="1"/>
            </p:cNvSpPr>
            <p:nvPr/>
          </p:nvSpPr>
          <p:spPr bwMode="auto">
            <a:xfrm>
              <a:off x="2954" y="1639"/>
              <a:ext cx="140" cy="1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9" name="Line 21"/>
            <p:cNvSpPr>
              <a:spLocks noChangeShapeType="1"/>
            </p:cNvSpPr>
            <p:nvPr/>
          </p:nvSpPr>
          <p:spPr bwMode="auto">
            <a:xfrm>
              <a:off x="2954" y="1639"/>
              <a:ext cx="0" cy="768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1942" name="AutoShape 22"/>
          <p:cNvSpPr>
            <a:spLocks noChangeArrowheads="1"/>
          </p:cNvSpPr>
          <p:nvPr/>
        </p:nvSpPr>
        <p:spPr bwMode="auto">
          <a:xfrm>
            <a:off x="6638925" y="1260475"/>
            <a:ext cx="1725613" cy="838200"/>
          </a:xfrm>
          <a:prstGeom prst="wedgeEllipseCallout">
            <a:avLst>
              <a:gd name="adj1" fmla="val -86787"/>
              <a:gd name="adj2" fmla="val 102653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kumimoji="1" lang="zh-CN" altLang="en-US" sz="2800" b="1">
                <a:latin typeface="Times New Roman" pitchFamily="18" charset="0"/>
              </a:rPr>
              <a:t>交叉循环</a:t>
            </a:r>
          </a:p>
        </p:txBody>
      </p:sp>
      <p:sp>
        <p:nvSpPr>
          <p:cNvPr id="81943" name="Text Box 23"/>
          <p:cNvSpPr txBox="1">
            <a:spLocks noChangeArrowheads="1"/>
          </p:cNvSpPr>
          <p:nvPr/>
        </p:nvSpPr>
        <p:spPr bwMode="auto">
          <a:xfrm>
            <a:off x="4951413" y="1536700"/>
            <a:ext cx="121126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6000" b="1" i="1">
                <a:solidFill>
                  <a:srgbClr val="FF0066"/>
                </a:solidFill>
                <a:sym typeface="Marlett" pitchFamily="2" charset="2"/>
              </a:rPr>
              <a:t></a:t>
            </a:r>
            <a:endParaRPr kumimoji="1" lang="en-US" altLang="zh-CN" sz="2400" b="1" i="1">
              <a:solidFill>
                <a:srgbClr val="FF0066"/>
              </a:solidFill>
            </a:endParaRPr>
          </a:p>
        </p:txBody>
      </p:sp>
      <p:sp>
        <p:nvSpPr>
          <p:cNvPr id="81944" name="AutoShape 24"/>
          <p:cNvSpPr>
            <a:spLocks noChangeArrowheads="1"/>
          </p:cNvSpPr>
          <p:nvPr/>
        </p:nvSpPr>
        <p:spPr bwMode="auto">
          <a:xfrm>
            <a:off x="766763" y="2525713"/>
            <a:ext cx="1620837" cy="1017587"/>
          </a:xfrm>
          <a:prstGeom prst="cloudCallout">
            <a:avLst>
              <a:gd name="adj1" fmla="val 85986"/>
              <a:gd name="adj2" fmla="val -58579"/>
            </a:avLst>
          </a:prstGeom>
          <a:solidFill>
            <a:srgbClr val="FFFF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0000"/>
              </a:lnSpc>
              <a:buClr>
                <a:srgbClr val="CC99FF"/>
              </a:buClr>
              <a:buFont typeface="Monotype Sorts" pitchFamily="2" charset="2"/>
              <a:buNone/>
            </a:pPr>
            <a:r>
              <a:rPr kumimoji="1" lang="zh-CN" altLang="en-US" sz="2800" b="1">
                <a:solidFill>
                  <a:srgbClr val="336600"/>
                </a:solidFill>
              </a:rPr>
              <a:t>外循环</a:t>
            </a:r>
          </a:p>
          <a:p>
            <a:pPr>
              <a:lnSpc>
                <a:spcPct val="80000"/>
              </a:lnSpc>
              <a:buClr>
                <a:srgbClr val="CC99FF"/>
              </a:buClr>
              <a:buFont typeface="Monotype Sorts" pitchFamily="2" charset="2"/>
              <a:buNone/>
            </a:pPr>
            <a:r>
              <a:rPr kumimoji="1" lang="zh-CN" altLang="en-US" sz="2800" b="1">
                <a:solidFill>
                  <a:srgbClr val="336600"/>
                </a:solidFill>
              </a:rPr>
              <a:t>入口</a:t>
            </a:r>
          </a:p>
        </p:txBody>
      </p:sp>
      <p:sp>
        <p:nvSpPr>
          <p:cNvPr id="81945" name="Oval 25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2930525" y="2243138"/>
            <a:ext cx="222250" cy="207962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50000"/>
              </a:spcBef>
              <a:defRPr/>
            </a:pPr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81946" name="AutoShape 26"/>
          <p:cNvSpPr>
            <a:spLocks noChangeArrowheads="1"/>
          </p:cNvSpPr>
          <p:nvPr/>
        </p:nvSpPr>
        <p:spPr bwMode="auto">
          <a:xfrm>
            <a:off x="3470275" y="3543300"/>
            <a:ext cx="1816100" cy="522288"/>
          </a:xfrm>
          <a:prstGeom prst="wedgeRoundRectCallout">
            <a:avLst>
              <a:gd name="adj1" fmla="val -68306"/>
              <a:gd name="adj2" fmla="val 92551"/>
              <a:gd name="adj3" fmla="val 16667"/>
            </a:avLst>
          </a:prstGeom>
          <a:solidFill>
            <a:srgbClr val="00CCFF"/>
          </a:solidFill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kumimoji="1" lang="zh-CN" altLang="en-US" sz="2800" b="1">
                <a:solidFill>
                  <a:srgbClr val="000099"/>
                </a:solidFill>
              </a:rPr>
              <a:t>内循环出口</a:t>
            </a:r>
            <a:endParaRPr kumimoji="1" lang="zh-CN" altLang="en-US" sz="2800">
              <a:solidFill>
                <a:srgbClr val="000099"/>
              </a:solidFill>
            </a:endParaRPr>
          </a:p>
        </p:txBody>
      </p:sp>
      <p:sp>
        <p:nvSpPr>
          <p:cNvPr id="81947" name="Oval 27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2979738" y="2652713"/>
            <a:ext cx="222250" cy="207962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50000"/>
              </a:spcBef>
              <a:defRPr/>
            </a:pPr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81948" name="Oval 28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2979738" y="4206875"/>
            <a:ext cx="222250" cy="207963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50000"/>
              </a:spcBef>
              <a:defRPr/>
            </a:pPr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81949" name="Oval 29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2930525" y="4856163"/>
            <a:ext cx="222250" cy="207962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50000"/>
              </a:spcBef>
              <a:defRPr/>
            </a:pPr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81950" name="AutoShape 30"/>
          <p:cNvSpPr>
            <a:spLocks noChangeArrowheads="1"/>
          </p:cNvSpPr>
          <p:nvPr/>
        </p:nvSpPr>
        <p:spPr bwMode="auto">
          <a:xfrm>
            <a:off x="6804025" y="4076700"/>
            <a:ext cx="1817688" cy="522288"/>
          </a:xfrm>
          <a:prstGeom prst="wedgeRoundRectCallout">
            <a:avLst>
              <a:gd name="adj1" fmla="val -78037"/>
              <a:gd name="adj2" fmla="val 89208"/>
              <a:gd name="adj3" fmla="val 16667"/>
            </a:avLst>
          </a:prstGeom>
          <a:solidFill>
            <a:srgbClr val="00CCFF"/>
          </a:solidFill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kumimoji="1" lang="zh-CN" altLang="en-US" sz="2800" b="1">
                <a:solidFill>
                  <a:srgbClr val="000099"/>
                </a:solidFill>
              </a:rPr>
              <a:t>内循环出口</a:t>
            </a:r>
            <a:endParaRPr kumimoji="1" lang="zh-CN" altLang="en-US" sz="2800">
              <a:solidFill>
                <a:srgbClr val="000099"/>
              </a:solidFill>
            </a:endParaRPr>
          </a:p>
        </p:txBody>
      </p:sp>
      <p:sp>
        <p:nvSpPr>
          <p:cNvPr id="81951" name="Oval 3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067425" y="4721225"/>
            <a:ext cx="222250" cy="207963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50000"/>
              </a:spcBef>
              <a:defRPr/>
            </a:pPr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81952" name="Oval 3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053138" y="4065588"/>
            <a:ext cx="223837" cy="207962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50000"/>
              </a:spcBef>
              <a:defRPr/>
            </a:pPr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81953" name="AutoShape 33"/>
          <p:cNvSpPr>
            <a:spLocks noChangeArrowheads="1"/>
          </p:cNvSpPr>
          <p:nvPr/>
        </p:nvSpPr>
        <p:spPr bwMode="auto">
          <a:xfrm>
            <a:off x="6800850" y="2852738"/>
            <a:ext cx="1817688" cy="522287"/>
          </a:xfrm>
          <a:prstGeom prst="wedgeRoundRectCallout">
            <a:avLst>
              <a:gd name="adj1" fmla="val -81454"/>
              <a:gd name="adj2" fmla="val 201065"/>
              <a:gd name="adj3" fmla="val 16667"/>
            </a:avLst>
          </a:prstGeom>
          <a:solidFill>
            <a:srgbClr val="FFFF00"/>
          </a:solidFill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kumimoji="1" lang="zh-CN" altLang="en-US" sz="2800" b="1">
                <a:solidFill>
                  <a:srgbClr val="000099"/>
                </a:solidFill>
              </a:rPr>
              <a:t>外循环出口</a:t>
            </a:r>
            <a:endParaRPr kumimoji="1" lang="zh-CN" altLang="en-US" sz="2800">
              <a:solidFill>
                <a:srgbClr val="000099"/>
              </a:solidFill>
            </a:endParaRPr>
          </a:p>
        </p:txBody>
      </p:sp>
      <p:sp>
        <p:nvSpPr>
          <p:cNvPr id="31779" name="Text Box 35"/>
          <p:cNvSpPr txBox="1">
            <a:spLocks noChangeArrowheads="1"/>
          </p:cNvSpPr>
          <p:nvPr/>
        </p:nvSpPr>
        <p:spPr bwMode="auto">
          <a:xfrm>
            <a:off x="468313" y="5516563"/>
            <a:ext cx="8459787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b="1"/>
              <a:t>1</a:t>
            </a:r>
            <a:r>
              <a:rPr lang="zh-CN" altLang="en-US" sz="2400" b="1"/>
              <a:t>）嵌套的外层循环与内层循环的循环控制变量不能同名；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sz="2400" b="1"/>
              <a:t>2</a:t>
            </a:r>
            <a:r>
              <a:rPr lang="zh-CN" altLang="en-US" sz="2400" b="1"/>
              <a:t>）并列的同层循环允许有同名的循环变量；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1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1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19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19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1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1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19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19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19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19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1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1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19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19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19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19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19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19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19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19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81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1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1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19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19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19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819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19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819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1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autoUpdateAnimBg="0"/>
      <p:bldP spid="81932" grpId="0" animBg="1" autoUpdateAnimBg="0"/>
      <p:bldP spid="81933" grpId="0" animBg="1" autoUpdateAnimBg="0"/>
      <p:bldP spid="81942" grpId="0" animBg="1" autoUpdateAnimBg="0"/>
      <p:bldP spid="81943" grpId="0" autoUpdateAnimBg="0"/>
      <p:bldP spid="81944" grpId="0" animBg="1" autoUpdateAnimBg="0"/>
      <p:bldP spid="81945" grpId="0" animBg="1" autoUpdateAnimBg="0"/>
      <p:bldP spid="81946" grpId="0" animBg="1" autoUpdateAnimBg="0"/>
      <p:bldP spid="81947" grpId="0" animBg="1" autoUpdateAnimBg="0"/>
      <p:bldP spid="81948" grpId="0" animBg="1" autoUpdateAnimBg="0"/>
      <p:bldP spid="81949" grpId="0" animBg="1" autoUpdateAnimBg="0"/>
      <p:bldP spid="81950" grpId="0" animBg="1" autoUpdateAnimBg="0"/>
      <p:bldP spid="81951" grpId="0" animBg="1" autoUpdateAnimBg="0"/>
      <p:bldP spid="81952" grpId="0" animBg="1" autoUpdateAnimBg="0"/>
      <p:bldP spid="81953" grpId="0" animBg="1" autoUpdateAnimBg="0"/>
      <p:bldP spid="3177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6443663" y="6526213"/>
            <a:ext cx="2406650" cy="331787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zh-CN" altLang="en-US">
                <a:solidFill>
                  <a:srgbClr val="008000"/>
                </a:solidFill>
                <a:latin typeface="宋体" pitchFamily="2" charset="-122"/>
              </a:rPr>
              <a:t>第 </a:t>
            </a:r>
            <a:fld id="{6C618597-600A-4411-A35A-DF547AFAF8AC}" type="slidenum">
              <a:rPr lang="zh-CN" altLang="en-US" b="1" smtClean="0">
                <a:solidFill>
                  <a:srgbClr val="FF9900"/>
                </a:solidFill>
                <a:latin typeface="宋体" pitchFamily="2" charset="-122"/>
              </a:rPr>
              <a:pPr eaLnBrk="1" hangingPunct="1">
                <a:buFont typeface="Monotype Sorts" pitchFamily="2" charset="2"/>
                <a:buNone/>
              </a:pPr>
              <a:t>26</a:t>
            </a:fld>
            <a:r>
              <a:rPr lang="en-US" altLang="zh-CN" b="1">
                <a:solidFill>
                  <a:srgbClr val="008000"/>
                </a:solidFill>
                <a:latin typeface="宋体" pitchFamily="2" charset="-122"/>
              </a:rPr>
              <a:t> </a:t>
            </a:r>
            <a:r>
              <a:rPr lang="zh-CN" altLang="en-US">
                <a:solidFill>
                  <a:srgbClr val="008000"/>
                </a:solidFill>
                <a:latin typeface="宋体" pitchFamily="2" charset="-122"/>
              </a:rPr>
              <a:t>页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153400" cy="692150"/>
          </a:xfrm>
        </p:spPr>
        <p:txBody>
          <a:bodyPr/>
          <a:lstStyle/>
          <a:p>
            <a:pPr>
              <a:defRPr/>
            </a:pPr>
            <a:r>
              <a:rPr lang="en-US" altLang="zh-CN" sz="2800" dirty="0">
                <a:solidFill>
                  <a:srgbClr val="A50021"/>
                </a:solidFill>
                <a:latin typeface="宋体" pitchFamily="2" charset="-122"/>
                <a:ea typeface="宋体" pitchFamily="2" charset="-122"/>
              </a:rPr>
              <a:t>for</a:t>
            </a:r>
            <a:r>
              <a:rPr lang="zh-CN" altLang="en-US" sz="2800" dirty="0">
                <a:solidFill>
                  <a:srgbClr val="A50021"/>
                </a:solidFill>
                <a:latin typeface="宋体" pitchFamily="2" charset="-122"/>
                <a:ea typeface="宋体" pitchFamily="2" charset="-122"/>
              </a:rPr>
              <a:t>语句的循环嵌套示例</a:t>
            </a:r>
            <a:r>
              <a:rPr lang="en-US" altLang="zh-CN" sz="2800" dirty="0">
                <a:solidFill>
                  <a:srgbClr val="A50021"/>
                </a:solidFill>
                <a:latin typeface="宋体" pitchFamily="2" charset="-122"/>
                <a:ea typeface="宋体" pitchFamily="2" charset="-122"/>
              </a:rPr>
              <a:t>: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143000"/>
            <a:ext cx="4319588" cy="3222625"/>
          </a:xfrm>
          <a:gradFill rotWithShape="1">
            <a:gsLst>
              <a:gs pos="0">
                <a:srgbClr val="FFFFCC"/>
              </a:gs>
              <a:gs pos="100000">
                <a:schemeClr val="bg1"/>
              </a:gs>
            </a:gsLst>
            <a:lin ang="5400000" scaled="1"/>
          </a:gradFill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3200" b="1" dirty="0">
                <a:solidFill>
                  <a:schemeClr val="tx1"/>
                </a:solidFill>
              </a:rPr>
              <a:t>for(i=1;i&lt;=2;i++)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3200" b="1" dirty="0">
                <a:solidFill>
                  <a:schemeClr val="tx1"/>
                </a:solidFill>
              </a:rPr>
              <a:t>    for(j=1;j&lt;=2;j++)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3200" b="1" dirty="0"/>
              <a:t>   </a:t>
            </a:r>
            <a:r>
              <a:rPr lang="en-US" altLang="zh-CN" sz="3200" b="1" dirty="0">
                <a:solidFill>
                  <a:schemeClr val="accent2"/>
                </a:solidFill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3200" b="1" dirty="0"/>
              <a:t>        </a:t>
            </a:r>
            <a:r>
              <a:rPr lang="en-US" altLang="zh-CN" sz="3200" b="1" dirty="0" err="1">
                <a:solidFill>
                  <a:schemeClr val="tx1"/>
                </a:solidFill>
              </a:rPr>
              <a:t>printf</a:t>
            </a:r>
            <a:r>
              <a:rPr lang="en-US" altLang="zh-CN" sz="3200" b="1" dirty="0">
                <a:solidFill>
                  <a:schemeClr val="tx1"/>
                </a:solidFill>
              </a:rPr>
              <a:t>(</a:t>
            </a:r>
            <a:r>
              <a:rPr lang="en-US" altLang="zh-CN" sz="3200" b="1" dirty="0">
                <a:solidFill>
                  <a:schemeClr val="tx1"/>
                </a:solidFill>
                <a:latin typeface="Arial" charset="0"/>
              </a:rPr>
              <a:t>"</a:t>
            </a:r>
            <a:r>
              <a:rPr lang="en-US" altLang="zh-CN" sz="3200" b="1" dirty="0">
                <a:solidFill>
                  <a:schemeClr val="tx1"/>
                </a:solidFill>
              </a:rPr>
              <a:t>%3d </a:t>
            </a:r>
            <a:r>
              <a:rPr lang="en-US" altLang="zh-CN" sz="3200" b="1" dirty="0">
                <a:solidFill>
                  <a:schemeClr val="tx1"/>
                </a:solidFill>
                <a:latin typeface="Arial" charset="0"/>
              </a:rPr>
              <a:t>"</a:t>
            </a:r>
            <a:r>
              <a:rPr lang="en-US" altLang="zh-CN" sz="3200" b="1" dirty="0">
                <a:solidFill>
                  <a:schemeClr val="tx1"/>
                </a:solidFill>
              </a:rPr>
              <a:t>,</a:t>
            </a:r>
            <a:r>
              <a:rPr lang="en-US" altLang="zh-CN" sz="3200" b="1" dirty="0" err="1">
                <a:solidFill>
                  <a:schemeClr val="tx1"/>
                </a:solidFill>
              </a:rPr>
              <a:t>i+j</a:t>
            </a:r>
            <a:r>
              <a:rPr lang="en-US" altLang="zh-CN" sz="3200" b="1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3200" b="1" dirty="0"/>
              <a:t>        </a:t>
            </a:r>
            <a:r>
              <a:rPr lang="en-US" altLang="zh-CN" sz="3200" b="1" dirty="0" err="1">
                <a:solidFill>
                  <a:srgbClr val="A50021"/>
                </a:solidFill>
              </a:rPr>
              <a:t>printf</a:t>
            </a:r>
            <a:r>
              <a:rPr lang="en-US" altLang="zh-CN" sz="3200" b="1" dirty="0">
                <a:solidFill>
                  <a:srgbClr val="A50021"/>
                </a:solidFill>
              </a:rPr>
              <a:t>(</a:t>
            </a:r>
            <a:r>
              <a:rPr lang="en-US" altLang="zh-CN" sz="3200" b="1" dirty="0">
                <a:solidFill>
                  <a:srgbClr val="A50021"/>
                </a:solidFill>
                <a:latin typeface="Arial" charset="0"/>
              </a:rPr>
              <a:t>"</a:t>
            </a:r>
            <a:r>
              <a:rPr lang="en-US" altLang="zh-CN" sz="3200" b="1" dirty="0">
                <a:solidFill>
                  <a:srgbClr val="A50021"/>
                </a:solidFill>
              </a:rPr>
              <a:t>\n </a:t>
            </a:r>
            <a:r>
              <a:rPr lang="en-US" altLang="zh-CN" sz="3200" b="1" dirty="0">
                <a:solidFill>
                  <a:srgbClr val="A50021"/>
                </a:solidFill>
                <a:latin typeface="Arial" charset="0"/>
              </a:rPr>
              <a:t>"</a:t>
            </a:r>
            <a:r>
              <a:rPr lang="en-US" altLang="zh-CN" sz="3200" b="1" dirty="0">
                <a:solidFill>
                  <a:srgbClr val="A50021"/>
                </a:solidFill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3200" b="1" dirty="0"/>
              <a:t>   </a:t>
            </a:r>
            <a:r>
              <a:rPr lang="en-US" altLang="zh-CN" sz="3200" b="1" dirty="0">
                <a:solidFill>
                  <a:schemeClr val="accent2"/>
                </a:solidFill>
              </a:rPr>
              <a:t>}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143000"/>
            <a:ext cx="4316413" cy="3725863"/>
          </a:xfr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3200" b="1" dirty="0">
                <a:solidFill>
                  <a:schemeClr val="tx1"/>
                </a:solidFill>
              </a:rPr>
              <a:t>for(i=1;i&lt;=2;i++)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3200" b="1" dirty="0">
                <a:solidFill>
                  <a:schemeClr val="accent2"/>
                </a:solidFill>
              </a:rPr>
              <a:t>{</a:t>
            </a:r>
            <a:endParaRPr lang="en-US" altLang="zh-CN" sz="3200" b="1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3200" b="1" dirty="0"/>
              <a:t>     </a:t>
            </a:r>
            <a:r>
              <a:rPr lang="en-US" altLang="zh-CN" sz="3200" b="1" dirty="0">
                <a:solidFill>
                  <a:schemeClr val="tx1"/>
                </a:solidFill>
              </a:rPr>
              <a:t>for(j=1;j&lt;=2;j++)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3200" b="1" dirty="0">
                <a:solidFill>
                  <a:schemeClr val="tx1"/>
                </a:solidFill>
              </a:rPr>
              <a:t>        </a:t>
            </a:r>
            <a:r>
              <a:rPr lang="en-US" altLang="zh-CN" sz="3200" b="1" dirty="0" err="1">
                <a:solidFill>
                  <a:schemeClr val="tx1"/>
                </a:solidFill>
              </a:rPr>
              <a:t>printf</a:t>
            </a:r>
            <a:r>
              <a:rPr lang="en-US" altLang="zh-CN" sz="3200" b="1" dirty="0">
                <a:solidFill>
                  <a:schemeClr val="tx1"/>
                </a:solidFill>
              </a:rPr>
              <a:t>(</a:t>
            </a:r>
            <a:r>
              <a:rPr lang="en-US" altLang="zh-CN" sz="3200" b="1" dirty="0">
                <a:solidFill>
                  <a:schemeClr val="tx1"/>
                </a:solidFill>
                <a:latin typeface="Arial" charset="0"/>
              </a:rPr>
              <a:t>"</a:t>
            </a:r>
            <a:r>
              <a:rPr lang="en-US" altLang="zh-CN" sz="3200" b="1" dirty="0">
                <a:solidFill>
                  <a:schemeClr val="tx1"/>
                </a:solidFill>
              </a:rPr>
              <a:t>%3d</a:t>
            </a:r>
            <a:r>
              <a:rPr lang="en-US" altLang="zh-CN" sz="3200" b="1" dirty="0">
                <a:solidFill>
                  <a:schemeClr val="tx1"/>
                </a:solidFill>
                <a:latin typeface="Arial" charset="0"/>
              </a:rPr>
              <a:t>"</a:t>
            </a:r>
            <a:r>
              <a:rPr lang="en-US" altLang="zh-CN" sz="3200" b="1" dirty="0">
                <a:solidFill>
                  <a:schemeClr val="tx1"/>
                </a:solidFill>
              </a:rPr>
              <a:t>,i+j);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3200" b="1" dirty="0"/>
              <a:t>     </a:t>
            </a:r>
            <a:r>
              <a:rPr lang="en-US" altLang="zh-CN" sz="3200" b="1" dirty="0" err="1">
                <a:solidFill>
                  <a:srgbClr val="A50021"/>
                </a:solidFill>
              </a:rPr>
              <a:t>printf</a:t>
            </a:r>
            <a:r>
              <a:rPr lang="en-US" altLang="zh-CN" sz="3200" b="1" dirty="0">
                <a:solidFill>
                  <a:srgbClr val="A50021"/>
                </a:solidFill>
              </a:rPr>
              <a:t>(</a:t>
            </a:r>
            <a:r>
              <a:rPr lang="en-US" altLang="zh-CN" sz="3200" b="1" dirty="0">
                <a:solidFill>
                  <a:srgbClr val="A50021"/>
                </a:solidFill>
                <a:latin typeface="Arial" charset="0"/>
              </a:rPr>
              <a:t>"</a:t>
            </a:r>
            <a:r>
              <a:rPr lang="en-US" altLang="zh-CN" sz="3200" b="1" dirty="0">
                <a:solidFill>
                  <a:srgbClr val="A50021"/>
                </a:solidFill>
              </a:rPr>
              <a:t>\n</a:t>
            </a:r>
            <a:r>
              <a:rPr lang="en-US" altLang="zh-CN" sz="3200" b="1" dirty="0">
                <a:solidFill>
                  <a:srgbClr val="A50021"/>
                </a:solidFill>
                <a:latin typeface="Arial" charset="0"/>
              </a:rPr>
              <a:t>"</a:t>
            </a:r>
            <a:r>
              <a:rPr lang="en-US" altLang="zh-CN" sz="3200" b="1" dirty="0">
                <a:solidFill>
                  <a:srgbClr val="A50021"/>
                </a:solidFill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3200" b="1" dirty="0">
                <a:solidFill>
                  <a:schemeClr val="accent2"/>
                </a:solidFill>
              </a:rPr>
              <a:t>}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971550" y="4437063"/>
            <a:ext cx="3959225" cy="222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en-US" altLang="zh-CN" sz="2800" b="1">
                <a:latin typeface="Times New Roman" pitchFamily="18" charset="0"/>
              </a:rPr>
              <a:t>output:    </a:t>
            </a:r>
          </a:p>
          <a:p>
            <a:pPr algn="l" eaLnBrk="1" hangingPunct="1"/>
            <a:r>
              <a:rPr kumimoji="1" lang="en-US" altLang="zh-CN" sz="2800" b="1">
                <a:latin typeface="Times New Roman" pitchFamily="18" charset="0"/>
              </a:rPr>
              <a:t>     2</a:t>
            </a:r>
          </a:p>
          <a:p>
            <a:pPr algn="l" eaLnBrk="1" hangingPunct="1"/>
            <a:r>
              <a:rPr kumimoji="1" lang="en-US" altLang="zh-CN" sz="2800" b="1">
                <a:latin typeface="Times New Roman" pitchFamily="18" charset="0"/>
              </a:rPr>
              <a:t>     3</a:t>
            </a:r>
          </a:p>
          <a:p>
            <a:pPr algn="l" eaLnBrk="1" hangingPunct="1"/>
            <a:r>
              <a:rPr kumimoji="1" lang="en-US" altLang="zh-CN" sz="2800" b="1">
                <a:latin typeface="Times New Roman" pitchFamily="18" charset="0"/>
              </a:rPr>
              <a:t>     3</a:t>
            </a:r>
          </a:p>
          <a:p>
            <a:pPr algn="l" eaLnBrk="1" hangingPunct="1"/>
            <a:r>
              <a:rPr kumimoji="1" lang="en-US" altLang="zh-CN" sz="2800" b="1">
                <a:latin typeface="Times New Roman" pitchFamily="18" charset="0"/>
              </a:rPr>
              <a:t>     4</a:t>
            </a:r>
            <a:endParaRPr lang="en-US" altLang="zh-CN" sz="2800">
              <a:latin typeface="Times New Roman" pitchFamily="18" charset="0"/>
            </a:endParaRPr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5184775" y="4437063"/>
            <a:ext cx="3348038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en-US" altLang="zh-CN" sz="2800" b="1">
                <a:latin typeface="Times New Roman" pitchFamily="18" charset="0"/>
              </a:rPr>
              <a:t>output:</a:t>
            </a:r>
          </a:p>
          <a:p>
            <a:pPr algn="l" eaLnBrk="1" hangingPunct="1"/>
            <a:r>
              <a:rPr kumimoji="1" lang="en-US" altLang="zh-CN" sz="2800" b="1">
                <a:latin typeface="Times New Roman" pitchFamily="18" charset="0"/>
              </a:rPr>
              <a:t>    2    3</a:t>
            </a:r>
          </a:p>
          <a:p>
            <a:pPr algn="l" eaLnBrk="1" hangingPunct="1"/>
            <a:r>
              <a:rPr kumimoji="1" lang="en-US" altLang="zh-CN" sz="2800" b="1">
                <a:latin typeface="Times New Roman" pitchFamily="18" charset="0"/>
              </a:rPr>
              <a:t>    3    4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utoUpdateAnimBg="0"/>
      <p:bldP spid="7171" grpId="0" animBg="1"/>
      <p:bldP spid="7172" grpId="0" animBg="1" autoUpdateAnimBg="0"/>
      <p:bldP spid="7176" grpId="0"/>
      <p:bldP spid="717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443663" y="6526213"/>
            <a:ext cx="2406650" cy="331787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zh-CN" altLang="en-US">
                <a:solidFill>
                  <a:srgbClr val="008000"/>
                </a:solidFill>
                <a:latin typeface="宋体" pitchFamily="2" charset="-122"/>
              </a:rPr>
              <a:t>第 </a:t>
            </a:r>
            <a:fld id="{087F2734-6590-4937-B41D-2F8CBB12B6D3}" type="slidenum">
              <a:rPr lang="zh-CN" altLang="en-US" b="1" smtClean="0">
                <a:solidFill>
                  <a:srgbClr val="FF9900"/>
                </a:solidFill>
                <a:latin typeface="宋体" pitchFamily="2" charset="-122"/>
              </a:rPr>
              <a:pPr eaLnBrk="1" hangingPunct="1">
                <a:buFont typeface="Monotype Sorts" pitchFamily="2" charset="2"/>
                <a:buNone/>
              </a:pPr>
              <a:t>27</a:t>
            </a:fld>
            <a:r>
              <a:rPr lang="en-US" altLang="zh-CN" b="1">
                <a:solidFill>
                  <a:srgbClr val="008000"/>
                </a:solidFill>
                <a:latin typeface="宋体" pitchFamily="2" charset="-122"/>
              </a:rPr>
              <a:t> </a:t>
            </a:r>
            <a:r>
              <a:rPr lang="zh-CN" altLang="en-US">
                <a:solidFill>
                  <a:srgbClr val="008000"/>
                </a:solidFill>
                <a:latin typeface="宋体" pitchFamily="2" charset="-122"/>
              </a:rPr>
              <a:t>页</a:t>
            </a: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0"/>
            <a:ext cx="6121400" cy="692150"/>
          </a:xfrm>
        </p:spPr>
        <p:txBody>
          <a:bodyPr/>
          <a:lstStyle/>
          <a:p>
            <a:r>
              <a:rPr lang="zh-CN" altLang="en-US" sz="2400">
                <a:solidFill>
                  <a:srgbClr val="A50021"/>
                </a:solidFill>
                <a:effectLst/>
                <a:latin typeface="宋体" pitchFamily="2" charset="-122"/>
                <a:ea typeface="宋体" pitchFamily="2" charset="-122"/>
              </a:rPr>
              <a:t>使用循环嵌套计算：</a:t>
            </a:r>
            <a:r>
              <a:rPr lang="en-US" altLang="zh-CN" sz="2400">
                <a:solidFill>
                  <a:srgbClr val="A50021"/>
                </a:solidFill>
                <a:effectLst/>
                <a:latin typeface="宋体" pitchFamily="2" charset="-122"/>
                <a:ea typeface="宋体" pitchFamily="2" charset="-122"/>
              </a:rPr>
              <a:t>1!+2!+3!+……+n!</a:t>
            </a:r>
            <a:endParaRPr lang="en-US" altLang="zh-CN" sz="2400"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765175"/>
            <a:ext cx="7777162" cy="5616575"/>
          </a:xfrm>
        </p:spPr>
        <p:txBody>
          <a:bodyPr/>
          <a:lstStyle/>
          <a:p>
            <a:pPr>
              <a:lnSpc>
                <a:spcPct val="75000"/>
              </a:lnSpc>
              <a:buFontTx/>
              <a:buNone/>
            </a:pPr>
            <a:r>
              <a:rPr lang="en-US" altLang="zh-CN" sz="2600" b="1" dirty="0">
                <a:solidFill>
                  <a:schemeClr val="tx1"/>
                </a:solidFill>
                <a:latin typeface="Arial" charset="0"/>
              </a:rPr>
              <a:t>#include &lt;</a:t>
            </a:r>
            <a:r>
              <a:rPr lang="en-US" altLang="zh-CN" sz="2600" b="1" dirty="0" err="1">
                <a:solidFill>
                  <a:schemeClr val="tx1"/>
                </a:solidFill>
                <a:latin typeface="Arial" charset="0"/>
              </a:rPr>
              <a:t>stdio.h</a:t>
            </a:r>
            <a:r>
              <a:rPr lang="en-US" altLang="zh-CN" sz="2600" b="1" dirty="0">
                <a:solidFill>
                  <a:schemeClr val="tx1"/>
                </a:solidFill>
                <a:latin typeface="Arial" charset="0"/>
              </a:rPr>
              <a:t>&gt; 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altLang="zh-CN" sz="2600" b="1" dirty="0" err="1">
                <a:solidFill>
                  <a:schemeClr val="tx1"/>
                </a:solidFill>
                <a:latin typeface="Arial" charset="0"/>
              </a:rPr>
              <a:t>int</a:t>
            </a:r>
            <a:r>
              <a:rPr lang="en-US" altLang="zh-CN" sz="2600" b="1" dirty="0">
                <a:solidFill>
                  <a:schemeClr val="tx1"/>
                </a:solidFill>
                <a:latin typeface="Arial" charset="0"/>
              </a:rPr>
              <a:t> main()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altLang="zh-CN" sz="2600" b="1" dirty="0">
                <a:solidFill>
                  <a:schemeClr val="tx1"/>
                </a:solidFill>
                <a:latin typeface="Arial" charset="0"/>
              </a:rPr>
              <a:t>{ 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altLang="zh-CN" sz="2600" b="1" dirty="0">
                <a:solidFill>
                  <a:schemeClr val="tx1"/>
                </a:solidFill>
                <a:latin typeface="Arial" charset="0"/>
              </a:rPr>
              <a:t>    </a:t>
            </a:r>
            <a:r>
              <a:rPr lang="en-US" altLang="zh-CN" sz="2600" b="1" dirty="0" err="1">
                <a:solidFill>
                  <a:schemeClr val="tx1"/>
                </a:solidFill>
                <a:latin typeface="Arial" charset="0"/>
              </a:rPr>
              <a:t>int</a:t>
            </a:r>
            <a:r>
              <a:rPr lang="en-US" altLang="zh-CN" sz="2600" b="1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altLang="zh-CN" sz="2600" b="1" dirty="0" err="1">
                <a:solidFill>
                  <a:schemeClr val="tx1"/>
                </a:solidFill>
                <a:latin typeface="Arial" charset="0"/>
              </a:rPr>
              <a:t>i,j,n</a:t>
            </a:r>
            <a:r>
              <a:rPr lang="en-US" altLang="zh-CN" sz="2600" b="1" dirty="0">
                <a:solidFill>
                  <a:schemeClr val="tx1"/>
                </a:solidFill>
                <a:latin typeface="Arial" charset="0"/>
              </a:rPr>
              <a:t>;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altLang="zh-CN" sz="2600" b="1" dirty="0">
                <a:solidFill>
                  <a:schemeClr val="tx1"/>
                </a:solidFill>
                <a:latin typeface="Arial" charset="0"/>
              </a:rPr>
              <a:t>    long  sum=0,item;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altLang="zh-CN" sz="2600" b="1" dirty="0">
                <a:solidFill>
                  <a:schemeClr val="tx1"/>
                </a:solidFill>
                <a:latin typeface="Arial" charset="0"/>
              </a:rPr>
              <a:t>    </a:t>
            </a:r>
            <a:r>
              <a:rPr lang="en-US" altLang="zh-CN" sz="2600" b="1" dirty="0" err="1">
                <a:solidFill>
                  <a:schemeClr val="tx1"/>
                </a:solidFill>
                <a:latin typeface="Arial" charset="0"/>
              </a:rPr>
              <a:t>scanf</a:t>
            </a:r>
            <a:r>
              <a:rPr lang="en-US" altLang="zh-CN" sz="2600" b="1" dirty="0">
                <a:solidFill>
                  <a:schemeClr val="tx1"/>
                </a:solidFill>
                <a:latin typeface="Arial" charset="0"/>
              </a:rPr>
              <a:t>("%</a:t>
            </a:r>
            <a:r>
              <a:rPr lang="en-US" altLang="zh-CN" sz="2600" b="1" dirty="0" err="1">
                <a:solidFill>
                  <a:schemeClr val="tx1"/>
                </a:solidFill>
                <a:latin typeface="Arial" charset="0"/>
              </a:rPr>
              <a:t>d”,&amp;n</a:t>
            </a:r>
            <a:r>
              <a:rPr lang="en-US" altLang="zh-CN" sz="2600" b="1" dirty="0">
                <a:solidFill>
                  <a:schemeClr val="tx1"/>
                </a:solidFill>
                <a:latin typeface="Arial" charset="0"/>
              </a:rPr>
              <a:t>);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altLang="zh-CN" sz="2600" b="1" dirty="0">
                <a:solidFill>
                  <a:schemeClr val="tx1"/>
                </a:solidFill>
                <a:latin typeface="Arial" charset="0"/>
              </a:rPr>
              <a:t>    for(i=1;i&lt;=</a:t>
            </a:r>
            <a:r>
              <a:rPr lang="en-US" altLang="zh-CN" sz="2600" b="1" dirty="0" err="1">
                <a:solidFill>
                  <a:schemeClr val="tx1"/>
                </a:solidFill>
                <a:latin typeface="Arial" charset="0"/>
              </a:rPr>
              <a:t>n;i</a:t>
            </a:r>
            <a:r>
              <a:rPr lang="en-US" altLang="zh-CN" sz="2600" b="1" dirty="0">
                <a:solidFill>
                  <a:schemeClr val="tx1"/>
                </a:solidFill>
                <a:latin typeface="Arial" charset="0"/>
              </a:rPr>
              <a:t>++)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altLang="zh-CN" sz="2600" b="1" dirty="0">
                <a:solidFill>
                  <a:schemeClr val="tx1"/>
                </a:solidFill>
                <a:latin typeface="Arial" charset="0"/>
              </a:rPr>
              <a:t>    { 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altLang="zh-CN" sz="2600" b="1" dirty="0">
                <a:solidFill>
                  <a:schemeClr val="tx1"/>
                </a:solidFill>
                <a:latin typeface="Arial" charset="0"/>
              </a:rPr>
              <a:t>         item=1;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altLang="zh-CN" sz="2600" b="1" dirty="0">
                <a:solidFill>
                  <a:schemeClr val="tx1"/>
                </a:solidFill>
                <a:latin typeface="Arial" charset="0"/>
              </a:rPr>
              <a:t>         </a:t>
            </a:r>
            <a:r>
              <a:rPr lang="en-US" altLang="zh-CN" sz="2600" b="1" dirty="0">
                <a:solidFill>
                  <a:srgbClr val="CC0000"/>
                </a:solidFill>
                <a:latin typeface="Arial" charset="0"/>
              </a:rPr>
              <a:t>for(j=1;j&lt;=</a:t>
            </a:r>
            <a:r>
              <a:rPr lang="en-US" altLang="zh-CN" sz="2600" b="1" dirty="0" err="1">
                <a:solidFill>
                  <a:srgbClr val="CC0000"/>
                </a:solidFill>
                <a:latin typeface="Arial" charset="0"/>
              </a:rPr>
              <a:t>i;j</a:t>
            </a:r>
            <a:r>
              <a:rPr lang="en-US" altLang="zh-CN" sz="2600" b="1" dirty="0">
                <a:solidFill>
                  <a:srgbClr val="CC0000"/>
                </a:solidFill>
                <a:latin typeface="Arial" charset="0"/>
              </a:rPr>
              <a:t>++)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altLang="zh-CN" sz="2600" b="1" dirty="0">
                <a:solidFill>
                  <a:srgbClr val="CC0000"/>
                </a:solidFill>
                <a:latin typeface="Arial" charset="0"/>
              </a:rPr>
              <a:t>            item=item*j;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altLang="zh-CN" sz="2600" b="1" dirty="0">
                <a:solidFill>
                  <a:schemeClr val="tx1"/>
                </a:solidFill>
                <a:latin typeface="Arial" charset="0"/>
              </a:rPr>
              <a:t>         sum=</a:t>
            </a:r>
            <a:r>
              <a:rPr lang="en-US" altLang="zh-CN" sz="2600" b="1" dirty="0" err="1">
                <a:solidFill>
                  <a:schemeClr val="tx1"/>
                </a:solidFill>
                <a:latin typeface="Arial" charset="0"/>
              </a:rPr>
              <a:t>sum+item</a:t>
            </a:r>
            <a:r>
              <a:rPr lang="en-US" altLang="zh-CN" sz="2600" b="1" dirty="0">
                <a:solidFill>
                  <a:schemeClr val="tx1"/>
                </a:solidFill>
                <a:latin typeface="Arial" charset="0"/>
              </a:rPr>
              <a:t>;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altLang="zh-CN" sz="2600" b="1" dirty="0">
                <a:solidFill>
                  <a:schemeClr val="tx1"/>
                </a:solidFill>
                <a:latin typeface="Arial" charset="0"/>
              </a:rPr>
              <a:t>    }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altLang="zh-CN" sz="2600" b="1" dirty="0">
                <a:solidFill>
                  <a:schemeClr val="tx1"/>
                </a:solidFill>
                <a:latin typeface="Arial" charset="0"/>
              </a:rPr>
              <a:t>   </a:t>
            </a:r>
            <a:r>
              <a:rPr lang="en-US" altLang="zh-CN" sz="2600" b="1" dirty="0" err="1">
                <a:solidFill>
                  <a:schemeClr val="tx1"/>
                </a:solidFill>
                <a:latin typeface="Arial" charset="0"/>
              </a:rPr>
              <a:t>printf</a:t>
            </a:r>
            <a:r>
              <a:rPr lang="en-US" altLang="zh-CN" sz="2600" b="1" dirty="0">
                <a:solidFill>
                  <a:schemeClr val="tx1"/>
                </a:solidFill>
                <a:latin typeface="Arial" charset="0"/>
              </a:rPr>
              <a:t>("sum=%</a:t>
            </a:r>
            <a:r>
              <a:rPr lang="en-US" altLang="zh-CN" sz="2600" b="1" dirty="0" err="1">
                <a:solidFill>
                  <a:schemeClr val="tx1"/>
                </a:solidFill>
                <a:latin typeface="Arial" charset="0"/>
              </a:rPr>
              <a:t>ld</a:t>
            </a:r>
            <a:r>
              <a:rPr lang="en-US" altLang="zh-CN" sz="2600" b="1" dirty="0">
                <a:solidFill>
                  <a:schemeClr val="tx1"/>
                </a:solidFill>
                <a:latin typeface="Arial" charset="0"/>
              </a:rPr>
              <a:t>\</a:t>
            </a:r>
            <a:r>
              <a:rPr lang="en-US" altLang="zh-CN" sz="2600" b="1" dirty="0" err="1">
                <a:solidFill>
                  <a:schemeClr val="tx1"/>
                </a:solidFill>
                <a:latin typeface="Arial" charset="0"/>
              </a:rPr>
              <a:t>n",sum</a:t>
            </a:r>
            <a:r>
              <a:rPr lang="en-US" altLang="zh-CN" sz="2600" b="1" dirty="0">
                <a:solidFill>
                  <a:schemeClr val="tx1"/>
                </a:solidFill>
                <a:latin typeface="Arial" charset="0"/>
              </a:rPr>
              <a:t>);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altLang="zh-CN" sz="2600" b="1" dirty="0">
                <a:solidFill>
                  <a:schemeClr val="tx1"/>
                </a:solidFill>
                <a:latin typeface="Arial" charset="0"/>
              </a:rPr>
              <a:t>   return 0;}</a:t>
            </a:r>
          </a:p>
        </p:txBody>
      </p:sp>
      <p:sp>
        <p:nvSpPr>
          <p:cNvPr id="115716" name="Oval 4"/>
          <p:cNvSpPr>
            <a:spLocks noChangeArrowheads="1"/>
          </p:cNvSpPr>
          <p:nvPr/>
        </p:nvSpPr>
        <p:spPr bwMode="auto">
          <a:xfrm>
            <a:off x="107950" y="142875"/>
            <a:ext cx="900113" cy="549275"/>
          </a:xfrm>
          <a:prstGeom prst="ellipse">
            <a:avLst/>
          </a:prstGeom>
          <a:solidFill>
            <a:srgbClr val="66FFFF"/>
          </a:solidFill>
          <a:ln w="12700" cap="sq">
            <a:solidFill>
              <a:srgbClr val="0066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buClr>
                <a:srgbClr val="CC99FF"/>
              </a:buClr>
              <a:buFont typeface="Monotype Sorts"/>
              <a:buNone/>
              <a:defRPr/>
            </a:pPr>
            <a:r>
              <a:rPr kumimoji="1" lang="zh-CN" altLang="en-US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隶书" pitchFamily="49" charset="-122"/>
                <a:ea typeface="隶书" pitchFamily="49" charset="-122"/>
              </a:rPr>
              <a:t>例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隶书" pitchFamily="49" charset="-122"/>
                <a:ea typeface="隶书" pitchFamily="49" charset="-122"/>
              </a:rPr>
              <a:t>8-1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  <p:sp>
        <p:nvSpPr>
          <p:cNvPr id="115754" name="Text Box 42"/>
          <p:cNvSpPr txBox="1">
            <a:spLocks noChangeArrowheads="1"/>
          </p:cNvSpPr>
          <p:nvPr/>
        </p:nvSpPr>
        <p:spPr bwMode="auto">
          <a:xfrm>
            <a:off x="432896" y="6263640"/>
            <a:ext cx="6911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990000"/>
                </a:solidFill>
              </a:rPr>
              <a:t>思考：程序优化？能否将程序改写为一重循环？</a:t>
            </a:r>
          </a:p>
        </p:txBody>
      </p:sp>
      <p:sp>
        <p:nvSpPr>
          <p:cNvPr id="44040" name="AutoShape 6"/>
          <p:cNvSpPr>
            <a:spLocks noChangeArrowheads="1"/>
          </p:cNvSpPr>
          <p:nvPr/>
        </p:nvSpPr>
        <p:spPr bwMode="auto">
          <a:xfrm>
            <a:off x="6507163" y="2349500"/>
            <a:ext cx="2636837" cy="895350"/>
          </a:xfrm>
          <a:prstGeom prst="wedgeEllipseCallout">
            <a:avLst>
              <a:gd name="adj1" fmla="val -121704"/>
              <a:gd name="adj2" fmla="val 150708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2000" b="1">
                <a:solidFill>
                  <a:srgbClr val="A01304"/>
                </a:solidFill>
                <a:latin typeface="Times New Roman" pitchFamily="18" charset="0"/>
                <a:cs typeface="Times New Roman" pitchFamily="18" charset="0"/>
              </a:rPr>
              <a:t>每次单独计算累加项</a:t>
            </a:r>
            <a:endParaRPr lang="en-US" altLang="zh-CN" sz="2000" b="1">
              <a:solidFill>
                <a:srgbClr val="A0130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6156325" y="4868863"/>
            <a:ext cx="2663825" cy="7921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/>
              <a:t>输入：</a:t>
            </a:r>
            <a:r>
              <a:rPr lang="en-US" altLang="zh-CN" b="1"/>
              <a:t>10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b="1"/>
              <a:t>输出：</a:t>
            </a:r>
            <a:r>
              <a:rPr lang="en-US" altLang="zh-CN" b="1"/>
              <a:t>sum=4037913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219700" y="692150"/>
            <a:ext cx="3600450" cy="1477963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b="1"/>
              <a:t>讨论：该题目需要使用循环，考虑两重循环，外循环控制循环</a:t>
            </a:r>
            <a:r>
              <a:rPr lang="en-US" altLang="zh-CN" b="1"/>
              <a:t>n</a:t>
            </a:r>
            <a:r>
              <a:rPr lang="zh-CN" altLang="en-US" b="1"/>
              <a:t>次。内循环计算每个数的阶乘；变量定义及类型，累加单元初值，累乘单元初值。</a:t>
            </a:r>
          </a:p>
        </p:txBody>
      </p:sp>
    </p:spTree>
    <p:extLst>
      <p:ext uri="{BB962C8B-B14F-4D97-AF65-F5344CB8AC3E}">
        <p14:creationId xmlns:p14="http://schemas.microsoft.com/office/powerpoint/2010/main" val="27033002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5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5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5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57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57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157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157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15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build="p"/>
      <p:bldP spid="115754" grpId="0"/>
      <p:bldP spid="44040" grpId="0" animBg="1"/>
      <p:bldP spid="30732" grpId="0" animBg="1"/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443663" y="6526213"/>
            <a:ext cx="2406650" cy="331787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zh-CN" altLang="en-US">
                <a:solidFill>
                  <a:srgbClr val="008000"/>
                </a:solidFill>
                <a:latin typeface="宋体" pitchFamily="2" charset="-122"/>
              </a:rPr>
              <a:t>第 </a:t>
            </a:r>
            <a:fld id="{97D9786C-FDF9-4F17-AEE1-5CEA392424F1}" type="slidenum">
              <a:rPr lang="zh-CN" altLang="en-US" b="1" smtClean="0">
                <a:solidFill>
                  <a:srgbClr val="FF9900"/>
                </a:solidFill>
                <a:latin typeface="宋体" pitchFamily="2" charset="-122"/>
              </a:rPr>
              <a:pPr eaLnBrk="1" hangingPunct="1">
                <a:buFont typeface="Monotype Sorts" pitchFamily="2" charset="2"/>
                <a:buNone/>
              </a:pPr>
              <a:t>28</a:t>
            </a:fld>
            <a:r>
              <a:rPr lang="en-US" altLang="zh-CN" b="1">
                <a:solidFill>
                  <a:srgbClr val="008000"/>
                </a:solidFill>
                <a:latin typeface="宋体" pitchFamily="2" charset="-122"/>
              </a:rPr>
              <a:t> </a:t>
            </a:r>
            <a:r>
              <a:rPr lang="zh-CN" altLang="en-US">
                <a:solidFill>
                  <a:srgbClr val="008000"/>
                </a:solidFill>
                <a:latin typeface="宋体" pitchFamily="2" charset="-122"/>
              </a:rPr>
              <a:t>页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71438"/>
            <a:ext cx="6188075" cy="660400"/>
          </a:xfrm>
        </p:spPr>
        <p:txBody>
          <a:bodyPr/>
          <a:lstStyle/>
          <a:p>
            <a:r>
              <a:rPr lang="zh-CN" altLang="en-US" sz="2400">
                <a:solidFill>
                  <a:srgbClr val="A50021"/>
                </a:solidFill>
                <a:effectLst/>
                <a:latin typeface="宋体" pitchFamily="2" charset="-122"/>
                <a:ea typeface="宋体" pitchFamily="2" charset="-122"/>
              </a:rPr>
              <a:t>改进算法计算：</a:t>
            </a:r>
            <a:r>
              <a:rPr lang="en-US" altLang="zh-CN" sz="2400">
                <a:solidFill>
                  <a:srgbClr val="A50021"/>
                </a:solidFill>
                <a:effectLst/>
                <a:latin typeface="宋体" pitchFamily="2" charset="-122"/>
                <a:ea typeface="宋体" pitchFamily="2" charset="-122"/>
              </a:rPr>
              <a:t>1!+2!+3!+……+n!</a:t>
            </a:r>
            <a:endParaRPr lang="en-US" altLang="zh-CN" sz="2400"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2300" y="849313"/>
            <a:ext cx="7777163" cy="5616575"/>
          </a:xfrm>
        </p:spPr>
        <p:txBody>
          <a:bodyPr/>
          <a:lstStyle/>
          <a:p>
            <a:pPr>
              <a:lnSpc>
                <a:spcPct val="75000"/>
              </a:lnSpc>
              <a:buFontTx/>
              <a:buNone/>
            </a:pPr>
            <a:r>
              <a:rPr lang="en-US" altLang="zh-CN" sz="2600" b="1" dirty="0">
                <a:solidFill>
                  <a:schemeClr val="tx1"/>
                </a:solidFill>
                <a:latin typeface="Arial" charset="0"/>
              </a:rPr>
              <a:t>#include &lt;</a:t>
            </a:r>
            <a:r>
              <a:rPr lang="en-US" altLang="zh-CN" sz="2600" b="1" dirty="0" err="1">
                <a:solidFill>
                  <a:schemeClr val="tx1"/>
                </a:solidFill>
                <a:latin typeface="Arial" charset="0"/>
              </a:rPr>
              <a:t>stdio.h</a:t>
            </a:r>
            <a:r>
              <a:rPr lang="en-US" altLang="zh-CN" sz="2600" b="1" dirty="0">
                <a:solidFill>
                  <a:schemeClr val="tx1"/>
                </a:solidFill>
                <a:latin typeface="Arial" charset="0"/>
              </a:rPr>
              <a:t>&gt; 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altLang="zh-CN" sz="2600" b="1" dirty="0" err="1">
                <a:solidFill>
                  <a:schemeClr val="tx1"/>
                </a:solidFill>
                <a:latin typeface="Arial" charset="0"/>
              </a:rPr>
              <a:t>int</a:t>
            </a:r>
            <a:r>
              <a:rPr lang="en-US" altLang="zh-CN" sz="2600" b="1" dirty="0">
                <a:solidFill>
                  <a:schemeClr val="tx1"/>
                </a:solidFill>
                <a:latin typeface="Arial" charset="0"/>
              </a:rPr>
              <a:t> main()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altLang="zh-CN" sz="2600" b="1" dirty="0">
                <a:solidFill>
                  <a:schemeClr val="tx1"/>
                </a:solidFill>
                <a:latin typeface="Arial" charset="0"/>
              </a:rPr>
              <a:t>{ 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altLang="zh-CN" sz="2600" b="1" dirty="0">
                <a:solidFill>
                  <a:schemeClr val="tx1"/>
                </a:solidFill>
                <a:latin typeface="Arial" charset="0"/>
              </a:rPr>
              <a:t>    </a:t>
            </a:r>
            <a:r>
              <a:rPr lang="en-US" altLang="zh-CN" sz="2600" b="1" dirty="0" err="1">
                <a:solidFill>
                  <a:schemeClr val="tx1"/>
                </a:solidFill>
                <a:latin typeface="Arial" charset="0"/>
              </a:rPr>
              <a:t>int</a:t>
            </a:r>
            <a:r>
              <a:rPr lang="en-US" altLang="zh-CN" sz="2600" b="1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altLang="zh-CN" sz="2600" b="1" dirty="0" err="1">
                <a:solidFill>
                  <a:schemeClr val="tx1"/>
                </a:solidFill>
                <a:latin typeface="Arial" charset="0"/>
              </a:rPr>
              <a:t>i,n</a:t>
            </a:r>
            <a:r>
              <a:rPr lang="en-US" altLang="zh-CN" sz="2600" b="1" dirty="0">
                <a:solidFill>
                  <a:schemeClr val="tx1"/>
                </a:solidFill>
                <a:latin typeface="Arial" charset="0"/>
              </a:rPr>
              <a:t>;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altLang="zh-CN" sz="2600" b="1" dirty="0">
                <a:solidFill>
                  <a:schemeClr val="tx1"/>
                </a:solidFill>
                <a:latin typeface="Arial" charset="0"/>
              </a:rPr>
              <a:t>    long  sum=0,item=1;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altLang="zh-CN" sz="2600" b="1" dirty="0">
                <a:solidFill>
                  <a:schemeClr val="tx1"/>
                </a:solidFill>
                <a:latin typeface="Arial" charset="0"/>
              </a:rPr>
              <a:t>    </a:t>
            </a:r>
            <a:r>
              <a:rPr lang="en-US" altLang="zh-CN" sz="2600" b="1" dirty="0" err="1">
                <a:solidFill>
                  <a:schemeClr val="tx1"/>
                </a:solidFill>
                <a:latin typeface="Arial" charset="0"/>
              </a:rPr>
              <a:t>scanf</a:t>
            </a:r>
            <a:r>
              <a:rPr lang="en-US" altLang="zh-CN" sz="2600" b="1" dirty="0">
                <a:solidFill>
                  <a:schemeClr val="tx1"/>
                </a:solidFill>
                <a:latin typeface="Arial" charset="0"/>
              </a:rPr>
              <a:t>("%</a:t>
            </a:r>
            <a:r>
              <a:rPr lang="en-US" altLang="zh-CN" sz="2600" b="1" dirty="0" err="1">
                <a:solidFill>
                  <a:schemeClr val="tx1"/>
                </a:solidFill>
                <a:latin typeface="Arial" charset="0"/>
              </a:rPr>
              <a:t>d”,&amp;n</a:t>
            </a:r>
            <a:r>
              <a:rPr lang="en-US" altLang="zh-CN" sz="2600" b="1" dirty="0">
                <a:solidFill>
                  <a:schemeClr val="tx1"/>
                </a:solidFill>
                <a:latin typeface="Arial" charset="0"/>
              </a:rPr>
              <a:t>);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altLang="zh-CN" sz="2600" b="1" dirty="0">
                <a:solidFill>
                  <a:schemeClr val="tx1"/>
                </a:solidFill>
                <a:latin typeface="Arial" charset="0"/>
              </a:rPr>
              <a:t>    for(i=1;i&lt;=</a:t>
            </a:r>
            <a:r>
              <a:rPr lang="en-US" altLang="zh-CN" sz="2600" b="1" dirty="0" err="1">
                <a:solidFill>
                  <a:schemeClr val="tx1"/>
                </a:solidFill>
                <a:latin typeface="Arial" charset="0"/>
              </a:rPr>
              <a:t>n;i</a:t>
            </a:r>
            <a:r>
              <a:rPr lang="en-US" altLang="zh-CN" sz="2600" b="1" dirty="0">
                <a:solidFill>
                  <a:schemeClr val="tx1"/>
                </a:solidFill>
                <a:latin typeface="Arial" charset="0"/>
              </a:rPr>
              <a:t>++)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altLang="zh-CN" sz="2600" b="1" dirty="0">
                <a:solidFill>
                  <a:schemeClr val="tx1"/>
                </a:solidFill>
                <a:latin typeface="Arial" charset="0"/>
              </a:rPr>
              <a:t>    { 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altLang="zh-CN" sz="2600" b="1" dirty="0">
                <a:solidFill>
                  <a:srgbClr val="CC0000"/>
                </a:solidFill>
                <a:latin typeface="Arial" charset="0"/>
              </a:rPr>
              <a:t>          item=item*i;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altLang="zh-CN" sz="2600" b="1" dirty="0">
                <a:solidFill>
                  <a:schemeClr val="tx1"/>
                </a:solidFill>
                <a:latin typeface="Arial" charset="0"/>
              </a:rPr>
              <a:t>          </a:t>
            </a:r>
            <a:r>
              <a:rPr lang="en-US" altLang="zh-CN" sz="2600" b="1" dirty="0">
                <a:solidFill>
                  <a:srgbClr val="FF0000"/>
                </a:solidFill>
                <a:latin typeface="Arial" charset="0"/>
              </a:rPr>
              <a:t>sum=</a:t>
            </a:r>
            <a:r>
              <a:rPr lang="en-US" altLang="zh-CN" sz="2600" b="1" dirty="0" err="1">
                <a:solidFill>
                  <a:srgbClr val="FF0000"/>
                </a:solidFill>
                <a:latin typeface="Arial" charset="0"/>
              </a:rPr>
              <a:t>sum+item</a:t>
            </a:r>
            <a:r>
              <a:rPr lang="en-US" altLang="zh-CN" sz="2600" b="1" dirty="0">
                <a:solidFill>
                  <a:srgbClr val="FF0000"/>
                </a:solidFill>
                <a:latin typeface="Arial" charset="0"/>
              </a:rPr>
              <a:t>;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altLang="zh-CN" sz="2600" b="1" dirty="0">
                <a:solidFill>
                  <a:schemeClr val="tx1"/>
                </a:solidFill>
                <a:latin typeface="Arial" charset="0"/>
              </a:rPr>
              <a:t>    }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altLang="zh-CN" sz="2600" b="1" dirty="0">
                <a:solidFill>
                  <a:schemeClr val="tx1"/>
                </a:solidFill>
                <a:latin typeface="Arial" charset="0"/>
              </a:rPr>
              <a:t>   </a:t>
            </a:r>
            <a:r>
              <a:rPr lang="en-US" altLang="zh-CN" sz="2600" b="1" dirty="0" err="1">
                <a:solidFill>
                  <a:schemeClr val="tx1"/>
                </a:solidFill>
                <a:latin typeface="Arial" charset="0"/>
              </a:rPr>
              <a:t>printf</a:t>
            </a:r>
            <a:r>
              <a:rPr lang="en-US" altLang="zh-CN" sz="2600" b="1" dirty="0">
                <a:solidFill>
                  <a:schemeClr val="tx1"/>
                </a:solidFill>
                <a:latin typeface="Arial" charset="0"/>
              </a:rPr>
              <a:t>("sum=%</a:t>
            </a:r>
            <a:r>
              <a:rPr lang="en-US" altLang="zh-CN" sz="2600" b="1" dirty="0" err="1">
                <a:solidFill>
                  <a:schemeClr val="tx1"/>
                </a:solidFill>
                <a:latin typeface="Arial" charset="0"/>
              </a:rPr>
              <a:t>ld</a:t>
            </a:r>
            <a:r>
              <a:rPr lang="en-US" altLang="zh-CN" sz="2600" b="1" dirty="0">
                <a:solidFill>
                  <a:schemeClr val="tx1"/>
                </a:solidFill>
                <a:latin typeface="Arial" charset="0"/>
              </a:rPr>
              <a:t>\</a:t>
            </a:r>
            <a:r>
              <a:rPr lang="en-US" altLang="zh-CN" sz="2600" b="1" dirty="0" err="1">
                <a:solidFill>
                  <a:schemeClr val="tx1"/>
                </a:solidFill>
                <a:latin typeface="Arial" charset="0"/>
              </a:rPr>
              <a:t>n",sum</a:t>
            </a:r>
            <a:r>
              <a:rPr lang="en-US" altLang="zh-CN" sz="2600" b="1" dirty="0">
                <a:solidFill>
                  <a:schemeClr val="tx1"/>
                </a:solidFill>
                <a:latin typeface="Arial" charset="0"/>
              </a:rPr>
              <a:t>);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altLang="zh-CN" sz="2600" b="1" dirty="0">
                <a:solidFill>
                  <a:schemeClr val="tx1"/>
                </a:solidFill>
                <a:latin typeface="Arial" charset="0"/>
              </a:rPr>
              <a:t>   return 0;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altLang="zh-CN" sz="2600" b="1" dirty="0">
                <a:solidFill>
                  <a:schemeClr val="tx1"/>
                </a:solidFill>
                <a:latin typeface="Arial" charset="0"/>
              </a:rPr>
              <a:t>}</a:t>
            </a:r>
          </a:p>
        </p:txBody>
      </p:sp>
      <p:sp>
        <p:nvSpPr>
          <p:cNvPr id="115716" name="Oval 4"/>
          <p:cNvSpPr>
            <a:spLocks noChangeArrowheads="1"/>
          </p:cNvSpPr>
          <p:nvPr/>
        </p:nvSpPr>
        <p:spPr bwMode="auto">
          <a:xfrm>
            <a:off x="179388" y="71438"/>
            <a:ext cx="900112" cy="549275"/>
          </a:xfrm>
          <a:prstGeom prst="ellipse">
            <a:avLst/>
          </a:prstGeom>
          <a:solidFill>
            <a:srgbClr val="66FFFF"/>
          </a:solidFill>
          <a:ln w="12700" cap="sq">
            <a:solidFill>
              <a:srgbClr val="0066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buClr>
                <a:srgbClr val="CC99FF"/>
              </a:buClr>
              <a:buFont typeface="Monotype Sorts"/>
              <a:buNone/>
              <a:defRPr/>
            </a:pPr>
            <a:r>
              <a:rPr kumimoji="1" lang="zh-CN" altLang="en-US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隶书" pitchFamily="49" charset="-122"/>
                <a:ea typeface="隶书" pitchFamily="49" charset="-122"/>
              </a:rPr>
              <a:t>例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隶书" pitchFamily="49" charset="-122"/>
                <a:ea typeface="隶书" pitchFamily="49" charset="-122"/>
              </a:rPr>
              <a:t>8-2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  <p:sp>
        <p:nvSpPr>
          <p:cNvPr id="44040" name="AutoShape 6"/>
          <p:cNvSpPr>
            <a:spLocks noChangeArrowheads="1"/>
          </p:cNvSpPr>
          <p:nvPr/>
        </p:nvSpPr>
        <p:spPr bwMode="auto">
          <a:xfrm>
            <a:off x="6507163" y="2349500"/>
            <a:ext cx="2636837" cy="895350"/>
          </a:xfrm>
          <a:prstGeom prst="wedgeEllipseCallout">
            <a:avLst>
              <a:gd name="adj1" fmla="val -109139"/>
              <a:gd name="adj2" fmla="val 121106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2000" b="1">
                <a:solidFill>
                  <a:srgbClr val="A01304"/>
                </a:solidFill>
                <a:latin typeface="Times New Roman" pitchFamily="18" charset="0"/>
                <a:cs typeface="Times New Roman" pitchFamily="18" charset="0"/>
              </a:rPr>
              <a:t>利用前项</a:t>
            </a:r>
            <a:endParaRPr lang="en-US" altLang="zh-CN" sz="2000" b="1">
              <a:solidFill>
                <a:srgbClr val="A01304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000" b="1">
                <a:solidFill>
                  <a:srgbClr val="A01304"/>
                </a:solidFill>
                <a:latin typeface="Times New Roman" pitchFamily="18" charset="0"/>
                <a:cs typeface="Times New Roman" pitchFamily="18" charset="0"/>
              </a:rPr>
              <a:t>计算后项</a:t>
            </a:r>
            <a:endParaRPr lang="en-US" altLang="zh-CN" sz="2000" b="1">
              <a:solidFill>
                <a:srgbClr val="A0130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6259513" y="5275263"/>
            <a:ext cx="2663825" cy="7921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/>
              <a:t>输入：</a:t>
            </a:r>
            <a:r>
              <a:rPr lang="en-US" altLang="zh-CN" b="1"/>
              <a:t>10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b="1"/>
              <a:t>输出：</a:t>
            </a:r>
            <a:r>
              <a:rPr lang="en-US" altLang="zh-CN" b="1"/>
              <a:t>sum=4037913</a:t>
            </a:r>
          </a:p>
        </p:txBody>
      </p:sp>
      <p:pic>
        <p:nvPicPr>
          <p:cNvPr id="9" name="Picture 15" descr="C:\Users\Sunner\AppData\Local\Microsoft\Windows\Temporary Internet Files\Content.IE5\150OR56M\MC900437561[1].wmf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1125538"/>
            <a:ext cx="1395412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42"/>
          <p:cNvSpPr txBox="1">
            <a:spLocks noChangeArrowheads="1"/>
          </p:cNvSpPr>
          <p:nvPr/>
        </p:nvSpPr>
        <p:spPr bwMode="auto">
          <a:xfrm>
            <a:off x="5184775" y="620713"/>
            <a:ext cx="3959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990000"/>
                </a:solidFill>
              </a:rPr>
              <a:t>程序优化！</a:t>
            </a:r>
          </a:p>
        </p:txBody>
      </p:sp>
    </p:spTree>
    <p:extLst>
      <p:ext uri="{BB962C8B-B14F-4D97-AF65-F5344CB8AC3E}">
        <p14:creationId xmlns:p14="http://schemas.microsoft.com/office/powerpoint/2010/main" val="14744207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5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5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5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57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57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57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build="p"/>
      <p:bldP spid="44040" grpId="0" animBg="1"/>
      <p:bldP spid="30732" grpId="0" animBg="1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3"/>
          <p:cNvSpPr txBox="1">
            <a:spLocks noGrp="1"/>
          </p:cNvSpPr>
          <p:nvPr/>
        </p:nvSpPr>
        <p:spPr bwMode="auto">
          <a:xfrm>
            <a:off x="6443663" y="6526213"/>
            <a:ext cx="240665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kumimoji="1" lang="zh-CN" altLang="en-US" sz="1600">
                <a:solidFill>
                  <a:srgbClr val="008000"/>
                </a:solidFill>
                <a:latin typeface="宋体" pitchFamily="2" charset="-122"/>
              </a:rPr>
              <a:t>第 </a:t>
            </a:r>
            <a:fld id="{2E4C7DA5-DC60-478C-A628-94A958244FD7}" type="slidenum">
              <a:rPr kumimoji="1" lang="zh-CN" altLang="en-US" sz="1600" b="1">
                <a:solidFill>
                  <a:srgbClr val="FF9900"/>
                </a:solidFill>
                <a:latin typeface="宋体" pitchFamily="2" charset="-122"/>
              </a:rPr>
              <a:pPr algn="r" eaLnBrk="1" hangingPunct="1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t>29</a:t>
            </a:fld>
            <a:r>
              <a:rPr kumimoji="1" lang="en-US" altLang="zh-CN" sz="1600" b="1">
                <a:solidFill>
                  <a:srgbClr val="008000"/>
                </a:solidFill>
                <a:latin typeface="宋体" pitchFamily="2" charset="-122"/>
              </a:rPr>
              <a:t> </a:t>
            </a:r>
            <a:r>
              <a:rPr kumimoji="1" lang="zh-CN" altLang="en-US" sz="1600">
                <a:solidFill>
                  <a:srgbClr val="008000"/>
                </a:solidFill>
                <a:latin typeface="宋体" pitchFamily="2" charset="-122"/>
              </a:rPr>
              <a:t>页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73600" y="131763"/>
            <a:ext cx="4176713" cy="15367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输入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6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名学生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5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门课程的成绩，分别统计每名学生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5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门课程的平均成绩。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581025"/>
            <a:ext cx="7777162" cy="6276975"/>
          </a:xfrm>
        </p:spPr>
        <p:txBody>
          <a:bodyPr/>
          <a:lstStyle/>
          <a:p>
            <a:pPr>
              <a:lnSpc>
                <a:spcPts val="2000"/>
              </a:lnSpc>
              <a:buFontTx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" charset="0"/>
              </a:rPr>
              <a:t>#include &lt;</a:t>
            </a:r>
            <a:r>
              <a:rPr lang="en-US" altLang="zh-CN" sz="2400" b="1" dirty="0" err="1"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" charset="0"/>
              </a:rPr>
              <a:t>stdio.h</a:t>
            </a:r>
            <a:r>
              <a:rPr lang="en-US" altLang="zh-CN" sz="2400" b="1" dirty="0"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" charset="0"/>
              </a:rPr>
              <a:t>&gt; </a:t>
            </a:r>
          </a:p>
          <a:p>
            <a:pPr>
              <a:lnSpc>
                <a:spcPts val="2000"/>
              </a:lnSpc>
              <a:buFontTx/>
              <a:buNone/>
            </a:pPr>
            <a:r>
              <a:rPr lang="en-US" altLang="zh-CN" sz="2400" b="1" dirty="0" err="1"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" charset="0"/>
              </a:rPr>
              <a:t>int</a:t>
            </a:r>
            <a:r>
              <a:rPr lang="en-US" altLang="zh-CN" sz="2400" b="1" dirty="0"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" charset="0"/>
              </a:rPr>
              <a:t> main()</a:t>
            </a:r>
          </a:p>
          <a:p>
            <a:pPr>
              <a:lnSpc>
                <a:spcPts val="2000"/>
              </a:lnSpc>
              <a:buFontTx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" charset="0"/>
              </a:rPr>
              <a:t>{ </a:t>
            </a:r>
          </a:p>
          <a:p>
            <a:pPr>
              <a:lnSpc>
                <a:spcPts val="2000"/>
              </a:lnSpc>
              <a:buFontTx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" charset="0"/>
              </a:rPr>
              <a:t>     </a:t>
            </a:r>
            <a:r>
              <a:rPr lang="en-US" altLang="zh-CN" sz="2400" b="1" dirty="0" err="1"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" charset="0"/>
              </a:rPr>
              <a:t>int</a:t>
            </a:r>
            <a:r>
              <a:rPr lang="en-US" altLang="zh-CN" sz="2400" b="1" dirty="0"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" charset="0"/>
              </a:rPr>
              <a:t> </a:t>
            </a:r>
            <a:r>
              <a:rPr lang="en-US" altLang="zh-CN" sz="2400" b="1" dirty="0" err="1"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" charset="0"/>
              </a:rPr>
              <a:t>i,j</a:t>
            </a:r>
            <a:r>
              <a:rPr lang="en-US" altLang="zh-CN" sz="2400" b="1" dirty="0"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" charset="0"/>
              </a:rPr>
              <a:t>;</a:t>
            </a:r>
          </a:p>
          <a:p>
            <a:pPr>
              <a:lnSpc>
                <a:spcPts val="2000"/>
              </a:lnSpc>
              <a:buFontTx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" charset="0"/>
              </a:rPr>
              <a:t>     float </a:t>
            </a:r>
            <a:r>
              <a:rPr lang="en-US" altLang="zh-CN" sz="2400" b="1" dirty="0" err="1"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" charset="0"/>
              </a:rPr>
              <a:t>score,sum,ave</a:t>
            </a:r>
            <a:r>
              <a:rPr lang="en-US" altLang="zh-CN" sz="2400" b="1" dirty="0"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" charset="0"/>
              </a:rPr>
              <a:t>;</a:t>
            </a:r>
          </a:p>
          <a:p>
            <a:pPr>
              <a:lnSpc>
                <a:spcPts val="2000"/>
              </a:lnSpc>
              <a:buFontTx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" charset="0"/>
              </a:rPr>
              <a:t>     for(i=1;i&lt;=6;i++)</a:t>
            </a:r>
          </a:p>
          <a:p>
            <a:pPr>
              <a:lnSpc>
                <a:spcPts val="2000"/>
              </a:lnSpc>
              <a:buFontTx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" charset="0"/>
              </a:rPr>
              <a:t>     { </a:t>
            </a:r>
          </a:p>
          <a:p>
            <a:pPr>
              <a:lnSpc>
                <a:spcPts val="2000"/>
              </a:lnSpc>
              <a:buFontTx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" charset="0"/>
              </a:rPr>
              <a:t>          sum=0;            </a:t>
            </a:r>
            <a:r>
              <a:rPr lang="en-US" altLang="zh-CN" sz="2400" b="1" dirty="0">
                <a:solidFill>
                  <a:srgbClr val="990000"/>
                </a:solidFill>
                <a:latin typeface="Arial" charset="0"/>
                <a:ea typeface="Arial Unicode MS" pitchFamily="34" charset="-122"/>
                <a:cs typeface="Arial" charset="0"/>
              </a:rPr>
              <a:t>/*  5</a:t>
            </a:r>
            <a:r>
              <a:rPr lang="zh-CN" altLang="en-US" sz="2400" b="1" dirty="0">
                <a:solidFill>
                  <a:srgbClr val="990000"/>
                </a:solidFill>
                <a:latin typeface="Arial" charset="0"/>
                <a:ea typeface="Arial Unicode MS" pitchFamily="34" charset="-122"/>
                <a:cs typeface="Arial" charset="0"/>
              </a:rPr>
              <a:t>名学生成绩累加器清零  *</a:t>
            </a:r>
            <a:r>
              <a:rPr lang="en-US" altLang="zh-CN" sz="2400" b="1" dirty="0">
                <a:solidFill>
                  <a:srgbClr val="990000"/>
                </a:solidFill>
                <a:latin typeface="Arial" charset="0"/>
                <a:ea typeface="Arial Unicode MS" pitchFamily="34" charset="-122"/>
                <a:cs typeface="Arial" charset="0"/>
              </a:rPr>
              <a:t>/</a:t>
            </a:r>
          </a:p>
          <a:p>
            <a:pPr>
              <a:lnSpc>
                <a:spcPts val="2000"/>
              </a:lnSpc>
              <a:buFontTx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" charset="0"/>
              </a:rPr>
              <a:t>          j=1;                  </a:t>
            </a:r>
            <a:r>
              <a:rPr lang="en-US" altLang="zh-CN" sz="2400" b="1" dirty="0">
                <a:solidFill>
                  <a:srgbClr val="CC3300"/>
                </a:solidFill>
                <a:latin typeface="Arial" charset="0"/>
                <a:ea typeface="Arial Unicode MS" pitchFamily="34" charset="-122"/>
                <a:cs typeface="Arial" charset="0"/>
              </a:rPr>
              <a:t>/*</a:t>
            </a:r>
            <a:r>
              <a:rPr lang="zh-CN" altLang="en-US" sz="2400" b="1" dirty="0">
                <a:solidFill>
                  <a:srgbClr val="CC3300"/>
                </a:solidFill>
                <a:latin typeface="Arial" charset="0"/>
                <a:ea typeface="Arial Unicode MS" pitchFamily="34" charset="-122"/>
                <a:cs typeface="Arial" charset="0"/>
              </a:rPr>
              <a:t>内循环变量赋初值 *</a:t>
            </a:r>
            <a:r>
              <a:rPr lang="en-US" altLang="zh-CN" sz="2400" b="1" dirty="0">
                <a:solidFill>
                  <a:srgbClr val="CC3300"/>
                </a:solidFill>
                <a:latin typeface="Arial" charset="0"/>
                <a:ea typeface="Arial Unicode MS" pitchFamily="34" charset="-122"/>
                <a:cs typeface="Arial" charset="0"/>
              </a:rPr>
              <a:t>/</a:t>
            </a:r>
          </a:p>
          <a:p>
            <a:pPr>
              <a:lnSpc>
                <a:spcPts val="2000"/>
              </a:lnSpc>
              <a:buFontTx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" charset="0"/>
              </a:rPr>
              <a:t>          while(j&lt;=5)</a:t>
            </a:r>
          </a:p>
          <a:p>
            <a:pPr>
              <a:lnSpc>
                <a:spcPts val="2000"/>
              </a:lnSpc>
              <a:buFontTx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" charset="0"/>
              </a:rPr>
              <a:t>          { </a:t>
            </a:r>
          </a:p>
          <a:p>
            <a:pPr>
              <a:lnSpc>
                <a:spcPts val="2000"/>
              </a:lnSpc>
              <a:buFontTx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" charset="0"/>
              </a:rPr>
              <a:t>               </a:t>
            </a:r>
            <a:r>
              <a:rPr lang="en-US" altLang="zh-CN" sz="2400" b="1" dirty="0" err="1">
                <a:solidFill>
                  <a:srgbClr val="CC3300"/>
                </a:solidFill>
                <a:latin typeface="Arial" charset="0"/>
                <a:ea typeface="Arial Unicode MS" pitchFamily="34" charset="-122"/>
                <a:cs typeface="Arial" charset="0"/>
              </a:rPr>
              <a:t>scanf</a:t>
            </a:r>
            <a:r>
              <a:rPr lang="en-US" altLang="zh-CN" sz="2400" b="1" dirty="0">
                <a:solidFill>
                  <a:srgbClr val="CC3300"/>
                </a:solidFill>
                <a:latin typeface="Arial" charset="0"/>
                <a:ea typeface="Arial Unicode MS" pitchFamily="34" charset="-122"/>
                <a:cs typeface="Arial" charset="0"/>
              </a:rPr>
              <a:t> ("%</a:t>
            </a:r>
            <a:r>
              <a:rPr lang="en-US" altLang="zh-CN" sz="2400" b="1" dirty="0" err="1">
                <a:solidFill>
                  <a:srgbClr val="CC3300"/>
                </a:solidFill>
                <a:latin typeface="Arial" charset="0"/>
                <a:ea typeface="Arial Unicode MS" pitchFamily="34" charset="-122"/>
                <a:cs typeface="Arial" charset="0"/>
              </a:rPr>
              <a:t>f",&amp;score</a:t>
            </a:r>
            <a:r>
              <a:rPr lang="en-US" altLang="zh-CN" sz="2400" b="1" dirty="0">
                <a:solidFill>
                  <a:srgbClr val="CC3300"/>
                </a:solidFill>
                <a:latin typeface="Arial" charset="0"/>
                <a:ea typeface="Arial Unicode MS" pitchFamily="34" charset="-122"/>
                <a:cs typeface="Arial" charset="0"/>
              </a:rPr>
              <a:t>);</a:t>
            </a:r>
          </a:p>
          <a:p>
            <a:pPr>
              <a:lnSpc>
                <a:spcPts val="2000"/>
              </a:lnSpc>
              <a:buFontTx/>
              <a:buNone/>
            </a:pPr>
            <a:r>
              <a:rPr lang="en-US" altLang="zh-CN" sz="2400" b="1" dirty="0">
                <a:solidFill>
                  <a:srgbClr val="CC3300"/>
                </a:solidFill>
                <a:latin typeface="Arial" charset="0"/>
                <a:ea typeface="Arial Unicode MS" pitchFamily="34" charset="-122"/>
                <a:cs typeface="Arial" charset="0"/>
              </a:rPr>
              <a:t>               sum=</a:t>
            </a:r>
            <a:r>
              <a:rPr lang="en-US" altLang="zh-CN" sz="2400" b="1" dirty="0" err="1">
                <a:solidFill>
                  <a:srgbClr val="CC3300"/>
                </a:solidFill>
                <a:latin typeface="Arial" charset="0"/>
                <a:ea typeface="Arial Unicode MS" pitchFamily="34" charset="-122"/>
                <a:cs typeface="Arial" charset="0"/>
              </a:rPr>
              <a:t>sum+score</a:t>
            </a:r>
            <a:r>
              <a:rPr lang="en-US" altLang="zh-CN" sz="2400" b="1" dirty="0">
                <a:solidFill>
                  <a:srgbClr val="CC3300"/>
                </a:solidFill>
                <a:latin typeface="Arial" charset="0"/>
                <a:ea typeface="Arial Unicode MS" pitchFamily="34" charset="-122"/>
                <a:cs typeface="Arial" charset="0"/>
              </a:rPr>
              <a:t>;</a:t>
            </a:r>
          </a:p>
          <a:p>
            <a:pPr>
              <a:lnSpc>
                <a:spcPts val="2000"/>
              </a:lnSpc>
              <a:buFontTx/>
              <a:buNone/>
            </a:pPr>
            <a:r>
              <a:rPr lang="en-US" altLang="zh-CN" sz="2400" b="1" dirty="0">
                <a:solidFill>
                  <a:srgbClr val="CC3300"/>
                </a:solidFill>
                <a:latin typeface="Arial" charset="0"/>
                <a:ea typeface="Arial Unicode MS" pitchFamily="34" charset="-122"/>
                <a:cs typeface="Arial" charset="0"/>
              </a:rPr>
              <a:t>                j++;</a:t>
            </a:r>
          </a:p>
          <a:p>
            <a:pPr>
              <a:lnSpc>
                <a:spcPts val="2000"/>
              </a:lnSpc>
              <a:buFontTx/>
              <a:buNone/>
            </a:pPr>
            <a:r>
              <a:rPr lang="en-US" altLang="zh-CN" sz="2400" b="1" dirty="0">
                <a:solidFill>
                  <a:srgbClr val="CC3300"/>
                </a:solidFill>
                <a:latin typeface="Arial" charset="0"/>
                <a:ea typeface="Arial Unicode MS" pitchFamily="34" charset="-122"/>
                <a:cs typeface="Arial" charset="0"/>
              </a:rPr>
              <a:t>           </a:t>
            </a:r>
            <a:r>
              <a:rPr lang="en-US" altLang="zh-CN" sz="2400" b="1" dirty="0"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" charset="0"/>
              </a:rPr>
              <a:t>}</a:t>
            </a:r>
          </a:p>
          <a:p>
            <a:pPr>
              <a:lnSpc>
                <a:spcPts val="2000"/>
              </a:lnSpc>
              <a:buFontTx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" charset="0"/>
              </a:rPr>
              <a:t>          </a:t>
            </a:r>
            <a:r>
              <a:rPr lang="en-US" altLang="zh-CN" sz="2400" b="1" dirty="0" err="1"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" charset="0"/>
              </a:rPr>
              <a:t>ave</a:t>
            </a:r>
            <a:r>
              <a:rPr lang="en-US" altLang="zh-CN" sz="2400" b="1" dirty="0"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" charset="0"/>
              </a:rPr>
              <a:t>=sum/5;</a:t>
            </a:r>
          </a:p>
          <a:p>
            <a:pPr>
              <a:lnSpc>
                <a:spcPts val="2000"/>
              </a:lnSpc>
              <a:buFontTx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" charset="0"/>
              </a:rPr>
              <a:t>          </a:t>
            </a:r>
            <a:r>
              <a:rPr lang="en-US" altLang="zh-CN" sz="2400" b="1" dirty="0" err="1"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" charset="0"/>
              </a:rPr>
              <a:t>printf</a:t>
            </a:r>
            <a:r>
              <a:rPr lang="en-US" altLang="zh-CN" sz="2400" b="1" dirty="0"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" charset="0"/>
              </a:rPr>
              <a:t>("i=%d </a:t>
            </a:r>
            <a:r>
              <a:rPr lang="en-US" altLang="zh-CN" sz="2400" b="1" dirty="0" err="1"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" charset="0"/>
              </a:rPr>
              <a:t>ave</a:t>
            </a:r>
            <a:r>
              <a:rPr lang="en-US" altLang="zh-CN" sz="2400" b="1" dirty="0"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" charset="0"/>
              </a:rPr>
              <a:t>=%6.2f\n",</a:t>
            </a:r>
            <a:r>
              <a:rPr lang="en-US" altLang="zh-CN" sz="2400" b="1" dirty="0" err="1"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" charset="0"/>
              </a:rPr>
              <a:t>i,ave</a:t>
            </a:r>
            <a:r>
              <a:rPr lang="en-US" altLang="zh-CN" sz="2400" b="1" dirty="0"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" charset="0"/>
              </a:rPr>
              <a:t>);</a:t>
            </a:r>
          </a:p>
          <a:p>
            <a:pPr>
              <a:lnSpc>
                <a:spcPts val="2000"/>
              </a:lnSpc>
              <a:buFontTx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" charset="0"/>
              </a:rPr>
              <a:t>     }</a:t>
            </a:r>
          </a:p>
          <a:p>
            <a:pPr>
              <a:lnSpc>
                <a:spcPts val="2000"/>
              </a:lnSpc>
              <a:buFontTx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" charset="0"/>
              </a:rPr>
              <a:t>     return 0;}</a:t>
            </a:r>
          </a:p>
        </p:txBody>
      </p:sp>
      <p:sp>
        <p:nvSpPr>
          <p:cNvPr id="112644" name="Oval 4"/>
          <p:cNvSpPr>
            <a:spLocks noChangeArrowheads="1"/>
          </p:cNvSpPr>
          <p:nvPr/>
        </p:nvSpPr>
        <p:spPr bwMode="auto">
          <a:xfrm>
            <a:off x="0" y="0"/>
            <a:ext cx="900113" cy="549275"/>
          </a:xfrm>
          <a:prstGeom prst="ellipse">
            <a:avLst/>
          </a:prstGeom>
          <a:solidFill>
            <a:srgbClr val="66FFFF"/>
          </a:solidFill>
          <a:ln w="12700" cap="sq">
            <a:solidFill>
              <a:srgbClr val="0066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buClr>
                <a:srgbClr val="CC99FF"/>
              </a:buClr>
              <a:buFont typeface="Monotype Sorts"/>
              <a:buNone/>
              <a:defRPr/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隶书" pitchFamily="49" charset="-122"/>
                <a:ea typeface="隶书" pitchFamily="49" charset="-122"/>
              </a:rPr>
              <a:t>例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隶书" pitchFamily="49" charset="-122"/>
                <a:ea typeface="隶书" pitchFamily="49" charset="-122"/>
              </a:rPr>
              <a:t>9</a:t>
            </a:r>
            <a:endParaRPr kumimoji="1" lang="en-US" altLang="zh-CN" sz="2800" b="1" dirty="0">
              <a:latin typeface="Times New Roman" pitchFamily="18" charset="0"/>
            </a:endParaRPr>
          </a:p>
        </p:txBody>
      </p:sp>
      <p:sp>
        <p:nvSpPr>
          <p:cNvPr id="40966" name="TextBox 1"/>
          <p:cNvSpPr txBox="1">
            <a:spLocks noChangeArrowheads="1"/>
          </p:cNvSpPr>
          <p:nvPr/>
        </p:nvSpPr>
        <p:spPr bwMode="auto">
          <a:xfrm>
            <a:off x="1187450" y="115888"/>
            <a:ext cx="34559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A50021"/>
                </a:solidFill>
                <a:latin typeface="宋体" pitchFamily="2" charset="-122"/>
              </a:rPr>
              <a:t>for</a:t>
            </a:r>
            <a:r>
              <a:rPr lang="zh-CN" altLang="en-US" sz="2400" b="1">
                <a:solidFill>
                  <a:srgbClr val="A50021"/>
                </a:solidFill>
                <a:latin typeface="宋体" pitchFamily="2" charset="-122"/>
              </a:rPr>
              <a:t>循环嵌套</a:t>
            </a:r>
            <a:r>
              <a:rPr lang="en-US" altLang="zh-CN" sz="2400" b="1">
                <a:solidFill>
                  <a:srgbClr val="A50021"/>
                </a:solidFill>
                <a:latin typeface="宋体" pitchFamily="2" charset="-122"/>
              </a:rPr>
              <a:t>while</a:t>
            </a:r>
            <a:r>
              <a:rPr lang="zh-CN" altLang="en-US" sz="2400" b="1">
                <a:solidFill>
                  <a:srgbClr val="A50021"/>
                </a:solidFill>
                <a:latin typeface="宋体" pitchFamily="2" charset="-122"/>
              </a:rPr>
              <a:t>循环：</a:t>
            </a:r>
            <a:endParaRPr lang="zh-CN" altLang="en-US" sz="2400" b="1"/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5219700" y="3116263"/>
            <a:ext cx="3851275" cy="22828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/>
              <a:t>sum=0; </a:t>
            </a:r>
          </a:p>
          <a:p>
            <a:pPr algn="l" eaLnBrk="1" hangingPunct="1"/>
            <a:r>
              <a:rPr kumimoji="1" lang="en-US" altLang="zh-CN" sz="2400" b="1"/>
              <a:t>for(j=1;j&lt;=5;j++)</a:t>
            </a:r>
          </a:p>
          <a:p>
            <a:pPr algn="l" eaLnBrk="1" hangingPunct="1"/>
            <a:r>
              <a:rPr kumimoji="1" lang="en-US" altLang="zh-CN" sz="2400" b="1"/>
              <a:t> </a:t>
            </a:r>
            <a:r>
              <a:rPr kumimoji="1" lang="en-US" altLang="zh-CN" sz="2400" b="1">
                <a:solidFill>
                  <a:srgbClr val="CC3300"/>
                </a:solidFill>
              </a:rPr>
              <a:t>{ </a:t>
            </a:r>
          </a:p>
          <a:p>
            <a:pPr algn="l" eaLnBrk="1" hangingPunct="1"/>
            <a:r>
              <a:rPr kumimoji="1" lang="en-US" altLang="zh-CN" sz="2400" b="1"/>
              <a:t>      </a:t>
            </a:r>
            <a:r>
              <a:rPr kumimoji="1" lang="en-US" altLang="zh-CN" sz="2400" b="1">
                <a:solidFill>
                  <a:srgbClr val="CC3300"/>
                </a:solidFill>
              </a:rPr>
              <a:t>scanf ("%f",&amp;score);</a:t>
            </a:r>
          </a:p>
          <a:p>
            <a:pPr algn="l" eaLnBrk="1" hangingPunct="1"/>
            <a:r>
              <a:rPr kumimoji="1" lang="en-US" altLang="zh-CN" sz="2400" b="1">
                <a:solidFill>
                  <a:srgbClr val="CC3300"/>
                </a:solidFill>
              </a:rPr>
              <a:t>      sum=sum+score;</a:t>
            </a:r>
          </a:p>
          <a:p>
            <a:pPr algn="l" eaLnBrk="1" hangingPunct="1"/>
            <a:r>
              <a:rPr kumimoji="1" lang="en-US" altLang="zh-CN" sz="2400" b="1">
                <a:solidFill>
                  <a:srgbClr val="CC3300"/>
                </a:solidFill>
              </a:rPr>
              <a:t> }</a:t>
            </a:r>
            <a:endParaRPr lang="zh-CN" altLang="en-US" sz="2400"/>
          </a:p>
        </p:txBody>
      </p:sp>
      <p:sp>
        <p:nvSpPr>
          <p:cNvPr id="98319" name="AutoShape 15"/>
          <p:cNvSpPr>
            <a:spLocks noChangeArrowheads="1"/>
          </p:cNvSpPr>
          <p:nvPr/>
        </p:nvSpPr>
        <p:spPr bwMode="auto">
          <a:xfrm>
            <a:off x="4859338" y="4149725"/>
            <a:ext cx="360362" cy="217488"/>
          </a:xfrm>
          <a:prstGeom prst="rightArrow">
            <a:avLst>
              <a:gd name="adj1" fmla="val 50000"/>
              <a:gd name="adj2" fmla="val 4142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36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55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2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2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26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26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26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26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26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126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126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1264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1264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1264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98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3" grpId="0" build="p"/>
      <p:bldP spid="37897" grpId="0" animBg="1"/>
      <p:bldP spid="983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755650" y="33338"/>
            <a:ext cx="4713288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kumimoji="1" lang="zh-CN" altLang="en-US" sz="3200" b="1" i="1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什么问题需要使用循环？</a:t>
            </a:r>
          </a:p>
        </p:txBody>
      </p:sp>
      <p:sp>
        <p:nvSpPr>
          <p:cNvPr id="75779" name="WordArt 3"/>
          <p:cNvSpPr>
            <a:spLocks noChangeArrowheads="1" noChangeShapeType="1" noTextEdit="1"/>
          </p:cNvSpPr>
          <p:nvPr/>
        </p:nvSpPr>
        <p:spPr bwMode="auto">
          <a:xfrm rot="-1461047">
            <a:off x="8359775" y="252413"/>
            <a:ext cx="498475" cy="6651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5704"/>
              </a:avLst>
            </a:prstTxWarp>
          </a:bodyPr>
          <a:lstStyle/>
          <a:p>
            <a:r>
              <a:rPr lang="zh-CN" altLang="en-US" sz="3600" kern="10">
                <a:ln w="9525">
                  <a:solidFill>
                    <a:srgbClr val="FF00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/>
                  </a:outerShdw>
                </a:effectLst>
                <a:latin typeface="宋体"/>
                <a:ea typeface="宋体"/>
              </a:rPr>
              <a:t>？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735013" y="765175"/>
            <a:ext cx="83038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kumimoji="1" lang="zh-CN" altLang="en-US" sz="2800" b="1" dirty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rPr>
              <a:t>问题</a:t>
            </a:r>
            <a:r>
              <a:rPr kumimoji="1" lang="en-US" altLang="zh-CN" sz="2800" b="1" dirty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zh-CN" altLang="en-US" sz="2800" b="1" dirty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kumimoji="1" lang="zh-CN" altLang="en-US" sz="2800" b="1" dirty="0">
                <a:latin typeface="黑体" pitchFamily="49" charset="-122"/>
                <a:ea typeface="黑体" pitchFamily="49" charset="-122"/>
              </a:rPr>
              <a:t>键盘输入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30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名</a:t>
            </a:r>
            <a:r>
              <a:rPr kumimoji="1" lang="zh-CN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学生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成绩，求出平均</a:t>
            </a:r>
            <a:r>
              <a:rPr kumimoji="1" lang="zh-CN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成绩 </a:t>
            </a:r>
            <a:r>
              <a:rPr kumimoji="1"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。</a:t>
            </a:r>
            <a:endParaRPr kumimoji="1" lang="zh-CN" altLang="en-US" sz="2800" b="1" dirty="0">
              <a:solidFill>
                <a:srgbClr val="CC33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08013" y="1412875"/>
            <a:ext cx="8345487" cy="49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ts val="2500"/>
              </a:lnSpc>
            </a:pPr>
            <a:r>
              <a:rPr lang="en-US" altLang="zh-CN" sz="2600" b="1">
                <a:ea typeface="黑体" pitchFamily="2" charset="-122"/>
                <a:cs typeface="Arial" charset="0"/>
              </a:rPr>
              <a:t>#include &lt;stdio.h&gt;</a:t>
            </a:r>
          </a:p>
          <a:p>
            <a:pPr algn="l" eaLnBrk="1" hangingPunct="1">
              <a:lnSpc>
                <a:spcPts val="2500"/>
              </a:lnSpc>
              <a:spcBef>
                <a:spcPct val="20000"/>
              </a:spcBef>
            </a:pPr>
            <a:r>
              <a:rPr kumimoji="1" lang="en-US" altLang="zh-CN" sz="2600" b="1">
                <a:ea typeface="黑体" pitchFamily="2" charset="-122"/>
                <a:cs typeface="Arial" charset="0"/>
              </a:rPr>
              <a:t>int main()</a:t>
            </a:r>
          </a:p>
          <a:p>
            <a:pPr algn="l" eaLnBrk="1" hangingPunct="1">
              <a:lnSpc>
                <a:spcPts val="2500"/>
              </a:lnSpc>
              <a:spcBef>
                <a:spcPct val="50000"/>
              </a:spcBef>
            </a:pPr>
            <a:r>
              <a:rPr kumimoji="1" lang="en-US" altLang="zh-CN" sz="2600" b="1">
                <a:ea typeface="黑体" pitchFamily="2" charset="-122"/>
                <a:cs typeface="Arial" charset="0"/>
              </a:rPr>
              <a:t>{</a:t>
            </a:r>
          </a:p>
          <a:p>
            <a:pPr algn="l" eaLnBrk="1" hangingPunct="1">
              <a:lnSpc>
                <a:spcPts val="2500"/>
              </a:lnSpc>
              <a:spcBef>
                <a:spcPct val="50000"/>
              </a:spcBef>
            </a:pPr>
            <a:r>
              <a:rPr kumimoji="1" lang="en-US" altLang="zh-CN" sz="2600" b="1">
                <a:ea typeface="黑体" pitchFamily="2" charset="-122"/>
                <a:cs typeface="Arial" charset="0"/>
              </a:rPr>
              <a:t>    double  score,sum=0;</a:t>
            </a:r>
          </a:p>
          <a:p>
            <a:pPr algn="l" eaLnBrk="1" hangingPunct="1">
              <a:lnSpc>
                <a:spcPts val="2500"/>
              </a:lnSpc>
              <a:spcBef>
                <a:spcPct val="50000"/>
              </a:spcBef>
            </a:pPr>
            <a:r>
              <a:rPr kumimoji="1" lang="en-US" altLang="zh-CN" sz="2600" b="1">
                <a:latin typeface="黑体" pitchFamily="2" charset="-122"/>
                <a:ea typeface="黑体" pitchFamily="2" charset="-122"/>
                <a:cs typeface="Arial" charset="0"/>
              </a:rPr>
              <a:t>  </a:t>
            </a:r>
            <a:r>
              <a:rPr kumimoji="1" lang="en-US" altLang="zh-CN" sz="2600" b="1">
                <a:ea typeface="黑体" pitchFamily="2" charset="-122"/>
                <a:cs typeface="Arial" charset="0"/>
              </a:rPr>
              <a:t>scanf("%lf",&amp;score); sum=sum+score;   </a:t>
            </a:r>
          </a:p>
          <a:p>
            <a:pPr algn="l" eaLnBrk="1" hangingPunct="1">
              <a:lnSpc>
                <a:spcPts val="2500"/>
              </a:lnSpc>
              <a:spcBef>
                <a:spcPct val="50000"/>
              </a:spcBef>
            </a:pPr>
            <a:r>
              <a:rPr kumimoji="1" lang="en-US" altLang="zh-CN" sz="2600" b="1">
                <a:ea typeface="黑体" pitchFamily="2" charset="-122"/>
                <a:cs typeface="Arial" charset="0"/>
              </a:rPr>
              <a:t>    scanf("%lf",&amp;score); sum=sum+score; </a:t>
            </a:r>
          </a:p>
          <a:p>
            <a:pPr algn="l" eaLnBrk="1" hangingPunct="1">
              <a:lnSpc>
                <a:spcPts val="2500"/>
              </a:lnSpc>
              <a:spcBef>
                <a:spcPct val="50000"/>
              </a:spcBef>
            </a:pPr>
            <a:r>
              <a:rPr kumimoji="1" lang="en-US" altLang="zh-CN" sz="2600" b="1">
                <a:ea typeface="黑体" pitchFamily="2" charset="-122"/>
                <a:cs typeface="Arial" charset="0"/>
              </a:rPr>
              <a:t>       ……</a:t>
            </a:r>
          </a:p>
          <a:p>
            <a:pPr algn="l" eaLnBrk="1" hangingPunct="1">
              <a:lnSpc>
                <a:spcPts val="2500"/>
              </a:lnSpc>
              <a:spcBef>
                <a:spcPct val="50000"/>
              </a:spcBef>
            </a:pPr>
            <a:r>
              <a:rPr kumimoji="1" lang="en-US" altLang="zh-CN" sz="2600" b="1">
                <a:ea typeface="黑体" pitchFamily="2" charset="-122"/>
                <a:cs typeface="Arial" charset="0"/>
              </a:rPr>
              <a:t>    printf("average=%6.2f",sum/30); </a:t>
            </a:r>
          </a:p>
          <a:p>
            <a:pPr algn="l" eaLnBrk="1" hangingPunct="1">
              <a:lnSpc>
                <a:spcPts val="2500"/>
              </a:lnSpc>
              <a:spcBef>
                <a:spcPct val="50000"/>
              </a:spcBef>
            </a:pPr>
            <a:r>
              <a:rPr kumimoji="1" lang="en-US" altLang="zh-CN" sz="2600" b="1">
                <a:ea typeface="黑体" pitchFamily="2" charset="-122"/>
                <a:cs typeface="Arial" charset="0"/>
              </a:rPr>
              <a:t>    return 0;</a:t>
            </a:r>
          </a:p>
          <a:p>
            <a:pPr algn="l" eaLnBrk="1" hangingPunct="1">
              <a:lnSpc>
                <a:spcPts val="2500"/>
              </a:lnSpc>
              <a:spcBef>
                <a:spcPct val="50000"/>
              </a:spcBef>
            </a:pPr>
            <a:r>
              <a:rPr kumimoji="1" lang="en-US" altLang="zh-CN" sz="2600" b="1">
                <a:ea typeface="黑体" pitchFamily="2" charset="-122"/>
                <a:cs typeface="Arial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8" grpId="0" autoUpdateAnimBg="0"/>
      <p:bldP spid="75779" grpId="0" animBg="1"/>
      <p:bldP spid="7" grpId="0" autoUpdateAnimBg="0"/>
      <p:bldP spid="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6443663" y="6526213"/>
            <a:ext cx="2406650" cy="331787"/>
          </a:xfrm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zh-CN" altLang="en-US">
                <a:latin typeface="+mn-ea"/>
              </a:rPr>
              <a:t>共</a:t>
            </a:r>
            <a:r>
              <a:rPr lang="zh-CN" altLang="en-US">
                <a:solidFill>
                  <a:srgbClr val="FF9900"/>
                </a:solidFill>
                <a:latin typeface="+mn-ea"/>
              </a:rPr>
              <a:t> </a:t>
            </a:r>
            <a:r>
              <a:rPr lang="en-US" altLang="zh-CN">
                <a:solidFill>
                  <a:srgbClr val="FF9900"/>
                </a:solidFill>
                <a:latin typeface="+mn-ea"/>
              </a:rPr>
              <a:t>42 </a:t>
            </a:r>
            <a:r>
              <a:rPr lang="zh-CN" altLang="en-US">
                <a:latin typeface="+mn-ea"/>
              </a:rPr>
              <a:t>页   第 </a:t>
            </a:r>
            <a:fld id="{90B4AD7C-9D82-4F67-B604-95DB8A8CE658}" type="slidenum">
              <a:rPr lang="zh-CN" altLang="en-US" b="1">
                <a:solidFill>
                  <a:srgbClr val="FF9900"/>
                </a:solidFill>
                <a:latin typeface="+mn-ea"/>
              </a:rPr>
              <a:pPr>
                <a:buFont typeface="Monotype Sorts" pitchFamily="2" charset="2"/>
                <a:buNone/>
                <a:defRPr/>
              </a:pPr>
              <a:t>30</a:t>
            </a:fld>
            <a:r>
              <a:rPr lang="zh-CN" altLang="en-US" b="1">
                <a:latin typeface="+mn-ea"/>
              </a:rPr>
              <a:t> </a:t>
            </a:r>
            <a:r>
              <a:rPr lang="zh-CN" altLang="en-US">
                <a:latin typeface="+mn-ea"/>
              </a:rPr>
              <a:t>页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34938"/>
            <a:ext cx="7772400" cy="609600"/>
          </a:xfrm>
        </p:spPr>
        <p:txBody>
          <a:bodyPr/>
          <a:lstStyle/>
          <a:p>
            <a:pPr>
              <a:defRPr/>
            </a:pPr>
            <a:r>
              <a:rPr lang="en-US" altLang="zh-CN" sz="4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6.6 break</a:t>
            </a:r>
            <a:r>
              <a:rPr lang="zh-CN" altLang="en-US" sz="4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4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continue</a:t>
            </a:r>
            <a:r>
              <a:rPr lang="zh-CN" altLang="zh-CN" sz="4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语句</a:t>
            </a:r>
            <a:endParaRPr lang="zh-CN" altLang="en-US" sz="4000" b="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6375" y="922338"/>
            <a:ext cx="4267200" cy="5243512"/>
          </a:xfr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</p:spPr>
        <p:txBody>
          <a:bodyPr/>
          <a:lstStyle/>
          <a:p>
            <a:pPr marL="1055688" indent="-1055688"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chemeClr val="tx1"/>
                </a:solidFill>
              </a:rPr>
              <a:t>1.  break </a:t>
            </a:r>
            <a:r>
              <a:rPr lang="zh-CN" altLang="en-US" sz="2400" b="1" dirty="0">
                <a:solidFill>
                  <a:schemeClr val="tx1"/>
                </a:solidFill>
              </a:rPr>
              <a:t>语句</a:t>
            </a:r>
          </a:p>
          <a:p>
            <a:pPr marL="1055688" indent="-1055688">
              <a:lnSpc>
                <a:spcPct val="80000"/>
              </a:lnSpc>
              <a:buFontTx/>
              <a:buNone/>
            </a:pPr>
            <a:r>
              <a:rPr lang="zh-CN" altLang="en-US" sz="2400" b="1" dirty="0">
                <a:solidFill>
                  <a:schemeClr val="tx1"/>
                </a:solidFill>
              </a:rPr>
              <a:t>语法</a:t>
            </a:r>
            <a:r>
              <a:rPr lang="zh-CN" altLang="en-US" sz="2400" dirty="0">
                <a:solidFill>
                  <a:schemeClr val="tx1"/>
                </a:solidFill>
              </a:rPr>
              <a:t>：</a:t>
            </a:r>
            <a:r>
              <a:rPr lang="zh-CN" altLang="en-US" sz="2400" dirty="0"/>
              <a:t> </a:t>
            </a:r>
            <a:r>
              <a:rPr lang="en-US" altLang="zh-CN" sz="2400" b="1" dirty="0">
                <a:solidFill>
                  <a:srgbClr val="006600"/>
                </a:solidFill>
              </a:rPr>
              <a:t>break ;</a:t>
            </a:r>
          </a:p>
          <a:p>
            <a:pPr marL="1055688" indent="-1055688">
              <a:lnSpc>
                <a:spcPct val="80000"/>
              </a:lnSpc>
              <a:buFontTx/>
              <a:buNone/>
            </a:pPr>
            <a:r>
              <a:rPr lang="zh-CN" altLang="en-US" sz="2400" b="1" dirty="0">
                <a:solidFill>
                  <a:schemeClr val="tx1"/>
                </a:solidFill>
              </a:rPr>
              <a:t>功能</a:t>
            </a:r>
            <a:r>
              <a:rPr lang="zh-CN" altLang="en-US" sz="2400" dirty="0">
                <a:solidFill>
                  <a:schemeClr val="tx1"/>
                </a:solidFill>
              </a:rPr>
              <a:t>：</a:t>
            </a:r>
            <a:r>
              <a:rPr lang="zh-CN" altLang="en-US" sz="2400" b="1" dirty="0">
                <a:solidFill>
                  <a:srgbClr val="CC3300"/>
                </a:solidFill>
              </a:rPr>
              <a:t>终止</a:t>
            </a:r>
            <a:r>
              <a:rPr lang="zh-CN" altLang="en-US" sz="2400" b="1" dirty="0">
                <a:solidFill>
                  <a:schemeClr val="tx1"/>
                </a:solidFill>
              </a:rPr>
              <a:t>包含该语句的最内层循环。</a:t>
            </a:r>
          </a:p>
          <a:p>
            <a:pPr marL="1055688" indent="-1055688">
              <a:lnSpc>
                <a:spcPct val="80000"/>
              </a:lnSpc>
              <a:buFontTx/>
              <a:buNone/>
            </a:pPr>
            <a:r>
              <a:rPr lang="zh-CN" altLang="en-US" sz="2400" b="1" dirty="0">
                <a:solidFill>
                  <a:schemeClr val="tx1"/>
                </a:solidFill>
              </a:rPr>
              <a:t> </a:t>
            </a:r>
            <a:r>
              <a:rPr lang="en-US" altLang="zh-CN" sz="2400" b="1" dirty="0" err="1">
                <a:solidFill>
                  <a:schemeClr val="tx1"/>
                </a:solidFill>
              </a:rPr>
              <a:t>int</a:t>
            </a:r>
            <a:r>
              <a:rPr lang="en-US" altLang="zh-CN" sz="2400" b="1" dirty="0">
                <a:solidFill>
                  <a:schemeClr val="tx1"/>
                </a:solidFill>
              </a:rPr>
              <a:t> main( )</a:t>
            </a:r>
          </a:p>
          <a:p>
            <a:pPr marL="1055688" indent="-1055688"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chemeClr val="tx1"/>
                </a:solidFill>
              </a:rPr>
              <a:t>{ </a:t>
            </a:r>
          </a:p>
          <a:p>
            <a:pPr marL="1055688" indent="-1055688"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chemeClr val="tx1"/>
                </a:solidFill>
              </a:rPr>
              <a:t>     </a:t>
            </a:r>
            <a:r>
              <a:rPr lang="en-US" altLang="zh-CN" sz="2400" b="1" dirty="0" err="1">
                <a:solidFill>
                  <a:schemeClr val="tx1"/>
                </a:solidFill>
              </a:rPr>
              <a:t>int</a:t>
            </a:r>
            <a:r>
              <a:rPr lang="en-US" altLang="zh-CN" sz="2400" b="1" dirty="0">
                <a:solidFill>
                  <a:schemeClr val="tx1"/>
                </a:solidFill>
              </a:rPr>
              <a:t> n;</a:t>
            </a:r>
          </a:p>
          <a:p>
            <a:pPr marL="1055688" indent="-1055688"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chemeClr val="tx1"/>
                </a:solidFill>
              </a:rPr>
              <a:t>     for(n=100;n&lt;=200;n++)</a:t>
            </a:r>
          </a:p>
          <a:p>
            <a:pPr marL="1055688" indent="-1055688"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chemeClr val="tx1"/>
                </a:solidFill>
              </a:rPr>
              <a:t>     { </a:t>
            </a:r>
          </a:p>
          <a:p>
            <a:pPr marL="1055688" indent="-1055688"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chemeClr val="tx1"/>
                </a:solidFill>
              </a:rPr>
              <a:t>           if(n%3==0)</a:t>
            </a:r>
          </a:p>
          <a:p>
            <a:pPr marL="1055688" indent="-1055688"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               </a:t>
            </a:r>
            <a:r>
              <a:rPr lang="en-US" altLang="zh-CN" sz="2400" b="1" dirty="0">
                <a:solidFill>
                  <a:srgbClr val="CC0000"/>
                </a:solidFill>
              </a:rPr>
              <a:t>break ;</a:t>
            </a:r>
          </a:p>
          <a:p>
            <a:pPr marL="1055688" indent="-1055688"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           </a:t>
            </a:r>
            <a:r>
              <a:rPr lang="en-US" altLang="zh-CN" sz="2400" b="1" dirty="0" err="1">
                <a:solidFill>
                  <a:schemeClr val="tx1"/>
                </a:solidFill>
              </a:rPr>
              <a:t>printf</a:t>
            </a:r>
            <a:r>
              <a:rPr lang="en-US" altLang="zh-CN" sz="2400" b="1" dirty="0">
                <a:solidFill>
                  <a:schemeClr val="tx1"/>
                </a:solidFill>
              </a:rPr>
              <a:t>(</a:t>
            </a:r>
            <a:r>
              <a:rPr lang="en-US" altLang="zh-CN" sz="2400" b="1" dirty="0">
                <a:solidFill>
                  <a:schemeClr val="tx1"/>
                </a:solidFill>
                <a:latin typeface="Arial" charset="0"/>
              </a:rPr>
              <a:t>"</a:t>
            </a:r>
            <a:r>
              <a:rPr lang="en-US" altLang="zh-CN" sz="2400" b="1" dirty="0">
                <a:solidFill>
                  <a:schemeClr val="tx1"/>
                </a:solidFill>
              </a:rPr>
              <a:t>%6d</a:t>
            </a:r>
            <a:r>
              <a:rPr lang="en-US" altLang="zh-CN" sz="2400" b="1" dirty="0">
                <a:solidFill>
                  <a:schemeClr val="tx1"/>
                </a:solidFill>
                <a:latin typeface="Arial" charset="0"/>
              </a:rPr>
              <a:t>"</a:t>
            </a:r>
            <a:r>
              <a:rPr lang="en-US" altLang="zh-CN" sz="2400" b="1" dirty="0">
                <a:solidFill>
                  <a:schemeClr val="tx1"/>
                </a:solidFill>
              </a:rPr>
              <a:t>,n);</a:t>
            </a:r>
          </a:p>
          <a:p>
            <a:pPr marL="1055688" indent="-1055688"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chemeClr val="tx1"/>
                </a:solidFill>
              </a:rPr>
              <a:t>     }</a:t>
            </a:r>
          </a:p>
          <a:p>
            <a:pPr marL="1055688" indent="-1055688"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chemeClr val="tx1"/>
                </a:solidFill>
              </a:rPr>
              <a:t>     return 0;}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914400"/>
            <a:ext cx="4316413" cy="5251450"/>
          </a:xfrm>
          <a:gradFill rotWithShape="1">
            <a:gsLst>
              <a:gs pos="0">
                <a:srgbClr val="FFFFCC"/>
              </a:gs>
              <a:gs pos="100000">
                <a:schemeClr val="bg1"/>
              </a:gs>
            </a:gsLst>
            <a:lin ang="5400000" scaled="1"/>
          </a:gradFill>
        </p:spPr>
        <p:txBody>
          <a:bodyPr/>
          <a:lstStyle/>
          <a:p>
            <a:pPr marL="1128713" indent="-1128713"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chemeClr val="tx1"/>
                </a:solidFill>
              </a:rPr>
              <a:t>2.  continue </a:t>
            </a:r>
            <a:r>
              <a:rPr lang="zh-CN" altLang="en-US" sz="2400" b="1" dirty="0">
                <a:solidFill>
                  <a:schemeClr val="tx1"/>
                </a:solidFill>
              </a:rPr>
              <a:t>语句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1128713" indent="-1128713">
              <a:lnSpc>
                <a:spcPct val="80000"/>
              </a:lnSpc>
              <a:buFontTx/>
              <a:buNone/>
            </a:pPr>
            <a:r>
              <a:rPr lang="zh-CN" altLang="en-US" sz="2400" b="1" dirty="0">
                <a:solidFill>
                  <a:schemeClr val="tx1"/>
                </a:solidFill>
              </a:rPr>
              <a:t>语法</a:t>
            </a:r>
            <a:r>
              <a:rPr lang="zh-CN" altLang="en-US" sz="2400" dirty="0">
                <a:solidFill>
                  <a:schemeClr val="tx1"/>
                </a:solidFill>
              </a:rPr>
              <a:t>：</a:t>
            </a:r>
            <a:r>
              <a:rPr lang="en-US" altLang="zh-CN" sz="2400" b="1" dirty="0">
                <a:solidFill>
                  <a:srgbClr val="006600"/>
                </a:solidFill>
              </a:rPr>
              <a:t>continue ;</a:t>
            </a:r>
          </a:p>
          <a:p>
            <a:pPr marL="1128713" indent="-1128713">
              <a:lnSpc>
                <a:spcPct val="80000"/>
              </a:lnSpc>
              <a:buFontTx/>
              <a:buNone/>
            </a:pPr>
            <a:r>
              <a:rPr lang="zh-CN" altLang="en-US" sz="2400" b="1" dirty="0">
                <a:solidFill>
                  <a:schemeClr val="tx1"/>
                </a:solidFill>
              </a:rPr>
              <a:t>功能</a:t>
            </a:r>
            <a:r>
              <a:rPr lang="zh-CN" altLang="en-US" sz="2400" dirty="0">
                <a:solidFill>
                  <a:schemeClr val="tx1"/>
                </a:solidFill>
              </a:rPr>
              <a:t>：</a:t>
            </a:r>
            <a:r>
              <a:rPr lang="zh-CN" altLang="en-US" sz="2400" b="1" dirty="0">
                <a:solidFill>
                  <a:srgbClr val="CC3300"/>
                </a:solidFill>
              </a:rPr>
              <a:t>结束</a:t>
            </a:r>
            <a:r>
              <a:rPr lang="zh-CN" altLang="en-US" sz="2400" b="1" dirty="0">
                <a:solidFill>
                  <a:schemeClr val="tx1"/>
                </a:solidFill>
              </a:rPr>
              <a:t>循环体的本次执行</a:t>
            </a:r>
          </a:p>
          <a:p>
            <a:pPr marL="1128713" indent="-1128713">
              <a:lnSpc>
                <a:spcPct val="80000"/>
              </a:lnSpc>
              <a:buFontTx/>
              <a:buNone/>
            </a:pPr>
            <a:r>
              <a:rPr lang="en-US" altLang="zh-CN" sz="2400" b="1" dirty="0" err="1">
                <a:solidFill>
                  <a:schemeClr val="tx1"/>
                </a:solidFill>
              </a:rPr>
              <a:t>int</a:t>
            </a:r>
            <a:r>
              <a:rPr lang="en-US" altLang="zh-CN" sz="2400" b="1" dirty="0">
                <a:solidFill>
                  <a:schemeClr val="tx1"/>
                </a:solidFill>
              </a:rPr>
              <a:t> main( )</a:t>
            </a:r>
          </a:p>
          <a:p>
            <a:pPr marL="1128713" indent="-1128713"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chemeClr val="tx1"/>
                </a:solidFill>
              </a:rPr>
              <a:t>{ </a:t>
            </a:r>
          </a:p>
          <a:p>
            <a:pPr marL="1128713" indent="-1128713"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chemeClr val="tx1"/>
                </a:solidFill>
              </a:rPr>
              <a:t>   </a:t>
            </a:r>
            <a:r>
              <a:rPr lang="en-US" altLang="zh-CN" sz="2400" b="1" dirty="0" err="1">
                <a:solidFill>
                  <a:schemeClr val="tx1"/>
                </a:solidFill>
              </a:rPr>
              <a:t>int</a:t>
            </a:r>
            <a:r>
              <a:rPr lang="en-US" altLang="zh-CN" sz="2400" b="1" dirty="0">
                <a:solidFill>
                  <a:schemeClr val="tx1"/>
                </a:solidFill>
              </a:rPr>
              <a:t> n;</a:t>
            </a:r>
          </a:p>
          <a:p>
            <a:pPr marL="1128713" indent="-1128713"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chemeClr val="tx1"/>
                </a:solidFill>
              </a:rPr>
              <a:t>   for(n=100;n&lt;=200;n++)</a:t>
            </a:r>
          </a:p>
          <a:p>
            <a:pPr marL="1128713" indent="-1128713"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chemeClr val="tx1"/>
                </a:solidFill>
              </a:rPr>
              <a:t>   { </a:t>
            </a:r>
          </a:p>
          <a:p>
            <a:pPr marL="1128713" indent="-1128713"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chemeClr val="tx1"/>
                </a:solidFill>
              </a:rPr>
              <a:t>        if(n%3==0)</a:t>
            </a:r>
          </a:p>
          <a:p>
            <a:pPr marL="1128713" indent="-1128713"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            </a:t>
            </a:r>
            <a:r>
              <a:rPr lang="en-US" altLang="zh-CN" sz="2400" b="1" dirty="0">
                <a:solidFill>
                  <a:srgbClr val="CC0000"/>
                </a:solidFill>
              </a:rPr>
              <a:t>continue ;</a:t>
            </a:r>
          </a:p>
          <a:p>
            <a:pPr marL="1128713" indent="-1128713"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        </a:t>
            </a:r>
            <a:r>
              <a:rPr lang="en-US" altLang="zh-CN" sz="2400" b="1" dirty="0" err="1">
                <a:solidFill>
                  <a:schemeClr val="tx1"/>
                </a:solidFill>
              </a:rPr>
              <a:t>printf</a:t>
            </a:r>
            <a:r>
              <a:rPr lang="en-US" altLang="zh-CN" sz="2400" b="1" dirty="0">
                <a:solidFill>
                  <a:schemeClr val="tx1"/>
                </a:solidFill>
              </a:rPr>
              <a:t>(</a:t>
            </a:r>
            <a:r>
              <a:rPr lang="en-US" altLang="zh-CN" sz="2400" b="1" dirty="0">
                <a:solidFill>
                  <a:schemeClr val="tx1"/>
                </a:solidFill>
                <a:latin typeface="Arial" charset="0"/>
              </a:rPr>
              <a:t>"</a:t>
            </a:r>
            <a:r>
              <a:rPr lang="en-US" altLang="zh-CN" sz="2400" b="1" dirty="0">
                <a:solidFill>
                  <a:schemeClr val="tx1"/>
                </a:solidFill>
              </a:rPr>
              <a:t>%6d</a:t>
            </a:r>
            <a:r>
              <a:rPr lang="en-US" altLang="zh-CN" sz="2400" b="1" dirty="0">
                <a:solidFill>
                  <a:schemeClr val="tx1"/>
                </a:solidFill>
                <a:latin typeface="Arial" charset="0"/>
              </a:rPr>
              <a:t>"</a:t>
            </a:r>
            <a:r>
              <a:rPr lang="en-US" altLang="zh-CN" sz="2400" b="1" dirty="0">
                <a:solidFill>
                  <a:schemeClr val="tx1"/>
                </a:solidFill>
              </a:rPr>
              <a:t>,n);</a:t>
            </a:r>
          </a:p>
          <a:p>
            <a:pPr marL="1128713" indent="-1128713"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chemeClr val="tx1"/>
                </a:solidFill>
              </a:rPr>
              <a:t>    }</a:t>
            </a:r>
          </a:p>
          <a:p>
            <a:pPr marL="1128713" indent="-1128713"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chemeClr val="tx1"/>
                </a:solidFill>
              </a:rPr>
              <a:t>    return 0; </a:t>
            </a:r>
          </a:p>
          <a:p>
            <a:pPr marL="1128713" indent="-1128713"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chemeClr val="tx1"/>
                </a:solidFill>
              </a:rPr>
              <a:t> }</a:t>
            </a:r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>
            <a:off x="4495800" y="838200"/>
            <a:ext cx="0" cy="6019800"/>
          </a:xfrm>
          <a:prstGeom prst="line">
            <a:avLst/>
          </a:prstGeom>
          <a:noFill/>
          <a:ln w="76200">
            <a:pattFill prst="pct90">
              <a:fgClr>
                <a:srgbClr val="FF99FF"/>
              </a:fgClr>
              <a:bgClr>
                <a:srgbClr val="FFFFFF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4932363" y="6038850"/>
            <a:ext cx="4032250" cy="71437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 sz="20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该语句只能出现在</a:t>
            </a:r>
            <a:r>
              <a:rPr kumimoji="1" lang="en-US" altLang="zh-CN" sz="20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for, while</a:t>
            </a:r>
            <a:r>
              <a:rPr kumimoji="1" lang="zh-CN" altLang="en-US" sz="20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或</a:t>
            </a:r>
            <a:r>
              <a:rPr kumimoji="1" lang="en-US" altLang="zh-CN" sz="20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do</a:t>
            </a:r>
            <a:r>
              <a:rPr kumimoji="1" lang="en-US" altLang="zh-CN" sz="2000" b="1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—</a:t>
            </a:r>
            <a:r>
              <a:rPr kumimoji="1" lang="en-US" altLang="zh-CN" sz="20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while</a:t>
            </a:r>
            <a:r>
              <a:rPr kumimoji="1" lang="zh-CN" altLang="en-US" sz="20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语句中。</a:t>
            </a:r>
            <a:endParaRPr lang="zh-CN" altLang="en-US" sz="2000" b="1">
              <a:solidFill>
                <a:srgbClr val="CC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250825" y="6027738"/>
            <a:ext cx="4032250" cy="71437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 sz="20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该语句只能出现在</a:t>
            </a:r>
            <a:r>
              <a:rPr kumimoji="1" lang="en-US" altLang="zh-CN" sz="20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switch,for, while</a:t>
            </a:r>
            <a:r>
              <a:rPr kumimoji="1" lang="zh-CN" altLang="en-US" sz="20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或</a:t>
            </a:r>
            <a:r>
              <a:rPr kumimoji="1" lang="en-US" altLang="zh-CN" sz="20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do</a:t>
            </a:r>
            <a:r>
              <a:rPr kumimoji="1" lang="en-US" altLang="zh-CN" sz="2000" b="1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—</a:t>
            </a:r>
            <a:r>
              <a:rPr kumimoji="1" lang="en-US" altLang="zh-CN" sz="20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while</a:t>
            </a:r>
            <a:r>
              <a:rPr kumimoji="1" lang="zh-CN" altLang="en-US" sz="20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语句中。</a:t>
            </a:r>
            <a:endParaRPr lang="zh-CN" altLang="en-US" sz="2000" b="1">
              <a:solidFill>
                <a:srgbClr val="CC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utoUpdateAnimBg="0"/>
      <p:bldP spid="10243" grpId="0" animBg="1"/>
      <p:bldP spid="10244" grpId="0" animBg="1"/>
      <p:bldP spid="10245" grpId="0" animBg="1"/>
      <p:bldP spid="10246" grpId="0" animBg="1"/>
      <p:bldP spid="1024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443663" y="6526213"/>
            <a:ext cx="2406650" cy="331787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zh-CN" altLang="en-US">
                <a:solidFill>
                  <a:srgbClr val="008000"/>
                </a:solidFill>
                <a:latin typeface="宋体" pitchFamily="2" charset="-122"/>
              </a:rPr>
              <a:t>第 </a:t>
            </a:r>
            <a:fld id="{6D8C8FB5-1145-491F-8882-AEBFD5A789FF}" type="slidenum">
              <a:rPr lang="zh-CN" altLang="en-US" b="1" smtClean="0">
                <a:solidFill>
                  <a:srgbClr val="FF9900"/>
                </a:solidFill>
                <a:latin typeface="宋体" pitchFamily="2" charset="-122"/>
              </a:rPr>
              <a:pPr eaLnBrk="1" hangingPunct="1">
                <a:buFont typeface="Monotype Sorts" pitchFamily="2" charset="2"/>
                <a:buNone/>
              </a:pPr>
              <a:t>31</a:t>
            </a:fld>
            <a:r>
              <a:rPr lang="en-US" altLang="zh-CN" b="1">
                <a:solidFill>
                  <a:srgbClr val="008000"/>
                </a:solidFill>
                <a:latin typeface="宋体" pitchFamily="2" charset="-122"/>
              </a:rPr>
              <a:t> </a:t>
            </a:r>
            <a:r>
              <a:rPr lang="zh-CN" altLang="en-US">
                <a:solidFill>
                  <a:srgbClr val="008000"/>
                </a:solidFill>
                <a:latin typeface="宋体" pitchFamily="2" charset="-122"/>
              </a:rPr>
              <a:t>页</a:t>
            </a: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15888"/>
            <a:ext cx="4321175" cy="576262"/>
          </a:xfrm>
        </p:spPr>
        <p:txBody>
          <a:bodyPr/>
          <a:lstStyle/>
          <a:p>
            <a:r>
              <a:rPr lang="en-US" altLang="zh-CN" sz="2400">
                <a:solidFill>
                  <a:schemeClr val="tx1"/>
                </a:solidFill>
                <a:effectLst/>
              </a:rPr>
              <a:t>for </a:t>
            </a:r>
            <a:r>
              <a:rPr lang="zh-CN" altLang="en-US" sz="2400">
                <a:solidFill>
                  <a:schemeClr val="tx1"/>
                </a:solidFill>
                <a:effectLst/>
              </a:rPr>
              <a:t>循环结构中的</a:t>
            </a:r>
            <a:r>
              <a:rPr lang="en-US" altLang="zh-CN" sz="2400">
                <a:solidFill>
                  <a:schemeClr val="tx1"/>
                </a:solidFill>
                <a:effectLst/>
              </a:rPr>
              <a:t>break</a:t>
            </a:r>
            <a:r>
              <a:rPr lang="zh-CN" altLang="en-US" sz="2400">
                <a:solidFill>
                  <a:schemeClr val="tx1"/>
                </a:solidFill>
                <a:effectLst/>
              </a:rPr>
              <a:t>结构</a:t>
            </a:r>
          </a:p>
        </p:txBody>
      </p:sp>
      <p:sp>
        <p:nvSpPr>
          <p:cNvPr id="31748" name="Rectangle 33"/>
          <p:cNvSpPr>
            <a:spLocks noChangeArrowheads="1"/>
          </p:cNvSpPr>
          <p:nvPr/>
        </p:nvSpPr>
        <p:spPr bwMode="auto">
          <a:xfrm>
            <a:off x="4643438" y="188913"/>
            <a:ext cx="4500562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6728F"/>
                    </a:gs>
                    <a:gs pos="50000">
                      <a:srgbClr val="99CCFF"/>
                    </a:gs>
                    <a:gs pos="100000">
                      <a:srgbClr val="56728F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hlink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l" defTabSz="762000" eaLnBrk="0" hangingPunct="0"/>
            <a:r>
              <a:rPr kumimoji="1" lang="en-US" altLang="zh-CN" sz="2400" b="1">
                <a:latin typeface="黑体" pitchFamily="2" charset="-122"/>
                <a:ea typeface="黑体" pitchFamily="2" charset="-122"/>
              </a:rPr>
              <a:t>for</a:t>
            </a:r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循环结构中的</a:t>
            </a:r>
            <a:r>
              <a:rPr kumimoji="1" lang="en-US" altLang="zh-CN" sz="2400" b="1">
                <a:latin typeface="黑体" pitchFamily="2" charset="-122"/>
                <a:ea typeface="黑体" pitchFamily="2" charset="-122"/>
              </a:rPr>
              <a:t>continue</a:t>
            </a:r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结构</a:t>
            </a:r>
          </a:p>
        </p:txBody>
      </p:sp>
      <p:grpSp>
        <p:nvGrpSpPr>
          <p:cNvPr id="107582" name="Group 62"/>
          <p:cNvGrpSpPr>
            <a:grpSpLocks/>
          </p:cNvGrpSpPr>
          <p:nvPr/>
        </p:nvGrpSpPr>
        <p:grpSpPr bwMode="auto">
          <a:xfrm>
            <a:off x="395288" y="1052513"/>
            <a:ext cx="4151312" cy="5732462"/>
            <a:chOff x="249" y="709"/>
            <a:chExt cx="2615" cy="3611"/>
          </a:xfrm>
        </p:grpSpPr>
        <p:sp>
          <p:nvSpPr>
            <p:cNvPr id="31779" name="AutoShape 5"/>
            <p:cNvSpPr>
              <a:spLocks noChangeArrowheads="1"/>
            </p:cNvSpPr>
            <p:nvPr/>
          </p:nvSpPr>
          <p:spPr bwMode="auto">
            <a:xfrm>
              <a:off x="700" y="1294"/>
              <a:ext cx="1920" cy="375"/>
            </a:xfrm>
            <a:prstGeom prst="flowChartDecision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zh-CN" altLang="en-US" sz="2400">
                  <a:latin typeface="Times New Roman" pitchFamily="18" charset="0"/>
                </a:rPr>
                <a:t>表达式</a:t>
              </a:r>
              <a:r>
                <a:rPr kumimoji="1" lang="en-US" altLang="zh-CN" sz="24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1780" name="AutoShape 6"/>
            <p:cNvSpPr>
              <a:spLocks noChangeArrowheads="1"/>
            </p:cNvSpPr>
            <p:nvPr/>
          </p:nvSpPr>
          <p:spPr bwMode="auto">
            <a:xfrm>
              <a:off x="1264" y="709"/>
              <a:ext cx="864" cy="336"/>
            </a:xfrm>
            <a:prstGeom prst="flowChartProcess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zh-CN" altLang="en-US" sz="2400">
                  <a:latin typeface="Times New Roman" pitchFamily="18" charset="0"/>
                </a:rPr>
                <a:t>表达式</a:t>
              </a:r>
              <a:r>
                <a:rPr kumimoji="1" lang="en-US" altLang="zh-CN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1781" name="AutoShape 7"/>
            <p:cNvSpPr>
              <a:spLocks noChangeArrowheads="1"/>
            </p:cNvSpPr>
            <p:nvPr/>
          </p:nvSpPr>
          <p:spPr bwMode="auto">
            <a:xfrm>
              <a:off x="1211" y="1888"/>
              <a:ext cx="864" cy="336"/>
            </a:xfrm>
            <a:prstGeom prst="flowChartProcess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zh-CN" altLang="en-US" sz="2400">
                  <a:latin typeface="Times New Roman" pitchFamily="18" charset="0"/>
                </a:rPr>
                <a:t>语句</a:t>
              </a:r>
              <a:r>
                <a:rPr kumimoji="1" lang="en-US" altLang="zh-CN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1782" name="AutoShape 8"/>
            <p:cNvSpPr>
              <a:spLocks noChangeArrowheads="1"/>
            </p:cNvSpPr>
            <p:nvPr/>
          </p:nvSpPr>
          <p:spPr bwMode="auto">
            <a:xfrm>
              <a:off x="1202" y="3412"/>
              <a:ext cx="864" cy="336"/>
            </a:xfrm>
            <a:prstGeom prst="flowChartProcess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zh-CN" altLang="en-US" sz="2400">
                  <a:latin typeface="Times New Roman" pitchFamily="18" charset="0"/>
                </a:rPr>
                <a:t>表达式</a:t>
              </a:r>
              <a:r>
                <a:rPr kumimoji="1" lang="en-US" altLang="zh-CN" sz="24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1783" name="Line 9"/>
            <p:cNvSpPr>
              <a:spLocks noChangeShapeType="1"/>
            </p:cNvSpPr>
            <p:nvPr/>
          </p:nvSpPr>
          <p:spPr bwMode="auto">
            <a:xfrm>
              <a:off x="1648" y="1045"/>
              <a:ext cx="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4" name="Line 10"/>
            <p:cNvSpPr>
              <a:spLocks noChangeShapeType="1"/>
            </p:cNvSpPr>
            <p:nvPr/>
          </p:nvSpPr>
          <p:spPr bwMode="auto">
            <a:xfrm>
              <a:off x="1666" y="1661"/>
              <a:ext cx="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5" name="Line 11"/>
            <p:cNvSpPr>
              <a:spLocks noChangeShapeType="1"/>
            </p:cNvSpPr>
            <p:nvPr/>
          </p:nvSpPr>
          <p:spPr bwMode="auto">
            <a:xfrm>
              <a:off x="1662" y="2223"/>
              <a:ext cx="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6" name="Line 13"/>
            <p:cNvSpPr>
              <a:spLocks noChangeShapeType="1"/>
            </p:cNvSpPr>
            <p:nvPr/>
          </p:nvSpPr>
          <p:spPr bwMode="auto">
            <a:xfrm>
              <a:off x="1619" y="3748"/>
              <a:ext cx="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7" name="Line 15"/>
            <p:cNvSpPr>
              <a:spLocks noChangeShapeType="1"/>
            </p:cNvSpPr>
            <p:nvPr/>
          </p:nvSpPr>
          <p:spPr bwMode="auto">
            <a:xfrm flipH="1">
              <a:off x="249" y="1126"/>
              <a:ext cx="91" cy="285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8" name="Line 16"/>
            <p:cNvSpPr>
              <a:spLocks noChangeShapeType="1"/>
            </p:cNvSpPr>
            <p:nvPr/>
          </p:nvSpPr>
          <p:spPr bwMode="auto">
            <a:xfrm flipH="1">
              <a:off x="258" y="3974"/>
              <a:ext cx="134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9" name="Line 17"/>
            <p:cNvSpPr>
              <a:spLocks noChangeShapeType="1"/>
            </p:cNvSpPr>
            <p:nvPr/>
          </p:nvSpPr>
          <p:spPr bwMode="auto">
            <a:xfrm flipV="1">
              <a:off x="304" y="1141"/>
              <a:ext cx="134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0" name="Line 19"/>
            <p:cNvSpPr>
              <a:spLocks noChangeShapeType="1"/>
            </p:cNvSpPr>
            <p:nvPr/>
          </p:nvSpPr>
          <p:spPr bwMode="auto">
            <a:xfrm>
              <a:off x="2576" y="1493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1" name="Line 20"/>
            <p:cNvSpPr>
              <a:spLocks noChangeShapeType="1"/>
            </p:cNvSpPr>
            <p:nvPr/>
          </p:nvSpPr>
          <p:spPr bwMode="auto">
            <a:xfrm flipH="1">
              <a:off x="2844" y="1470"/>
              <a:ext cx="0" cy="2595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2" name="Line 21"/>
            <p:cNvSpPr>
              <a:spLocks noChangeShapeType="1"/>
            </p:cNvSpPr>
            <p:nvPr/>
          </p:nvSpPr>
          <p:spPr bwMode="auto">
            <a:xfrm flipH="1" flipV="1">
              <a:off x="1619" y="4065"/>
              <a:ext cx="12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3" name="Text Box 23"/>
            <p:cNvSpPr txBox="1">
              <a:spLocks noChangeArrowheads="1"/>
            </p:cNvSpPr>
            <p:nvPr/>
          </p:nvSpPr>
          <p:spPr bwMode="auto">
            <a:xfrm>
              <a:off x="2547" y="1141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rgbClr val="A50021"/>
                  </a:solidFill>
                  <a:latin typeface="Times New Roman" pitchFamily="18" charset="0"/>
                </a:rPr>
                <a:t>零</a:t>
              </a:r>
            </a:p>
          </p:txBody>
        </p:sp>
        <p:sp>
          <p:nvSpPr>
            <p:cNvPr id="31794" name="Text Box 24"/>
            <p:cNvSpPr txBox="1">
              <a:spLocks noChangeArrowheads="1"/>
            </p:cNvSpPr>
            <p:nvPr/>
          </p:nvSpPr>
          <p:spPr bwMode="auto">
            <a:xfrm>
              <a:off x="1736" y="1630"/>
              <a:ext cx="5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rgbClr val="A50021"/>
                  </a:solidFill>
                  <a:latin typeface="Times New Roman" pitchFamily="18" charset="0"/>
                </a:rPr>
                <a:t>非零</a:t>
              </a:r>
            </a:p>
          </p:txBody>
        </p:sp>
        <p:sp>
          <p:nvSpPr>
            <p:cNvPr id="31795" name="AutoShape 25"/>
            <p:cNvSpPr>
              <a:spLocks noChangeArrowheads="1"/>
            </p:cNvSpPr>
            <p:nvPr/>
          </p:nvSpPr>
          <p:spPr bwMode="auto">
            <a:xfrm>
              <a:off x="758" y="2451"/>
              <a:ext cx="1784" cy="299"/>
            </a:xfrm>
            <a:prstGeom prst="flowChartDecision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400">
                  <a:latin typeface="Times New Roman" pitchFamily="18" charset="0"/>
                </a:rPr>
                <a:t>break</a:t>
              </a:r>
            </a:p>
          </p:txBody>
        </p:sp>
        <p:sp>
          <p:nvSpPr>
            <p:cNvPr id="31796" name="AutoShape 26"/>
            <p:cNvSpPr>
              <a:spLocks noChangeArrowheads="1"/>
            </p:cNvSpPr>
            <p:nvPr/>
          </p:nvSpPr>
          <p:spPr bwMode="auto">
            <a:xfrm>
              <a:off x="1211" y="2940"/>
              <a:ext cx="864" cy="336"/>
            </a:xfrm>
            <a:prstGeom prst="flowChartProcess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zh-CN" altLang="en-US" sz="2400">
                  <a:latin typeface="Times New Roman" pitchFamily="18" charset="0"/>
                </a:rPr>
                <a:t>语句</a:t>
              </a:r>
              <a:r>
                <a:rPr kumimoji="1" lang="en-US" altLang="zh-CN" sz="24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1797" name="Line 27"/>
            <p:cNvSpPr>
              <a:spLocks noChangeShapeType="1"/>
            </p:cNvSpPr>
            <p:nvPr/>
          </p:nvSpPr>
          <p:spPr bwMode="auto">
            <a:xfrm>
              <a:off x="1664" y="2750"/>
              <a:ext cx="0" cy="19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8" name="Text Box 29"/>
            <p:cNvSpPr txBox="1">
              <a:spLocks noChangeArrowheads="1"/>
            </p:cNvSpPr>
            <p:nvPr/>
          </p:nvSpPr>
          <p:spPr bwMode="auto">
            <a:xfrm>
              <a:off x="2481" y="229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rgbClr val="A50021"/>
                  </a:solidFill>
                  <a:latin typeface="Times New Roman" pitchFamily="18" charset="0"/>
                </a:rPr>
                <a:t>是</a:t>
              </a:r>
            </a:p>
          </p:txBody>
        </p:sp>
        <p:sp>
          <p:nvSpPr>
            <p:cNvPr id="31799" name="Text Box 30"/>
            <p:cNvSpPr txBox="1">
              <a:spLocks noChangeArrowheads="1"/>
            </p:cNvSpPr>
            <p:nvPr/>
          </p:nvSpPr>
          <p:spPr bwMode="auto">
            <a:xfrm>
              <a:off x="1710" y="2704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rgbClr val="A50021"/>
                  </a:solidFill>
                  <a:latin typeface="Times New Roman" pitchFamily="18" charset="0"/>
                </a:rPr>
                <a:t>否</a:t>
              </a:r>
            </a:p>
          </p:txBody>
        </p:sp>
        <p:sp>
          <p:nvSpPr>
            <p:cNvPr id="31800" name="Line 31"/>
            <p:cNvSpPr>
              <a:spLocks noChangeShapeType="1"/>
            </p:cNvSpPr>
            <p:nvPr/>
          </p:nvSpPr>
          <p:spPr bwMode="auto">
            <a:xfrm>
              <a:off x="1619" y="3249"/>
              <a:ext cx="0" cy="19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01" name="Line 32"/>
            <p:cNvSpPr>
              <a:spLocks noChangeShapeType="1"/>
            </p:cNvSpPr>
            <p:nvPr/>
          </p:nvSpPr>
          <p:spPr bwMode="auto">
            <a:xfrm>
              <a:off x="2481" y="2614"/>
              <a:ext cx="363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02" name="Line 35"/>
            <p:cNvSpPr>
              <a:spLocks noChangeShapeType="1"/>
            </p:cNvSpPr>
            <p:nvPr/>
          </p:nvSpPr>
          <p:spPr bwMode="auto">
            <a:xfrm>
              <a:off x="1610" y="4080"/>
              <a:ext cx="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7594" name="Group 74"/>
          <p:cNvGrpSpPr>
            <a:grpSpLocks/>
          </p:cNvGrpSpPr>
          <p:nvPr/>
        </p:nvGrpSpPr>
        <p:grpSpPr bwMode="auto">
          <a:xfrm>
            <a:off x="4932363" y="981075"/>
            <a:ext cx="4103687" cy="5637213"/>
            <a:chOff x="3107" y="618"/>
            <a:chExt cx="2585" cy="3551"/>
          </a:xfrm>
        </p:grpSpPr>
        <p:grpSp>
          <p:nvGrpSpPr>
            <p:cNvPr id="31751" name="Group 73"/>
            <p:cNvGrpSpPr>
              <a:grpSpLocks/>
            </p:cNvGrpSpPr>
            <p:nvPr/>
          </p:nvGrpSpPr>
          <p:grpSpPr bwMode="auto">
            <a:xfrm>
              <a:off x="3107" y="1026"/>
              <a:ext cx="1344" cy="2767"/>
              <a:chOff x="3061" y="1026"/>
              <a:chExt cx="1344" cy="2767"/>
            </a:xfrm>
          </p:grpSpPr>
          <p:sp>
            <p:nvSpPr>
              <p:cNvPr id="31777" name="Line 45"/>
              <p:cNvSpPr>
                <a:spLocks noChangeShapeType="1"/>
              </p:cNvSpPr>
              <p:nvPr/>
            </p:nvSpPr>
            <p:spPr bwMode="auto">
              <a:xfrm flipH="1">
                <a:off x="3089" y="1026"/>
                <a:ext cx="0" cy="2766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78" name="Line 46"/>
              <p:cNvSpPr>
                <a:spLocks noChangeShapeType="1"/>
              </p:cNvSpPr>
              <p:nvPr/>
            </p:nvSpPr>
            <p:spPr bwMode="auto">
              <a:xfrm flipH="1">
                <a:off x="3061" y="3793"/>
                <a:ext cx="1344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1752" name="Group 72"/>
            <p:cNvGrpSpPr>
              <a:grpSpLocks/>
            </p:cNvGrpSpPr>
            <p:nvPr/>
          </p:nvGrpSpPr>
          <p:grpSpPr bwMode="auto">
            <a:xfrm>
              <a:off x="3132" y="618"/>
              <a:ext cx="2560" cy="3551"/>
              <a:chOff x="3132" y="618"/>
              <a:chExt cx="2560" cy="3551"/>
            </a:xfrm>
          </p:grpSpPr>
          <p:sp>
            <p:nvSpPr>
              <p:cNvPr id="31753" name="AutoShape 37"/>
              <p:cNvSpPr>
                <a:spLocks noChangeArrowheads="1"/>
              </p:cNvSpPr>
              <p:nvPr/>
            </p:nvSpPr>
            <p:spPr bwMode="auto">
              <a:xfrm>
                <a:off x="3528" y="1203"/>
                <a:ext cx="1920" cy="375"/>
              </a:xfrm>
              <a:prstGeom prst="flowChartDecision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kumimoji="1" lang="zh-CN" altLang="en-US" sz="2400">
                    <a:latin typeface="Times New Roman" pitchFamily="18" charset="0"/>
                  </a:rPr>
                  <a:t>表达式</a:t>
                </a:r>
                <a:r>
                  <a:rPr kumimoji="1" lang="en-US" altLang="zh-CN" sz="2400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31754" name="AutoShape 38"/>
              <p:cNvSpPr>
                <a:spLocks noChangeArrowheads="1"/>
              </p:cNvSpPr>
              <p:nvPr/>
            </p:nvSpPr>
            <p:spPr bwMode="auto">
              <a:xfrm>
                <a:off x="4092" y="618"/>
                <a:ext cx="864" cy="336"/>
              </a:xfrm>
              <a:prstGeom prst="flowChartProcess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kumimoji="1" lang="zh-CN" altLang="en-US" sz="2400">
                    <a:latin typeface="Times New Roman" pitchFamily="18" charset="0"/>
                  </a:rPr>
                  <a:t>表达式</a:t>
                </a:r>
                <a:r>
                  <a:rPr kumimoji="1" lang="en-US" altLang="zh-CN" sz="24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31755" name="AutoShape 39"/>
              <p:cNvSpPr>
                <a:spLocks noChangeArrowheads="1"/>
              </p:cNvSpPr>
              <p:nvPr/>
            </p:nvSpPr>
            <p:spPr bwMode="auto">
              <a:xfrm>
                <a:off x="4039" y="1797"/>
                <a:ext cx="864" cy="336"/>
              </a:xfrm>
              <a:prstGeom prst="flowChartProcess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kumimoji="1" lang="zh-CN" altLang="en-US" sz="2400">
                    <a:latin typeface="Times New Roman" pitchFamily="18" charset="0"/>
                  </a:rPr>
                  <a:t>语句</a:t>
                </a:r>
                <a:r>
                  <a:rPr kumimoji="1" lang="en-US" altLang="zh-CN" sz="24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31756" name="AutoShape 40"/>
              <p:cNvSpPr>
                <a:spLocks noChangeArrowheads="1"/>
              </p:cNvSpPr>
              <p:nvPr/>
            </p:nvSpPr>
            <p:spPr bwMode="auto">
              <a:xfrm>
                <a:off x="4030" y="3321"/>
                <a:ext cx="864" cy="336"/>
              </a:xfrm>
              <a:prstGeom prst="flowChartProcess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kumimoji="1" lang="zh-CN" altLang="en-US" sz="2400">
                    <a:latin typeface="Times New Roman" pitchFamily="18" charset="0"/>
                  </a:rPr>
                  <a:t>表达式</a:t>
                </a:r>
                <a:r>
                  <a:rPr kumimoji="1" lang="en-US" altLang="zh-CN" sz="2400"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31757" name="Line 41"/>
              <p:cNvSpPr>
                <a:spLocks noChangeShapeType="1"/>
              </p:cNvSpPr>
              <p:nvPr/>
            </p:nvSpPr>
            <p:spPr bwMode="auto">
              <a:xfrm>
                <a:off x="4476" y="954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58" name="Line 42"/>
              <p:cNvSpPr>
                <a:spLocks noChangeShapeType="1"/>
              </p:cNvSpPr>
              <p:nvPr/>
            </p:nvSpPr>
            <p:spPr bwMode="auto">
              <a:xfrm>
                <a:off x="4494" y="157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59" name="Line 43"/>
              <p:cNvSpPr>
                <a:spLocks noChangeShapeType="1"/>
              </p:cNvSpPr>
              <p:nvPr/>
            </p:nvSpPr>
            <p:spPr bwMode="auto">
              <a:xfrm>
                <a:off x="4490" y="2132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60" name="Line 44"/>
              <p:cNvSpPr>
                <a:spLocks noChangeShapeType="1"/>
              </p:cNvSpPr>
              <p:nvPr/>
            </p:nvSpPr>
            <p:spPr bwMode="auto">
              <a:xfrm>
                <a:off x="4447" y="3657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61" name="Line 47"/>
              <p:cNvSpPr>
                <a:spLocks noChangeShapeType="1"/>
              </p:cNvSpPr>
              <p:nvPr/>
            </p:nvSpPr>
            <p:spPr bwMode="auto">
              <a:xfrm flipV="1">
                <a:off x="3132" y="1050"/>
                <a:ext cx="1344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62" name="Line 48"/>
              <p:cNvSpPr>
                <a:spLocks noChangeShapeType="1"/>
              </p:cNvSpPr>
              <p:nvPr/>
            </p:nvSpPr>
            <p:spPr bwMode="auto">
              <a:xfrm>
                <a:off x="5404" y="1402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63" name="Line 49"/>
              <p:cNvSpPr>
                <a:spLocks noChangeShapeType="1"/>
              </p:cNvSpPr>
              <p:nvPr/>
            </p:nvSpPr>
            <p:spPr bwMode="auto">
              <a:xfrm flipH="1">
                <a:off x="5672" y="1379"/>
                <a:ext cx="0" cy="2595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64" name="Line 50"/>
              <p:cNvSpPr>
                <a:spLocks noChangeShapeType="1"/>
              </p:cNvSpPr>
              <p:nvPr/>
            </p:nvSpPr>
            <p:spPr bwMode="auto">
              <a:xfrm flipH="1" flipV="1">
                <a:off x="4447" y="3974"/>
                <a:ext cx="1200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65" name="Text Box 51"/>
              <p:cNvSpPr txBox="1">
                <a:spLocks noChangeArrowheads="1"/>
              </p:cNvSpPr>
              <p:nvPr/>
            </p:nvSpPr>
            <p:spPr bwMode="auto">
              <a:xfrm>
                <a:off x="5375" y="1050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zh-CN" altLang="en-US" sz="2400" b="1">
                    <a:solidFill>
                      <a:srgbClr val="A50021"/>
                    </a:solidFill>
                    <a:latin typeface="Times New Roman" pitchFamily="18" charset="0"/>
                  </a:rPr>
                  <a:t>零</a:t>
                </a:r>
              </a:p>
            </p:txBody>
          </p:sp>
          <p:sp>
            <p:nvSpPr>
              <p:cNvPr id="31766" name="Text Box 52"/>
              <p:cNvSpPr txBox="1">
                <a:spLocks noChangeArrowheads="1"/>
              </p:cNvSpPr>
              <p:nvPr/>
            </p:nvSpPr>
            <p:spPr bwMode="auto">
              <a:xfrm>
                <a:off x="4564" y="1539"/>
                <a:ext cx="5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zh-CN" altLang="en-US" sz="2400" b="1">
                    <a:solidFill>
                      <a:srgbClr val="A50021"/>
                    </a:solidFill>
                    <a:latin typeface="Times New Roman" pitchFamily="18" charset="0"/>
                  </a:rPr>
                  <a:t>非零</a:t>
                </a:r>
              </a:p>
            </p:txBody>
          </p:sp>
          <p:sp>
            <p:nvSpPr>
              <p:cNvPr id="31767" name="AutoShape 53"/>
              <p:cNvSpPr>
                <a:spLocks noChangeArrowheads="1"/>
              </p:cNvSpPr>
              <p:nvPr/>
            </p:nvSpPr>
            <p:spPr bwMode="auto">
              <a:xfrm>
                <a:off x="3586" y="2360"/>
                <a:ext cx="1784" cy="299"/>
              </a:xfrm>
              <a:prstGeom prst="flowChartDecision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kumimoji="1" lang="en-US" altLang="zh-CN" sz="2400">
                    <a:latin typeface="Times New Roman" pitchFamily="18" charset="0"/>
                  </a:rPr>
                  <a:t>continue</a:t>
                </a:r>
              </a:p>
            </p:txBody>
          </p:sp>
          <p:sp>
            <p:nvSpPr>
              <p:cNvPr id="31768" name="AutoShape 54"/>
              <p:cNvSpPr>
                <a:spLocks noChangeArrowheads="1"/>
              </p:cNvSpPr>
              <p:nvPr/>
            </p:nvSpPr>
            <p:spPr bwMode="auto">
              <a:xfrm>
                <a:off x="4039" y="2849"/>
                <a:ext cx="864" cy="336"/>
              </a:xfrm>
              <a:prstGeom prst="flowChartProcess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kumimoji="1" lang="zh-CN" altLang="en-US" sz="2400">
                    <a:latin typeface="Times New Roman" pitchFamily="18" charset="0"/>
                  </a:rPr>
                  <a:t>语句</a:t>
                </a:r>
                <a:r>
                  <a:rPr kumimoji="1" lang="en-US" altLang="zh-CN" sz="2400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31769" name="Line 55"/>
              <p:cNvSpPr>
                <a:spLocks noChangeShapeType="1"/>
              </p:cNvSpPr>
              <p:nvPr/>
            </p:nvSpPr>
            <p:spPr bwMode="auto">
              <a:xfrm>
                <a:off x="4492" y="2659"/>
                <a:ext cx="0" cy="194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70" name="Text Box 56"/>
              <p:cNvSpPr txBox="1">
                <a:spLocks noChangeArrowheads="1"/>
              </p:cNvSpPr>
              <p:nvPr/>
            </p:nvSpPr>
            <p:spPr bwMode="auto">
              <a:xfrm>
                <a:off x="3349" y="2251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zh-CN" altLang="en-US" sz="2400" b="1">
                    <a:solidFill>
                      <a:srgbClr val="A50021"/>
                    </a:solidFill>
                    <a:latin typeface="Times New Roman" pitchFamily="18" charset="0"/>
                  </a:rPr>
                  <a:t>是</a:t>
                </a:r>
              </a:p>
            </p:txBody>
          </p:sp>
          <p:sp>
            <p:nvSpPr>
              <p:cNvPr id="31771" name="Text Box 57"/>
              <p:cNvSpPr txBox="1">
                <a:spLocks noChangeArrowheads="1"/>
              </p:cNvSpPr>
              <p:nvPr/>
            </p:nvSpPr>
            <p:spPr bwMode="auto">
              <a:xfrm>
                <a:off x="4538" y="2613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zh-CN" altLang="en-US" sz="2400" b="1">
                    <a:solidFill>
                      <a:srgbClr val="A50021"/>
                    </a:solidFill>
                    <a:latin typeface="Times New Roman" pitchFamily="18" charset="0"/>
                  </a:rPr>
                  <a:t>否</a:t>
                </a:r>
              </a:p>
            </p:txBody>
          </p:sp>
          <p:sp>
            <p:nvSpPr>
              <p:cNvPr id="31772" name="Line 58"/>
              <p:cNvSpPr>
                <a:spLocks noChangeShapeType="1"/>
              </p:cNvSpPr>
              <p:nvPr/>
            </p:nvSpPr>
            <p:spPr bwMode="auto">
              <a:xfrm>
                <a:off x="4447" y="3158"/>
                <a:ext cx="0" cy="194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73" name="Line 61"/>
              <p:cNvSpPr>
                <a:spLocks noChangeShapeType="1"/>
              </p:cNvSpPr>
              <p:nvPr/>
            </p:nvSpPr>
            <p:spPr bwMode="auto">
              <a:xfrm>
                <a:off x="4438" y="3929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74" name="Line 63"/>
              <p:cNvSpPr>
                <a:spLocks noChangeShapeType="1"/>
              </p:cNvSpPr>
              <p:nvPr/>
            </p:nvSpPr>
            <p:spPr bwMode="auto">
              <a:xfrm>
                <a:off x="3258" y="2505"/>
                <a:ext cx="317" cy="0"/>
              </a:xfrm>
              <a:prstGeom prst="line">
                <a:avLst/>
              </a:prstGeom>
              <a:noFill/>
              <a:ln w="28575">
                <a:solidFill>
                  <a:srgbClr val="A5002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75" name="Line 64"/>
              <p:cNvSpPr>
                <a:spLocks noChangeShapeType="1"/>
              </p:cNvSpPr>
              <p:nvPr/>
            </p:nvSpPr>
            <p:spPr bwMode="auto">
              <a:xfrm>
                <a:off x="3258" y="2523"/>
                <a:ext cx="0" cy="726"/>
              </a:xfrm>
              <a:prstGeom prst="line">
                <a:avLst/>
              </a:prstGeom>
              <a:noFill/>
              <a:ln w="28575">
                <a:solidFill>
                  <a:srgbClr val="A5002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76" name="Line 65"/>
              <p:cNvSpPr>
                <a:spLocks noChangeShapeType="1"/>
              </p:cNvSpPr>
              <p:nvPr/>
            </p:nvSpPr>
            <p:spPr bwMode="auto">
              <a:xfrm>
                <a:off x="3258" y="3249"/>
                <a:ext cx="1180" cy="0"/>
              </a:xfrm>
              <a:prstGeom prst="line">
                <a:avLst/>
              </a:prstGeom>
              <a:noFill/>
              <a:ln w="28575">
                <a:solidFill>
                  <a:srgbClr val="A5002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7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443663" y="6526213"/>
            <a:ext cx="2406650" cy="331787"/>
          </a:xfrm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zh-CN" altLang="en-US" dirty="0">
                <a:latin typeface="+mn-ea"/>
              </a:rPr>
              <a:t>第 </a:t>
            </a:r>
            <a:fld id="{CEECF866-018A-4457-819D-028200EB2020}" type="slidenum">
              <a:rPr lang="zh-CN" altLang="en-US" b="1">
                <a:solidFill>
                  <a:srgbClr val="FF9900"/>
                </a:solidFill>
                <a:latin typeface="+mn-ea"/>
              </a:rPr>
              <a:pPr>
                <a:buFont typeface="Monotype Sorts" pitchFamily="2" charset="2"/>
                <a:buNone/>
                <a:defRPr/>
              </a:pPr>
              <a:t>32</a:t>
            </a:fld>
            <a:r>
              <a:rPr lang="zh-CN" altLang="en-US" b="1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页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0"/>
            <a:ext cx="7772400" cy="533400"/>
          </a:xfrm>
        </p:spPr>
        <p:txBody>
          <a:bodyPr/>
          <a:lstStyle/>
          <a:p>
            <a:pPr>
              <a:defRPr/>
            </a:pPr>
            <a:r>
              <a:rPr lang="en-US" altLang="zh-CN" sz="40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6.7  </a:t>
            </a:r>
            <a:r>
              <a:rPr lang="en-US" altLang="zh-CN" sz="4000" dirty="0" err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goto</a:t>
            </a:r>
            <a:r>
              <a:rPr lang="en-US" altLang="zh-CN" sz="40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40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语句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908050"/>
            <a:ext cx="8353425" cy="3960813"/>
          </a:xfrm>
        </p:spPr>
        <p:txBody>
          <a:bodyPr/>
          <a:lstStyle/>
          <a:p>
            <a:pPr marL="1128713" indent="-1128713"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solidFill>
                  <a:schemeClr val="tx1"/>
                </a:solidFill>
              </a:rPr>
              <a:t>一般形式：</a:t>
            </a:r>
            <a:r>
              <a:rPr lang="zh-CN" altLang="en-US" sz="2800" b="1" dirty="0"/>
              <a:t>   </a:t>
            </a:r>
            <a:r>
              <a:rPr lang="en-US" altLang="zh-CN" sz="2800" b="1" dirty="0" err="1">
                <a:solidFill>
                  <a:schemeClr val="accent2"/>
                </a:solidFill>
              </a:rPr>
              <a:t>goto</a:t>
            </a:r>
            <a:r>
              <a:rPr lang="en-US" altLang="zh-CN" sz="2800" b="1" dirty="0">
                <a:solidFill>
                  <a:schemeClr val="accent2"/>
                </a:solidFill>
              </a:rPr>
              <a:t>    </a:t>
            </a:r>
            <a:r>
              <a:rPr lang="zh-CN" altLang="en-US" sz="2800" b="1" dirty="0">
                <a:solidFill>
                  <a:schemeClr val="accent2"/>
                </a:solidFill>
              </a:rPr>
              <a:t>标号</a:t>
            </a:r>
            <a:r>
              <a:rPr lang="zh-CN" altLang="en-US" sz="2800" b="1" dirty="0"/>
              <a:t>；</a:t>
            </a:r>
          </a:p>
          <a:p>
            <a:pPr marL="1128713" indent="-1128713">
              <a:lnSpc>
                <a:spcPct val="90000"/>
              </a:lnSpc>
              <a:buFontTx/>
              <a:buNone/>
            </a:pPr>
            <a:r>
              <a:rPr lang="zh-CN" altLang="en-US" sz="2800" b="1" dirty="0"/>
              <a:t>                       </a:t>
            </a:r>
            <a:r>
              <a:rPr lang="zh-CN" altLang="en-US" sz="2800" b="1" dirty="0">
                <a:solidFill>
                  <a:srgbClr val="3333CC"/>
                </a:solidFill>
              </a:rPr>
              <a:t>标号：语句</a:t>
            </a:r>
          </a:p>
          <a:p>
            <a:pPr marL="1128713" indent="-1128713">
              <a:lnSpc>
                <a:spcPct val="90000"/>
              </a:lnSpc>
              <a:buFontTx/>
              <a:buNone/>
            </a:pPr>
            <a:r>
              <a:rPr lang="zh-CN" altLang="en-US" sz="2800" b="1" dirty="0"/>
              <a:t> </a:t>
            </a:r>
            <a:r>
              <a:rPr lang="zh-CN" altLang="en-US" sz="2800" b="1" dirty="0">
                <a:solidFill>
                  <a:srgbClr val="FF0000"/>
                </a:solidFill>
              </a:rPr>
              <a:t>其中：</a:t>
            </a:r>
            <a:r>
              <a:rPr lang="zh-CN" altLang="en-US" sz="2800" b="1" dirty="0">
                <a:solidFill>
                  <a:schemeClr val="tx1"/>
                </a:solidFill>
              </a:rPr>
              <a:t>标号用标识符表示，即由字母、数字和下划线组成，且首字符必须为字母或下划线</a:t>
            </a:r>
            <a:r>
              <a:rPr lang="zh-CN" altLang="en-US" sz="2800" b="1" dirty="0"/>
              <a:t>。</a:t>
            </a:r>
            <a:r>
              <a:rPr lang="zh-CN" altLang="en-US" sz="2800" b="1" dirty="0">
                <a:solidFill>
                  <a:srgbClr val="FF0000"/>
                </a:solidFill>
              </a:rPr>
              <a:t>不能用整数作标号。</a:t>
            </a:r>
          </a:p>
          <a:p>
            <a:pPr marL="1128713" indent="-1128713"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solidFill>
                  <a:schemeClr val="tx1"/>
                </a:solidFill>
              </a:rPr>
              <a:t>用途：</a:t>
            </a:r>
          </a:p>
          <a:p>
            <a:pPr marL="1128713" indent="-1128713"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chemeClr val="tx1"/>
                </a:solidFill>
              </a:rPr>
              <a:t>1.  </a:t>
            </a:r>
            <a:r>
              <a:rPr lang="zh-CN" altLang="en-US" sz="2800" b="1" dirty="0">
                <a:solidFill>
                  <a:schemeClr val="tx1"/>
                </a:solidFill>
              </a:rPr>
              <a:t>从循环体内跳到循环体外</a:t>
            </a:r>
            <a:r>
              <a:rPr lang="en-US" altLang="zh-CN" sz="2800" b="1" dirty="0">
                <a:solidFill>
                  <a:schemeClr val="tx1"/>
                </a:solidFill>
              </a:rPr>
              <a:t>(</a:t>
            </a:r>
            <a:r>
              <a:rPr lang="zh-CN" altLang="en-US" sz="2800" b="1" dirty="0">
                <a:solidFill>
                  <a:schemeClr val="tx1"/>
                </a:solidFill>
              </a:rPr>
              <a:t>一般指最深层）。</a:t>
            </a:r>
          </a:p>
          <a:p>
            <a:pPr marL="1128713" indent="-1128713"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chemeClr val="tx1"/>
                </a:solidFill>
              </a:rPr>
              <a:t>2. </a:t>
            </a:r>
            <a:r>
              <a:rPr lang="zh-CN" altLang="en-US" sz="2800" b="1" dirty="0">
                <a:solidFill>
                  <a:schemeClr val="tx1"/>
                </a:solidFill>
              </a:rPr>
              <a:t>改变程序自上而下的执行顺序。</a:t>
            </a:r>
          </a:p>
          <a:p>
            <a:pPr marL="1128713" indent="-1128713">
              <a:lnSpc>
                <a:spcPct val="90000"/>
              </a:lnSpc>
              <a:buFontTx/>
              <a:buNone/>
            </a:pPr>
            <a:endParaRPr lang="en-US" altLang="zh-CN" sz="2800" b="1" dirty="0">
              <a:solidFill>
                <a:schemeClr val="tx1"/>
              </a:solidFill>
            </a:endParaRP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468313" y="4652963"/>
            <a:ext cx="8424862" cy="1614487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990033"/>
                </a:solidFill>
                <a:latin typeface="Times New Roman" pitchFamily="18" charset="0"/>
              </a:rPr>
              <a:t>缺点：滥用</a:t>
            </a:r>
            <a:r>
              <a:rPr kumimoji="1" lang="en-US" altLang="zh-CN" sz="2800" b="1">
                <a:solidFill>
                  <a:srgbClr val="990033"/>
                </a:solidFill>
                <a:latin typeface="Times New Roman" pitchFamily="18" charset="0"/>
              </a:rPr>
              <a:t>goto</a:t>
            </a:r>
            <a:r>
              <a:rPr kumimoji="1" lang="zh-CN" altLang="en-US" sz="2800" b="1">
                <a:solidFill>
                  <a:srgbClr val="990033"/>
                </a:solidFill>
                <a:latin typeface="Times New Roman" pitchFamily="18" charset="0"/>
              </a:rPr>
              <a:t>语句，可使程序无规律、可读性差。</a:t>
            </a:r>
          </a:p>
          <a:p>
            <a:pPr algn="l" eaLnBrk="1" hangingPunct="1"/>
            <a:r>
              <a:rPr lang="zh-CN" altLang="en-US" sz="2400" b="1"/>
              <a:t>使用</a:t>
            </a:r>
            <a:r>
              <a:rPr lang="en-US" altLang="zh-CN" sz="2400" b="1"/>
              <a:t>goto</a:t>
            </a:r>
            <a:r>
              <a:rPr lang="zh-CN" altLang="en-US" sz="2400" b="1"/>
              <a:t>语句的原则：主张少用、慎用，而不是禁用。保证使用之后，程序仍然是单入口，单出口，不要使用一个以上的标号。</a:t>
            </a:r>
            <a:endParaRPr lang="en-US" altLang="zh-CN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autoUpdateAnimBg="0"/>
      <p:bldP spid="13315" grpId="0" build="p" autoUpdateAnimBg="0"/>
      <p:bldP spid="13316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443663" y="6526213"/>
            <a:ext cx="2406650" cy="331787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zh-CN" altLang="en-US">
                <a:solidFill>
                  <a:srgbClr val="008000"/>
                </a:solidFill>
                <a:latin typeface="宋体" pitchFamily="2" charset="-122"/>
              </a:rPr>
              <a:t>第 </a:t>
            </a:r>
            <a:fld id="{408419C9-060F-4775-B52E-5AA0C1AAD98D}" type="slidenum">
              <a:rPr lang="zh-CN" altLang="en-US" b="1" smtClean="0">
                <a:solidFill>
                  <a:srgbClr val="FF9900"/>
                </a:solidFill>
                <a:latin typeface="宋体" pitchFamily="2" charset="-122"/>
              </a:rPr>
              <a:pPr eaLnBrk="1" hangingPunct="1">
                <a:buFont typeface="Monotype Sorts" pitchFamily="2" charset="2"/>
                <a:buNone/>
              </a:pPr>
              <a:t>33</a:t>
            </a:fld>
            <a:r>
              <a:rPr lang="en-US" altLang="zh-CN" b="1">
                <a:solidFill>
                  <a:srgbClr val="008000"/>
                </a:solidFill>
                <a:latin typeface="宋体" pitchFamily="2" charset="-122"/>
              </a:rPr>
              <a:t> </a:t>
            </a:r>
            <a:r>
              <a:rPr lang="zh-CN" altLang="en-US">
                <a:solidFill>
                  <a:srgbClr val="008000"/>
                </a:solidFill>
                <a:latin typeface="宋体" pitchFamily="2" charset="-122"/>
              </a:rPr>
              <a:t>页</a:t>
            </a:r>
          </a:p>
        </p:txBody>
      </p:sp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539750" y="188913"/>
            <a:ext cx="8229600" cy="457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FF3300"/>
                </a:solidFill>
                <a:latin typeface="Times New Roman" pitchFamily="18" charset="0"/>
              </a:rPr>
              <a:t>循环结束的条件：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发生下列情况之一时，循环结束执行：</a:t>
            </a:r>
          </a:p>
          <a:p>
            <a:pPr lvl="1" algn="l" eaLnBrk="1" hangingPunct="1">
              <a:spcBef>
                <a:spcPct val="50000"/>
              </a:spcBef>
              <a:buFontTx/>
              <a:buChar char="•"/>
            </a:pPr>
            <a:r>
              <a:rPr kumimoji="1" lang="zh-CN" altLang="en-US" sz="2800" b="1">
                <a:latin typeface="Times New Roman" pitchFamily="18" charset="0"/>
              </a:rPr>
              <a:t>表达式的值为</a:t>
            </a:r>
            <a:r>
              <a:rPr kumimoji="1" lang="en-US" altLang="zh-CN" sz="2800" b="1">
                <a:latin typeface="Times New Roman" pitchFamily="18" charset="0"/>
              </a:rPr>
              <a:t>0</a:t>
            </a:r>
            <a:r>
              <a:rPr kumimoji="1" lang="zh-CN" altLang="en-US" sz="2800" b="1">
                <a:latin typeface="Times New Roman" pitchFamily="18" charset="0"/>
              </a:rPr>
              <a:t>；</a:t>
            </a:r>
          </a:p>
          <a:p>
            <a:pPr lvl="1" algn="l" eaLnBrk="1" hangingPunct="1">
              <a:spcBef>
                <a:spcPct val="50000"/>
              </a:spcBef>
              <a:buFontTx/>
              <a:buChar char="•"/>
            </a:pPr>
            <a:r>
              <a:rPr kumimoji="1" lang="zh-CN" altLang="en-US" sz="2800" b="1">
                <a:latin typeface="Times New Roman" pitchFamily="18" charset="0"/>
              </a:rPr>
              <a:t>循环体内遇到</a:t>
            </a:r>
            <a:r>
              <a:rPr kumimoji="1" lang="en-US" altLang="zh-CN" sz="2800" b="1">
                <a:latin typeface="Times New Roman" pitchFamily="18" charset="0"/>
              </a:rPr>
              <a:t>break</a:t>
            </a:r>
            <a:r>
              <a:rPr kumimoji="1" lang="zh-CN" altLang="en-US" sz="2800" b="1">
                <a:latin typeface="Times New Roman" pitchFamily="18" charset="0"/>
              </a:rPr>
              <a:t>语句；</a:t>
            </a:r>
          </a:p>
          <a:p>
            <a:pPr lvl="1" algn="l" eaLnBrk="1" hangingPunct="1">
              <a:spcBef>
                <a:spcPct val="50000"/>
              </a:spcBef>
              <a:buFontTx/>
              <a:buChar char="•"/>
            </a:pPr>
            <a:r>
              <a:rPr kumimoji="1" lang="zh-CN" altLang="en-US" sz="2800" b="1">
                <a:latin typeface="Times New Roman" pitchFamily="18" charset="0"/>
              </a:rPr>
              <a:t>循环体内遇到</a:t>
            </a:r>
            <a:r>
              <a:rPr kumimoji="1" lang="en-US" altLang="zh-CN" sz="2800" b="1">
                <a:latin typeface="Times New Roman" pitchFamily="18" charset="0"/>
              </a:rPr>
              <a:t>goto </a:t>
            </a:r>
            <a:r>
              <a:rPr kumimoji="1" lang="zh-CN" altLang="en-US" sz="2800" b="1">
                <a:latin typeface="Times New Roman" pitchFamily="18" charset="0"/>
              </a:rPr>
              <a:t>语句，且与该</a:t>
            </a:r>
            <a:r>
              <a:rPr kumimoji="1" lang="en-US" altLang="zh-CN" sz="2800" b="1">
                <a:latin typeface="Times New Roman" pitchFamily="18" charset="0"/>
              </a:rPr>
              <a:t>goto</a:t>
            </a:r>
            <a:r>
              <a:rPr kumimoji="1" lang="zh-CN" altLang="en-US" sz="2800" b="1">
                <a:latin typeface="Times New Roman" pitchFamily="18" charset="0"/>
              </a:rPr>
              <a:t>语句配合  使用的标号所指定的语句在本循环体外；</a:t>
            </a:r>
          </a:p>
          <a:p>
            <a:pPr lvl="1" algn="l" eaLnBrk="1" hangingPunct="1">
              <a:spcBef>
                <a:spcPct val="50000"/>
              </a:spcBef>
              <a:buFontTx/>
              <a:buChar char="•"/>
            </a:pPr>
            <a:r>
              <a:rPr kumimoji="1" lang="zh-CN" altLang="en-US" sz="2800" b="1">
                <a:latin typeface="Times New Roman" pitchFamily="18" charset="0"/>
              </a:rPr>
              <a:t> 不允许利用</a:t>
            </a:r>
            <a:r>
              <a:rPr kumimoji="1" lang="en-US" altLang="zh-CN" sz="2800" b="1">
                <a:latin typeface="Times New Roman" pitchFamily="18" charset="0"/>
              </a:rPr>
              <a:t>goto </a:t>
            </a:r>
            <a:r>
              <a:rPr kumimoji="1" lang="zh-CN" altLang="en-US" sz="2800" b="1">
                <a:latin typeface="Times New Roman" pitchFamily="18" charset="0"/>
              </a:rPr>
              <a:t>语句转向其他的循环体内或另一个函数中。</a:t>
            </a:r>
          </a:p>
        </p:txBody>
      </p:sp>
      <p:grpSp>
        <p:nvGrpSpPr>
          <p:cNvPr id="40974" name="Group 14"/>
          <p:cNvGrpSpPr>
            <a:grpSpLocks/>
          </p:cNvGrpSpPr>
          <p:nvPr/>
        </p:nvGrpSpPr>
        <p:grpSpPr bwMode="auto">
          <a:xfrm>
            <a:off x="3492500" y="4365625"/>
            <a:ext cx="1008063" cy="2349500"/>
            <a:chOff x="3379" y="1525"/>
            <a:chExt cx="635" cy="1814"/>
          </a:xfrm>
        </p:grpSpPr>
        <p:sp>
          <p:nvSpPr>
            <p:cNvPr id="33798" name="Rectangle 15"/>
            <p:cNvSpPr>
              <a:spLocks noChangeArrowheads="1"/>
            </p:cNvSpPr>
            <p:nvPr/>
          </p:nvSpPr>
          <p:spPr bwMode="auto">
            <a:xfrm>
              <a:off x="3379" y="1525"/>
              <a:ext cx="635" cy="181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3333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l" eaLnBrk="0" hangingPunct="0"/>
              <a:endParaRPr kumimoji="1" lang="zh-CN" altLang="zh-CN" sz="3200" b="1">
                <a:solidFill>
                  <a:srgbClr val="0000CC"/>
                </a:solidFill>
                <a:latin typeface="宋体" pitchFamily="2" charset="-122"/>
              </a:endParaRPr>
            </a:p>
          </p:txBody>
        </p:sp>
        <p:sp>
          <p:nvSpPr>
            <p:cNvPr id="33799" name="Line 16"/>
            <p:cNvSpPr>
              <a:spLocks noChangeShapeType="1"/>
            </p:cNvSpPr>
            <p:nvPr/>
          </p:nvSpPr>
          <p:spPr bwMode="auto">
            <a:xfrm>
              <a:off x="3591" y="1629"/>
              <a:ext cx="15" cy="894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0" name="Line 17"/>
            <p:cNvSpPr>
              <a:spLocks noChangeShapeType="1"/>
            </p:cNvSpPr>
            <p:nvPr/>
          </p:nvSpPr>
          <p:spPr bwMode="auto">
            <a:xfrm>
              <a:off x="3591" y="1629"/>
              <a:ext cx="172" cy="1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1" name="Line 19"/>
            <p:cNvSpPr>
              <a:spLocks noChangeShapeType="1"/>
            </p:cNvSpPr>
            <p:nvPr/>
          </p:nvSpPr>
          <p:spPr bwMode="auto">
            <a:xfrm>
              <a:off x="3590" y="2544"/>
              <a:ext cx="169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3802" name="Group 13"/>
            <p:cNvGrpSpPr>
              <a:grpSpLocks/>
            </p:cNvGrpSpPr>
            <p:nvPr/>
          </p:nvGrpSpPr>
          <p:grpSpPr bwMode="auto">
            <a:xfrm>
              <a:off x="3592" y="2696"/>
              <a:ext cx="130" cy="598"/>
              <a:chOff x="3600" y="2840"/>
              <a:chExt cx="130" cy="598"/>
            </a:xfrm>
          </p:grpSpPr>
          <p:sp>
            <p:nvSpPr>
              <p:cNvPr id="33803" name="Line 18"/>
              <p:cNvSpPr>
                <a:spLocks noChangeShapeType="1"/>
              </p:cNvSpPr>
              <p:nvPr/>
            </p:nvSpPr>
            <p:spPr bwMode="auto">
              <a:xfrm>
                <a:off x="3600" y="3438"/>
                <a:ext cx="127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04" name="Line 20"/>
              <p:cNvSpPr>
                <a:spLocks noChangeShapeType="1"/>
              </p:cNvSpPr>
              <p:nvPr/>
            </p:nvSpPr>
            <p:spPr bwMode="auto">
              <a:xfrm>
                <a:off x="3606" y="2840"/>
                <a:ext cx="124" cy="1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05" name="Line 21"/>
              <p:cNvSpPr>
                <a:spLocks noChangeShapeType="1"/>
              </p:cNvSpPr>
              <p:nvPr/>
            </p:nvSpPr>
            <p:spPr bwMode="auto">
              <a:xfrm>
                <a:off x="3619" y="2840"/>
                <a:ext cx="0" cy="59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18789" name="Freeform 5"/>
          <p:cNvSpPr>
            <a:spLocks/>
          </p:cNvSpPr>
          <p:nvPr/>
        </p:nvSpPr>
        <p:spPr bwMode="auto">
          <a:xfrm rot="1541861" flipH="1">
            <a:off x="3708400" y="5157788"/>
            <a:ext cx="647700" cy="1169987"/>
          </a:xfrm>
          <a:custGeom>
            <a:avLst/>
            <a:gdLst>
              <a:gd name="T0" fmla="*/ 2147483647 w 453"/>
              <a:gd name="T1" fmla="*/ 2147483647 h 511"/>
              <a:gd name="T2" fmla="*/ 2147483647 w 453"/>
              <a:gd name="T3" fmla="*/ 2147483647 h 511"/>
              <a:gd name="T4" fmla="*/ 2147483647 w 453"/>
              <a:gd name="T5" fmla="*/ 0 h 51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53" h="511">
                <a:moveTo>
                  <a:pt x="20" y="511"/>
                </a:moveTo>
                <a:cubicBezTo>
                  <a:pt x="0" y="341"/>
                  <a:pt x="7" y="220"/>
                  <a:pt x="153" y="123"/>
                </a:cubicBezTo>
                <a:cubicBezTo>
                  <a:pt x="226" y="10"/>
                  <a:pt x="332" y="0"/>
                  <a:pt x="453" y="0"/>
                </a:cubicBezTo>
              </a:path>
            </a:pathLst>
          </a:custGeom>
          <a:noFill/>
          <a:ln w="38100" cap="flat" cmpd="sng">
            <a:solidFill>
              <a:srgbClr val="008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7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7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7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1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 build="p"/>
      <p:bldP spid="11878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443663" y="6526213"/>
            <a:ext cx="2406650" cy="331787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zh-CN" altLang="en-US">
                <a:solidFill>
                  <a:srgbClr val="008000"/>
                </a:solidFill>
                <a:latin typeface="宋体" pitchFamily="2" charset="-122"/>
              </a:rPr>
              <a:t>第 </a:t>
            </a:r>
            <a:fld id="{468CA600-0EFE-4E34-B416-779220079611}" type="slidenum">
              <a:rPr lang="zh-CN" altLang="en-US" b="1" smtClean="0">
                <a:solidFill>
                  <a:srgbClr val="FF9900"/>
                </a:solidFill>
                <a:latin typeface="宋体" pitchFamily="2" charset="-122"/>
              </a:rPr>
              <a:pPr eaLnBrk="1" hangingPunct="1">
                <a:buFont typeface="Monotype Sorts" pitchFamily="2" charset="2"/>
                <a:buNone/>
              </a:pPr>
              <a:t>34</a:t>
            </a:fld>
            <a:r>
              <a:rPr lang="en-US" altLang="zh-CN" b="1">
                <a:solidFill>
                  <a:srgbClr val="008000"/>
                </a:solidFill>
                <a:latin typeface="宋体" pitchFamily="2" charset="-122"/>
              </a:rPr>
              <a:t> </a:t>
            </a:r>
            <a:r>
              <a:rPr lang="zh-CN" altLang="en-US">
                <a:solidFill>
                  <a:srgbClr val="008000"/>
                </a:solidFill>
                <a:latin typeface="宋体" pitchFamily="2" charset="-122"/>
              </a:rPr>
              <a:t>页</a:t>
            </a:r>
          </a:p>
        </p:txBody>
      </p:sp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03188"/>
            <a:ext cx="7200900" cy="520700"/>
          </a:xfrm>
        </p:spPr>
        <p:txBody>
          <a:bodyPr/>
          <a:lstStyle/>
          <a:p>
            <a:pPr>
              <a:defRPr/>
            </a:pPr>
            <a:r>
              <a:rPr lang="zh-CN" altLang="en-US" sz="2400" b="0" dirty="0">
                <a:solidFill>
                  <a:schemeClr val="tx1"/>
                </a:solidFill>
              </a:rPr>
              <a:t>输出一个各位不同且能被</a:t>
            </a:r>
            <a:r>
              <a:rPr lang="en-US" altLang="zh-CN" sz="2400" b="0" dirty="0">
                <a:solidFill>
                  <a:schemeClr val="tx1"/>
                </a:solidFill>
              </a:rPr>
              <a:t>4</a:t>
            </a:r>
            <a:r>
              <a:rPr lang="zh-CN" altLang="en-US" sz="2400" b="0" dirty="0">
                <a:solidFill>
                  <a:schemeClr val="tx1"/>
                </a:solidFill>
              </a:rPr>
              <a:t>整除的三位数。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725" y="649288"/>
            <a:ext cx="7777163" cy="6092825"/>
          </a:xfrm>
        </p:spPr>
        <p:txBody>
          <a:bodyPr/>
          <a:lstStyle/>
          <a:p>
            <a:pPr>
              <a:lnSpc>
                <a:spcPct val="75000"/>
              </a:lnSpc>
              <a:buFontTx/>
              <a:buNone/>
            </a:pPr>
            <a:r>
              <a:rPr lang="en-US" altLang="zh-CN" sz="2400" b="1">
                <a:solidFill>
                  <a:schemeClr val="tx1"/>
                </a:solidFill>
                <a:latin typeface="Arial" charset="0"/>
              </a:rPr>
              <a:t>#include &lt;stdio.h&gt;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altLang="zh-CN" sz="2400" b="1">
                <a:solidFill>
                  <a:schemeClr val="tx1"/>
                </a:solidFill>
                <a:latin typeface="Arial" charset="0"/>
              </a:rPr>
              <a:t>int main()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altLang="zh-CN" sz="2400" b="1">
                <a:solidFill>
                  <a:schemeClr val="tx1"/>
                </a:solidFill>
                <a:latin typeface="Arial" charset="0"/>
              </a:rPr>
              <a:t>{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altLang="zh-CN" sz="2400" b="1">
                <a:solidFill>
                  <a:schemeClr val="tx1"/>
                </a:solidFill>
                <a:latin typeface="Arial" charset="0"/>
              </a:rPr>
              <a:t>        int i,j,k;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altLang="zh-CN" sz="2400" b="1">
                <a:solidFill>
                  <a:schemeClr val="tx1"/>
                </a:solidFill>
                <a:latin typeface="Arial" charset="0"/>
              </a:rPr>
              <a:t>        for(i=1;i&lt;10;i++)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altLang="zh-CN" sz="2400" b="1">
                <a:solidFill>
                  <a:schemeClr val="tx1"/>
                </a:solidFill>
                <a:latin typeface="Arial" charset="0"/>
              </a:rPr>
              <a:t>            for(j=0;j&lt;10;j++)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altLang="zh-CN" sz="2400" b="1">
                <a:solidFill>
                  <a:schemeClr val="tx1"/>
                </a:solidFill>
                <a:latin typeface="Arial" charset="0"/>
              </a:rPr>
              <a:t>                 for(k=0;k&lt;10;k++)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altLang="zh-CN" sz="2400" b="1">
                <a:solidFill>
                  <a:schemeClr val="tx1"/>
                </a:solidFill>
                <a:latin typeface="Arial" charset="0"/>
              </a:rPr>
              <a:t>                 {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altLang="zh-CN" sz="2400" b="1">
                <a:solidFill>
                  <a:schemeClr val="tx1"/>
                </a:solidFill>
                <a:latin typeface="Arial" charset="0"/>
              </a:rPr>
              <a:t>                         if(i==j||j==k||k==i)  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altLang="zh-CN" sz="2400" b="1">
                <a:solidFill>
                  <a:schemeClr val="tx1"/>
                </a:solidFill>
                <a:latin typeface="Arial" charset="0"/>
              </a:rPr>
              <a:t>                              </a:t>
            </a:r>
            <a:r>
              <a:rPr lang="en-US" altLang="zh-CN" sz="2400" b="1">
                <a:solidFill>
                  <a:srgbClr val="990000"/>
                </a:solidFill>
                <a:latin typeface="Arial" charset="0"/>
              </a:rPr>
              <a:t>continue;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altLang="zh-CN" sz="2400" b="1">
                <a:solidFill>
                  <a:schemeClr val="tx1"/>
                </a:solidFill>
                <a:latin typeface="Arial" charset="0"/>
              </a:rPr>
              <a:t>                            if((100*i+10*j+k)%4==0)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altLang="zh-CN" sz="2400" b="1">
                <a:solidFill>
                  <a:schemeClr val="tx1"/>
                </a:solidFill>
                <a:latin typeface="Arial" charset="0"/>
              </a:rPr>
              <a:t>                             {  printf("%4d",100*i+10*j+k);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altLang="zh-CN" sz="2400" b="1">
                <a:solidFill>
                  <a:schemeClr val="tx1"/>
                </a:solidFill>
                <a:latin typeface="Arial" charset="0"/>
              </a:rPr>
              <a:t>                                 </a:t>
            </a:r>
            <a:r>
              <a:rPr lang="en-US" altLang="zh-CN" sz="2400" b="1">
                <a:solidFill>
                  <a:srgbClr val="990000"/>
                </a:solidFill>
                <a:latin typeface="Arial" charset="0"/>
              </a:rPr>
              <a:t>goto L1;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altLang="zh-CN" sz="2400" b="1">
                <a:solidFill>
                  <a:schemeClr val="tx1"/>
                </a:solidFill>
                <a:latin typeface="Arial" charset="0"/>
              </a:rPr>
              <a:t>                              }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altLang="zh-CN" sz="2400" b="1">
                <a:solidFill>
                  <a:schemeClr val="tx1"/>
                </a:solidFill>
                <a:latin typeface="Arial" charset="0"/>
              </a:rPr>
              <a:t>                  }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altLang="zh-CN" sz="2400" b="1">
                <a:solidFill>
                  <a:schemeClr val="tx1"/>
                </a:solidFill>
                <a:latin typeface="Arial" charset="0"/>
              </a:rPr>
              <a:t>         </a:t>
            </a:r>
            <a:r>
              <a:rPr lang="en-US" altLang="zh-CN" sz="2400" b="1">
                <a:solidFill>
                  <a:srgbClr val="CC3300"/>
                </a:solidFill>
                <a:latin typeface="Arial" charset="0"/>
              </a:rPr>
              <a:t> L1</a:t>
            </a:r>
            <a:r>
              <a:rPr lang="en-US" altLang="zh-CN" sz="2400" b="1">
                <a:solidFill>
                  <a:schemeClr val="tx1"/>
                </a:solidFill>
                <a:latin typeface="Arial" charset="0"/>
              </a:rPr>
              <a:t>:;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altLang="zh-CN" sz="2400" b="1">
                <a:solidFill>
                  <a:schemeClr val="tx1"/>
                </a:solidFill>
                <a:latin typeface="Arial" charset="0"/>
              </a:rPr>
              <a:t>          return 0;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altLang="zh-CN" sz="2400" b="1">
                <a:solidFill>
                  <a:schemeClr val="tx1"/>
                </a:solidFill>
                <a:latin typeface="Arial" charset="0"/>
              </a:rPr>
              <a:t>  }</a:t>
            </a:r>
          </a:p>
        </p:txBody>
      </p:sp>
      <p:sp>
        <p:nvSpPr>
          <p:cNvPr id="126980" name="Oval 4"/>
          <p:cNvSpPr>
            <a:spLocks noChangeArrowheads="1"/>
          </p:cNvSpPr>
          <p:nvPr/>
        </p:nvSpPr>
        <p:spPr bwMode="auto">
          <a:xfrm>
            <a:off x="0" y="0"/>
            <a:ext cx="1042988" cy="549275"/>
          </a:xfrm>
          <a:prstGeom prst="ellipse">
            <a:avLst/>
          </a:prstGeom>
          <a:solidFill>
            <a:srgbClr val="66FFFF"/>
          </a:solidFill>
          <a:ln w="12700" cap="sq">
            <a:solidFill>
              <a:srgbClr val="0066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buClr>
                <a:srgbClr val="CC99FF"/>
              </a:buClr>
              <a:buFont typeface="Monotype Sorts"/>
              <a:buNone/>
              <a:defRPr/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隶书" pitchFamily="49" charset="-122"/>
                <a:ea typeface="隶书" pitchFamily="49" charset="-122"/>
              </a:rPr>
              <a:t>例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隶书" pitchFamily="49" charset="-122"/>
                <a:ea typeface="隶书" pitchFamily="49" charset="-122"/>
              </a:rPr>
              <a:t>10</a:t>
            </a:r>
            <a:endParaRPr kumimoji="1" lang="en-US" altLang="zh-CN" sz="2800" b="1" dirty="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6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69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69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69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69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69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2697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2697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2697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443663" y="6526213"/>
            <a:ext cx="2406650" cy="331787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zh-CN" altLang="en-US">
                <a:solidFill>
                  <a:srgbClr val="008000"/>
                </a:solidFill>
                <a:latin typeface="宋体" pitchFamily="2" charset="-122"/>
              </a:rPr>
              <a:t>第 </a:t>
            </a:r>
            <a:fld id="{3CDA618B-0CF7-4A13-A5DE-06F7895E3D19}" type="slidenum">
              <a:rPr lang="zh-CN" altLang="en-US" b="1" smtClean="0">
                <a:solidFill>
                  <a:srgbClr val="FF9900"/>
                </a:solidFill>
                <a:latin typeface="宋体" pitchFamily="2" charset="-122"/>
              </a:rPr>
              <a:pPr eaLnBrk="1" hangingPunct="1">
                <a:buFont typeface="Monotype Sorts" pitchFamily="2" charset="2"/>
                <a:buNone/>
              </a:pPr>
              <a:t>35</a:t>
            </a:fld>
            <a:r>
              <a:rPr lang="en-US" altLang="zh-CN" b="1">
                <a:solidFill>
                  <a:srgbClr val="008000"/>
                </a:solidFill>
                <a:latin typeface="宋体" pitchFamily="2" charset="-122"/>
              </a:rPr>
              <a:t> </a:t>
            </a:r>
            <a:r>
              <a:rPr lang="zh-CN" altLang="en-US">
                <a:solidFill>
                  <a:srgbClr val="008000"/>
                </a:solidFill>
                <a:latin typeface="宋体" pitchFamily="2" charset="-122"/>
              </a:rPr>
              <a:t>页</a:t>
            </a:r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1550" y="0"/>
            <a:ext cx="4751388" cy="677863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>
              <a:defRPr/>
            </a:pPr>
            <a:r>
              <a:rPr lang="en-US" altLang="zh-CN" sz="3200">
                <a:solidFill>
                  <a:srgbClr val="000099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3200">
                <a:solidFill>
                  <a:srgbClr val="000099"/>
                </a:solidFill>
                <a:latin typeface="宋体" pitchFamily="2" charset="-122"/>
                <a:ea typeface="宋体" pitchFamily="2" charset="-122"/>
              </a:rPr>
              <a:t>编写程序输出图形</a:t>
            </a:r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0" y="735013"/>
            <a:ext cx="4764088" cy="147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 eaLnBrk="0" hangingPunct="0">
              <a:buFontTx/>
              <a:buChar char="•"/>
              <a:defRPr/>
            </a:pPr>
            <a:r>
              <a:rPr kumimoji="1" lang="zh-CN" altLang="en-US" sz="2800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讨论</a:t>
            </a:r>
            <a:endParaRPr kumimoji="1" lang="zh-CN" altLang="en-US" sz="2800" u="sng" dirty="0">
              <a:solidFill>
                <a:srgbClr val="0000CC"/>
              </a:solidFill>
              <a:latin typeface="Times New Roman" pitchFamily="18" charset="0"/>
            </a:endParaRPr>
          </a:p>
          <a:p>
            <a:pPr marL="819150" lvl="1" indent="-285750" algn="l" eaLnBrk="0" hangingPunct="0">
              <a:defRPr/>
            </a:pPr>
            <a:r>
              <a:rPr kumimoji="1" lang="en-US" altLang="zh-CN" sz="2800" b="1" dirty="0">
                <a:solidFill>
                  <a:srgbClr val="0000CC"/>
                </a:solidFill>
                <a:latin typeface="Times New Roman" pitchFamily="18" charset="0"/>
              </a:rPr>
              <a:t>1. </a:t>
            </a:r>
            <a:r>
              <a:rPr kumimoji="1" lang="zh-CN" altLang="en-US" sz="2800" b="1" dirty="0">
                <a:solidFill>
                  <a:srgbClr val="0000CC"/>
                </a:solidFill>
                <a:latin typeface="Times New Roman" pitchFamily="18" charset="0"/>
              </a:rPr>
              <a:t>输入</a:t>
            </a:r>
            <a:r>
              <a:rPr kumimoji="1" lang="en-US" altLang="en-US" sz="2800" b="1" dirty="0">
                <a:solidFill>
                  <a:srgbClr val="0000CC"/>
                </a:solidFill>
                <a:latin typeface="Times New Roman" pitchFamily="18" charset="0"/>
              </a:rPr>
              <a:t>m</a:t>
            </a:r>
            <a:r>
              <a:rPr kumimoji="1" lang="en-US" altLang="zh-CN" sz="2800" b="1" dirty="0">
                <a:solidFill>
                  <a:srgbClr val="0000CC"/>
                </a:solidFill>
                <a:latin typeface="Times New Roman" pitchFamily="18" charset="0"/>
              </a:rPr>
              <a:t>(</a:t>
            </a:r>
            <a:r>
              <a:rPr kumimoji="1" lang="zh-CN" altLang="en-US" sz="2800" b="1" dirty="0">
                <a:solidFill>
                  <a:srgbClr val="0000CC"/>
                </a:solidFill>
                <a:latin typeface="Times New Roman" pitchFamily="18" charset="0"/>
              </a:rPr>
              <a:t>行数）；</a:t>
            </a:r>
          </a:p>
          <a:p>
            <a:pPr marL="819150" lvl="1" indent="-285750" algn="l" eaLnBrk="0" hangingPunct="0">
              <a:defRPr/>
            </a:pPr>
            <a:r>
              <a:rPr kumimoji="1" lang="en-US" altLang="zh-CN" sz="2800" b="1" dirty="0">
                <a:solidFill>
                  <a:srgbClr val="0000CC"/>
                </a:solidFill>
                <a:latin typeface="Times New Roman" pitchFamily="18" charset="0"/>
              </a:rPr>
              <a:t>2. for ( k=1; k&lt;=m; k++)</a:t>
            </a: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4475163" y="1800225"/>
            <a:ext cx="4668837" cy="32131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 eaLnBrk="0" hangingPunct="0">
              <a:lnSpc>
                <a:spcPct val="95000"/>
              </a:lnSpc>
              <a:buClr>
                <a:srgbClr val="FFFF00"/>
              </a:buClr>
              <a:buFontTx/>
              <a:buChar char="•"/>
              <a:defRPr/>
            </a:pPr>
            <a:r>
              <a:rPr kumimoji="1" lang="zh-CN" altLang="en-US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细化：</a:t>
            </a:r>
          </a:p>
          <a:p>
            <a:pPr marL="819150" lvl="1" indent="-285750" algn="l" eaLnBrk="0" hangingPunct="0">
              <a:lnSpc>
                <a:spcPct val="95000"/>
              </a:lnSpc>
              <a:buClr>
                <a:srgbClr val="FFFF00"/>
              </a:buClr>
              <a:defRPr/>
            </a:pPr>
            <a:r>
              <a:rPr kumimoji="1" lang="en-US" altLang="zh-CN" sz="2800" b="1">
                <a:solidFill>
                  <a:schemeClr val="bg1"/>
                </a:solidFill>
                <a:latin typeface="Times New Roman" pitchFamily="18" charset="0"/>
              </a:rPr>
              <a:t>1. </a:t>
            </a:r>
            <a:r>
              <a:rPr kumimoji="1" lang="zh-CN" altLang="en-US" sz="2800" b="1">
                <a:solidFill>
                  <a:schemeClr val="bg1"/>
                </a:solidFill>
                <a:latin typeface="Times New Roman" pitchFamily="18" charset="0"/>
              </a:rPr>
              <a:t>输入</a:t>
            </a:r>
            <a:r>
              <a:rPr kumimoji="1" lang="en-US" altLang="en-US" sz="2800" b="1">
                <a:solidFill>
                  <a:schemeClr val="bg1"/>
                </a:solidFill>
                <a:latin typeface="Times New Roman" pitchFamily="18" charset="0"/>
              </a:rPr>
              <a:t>m</a:t>
            </a:r>
            <a:r>
              <a:rPr kumimoji="1" lang="zh-CN" altLang="en-US" sz="2800" b="1">
                <a:solidFill>
                  <a:schemeClr val="bg1"/>
                </a:solidFill>
                <a:latin typeface="Times New Roman" pitchFamily="18" charset="0"/>
              </a:rPr>
              <a:t>；</a:t>
            </a:r>
          </a:p>
          <a:p>
            <a:pPr marL="819150" lvl="1" indent="-285750" algn="l" eaLnBrk="0" hangingPunct="0">
              <a:lnSpc>
                <a:spcPct val="95000"/>
              </a:lnSpc>
              <a:buClr>
                <a:srgbClr val="FFFF00"/>
              </a:buClr>
              <a:defRPr/>
            </a:pPr>
            <a:r>
              <a:rPr kumimoji="1" lang="en-US" altLang="zh-CN" sz="2800" b="1">
                <a:solidFill>
                  <a:schemeClr val="bg1"/>
                </a:solidFill>
                <a:latin typeface="Times New Roman" pitchFamily="18" charset="0"/>
              </a:rPr>
              <a:t>2. for ( k=1; k&lt;=m; k++)</a:t>
            </a:r>
          </a:p>
          <a:p>
            <a:pPr marL="819150" lvl="1" indent="-285750" algn="l" eaLnBrk="0" hangingPunct="0">
              <a:lnSpc>
                <a:spcPct val="95000"/>
              </a:lnSpc>
              <a:buClr>
                <a:srgbClr val="FFFF00"/>
              </a:buClr>
              <a:defRPr/>
            </a:pPr>
            <a:r>
              <a:rPr kumimoji="1" lang="en-US" altLang="zh-CN" sz="2800" b="1">
                <a:solidFill>
                  <a:srgbClr val="4D4D4D"/>
                </a:solidFill>
                <a:latin typeface="Times New Roman" pitchFamily="18" charset="0"/>
              </a:rPr>
              <a:t>      </a:t>
            </a:r>
            <a:r>
              <a:rPr kumimoji="1" lang="en-US" altLang="zh-CN" sz="2800" b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{ for ( j=1; j&lt;=k; j++)</a:t>
            </a:r>
          </a:p>
          <a:p>
            <a:pPr marL="819150" lvl="1" indent="-285750" algn="l" eaLnBrk="0" hangingPunct="0">
              <a:lnSpc>
                <a:spcPct val="95000"/>
              </a:lnSpc>
              <a:buClr>
                <a:srgbClr val="FFFF00"/>
              </a:buClr>
              <a:defRPr/>
            </a:pPr>
            <a:r>
              <a:rPr kumimoji="1" lang="en-US" altLang="zh-CN" sz="2800" b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              printf (</a:t>
            </a:r>
            <a:r>
              <a:rPr kumimoji="1" lang="en-US" altLang="zh-CN" sz="3600" b="1">
                <a:solidFill>
                  <a:srgbClr val="FFCC00"/>
                </a:solidFill>
                <a:latin typeface="Arial" pitchFamily="34" charset="0"/>
              </a:rPr>
              <a:t>"</a:t>
            </a:r>
            <a:r>
              <a:rPr kumimoji="1" lang="en-US" altLang="zh-CN" sz="2800" b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* </a:t>
            </a:r>
            <a:r>
              <a:rPr kumimoji="1" lang="en-US" altLang="zh-CN" sz="3600" b="1">
                <a:solidFill>
                  <a:srgbClr val="FFCC00"/>
                </a:solidFill>
                <a:latin typeface="Arial" pitchFamily="34" charset="0"/>
              </a:rPr>
              <a:t>"</a:t>
            </a:r>
            <a:r>
              <a:rPr kumimoji="1" lang="en-US" altLang="zh-CN" sz="2800" b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)</a:t>
            </a:r>
            <a:r>
              <a:rPr kumimoji="1" lang="zh-CN" altLang="en-US" sz="2800" b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；</a:t>
            </a:r>
          </a:p>
          <a:p>
            <a:pPr marL="819150" lvl="1" indent="-285750" algn="l" eaLnBrk="0" hangingPunct="0">
              <a:lnSpc>
                <a:spcPct val="95000"/>
              </a:lnSpc>
              <a:buClr>
                <a:srgbClr val="FFFF00"/>
              </a:buClr>
              <a:defRPr/>
            </a:pPr>
            <a:r>
              <a:rPr kumimoji="1" lang="zh-CN" altLang="en-US" sz="2800" b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      </a:t>
            </a:r>
            <a:r>
              <a:rPr kumimoji="1" lang="en-US" altLang="en-US" sz="2800" b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printf(</a:t>
            </a:r>
            <a:r>
              <a:rPr kumimoji="1" lang="en-US" altLang="zh-CN" sz="3600" b="1">
                <a:solidFill>
                  <a:srgbClr val="FFCC00"/>
                </a:solidFill>
                <a:latin typeface="Arial" pitchFamily="34" charset="0"/>
              </a:rPr>
              <a:t>"</a:t>
            </a:r>
            <a:r>
              <a:rPr kumimoji="1" lang="en-US" altLang="en-US" sz="2800" b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\n</a:t>
            </a:r>
            <a:r>
              <a:rPr kumimoji="1" lang="en-US" altLang="zh-CN" sz="3600" b="1">
                <a:solidFill>
                  <a:srgbClr val="FFCC00"/>
                </a:solidFill>
                <a:latin typeface="Arial" pitchFamily="34" charset="0"/>
              </a:rPr>
              <a:t>"</a:t>
            </a:r>
            <a:r>
              <a:rPr kumimoji="1" lang="en-US" altLang="en-US" sz="2800" b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) ;</a:t>
            </a:r>
            <a:endParaRPr kumimoji="1" lang="en-US" altLang="zh-CN" sz="2800" b="1">
              <a:solidFill>
                <a:srgbClr val="FFCC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marL="819150" lvl="1" indent="-285750" algn="l" eaLnBrk="0" hangingPunct="0">
              <a:lnSpc>
                <a:spcPct val="95000"/>
              </a:lnSpc>
              <a:buClr>
                <a:srgbClr val="FFFF00"/>
              </a:buClr>
              <a:defRPr/>
            </a:pPr>
            <a:r>
              <a:rPr kumimoji="1" lang="en-US" altLang="zh-CN" sz="2800" b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    }</a:t>
            </a:r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6443663" y="0"/>
            <a:ext cx="2376487" cy="18002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70000"/>
              </a:lnSpc>
            </a:pPr>
            <a:r>
              <a:rPr kumimoji="1" lang="en-US" altLang="zh-CN" sz="4000">
                <a:latin typeface="宋体" pitchFamily="2" charset="-122"/>
              </a:rPr>
              <a:t>*</a:t>
            </a:r>
          </a:p>
          <a:p>
            <a:pPr algn="l" eaLnBrk="0" hangingPunct="0">
              <a:lnSpc>
                <a:spcPct val="70000"/>
              </a:lnSpc>
            </a:pPr>
            <a:r>
              <a:rPr kumimoji="1" lang="en-US" altLang="zh-CN" sz="4000">
                <a:latin typeface="宋体" pitchFamily="2" charset="-122"/>
              </a:rPr>
              <a:t>* *</a:t>
            </a:r>
          </a:p>
          <a:p>
            <a:pPr algn="l" eaLnBrk="0" hangingPunct="0">
              <a:lnSpc>
                <a:spcPct val="70000"/>
              </a:lnSpc>
            </a:pPr>
            <a:r>
              <a:rPr kumimoji="1" lang="en-US" altLang="zh-CN" sz="4000">
                <a:latin typeface="宋体" pitchFamily="2" charset="-122"/>
              </a:rPr>
              <a:t>* * *</a:t>
            </a:r>
          </a:p>
          <a:p>
            <a:pPr algn="l" eaLnBrk="0" hangingPunct="0">
              <a:lnSpc>
                <a:spcPct val="70000"/>
              </a:lnSpc>
            </a:pPr>
            <a:r>
              <a:rPr kumimoji="1" lang="en-US" altLang="zh-CN" sz="4000">
                <a:latin typeface="宋体" pitchFamily="2" charset="-122"/>
              </a:rPr>
              <a:t>* * * *</a:t>
            </a:r>
          </a:p>
        </p:txBody>
      </p:sp>
      <p:sp>
        <p:nvSpPr>
          <p:cNvPr id="82950" name="Rectangle 6"/>
          <p:cNvSpPr>
            <a:spLocks noChangeArrowheads="1"/>
          </p:cNvSpPr>
          <p:nvPr/>
        </p:nvSpPr>
        <p:spPr bwMode="auto">
          <a:xfrm>
            <a:off x="517525" y="5157788"/>
            <a:ext cx="8626475" cy="1198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 eaLnBrk="0" hangingPunct="0">
              <a:lnSpc>
                <a:spcPct val="90000"/>
              </a:lnSpc>
            </a:pPr>
            <a:r>
              <a:rPr kumimoji="1" lang="zh-CN" altLang="en-US" sz="28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说明</a:t>
            </a:r>
            <a:r>
              <a:rPr kumimoji="1" lang="en-US" altLang="zh-CN" sz="28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:1. </a:t>
            </a:r>
            <a:r>
              <a:rPr kumimoji="1" lang="zh-CN" altLang="en-US" sz="28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循环变量可以控制循环次数；</a:t>
            </a:r>
          </a:p>
          <a:p>
            <a:pPr marL="342900" indent="-342900" algn="l" eaLnBrk="0" hangingPunct="0">
              <a:lnSpc>
                <a:spcPct val="80000"/>
              </a:lnSpc>
              <a:spcBef>
                <a:spcPct val="20000"/>
              </a:spcBef>
            </a:pPr>
            <a:r>
              <a:rPr kumimoji="1" lang="zh-CN" altLang="en-US" sz="28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kumimoji="1" lang="en-US" altLang="zh-CN" sz="28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2. </a:t>
            </a:r>
            <a:r>
              <a:rPr kumimoji="1" lang="zh-CN" altLang="en-US" sz="28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外循环变量可作为内循环次数的控制变量</a:t>
            </a:r>
            <a:r>
              <a:rPr kumimoji="1" lang="en-US" altLang="zh-CN" sz="28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</a:p>
        </p:txBody>
      </p:sp>
      <p:sp>
        <p:nvSpPr>
          <p:cNvPr id="82951" name="Oval 7"/>
          <p:cNvSpPr>
            <a:spLocks noChangeArrowheads="1"/>
          </p:cNvSpPr>
          <p:nvPr/>
        </p:nvSpPr>
        <p:spPr bwMode="auto">
          <a:xfrm>
            <a:off x="250825" y="0"/>
            <a:ext cx="684213" cy="549275"/>
          </a:xfrm>
          <a:prstGeom prst="ellipse">
            <a:avLst/>
          </a:prstGeom>
          <a:solidFill>
            <a:srgbClr val="66FFFF"/>
          </a:solidFill>
          <a:ln w="12700" cap="sq">
            <a:solidFill>
              <a:srgbClr val="0066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buClr>
                <a:srgbClr val="CC99FF"/>
              </a:buClr>
              <a:buFont typeface="Monotype Sorts"/>
              <a:buNone/>
              <a:defRPr/>
            </a:pPr>
            <a:r>
              <a:rPr kumimoji="1" lang="zh-CN" altLang="en-US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隶书" pitchFamily="49" charset="-122"/>
                <a:ea typeface="隶书" pitchFamily="49" charset="-122"/>
              </a:rPr>
              <a:t>例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隶书" pitchFamily="49" charset="-122"/>
                <a:ea typeface="隶书" pitchFamily="49" charset="-122"/>
              </a:rPr>
              <a:t>11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2060575"/>
            <a:ext cx="4764088" cy="147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819150" lvl="1" indent="-285750" algn="l" eaLnBrk="0" hangingPunct="0"/>
            <a:r>
              <a:rPr kumimoji="1" lang="en-US" altLang="zh-CN" sz="2800" b="1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</a:rPr>
              <a:t>{     </a:t>
            </a:r>
            <a:r>
              <a:rPr kumimoji="1" lang="zh-CN" altLang="zh-CN" sz="2800" b="1">
                <a:solidFill>
                  <a:srgbClr val="FF0000"/>
                </a:solidFill>
                <a:latin typeface="Times New Roman" pitchFamily="18" charset="0"/>
              </a:rPr>
              <a:t>打印 </a:t>
            </a:r>
            <a:r>
              <a:rPr kumimoji="1" lang="en-US" altLang="zh-CN" sz="2800" b="1">
                <a:solidFill>
                  <a:srgbClr val="0000CC"/>
                </a:solidFill>
                <a:latin typeface="Times New Roman" pitchFamily="18" charset="0"/>
              </a:rPr>
              <a:t>k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kumimoji="1" lang="zh-CN" altLang="zh-CN" sz="2800" b="1">
                <a:solidFill>
                  <a:srgbClr val="FF0000"/>
                </a:solidFill>
                <a:latin typeface="Times New Roman" pitchFamily="18" charset="0"/>
              </a:rPr>
              <a:t>个</a:t>
            </a:r>
            <a:r>
              <a:rPr kumimoji="1" lang="zh-CN" altLang="zh-CN" sz="2800" b="1">
                <a:solidFill>
                  <a:srgbClr val="FF0000"/>
                </a:solidFill>
                <a:latin typeface="宋体" pitchFamily="2" charset="-122"/>
              </a:rPr>
              <a:t> </a:t>
            </a:r>
            <a:r>
              <a:rPr kumimoji="1" lang="zh-CN" altLang="en-US" sz="2800" b="1">
                <a:solidFill>
                  <a:srgbClr val="FF0000"/>
                </a:solidFill>
                <a:latin typeface="宋体" pitchFamily="2" charset="-122"/>
              </a:rPr>
              <a:t>*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</a:rPr>
              <a:t> ；</a:t>
            </a:r>
          </a:p>
          <a:p>
            <a:pPr marL="819150" lvl="1" indent="-285750" algn="l" eaLnBrk="0" hangingPunct="0"/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</a:rPr>
              <a:t>          换新行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</a:rPr>
              <a:t>;</a:t>
            </a:r>
            <a:endParaRPr kumimoji="1" lang="zh-CN" altLang="zh-CN" sz="2800" b="1">
              <a:solidFill>
                <a:srgbClr val="FF0000"/>
              </a:solidFill>
              <a:latin typeface="Times New Roman" pitchFamily="18" charset="0"/>
            </a:endParaRPr>
          </a:p>
          <a:p>
            <a:pPr marL="819150" lvl="1" indent="-285750" algn="l" eaLnBrk="0" hangingPunct="0"/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</a:rPr>
              <a:t> }</a:t>
            </a:r>
            <a:endParaRPr kumimoji="1" lang="en-US" altLang="zh-CN" sz="2800" b="1">
              <a:solidFill>
                <a:srgbClr val="0000CC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9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9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29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29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build="p"/>
      <p:bldP spid="82948" grpId="0" animBg="1"/>
      <p:bldP spid="82949" grpId="0" animBg="1" autoUpdateAnimBg="0"/>
      <p:bldP spid="82950" grpId="0" build="p"/>
      <p:bldP spid="9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443663" y="6526213"/>
            <a:ext cx="2406650" cy="331787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zh-CN" altLang="en-US">
                <a:solidFill>
                  <a:srgbClr val="008000"/>
                </a:solidFill>
                <a:latin typeface="宋体" pitchFamily="2" charset="-122"/>
              </a:rPr>
              <a:t>第 </a:t>
            </a:r>
            <a:fld id="{3919FD3A-9858-49FC-B971-CA8609D2A694}" type="slidenum">
              <a:rPr lang="zh-CN" altLang="en-US" b="1" smtClean="0">
                <a:solidFill>
                  <a:srgbClr val="FF9900"/>
                </a:solidFill>
                <a:latin typeface="宋体" pitchFamily="2" charset="-122"/>
              </a:rPr>
              <a:pPr eaLnBrk="1" hangingPunct="1">
                <a:buFont typeface="Monotype Sorts" pitchFamily="2" charset="2"/>
                <a:buNone/>
              </a:pPr>
              <a:t>36</a:t>
            </a:fld>
            <a:r>
              <a:rPr lang="en-US" altLang="zh-CN" b="1">
                <a:solidFill>
                  <a:srgbClr val="008000"/>
                </a:solidFill>
                <a:latin typeface="宋体" pitchFamily="2" charset="-122"/>
              </a:rPr>
              <a:t> </a:t>
            </a:r>
            <a:r>
              <a:rPr lang="zh-CN" altLang="en-US">
                <a:solidFill>
                  <a:srgbClr val="008000"/>
                </a:solidFill>
                <a:latin typeface="宋体" pitchFamily="2" charset="-122"/>
              </a:rPr>
              <a:t>页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611188" y="620713"/>
            <a:ext cx="7705725" cy="623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 eaLnBrk="0" hangingPunct="0">
              <a:lnSpc>
                <a:spcPct val="110000"/>
              </a:lnSpc>
            </a:pPr>
            <a:r>
              <a:rPr kumimoji="1" lang="en-US" altLang="zh-CN" sz="2800" b="1" dirty="0"/>
              <a:t>#</a:t>
            </a:r>
            <a:r>
              <a:rPr kumimoji="1" lang="en-US" altLang="en-US" sz="2800" b="1" dirty="0"/>
              <a:t>include &lt;</a:t>
            </a:r>
            <a:r>
              <a:rPr kumimoji="1" lang="en-US" altLang="en-US" sz="2800" b="1" dirty="0" err="1"/>
              <a:t>stdio.h</a:t>
            </a:r>
            <a:r>
              <a:rPr kumimoji="1" lang="en-US" altLang="en-US" sz="2800" b="1" dirty="0"/>
              <a:t>&gt;</a:t>
            </a:r>
          </a:p>
          <a:p>
            <a:pPr marL="342900" indent="-342900" algn="l" eaLnBrk="0" hangingPunct="0">
              <a:lnSpc>
                <a:spcPct val="110000"/>
              </a:lnSpc>
            </a:pPr>
            <a:r>
              <a:rPr kumimoji="1" lang="en-US" altLang="en-US" sz="2800" b="1" dirty="0" err="1"/>
              <a:t>int</a:t>
            </a:r>
            <a:r>
              <a:rPr kumimoji="1" lang="en-US" altLang="en-US" sz="2800" b="1" dirty="0"/>
              <a:t> main( )</a:t>
            </a:r>
          </a:p>
          <a:p>
            <a:pPr marL="342900" indent="-342900" algn="l" eaLnBrk="0" hangingPunct="0">
              <a:lnSpc>
                <a:spcPct val="110000"/>
              </a:lnSpc>
            </a:pPr>
            <a:r>
              <a:rPr kumimoji="1" lang="en-US" altLang="en-US" sz="2800" b="1" dirty="0"/>
              <a:t>{ </a:t>
            </a:r>
            <a:endParaRPr kumimoji="1" lang="en-US" altLang="zh-CN" sz="2800" b="1" dirty="0"/>
          </a:p>
          <a:p>
            <a:pPr marL="342900" indent="-342900" algn="l" eaLnBrk="0" hangingPunct="0">
              <a:lnSpc>
                <a:spcPct val="110000"/>
              </a:lnSpc>
            </a:pPr>
            <a:r>
              <a:rPr kumimoji="1" lang="en-US" altLang="zh-CN" sz="2800" b="1" dirty="0"/>
              <a:t>   </a:t>
            </a:r>
            <a:r>
              <a:rPr kumimoji="1" lang="en-US" altLang="en-US" sz="2800" b="1" dirty="0" err="1"/>
              <a:t>int</a:t>
            </a:r>
            <a:r>
              <a:rPr kumimoji="1" lang="en-US" altLang="en-US" sz="2800" b="1" dirty="0"/>
              <a:t> </a:t>
            </a:r>
            <a:r>
              <a:rPr kumimoji="1" lang="en-US" altLang="en-US" sz="2800" b="1" dirty="0" err="1"/>
              <a:t>k,m,j</a:t>
            </a:r>
            <a:r>
              <a:rPr kumimoji="1" lang="en-US" altLang="en-US" sz="2800" b="1" dirty="0"/>
              <a:t>;</a:t>
            </a:r>
          </a:p>
          <a:p>
            <a:pPr marL="342900" indent="-342900" algn="l" eaLnBrk="0" hangingPunct="0">
              <a:lnSpc>
                <a:spcPct val="110000"/>
              </a:lnSpc>
            </a:pPr>
            <a:r>
              <a:rPr kumimoji="1" lang="en-US" altLang="en-US" sz="2800" b="1" dirty="0"/>
              <a:t>   </a:t>
            </a:r>
            <a:r>
              <a:rPr kumimoji="1" lang="en-US" altLang="en-US" sz="2800" b="1" dirty="0" err="1"/>
              <a:t>scanf</a:t>
            </a:r>
            <a:r>
              <a:rPr kumimoji="1" lang="en-US" altLang="en-US" sz="2800" b="1" dirty="0"/>
              <a:t> (</a:t>
            </a:r>
            <a:r>
              <a:rPr kumimoji="1" lang="en-US" altLang="zh-CN" sz="2800" b="1" dirty="0"/>
              <a:t>"%</a:t>
            </a:r>
            <a:r>
              <a:rPr kumimoji="1" lang="en-US" altLang="zh-CN" sz="2800" b="1" dirty="0" err="1"/>
              <a:t>d",&amp;m</a:t>
            </a:r>
            <a:r>
              <a:rPr kumimoji="1" lang="en-US" altLang="zh-CN" sz="2800" b="1" dirty="0"/>
              <a:t>);</a:t>
            </a:r>
          </a:p>
          <a:p>
            <a:pPr marL="342900" indent="-342900" algn="l" eaLnBrk="0" hangingPunct="0">
              <a:lnSpc>
                <a:spcPct val="110000"/>
              </a:lnSpc>
            </a:pPr>
            <a:r>
              <a:rPr kumimoji="1" lang="en-US" altLang="zh-CN" sz="2800" b="1" dirty="0">
                <a:solidFill>
                  <a:srgbClr val="0000CC"/>
                </a:solidFill>
              </a:rPr>
              <a:t>   for ( k=1;k&lt;=</a:t>
            </a:r>
            <a:r>
              <a:rPr kumimoji="1" lang="en-US" altLang="zh-CN" sz="2800" b="1" dirty="0" err="1">
                <a:solidFill>
                  <a:srgbClr val="0000CC"/>
                </a:solidFill>
              </a:rPr>
              <a:t>m;k</a:t>
            </a:r>
            <a:r>
              <a:rPr kumimoji="1" lang="en-US" altLang="zh-CN" sz="2800" b="1" dirty="0">
                <a:solidFill>
                  <a:srgbClr val="0000CC"/>
                </a:solidFill>
              </a:rPr>
              <a:t>++) </a:t>
            </a:r>
          </a:p>
          <a:p>
            <a:pPr marL="342900" indent="-342900" algn="l" eaLnBrk="0" hangingPunct="0">
              <a:lnSpc>
                <a:spcPct val="110000"/>
              </a:lnSpc>
            </a:pPr>
            <a:r>
              <a:rPr kumimoji="1" lang="en-US" altLang="zh-CN" sz="2800" b="1" dirty="0">
                <a:solidFill>
                  <a:srgbClr val="FF0000"/>
                </a:solidFill>
              </a:rPr>
              <a:t>   </a:t>
            </a:r>
            <a:r>
              <a:rPr kumimoji="1" lang="zh-CN" altLang="zh-CN" sz="2800" b="1" dirty="0">
                <a:solidFill>
                  <a:srgbClr val="A50021"/>
                </a:solidFill>
              </a:rPr>
              <a:t>{</a:t>
            </a:r>
            <a:endParaRPr kumimoji="1" lang="en-US" altLang="zh-CN" sz="2800" b="1" dirty="0">
              <a:solidFill>
                <a:srgbClr val="A50021"/>
              </a:solidFill>
            </a:endParaRPr>
          </a:p>
          <a:p>
            <a:pPr marL="342900" indent="-342900" algn="l" eaLnBrk="0" hangingPunct="0">
              <a:lnSpc>
                <a:spcPct val="110000"/>
              </a:lnSpc>
            </a:pPr>
            <a:r>
              <a:rPr kumimoji="1" lang="en-US" altLang="zh-CN" sz="2800" b="1" dirty="0">
                <a:solidFill>
                  <a:srgbClr val="A50021"/>
                </a:solidFill>
              </a:rPr>
              <a:t>       for ( j=1;j&lt;=</a:t>
            </a:r>
            <a:r>
              <a:rPr kumimoji="1" lang="en-US" altLang="zh-CN" sz="2800" b="1" dirty="0" err="1">
                <a:solidFill>
                  <a:srgbClr val="A50021"/>
                </a:solidFill>
              </a:rPr>
              <a:t>k;j</a:t>
            </a:r>
            <a:r>
              <a:rPr kumimoji="1" lang="en-US" altLang="zh-CN" sz="2800" b="1" dirty="0">
                <a:solidFill>
                  <a:srgbClr val="A50021"/>
                </a:solidFill>
              </a:rPr>
              <a:t>++) </a:t>
            </a:r>
          </a:p>
          <a:p>
            <a:pPr marL="342900" indent="-342900" algn="l" eaLnBrk="0" hangingPunct="0">
              <a:lnSpc>
                <a:spcPct val="110000"/>
              </a:lnSpc>
            </a:pPr>
            <a:r>
              <a:rPr kumimoji="1" lang="en-US" altLang="zh-CN" sz="2800" b="1" dirty="0">
                <a:solidFill>
                  <a:srgbClr val="A50021"/>
                </a:solidFill>
              </a:rPr>
              <a:t>            </a:t>
            </a:r>
            <a:r>
              <a:rPr kumimoji="1" lang="en-US" altLang="zh-CN" sz="2800" b="1" dirty="0" err="1">
                <a:solidFill>
                  <a:srgbClr val="009900"/>
                </a:solidFill>
              </a:rPr>
              <a:t>printf</a:t>
            </a:r>
            <a:r>
              <a:rPr kumimoji="1" lang="en-US" altLang="zh-CN" sz="2800" b="1" dirty="0">
                <a:solidFill>
                  <a:srgbClr val="009900"/>
                </a:solidFill>
              </a:rPr>
              <a:t> ("* ");</a:t>
            </a:r>
          </a:p>
          <a:p>
            <a:pPr marL="342900" indent="-342900" algn="l" eaLnBrk="0" hangingPunct="0">
              <a:lnSpc>
                <a:spcPct val="110000"/>
              </a:lnSpc>
            </a:pPr>
            <a:r>
              <a:rPr kumimoji="1" lang="en-US" altLang="zh-CN" sz="2800" b="1" dirty="0">
                <a:solidFill>
                  <a:srgbClr val="A50021"/>
                </a:solidFill>
              </a:rPr>
              <a:t>       </a:t>
            </a:r>
            <a:r>
              <a:rPr kumimoji="1" lang="en-US" altLang="en-US" sz="2800" b="1" dirty="0" err="1">
                <a:solidFill>
                  <a:srgbClr val="A50021"/>
                </a:solidFill>
              </a:rPr>
              <a:t>printf</a:t>
            </a:r>
            <a:r>
              <a:rPr kumimoji="1" lang="en-US" altLang="en-US" sz="2800" b="1" dirty="0">
                <a:solidFill>
                  <a:srgbClr val="A50021"/>
                </a:solidFill>
              </a:rPr>
              <a:t>(</a:t>
            </a:r>
            <a:r>
              <a:rPr kumimoji="1" lang="en-US" altLang="zh-CN" sz="2800" b="1" dirty="0">
                <a:solidFill>
                  <a:srgbClr val="A50021"/>
                </a:solidFill>
              </a:rPr>
              <a:t>"</a:t>
            </a:r>
            <a:r>
              <a:rPr kumimoji="1" lang="en-US" altLang="en-US" sz="2800" b="1" dirty="0">
                <a:solidFill>
                  <a:srgbClr val="A50021"/>
                </a:solidFill>
              </a:rPr>
              <a:t>\n</a:t>
            </a:r>
            <a:r>
              <a:rPr kumimoji="1" lang="en-US" altLang="zh-CN" sz="2800" b="1" dirty="0">
                <a:solidFill>
                  <a:srgbClr val="A50021"/>
                </a:solidFill>
              </a:rPr>
              <a:t>"</a:t>
            </a:r>
            <a:r>
              <a:rPr kumimoji="1" lang="en-US" altLang="en-US" sz="2800" b="1" dirty="0">
                <a:solidFill>
                  <a:srgbClr val="A50021"/>
                </a:solidFill>
              </a:rPr>
              <a:t>)</a:t>
            </a:r>
            <a:r>
              <a:rPr kumimoji="1" lang="en-US" altLang="zh-CN" sz="2800" b="1" dirty="0">
                <a:solidFill>
                  <a:srgbClr val="A50021"/>
                </a:solidFill>
              </a:rPr>
              <a:t>;</a:t>
            </a:r>
          </a:p>
          <a:p>
            <a:pPr marL="342900" indent="-342900" algn="l" eaLnBrk="0" hangingPunct="0">
              <a:lnSpc>
                <a:spcPct val="110000"/>
              </a:lnSpc>
            </a:pPr>
            <a:r>
              <a:rPr kumimoji="1" lang="en-US" altLang="zh-CN" sz="2800" b="1" dirty="0">
                <a:solidFill>
                  <a:srgbClr val="A50021"/>
                </a:solidFill>
              </a:rPr>
              <a:t>    } </a:t>
            </a:r>
          </a:p>
          <a:p>
            <a:pPr marL="342900" indent="-342900" algn="l" eaLnBrk="0" hangingPunct="0">
              <a:lnSpc>
                <a:spcPct val="110000"/>
              </a:lnSpc>
            </a:pPr>
            <a:r>
              <a:rPr kumimoji="1" lang="en-US" altLang="zh-CN" sz="2800" b="1" dirty="0">
                <a:solidFill>
                  <a:srgbClr val="A50021"/>
                </a:solidFill>
              </a:rPr>
              <a:t>    return 0;</a:t>
            </a:r>
          </a:p>
          <a:p>
            <a:pPr marL="342900" indent="-342900" algn="l" eaLnBrk="0" hangingPunct="0">
              <a:lnSpc>
                <a:spcPct val="110000"/>
              </a:lnSpc>
            </a:pPr>
            <a:r>
              <a:rPr kumimoji="1" lang="en-US" altLang="zh-CN" sz="2800" b="1" dirty="0">
                <a:solidFill>
                  <a:srgbClr val="FF3300"/>
                </a:solidFill>
              </a:rPr>
              <a:t> </a:t>
            </a:r>
            <a:r>
              <a:rPr kumimoji="1" lang="en-US" altLang="zh-CN" sz="2800" b="1" dirty="0"/>
              <a:t>}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611188" y="0"/>
            <a:ext cx="38560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  <a:buClr>
                <a:srgbClr val="0000CC"/>
              </a:buClr>
              <a:buSzPct val="70000"/>
              <a:buFont typeface="Monotype Sorts" pitchFamily="2" charset="2"/>
              <a:buNone/>
            </a:pPr>
            <a:r>
              <a:rPr kumimoji="1" lang="zh-CN" altLang="en-US" sz="3200" b="1">
                <a:solidFill>
                  <a:srgbClr val="0000CC"/>
                </a:solidFill>
                <a:latin typeface="Times New Roman" pitchFamily="18" charset="0"/>
              </a:rPr>
              <a:t>整理得到程序如下：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443663" y="6526213"/>
            <a:ext cx="2406650" cy="331787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zh-CN" altLang="en-US">
                <a:solidFill>
                  <a:srgbClr val="008000"/>
                </a:solidFill>
                <a:latin typeface="宋体" pitchFamily="2" charset="-122"/>
              </a:rPr>
              <a:t>第 </a:t>
            </a:r>
            <a:fld id="{5D993B7A-7BFC-459E-81AA-853F5984BDB6}" type="slidenum">
              <a:rPr lang="zh-CN" altLang="en-US" b="1" smtClean="0">
                <a:solidFill>
                  <a:srgbClr val="FF9900"/>
                </a:solidFill>
                <a:latin typeface="宋体" pitchFamily="2" charset="-122"/>
              </a:rPr>
              <a:pPr eaLnBrk="1" hangingPunct="1">
                <a:buFont typeface="Monotype Sorts" pitchFamily="2" charset="2"/>
                <a:buNone/>
              </a:pPr>
              <a:t>37</a:t>
            </a:fld>
            <a:r>
              <a:rPr lang="en-US" altLang="zh-CN" b="1">
                <a:solidFill>
                  <a:srgbClr val="008000"/>
                </a:solidFill>
                <a:latin typeface="宋体" pitchFamily="2" charset="-122"/>
              </a:rPr>
              <a:t> </a:t>
            </a:r>
            <a:r>
              <a:rPr lang="zh-CN" altLang="en-US">
                <a:solidFill>
                  <a:srgbClr val="008000"/>
                </a:solidFill>
                <a:latin typeface="宋体" pitchFamily="2" charset="-122"/>
              </a:rPr>
              <a:t>页</a:t>
            </a:r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7088" y="1465898"/>
            <a:ext cx="6264275" cy="5392102"/>
          </a:xfrm>
        </p:spPr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Arial" charset="0"/>
              </a:rPr>
              <a:t>#include &lt;</a:t>
            </a:r>
            <a:r>
              <a:rPr lang="en-US" altLang="zh-CN" sz="2400" b="1" dirty="0" err="1">
                <a:solidFill>
                  <a:schemeClr val="tx1"/>
                </a:solidFill>
                <a:latin typeface="Arial" charset="0"/>
              </a:rPr>
              <a:t>stdio.h</a:t>
            </a:r>
            <a:r>
              <a:rPr lang="en-US" altLang="zh-CN" sz="2400" b="1" dirty="0">
                <a:solidFill>
                  <a:schemeClr val="tx1"/>
                </a:solidFill>
                <a:latin typeface="Arial" charset="0"/>
              </a:rPr>
              <a:t>&gt;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zh-CN" sz="2400" b="1" dirty="0" err="1">
                <a:solidFill>
                  <a:schemeClr val="tx1"/>
                </a:solidFill>
                <a:latin typeface="Arial" charset="0"/>
              </a:rPr>
              <a:t>int</a:t>
            </a:r>
            <a:r>
              <a:rPr lang="en-US" altLang="zh-CN" sz="2400" b="1" dirty="0">
                <a:solidFill>
                  <a:schemeClr val="tx1"/>
                </a:solidFill>
                <a:latin typeface="Arial" charset="0"/>
              </a:rPr>
              <a:t> main( 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Arial" charset="0"/>
              </a:rPr>
              <a:t> {  long f,f1,f2;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Arial" charset="0"/>
              </a:rPr>
              <a:t>    </a:t>
            </a:r>
            <a:r>
              <a:rPr lang="en-US" altLang="zh-CN" sz="2400" b="1" dirty="0" err="1">
                <a:solidFill>
                  <a:schemeClr val="tx1"/>
                </a:solidFill>
                <a:latin typeface="Arial" charset="0"/>
              </a:rPr>
              <a:t>int</a:t>
            </a:r>
            <a:r>
              <a:rPr lang="en-US" altLang="zh-CN" sz="2400" b="1" dirty="0">
                <a:solidFill>
                  <a:schemeClr val="tx1"/>
                </a:solidFill>
                <a:latin typeface="Arial" charset="0"/>
              </a:rPr>
              <a:t>  i;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Arial" charset="0"/>
              </a:rPr>
              <a:t>    f1=f2=1;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Arial" charset="0"/>
              </a:rPr>
              <a:t>    </a:t>
            </a:r>
            <a:r>
              <a:rPr lang="en-US" altLang="zh-CN" sz="2400" b="1" dirty="0" err="1">
                <a:solidFill>
                  <a:schemeClr val="tx1"/>
                </a:solidFill>
                <a:latin typeface="Arial" charset="0"/>
              </a:rPr>
              <a:t>printf</a:t>
            </a:r>
            <a:r>
              <a:rPr lang="en-US" altLang="zh-CN" sz="2400" b="1" dirty="0">
                <a:solidFill>
                  <a:schemeClr val="tx1"/>
                </a:solidFill>
                <a:latin typeface="Arial" charset="0"/>
              </a:rPr>
              <a:t>("%8ld%8ld",f1,f2);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Arial" charset="0"/>
              </a:rPr>
              <a:t>    for( i=3; i&lt;=20 ;i++) 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Arial" charset="0"/>
              </a:rPr>
              <a:t>   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Arial" charset="0"/>
              </a:rPr>
              <a:t>        f=f1+f2;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Arial" charset="0"/>
              </a:rPr>
              <a:t>        f1=f2;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Arial" charset="0"/>
              </a:rPr>
              <a:t>        f2=f;  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Arial" charset="0"/>
              </a:rPr>
              <a:t>        </a:t>
            </a:r>
            <a:r>
              <a:rPr lang="en-US" altLang="zh-CN" sz="2400" b="1" dirty="0" err="1">
                <a:solidFill>
                  <a:schemeClr val="tx1"/>
                </a:solidFill>
                <a:latin typeface="Arial" charset="0"/>
              </a:rPr>
              <a:t>printf</a:t>
            </a:r>
            <a:r>
              <a:rPr lang="en-US" altLang="zh-CN" sz="2400" b="1" dirty="0">
                <a:solidFill>
                  <a:schemeClr val="tx1"/>
                </a:solidFill>
                <a:latin typeface="Arial" charset="0"/>
              </a:rPr>
              <a:t>("%8ld",f);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Arial" charset="0"/>
              </a:rPr>
              <a:t>        </a:t>
            </a:r>
            <a:r>
              <a:rPr lang="en-US" altLang="zh-CN" sz="2400" b="1" dirty="0">
                <a:solidFill>
                  <a:srgbClr val="C00000"/>
                </a:solidFill>
                <a:latin typeface="Arial" charset="0"/>
              </a:rPr>
              <a:t>if(i%5==0)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Arial" charset="0"/>
              </a:rPr>
              <a:t>            </a:t>
            </a:r>
            <a:r>
              <a:rPr lang="en-US" altLang="zh-CN" sz="2400" b="1" dirty="0" err="1">
                <a:solidFill>
                  <a:srgbClr val="C00000"/>
                </a:solidFill>
                <a:latin typeface="Arial" charset="0"/>
              </a:rPr>
              <a:t>printf</a:t>
            </a:r>
            <a:r>
              <a:rPr lang="en-US" altLang="zh-CN" sz="2400" b="1" dirty="0">
                <a:solidFill>
                  <a:srgbClr val="C00000"/>
                </a:solidFill>
                <a:latin typeface="Arial" charset="0"/>
              </a:rPr>
              <a:t>("\n");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Arial" charset="0"/>
              </a:rPr>
              <a:t>    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Arial" charset="0"/>
              </a:rPr>
              <a:t>    return 0;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Arial" charset="0"/>
              </a:rPr>
              <a:t>}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684213" y="117475"/>
            <a:ext cx="8280400" cy="1369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200" b="1" dirty="0">
                <a:solidFill>
                  <a:schemeClr val="hlink"/>
                </a:solidFill>
                <a:latin typeface="宋体" pitchFamily="2" charset="-122"/>
              </a:rPr>
              <a:t> 用递推法求</a:t>
            </a:r>
            <a:r>
              <a:rPr lang="en-US" altLang="zh-CN" sz="2200" b="1" dirty="0">
                <a:solidFill>
                  <a:schemeClr val="hlink"/>
                </a:solidFill>
                <a:latin typeface="宋体" pitchFamily="2" charset="-122"/>
              </a:rPr>
              <a:t>Fibonacci</a:t>
            </a:r>
            <a:r>
              <a:rPr lang="zh-CN" altLang="en-US" sz="2200" b="1" dirty="0">
                <a:solidFill>
                  <a:schemeClr val="hlink"/>
                </a:solidFill>
                <a:latin typeface="宋体" pitchFamily="2" charset="-122"/>
              </a:rPr>
              <a:t>数列的前</a:t>
            </a:r>
            <a:r>
              <a:rPr lang="en-US" altLang="zh-CN" sz="2200" b="1" dirty="0">
                <a:solidFill>
                  <a:schemeClr val="hlink"/>
                </a:solidFill>
                <a:latin typeface="宋体" pitchFamily="2" charset="-122"/>
              </a:rPr>
              <a:t>20</a:t>
            </a:r>
            <a:r>
              <a:rPr lang="zh-CN" altLang="en-US" sz="2200" b="1" dirty="0">
                <a:solidFill>
                  <a:schemeClr val="hlink"/>
                </a:solidFill>
                <a:latin typeface="宋体" pitchFamily="2" charset="-122"/>
              </a:rPr>
              <a:t>项，并以每行</a:t>
            </a:r>
            <a:r>
              <a:rPr lang="en-US" altLang="zh-CN" sz="2200" b="1" dirty="0">
                <a:solidFill>
                  <a:schemeClr val="hlink"/>
                </a:solidFill>
                <a:latin typeface="宋体" pitchFamily="2" charset="-122"/>
              </a:rPr>
              <a:t>5</a:t>
            </a:r>
            <a:r>
              <a:rPr lang="zh-CN" altLang="en-US" sz="2200" b="1" dirty="0">
                <a:solidFill>
                  <a:schemeClr val="hlink"/>
                </a:solidFill>
                <a:latin typeface="宋体" pitchFamily="2" charset="-122"/>
              </a:rPr>
              <a:t>个输出 。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chemeClr val="hlink"/>
                </a:solidFill>
                <a:latin typeface="宋体" pitchFamily="2" charset="-122"/>
              </a:rPr>
              <a:t>Fibonacci</a:t>
            </a:r>
            <a:r>
              <a:rPr lang="zh-CN" altLang="en-US" sz="2200" b="1" dirty="0">
                <a:solidFill>
                  <a:schemeClr val="hlink"/>
                </a:solidFill>
                <a:latin typeface="宋体" pitchFamily="2" charset="-122"/>
              </a:rPr>
              <a:t>数列：</a:t>
            </a:r>
            <a:r>
              <a:rPr lang="zh-CN" altLang="en-US" sz="2200" b="1" dirty="0">
                <a:solidFill>
                  <a:schemeClr val="hlink"/>
                </a:solidFill>
              </a:rPr>
              <a:t>斐波那契数列的前两个数是</a:t>
            </a:r>
            <a:r>
              <a:rPr lang="en-US" altLang="zh-CN" sz="2200" b="1" dirty="0">
                <a:solidFill>
                  <a:schemeClr val="hlink"/>
                </a:solidFill>
              </a:rPr>
              <a:t>1</a:t>
            </a:r>
            <a:r>
              <a:rPr lang="zh-CN" altLang="en-US" sz="2200" b="1" dirty="0">
                <a:solidFill>
                  <a:schemeClr val="hlink"/>
                </a:solidFill>
              </a:rPr>
              <a:t>，从第</a:t>
            </a:r>
            <a:r>
              <a:rPr lang="en-US" altLang="zh-CN" sz="2200" b="1" dirty="0">
                <a:solidFill>
                  <a:schemeClr val="hlink"/>
                </a:solidFill>
              </a:rPr>
              <a:t>3</a:t>
            </a:r>
            <a:r>
              <a:rPr lang="zh-CN" altLang="en-US" sz="2200" b="1" dirty="0">
                <a:solidFill>
                  <a:schemeClr val="hlink"/>
                </a:solidFill>
              </a:rPr>
              <a:t>个数开始，每个数是前两个数之和。</a:t>
            </a:r>
            <a:r>
              <a:rPr lang="zh-CN" altLang="en-US" sz="2200" dirty="0">
                <a:solidFill>
                  <a:schemeClr val="hlink"/>
                </a:solidFill>
              </a:rPr>
              <a:t> 即：</a:t>
            </a:r>
            <a:r>
              <a:rPr lang="en-US" altLang="zh-CN" sz="2200" b="1" dirty="0">
                <a:solidFill>
                  <a:schemeClr val="hlink"/>
                </a:solidFill>
                <a:latin typeface="宋体" pitchFamily="2" charset="-122"/>
              </a:rPr>
              <a:t>1</a:t>
            </a:r>
            <a:r>
              <a:rPr lang="zh-CN" altLang="en-US" sz="2200" b="1" dirty="0">
                <a:solidFill>
                  <a:schemeClr val="hlink"/>
                </a:solidFill>
                <a:latin typeface="宋体" pitchFamily="2" charset="-122"/>
              </a:rPr>
              <a:t>，</a:t>
            </a:r>
            <a:r>
              <a:rPr lang="en-US" altLang="zh-CN" sz="2200" b="1" dirty="0">
                <a:solidFill>
                  <a:schemeClr val="hlink"/>
                </a:solidFill>
                <a:latin typeface="宋体" pitchFamily="2" charset="-122"/>
              </a:rPr>
              <a:t>1</a:t>
            </a:r>
            <a:r>
              <a:rPr lang="zh-CN" altLang="en-US" sz="2200" b="1" dirty="0">
                <a:solidFill>
                  <a:schemeClr val="hlink"/>
                </a:solidFill>
                <a:latin typeface="宋体" pitchFamily="2" charset="-122"/>
              </a:rPr>
              <a:t>，</a:t>
            </a:r>
            <a:r>
              <a:rPr lang="en-US" altLang="zh-CN" sz="2200" b="1" dirty="0">
                <a:solidFill>
                  <a:schemeClr val="hlink"/>
                </a:solidFill>
                <a:latin typeface="宋体" pitchFamily="2" charset="-122"/>
              </a:rPr>
              <a:t>2</a:t>
            </a:r>
            <a:r>
              <a:rPr lang="zh-CN" altLang="en-US" sz="2200" b="1" dirty="0">
                <a:solidFill>
                  <a:schemeClr val="hlink"/>
                </a:solidFill>
                <a:latin typeface="宋体" pitchFamily="2" charset="-122"/>
              </a:rPr>
              <a:t>，</a:t>
            </a:r>
            <a:r>
              <a:rPr lang="en-US" altLang="zh-CN" sz="2200" b="1" dirty="0">
                <a:solidFill>
                  <a:schemeClr val="hlink"/>
                </a:solidFill>
                <a:latin typeface="宋体" pitchFamily="2" charset="-122"/>
              </a:rPr>
              <a:t>3</a:t>
            </a:r>
            <a:r>
              <a:rPr lang="zh-CN" altLang="en-US" sz="2200" b="1" dirty="0">
                <a:solidFill>
                  <a:schemeClr val="hlink"/>
                </a:solidFill>
                <a:latin typeface="宋体" pitchFamily="2" charset="-122"/>
              </a:rPr>
              <a:t>，</a:t>
            </a:r>
            <a:r>
              <a:rPr lang="en-US" altLang="zh-CN" sz="2200" b="1" dirty="0">
                <a:solidFill>
                  <a:schemeClr val="hlink"/>
                </a:solidFill>
                <a:latin typeface="宋体" pitchFamily="2" charset="-122"/>
              </a:rPr>
              <a:t>5</a:t>
            </a:r>
            <a:r>
              <a:rPr lang="zh-CN" altLang="en-US" sz="2200" b="1" dirty="0">
                <a:solidFill>
                  <a:schemeClr val="hlink"/>
                </a:solidFill>
                <a:latin typeface="宋体" pitchFamily="2" charset="-122"/>
              </a:rPr>
              <a:t>，</a:t>
            </a:r>
            <a:r>
              <a:rPr lang="en-US" altLang="zh-CN" sz="2200" b="1" dirty="0">
                <a:solidFill>
                  <a:schemeClr val="hlink"/>
                </a:solidFill>
                <a:latin typeface="宋体" pitchFamily="2" charset="-122"/>
              </a:rPr>
              <a:t>8</a:t>
            </a:r>
            <a:r>
              <a:rPr lang="zh-CN" altLang="en-US" sz="2200" b="1" dirty="0">
                <a:solidFill>
                  <a:schemeClr val="hlink"/>
                </a:solidFill>
                <a:latin typeface="宋体" pitchFamily="2" charset="-122"/>
              </a:rPr>
              <a:t>，</a:t>
            </a:r>
            <a:r>
              <a:rPr lang="en-US" altLang="zh-CN" sz="2200" b="1" dirty="0">
                <a:solidFill>
                  <a:schemeClr val="hlink"/>
                </a:solidFill>
                <a:latin typeface="宋体" pitchFamily="2" charset="-122"/>
              </a:rPr>
              <a:t>13</a:t>
            </a:r>
            <a:r>
              <a:rPr lang="zh-CN" altLang="en-US" sz="2200" b="1" dirty="0">
                <a:solidFill>
                  <a:schemeClr val="hlink"/>
                </a:solidFill>
                <a:latin typeface="宋体" pitchFamily="2" charset="-122"/>
              </a:rPr>
              <a:t>，</a:t>
            </a:r>
            <a:r>
              <a:rPr lang="en-US" altLang="zh-CN" sz="2200" b="1" dirty="0">
                <a:solidFill>
                  <a:schemeClr val="hlink"/>
                </a:solidFill>
                <a:latin typeface="宋体" pitchFamily="2" charset="-122"/>
              </a:rPr>
              <a:t>21</a:t>
            </a:r>
            <a:r>
              <a:rPr lang="zh-CN" altLang="en-US" sz="2200" b="1" dirty="0">
                <a:solidFill>
                  <a:schemeClr val="hlink"/>
                </a:solidFill>
                <a:latin typeface="宋体" pitchFamily="2" charset="-122"/>
              </a:rPr>
              <a:t>，</a:t>
            </a:r>
            <a:r>
              <a:rPr lang="en-US" altLang="zh-CN" sz="2200" b="1" dirty="0">
                <a:solidFill>
                  <a:schemeClr val="hlink"/>
                </a:solidFill>
                <a:latin typeface="宋体" pitchFamily="2" charset="-122"/>
              </a:rPr>
              <a:t>34</a:t>
            </a:r>
            <a:r>
              <a:rPr lang="zh-CN" altLang="en-US" sz="2200" b="1" dirty="0">
                <a:solidFill>
                  <a:schemeClr val="hlink"/>
                </a:solidFill>
                <a:latin typeface="宋体" pitchFamily="2" charset="-122"/>
              </a:rPr>
              <a:t>，</a:t>
            </a:r>
            <a:r>
              <a:rPr lang="en-US" altLang="zh-CN" sz="2200" b="1" dirty="0">
                <a:solidFill>
                  <a:schemeClr val="hlink"/>
                </a:solidFill>
                <a:latin typeface="宋体" pitchFamily="2" charset="-122"/>
              </a:rPr>
              <a:t>……</a:t>
            </a:r>
            <a:r>
              <a:rPr lang="zh-CN" altLang="en-US" sz="2200" b="1" dirty="0">
                <a:solidFill>
                  <a:schemeClr val="hlink"/>
                </a:solidFill>
                <a:latin typeface="宋体" pitchFamily="2" charset="-122"/>
              </a:rPr>
              <a:t>。递推公式：</a:t>
            </a:r>
            <a:r>
              <a:rPr lang="en-US" altLang="zh-CN" sz="2200" b="1" dirty="0" err="1">
                <a:solidFill>
                  <a:schemeClr val="hlink"/>
                </a:solidFill>
                <a:latin typeface="宋体" pitchFamily="2" charset="-122"/>
              </a:rPr>
              <a:t>Fn</a:t>
            </a:r>
            <a:r>
              <a:rPr lang="en-US" altLang="zh-CN" sz="2200" b="1" dirty="0">
                <a:solidFill>
                  <a:schemeClr val="hlink"/>
                </a:solidFill>
                <a:latin typeface="宋体" pitchFamily="2" charset="-122"/>
              </a:rPr>
              <a:t>=1(n=1,n=2),</a:t>
            </a:r>
            <a:r>
              <a:rPr lang="en-US" altLang="zh-CN" sz="2200" b="1" dirty="0" err="1">
                <a:solidFill>
                  <a:schemeClr val="hlink"/>
                </a:solidFill>
                <a:latin typeface="宋体" pitchFamily="2" charset="-122"/>
              </a:rPr>
              <a:t>Fn</a:t>
            </a:r>
            <a:r>
              <a:rPr lang="en-US" altLang="zh-CN" sz="2200" b="1" dirty="0">
                <a:solidFill>
                  <a:schemeClr val="hlink"/>
                </a:solidFill>
                <a:latin typeface="宋体" pitchFamily="2" charset="-122"/>
              </a:rPr>
              <a:t>=F</a:t>
            </a:r>
            <a:r>
              <a:rPr lang="en-US" altLang="zh-CN" sz="2000" b="1" baseline="-25000" dirty="0">
                <a:solidFill>
                  <a:schemeClr val="hlink"/>
                </a:solidFill>
                <a:latin typeface="宋体" pitchFamily="2" charset="-122"/>
              </a:rPr>
              <a:t>n-1</a:t>
            </a:r>
            <a:r>
              <a:rPr lang="en-US" altLang="zh-CN" sz="2200" b="1" dirty="0">
                <a:solidFill>
                  <a:schemeClr val="hlink"/>
                </a:solidFill>
                <a:latin typeface="宋体" pitchFamily="2" charset="-122"/>
              </a:rPr>
              <a:t>+F</a:t>
            </a:r>
            <a:r>
              <a:rPr lang="en-US" altLang="zh-CN" sz="2200" b="1" baseline="-25000" dirty="0">
                <a:solidFill>
                  <a:schemeClr val="hlink"/>
                </a:solidFill>
                <a:latin typeface="宋体" pitchFamily="2" charset="-122"/>
              </a:rPr>
              <a:t>n-2</a:t>
            </a:r>
            <a:r>
              <a:rPr lang="en-US" altLang="zh-CN" sz="2200" b="1" dirty="0">
                <a:solidFill>
                  <a:schemeClr val="hlink"/>
                </a:solidFill>
                <a:latin typeface="宋体" pitchFamily="2" charset="-122"/>
              </a:rPr>
              <a:t>  (n&gt;2)</a:t>
            </a:r>
          </a:p>
        </p:txBody>
      </p:sp>
      <p:pic>
        <p:nvPicPr>
          <p:cNvPr id="1198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113" y="5734050"/>
            <a:ext cx="5195887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814" name="Text Box 6"/>
          <p:cNvSpPr txBox="1">
            <a:spLocks noChangeArrowheads="1"/>
          </p:cNvSpPr>
          <p:nvPr/>
        </p:nvSpPr>
        <p:spPr bwMode="auto">
          <a:xfrm>
            <a:off x="4319588" y="5229225"/>
            <a:ext cx="4824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chemeClr val="hlink"/>
                </a:solidFill>
                <a:latin typeface="Times New Roman" pitchFamily="18" charset="0"/>
              </a:rPr>
              <a:t>运行结果</a:t>
            </a:r>
          </a:p>
        </p:txBody>
      </p:sp>
      <p:sp>
        <p:nvSpPr>
          <p:cNvPr id="126980" name="Oval 4"/>
          <p:cNvSpPr>
            <a:spLocks noChangeArrowheads="1"/>
          </p:cNvSpPr>
          <p:nvPr/>
        </p:nvSpPr>
        <p:spPr bwMode="auto">
          <a:xfrm>
            <a:off x="0" y="0"/>
            <a:ext cx="900113" cy="549275"/>
          </a:xfrm>
          <a:prstGeom prst="ellipse">
            <a:avLst/>
          </a:prstGeom>
          <a:solidFill>
            <a:srgbClr val="66FFFF"/>
          </a:solidFill>
          <a:ln w="12700" cap="sq">
            <a:solidFill>
              <a:srgbClr val="0066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kumimoji="1" lang="zh-CN" altLang="en-US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隶书" pitchFamily="49" charset="-122"/>
                <a:ea typeface="隶书" pitchFamily="49" charset="-122"/>
              </a:rPr>
              <a:t>例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隶书" pitchFamily="49" charset="-122"/>
                <a:ea typeface="隶书" pitchFamily="49" charset="-122"/>
              </a:rPr>
              <a:t>12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7319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9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98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98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98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98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98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98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98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98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98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98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98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98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98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198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198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198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0" grpId="0" build="p"/>
      <p:bldP spid="11981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443663" y="6526213"/>
            <a:ext cx="2406650" cy="331787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zh-CN" altLang="en-US">
                <a:solidFill>
                  <a:srgbClr val="008000"/>
                </a:solidFill>
                <a:latin typeface="宋体" pitchFamily="2" charset="-122"/>
              </a:rPr>
              <a:t>第 </a:t>
            </a:r>
            <a:fld id="{D83A43E7-C50C-4365-A626-A58F2C0CCA5D}" type="slidenum">
              <a:rPr lang="zh-CN" altLang="en-US" b="1" smtClean="0">
                <a:solidFill>
                  <a:srgbClr val="FF9900"/>
                </a:solidFill>
                <a:latin typeface="宋体" pitchFamily="2" charset="-122"/>
              </a:rPr>
              <a:pPr eaLnBrk="1" hangingPunct="1">
                <a:buFont typeface="Monotype Sorts" pitchFamily="2" charset="2"/>
                <a:buNone/>
              </a:pPr>
              <a:t>38</a:t>
            </a:fld>
            <a:r>
              <a:rPr lang="en-US" altLang="zh-CN" b="1">
                <a:solidFill>
                  <a:srgbClr val="008000"/>
                </a:solidFill>
                <a:latin typeface="宋体" pitchFamily="2" charset="-122"/>
              </a:rPr>
              <a:t> </a:t>
            </a:r>
            <a:r>
              <a:rPr lang="zh-CN" altLang="en-US">
                <a:solidFill>
                  <a:srgbClr val="008000"/>
                </a:solidFill>
                <a:latin typeface="宋体" pitchFamily="2" charset="-122"/>
              </a:rPr>
              <a:t>页</a:t>
            </a:r>
          </a:p>
        </p:txBody>
      </p:sp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457200" y="161925"/>
            <a:ext cx="8077200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Times New Roman" pitchFamily="18" charset="0"/>
              </a:rPr>
              <a:t>练习：指出下面程序的运行结果。</a:t>
            </a:r>
          </a:p>
          <a:p>
            <a:pPr algn="l" eaLnBrk="1" hangingPunct="1">
              <a:lnSpc>
                <a:spcPct val="85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Times New Roman" pitchFamily="18" charset="0"/>
              </a:rPr>
              <a:t>            </a:t>
            </a:r>
            <a:r>
              <a:rPr kumimoji="1" lang="en-US" altLang="zh-CN" sz="2400" b="1" dirty="0">
                <a:latin typeface="Times New Roman" pitchFamily="18" charset="0"/>
              </a:rPr>
              <a:t>main()</a:t>
            </a:r>
          </a:p>
          <a:p>
            <a:pPr algn="l" eaLnBrk="1" hangingPunct="1">
              <a:lnSpc>
                <a:spcPct val="85000"/>
              </a:lnSpc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            {</a:t>
            </a:r>
          </a:p>
          <a:p>
            <a:pPr algn="l" eaLnBrk="1" hangingPunct="1">
              <a:lnSpc>
                <a:spcPct val="85000"/>
              </a:lnSpc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               </a:t>
            </a:r>
            <a:r>
              <a:rPr kumimoji="1" lang="en-US" altLang="zh-CN" sz="2400" b="1" dirty="0" err="1">
                <a:latin typeface="Times New Roman" pitchFamily="18" charset="0"/>
              </a:rPr>
              <a:t>int</a:t>
            </a:r>
            <a:r>
              <a:rPr kumimoji="1" lang="en-US" altLang="zh-CN" sz="2400" b="1" dirty="0">
                <a:latin typeface="Times New Roman" pitchFamily="18" charset="0"/>
              </a:rPr>
              <a:t> i=10;</a:t>
            </a:r>
          </a:p>
          <a:p>
            <a:pPr algn="l" eaLnBrk="1" hangingPunct="1">
              <a:lnSpc>
                <a:spcPct val="85000"/>
              </a:lnSpc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               while( i--&gt;</a:t>
            </a:r>
            <a:r>
              <a:rPr kumimoji="1" lang="en-US" altLang="zh-CN" sz="2400" b="1" dirty="0">
                <a:latin typeface="Times New Roman" pitchFamily="18" charset="0"/>
                <a:sym typeface="Wingdings" pitchFamily="2" charset="2"/>
              </a:rPr>
              <a:t>0) ;</a:t>
            </a:r>
          </a:p>
          <a:p>
            <a:pPr algn="l" eaLnBrk="1" hangingPunct="1">
              <a:lnSpc>
                <a:spcPct val="85000"/>
              </a:lnSpc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  <a:sym typeface="Wingdings" pitchFamily="2" charset="2"/>
              </a:rPr>
              <a:t>                </a:t>
            </a:r>
            <a:r>
              <a:rPr kumimoji="1" lang="en-US" altLang="zh-CN" sz="2400" b="1" dirty="0" err="1">
                <a:latin typeface="Times New Roman" pitchFamily="18" charset="0"/>
                <a:sym typeface="Wingdings" pitchFamily="2" charset="2"/>
              </a:rPr>
              <a:t>printf</a:t>
            </a:r>
            <a:r>
              <a:rPr kumimoji="1" lang="en-US" altLang="zh-CN" sz="2400" b="1" dirty="0">
                <a:latin typeface="Times New Roman" pitchFamily="18" charset="0"/>
                <a:sym typeface="Wingdings" pitchFamily="2" charset="2"/>
              </a:rPr>
              <a:t>(“%d\</a:t>
            </a:r>
            <a:r>
              <a:rPr kumimoji="1" lang="en-US" altLang="zh-CN" sz="2400" b="1" dirty="0" err="1">
                <a:latin typeface="Times New Roman" pitchFamily="18" charset="0"/>
                <a:sym typeface="Wingdings" pitchFamily="2" charset="2"/>
              </a:rPr>
              <a:t>n”,i</a:t>
            </a:r>
            <a:r>
              <a:rPr kumimoji="1" lang="en-US" altLang="zh-CN" sz="2400" b="1" dirty="0">
                <a:latin typeface="Times New Roman" pitchFamily="18" charset="0"/>
                <a:sym typeface="Wingdings" pitchFamily="2" charset="2"/>
              </a:rPr>
              <a:t>);</a:t>
            </a:r>
          </a:p>
          <a:p>
            <a:pPr algn="l" eaLnBrk="1" hangingPunct="1">
              <a:lnSpc>
                <a:spcPct val="85000"/>
              </a:lnSpc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  <a:sym typeface="Wingdings" pitchFamily="2" charset="2"/>
              </a:rPr>
              <a:t>              }  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  <p:sp>
        <p:nvSpPr>
          <p:cNvPr id="120835" name="Text Box 3"/>
          <p:cNvSpPr txBox="1">
            <a:spLocks noChangeArrowheads="1"/>
          </p:cNvSpPr>
          <p:nvPr/>
        </p:nvSpPr>
        <p:spPr bwMode="auto">
          <a:xfrm>
            <a:off x="395288" y="3644900"/>
            <a:ext cx="8077200" cy="2986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            main()</a:t>
            </a:r>
          </a:p>
          <a:p>
            <a:pPr algn="l" eaLnBrk="1" hangingPunct="1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            { </a:t>
            </a:r>
            <a:r>
              <a:rPr kumimoji="1" lang="en-US" altLang="zh-CN" sz="2400" b="1" dirty="0" err="1">
                <a:latin typeface="Times New Roman" pitchFamily="18" charset="0"/>
              </a:rPr>
              <a:t>int</a:t>
            </a:r>
            <a:r>
              <a:rPr kumimoji="1" lang="en-US" altLang="zh-CN" sz="2400" b="1" dirty="0">
                <a:latin typeface="Times New Roman" pitchFamily="18" charset="0"/>
              </a:rPr>
              <a:t> x=3;</a:t>
            </a:r>
          </a:p>
          <a:p>
            <a:pPr algn="l" eaLnBrk="1" hangingPunct="1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               do </a:t>
            </a:r>
          </a:p>
          <a:p>
            <a:pPr algn="l" eaLnBrk="1" hangingPunct="1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              {</a:t>
            </a:r>
          </a:p>
          <a:p>
            <a:pPr algn="l" eaLnBrk="1" hangingPunct="1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               </a:t>
            </a:r>
            <a:r>
              <a:rPr kumimoji="1" lang="en-US" altLang="zh-CN" sz="2400" b="1" dirty="0" err="1">
                <a:latin typeface="Times New Roman" pitchFamily="18" charset="0"/>
              </a:rPr>
              <a:t>printf</a:t>
            </a:r>
            <a:r>
              <a:rPr kumimoji="1" lang="en-US" altLang="zh-CN" sz="2400" b="1" dirty="0">
                <a:latin typeface="Times New Roman" pitchFamily="18" charset="0"/>
                <a:sym typeface="Wingdings" pitchFamily="2" charset="2"/>
              </a:rPr>
              <a:t>(“%3d”,x-=2);</a:t>
            </a:r>
          </a:p>
          <a:p>
            <a:pPr algn="l" eaLnBrk="1" hangingPunct="1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  <a:sym typeface="Wingdings" pitchFamily="2" charset="2"/>
              </a:rPr>
              <a:t>              } while(!(--x)) ;</a:t>
            </a:r>
          </a:p>
          <a:p>
            <a:pPr algn="l" eaLnBrk="1" hangingPunct="1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  <a:sym typeface="Wingdings" pitchFamily="2" charset="2"/>
              </a:rPr>
              <a:t>            }  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5867400" y="2852738"/>
            <a:ext cx="10810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CC0000"/>
                </a:solidFill>
              </a:rPr>
              <a:t>-1</a:t>
            </a: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6156325" y="5661025"/>
            <a:ext cx="13319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CC0000"/>
                </a:solidFill>
              </a:rPr>
              <a:t>1   -2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0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20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4" grpId="0" animBg="1" autoUpdateAnimBg="0"/>
      <p:bldP spid="120835" grpId="0" animBg="1" autoUpdateAnimBg="0"/>
      <p:bldP spid="28678" grpId="0"/>
      <p:bldP spid="2867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443663" y="6526213"/>
            <a:ext cx="2406650" cy="331787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zh-CN" altLang="en-US">
                <a:solidFill>
                  <a:srgbClr val="008000"/>
                </a:solidFill>
                <a:latin typeface="宋体" pitchFamily="2" charset="-122"/>
              </a:rPr>
              <a:t>第 </a:t>
            </a:r>
            <a:fld id="{7BB43AE6-0944-4B1F-9DEF-D27439E5039C}" type="slidenum">
              <a:rPr lang="zh-CN" altLang="en-US" b="1" smtClean="0">
                <a:solidFill>
                  <a:srgbClr val="FF9900"/>
                </a:solidFill>
                <a:latin typeface="宋体" pitchFamily="2" charset="-122"/>
              </a:rPr>
              <a:pPr eaLnBrk="1" hangingPunct="1">
                <a:buFont typeface="Monotype Sorts" pitchFamily="2" charset="2"/>
                <a:buNone/>
              </a:pPr>
              <a:t>39</a:t>
            </a:fld>
            <a:r>
              <a:rPr lang="en-US" altLang="zh-CN" b="1">
                <a:solidFill>
                  <a:srgbClr val="008000"/>
                </a:solidFill>
                <a:latin typeface="宋体" pitchFamily="2" charset="-122"/>
              </a:rPr>
              <a:t> </a:t>
            </a:r>
            <a:r>
              <a:rPr lang="zh-CN" altLang="en-US">
                <a:solidFill>
                  <a:srgbClr val="008000"/>
                </a:solidFill>
                <a:latin typeface="宋体" pitchFamily="2" charset="-122"/>
              </a:rPr>
              <a:t>页</a:t>
            </a:r>
          </a:p>
        </p:txBody>
      </p:sp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539750" y="620713"/>
            <a:ext cx="8382000" cy="578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800" b="1" dirty="0">
                <a:solidFill>
                  <a:schemeClr val="hlink"/>
                </a:solidFill>
                <a:latin typeface="宋体" pitchFamily="2" charset="-122"/>
              </a:rPr>
              <a:t>1. </a:t>
            </a:r>
            <a:r>
              <a:rPr kumimoji="1" lang="zh-CN" altLang="en-US" sz="2800" b="1" dirty="0">
                <a:solidFill>
                  <a:schemeClr val="hlink"/>
                </a:solidFill>
                <a:latin typeface="宋体" pitchFamily="2" charset="-122"/>
              </a:rPr>
              <a:t>输入一个整数</a:t>
            </a:r>
            <a:r>
              <a:rPr kumimoji="1" lang="en-US" altLang="zh-CN" sz="2800" b="1" dirty="0">
                <a:solidFill>
                  <a:schemeClr val="hlink"/>
                </a:solidFill>
                <a:latin typeface="宋体" pitchFamily="2" charset="-122"/>
              </a:rPr>
              <a:t>m</a:t>
            </a:r>
            <a:r>
              <a:rPr kumimoji="1" lang="zh-CN" altLang="en-US" sz="2800" b="1" dirty="0">
                <a:solidFill>
                  <a:schemeClr val="hlink"/>
                </a:solidFill>
                <a:latin typeface="宋体" pitchFamily="2" charset="-122"/>
              </a:rPr>
              <a:t>，判断是否为素数。</a:t>
            </a: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A50021"/>
                </a:solidFill>
                <a:latin typeface="宋体" pitchFamily="2" charset="-122"/>
              </a:rPr>
              <a:t>若</a:t>
            </a:r>
            <a:r>
              <a:rPr kumimoji="1" lang="en-US" altLang="zh-CN" sz="2400" b="1" dirty="0">
                <a:solidFill>
                  <a:srgbClr val="A50021"/>
                </a:solidFill>
                <a:latin typeface="宋体" pitchFamily="2" charset="-122"/>
              </a:rPr>
              <a:t>m</a:t>
            </a:r>
            <a:r>
              <a:rPr kumimoji="1" lang="zh-CN" altLang="en-US" sz="2400" b="1" dirty="0">
                <a:solidFill>
                  <a:srgbClr val="A50021"/>
                </a:solidFill>
                <a:latin typeface="宋体" pitchFamily="2" charset="-122"/>
              </a:rPr>
              <a:t>不能被</a:t>
            </a:r>
            <a:r>
              <a:rPr kumimoji="1" lang="en-US" altLang="zh-CN" sz="2400" b="1" dirty="0">
                <a:solidFill>
                  <a:srgbClr val="A50021"/>
                </a:solidFill>
                <a:latin typeface="宋体" pitchFamily="2" charset="-122"/>
              </a:rPr>
              <a:t>2</a:t>
            </a:r>
            <a:r>
              <a:rPr kumimoji="1" lang="en-US" altLang="en-US" sz="2400" b="1" dirty="0">
                <a:latin typeface="Times New Roman" pitchFamily="18" charset="0"/>
              </a:rPr>
              <a:t>～</a:t>
            </a:r>
            <a:r>
              <a:rPr kumimoji="1" lang="en-US" altLang="zh-CN" sz="2400" b="1" dirty="0">
                <a:solidFill>
                  <a:srgbClr val="A50021"/>
                </a:solidFill>
                <a:latin typeface="宋体" pitchFamily="2" charset="-122"/>
              </a:rPr>
              <a:t>m-1</a:t>
            </a:r>
            <a:r>
              <a:rPr kumimoji="1" lang="zh-CN" altLang="en-US" sz="2400" b="1" dirty="0">
                <a:solidFill>
                  <a:srgbClr val="A50021"/>
                </a:solidFill>
                <a:latin typeface="宋体" pitchFamily="2" charset="-122"/>
              </a:rPr>
              <a:t>之间的任何一个整数整除，则</a:t>
            </a:r>
            <a:r>
              <a:rPr kumimoji="1" lang="en-US" altLang="zh-CN" sz="2400" b="1" dirty="0">
                <a:solidFill>
                  <a:srgbClr val="A50021"/>
                </a:solidFill>
                <a:latin typeface="宋体" pitchFamily="2" charset="-122"/>
              </a:rPr>
              <a:t>m</a:t>
            </a:r>
            <a:r>
              <a:rPr kumimoji="1" lang="zh-CN" altLang="en-US" sz="2400" b="1" dirty="0">
                <a:solidFill>
                  <a:srgbClr val="A50021"/>
                </a:solidFill>
                <a:latin typeface="宋体" pitchFamily="2" charset="-122"/>
              </a:rPr>
              <a:t>为素数。</a:t>
            </a:r>
            <a:r>
              <a:rPr kumimoji="1" lang="en-US" altLang="zh-CN" sz="2400" b="1" dirty="0">
                <a:solidFill>
                  <a:srgbClr val="A50021"/>
                </a:solidFill>
                <a:latin typeface="宋体" pitchFamily="2" charset="-122"/>
              </a:rPr>
              <a:t>(</a:t>
            </a:r>
            <a:r>
              <a:rPr kumimoji="1" lang="zh-CN" altLang="en-US" sz="2400" b="1" dirty="0">
                <a:solidFill>
                  <a:srgbClr val="A50021"/>
                </a:solidFill>
                <a:latin typeface="宋体" pitchFamily="2" charset="-122"/>
              </a:rPr>
              <a:t>素数是只能被</a:t>
            </a:r>
            <a:r>
              <a:rPr kumimoji="1" lang="en-US" altLang="zh-CN" sz="2400" b="1" dirty="0">
                <a:solidFill>
                  <a:srgbClr val="A50021"/>
                </a:solidFill>
                <a:latin typeface="宋体" pitchFamily="2" charset="-122"/>
              </a:rPr>
              <a:t>1</a:t>
            </a:r>
            <a:r>
              <a:rPr kumimoji="1" lang="zh-CN" altLang="en-US" sz="2400" b="1" dirty="0">
                <a:solidFill>
                  <a:srgbClr val="A50021"/>
                </a:solidFill>
                <a:latin typeface="宋体" pitchFamily="2" charset="-122"/>
              </a:rPr>
              <a:t>和其自身整除的数）。</a:t>
            </a: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算法分析：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 </a:t>
            </a:r>
            <a:r>
              <a:rPr kumimoji="1" lang="zh-CN" altLang="en-US" sz="2800" b="1" dirty="0">
                <a:latin typeface="宋体" pitchFamily="2" charset="-122"/>
              </a:rPr>
              <a:t>（</a:t>
            </a:r>
            <a:r>
              <a:rPr kumimoji="1" lang="en-US" altLang="zh-CN" sz="2800" b="1" dirty="0">
                <a:latin typeface="宋体" pitchFamily="2" charset="-122"/>
              </a:rPr>
              <a:t>1</a:t>
            </a:r>
            <a:r>
              <a:rPr kumimoji="1" lang="zh-CN" altLang="en-US" sz="2800" b="1" dirty="0">
                <a:latin typeface="宋体" pitchFamily="2" charset="-122"/>
              </a:rPr>
              <a:t>）设</a:t>
            </a:r>
            <a:r>
              <a:rPr kumimoji="1" lang="en-US" altLang="zh-CN" sz="2800" b="1" dirty="0">
                <a:latin typeface="宋体" pitchFamily="2" charset="-122"/>
              </a:rPr>
              <a:t>k=m-1,</a:t>
            </a:r>
            <a:r>
              <a:rPr kumimoji="1" lang="zh-CN" altLang="en-US" sz="2800" b="1" dirty="0">
                <a:latin typeface="宋体" pitchFamily="2" charset="-122"/>
              </a:rPr>
              <a:t>用</a:t>
            </a:r>
            <a:r>
              <a:rPr kumimoji="1" lang="en-US" altLang="zh-CN" sz="2800" b="1" dirty="0">
                <a:latin typeface="宋体" pitchFamily="2" charset="-122"/>
              </a:rPr>
              <a:t>2</a:t>
            </a:r>
            <a:r>
              <a:rPr kumimoji="1" lang="zh-CN" altLang="en-US" sz="2800" b="1" dirty="0">
                <a:latin typeface="宋体" pitchFamily="2" charset="-122"/>
              </a:rPr>
              <a:t>至</a:t>
            </a:r>
            <a:r>
              <a:rPr kumimoji="1" lang="en-US" altLang="zh-CN" sz="2800" b="1" dirty="0">
                <a:latin typeface="宋体" pitchFamily="2" charset="-122"/>
              </a:rPr>
              <a:t>m-1</a:t>
            </a:r>
            <a:r>
              <a:rPr kumimoji="1" lang="zh-CN" altLang="en-US" sz="2800" b="1" dirty="0">
                <a:latin typeface="宋体" pitchFamily="2" charset="-122"/>
              </a:rPr>
              <a:t>依次去除</a:t>
            </a:r>
            <a:r>
              <a:rPr kumimoji="1" lang="en-US" altLang="zh-CN" sz="2800" b="1" dirty="0">
                <a:latin typeface="宋体" pitchFamily="2" charset="-122"/>
              </a:rPr>
              <a:t>m,</a:t>
            </a:r>
            <a:r>
              <a:rPr kumimoji="1" lang="en-US" altLang="zh-CN" sz="2800" b="1" dirty="0">
                <a:solidFill>
                  <a:srgbClr val="0000FF"/>
                </a:solidFill>
                <a:latin typeface="宋体" pitchFamily="2" charset="-122"/>
              </a:rPr>
              <a:t> </a:t>
            </a:r>
            <a:r>
              <a:rPr kumimoji="1" lang="zh-CN" altLang="en-US" sz="2800" b="1" dirty="0">
                <a:latin typeface="宋体" pitchFamily="2" charset="-122"/>
              </a:rPr>
              <a:t>若</a:t>
            </a:r>
            <a:r>
              <a:rPr kumimoji="1" lang="en-US" altLang="zh-CN" sz="2800" b="1" dirty="0">
                <a:latin typeface="宋体" pitchFamily="2" charset="-122"/>
              </a:rPr>
              <a:t>m</a:t>
            </a:r>
            <a:r>
              <a:rPr kumimoji="1" lang="zh-CN" altLang="en-US" sz="2800" b="1" dirty="0">
                <a:latin typeface="宋体" pitchFamily="2" charset="-122"/>
              </a:rPr>
              <a:t>能被</a:t>
            </a:r>
            <a:r>
              <a:rPr kumimoji="1" lang="en-US" altLang="zh-CN" sz="2800" b="1" dirty="0">
                <a:latin typeface="宋体" pitchFamily="2" charset="-122"/>
              </a:rPr>
              <a:t>2 </a:t>
            </a:r>
            <a:r>
              <a:rPr kumimoji="1" lang="en-US" altLang="en-US" sz="2800" b="1" dirty="0">
                <a:latin typeface="Times New Roman" pitchFamily="18" charset="0"/>
              </a:rPr>
              <a:t>～</a:t>
            </a:r>
            <a:r>
              <a:rPr kumimoji="1" lang="zh-CN" altLang="en-US" sz="2800" dirty="0">
                <a:latin typeface="Times New Roman" pitchFamily="18" charset="0"/>
              </a:rPr>
              <a:t> </a:t>
            </a:r>
            <a:r>
              <a:rPr kumimoji="1" lang="en-US" altLang="zh-CN" sz="2800" b="1" dirty="0">
                <a:latin typeface="宋体" pitchFamily="2" charset="-122"/>
              </a:rPr>
              <a:t>k</a:t>
            </a:r>
            <a:r>
              <a:rPr kumimoji="1" lang="zh-CN" altLang="en-US" sz="2800" b="1" dirty="0">
                <a:latin typeface="宋体" pitchFamily="2" charset="-122"/>
              </a:rPr>
              <a:t>之中任何一个整数整除，则不必除下去，肯定不是素数，跳出循环</a:t>
            </a:r>
            <a:r>
              <a:rPr kumimoji="1" lang="en-US" altLang="zh-CN" sz="2800" b="1" dirty="0">
                <a:latin typeface="宋体" pitchFamily="2" charset="-122"/>
              </a:rPr>
              <a:t>,(i&lt;=k)</a:t>
            </a:r>
            <a:r>
              <a:rPr kumimoji="1" lang="zh-CN" altLang="en-US" sz="2800" b="1" dirty="0">
                <a:latin typeface="宋体" pitchFamily="2" charset="-122"/>
              </a:rPr>
              <a:t>。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</a:pPr>
            <a:r>
              <a:rPr kumimoji="1" lang="zh-CN" altLang="en-US" sz="2800" b="1" dirty="0">
                <a:latin typeface="宋体" pitchFamily="2" charset="-122"/>
              </a:rPr>
              <a:t> （</a:t>
            </a:r>
            <a:r>
              <a:rPr kumimoji="1" lang="en-US" altLang="zh-CN" sz="2800" b="1" dirty="0">
                <a:latin typeface="宋体" pitchFamily="2" charset="-122"/>
              </a:rPr>
              <a:t>2</a:t>
            </a:r>
            <a:r>
              <a:rPr kumimoji="1" lang="zh-CN" altLang="en-US" sz="2800" b="1" dirty="0">
                <a:latin typeface="宋体" pitchFamily="2" charset="-122"/>
              </a:rPr>
              <a:t>）若所有数都不能被除尽，则循环自然完成。此时</a:t>
            </a:r>
            <a:r>
              <a:rPr kumimoji="1" lang="en-US" altLang="zh-CN" sz="2800" b="1" dirty="0">
                <a:latin typeface="宋体" pitchFamily="2" charset="-122"/>
              </a:rPr>
              <a:t>i&gt;=k+1.</a:t>
            </a:r>
            <a:r>
              <a:rPr kumimoji="1" lang="zh-CN" altLang="en-US" sz="2800" b="1" dirty="0">
                <a:latin typeface="Times New Roman" pitchFamily="18" charset="0"/>
              </a:rPr>
              <a:t>在循环之后判别</a:t>
            </a:r>
            <a:r>
              <a:rPr kumimoji="1" lang="en-US" altLang="zh-CN" sz="2800" b="1" dirty="0">
                <a:latin typeface="Times New Roman" pitchFamily="18" charset="0"/>
              </a:rPr>
              <a:t>i</a:t>
            </a:r>
            <a:r>
              <a:rPr kumimoji="1" lang="zh-CN" altLang="en-US" sz="2800" b="1" dirty="0">
                <a:latin typeface="Times New Roman" pitchFamily="18" charset="0"/>
              </a:rPr>
              <a:t>的值是否大于或等于</a:t>
            </a:r>
            <a:r>
              <a:rPr kumimoji="1" lang="en-US" altLang="zh-CN" sz="2800" b="1" dirty="0">
                <a:latin typeface="Times New Roman" pitchFamily="18" charset="0"/>
              </a:rPr>
              <a:t>k+1</a:t>
            </a:r>
            <a:r>
              <a:rPr kumimoji="1" lang="zh-CN" altLang="en-US" sz="2800" b="1" dirty="0">
                <a:latin typeface="Times New Roman" pitchFamily="18" charset="0"/>
              </a:rPr>
              <a:t>，若是，则表明未曾被</a:t>
            </a:r>
            <a:r>
              <a:rPr kumimoji="1" lang="en-US" altLang="zh-CN" sz="2800" b="1" dirty="0">
                <a:latin typeface="Times New Roman" pitchFamily="18" charset="0"/>
              </a:rPr>
              <a:t>2 </a:t>
            </a:r>
            <a:r>
              <a:rPr kumimoji="1" lang="en-US" altLang="en-US" sz="2800" b="1" dirty="0">
                <a:latin typeface="Times New Roman" pitchFamily="18" charset="0"/>
              </a:rPr>
              <a:t>～</a:t>
            </a:r>
            <a:r>
              <a:rPr kumimoji="1" lang="zh-CN" altLang="en-US" sz="2800" dirty="0">
                <a:latin typeface="Times New Roman" pitchFamily="18" charset="0"/>
              </a:rPr>
              <a:t> </a:t>
            </a:r>
            <a:r>
              <a:rPr kumimoji="1" lang="en-US" altLang="zh-CN" sz="2800" b="1" dirty="0">
                <a:latin typeface="Times New Roman" pitchFamily="18" charset="0"/>
              </a:rPr>
              <a:t>k</a:t>
            </a:r>
            <a:r>
              <a:rPr kumimoji="1" lang="zh-CN" altLang="en-US" sz="2800" b="1" dirty="0">
                <a:latin typeface="Times New Roman" pitchFamily="18" charset="0"/>
              </a:rPr>
              <a:t>之间任一整数整除过，因此输出“是素数”。</a:t>
            </a: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endParaRPr kumimoji="1" lang="en-US" altLang="zh-CN" sz="2800" b="1" dirty="0">
              <a:latin typeface="宋体" pitchFamily="2" charset="-122"/>
            </a:endParaRPr>
          </a:p>
        </p:txBody>
      </p:sp>
      <p:sp>
        <p:nvSpPr>
          <p:cNvPr id="43012" name="Text Box 5"/>
          <p:cNvSpPr txBox="1">
            <a:spLocks noChangeArrowheads="1"/>
          </p:cNvSpPr>
          <p:nvPr/>
        </p:nvSpPr>
        <p:spPr bwMode="auto">
          <a:xfrm>
            <a:off x="827088" y="0"/>
            <a:ext cx="3168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3600" b="1">
                <a:latin typeface="Times New Roman" pitchFamily="18" charset="0"/>
              </a:rPr>
              <a:t>编程举例</a:t>
            </a:r>
            <a:endParaRPr lang="zh-CN" altLang="en-US" sz="36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755650" y="33338"/>
            <a:ext cx="4713288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kumimoji="1" lang="zh-CN" altLang="en-US" sz="3200" b="1" i="1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什么问题需要使用循环？</a:t>
            </a:r>
          </a:p>
        </p:txBody>
      </p:sp>
      <p:sp>
        <p:nvSpPr>
          <p:cNvPr id="75779" name="WordArt 3"/>
          <p:cNvSpPr>
            <a:spLocks noChangeArrowheads="1" noChangeShapeType="1" noTextEdit="1"/>
          </p:cNvSpPr>
          <p:nvPr/>
        </p:nvSpPr>
        <p:spPr bwMode="auto">
          <a:xfrm rot="-1461047">
            <a:off x="8359775" y="252413"/>
            <a:ext cx="498475" cy="6651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5704"/>
              </a:avLst>
            </a:prstTxWarp>
          </a:bodyPr>
          <a:lstStyle/>
          <a:p>
            <a:r>
              <a:rPr lang="zh-CN" altLang="en-US" sz="3600" kern="10">
                <a:ln w="9525">
                  <a:solidFill>
                    <a:srgbClr val="FF00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/>
                  </a:outerShdw>
                </a:effectLst>
                <a:latin typeface="宋体"/>
                <a:ea typeface="宋体"/>
              </a:rPr>
              <a:t>？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00075" y="1879600"/>
            <a:ext cx="8347075" cy="49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ts val="2500"/>
              </a:lnSpc>
            </a:pPr>
            <a:r>
              <a:rPr lang="en-US" altLang="zh-CN" sz="2600" b="1">
                <a:ea typeface="黑体" pitchFamily="2" charset="-122"/>
                <a:cs typeface="Arial" charset="0"/>
              </a:rPr>
              <a:t>#include &lt;stdio.h&gt;</a:t>
            </a:r>
          </a:p>
          <a:p>
            <a:pPr algn="l" eaLnBrk="1" hangingPunct="1">
              <a:lnSpc>
                <a:spcPts val="2500"/>
              </a:lnSpc>
              <a:spcBef>
                <a:spcPct val="20000"/>
              </a:spcBef>
            </a:pPr>
            <a:r>
              <a:rPr kumimoji="1" lang="en-US" altLang="zh-CN" sz="2600" b="1">
                <a:ea typeface="黑体" pitchFamily="2" charset="-122"/>
                <a:cs typeface="Arial" charset="0"/>
              </a:rPr>
              <a:t>int main()</a:t>
            </a:r>
          </a:p>
          <a:p>
            <a:pPr algn="l" eaLnBrk="1" hangingPunct="1">
              <a:lnSpc>
                <a:spcPts val="2500"/>
              </a:lnSpc>
              <a:spcBef>
                <a:spcPct val="50000"/>
              </a:spcBef>
            </a:pPr>
            <a:r>
              <a:rPr kumimoji="1" lang="en-US" altLang="zh-CN" sz="2600" b="1">
                <a:ea typeface="黑体" pitchFamily="2" charset="-122"/>
                <a:cs typeface="Arial" charset="0"/>
              </a:rPr>
              <a:t>{</a:t>
            </a:r>
          </a:p>
          <a:p>
            <a:pPr algn="l" eaLnBrk="1" hangingPunct="1">
              <a:lnSpc>
                <a:spcPts val="2500"/>
              </a:lnSpc>
              <a:spcBef>
                <a:spcPct val="50000"/>
              </a:spcBef>
            </a:pPr>
            <a:r>
              <a:rPr kumimoji="1" lang="en-US" altLang="zh-CN" sz="2600" b="1">
                <a:ea typeface="黑体" pitchFamily="2" charset="-122"/>
                <a:cs typeface="Arial" charset="0"/>
              </a:rPr>
              <a:t>    int   i=1,sum=0;</a:t>
            </a:r>
          </a:p>
          <a:p>
            <a:pPr algn="l" eaLnBrk="1" hangingPunct="1">
              <a:lnSpc>
                <a:spcPts val="2500"/>
              </a:lnSpc>
              <a:spcBef>
                <a:spcPct val="50000"/>
              </a:spcBef>
            </a:pPr>
            <a:r>
              <a:rPr kumimoji="1" lang="en-US" altLang="zh-CN" sz="2600" b="1">
                <a:latin typeface="黑体" pitchFamily="2" charset="-122"/>
                <a:ea typeface="黑体" pitchFamily="2" charset="-122"/>
                <a:cs typeface="Arial" charset="0"/>
              </a:rPr>
              <a:t>  </a:t>
            </a:r>
            <a:r>
              <a:rPr kumimoji="1" lang="en-US" altLang="zh-CN" sz="2600" b="1">
                <a:ea typeface="黑体" pitchFamily="2" charset="-122"/>
                <a:cs typeface="Arial" charset="0"/>
              </a:rPr>
              <a:t>sum=sum+i;  i++; </a:t>
            </a:r>
          </a:p>
          <a:p>
            <a:pPr algn="l" eaLnBrk="1" hangingPunct="1">
              <a:lnSpc>
                <a:spcPts val="2500"/>
              </a:lnSpc>
              <a:spcBef>
                <a:spcPct val="50000"/>
              </a:spcBef>
            </a:pPr>
            <a:r>
              <a:rPr kumimoji="1" lang="en-US" altLang="zh-CN" sz="2600" b="1">
                <a:ea typeface="黑体" pitchFamily="2" charset="-122"/>
                <a:cs typeface="Arial" charset="0"/>
              </a:rPr>
              <a:t>    sum=sum+i; i++;</a:t>
            </a:r>
          </a:p>
          <a:p>
            <a:pPr algn="l" eaLnBrk="1" hangingPunct="1">
              <a:lnSpc>
                <a:spcPts val="2500"/>
              </a:lnSpc>
              <a:spcBef>
                <a:spcPct val="50000"/>
              </a:spcBef>
            </a:pPr>
            <a:r>
              <a:rPr kumimoji="1" lang="en-US" altLang="zh-CN" sz="2600" b="1">
                <a:ea typeface="黑体" pitchFamily="2" charset="-122"/>
                <a:cs typeface="Arial" charset="0"/>
              </a:rPr>
              <a:t>       ……</a:t>
            </a:r>
          </a:p>
          <a:p>
            <a:pPr algn="l" eaLnBrk="1" hangingPunct="1">
              <a:lnSpc>
                <a:spcPts val="2500"/>
              </a:lnSpc>
              <a:spcBef>
                <a:spcPct val="50000"/>
              </a:spcBef>
            </a:pPr>
            <a:r>
              <a:rPr kumimoji="1" lang="en-US" altLang="zh-CN" sz="2600" b="1">
                <a:ea typeface="黑体" pitchFamily="2" charset="-122"/>
                <a:cs typeface="Arial" charset="0"/>
              </a:rPr>
              <a:t>    printf("sum=%d",sum); </a:t>
            </a:r>
          </a:p>
          <a:p>
            <a:pPr algn="l" eaLnBrk="1" hangingPunct="1">
              <a:lnSpc>
                <a:spcPts val="2500"/>
              </a:lnSpc>
              <a:spcBef>
                <a:spcPct val="50000"/>
              </a:spcBef>
            </a:pPr>
            <a:r>
              <a:rPr kumimoji="1" lang="en-US" altLang="zh-CN" sz="2600" b="1">
                <a:ea typeface="黑体" pitchFamily="2" charset="-122"/>
                <a:cs typeface="Arial" charset="0"/>
              </a:rPr>
              <a:t>    return 0;</a:t>
            </a:r>
          </a:p>
          <a:p>
            <a:pPr algn="l" eaLnBrk="1" hangingPunct="1">
              <a:lnSpc>
                <a:spcPts val="2500"/>
              </a:lnSpc>
              <a:spcBef>
                <a:spcPct val="50000"/>
              </a:spcBef>
            </a:pPr>
            <a:r>
              <a:rPr kumimoji="1" lang="en-US" altLang="zh-CN" sz="2600" b="1">
                <a:ea typeface="黑体" pitchFamily="2" charset="-122"/>
                <a:cs typeface="Arial" charset="0"/>
              </a:rPr>
              <a:t>}</a:t>
            </a:r>
          </a:p>
        </p:txBody>
      </p:sp>
      <p:grpSp>
        <p:nvGrpSpPr>
          <p:cNvPr id="6" name="Group 7"/>
          <p:cNvGrpSpPr>
            <a:grpSpLocks/>
          </p:cNvGrpSpPr>
          <p:nvPr/>
        </p:nvGrpSpPr>
        <p:grpSpPr bwMode="auto">
          <a:xfrm>
            <a:off x="971550" y="681038"/>
            <a:ext cx="2952750" cy="1174750"/>
            <a:chOff x="453" y="964"/>
            <a:chExt cx="1535" cy="740"/>
          </a:xfrm>
        </p:grpSpPr>
        <p:graphicFrame>
          <p:nvGraphicFramePr>
            <p:cNvPr id="7175" name="Object 8"/>
            <p:cNvGraphicFramePr>
              <a:graphicFrameLocks noChangeAspect="1"/>
            </p:cNvGraphicFramePr>
            <p:nvPr/>
          </p:nvGraphicFramePr>
          <p:xfrm>
            <a:off x="1294" y="964"/>
            <a:ext cx="694" cy="7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37" name="公式" r:id="rId3" imgW="558558" imgH="431613" progId="Equation.3">
                    <p:embed/>
                  </p:oleObj>
                </mc:Choice>
                <mc:Fallback>
                  <p:oleObj name="公式" r:id="rId3" imgW="558558" imgH="431613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4" y="964"/>
                          <a:ext cx="694" cy="7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453" y="1072"/>
              <a:ext cx="75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  <a:defRPr/>
              </a:pPr>
              <a:r>
                <a:rPr kumimoji="1" lang="zh-CN" altLang="en-US" sz="2800" b="1" dirty="0">
                  <a:solidFill>
                    <a:srgbClr val="006600"/>
                  </a:solidFill>
                  <a:latin typeface="楷体_GB2312" pitchFamily="49" charset="-122"/>
                  <a:ea typeface="楷体_GB2312" pitchFamily="49" charset="-122"/>
                </a:rPr>
                <a:t>问题</a:t>
              </a:r>
              <a:r>
                <a:rPr kumimoji="1" lang="en-US" altLang="zh-CN" sz="2800" b="1" dirty="0">
                  <a:solidFill>
                    <a:srgbClr val="006600"/>
                  </a:solidFill>
                  <a:latin typeface="楷体_GB2312" pitchFamily="49" charset="-122"/>
                  <a:ea typeface="楷体_GB2312" pitchFamily="49" charset="-122"/>
                </a:rPr>
                <a:t>2</a:t>
              </a:r>
              <a:r>
                <a:rPr kumimoji="1" lang="zh-CN" altLang="en-US" sz="2800" b="1" dirty="0">
                  <a:solidFill>
                    <a:srgbClr val="006600"/>
                  </a:solidFill>
                  <a:latin typeface="楷体_GB2312" pitchFamily="49" charset="-122"/>
                  <a:ea typeface="楷体_GB2312" pitchFamily="49" charset="-122"/>
                </a:rPr>
                <a:t>：</a:t>
              </a:r>
              <a:endParaRPr kumimoji="1" lang="zh-CN" altLang="en-US" sz="28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580063" y="830263"/>
            <a:ext cx="19446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CC0066"/>
                </a:solidFill>
              </a:rPr>
              <a:t>99</a:t>
            </a:r>
            <a:r>
              <a:rPr lang="zh-CN" altLang="en-US" sz="3200" b="1">
                <a:solidFill>
                  <a:srgbClr val="CC0066"/>
                </a:solidFill>
              </a:rPr>
              <a:t>次加法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8" grpId="0" autoUpdateAnimBg="0"/>
      <p:bldP spid="75779" grpId="0" animBg="1"/>
      <p:bldP spid="9" grpId="0" build="p"/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443663" y="6526213"/>
            <a:ext cx="2406650" cy="331787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zh-CN" altLang="en-US">
                <a:solidFill>
                  <a:srgbClr val="008000"/>
                </a:solidFill>
                <a:latin typeface="宋体" pitchFamily="2" charset="-122"/>
              </a:rPr>
              <a:t>第 </a:t>
            </a:r>
            <a:fld id="{09ABDE6D-812C-4644-AA22-716272EBC897}" type="slidenum">
              <a:rPr lang="zh-CN" altLang="en-US" b="1" smtClean="0">
                <a:solidFill>
                  <a:srgbClr val="FF9900"/>
                </a:solidFill>
                <a:latin typeface="宋体" pitchFamily="2" charset="-122"/>
              </a:rPr>
              <a:pPr eaLnBrk="1" hangingPunct="1">
                <a:buFont typeface="Monotype Sorts" pitchFamily="2" charset="2"/>
                <a:buNone/>
              </a:pPr>
              <a:t>40</a:t>
            </a:fld>
            <a:r>
              <a:rPr lang="en-US" altLang="zh-CN" b="1">
                <a:solidFill>
                  <a:srgbClr val="008000"/>
                </a:solidFill>
                <a:latin typeface="宋体" pitchFamily="2" charset="-122"/>
              </a:rPr>
              <a:t> </a:t>
            </a:r>
            <a:r>
              <a:rPr lang="zh-CN" altLang="en-US">
                <a:solidFill>
                  <a:srgbClr val="008000"/>
                </a:solidFill>
                <a:latin typeface="宋体" pitchFamily="2" charset="-122"/>
              </a:rPr>
              <a:t>页</a:t>
            </a:r>
          </a:p>
        </p:txBody>
      </p:sp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468313" y="314325"/>
            <a:ext cx="8153400" cy="6632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ts val="3360"/>
              </a:lnSpc>
              <a:spcBef>
                <a:spcPts val="0"/>
              </a:spcBef>
            </a:pPr>
            <a:r>
              <a:rPr kumimoji="1" lang="en-US" altLang="zh-CN" sz="2800" b="1" dirty="0">
                <a:latin typeface="Times New Roman" pitchFamily="18" charset="0"/>
              </a:rPr>
              <a:t>#include &lt;</a:t>
            </a:r>
            <a:r>
              <a:rPr kumimoji="1" lang="en-US" altLang="zh-CN" sz="2800" b="1" dirty="0" err="1">
                <a:latin typeface="Times New Roman" pitchFamily="18" charset="0"/>
              </a:rPr>
              <a:t>stdio.h</a:t>
            </a:r>
            <a:r>
              <a:rPr kumimoji="1" lang="en-US" altLang="zh-CN" sz="2800" b="1" dirty="0">
                <a:latin typeface="Times New Roman" pitchFamily="18" charset="0"/>
              </a:rPr>
              <a:t>&gt;</a:t>
            </a:r>
          </a:p>
          <a:p>
            <a:pPr algn="l" eaLnBrk="1" hangingPunct="1">
              <a:lnSpc>
                <a:spcPts val="3360"/>
              </a:lnSpc>
              <a:spcBef>
                <a:spcPts val="0"/>
              </a:spcBef>
            </a:pPr>
            <a:r>
              <a:rPr kumimoji="1" lang="en-US" altLang="zh-CN" sz="2800" b="1" dirty="0" err="1">
                <a:latin typeface="Times New Roman" pitchFamily="18" charset="0"/>
              </a:rPr>
              <a:t>int</a:t>
            </a:r>
            <a:r>
              <a:rPr kumimoji="1" lang="en-US" altLang="zh-CN" sz="2800" b="1" dirty="0">
                <a:latin typeface="Times New Roman" pitchFamily="18" charset="0"/>
              </a:rPr>
              <a:t> main( )</a:t>
            </a:r>
          </a:p>
          <a:p>
            <a:pPr algn="l" eaLnBrk="1" hangingPunct="1">
              <a:lnSpc>
                <a:spcPts val="3360"/>
              </a:lnSpc>
              <a:spcBef>
                <a:spcPts val="0"/>
              </a:spcBef>
            </a:pPr>
            <a:r>
              <a:rPr kumimoji="1" lang="en-US" altLang="zh-CN" sz="2800" b="1" dirty="0">
                <a:latin typeface="Times New Roman" pitchFamily="18" charset="0"/>
              </a:rPr>
              <a:t>{ </a:t>
            </a:r>
          </a:p>
          <a:p>
            <a:pPr algn="l" eaLnBrk="1" hangingPunct="1">
              <a:lnSpc>
                <a:spcPts val="3360"/>
              </a:lnSpc>
              <a:spcBef>
                <a:spcPts val="0"/>
              </a:spcBef>
            </a:pPr>
            <a:r>
              <a:rPr kumimoji="1" lang="en-US" altLang="zh-CN" sz="2800" b="1" dirty="0">
                <a:latin typeface="Times New Roman" pitchFamily="18" charset="0"/>
              </a:rPr>
              <a:t>    </a:t>
            </a:r>
            <a:r>
              <a:rPr kumimoji="1" lang="en-US" altLang="zh-CN" sz="2800" b="1" dirty="0" err="1">
                <a:latin typeface="Times New Roman" pitchFamily="18" charset="0"/>
              </a:rPr>
              <a:t>int</a:t>
            </a:r>
            <a:r>
              <a:rPr kumimoji="1" lang="en-US" altLang="zh-CN" sz="2800" b="1" dirty="0">
                <a:latin typeface="Times New Roman" pitchFamily="18" charset="0"/>
              </a:rPr>
              <a:t> m, i, k;</a:t>
            </a:r>
          </a:p>
          <a:p>
            <a:pPr algn="l" eaLnBrk="1" hangingPunct="1">
              <a:lnSpc>
                <a:spcPts val="3360"/>
              </a:lnSpc>
              <a:spcBef>
                <a:spcPts val="0"/>
              </a:spcBef>
            </a:pPr>
            <a:r>
              <a:rPr kumimoji="1" lang="en-US" altLang="zh-CN" sz="2800" b="1" dirty="0">
                <a:latin typeface="Times New Roman" pitchFamily="18" charset="0"/>
              </a:rPr>
              <a:t>    </a:t>
            </a:r>
            <a:r>
              <a:rPr kumimoji="1" lang="en-US" altLang="zh-CN" sz="2800" b="1" dirty="0" err="1">
                <a:latin typeface="Times New Roman" pitchFamily="18" charset="0"/>
              </a:rPr>
              <a:t>scanf</a:t>
            </a:r>
            <a:r>
              <a:rPr kumimoji="1" lang="en-US" altLang="zh-CN" sz="2800" b="1" dirty="0">
                <a:latin typeface="Times New Roman" pitchFamily="18" charset="0"/>
              </a:rPr>
              <a:t>("%</a:t>
            </a:r>
            <a:r>
              <a:rPr kumimoji="1" lang="en-US" altLang="zh-CN" sz="2800" b="1" dirty="0" err="1">
                <a:latin typeface="Times New Roman" pitchFamily="18" charset="0"/>
              </a:rPr>
              <a:t>d",&amp;m</a:t>
            </a:r>
            <a:r>
              <a:rPr kumimoji="1" lang="en-US" altLang="zh-CN" sz="2800" b="1" dirty="0">
                <a:latin typeface="Times New Roman" pitchFamily="18" charset="0"/>
              </a:rPr>
              <a:t>);</a:t>
            </a:r>
          </a:p>
          <a:p>
            <a:pPr algn="l" eaLnBrk="1" hangingPunct="1">
              <a:lnSpc>
                <a:spcPts val="3360"/>
              </a:lnSpc>
              <a:spcBef>
                <a:spcPts val="0"/>
              </a:spcBef>
            </a:pPr>
            <a:r>
              <a:rPr kumimoji="1" lang="en-US" altLang="zh-CN" sz="2800" b="1" dirty="0">
                <a:latin typeface="Times New Roman" pitchFamily="18" charset="0"/>
              </a:rPr>
              <a:t>    k=m-1;</a:t>
            </a:r>
          </a:p>
          <a:p>
            <a:pPr algn="l" eaLnBrk="1" hangingPunct="1">
              <a:lnSpc>
                <a:spcPts val="3360"/>
              </a:lnSpc>
              <a:spcBef>
                <a:spcPts val="0"/>
              </a:spcBef>
            </a:pPr>
            <a:r>
              <a:rPr kumimoji="1" lang="en-US" altLang="zh-CN" sz="2800" b="1" dirty="0">
                <a:latin typeface="Times New Roman" pitchFamily="18" charset="0"/>
              </a:rPr>
              <a:t>    for(i=2; i&lt;=k; i++)</a:t>
            </a:r>
          </a:p>
          <a:p>
            <a:pPr algn="l" eaLnBrk="1" hangingPunct="1">
              <a:lnSpc>
                <a:spcPts val="3360"/>
              </a:lnSpc>
              <a:spcBef>
                <a:spcPts val="0"/>
              </a:spcBef>
            </a:pPr>
            <a:r>
              <a:rPr kumimoji="1" lang="en-US" altLang="zh-CN" sz="2800" b="1" dirty="0">
                <a:latin typeface="Times New Roman" pitchFamily="18" charset="0"/>
              </a:rPr>
              <a:t>          if(</a:t>
            </a:r>
            <a:r>
              <a:rPr kumimoji="1" lang="en-US" altLang="zh-CN" sz="2800" b="1" dirty="0" err="1">
                <a:latin typeface="Times New Roman" pitchFamily="18" charset="0"/>
              </a:rPr>
              <a:t>m%i</a:t>
            </a:r>
            <a:r>
              <a:rPr kumimoji="1" lang="en-US" altLang="zh-CN" sz="2800" b="1" dirty="0">
                <a:latin typeface="Times New Roman" pitchFamily="18" charset="0"/>
              </a:rPr>
              <a:t>==0) </a:t>
            </a:r>
          </a:p>
          <a:p>
            <a:pPr algn="l" eaLnBrk="1" hangingPunct="1">
              <a:lnSpc>
                <a:spcPts val="3360"/>
              </a:lnSpc>
              <a:spcBef>
                <a:spcPts val="0"/>
              </a:spcBef>
            </a:pPr>
            <a:r>
              <a:rPr kumimoji="1" lang="en-US" altLang="zh-CN" sz="2800" b="1" dirty="0">
                <a:latin typeface="Times New Roman" pitchFamily="18" charset="0"/>
              </a:rPr>
              <a:t>               </a:t>
            </a:r>
            <a:r>
              <a:rPr kumimoji="1" lang="en-US" altLang="zh-CN" sz="2800" b="1" dirty="0">
                <a:solidFill>
                  <a:srgbClr val="C00000"/>
                </a:solidFill>
                <a:latin typeface="Times New Roman" pitchFamily="18" charset="0"/>
              </a:rPr>
              <a:t>break;</a:t>
            </a:r>
          </a:p>
          <a:p>
            <a:pPr algn="l" eaLnBrk="1" hangingPunct="1">
              <a:lnSpc>
                <a:spcPts val="3360"/>
              </a:lnSpc>
              <a:spcBef>
                <a:spcPts val="0"/>
              </a:spcBef>
            </a:pPr>
            <a:r>
              <a:rPr kumimoji="1" lang="en-US" altLang="zh-CN" sz="2800" b="1" dirty="0">
                <a:latin typeface="Times New Roman" pitchFamily="18" charset="0"/>
              </a:rPr>
              <a:t>    if(i&gt;=k+1)  </a:t>
            </a:r>
          </a:p>
          <a:p>
            <a:pPr algn="l" eaLnBrk="1" hangingPunct="1">
              <a:lnSpc>
                <a:spcPts val="3360"/>
              </a:lnSpc>
              <a:spcBef>
                <a:spcPts val="0"/>
              </a:spcBef>
            </a:pPr>
            <a:r>
              <a:rPr kumimoji="1" lang="en-US" altLang="zh-CN" sz="2800" b="1" dirty="0">
                <a:latin typeface="Times New Roman" pitchFamily="18" charset="0"/>
              </a:rPr>
              <a:t>         </a:t>
            </a:r>
            <a:r>
              <a:rPr kumimoji="1" lang="en-US" altLang="zh-CN" sz="2800" b="1" dirty="0" err="1">
                <a:latin typeface="Times New Roman" pitchFamily="18" charset="0"/>
              </a:rPr>
              <a:t>printf</a:t>
            </a:r>
            <a:r>
              <a:rPr kumimoji="1" lang="en-US" altLang="zh-CN" sz="2800" b="1" dirty="0">
                <a:latin typeface="Times New Roman" pitchFamily="18" charset="0"/>
              </a:rPr>
              <a:t> ("%d is a prime number\n", m);</a:t>
            </a:r>
          </a:p>
          <a:p>
            <a:pPr algn="l" eaLnBrk="1" hangingPunct="1">
              <a:lnSpc>
                <a:spcPts val="3360"/>
              </a:lnSpc>
              <a:spcBef>
                <a:spcPts val="0"/>
              </a:spcBef>
            </a:pPr>
            <a:r>
              <a:rPr kumimoji="1" lang="en-US" altLang="zh-CN" sz="2800" b="1" dirty="0">
                <a:latin typeface="Times New Roman" pitchFamily="18" charset="0"/>
              </a:rPr>
              <a:t>    else </a:t>
            </a:r>
          </a:p>
          <a:p>
            <a:pPr algn="l" eaLnBrk="1" hangingPunct="1">
              <a:lnSpc>
                <a:spcPts val="3360"/>
              </a:lnSpc>
              <a:spcBef>
                <a:spcPts val="0"/>
              </a:spcBef>
            </a:pPr>
            <a:r>
              <a:rPr kumimoji="1" lang="en-US" altLang="zh-CN" sz="2800" b="1" dirty="0">
                <a:latin typeface="Times New Roman" pitchFamily="18" charset="0"/>
              </a:rPr>
              <a:t>         </a:t>
            </a:r>
            <a:r>
              <a:rPr kumimoji="1" lang="en-US" altLang="zh-CN" sz="2800" b="1" dirty="0" err="1">
                <a:latin typeface="Times New Roman" pitchFamily="18" charset="0"/>
              </a:rPr>
              <a:t>printf</a:t>
            </a:r>
            <a:r>
              <a:rPr kumimoji="1" lang="en-US" altLang="zh-CN" sz="2800" b="1" dirty="0">
                <a:latin typeface="Times New Roman" pitchFamily="18" charset="0"/>
              </a:rPr>
              <a:t>("%d is  not a prime number\n", m);</a:t>
            </a:r>
          </a:p>
          <a:p>
            <a:pPr algn="l" eaLnBrk="1" hangingPunct="1">
              <a:lnSpc>
                <a:spcPts val="3360"/>
              </a:lnSpc>
              <a:spcBef>
                <a:spcPts val="0"/>
              </a:spcBef>
            </a:pPr>
            <a:r>
              <a:rPr kumimoji="1" lang="en-US" altLang="zh-CN" sz="2800" b="1" dirty="0">
                <a:latin typeface="Times New Roman" pitchFamily="18" charset="0"/>
              </a:rPr>
              <a:t>    return 0;</a:t>
            </a:r>
          </a:p>
          <a:p>
            <a:pPr algn="l" eaLnBrk="1" hangingPunct="1">
              <a:lnSpc>
                <a:spcPts val="3360"/>
              </a:lnSpc>
              <a:spcBef>
                <a:spcPts val="0"/>
              </a:spcBef>
            </a:pPr>
            <a:r>
              <a:rPr kumimoji="1" lang="en-US" altLang="zh-CN" sz="2800" b="1" dirty="0">
                <a:latin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6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6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65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65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65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65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65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65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65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65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656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2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443663" y="6526213"/>
            <a:ext cx="2406650" cy="331787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zh-CN" altLang="en-US">
                <a:solidFill>
                  <a:srgbClr val="008000"/>
                </a:solidFill>
                <a:latin typeface="宋体" pitchFamily="2" charset="-122"/>
              </a:rPr>
              <a:t>第 </a:t>
            </a:r>
            <a:fld id="{09ABDE6D-812C-4644-AA22-716272EBC897}" type="slidenum">
              <a:rPr lang="zh-CN" altLang="en-US" b="1" smtClean="0">
                <a:solidFill>
                  <a:srgbClr val="FF9900"/>
                </a:solidFill>
                <a:latin typeface="宋体" pitchFamily="2" charset="-122"/>
              </a:rPr>
              <a:pPr eaLnBrk="1" hangingPunct="1">
                <a:buFont typeface="Monotype Sorts" pitchFamily="2" charset="2"/>
                <a:buNone/>
              </a:pPr>
              <a:t>41</a:t>
            </a:fld>
            <a:r>
              <a:rPr lang="en-US" altLang="zh-CN" b="1">
                <a:solidFill>
                  <a:srgbClr val="008000"/>
                </a:solidFill>
                <a:latin typeface="宋体" pitchFamily="2" charset="-122"/>
              </a:rPr>
              <a:t> </a:t>
            </a:r>
            <a:r>
              <a:rPr lang="zh-CN" altLang="en-US">
                <a:solidFill>
                  <a:srgbClr val="008000"/>
                </a:solidFill>
                <a:latin typeface="宋体" pitchFamily="2" charset="-122"/>
              </a:rPr>
              <a:t>页</a:t>
            </a:r>
          </a:p>
        </p:txBody>
      </p:sp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539552" y="314325"/>
            <a:ext cx="8153400" cy="6632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ts val="3360"/>
              </a:lnSpc>
              <a:spcBef>
                <a:spcPts val="0"/>
              </a:spcBef>
            </a:pPr>
            <a:r>
              <a:rPr kumimoji="1" lang="en-US" altLang="zh-CN" sz="2800" b="1" dirty="0">
                <a:latin typeface="Times New Roman" pitchFamily="18" charset="0"/>
              </a:rPr>
              <a:t>#include &lt;</a:t>
            </a:r>
            <a:r>
              <a:rPr kumimoji="1" lang="en-US" altLang="zh-CN" sz="2800" b="1" dirty="0" err="1">
                <a:latin typeface="Times New Roman" pitchFamily="18" charset="0"/>
              </a:rPr>
              <a:t>stdio.h</a:t>
            </a:r>
            <a:r>
              <a:rPr kumimoji="1" lang="en-US" altLang="zh-CN" sz="2800" b="1" dirty="0">
                <a:latin typeface="Times New Roman" pitchFamily="18" charset="0"/>
              </a:rPr>
              <a:t>&gt;      //</a:t>
            </a:r>
            <a:r>
              <a:rPr kumimoji="1" lang="zh-CN" altLang="en-US" sz="2800" b="1" dirty="0">
                <a:latin typeface="Times New Roman" pitchFamily="18" charset="0"/>
              </a:rPr>
              <a:t>程序改进</a:t>
            </a:r>
            <a:endParaRPr kumimoji="1" lang="en-US" altLang="zh-CN" sz="2800" b="1" dirty="0">
              <a:latin typeface="Times New Roman" pitchFamily="18" charset="0"/>
            </a:endParaRPr>
          </a:p>
          <a:p>
            <a:pPr algn="l" eaLnBrk="1" hangingPunct="1">
              <a:lnSpc>
                <a:spcPts val="3360"/>
              </a:lnSpc>
              <a:spcBef>
                <a:spcPts val="0"/>
              </a:spcBef>
            </a:pPr>
            <a:r>
              <a:rPr kumimoji="1" lang="en-US" altLang="zh-CN" sz="2800" b="1" dirty="0">
                <a:solidFill>
                  <a:srgbClr val="C00000"/>
                </a:solidFill>
                <a:latin typeface="Times New Roman" pitchFamily="18" charset="0"/>
              </a:rPr>
              <a:t>#include &lt;</a:t>
            </a:r>
            <a:r>
              <a:rPr kumimoji="1" lang="en-US" altLang="zh-CN" sz="2800" b="1" dirty="0" err="1">
                <a:solidFill>
                  <a:srgbClr val="C00000"/>
                </a:solidFill>
                <a:latin typeface="Times New Roman" pitchFamily="18" charset="0"/>
              </a:rPr>
              <a:t>math.h</a:t>
            </a:r>
            <a:r>
              <a:rPr kumimoji="1" lang="en-US" altLang="zh-CN" sz="2800" b="1" dirty="0">
                <a:solidFill>
                  <a:srgbClr val="C00000"/>
                </a:solidFill>
                <a:latin typeface="Times New Roman" pitchFamily="18" charset="0"/>
              </a:rPr>
              <a:t>&gt;</a:t>
            </a:r>
          </a:p>
          <a:p>
            <a:pPr algn="l" eaLnBrk="1" hangingPunct="1">
              <a:lnSpc>
                <a:spcPts val="3360"/>
              </a:lnSpc>
              <a:spcBef>
                <a:spcPts val="0"/>
              </a:spcBef>
            </a:pPr>
            <a:r>
              <a:rPr kumimoji="1" lang="en-US" altLang="zh-CN" sz="2800" b="1" dirty="0" err="1">
                <a:latin typeface="Times New Roman" pitchFamily="18" charset="0"/>
              </a:rPr>
              <a:t>int</a:t>
            </a:r>
            <a:r>
              <a:rPr kumimoji="1" lang="en-US" altLang="zh-CN" sz="2800" b="1" dirty="0">
                <a:latin typeface="Times New Roman" pitchFamily="18" charset="0"/>
              </a:rPr>
              <a:t> main( )</a:t>
            </a:r>
          </a:p>
          <a:p>
            <a:pPr algn="l" eaLnBrk="1" hangingPunct="1">
              <a:lnSpc>
                <a:spcPts val="3360"/>
              </a:lnSpc>
              <a:spcBef>
                <a:spcPts val="0"/>
              </a:spcBef>
            </a:pPr>
            <a:r>
              <a:rPr kumimoji="1" lang="en-US" altLang="zh-CN" sz="2800" b="1" dirty="0">
                <a:latin typeface="Times New Roman" pitchFamily="18" charset="0"/>
              </a:rPr>
              <a:t>{ </a:t>
            </a:r>
          </a:p>
          <a:p>
            <a:pPr algn="l" eaLnBrk="1" hangingPunct="1">
              <a:lnSpc>
                <a:spcPts val="3360"/>
              </a:lnSpc>
              <a:spcBef>
                <a:spcPts val="0"/>
              </a:spcBef>
            </a:pPr>
            <a:r>
              <a:rPr kumimoji="1" lang="en-US" altLang="zh-CN" sz="2800" b="1" dirty="0">
                <a:latin typeface="Times New Roman" pitchFamily="18" charset="0"/>
              </a:rPr>
              <a:t>    </a:t>
            </a:r>
            <a:r>
              <a:rPr kumimoji="1" lang="en-US" altLang="zh-CN" sz="2800" b="1" dirty="0" err="1">
                <a:latin typeface="Times New Roman" pitchFamily="18" charset="0"/>
              </a:rPr>
              <a:t>int</a:t>
            </a:r>
            <a:r>
              <a:rPr kumimoji="1" lang="en-US" altLang="zh-CN" sz="2800" b="1" dirty="0">
                <a:latin typeface="Times New Roman" pitchFamily="18" charset="0"/>
              </a:rPr>
              <a:t> m, i, k;</a:t>
            </a:r>
          </a:p>
          <a:p>
            <a:pPr algn="l" eaLnBrk="1" hangingPunct="1">
              <a:lnSpc>
                <a:spcPts val="3360"/>
              </a:lnSpc>
              <a:spcBef>
                <a:spcPts val="0"/>
              </a:spcBef>
            </a:pPr>
            <a:r>
              <a:rPr kumimoji="1" lang="en-US" altLang="zh-CN" sz="2800" b="1" dirty="0">
                <a:latin typeface="Times New Roman" pitchFamily="18" charset="0"/>
              </a:rPr>
              <a:t>    </a:t>
            </a:r>
            <a:r>
              <a:rPr kumimoji="1" lang="en-US" altLang="zh-CN" sz="2800" b="1" dirty="0" err="1">
                <a:latin typeface="Times New Roman" pitchFamily="18" charset="0"/>
              </a:rPr>
              <a:t>scanf</a:t>
            </a:r>
            <a:r>
              <a:rPr kumimoji="1" lang="en-US" altLang="zh-CN" sz="2800" b="1" dirty="0">
                <a:latin typeface="Times New Roman" pitchFamily="18" charset="0"/>
              </a:rPr>
              <a:t>("%</a:t>
            </a:r>
            <a:r>
              <a:rPr kumimoji="1" lang="en-US" altLang="zh-CN" sz="2800" b="1" dirty="0" err="1">
                <a:latin typeface="Times New Roman" pitchFamily="18" charset="0"/>
              </a:rPr>
              <a:t>d",&amp;m</a:t>
            </a:r>
            <a:r>
              <a:rPr kumimoji="1" lang="en-US" altLang="zh-CN" sz="2800" b="1" dirty="0">
                <a:latin typeface="Times New Roman" pitchFamily="18" charset="0"/>
              </a:rPr>
              <a:t>);</a:t>
            </a:r>
          </a:p>
          <a:p>
            <a:pPr algn="l" eaLnBrk="1" hangingPunct="1">
              <a:lnSpc>
                <a:spcPts val="3360"/>
              </a:lnSpc>
              <a:spcBef>
                <a:spcPts val="0"/>
              </a:spcBef>
            </a:pPr>
            <a:r>
              <a:rPr kumimoji="1" lang="en-US" altLang="zh-CN" sz="2800" b="1" dirty="0">
                <a:latin typeface="Times New Roman" pitchFamily="18" charset="0"/>
              </a:rPr>
              <a:t>    k=</a:t>
            </a:r>
            <a:r>
              <a:rPr kumimoji="1" lang="en-US" altLang="zh-CN" sz="2800" b="1" dirty="0" err="1">
                <a:latin typeface="Times New Roman" pitchFamily="18" charset="0"/>
              </a:rPr>
              <a:t>sqrt</a:t>
            </a:r>
            <a:r>
              <a:rPr kumimoji="1" lang="en-US" altLang="zh-CN" sz="2800" b="1" dirty="0">
                <a:latin typeface="Times New Roman" pitchFamily="18" charset="0"/>
              </a:rPr>
              <a:t>(m);</a:t>
            </a:r>
          </a:p>
          <a:p>
            <a:pPr algn="l" eaLnBrk="1" hangingPunct="1">
              <a:lnSpc>
                <a:spcPts val="3360"/>
              </a:lnSpc>
              <a:spcBef>
                <a:spcPts val="0"/>
              </a:spcBef>
            </a:pPr>
            <a:r>
              <a:rPr kumimoji="1" lang="en-US" altLang="zh-CN" sz="2800" b="1" dirty="0">
                <a:latin typeface="Times New Roman" pitchFamily="18" charset="0"/>
              </a:rPr>
              <a:t>    for(i=2; i&lt;=k; i++)</a:t>
            </a:r>
          </a:p>
          <a:p>
            <a:pPr algn="l" eaLnBrk="1" hangingPunct="1">
              <a:lnSpc>
                <a:spcPts val="3360"/>
              </a:lnSpc>
              <a:spcBef>
                <a:spcPts val="0"/>
              </a:spcBef>
            </a:pPr>
            <a:r>
              <a:rPr kumimoji="1" lang="en-US" altLang="zh-CN" sz="2800" b="1" dirty="0">
                <a:latin typeface="Times New Roman" pitchFamily="18" charset="0"/>
              </a:rPr>
              <a:t>          if(</a:t>
            </a:r>
            <a:r>
              <a:rPr kumimoji="1" lang="en-US" altLang="zh-CN" sz="2800" b="1" dirty="0" err="1">
                <a:latin typeface="Times New Roman" pitchFamily="18" charset="0"/>
              </a:rPr>
              <a:t>m%i</a:t>
            </a:r>
            <a:r>
              <a:rPr kumimoji="1" lang="en-US" altLang="zh-CN" sz="2800" b="1" dirty="0">
                <a:latin typeface="Times New Roman" pitchFamily="18" charset="0"/>
              </a:rPr>
              <a:t>==0) </a:t>
            </a:r>
          </a:p>
          <a:p>
            <a:pPr algn="l" eaLnBrk="1" hangingPunct="1">
              <a:lnSpc>
                <a:spcPts val="3360"/>
              </a:lnSpc>
              <a:spcBef>
                <a:spcPts val="0"/>
              </a:spcBef>
            </a:pPr>
            <a:r>
              <a:rPr kumimoji="1" lang="en-US" altLang="zh-CN" sz="2800" b="1" dirty="0">
                <a:latin typeface="Times New Roman" pitchFamily="18" charset="0"/>
              </a:rPr>
              <a:t>               </a:t>
            </a:r>
            <a:r>
              <a:rPr kumimoji="1" lang="en-US" altLang="zh-CN" sz="2800" b="1" dirty="0">
                <a:solidFill>
                  <a:srgbClr val="C00000"/>
                </a:solidFill>
                <a:latin typeface="Times New Roman" pitchFamily="18" charset="0"/>
              </a:rPr>
              <a:t>break;</a:t>
            </a:r>
          </a:p>
          <a:p>
            <a:pPr algn="l" eaLnBrk="1" hangingPunct="1">
              <a:lnSpc>
                <a:spcPts val="3360"/>
              </a:lnSpc>
              <a:spcBef>
                <a:spcPts val="0"/>
              </a:spcBef>
            </a:pPr>
            <a:r>
              <a:rPr kumimoji="1" lang="en-US" altLang="zh-CN" sz="2800" b="1" dirty="0">
                <a:latin typeface="Times New Roman" pitchFamily="18" charset="0"/>
              </a:rPr>
              <a:t>    if(i&gt;=k+1)  </a:t>
            </a:r>
          </a:p>
          <a:p>
            <a:pPr algn="l" eaLnBrk="1" hangingPunct="1">
              <a:lnSpc>
                <a:spcPts val="3360"/>
              </a:lnSpc>
              <a:spcBef>
                <a:spcPts val="0"/>
              </a:spcBef>
            </a:pPr>
            <a:r>
              <a:rPr kumimoji="1" lang="en-US" altLang="zh-CN" sz="2800" b="1" dirty="0">
                <a:latin typeface="Times New Roman" pitchFamily="18" charset="0"/>
              </a:rPr>
              <a:t>         </a:t>
            </a:r>
            <a:r>
              <a:rPr kumimoji="1" lang="en-US" altLang="zh-CN" sz="2800" b="1" dirty="0" err="1">
                <a:latin typeface="Times New Roman" pitchFamily="18" charset="0"/>
              </a:rPr>
              <a:t>printf</a:t>
            </a:r>
            <a:r>
              <a:rPr kumimoji="1" lang="en-US" altLang="zh-CN" sz="2800" b="1" dirty="0">
                <a:latin typeface="Times New Roman" pitchFamily="18" charset="0"/>
              </a:rPr>
              <a:t> ("%d is a prime number\n", m);</a:t>
            </a:r>
          </a:p>
          <a:p>
            <a:pPr algn="l" eaLnBrk="1" hangingPunct="1">
              <a:lnSpc>
                <a:spcPts val="3360"/>
              </a:lnSpc>
              <a:spcBef>
                <a:spcPts val="0"/>
              </a:spcBef>
            </a:pPr>
            <a:r>
              <a:rPr kumimoji="1" lang="en-US" altLang="zh-CN" sz="2800" b="1" dirty="0">
                <a:latin typeface="Times New Roman" pitchFamily="18" charset="0"/>
              </a:rPr>
              <a:t>    else </a:t>
            </a:r>
          </a:p>
          <a:p>
            <a:pPr algn="l" eaLnBrk="1" hangingPunct="1">
              <a:lnSpc>
                <a:spcPts val="3360"/>
              </a:lnSpc>
              <a:spcBef>
                <a:spcPts val="0"/>
              </a:spcBef>
            </a:pPr>
            <a:r>
              <a:rPr kumimoji="1" lang="en-US" altLang="zh-CN" sz="2800" b="1" dirty="0">
                <a:latin typeface="Times New Roman" pitchFamily="18" charset="0"/>
              </a:rPr>
              <a:t>         </a:t>
            </a:r>
            <a:r>
              <a:rPr kumimoji="1" lang="en-US" altLang="zh-CN" sz="2800" b="1" dirty="0" err="1">
                <a:latin typeface="Times New Roman" pitchFamily="18" charset="0"/>
              </a:rPr>
              <a:t>printf</a:t>
            </a:r>
            <a:r>
              <a:rPr kumimoji="1" lang="en-US" altLang="zh-CN" sz="2800" b="1" dirty="0">
                <a:latin typeface="Times New Roman" pitchFamily="18" charset="0"/>
              </a:rPr>
              <a:t>("%d is  not a prime number\n", m);</a:t>
            </a:r>
          </a:p>
          <a:p>
            <a:pPr algn="l" eaLnBrk="1" hangingPunct="1">
              <a:lnSpc>
                <a:spcPts val="3360"/>
              </a:lnSpc>
              <a:spcBef>
                <a:spcPts val="0"/>
              </a:spcBef>
            </a:pPr>
            <a:r>
              <a:rPr kumimoji="1" lang="en-US" altLang="zh-CN" sz="2800" b="1" dirty="0">
                <a:latin typeface="Times New Roman" pitchFamily="18" charset="0"/>
              </a:rPr>
              <a:t>    return 0;}</a:t>
            </a:r>
          </a:p>
        </p:txBody>
      </p:sp>
    </p:spTree>
    <p:extLst>
      <p:ext uri="{BB962C8B-B14F-4D97-AF65-F5344CB8AC3E}">
        <p14:creationId xmlns:p14="http://schemas.microsoft.com/office/powerpoint/2010/main" val="88230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6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6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65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65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65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65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65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65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65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65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656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2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443663" y="6526213"/>
            <a:ext cx="2406650" cy="331787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zh-CN" altLang="en-US">
                <a:solidFill>
                  <a:srgbClr val="008000"/>
                </a:solidFill>
                <a:latin typeface="宋体" pitchFamily="2" charset="-122"/>
              </a:rPr>
              <a:t>第 </a:t>
            </a:r>
            <a:fld id="{E9A92F31-B37A-40D6-A043-2F3E318046B5}" type="slidenum">
              <a:rPr lang="zh-CN" altLang="en-US" b="1" smtClean="0">
                <a:solidFill>
                  <a:srgbClr val="FF9900"/>
                </a:solidFill>
                <a:latin typeface="宋体" pitchFamily="2" charset="-122"/>
              </a:rPr>
              <a:pPr eaLnBrk="1" hangingPunct="1">
                <a:buFont typeface="Monotype Sorts" pitchFamily="2" charset="2"/>
                <a:buNone/>
              </a:pPr>
              <a:t>42</a:t>
            </a:fld>
            <a:r>
              <a:rPr lang="en-US" altLang="zh-CN" b="1">
                <a:solidFill>
                  <a:srgbClr val="008000"/>
                </a:solidFill>
                <a:latin typeface="宋体" pitchFamily="2" charset="-122"/>
              </a:rPr>
              <a:t> </a:t>
            </a:r>
            <a:r>
              <a:rPr lang="zh-CN" altLang="en-US">
                <a:solidFill>
                  <a:srgbClr val="008000"/>
                </a:solidFill>
                <a:latin typeface="宋体" pitchFamily="2" charset="-122"/>
              </a:rPr>
              <a:t>页</a:t>
            </a:r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323850" y="404664"/>
            <a:ext cx="8424863" cy="6595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ts val="3360"/>
              </a:lnSpc>
              <a:spcBef>
                <a:spcPts val="0"/>
              </a:spcBef>
            </a:pPr>
            <a:r>
              <a:rPr kumimoji="1"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分析：程序采用逐位分离的方法。  设</a:t>
            </a:r>
            <a:r>
              <a:rPr kumimoji="1"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x</a:t>
            </a:r>
            <a:r>
              <a:rPr kumimoji="1"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为正整数，</a:t>
            </a:r>
            <a:r>
              <a:rPr kumimoji="1"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x%10</a:t>
            </a:r>
            <a:r>
              <a:rPr kumimoji="1"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分离</a:t>
            </a:r>
            <a:r>
              <a:rPr kumimoji="1"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r>
              <a:rPr kumimoji="1"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位，</a:t>
            </a:r>
            <a:r>
              <a:rPr kumimoji="1"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x=x/10 </a:t>
            </a:r>
            <a:r>
              <a:rPr kumimoji="1"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为下次分离做准备，直到</a:t>
            </a:r>
            <a:r>
              <a:rPr kumimoji="1"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x=0</a:t>
            </a:r>
            <a:r>
              <a:rPr kumimoji="1"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。</a:t>
            </a:r>
            <a:endParaRPr kumimoji="1" lang="en-US" altLang="zh-CN" sz="24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l" eaLnBrk="1" hangingPunct="1">
              <a:lnSpc>
                <a:spcPts val="3360"/>
              </a:lnSpc>
              <a:spcBef>
                <a:spcPts val="0"/>
              </a:spcBef>
            </a:pPr>
            <a:r>
              <a:rPr kumimoji="1" lang="en-US" altLang="zh-CN" sz="2400" b="1" dirty="0">
                <a:latin typeface="+mn-ea"/>
                <a:ea typeface="+mn-ea"/>
              </a:rPr>
              <a:t>#include "</a:t>
            </a:r>
            <a:r>
              <a:rPr kumimoji="1" lang="en-US" altLang="zh-CN" sz="2400" b="1" dirty="0" err="1">
                <a:latin typeface="+mn-ea"/>
                <a:ea typeface="+mn-ea"/>
              </a:rPr>
              <a:t>stdio.h</a:t>
            </a:r>
            <a:r>
              <a:rPr kumimoji="1" lang="en-US" altLang="zh-CN" sz="2400" b="1" dirty="0">
                <a:latin typeface="+mn-ea"/>
                <a:ea typeface="+mn-ea"/>
              </a:rPr>
              <a:t>"</a:t>
            </a:r>
          </a:p>
          <a:p>
            <a:pPr algn="l" eaLnBrk="1" hangingPunct="1">
              <a:lnSpc>
                <a:spcPts val="3360"/>
              </a:lnSpc>
              <a:spcBef>
                <a:spcPts val="0"/>
              </a:spcBef>
            </a:pPr>
            <a:r>
              <a:rPr kumimoji="1" lang="en-US" altLang="zh-CN" sz="2400" b="1" dirty="0" err="1">
                <a:latin typeface="+mn-ea"/>
                <a:ea typeface="+mn-ea"/>
              </a:rPr>
              <a:t>int</a:t>
            </a:r>
            <a:r>
              <a:rPr kumimoji="1" lang="en-US" altLang="zh-CN" sz="2400" b="1" dirty="0">
                <a:latin typeface="+mn-ea"/>
                <a:ea typeface="+mn-ea"/>
              </a:rPr>
              <a:t> main( )</a:t>
            </a:r>
          </a:p>
          <a:p>
            <a:pPr algn="l" eaLnBrk="1" hangingPunct="1">
              <a:lnSpc>
                <a:spcPts val="3360"/>
              </a:lnSpc>
              <a:spcBef>
                <a:spcPts val="0"/>
              </a:spcBef>
            </a:pPr>
            <a:r>
              <a:rPr kumimoji="1" lang="en-US" altLang="zh-CN" sz="2400" b="1" dirty="0">
                <a:latin typeface="+mn-ea"/>
                <a:ea typeface="+mn-ea"/>
              </a:rPr>
              <a:t>{ </a:t>
            </a:r>
          </a:p>
          <a:p>
            <a:pPr algn="l" eaLnBrk="1" hangingPunct="1">
              <a:lnSpc>
                <a:spcPts val="3360"/>
              </a:lnSpc>
              <a:spcBef>
                <a:spcPts val="0"/>
              </a:spcBef>
            </a:pPr>
            <a:r>
              <a:rPr kumimoji="1" lang="en-US" altLang="zh-CN" sz="2400" b="1" dirty="0">
                <a:latin typeface="+mn-ea"/>
                <a:ea typeface="+mn-ea"/>
              </a:rPr>
              <a:t>    </a:t>
            </a:r>
            <a:r>
              <a:rPr kumimoji="1" lang="en-US" altLang="zh-CN" sz="2400" b="1" dirty="0" err="1">
                <a:latin typeface="+mn-ea"/>
                <a:ea typeface="+mn-ea"/>
              </a:rPr>
              <a:t>int</a:t>
            </a:r>
            <a:r>
              <a:rPr kumimoji="1" lang="en-US" altLang="zh-CN" sz="2400" b="1" dirty="0">
                <a:latin typeface="+mn-ea"/>
                <a:ea typeface="+mn-ea"/>
              </a:rPr>
              <a:t> x;</a:t>
            </a:r>
          </a:p>
          <a:p>
            <a:pPr algn="l" eaLnBrk="1" hangingPunct="1">
              <a:lnSpc>
                <a:spcPts val="3360"/>
              </a:lnSpc>
              <a:spcBef>
                <a:spcPts val="0"/>
              </a:spcBef>
            </a:pPr>
            <a:r>
              <a:rPr kumimoji="1" lang="en-US" altLang="zh-CN" sz="2400" b="1" dirty="0">
                <a:latin typeface="+mn-ea"/>
                <a:ea typeface="+mn-ea"/>
              </a:rPr>
              <a:t>    </a:t>
            </a:r>
            <a:r>
              <a:rPr kumimoji="1" lang="en-US" altLang="zh-CN" sz="2400" b="1" dirty="0" err="1">
                <a:latin typeface="+mn-ea"/>
                <a:ea typeface="+mn-ea"/>
              </a:rPr>
              <a:t>printf</a:t>
            </a:r>
            <a:r>
              <a:rPr kumimoji="1" lang="en-US" altLang="zh-CN" sz="2400" b="1" dirty="0">
                <a:latin typeface="+mn-ea"/>
                <a:ea typeface="+mn-ea"/>
              </a:rPr>
              <a:t>("Enter x:");</a:t>
            </a:r>
          </a:p>
          <a:p>
            <a:pPr algn="l" eaLnBrk="1" hangingPunct="1">
              <a:lnSpc>
                <a:spcPts val="3360"/>
              </a:lnSpc>
              <a:spcBef>
                <a:spcPts val="0"/>
              </a:spcBef>
            </a:pPr>
            <a:r>
              <a:rPr kumimoji="1" lang="en-US" altLang="zh-CN" sz="2400" b="1" dirty="0">
                <a:latin typeface="+mn-ea"/>
                <a:ea typeface="+mn-ea"/>
              </a:rPr>
              <a:t>    </a:t>
            </a:r>
            <a:r>
              <a:rPr kumimoji="1" lang="en-US" altLang="zh-CN" sz="2400" b="1" dirty="0" err="1">
                <a:latin typeface="+mn-ea"/>
                <a:ea typeface="+mn-ea"/>
              </a:rPr>
              <a:t>scanf</a:t>
            </a:r>
            <a:r>
              <a:rPr kumimoji="1" lang="en-US" altLang="zh-CN" sz="2400" b="1" dirty="0">
                <a:latin typeface="+mn-ea"/>
                <a:ea typeface="+mn-ea"/>
              </a:rPr>
              <a:t>("%</a:t>
            </a:r>
            <a:r>
              <a:rPr kumimoji="1" lang="en-US" altLang="zh-CN" sz="2400" b="1" dirty="0" err="1">
                <a:latin typeface="+mn-ea"/>
                <a:ea typeface="+mn-ea"/>
              </a:rPr>
              <a:t>d",&amp;x</a:t>
            </a:r>
            <a:r>
              <a:rPr kumimoji="1" lang="en-US" altLang="zh-CN" sz="2400" b="1" dirty="0">
                <a:latin typeface="+mn-ea"/>
                <a:ea typeface="+mn-ea"/>
              </a:rPr>
              <a:t>);</a:t>
            </a:r>
          </a:p>
          <a:p>
            <a:pPr algn="l" eaLnBrk="1" hangingPunct="1">
              <a:lnSpc>
                <a:spcPts val="3360"/>
              </a:lnSpc>
              <a:spcBef>
                <a:spcPts val="0"/>
              </a:spcBef>
            </a:pPr>
            <a:r>
              <a:rPr kumimoji="1" lang="en-US" altLang="zh-CN" sz="2400" b="1" dirty="0">
                <a:latin typeface="+mn-ea"/>
                <a:ea typeface="+mn-ea"/>
              </a:rPr>
              <a:t>    while(x!=0)</a:t>
            </a:r>
          </a:p>
          <a:p>
            <a:pPr algn="l" eaLnBrk="1" hangingPunct="1">
              <a:lnSpc>
                <a:spcPts val="3360"/>
              </a:lnSpc>
              <a:spcBef>
                <a:spcPts val="0"/>
              </a:spcBef>
            </a:pPr>
            <a:r>
              <a:rPr kumimoji="1" lang="en-US" altLang="zh-CN" sz="2400" b="1" dirty="0">
                <a:latin typeface="+mn-ea"/>
                <a:ea typeface="+mn-ea"/>
              </a:rPr>
              <a:t>    { </a:t>
            </a:r>
          </a:p>
          <a:p>
            <a:pPr algn="l" eaLnBrk="1" hangingPunct="1">
              <a:lnSpc>
                <a:spcPts val="3360"/>
              </a:lnSpc>
              <a:spcBef>
                <a:spcPts val="0"/>
              </a:spcBef>
            </a:pPr>
            <a:r>
              <a:rPr kumimoji="1" lang="en-US" altLang="zh-CN" sz="2400" b="1" dirty="0">
                <a:latin typeface="+mn-ea"/>
                <a:ea typeface="+mn-ea"/>
              </a:rPr>
              <a:t>          </a:t>
            </a:r>
            <a:r>
              <a:rPr kumimoji="1" lang="en-US" altLang="zh-CN" sz="2400" b="1" dirty="0" err="1">
                <a:latin typeface="+mn-ea"/>
                <a:ea typeface="+mn-ea"/>
              </a:rPr>
              <a:t>printf</a:t>
            </a:r>
            <a:r>
              <a:rPr kumimoji="1" lang="en-US" altLang="zh-CN" sz="2400" b="1" dirty="0">
                <a:latin typeface="+mn-ea"/>
                <a:ea typeface="+mn-ea"/>
              </a:rPr>
              <a:t>("%d",x%10);</a:t>
            </a:r>
          </a:p>
          <a:p>
            <a:pPr algn="l" eaLnBrk="1" hangingPunct="1">
              <a:lnSpc>
                <a:spcPts val="3360"/>
              </a:lnSpc>
              <a:spcBef>
                <a:spcPts val="0"/>
              </a:spcBef>
            </a:pPr>
            <a:r>
              <a:rPr kumimoji="1" lang="en-US" altLang="zh-CN" sz="2400" b="1" dirty="0">
                <a:latin typeface="+mn-ea"/>
                <a:ea typeface="+mn-ea"/>
              </a:rPr>
              <a:t>          x=x/10;</a:t>
            </a:r>
          </a:p>
          <a:p>
            <a:pPr algn="l" eaLnBrk="1" hangingPunct="1">
              <a:lnSpc>
                <a:spcPts val="3360"/>
              </a:lnSpc>
              <a:spcBef>
                <a:spcPts val="0"/>
              </a:spcBef>
            </a:pPr>
            <a:r>
              <a:rPr kumimoji="1" lang="en-US" altLang="zh-CN" sz="2400" b="1" dirty="0">
                <a:latin typeface="+mn-ea"/>
                <a:ea typeface="+mn-ea"/>
              </a:rPr>
              <a:t>     }</a:t>
            </a:r>
          </a:p>
          <a:p>
            <a:pPr algn="l" eaLnBrk="1" hangingPunct="1">
              <a:lnSpc>
                <a:spcPts val="3360"/>
              </a:lnSpc>
              <a:spcBef>
                <a:spcPts val="0"/>
              </a:spcBef>
            </a:pPr>
            <a:r>
              <a:rPr kumimoji="1" lang="en-US" altLang="zh-CN" sz="2400" b="1" dirty="0">
                <a:latin typeface="+mn-ea"/>
                <a:ea typeface="+mn-ea"/>
              </a:rPr>
              <a:t>     return 0;</a:t>
            </a:r>
          </a:p>
          <a:p>
            <a:pPr algn="l" eaLnBrk="1" hangingPunct="1">
              <a:lnSpc>
                <a:spcPts val="3360"/>
              </a:lnSpc>
              <a:spcBef>
                <a:spcPts val="0"/>
              </a:spcBef>
            </a:pPr>
            <a:r>
              <a:rPr kumimoji="1" lang="en-US" altLang="zh-CN" sz="2400" b="1" dirty="0">
                <a:latin typeface="+mn-ea"/>
                <a:ea typeface="+mn-ea"/>
              </a:rPr>
              <a:t>}</a:t>
            </a:r>
          </a:p>
        </p:txBody>
      </p:sp>
      <p:sp>
        <p:nvSpPr>
          <p:cNvPr id="45060" name="Text Box 3"/>
          <p:cNvSpPr txBox="1">
            <a:spLocks noChangeArrowheads="1"/>
          </p:cNvSpPr>
          <p:nvPr/>
        </p:nvSpPr>
        <p:spPr bwMode="auto">
          <a:xfrm>
            <a:off x="323850" y="0"/>
            <a:ext cx="8569325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000066"/>
                </a:solidFill>
                <a:latin typeface="Times New Roman" pitchFamily="18" charset="0"/>
              </a:rPr>
              <a:t>2.</a:t>
            </a:r>
            <a:r>
              <a:rPr lang="zh-CN" altLang="en-US" sz="2400" b="1">
                <a:solidFill>
                  <a:srgbClr val="000066"/>
                </a:solidFill>
                <a:latin typeface="Times New Roman" pitchFamily="18" charset="0"/>
              </a:rPr>
              <a:t>输入一个正整数，将其逆向输出。如输入</a:t>
            </a:r>
            <a:r>
              <a:rPr lang="en-US" altLang="zh-CN" sz="2400" b="1">
                <a:solidFill>
                  <a:srgbClr val="000066"/>
                </a:solidFill>
                <a:latin typeface="Times New Roman" pitchFamily="18" charset="0"/>
              </a:rPr>
              <a:t>12345</a:t>
            </a:r>
            <a:r>
              <a:rPr lang="zh-CN" altLang="en-US" sz="2400" b="1">
                <a:solidFill>
                  <a:srgbClr val="000066"/>
                </a:solidFill>
                <a:latin typeface="Times New Roman" pitchFamily="18" charset="0"/>
              </a:rPr>
              <a:t>，输出</a:t>
            </a:r>
            <a:r>
              <a:rPr lang="en-US" altLang="zh-CN" sz="2400" b="1">
                <a:solidFill>
                  <a:srgbClr val="000066"/>
                </a:solidFill>
                <a:latin typeface="Times New Roman" pitchFamily="18" charset="0"/>
              </a:rPr>
              <a:t>54321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443663" y="6526213"/>
            <a:ext cx="2406650" cy="331787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zh-CN" altLang="en-US">
                <a:solidFill>
                  <a:srgbClr val="008000"/>
                </a:solidFill>
                <a:latin typeface="宋体" pitchFamily="2" charset="-122"/>
              </a:rPr>
              <a:t>第 </a:t>
            </a:r>
            <a:fld id="{371B9D46-AEE6-49E5-AA49-F2B18C25663D}" type="slidenum">
              <a:rPr lang="zh-CN" altLang="en-US" b="1" smtClean="0">
                <a:solidFill>
                  <a:srgbClr val="FF9900"/>
                </a:solidFill>
                <a:latin typeface="宋体" pitchFamily="2" charset="-122"/>
              </a:rPr>
              <a:pPr eaLnBrk="1" hangingPunct="1">
                <a:buFont typeface="Monotype Sorts" pitchFamily="2" charset="2"/>
                <a:buNone/>
              </a:pPr>
              <a:t>43</a:t>
            </a:fld>
            <a:r>
              <a:rPr lang="en-US" altLang="zh-CN" b="1">
                <a:solidFill>
                  <a:srgbClr val="008000"/>
                </a:solidFill>
                <a:latin typeface="宋体" pitchFamily="2" charset="-122"/>
              </a:rPr>
              <a:t> </a:t>
            </a:r>
            <a:r>
              <a:rPr lang="zh-CN" altLang="en-US">
                <a:solidFill>
                  <a:srgbClr val="008000"/>
                </a:solidFill>
                <a:latin typeface="宋体" pitchFamily="2" charset="-122"/>
              </a:rPr>
              <a:t>页</a:t>
            </a:r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0"/>
            <a:ext cx="7772400" cy="549275"/>
          </a:xfr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</p:spPr>
        <p:txBody>
          <a:bodyPr/>
          <a:lstStyle/>
          <a:p>
            <a:pPr algn="ctr">
              <a:defRPr/>
            </a:pPr>
            <a:r>
              <a:rPr lang="zh-CN" altLang="en-US" sz="360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  <a:ea typeface="幼圆" pitchFamily="49" charset="-122"/>
              </a:rPr>
              <a:t>小 结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238" y="692150"/>
            <a:ext cx="8640762" cy="5732463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>
                <a:solidFill>
                  <a:schemeClr val="tx1"/>
                </a:solidFill>
                <a:latin typeface="宋体" pitchFamily="2" charset="-122"/>
              </a:rPr>
              <a:t>1.</a:t>
            </a:r>
            <a:r>
              <a:rPr lang="zh-CN" altLang="en-US" sz="2400" b="1">
                <a:solidFill>
                  <a:schemeClr val="tx1"/>
                </a:solidFill>
                <a:latin typeface="宋体" pitchFamily="2" charset="-122"/>
              </a:rPr>
              <a:t>循环程序设计的要点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b="1">
                <a:solidFill>
                  <a:schemeClr val="tx1"/>
                </a:solidFill>
                <a:latin typeface="宋体" pitchFamily="2" charset="-122"/>
              </a:rPr>
              <a:t>   循环初值，循环条件，循环体设定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>
                <a:solidFill>
                  <a:schemeClr val="tx1"/>
                </a:solidFill>
                <a:latin typeface="宋体" pitchFamily="2" charset="-122"/>
              </a:rPr>
              <a:t>2.C</a:t>
            </a:r>
            <a:r>
              <a:rPr lang="zh-CN" altLang="en-US" sz="2400" b="1">
                <a:solidFill>
                  <a:schemeClr val="tx1"/>
                </a:solidFill>
                <a:latin typeface="宋体" pitchFamily="2" charset="-122"/>
              </a:rPr>
              <a:t>语言循环程序设计的三种结构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b="1">
                <a:solidFill>
                  <a:schemeClr val="tx1"/>
                </a:solidFill>
                <a:latin typeface="宋体" pitchFamily="2" charset="-122"/>
              </a:rPr>
              <a:t>   </a:t>
            </a:r>
            <a:r>
              <a:rPr lang="en-US" altLang="zh-CN" sz="2400" b="1">
                <a:solidFill>
                  <a:schemeClr val="tx1"/>
                </a:solidFill>
                <a:latin typeface="宋体" pitchFamily="2" charset="-122"/>
              </a:rPr>
              <a:t>for,  while,  do- while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>
                <a:solidFill>
                  <a:schemeClr val="tx1"/>
                </a:solidFill>
                <a:latin typeface="宋体" pitchFamily="2" charset="-122"/>
              </a:rPr>
              <a:t>3.</a:t>
            </a:r>
            <a:r>
              <a:rPr lang="zh-CN" altLang="en-US" sz="2400" b="1">
                <a:solidFill>
                  <a:schemeClr val="tx1"/>
                </a:solidFill>
                <a:latin typeface="宋体" pitchFamily="2" charset="-122"/>
              </a:rPr>
              <a:t>选择三种循环的一般原则</a:t>
            </a:r>
          </a:p>
          <a:p>
            <a:pPr>
              <a:lnSpc>
                <a:spcPct val="90000"/>
              </a:lnSpc>
            </a:pPr>
            <a:r>
              <a:rPr lang="zh-CN" altLang="en-US" sz="2400" b="1">
                <a:solidFill>
                  <a:schemeClr val="tx1"/>
                </a:solidFill>
                <a:latin typeface="宋体" pitchFamily="2" charset="-122"/>
              </a:rPr>
              <a:t>如果循环次数已知，计数控制的循环</a:t>
            </a:r>
            <a:r>
              <a:rPr lang="en-US" altLang="zh-CN" sz="2400" b="1">
                <a:solidFill>
                  <a:schemeClr val="tx1"/>
                </a:solidFill>
                <a:latin typeface="宋体" pitchFamily="2" charset="-122"/>
              </a:rPr>
              <a:t>,</a:t>
            </a:r>
            <a:r>
              <a:rPr lang="zh-CN" altLang="en-US" sz="2400" b="1">
                <a:solidFill>
                  <a:schemeClr val="tx1"/>
                </a:solidFill>
                <a:latin typeface="宋体" pitchFamily="2" charset="-122"/>
              </a:rPr>
              <a:t>选用 </a:t>
            </a:r>
            <a:r>
              <a:rPr lang="en-US" altLang="zh-CN" sz="2400" b="1">
                <a:solidFill>
                  <a:srgbClr val="CC0000"/>
                </a:solidFill>
                <a:latin typeface="宋体" pitchFamily="2" charset="-122"/>
              </a:rPr>
              <a:t>for</a:t>
            </a:r>
          </a:p>
          <a:p>
            <a:pPr>
              <a:lnSpc>
                <a:spcPct val="90000"/>
              </a:lnSpc>
            </a:pPr>
            <a:r>
              <a:rPr lang="zh-CN" altLang="en-US" sz="2400" b="1">
                <a:solidFill>
                  <a:schemeClr val="tx1"/>
                </a:solidFill>
                <a:latin typeface="宋体" pitchFamily="2" charset="-122"/>
              </a:rPr>
              <a:t>如果循环次数未知，条件控制的循环，选用 </a:t>
            </a:r>
            <a:r>
              <a:rPr lang="en-US" altLang="zh-CN" sz="2400" b="1">
                <a:solidFill>
                  <a:srgbClr val="CC0000"/>
                </a:solidFill>
                <a:latin typeface="宋体" pitchFamily="2" charset="-122"/>
              </a:rPr>
              <a:t>while</a:t>
            </a:r>
          </a:p>
          <a:p>
            <a:pPr>
              <a:lnSpc>
                <a:spcPct val="90000"/>
              </a:lnSpc>
            </a:pPr>
            <a:r>
              <a:rPr lang="zh-CN" altLang="en-US" sz="2400" b="1">
                <a:solidFill>
                  <a:schemeClr val="tx1"/>
                </a:solidFill>
                <a:latin typeface="宋体" pitchFamily="2" charset="-122"/>
              </a:rPr>
              <a:t>如果循环体至少要执行一次，选用 </a:t>
            </a:r>
            <a:r>
              <a:rPr lang="en-US" altLang="zh-CN" sz="2400" b="1">
                <a:solidFill>
                  <a:srgbClr val="CC0000"/>
                </a:solidFill>
                <a:latin typeface="宋体" pitchFamily="2" charset="-122"/>
              </a:rPr>
              <a:t>do-while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>
                <a:solidFill>
                  <a:schemeClr val="tx1"/>
                </a:solidFill>
                <a:latin typeface="宋体" pitchFamily="2" charset="-122"/>
              </a:rPr>
              <a:t>4.</a:t>
            </a:r>
            <a:r>
              <a:rPr lang="zh-CN" altLang="en-US" sz="2400" b="1">
                <a:solidFill>
                  <a:schemeClr val="tx1"/>
                </a:solidFill>
                <a:latin typeface="宋体" pitchFamily="2" charset="-122"/>
              </a:rPr>
              <a:t>程序设计的一般步骤</a:t>
            </a:r>
          </a:p>
          <a:p>
            <a:pPr>
              <a:lnSpc>
                <a:spcPct val="90000"/>
              </a:lnSpc>
            </a:pPr>
            <a:r>
              <a:rPr lang="zh-CN" altLang="en-US" sz="2400" b="1">
                <a:solidFill>
                  <a:schemeClr val="tx1"/>
                </a:solidFill>
                <a:latin typeface="宋体" pitchFamily="2" charset="-122"/>
              </a:rPr>
              <a:t>分析给定问题的详细步骤，总结出解决问题的一般方法；</a:t>
            </a:r>
          </a:p>
          <a:p>
            <a:pPr>
              <a:lnSpc>
                <a:spcPct val="90000"/>
              </a:lnSpc>
            </a:pPr>
            <a:r>
              <a:rPr lang="zh-CN" altLang="en-US" sz="2400" b="1">
                <a:solidFill>
                  <a:schemeClr val="tx1"/>
                </a:solidFill>
                <a:latin typeface="宋体" pitchFamily="2" charset="-122"/>
              </a:rPr>
              <a:t>画出程序流程图或写出程序草案；</a:t>
            </a:r>
          </a:p>
          <a:p>
            <a:pPr>
              <a:lnSpc>
                <a:spcPct val="90000"/>
              </a:lnSpc>
            </a:pPr>
            <a:r>
              <a:rPr lang="zh-CN" altLang="en-US" sz="2400" b="1">
                <a:solidFill>
                  <a:schemeClr val="tx1"/>
                </a:solidFill>
                <a:latin typeface="宋体" pitchFamily="2" charset="-122"/>
              </a:rPr>
              <a:t>编制程序；</a:t>
            </a:r>
          </a:p>
          <a:p>
            <a:pPr>
              <a:lnSpc>
                <a:spcPct val="90000"/>
              </a:lnSpc>
            </a:pPr>
            <a:r>
              <a:rPr lang="zh-CN" altLang="en-US" sz="2400" b="1">
                <a:solidFill>
                  <a:schemeClr val="tx1"/>
                </a:solidFill>
                <a:latin typeface="宋体" pitchFamily="2" charset="-122"/>
              </a:rPr>
              <a:t>输入程序、进行语法检查；</a:t>
            </a:r>
          </a:p>
          <a:p>
            <a:pPr>
              <a:lnSpc>
                <a:spcPct val="90000"/>
              </a:lnSpc>
            </a:pPr>
            <a:r>
              <a:rPr lang="zh-CN" altLang="en-US" sz="2400" b="1">
                <a:solidFill>
                  <a:schemeClr val="tx1"/>
                </a:solidFill>
                <a:latin typeface="宋体" pitchFamily="2" charset="-122"/>
              </a:rPr>
              <a:t>运行、测试程序（使用多组数据进行测试）。</a:t>
            </a:r>
          </a:p>
          <a:p>
            <a:pPr>
              <a:lnSpc>
                <a:spcPct val="90000"/>
              </a:lnSpc>
              <a:buFontTx/>
              <a:buNone/>
            </a:pPr>
            <a:endParaRPr lang="zh-CN" altLang="en-US" sz="2400" b="1">
              <a:solidFill>
                <a:schemeClr val="tx1"/>
              </a:solidFill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build="p"/>
      <p:bldP spid="87043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716463" y="3357563"/>
            <a:ext cx="3786187" cy="2546350"/>
            <a:chOff x="2784" y="1296"/>
            <a:chExt cx="2385" cy="1604"/>
          </a:xfrm>
        </p:grpSpPr>
        <p:sp>
          <p:nvSpPr>
            <p:cNvPr id="509956" name="Line 4"/>
            <p:cNvSpPr>
              <a:spLocks noChangeShapeType="1"/>
            </p:cNvSpPr>
            <p:nvPr/>
          </p:nvSpPr>
          <p:spPr bwMode="auto">
            <a:xfrm>
              <a:off x="2784" y="1296"/>
              <a:ext cx="1392" cy="912"/>
            </a:xfrm>
            <a:prstGeom prst="line">
              <a:avLst/>
            </a:prstGeom>
            <a:noFill/>
            <a:ln w="41275">
              <a:solidFill>
                <a:srgbClr val="FF9900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pPr eaLnBrk="0" hangingPunct="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None/>
                <a:defRPr/>
              </a:pPr>
              <a:endParaRPr lang="zh-CN" altLang="en-US" sz="3600">
                <a:solidFill>
                  <a:srgbClr val="33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09957" name="Text Box 5"/>
            <p:cNvSpPr txBox="1">
              <a:spLocks noChangeArrowheads="1"/>
            </p:cNvSpPr>
            <p:nvPr/>
          </p:nvSpPr>
          <p:spPr bwMode="auto">
            <a:xfrm>
              <a:off x="4153" y="2304"/>
              <a:ext cx="1016" cy="596"/>
            </a:xfrm>
            <a:prstGeom prst="rect">
              <a:avLst/>
            </a:prstGeom>
            <a:noFill/>
            <a:ln w="25400" cap="sq">
              <a:noFill/>
              <a:miter lim="800000"/>
              <a:headEnd type="none" w="sm" len="sm"/>
              <a:tailEnd type="none" w="lg" len="med"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Arial" pitchFamily="34" charset="0"/>
                </a:rPr>
                <a:t>标记控制</a:t>
              </a:r>
            </a:p>
            <a:p>
              <a:pPr eaLnBrk="1" hangingPunct="1">
                <a:defRPr/>
              </a:pPr>
              <a:endParaRPr lang="en-US" altLang="zh-CN" sz="2800" b="1" dirty="0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Arial" pitchFamily="34" charset="0"/>
              </a:endParaRP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3435350" y="2565400"/>
            <a:ext cx="1612900" cy="3338513"/>
            <a:chOff x="2119" y="1296"/>
            <a:chExt cx="1016" cy="2103"/>
          </a:xfrm>
        </p:grpSpPr>
        <p:sp>
          <p:nvSpPr>
            <p:cNvPr id="509959" name="Line 7"/>
            <p:cNvSpPr>
              <a:spLocks noChangeShapeType="1"/>
            </p:cNvSpPr>
            <p:nvPr/>
          </p:nvSpPr>
          <p:spPr bwMode="auto">
            <a:xfrm>
              <a:off x="2784" y="1296"/>
              <a:ext cx="0" cy="1440"/>
            </a:xfrm>
            <a:prstGeom prst="line">
              <a:avLst/>
            </a:prstGeom>
            <a:noFill/>
            <a:ln w="41275">
              <a:solidFill>
                <a:srgbClr val="FF9900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pPr eaLnBrk="0" hangingPunct="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None/>
                <a:defRPr/>
              </a:pPr>
              <a:endParaRPr lang="zh-CN" altLang="en-US" sz="3600">
                <a:solidFill>
                  <a:srgbClr val="33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09960" name="Text Box 8"/>
            <p:cNvSpPr txBox="1">
              <a:spLocks noChangeArrowheads="1"/>
            </p:cNvSpPr>
            <p:nvPr/>
          </p:nvSpPr>
          <p:spPr bwMode="auto">
            <a:xfrm>
              <a:off x="2119" y="2803"/>
              <a:ext cx="1016" cy="596"/>
            </a:xfrm>
            <a:prstGeom prst="rect">
              <a:avLst/>
            </a:prstGeom>
            <a:noFill/>
            <a:ln w="25400" cap="sq">
              <a:noFill/>
              <a:miter lim="800000"/>
              <a:headEnd type="none" w="sm" len="sm"/>
              <a:tailEnd type="none" w="lg" len="med"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defRPr/>
              </a:pPr>
              <a:r>
                <a:rPr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Arial" pitchFamily="34" charset="0"/>
                </a:rPr>
                <a:t>计数控制</a:t>
              </a:r>
            </a:p>
            <a:p>
              <a:pPr algn="l" eaLnBrk="1" hangingPunct="1">
                <a:defRPr/>
              </a:pPr>
              <a:endParaRPr lang="en-US" altLang="zh-CN" sz="2800" dirty="0">
                <a:solidFill>
                  <a:srgbClr val="9B098D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654050" y="3357563"/>
            <a:ext cx="3917950" cy="2524125"/>
            <a:chOff x="316" y="1296"/>
            <a:chExt cx="2468" cy="1590"/>
          </a:xfrm>
        </p:grpSpPr>
        <p:sp>
          <p:nvSpPr>
            <p:cNvPr id="509962" name="Line 10"/>
            <p:cNvSpPr>
              <a:spLocks noChangeShapeType="1"/>
            </p:cNvSpPr>
            <p:nvPr/>
          </p:nvSpPr>
          <p:spPr bwMode="auto">
            <a:xfrm flipH="1">
              <a:off x="1344" y="1296"/>
              <a:ext cx="1440" cy="1008"/>
            </a:xfrm>
            <a:prstGeom prst="line">
              <a:avLst/>
            </a:prstGeom>
            <a:noFill/>
            <a:ln w="41275">
              <a:solidFill>
                <a:srgbClr val="FF9900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pPr eaLnBrk="0" hangingPunct="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None/>
                <a:defRPr/>
              </a:pPr>
              <a:endParaRPr lang="zh-CN" altLang="en-US" sz="3600">
                <a:solidFill>
                  <a:srgbClr val="33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09963" name="Text Box 11"/>
            <p:cNvSpPr txBox="1">
              <a:spLocks noChangeArrowheads="1"/>
            </p:cNvSpPr>
            <p:nvPr/>
          </p:nvSpPr>
          <p:spPr bwMode="auto">
            <a:xfrm>
              <a:off x="316" y="2290"/>
              <a:ext cx="1016" cy="596"/>
            </a:xfrm>
            <a:prstGeom prst="rect">
              <a:avLst/>
            </a:prstGeom>
            <a:noFill/>
            <a:ln w="25400" cap="sq">
              <a:noFill/>
              <a:miter lim="800000"/>
              <a:headEnd type="none" w="sm" len="sm"/>
              <a:tailEnd type="none" w="lg" len="med"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Arial" pitchFamily="34" charset="0"/>
                </a:rPr>
                <a:t>条件控制</a:t>
              </a:r>
            </a:p>
            <a:p>
              <a:pPr eaLnBrk="1" hangingPunct="1">
                <a:defRPr/>
              </a:pPr>
              <a:endParaRPr lang="en-US" altLang="zh-CN" sz="2800" b="1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Arial" pitchFamily="34" charset="0"/>
              </a:endParaRPr>
            </a:p>
          </p:txBody>
        </p:sp>
      </p:grpSp>
      <p:graphicFrame>
        <p:nvGraphicFramePr>
          <p:cNvPr id="8197" name="Object 12"/>
          <p:cNvGraphicFramePr>
            <a:graphicFrameLocks noChangeAspect="1"/>
          </p:cNvGraphicFramePr>
          <p:nvPr/>
        </p:nvGraphicFramePr>
        <p:xfrm>
          <a:off x="2700338" y="1998663"/>
          <a:ext cx="4175125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7" name="Visio" r:id="rId3" imgW="7268238" imgH="3668050" progId="">
                  <p:embed/>
                </p:oleObj>
              </mc:Choice>
              <mc:Fallback>
                <p:oleObj name="Visio" r:id="rId3" imgW="7268238" imgH="3668050" progId="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1998663"/>
                        <a:ext cx="4175125" cy="210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09965" name="Picture 13" descr="ofmvzgmv[1]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388" y="1946275"/>
            <a:ext cx="792162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9966" name="Picture 14" descr="knohvzrw[1]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663" y="1557338"/>
            <a:ext cx="68897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9967" name="Rectangle 15"/>
          <p:cNvSpPr>
            <a:spLocks noChangeArrowheads="1"/>
          </p:cNvSpPr>
          <p:nvPr/>
        </p:nvSpPr>
        <p:spPr bwMode="auto">
          <a:xfrm>
            <a:off x="755650" y="620713"/>
            <a:ext cx="70866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l" eaLnBrk="0" hangingPunct="0">
              <a:lnSpc>
                <a:spcPct val="85000"/>
              </a:lnSpc>
              <a:defRPr/>
            </a:pPr>
            <a:r>
              <a:rPr lang="zh-CN" altLang="en-US" sz="2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如何对循环进行控制呢</a:t>
            </a:r>
            <a:r>
              <a:rPr lang="en-US" altLang="zh-CN" sz="2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049 0.0507 C 0.01336 0.05116 0.06996 0.05023 0.09357 0.0507 C 0.11736 0.05116 0.11163 0.04954 0.12222 0.05371 C 0.13264 0.05787 0.14809 0.06551 0.15711 0.07593 C 0.16632 0.08658 0.17291 0.10509 0.17656 0.11759 C 0.18038 0.13033 0.18038 0.13982 0.17934 0.15185 C 0.1783 0.16389 0.17482 0.1794 0.17014 0.19051 C 0.16545 0.20162 0.15833 0.21158 0.15069 0.21898 C 0.14288 0.22639 0.13194 0.23172 0.12343 0.23519 C 0.11493 0.23866 0.14409 0.23912 0.1 0.23982 C 0.05607 0.24051 -0.09358 0.24236 -0.14115 0.23982 C -0.18872 0.23727 -0.17466 0.23241 -0.18577 0.22431 C -0.19705 0.21597 -0.20295 0.20301 -0.20868 0.19051 C -0.21441 0.17778 -0.21945 0.16343 -0.22032 0.14884 C -0.22118 0.13426 -0.21875 0.11574 -0.21372 0.10301 C -0.20886 0.09005 -0.19966 0.07986 -0.19045 0.07153 C -0.18143 0.06297 -0.17275 0.05602 -0.15938 0.05209 C -0.14584 0.04838 -0.13368 0.04838 -0.11007 0.04769 C -0.08629 0.04722 -0.05452 0.05023 -0.02049 0.0507 Z " pathEditMode="fixed" rAng="0" ptsTypes="aaaaaaaaaaaaaaaaaaa">
                                      <p:cBhvr>
                                        <p:cTn id="6" dur="10000" fill="hold"/>
                                        <p:tgtEl>
                                          <p:spTgt spid="5099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4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841 0.02129 C 0.02482 0.02083 0.1658 0.01967 0.20955 0.02129 C 0.2533 0.02315 0.23472 0.02569 0.24427 0.03217 C 0.25382 0.03866 0.26093 0.04954 0.26753 0.05995 C 0.2743 0.07014 0.28107 0.07801 0.2842 0.09398 C 0.2875 0.10972 0.29045 0.13866 0.2868 0.15555 C 0.28333 0.17245 0.27396 0.18634 0.26371 0.19583 C 0.2533 0.20555 0.24201 0.20856 0.22465 0.21296 C 0.20798 0.21713 0.18264 0.21991 0.16198 0.2206 C 0.14114 0.22153 0.12639 0.21805 0.10017 0.21759 C 0.07396 0.21713 0.02847 0.21759 0.00486 0.21759 C -0.01858 0.21759 -0.02847 0.22014 -0.0415 0.21759 C -0.05434 0.21504 -0.06389 0.20903 -0.0724 0.20208 C -0.08091 0.19514 -0.08716 0.18565 -0.09288 0.17592 C -0.09879 0.16597 -0.10434 0.15532 -0.10712 0.14329 C -0.1099 0.13125 -0.11111 0.11713 -0.10972 0.10324 C -0.10834 0.08912 -0.10538 0.07153 -0.09809 0.05995 C -0.0908 0.04838 -0.07396 0.03935 -0.0658 0.03356 C -0.05782 0.02754 -0.05747 0.02639 -0.04913 0.0243 C -0.0408 0.02222 -0.06146 0.02176 -0.01841 0.02129 Z " pathEditMode="fixed" rAng="0" ptsTypes="aaaaaaaaaaaaaaaaaaaa">
                                      <p:cBhvr>
                                        <p:cTn id="8" dur="10000" fill="hold"/>
                                        <p:tgtEl>
                                          <p:spTgt spid="5099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00" y="9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6"/>
          <p:cNvSpPr>
            <a:spLocks noChangeArrowheads="1"/>
          </p:cNvSpPr>
          <p:nvPr/>
        </p:nvSpPr>
        <p:spPr bwMode="auto">
          <a:xfrm>
            <a:off x="0" y="2919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 eaLnBrk="0" hangingPunct="0"/>
            <a:endParaRPr lang="zh-CN" altLang="en-US" b="1">
              <a:latin typeface="Times New Roman" pitchFamily="18" charset="0"/>
            </a:endParaRPr>
          </a:p>
        </p:txBody>
      </p:sp>
      <p:sp>
        <p:nvSpPr>
          <p:cNvPr id="9219" name="灯片编号占位符 1"/>
          <p:cNvSpPr txBox="1">
            <a:spLocks noGrp="1"/>
          </p:cNvSpPr>
          <p:nvPr/>
        </p:nvSpPr>
        <p:spPr bwMode="auto">
          <a:xfrm>
            <a:off x="6443663" y="6526213"/>
            <a:ext cx="240665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kumimoji="1" lang="zh-CN" altLang="en-US" sz="1600">
                <a:solidFill>
                  <a:srgbClr val="008000"/>
                </a:solidFill>
                <a:latin typeface="宋体" pitchFamily="2" charset="-122"/>
              </a:rPr>
              <a:t>第 </a:t>
            </a:r>
            <a:fld id="{F8F52D5D-8E8C-4615-B289-5971A1B3AF15}" type="slidenum">
              <a:rPr kumimoji="1" lang="zh-CN" altLang="en-US" sz="1600" b="1">
                <a:solidFill>
                  <a:srgbClr val="FF9900"/>
                </a:solidFill>
                <a:latin typeface="宋体" pitchFamily="2" charset="-122"/>
              </a:rPr>
              <a:pPr algn="r" eaLnBrk="1" hangingPunct="1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t>6</a:t>
            </a:fld>
            <a:r>
              <a:rPr kumimoji="1" lang="en-US" altLang="zh-CN" sz="1600" b="1">
                <a:solidFill>
                  <a:srgbClr val="008000"/>
                </a:solidFill>
                <a:latin typeface="宋体" pitchFamily="2" charset="-122"/>
              </a:rPr>
              <a:t> </a:t>
            </a:r>
            <a:r>
              <a:rPr kumimoji="1" lang="zh-CN" altLang="en-US" sz="1600">
                <a:solidFill>
                  <a:srgbClr val="008000"/>
                </a:solidFill>
                <a:latin typeface="宋体" pitchFamily="2" charset="-122"/>
              </a:rPr>
              <a:t>页</a:t>
            </a: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539651" y="980728"/>
            <a:ext cx="8064698" cy="246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lnSpc>
                <a:spcPts val="3800"/>
              </a:lnSpc>
              <a:buClr>
                <a:srgbClr val="0000CC"/>
              </a:buClr>
            </a:pPr>
            <a:r>
              <a:rPr lang="zh-CN" altLang="en-US" sz="2800" b="1" dirty="0">
                <a:solidFill>
                  <a:srgbClr val="0000CC"/>
                </a:solidFill>
                <a:latin typeface="+mn-ea"/>
                <a:ea typeface="+mn-ea"/>
              </a:rPr>
              <a:t>设计循环结构三要素：</a:t>
            </a:r>
          </a:p>
          <a:p>
            <a:pPr algn="l" eaLnBrk="0" hangingPunct="0">
              <a:lnSpc>
                <a:spcPts val="3800"/>
              </a:lnSpc>
              <a:buClr>
                <a:srgbClr val="0000CC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+mn-ea"/>
                <a:ea typeface="+mn-ea"/>
              </a:rPr>
              <a:t> 设置循环初值；</a:t>
            </a:r>
          </a:p>
          <a:p>
            <a:pPr algn="l" eaLnBrk="0" hangingPunct="0">
              <a:lnSpc>
                <a:spcPts val="3800"/>
              </a:lnSpc>
              <a:buClr>
                <a:srgbClr val="0000CC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+mn-ea"/>
                <a:ea typeface="+mn-ea"/>
              </a:rPr>
              <a:t> 设计正确循环条件；使循环能正确执行；</a:t>
            </a:r>
          </a:p>
          <a:p>
            <a:pPr algn="l" eaLnBrk="0" hangingPunct="0">
              <a:lnSpc>
                <a:spcPts val="3800"/>
              </a:lnSpc>
              <a:buClr>
                <a:srgbClr val="0000CC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+mn-ea"/>
                <a:ea typeface="+mn-ea"/>
              </a:rPr>
              <a:t> 修改循环条件，使循环条件的值趋近</a:t>
            </a:r>
            <a:r>
              <a:rPr lang="en-US" altLang="zh-CN" sz="2800" b="1" dirty="0">
                <a:latin typeface="+mn-ea"/>
                <a:ea typeface="+mn-ea"/>
              </a:rPr>
              <a:t>false(</a:t>
            </a:r>
            <a:r>
              <a:rPr lang="zh-CN" altLang="en-US" sz="2800" b="1" dirty="0">
                <a:solidFill>
                  <a:srgbClr val="CC0000"/>
                </a:solidFill>
                <a:latin typeface="+mn-ea"/>
                <a:ea typeface="+mn-ea"/>
              </a:rPr>
              <a:t>数值</a:t>
            </a:r>
            <a:r>
              <a:rPr lang="en-US" altLang="zh-CN" sz="2800" b="1" dirty="0">
                <a:solidFill>
                  <a:srgbClr val="CC0000"/>
                </a:solidFill>
                <a:latin typeface="+mn-ea"/>
                <a:ea typeface="+mn-ea"/>
              </a:rPr>
              <a:t>0</a:t>
            </a:r>
            <a:r>
              <a:rPr lang="en-US" altLang="zh-CN" sz="2800" b="1" dirty="0">
                <a:latin typeface="+mn-ea"/>
                <a:ea typeface="+mn-ea"/>
              </a:rPr>
              <a:t>)</a:t>
            </a:r>
            <a:r>
              <a:rPr lang="zh-CN" altLang="en-US" sz="2800" b="1" dirty="0">
                <a:latin typeface="+mn-ea"/>
                <a:ea typeface="+mn-ea"/>
              </a:rPr>
              <a:t>，循环能正常终止。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443663" y="6526213"/>
            <a:ext cx="2406650" cy="331787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zh-CN" altLang="en-US">
                <a:solidFill>
                  <a:srgbClr val="008000"/>
                </a:solidFill>
                <a:latin typeface="宋体" pitchFamily="2" charset="-122"/>
              </a:rPr>
              <a:t>第 </a:t>
            </a:r>
            <a:fld id="{EFF12D07-4ABC-468B-BBBE-2A66D2D7A3C9}" type="slidenum">
              <a:rPr lang="zh-CN" altLang="en-US" b="1" smtClean="0">
                <a:solidFill>
                  <a:srgbClr val="FF9900"/>
                </a:solidFill>
                <a:latin typeface="宋体" pitchFamily="2" charset="-122"/>
              </a:rPr>
              <a:pPr eaLnBrk="1" hangingPunct="1">
                <a:buFont typeface="Monotype Sorts" pitchFamily="2" charset="2"/>
                <a:buNone/>
              </a:pPr>
              <a:t>7</a:t>
            </a:fld>
            <a:r>
              <a:rPr lang="en-US" altLang="zh-CN" b="1">
                <a:solidFill>
                  <a:srgbClr val="008000"/>
                </a:solidFill>
                <a:latin typeface="宋体" pitchFamily="2" charset="-122"/>
              </a:rPr>
              <a:t> </a:t>
            </a:r>
            <a:r>
              <a:rPr lang="zh-CN" altLang="en-US">
                <a:solidFill>
                  <a:srgbClr val="008000"/>
                </a:solidFill>
                <a:latin typeface="宋体" pitchFamily="2" charset="-122"/>
              </a:rPr>
              <a:t>页</a:t>
            </a:r>
          </a:p>
        </p:txBody>
      </p:sp>
      <p:sp>
        <p:nvSpPr>
          <p:cNvPr id="76803" name="Rectangle 3"/>
          <p:cNvSpPr>
            <a:spLocks noChangeArrowheads="1"/>
          </p:cNvSpPr>
          <p:nvPr/>
        </p:nvSpPr>
        <p:spPr bwMode="auto">
          <a:xfrm>
            <a:off x="750888" y="1500188"/>
            <a:ext cx="3255962" cy="1422400"/>
          </a:xfrm>
          <a:prstGeom prst="rect">
            <a:avLst/>
          </a:prstGeom>
          <a:gradFill rotWithShape="0">
            <a:gsLst>
              <a:gs pos="0">
                <a:srgbClr val="FFCCCC"/>
              </a:gs>
              <a:gs pos="50000">
                <a:srgbClr val="FFFF99"/>
              </a:gs>
              <a:gs pos="100000">
                <a:srgbClr val="FFCCCC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>
                <a:pattFill prst="wdUpDiag">
                  <a:fgClr>
                    <a:srgbClr val="993300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571500" indent="-571500" algn="l" eaLnBrk="0" hangingPunct="0">
              <a:lnSpc>
                <a:spcPct val="90000"/>
              </a:lnSpc>
              <a:buFont typeface="Wingdings" pitchFamily="2" charset="2"/>
              <a:buChar char="Ø"/>
            </a:pPr>
            <a:r>
              <a:rPr kumimoji="1" lang="en-US" altLang="zh-CN" sz="3200" b="1">
                <a:solidFill>
                  <a:srgbClr val="993300"/>
                </a:solidFill>
                <a:latin typeface="Times New Roman" pitchFamily="18" charset="0"/>
                <a:ea typeface="隶书" pitchFamily="49" charset="-122"/>
              </a:rPr>
              <a:t>while</a:t>
            </a:r>
            <a:r>
              <a:rPr kumimoji="1" lang="zh-CN" altLang="en-US" sz="3200" b="1">
                <a:solidFill>
                  <a:srgbClr val="993300"/>
                </a:solidFill>
                <a:latin typeface="Times New Roman" pitchFamily="18" charset="0"/>
                <a:ea typeface="隶书" pitchFamily="49" charset="-122"/>
              </a:rPr>
              <a:t>循环</a:t>
            </a:r>
          </a:p>
          <a:p>
            <a:pPr marL="571500" indent="-571500" algn="l" eaLnBrk="0" hangingPunct="0">
              <a:lnSpc>
                <a:spcPct val="90000"/>
              </a:lnSpc>
              <a:buFont typeface="Wingdings" pitchFamily="2" charset="2"/>
              <a:buChar char="Ø"/>
            </a:pPr>
            <a:r>
              <a:rPr kumimoji="1" lang="en-US" altLang="zh-CN" sz="3200" b="1">
                <a:solidFill>
                  <a:srgbClr val="993300"/>
                </a:solidFill>
                <a:latin typeface="Times New Roman" pitchFamily="18" charset="0"/>
                <a:ea typeface="隶书" pitchFamily="49" charset="-122"/>
              </a:rPr>
              <a:t>for</a:t>
            </a:r>
            <a:r>
              <a:rPr kumimoji="1" lang="zh-CN" altLang="en-US" sz="3200" b="1">
                <a:solidFill>
                  <a:srgbClr val="993300"/>
                </a:solidFill>
                <a:latin typeface="Times New Roman" pitchFamily="18" charset="0"/>
                <a:ea typeface="隶书" pitchFamily="49" charset="-122"/>
              </a:rPr>
              <a:t>循环</a:t>
            </a:r>
          </a:p>
          <a:p>
            <a:pPr marL="571500" indent="-571500" algn="l" eaLnBrk="0" hangingPunct="0">
              <a:lnSpc>
                <a:spcPct val="90000"/>
              </a:lnSpc>
              <a:buFont typeface="Wingdings" pitchFamily="2" charset="2"/>
              <a:buChar char="Ø"/>
            </a:pPr>
            <a:r>
              <a:rPr kumimoji="1" lang="en-US" altLang="zh-CN" sz="3200" b="1">
                <a:solidFill>
                  <a:srgbClr val="993300"/>
                </a:solidFill>
                <a:latin typeface="Times New Roman" pitchFamily="18" charset="0"/>
                <a:ea typeface="隶书" pitchFamily="49" charset="-122"/>
              </a:rPr>
              <a:t>do while</a:t>
            </a:r>
            <a:r>
              <a:rPr kumimoji="1" lang="zh-CN" altLang="en-US" sz="3200" b="1">
                <a:solidFill>
                  <a:srgbClr val="993300"/>
                </a:solidFill>
                <a:latin typeface="Times New Roman" pitchFamily="18" charset="0"/>
                <a:ea typeface="隶书" pitchFamily="49" charset="-122"/>
              </a:rPr>
              <a:t>循环</a:t>
            </a:r>
          </a:p>
        </p:txBody>
      </p:sp>
      <p:sp>
        <p:nvSpPr>
          <p:cNvPr id="76804" name="AutoShape 4"/>
          <p:cNvSpPr>
            <a:spLocks/>
          </p:cNvSpPr>
          <p:nvPr/>
        </p:nvSpPr>
        <p:spPr bwMode="auto">
          <a:xfrm>
            <a:off x="4243388" y="1584325"/>
            <a:ext cx="374650" cy="871538"/>
          </a:xfrm>
          <a:prstGeom prst="rightBrace">
            <a:avLst>
              <a:gd name="adj1" fmla="val 25427"/>
              <a:gd name="adj2" fmla="val 50000"/>
            </a:avLst>
          </a:prstGeom>
          <a:noFill/>
          <a:ln w="28575">
            <a:solidFill>
              <a:srgbClr val="CC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5040313" y="1700213"/>
            <a:ext cx="3279775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>
              <a:lnSpc>
                <a:spcPct val="90000"/>
              </a:lnSpc>
              <a:buFont typeface="Wingdings" pitchFamily="2" charset="2"/>
              <a:buNone/>
            </a:pPr>
            <a:r>
              <a:rPr kumimoji="1" lang="en-US" altLang="zh-CN" sz="3600" b="1">
                <a:solidFill>
                  <a:srgbClr val="663300"/>
                </a:solidFill>
                <a:latin typeface="Times New Roman" pitchFamily="18" charset="0"/>
                <a:ea typeface="隶书" pitchFamily="49" charset="-122"/>
              </a:rPr>
              <a:t> </a:t>
            </a:r>
            <a:r>
              <a:rPr kumimoji="1" lang="zh-CN" altLang="en-US" sz="3600" b="1">
                <a:solidFill>
                  <a:srgbClr val="663300"/>
                </a:solidFill>
                <a:latin typeface="Times New Roman" pitchFamily="18" charset="0"/>
                <a:ea typeface="隶书" pitchFamily="49" charset="-122"/>
              </a:rPr>
              <a:t>先判断后循环  </a:t>
            </a:r>
            <a:endParaRPr kumimoji="1" lang="zh-CN" altLang="en-US" sz="3600" b="1">
              <a:solidFill>
                <a:srgbClr val="CC0099"/>
              </a:solidFill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76806" name="Rectangle 6"/>
          <p:cNvSpPr>
            <a:spLocks noChangeArrowheads="1"/>
          </p:cNvSpPr>
          <p:nvPr/>
        </p:nvSpPr>
        <p:spPr bwMode="auto">
          <a:xfrm>
            <a:off x="4959350" y="2449513"/>
            <a:ext cx="3165475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>
              <a:lnSpc>
                <a:spcPct val="90000"/>
              </a:lnSpc>
              <a:buFont typeface="Wingdings" pitchFamily="2" charset="2"/>
              <a:buNone/>
            </a:pPr>
            <a:r>
              <a:rPr kumimoji="1" lang="en-US" altLang="zh-CN" sz="3600" b="1">
                <a:solidFill>
                  <a:srgbClr val="663300"/>
                </a:solidFill>
                <a:latin typeface="Times New Roman" pitchFamily="18" charset="0"/>
                <a:ea typeface="隶书" pitchFamily="49" charset="-122"/>
              </a:rPr>
              <a:t> </a:t>
            </a:r>
            <a:r>
              <a:rPr kumimoji="1" lang="zh-CN" altLang="en-US" sz="3600" b="1">
                <a:solidFill>
                  <a:srgbClr val="663300"/>
                </a:solidFill>
                <a:latin typeface="Times New Roman" pitchFamily="18" charset="0"/>
                <a:ea typeface="隶书" pitchFamily="49" charset="-122"/>
              </a:rPr>
              <a:t>先循环后判断 </a:t>
            </a:r>
          </a:p>
        </p:txBody>
      </p:sp>
      <p:sp>
        <p:nvSpPr>
          <p:cNvPr id="76807" name="Rectangle 7"/>
          <p:cNvSpPr>
            <a:spLocks noChangeArrowheads="1"/>
          </p:cNvSpPr>
          <p:nvPr/>
        </p:nvSpPr>
        <p:spPr bwMode="auto">
          <a:xfrm>
            <a:off x="6248400" y="1130300"/>
            <a:ext cx="182245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>
              <a:lnSpc>
                <a:spcPct val="90000"/>
              </a:lnSpc>
              <a:buClr>
                <a:srgbClr val="0000FF"/>
              </a:buClr>
              <a:buFont typeface="Wingdings" pitchFamily="2" charset="2"/>
              <a:buChar char="¯"/>
            </a:pPr>
            <a:r>
              <a:rPr kumimoji="1" lang="zh-CN" altLang="en-US" sz="3600" b="1">
                <a:solidFill>
                  <a:schemeClr val="hlink"/>
                </a:solidFill>
                <a:latin typeface="Times New Roman" pitchFamily="18" charset="0"/>
                <a:ea typeface="隶书" pitchFamily="49" charset="-122"/>
              </a:rPr>
              <a:t>特点：</a:t>
            </a:r>
            <a:endParaRPr kumimoji="1" lang="zh-CN" altLang="en-US" sz="3600" b="1">
              <a:solidFill>
                <a:srgbClr val="993300"/>
              </a:solidFill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76808" name="Line 8"/>
          <p:cNvSpPr>
            <a:spLocks noChangeShapeType="1"/>
          </p:cNvSpPr>
          <p:nvPr/>
        </p:nvSpPr>
        <p:spPr bwMode="auto">
          <a:xfrm flipH="1">
            <a:off x="4159250" y="2708275"/>
            <a:ext cx="420688" cy="0"/>
          </a:xfrm>
          <a:prstGeom prst="line">
            <a:avLst/>
          </a:prstGeom>
          <a:noFill/>
          <a:ln w="28575">
            <a:solidFill>
              <a:srgbClr val="CC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11" name="Line 11"/>
          <p:cNvSpPr>
            <a:spLocks noChangeShapeType="1"/>
          </p:cNvSpPr>
          <p:nvPr/>
        </p:nvSpPr>
        <p:spPr bwMode="auto">
          <a:xfrm flipH="1">
            <a:off x="4662488" y="2027238"/>
            <a:ext cx="422275" cy="0"/>
          </a:xfrm>
          <a:prstGeom prst="line">
            <a:avLst/>
          </a:prstGeom>
          <a:noFill/>
          <a:ln w="28575">
            <a:solidFill>
              <a:srgbClr val="CC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12" name="Rectangle 12"/>
          <p:cNvSpPr>
            <a:spLocks noChangeArrowheads="1"/>
          </p:cNvSpPr>
          <p:nvPr/>
        </p:nvSpPr>
        <p:spPr bwMode="auto">
          <a:xfrm>
            <a:off x="519113" y="692150"/>
            <a:ext cx="5729287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>
              <a:lnSpc>
                <a:spcPct val="90000"/>
              </a:lnSpc>
              <a:buFont typeface="Wingdings" pitchFamily="2" charset="2"/>
              <a:buNone/>
            </a:pPr>
            <a:r>
              <a:rPr kumimoji="1" lang="en-US" altLang="zh-CN" sz="3600" b="1" dirty="0">
                <a:solidFill>
                  <a:schemeClr val="hlink"/>
                </a:solidFill>
                <a:latin typeface="Times New Roman" pitchFamily="18" charset="0"/>
                <a:ea typeface="隶书" pitchFamily="49" charset="-122"/>
              </a:rPr>
              <a:t> C</a:t>
            </a:r>
            <a:r>
              <a:rPr kumimoji="1" lang="zh-CN" altLang="en-US" sz="3600" b="1" dirty="0">
                <a:solidFill>
                  <a:schemeClr val="hlink"/>
                </a:solidFill>
                <a:latin typeface="Times New Roman" pitchFamily="18" charset="0"/>
                <a:ea typeface="隶书" pitchFamily="49" charset="-122"/>
              </a:rPr>
              <a:t>语言提供三种循环控制：</a:t>
            </a:r>
          </a:p>
        </p:txBody>
      </p:sp>
      <p:sp>
        <p:nvSpPr>
          <p:cNvPr id="5133" name="Rectangle 47"/>
          <p:cNvSpPr>
            <a:spLocks noChangeArrowheads="1"/>
          </p:cNvSpPr>
          <p:nvPr/>
        </p:nvSpPr>
        <p:spPr bwMode="auto">
          <a:xfrm>
            <a:off x="611188" y="3500438"/>
            <a:ext cx="6640512" cy="314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buClr>
                <a:srgbClr val="0000CC"/>
              </a:buClr>
              <a:buFont typeface="Wingdings" pitchFamily="2" charset="2"/>
              <a:buNone/>
            </a:pPr>
            <a:r>
              <a:rPr lang="zh-CN" altLang="en-US" sz="3200" b="1">
                <a:solidFill>
                  <a:schemeClr val="hlink"/>
                </a:solidFill>
                <a:ea typeface="隶书" pitchFamily="49" charset="-122"/>
              </a:rPr>
              <a:t>循环结构两种基本类型</a:t>
            </a:r>
            <a:r>
              <a:rPr lang="zh-CN" altLang="en-US" sz="2800" b="1"/>
              <a:t>  </a:t>
            </a:r>
          </a:p>
          <a:p>
            <a:pPr algn="l"/>
            <a:endParaRPr lang="zh-CN" altLang="en-US" sz="2800" b="1"/>
          </a:p>
          <a:p>
            <a:pPr algn="l"/>
            <a:endParaRPr lang="zh-CN" altLang="en-US" sz="2800" b="1"/>
          </a:p>
          <a:p>
            <a:pPr algn="l"/>
            <a:endParaRPr lang="zh-CN" altLang="en-US" sz="2800" b="1"/>
          </a:p>
          <a:p>
            <a:pPr algn="l"/>
            <a:endParaRPr lang="zh-CN" altLang="en-US" sz="2800" b="1"/>
          </a:p>
          <a:p>
            <a:pPr algn="l"/>
            <a:endParaRPr lang="zh-CN" altLang="en-US" sz="2800" b="1"/>
          </a:p>
          <a:p>
            <a:pPr algn="l"/>
            <a:r>
              <a:rPr lang="zh-CN" altLang="en-US" sz="2800" b="1"/>
              <a:t>      </a:t>
            </a:r>
            <a:r>
              <a:rPr lang="zh-CN" altLang="en-US" sz="2800" b="1">
                <a:solidFill>
                  <a:srgbClr val="CC3300"/>
                </a:solidFill>
                <a:ea typeface="隶书" pitchFamily="49" charset="-122"/>
              </a:rPr>
              <a:t>当型循环</a:t>
            </a:r>
            <a:r>
              <a:rPr lang="zh-CN" altLang="en-US" sz="2800" b="1"/>
              <a:t>			</a:t>
            </a:r>
            <a:r>
              <a:rPr lang="zh-CN" altLang="en-US" sz="2800" b="1">
                <a:solidFill>
                  <a:srgbClr val="CC3300"/>
                </a:solidFill>
                <a:ea typeface="隶书" pitchFamily="49" charset="-122"/>
              </a:rPr>
              <a:t>直到型循环</a:t>
            </a:r>
            <a:r>
              <a:rPr lang="zh-CN" altLang="en-US" sz="2800" b="1"/>
              <a:t> </a:t>
            </a:r>
          </a:p>
        </p:txBody>
      </p:sp>
      <p:graphicFrame>
        <p:nvGraphicFramePr>
          <p:cNvPr id="5134" name="Object 45"/>
          <p:cNvGraphicFramePr>
            <a:graphicFrameLocks noChangeAspect="1"/>
          </p:cNvGraphicFramePr>
          <p:nvPr/>
        </p:nvGraphicFramePr>
        <p:xfrm>
          <a:off x="755650" y="4208463"/>
          <a:ext cx="7092950" cy="174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3" r:id="rId3" imgW="4149471" imgH="1016127" progId="">
                  <p:embed/>
                </p:oleObj>
              </mc:Choice>
              <mc:Fallback>
                <p:oleObj r:id="rId3" imgW="4149471" imgH="1016127" progId="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208463"/>
                        <a:ext cx="7092950" cy="174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6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6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68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68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6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6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6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6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6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68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68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7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6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6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68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68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animBg="1" autoUpdateAnimBg="0"/>
      <p:bldP spid="76804" grpId="0" animBg="1"/>
      <p:bldP spid="76805" grpId="0" autoUpdateAnimBg="0"/>
      <p:bldP spid="76806" grpId="0" autoUpdateAnimBg="0"/>
      <p:bldP spid="76807" grpId="0" autoUpdateAnimBg="0"/>
      <p:bldP spid="76808" grpId="0" animBg="1"/>
      <p:bldP spid="76811" grpId="0" animBg="1"/>
      <p:bldP spid="76812" grpId="0" autoUpdateAnimBg="0"/>
      <p:bldP spid="51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443663" y="6526213"/>
            <a:ext cx="2406650" cy="331787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zh-CN" altLang="en-US">
                <a:solidFill>
                  <a:srgbClr val="008000"/>
                </a:solidFill>
                <a:latin typeface="宋体" pitchFamily="2" charset="-122"/>
              </a:rPr>
              <a:t>第 </a:t>
            </a:r>
            <a:fld id="{232B0259-57FA-4012-9E39-283C493AD7C8}" type="slidenum">
              <a:rPr lang="zh-CN" altLang="en-US" b="1" smtClean="0">
                <a:solidFill>
                  <a:srgbClr val="FF9900"/>
                </a:solidFill>
                <a:latin typeface="宋体" pitchFamily="2" charset="-122"/>
              </a:rPr>
              <a:pPr eaLnBrk="1" hangingPunct="1">
                <a:buFont typeface="Monotype Sorts" pitchFamily="2" charset="2"/>
                <a:buNone/>
              </a:pPr>
              <a:t>8</a:t>
            </a:fld>
            <a:r>
              <a:rPr lang="en-US" altLang="zh-CN" b="1">
                <a:solidFill>
                  <a:srgbClr val="008000"/>
                </a:solidFill>
                <a:latin typeface="宋体" pitchFamily="2" charset="-122"/>
              </a:rPr>
              <a:t> </a:t>
            </a:r>
            <a:r>
              <a:rPr lang="zh-CN" altLang="en-US">
                <a:solidFill>
                  <a:srgbClr val="008000"/>
                </a:solidFill>
                <a:latin typeface="宋体" pitchFamily="2" charset="-122"/>
              </a:rPr>
              <a:t>页</a:t>
            </a:r>
          </a:p>
        </p:txBody>
      </p:sp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395288" y="692150"/>
            <a:ext cx="4608512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kumimoji="1" lang="en-US" altLang="zh-CN" sz="2800" b="1">
                <a:latin typeface="宋体" pitchFamily="2" charset="-122"/>
              </a:rPr>
              <a:t>1.while</a:t>
            </a:r>
            <a:r>
              <a:rPr kumimoji="1" lang="zh-CN" altLang="en-US" sz="2800" b="1">
                <a:latin typeface="宋体" pitchFamily="2" charset="-122"/>
              </a:rPr>
              <a:t>循环语句的形式</a:t>
            </a:r>
            <a:endParaRPr kumimoji="1" lang="zh-CN" altLang="zh-CN" sz="2800" b="1">
              <a:latin typeface="宋体" pitchFamily="2" charset="-122"/>
            </a:endParaRPr>
          </a:p>
          <a:p>
            <a:pPr marL="342900" indent="-342900" algn="l">
              <a:spcBef>
                <a:spcPct val="20000"/>
              </a:spcBef>
            </a:pPr>
            <a:r>
              <a:rPr kumimoji="1" lang="zh-CN" altLang="en-US" sz="2800" b="1">
                <a:solidFill>
                  <a:srgbClr val="006600"/>
                </a:solidFill>
                <a:latin typeface="宋体" pitchFamily="2" charset="-122"/>
              </a:rPr>
              <a:t>    </a:t>
            </a:r>
            <a:r>
              <a:rPr kumimoji="1" lang="en-US" altLang="zh-CN" sz="2800" b="1">
                <a:solidFill>
                  <a:srgbClr val="CC3300"/>
                </a:solidFill>
                <a:latin typeface="宋体" pitchFamily="2" charset="-122"/>
              </a:rPr>
              <a:t>while</a:t>
            </a:r>
            <a:r>
              <a:rPr kumimoji="1" lang="zh-CN" altLang="en-US" sz="2800" b="1">
                <a:solidFill>
                  <a:srgbClr val="CC3300"/>
                </a:solidFill>
                <a:latin typeface="宋体" pitchFamily="2" charset="-122"/>
              </a:rPr>
              <a:t>（表达式）</a:t>
            </a:r>
          </a:p>
          <a:p>
            <a:pPr marL="342900" indent="-342900" algn="l">
              <a:spcBef>
                <a:spcPct val="20000"/>
              </a:spcBef>
            </a:pPr>
            <a:r>
              <a:rPr kumimoji="1" lang="zh-CN" altLang="en-US" sz="2800" b="1">
                <a:solidFill>
                  <a:srgbClr val="CC3300"/>
                </a:solidFill>
                <a:latin typeface="宋体" pitchFamily="2" charset="-122"/>
              </a:rPr>
              <a:t>        语句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4343400" y="5943600"/>
            <a:ext cx="4419600" cy="4572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      </a:t>
            </a:r>
            <a:r>
              <a:rPr kumimoji="1" lang="zh-CN" altLang="en-US" sz="2400" b="1">
                <a:latin typeface="Times New Roman" pitchFamily="18" charset="0"/>
              </a:rPr>
              <a:t>先判断条件，后执行语句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49156" name="AutoShape 4"/>
          <p:cNvSpPr>
            <a:spLocks noChangeArrowheads="1"/>
          </p:cNvSpPr>
          <p:nvPr/>
        </p:nvSpPr>
        <p:spPr bwMode="auto">
          <a:xfrm>
            <a:off x="5334000" y="2438400"/>
            <a:ext cx="2438400" cy="762000"/>
          </a:xfrm>
          <a:prstGeom prst="flowChartDecision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kumimoji="1" lang="zh-CN" altLang="en-US" sz="2400">
                <a:latin typeface="Times New Roman" pitchFamily="18" charset="0"/>
              </a:rPr>
              <a:t>表达式</a:t>
            </a:r>
          </a:p>
        </p:txBody>
      </p:sp>
      <p:sp>
        <p:nvSpPr>
          <p:cNvPr id="49157" name="AutoShape 5"/>
          <p:cNvSpPr>
            <a:spLocks noChangeArrowheads="1"/>
          </p:cNvSpPr>
          <p:nvPr/>
        </p:nvSpPr>
        <p:spPr bwMode="auto">
          <a:xfrm>
            <a:off x="5735638" y="3873500"/>
            <a:ext cx="1600200" cy="657225"/>
          </a:xfrm>
          <a:prstGeom prst="flowChartProcess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kumimoji="1" lang="zh-CN" altLang="en-US" sz="2400">
                <a:latin typeface="Times New Roman" pitchFamily="18" charset="0"/>
              </a:rPr>
              <a:t>语句</a:t>
            </a:r>
          </a:p>
        </p:txBody>
      </p:sp>
      <p:sp>
        <p:nvSpPr>
          <p:cNvPr id="49158" name="Line 6"/>
          <p:cNvSpPr>
            <a:spLocks noChangeShapeType="1"/>
          </p:cNvSpPr>
          <p:nvPr/>
        </p:nvSpPr>
        <p:spPr bwMode="auto">
          <a:xfrm>
            <a:off x="6553200" y="1752600"/>
            <a:ext cx="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9" name="Line 7"/>
          <p:cNvSpPr>
            <a:spLocks noChangeShapeType="1"/>
          </p:cNvSpPr>
          <p:nvPr/>
        </p:nvSpPr>
        <p:spPr bwMode="auto">
          <a:xfrm>
            <a:off x="6546850" y="3200400"/>
            <a:ext cx="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9160" name="Group 8"/>
          <p:cNvGrpSpPr>
            <a:grpSpLocks/>
          </p:cNvGrpSpPr>
          <p:nvPr/>
        </p:nvGrpSpPr>
        <p:grpSpPr bwMode="auto">
          <a:xfrm>
            <a:off x="6553200" y="2819400"/>
            <a:ext cx="1524000" cy="2947988"/>
            <a:chOff x="1488" y="2064"/>
            <a:chExt cx="960" cy="1857"/>
          </a:xfrm>
        </p:grpSpPr>
        <p:sp>
          <p:nvSpPr>
            <p:cNvPr id="11286" name="Line 9"/>
            <p:cNvSpPr>
              <a:spLocks noChangeShapeType="1"/>
            </p:cNvSpPr>
            <p:nvPr/>
          </p:nvSpPr>
          <p:spPr bwMode="auto">
            <a:xfrm>
              <a:off x="1488" y="3585"/>
              <a:ext cx="0" cy="3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7" name="Line 10"/>
            <p:cNvSpPr>
              <a:spLocks noChangeShapeType="1"/>
            </p:cNvSpPr>
            <p:nvPr/>
          </p:nvSpPr>
          <p:spPr bwMode="auto">
            <a:xfrm>
              <a:off x="2208" y="2064"/>
              <a:ext cx="24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8" name="Line 11"/>
            <p:cNvSpPr>
              <a:spLocks noChangeShapeType="1"/>
            </p:cNvSpPr>
            <p:nvPr/>
          </p:nvSpPr>
          <p:spPr bwMode="auto">
            <a:xfrm>
              <a:off x="2448" y="2064"/>
              <a:ext cx="0" cy="15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9" name="Line 12"/>
            <p:cNvSpPr>
              <a:spLocks noChangeShapeType="1"/>
            </p:cNvSpPr>
            <p:nvPr/>
          </p:nvSpPr>
          <p:spPr bwMode="auto">
            <a:xfrm>
              <a:off x="1488" y="3591"/>
              <a:ext cx="96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9165" name="Text Box 13"/>
          <p:cNvSpPr txBox="1">
            <a:spLocks noChangeArrowheads="1"/>
          </p:cNvSpPr>
          <p:nvPr/>
        </p:nvSpPr>
        <p:spPr bwMode="auto">
          <a:xfrm>
            <a:off x="7620000" y="22098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A50021"/>
                </a:solidFill>
                <a:latin typeface="Times New Roman" pitchFamily="18" charset="0"/>
              </a:rPr>
              <a:t>零</a:t>
            </a:r>
          </a:p>
        </p:txBody>
      </p:sp>
      <p:sp>
        <p:nvSpPr>
          <p:cNvPr id="49166" name="Text Box 14"/>
          <p:cNvSpPr txBox="1">
            <a:spLocks noChangeArrowheads="1"/>
          </p:cNvSpPr>
          <p:nvPr/>
        </p:nvSpPr>
        <p:spPr bwMode="auto">
          <a:xfrm>
            <a:off x="6705600" y="33528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A50021"/>
                </a:solidFill>
                <a:latin typeface="Times New Roman" pitchFamily="18" charset="0"/>
              </a:rPr>
              <a:t>非零</a:t>
            </a:r>
          </a:p>
        </p:txBody>
      </p:sp>
      <p:grpSp>
        <p:nvGrpSpPr>
          <p:cNvPr id="49167" name="Group 15"/>
          <p:cNvGrpSpPr>
            <a:grpSpLocks/>
          </p:cNvGrpSpPr>
          <p:nvPr/>
        </p:nvGrpSpPr>
        <p:grpSpPr bwMode="auto">
          <a:xfrm>
            <a:off x="4938713" y="2133600"/>
            <a:ext cx="1614487" cy="2903538"/>
            <a:chOff x="471" y="1632"/>
            <a:chExt cx="1017" cy="1829"/>
          </a:xfrm>
        </p:grpSpPr>
        <p:sp>
          <p:nvSpPr>
            <p:cNvPr id="11282" name="Line 16"/>
            <p:cNvSpPr>
              <a:spLocks noChangeShapeType="1"/>
            </p:cNvSpPr>
            <p:nvPr/>
          </p:nvSpPr>
          <p:spPr bwMode="auto">
            <a:xfrm>
              <a:off x="480" y="1632"/>
              <a:ext cx="0" cy="182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3" name="Line 17"/>
            <p:cNvSpPr>
              <a:spLocks noChangeShapeType="1"/>
            </p:cNvSpPr>
            <p:nvPr/>
          </p:nvSpPr>
          <p:spPr bwMode="auto">
            <a:xfrm flipH="1">
              <a:off x="471" y="3452"/>
              <a:ext cx="100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4" name="Line 18"/>
            <p:cNvSpPr>
              <a:spLocks noChangeShapeType="1"/>
            </p:cNvSpPr>
            <p:nvPr/>
          </p:nvSpPr>
          <p:spPr bwMode="auto">
            <a:xfrm flipV="1">
              <a:off x="480" y="1632"/>
              <a:ext cx="100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5" name="Line 19"/>
            <p:cNvSpPr>
              <a:spLocks noChangeShapeType="1"/>
            </p:cNvSpPr>
            <p:nvPr/>
          </p:nvSpPr>
          <p:spPr bwMode="auto">
            <a:xfrm>
              <a:off x="1470" y="3150"/>
              <a:ext cx="0" cy="311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9173" name="Text Box 21"/>
          <p:cNvSpPr txBox="1">
            <a:spLocks noChangeArrowheads="1"/>
          </p:cNvSpPr>
          <p:nvPr/>
        </p:nvSpPr>
        <p:spPr bwMode="auto">
          <a:xfrm>
            <a:off x="5148263" y="692150"/>
            <a:ext cx="3810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800" b="1">
                <a:latin typeface="宋体" pitchFamily="2" charset="-122"/>
              </a:rPr>
              <a:t>2.</a:t>
            </a:r>
            <a:r>
              <a:rPr kumimoji="1" lang="zh-CN" altLang="en-US" sz="2800" b="1">
                <a:latin typeface="宋体" pitchFamily="2" charset="-122"/>
              </a:rPr>
              <a:t>执行过程</a:t>
            </a:r>
          </a:p>
        </p:txBody>
      </p:sp>
      <p:sp>
        <p:nvSpPr>
          <p:cNvPr id="49177" name="Text Box 25"/>
          <p:cNvSpPr txBox="1">
            <a:spLocks noChangeArrowheads="1"/>
          </p:cNvSpPr>
          <p:nvPr/>
        </p:nvSpPr>
        <p:spPr bwMode="auto">
          <a:xfrm>
            <a:off x="323850" y="2678113"/>
            <a:ext cx="4114800" cy="334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SzPct val="90000"/>
              <a:buFont typeface="Wingdings" pitchFamily="2" charset="2"/>
              <a:buChar char="v"/>
            </a:pPr>
            <a:r>
              <a:rPr kumimoji="1" lang="en-US" altLang="zh-CN" sz="2600" b="1">
                <a:latin typeface="宋体" pitchFamily="2" charset="-122"/>
              </a:rPr>
              <a:t> </a:t>
            </a:r>
            <a:r>
              <a:rPr kumimoji="1" lang="zh-CN" altLang="en-US" sz="2600" b="1">
                <a:latin typeface="宋体" pitchFamily="2" charset="-122"/>
              </a:rPr>
              <a:t>循环体若包含一个以上语句，应该用花括号括起来</a:t>
            </a:r>
            <a:r>
              <a:rPr kumimoji="1" lang="en-US" altLang="zh-CN" sz="2600" b="1">
                <a:latin typeface="宋体" pitchFamily="2" charset="-122"/>
              </a:rPr>
              <a:t>(</a:t>
            </a:r>
            <a:r>
              <a:rPr kumimoji="1" lang="zh-CN" altLang="en-US" sz="2600" b="1">
                <a:latin typeface="宋体" pitchFamily="2" charset="-122"/>
              </a:rPr>
              <a:t>使用复合语句</a:t>
            </a:r>
            <a:r>
              <a:rPr kumimoji="1" lang="en-US" altLang="zh-CN" sz="2600" b="1">
                <a:latin typeface="宋体" pitchFamily="2" charset="-122"/>
              </a:rPr>
              <a:t>)</a:t>
            </a:r>
            <a:r>
              <a:rPr kumimoji="1" lang="zh-CN" altLang="en-US" sz="2600" b="1">
                <a:latin typeface="宋体" pitchFamily="2" charset="-122"/>
              </a:rPr>
              <a:t>。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SzPct val="90000"/>
              <a:buFont typeface="Wingdings" pitchFamily="2" charset="2"/>
              <a:buChar char="v"/>
            </a:pPr>
            <a:r>
              <a:rPr kumimoji="1" lang="zh-CN" altLang="en-US" sz="2600" b="1">
                <a:latin typeface="宋体" pitchFamily="2" charset="-122"/>
              </a:rPr>
              <a:t> 循环体内应注意设置修改循环条件的语句。否则循环无法终止。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SzPct val="90000"/>
              <a:buFont typeface="Wingdings" pitchFamily="2" charset="2"/>
              <a:buChar char="v"/>
            </a:pPr>
            <a:r>
              <a:rPr kumimoji="1" lang="zh-CN" altLang="en-US" sz="2600" b="1">
                <a:latin typeface="宋体" pitchFamily="2" charset="-122"/>
              </a:rPr>
              <a:t> 表达式的值为</a:t>
            </a:r>
            <a:r>
              <a:rPr kumimoji="1" lang="en-US" altLang="zh-CN" sz="2600" b="1">
                <a:latin typeface="宋体" pitchFamily="2" charset="-122"/>
              </a:rPr>
              <a:t>0</a:t>
            </a:r>
            <a:r>
              <a:rPr kumimoji="1" lang="zh-CN" altLang="en-US" sz="2600" b="1">
                <a:latin typeface="宋体" pitchFamily="2" charset="-122"/>
              </a:rPr>
              <a:t>、循环体内遇</a:t>
            </a:r>
            <a:r>
              <a:rPr kumimoji="1" lang="en-US" altLang="zh-CN" sz="2600" b="1">
                <a:latin typeface="宋体" pitchFamily="2" charset="-122"/>
              </a:rPr>
              <a:t>break</a:t>
            </a:r>
            <a:r>
              <a:rPr kumimoji="1" lang="zh-CN" altLang="en-US" sz="2600" b="1">
                <a:latin typeface="宋体" pitchFamily="2" charset="-122"/>
              </a:rPr>
              <a:t>、</a:t>
            </a:r>
            <a:r>
              <a:rPr kumimoji="1" lang="en-US" altLang="zh-CN" sz="2600" b="1">
                <a:latin typeface="宋体" pitchFamily="2" charset="-122"/>
              </a:rPr>
              <a:t>return</a:t>
            </a:r>
            <a:r>
              <a:rPr kumimoji="1" lang="zh-CN" altLang="en-US" sz="2600" b="1">
                <a:latin typeface="宋体" pitchFamily="2" charset="-122"/>
              </a:rPr>
              <a:t>、</a:t>
            </a:r>
            <a:r>
              <a:rPr kumimoji="1" lang="en-US" altLang="zh-CN" sz="2600" b="1">
                <a:latin typeface="宋体" pitchFamily="2" charset="-122"/>
              </a:rPr>
              <a:t>goto</a:t>
            </a:r>
            <a:r>
              <a:rPr kumimoji="1" lang="zh-CN" altLang="en-US" sz="2600" b="1">
                <a:latin typeface="宋体" pitchFamily="2" charset="-122"/>
              </a:rPr>
              <a:t>语句可结束循环执行。</a:t>
            </a:r>
          </a:p>
        </p:txBody>
      </p:sp>
      <p:sp>
        <p:nvSpPr>
          <p:cNvPr id="49178" name="Rectangle 26"/>
          <p:cNvSpPr>
            <a:spLocks noChangeArrowheads="1"/>
          </p:cNvSpPr>
          <p:nvPr/>
        </p:nvSpPr>
        <p:spPr bwMode="auto">
          <a:xfrm>
            <a:off x="611188" y="0"/>
            <a:ext cx="7416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99CCFF">
                        <a:gamma/>
                        <a:shade val="56078"/>
                        <a:invGamma/>
                      </a:srgbClr>
                    </a:gs>
                    <a:gs pos="50000">
                      <a:srgbClr val="99CCFF"/>
                    </a:gs>
                    <a:gs pos="100000">
                      <a:srgbClr val="99CCFF">
                        <a:gamma/>
                        <a:shade val="56078"/>
                        <a:invGamma/>
                      </a:srgbClr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hlink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l" eaLnBrk="0" hangingPunct="0">
              <a:defRPr/>
            </a:pPr>
            <a:r>
              <a:rPr kumimoji="1" lang="en-US" altLang="zh-CN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6.1  while</a:t>
            </a:r>
            <a:r>
              <a:rPr kumimoji="1" lang="zh-CN" altLang="en-US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循环语句 </a:t>
            </a:r>
          </a:p>
        </p:txBody>
      </p:sp>
      <p:sp>
        <p:nvSpPr>
          <p:cNvPr id="511001" name="AutoShape 25"/>
          <p:cNvSpPr>
            <a:spLocks noChangeArrowheads="1"/>
          </p:cNvSpPr>
          <p:nvPr/>
        </p:nvSpPr>
        <p:spPr bwMode="auto">
          <a:xfrm>
            <a:off x="6875463" y="1268413"/>
            <a:ext cx="2268537" cy="720725"/>
          </a:xfrm>
          <a:prstGeom prst="cloudCallout">
            <a:avLst>
              <a:gd name="adj1" fmla="val -29218"/>
              <a:gd name="adj2" fmla="val 307491"/>
            </a:avLst>
          </a:prstGeom>
          <a:solidFill>
            <a:srgbClr val="FFFFCC"/>
          </a:solidFill>
          <a:ln w="44450">
            <a:solidFill>
              <a:srgbClr val="FF6600"/>
            </a:solidFill>
            <a:round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7" rIns="92075" bIns="46037"/>
          <a:lstStyle/>
          <a:p>
            <a:pPr eaLnBrk="0" hangingPunct="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/>
              <a:buNone/>
              <a:defRPr/>
            </a:pPr>
            <a:r>
              <a:rPr lang="zh-CN" altLang="en-US" sz="2000" b="1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循环体</a:t>
            </a:r>
          </a:p>
          <a:p>
            <a:pPr eaLnBrk="0" hangingPunct="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/>
              <a:buNone/>
              <a:defRPr/>
            </a:pPr>
            <a:endParaRPr lang="zh-CN" altLang="en-US" sz="2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" name="Text Box 21"/>
          <p:cNvSpPr txBox="1">
            <a:spLocks noChangeArrowheads="1"/>
          </p:cNvSpPr>
          <p:nvPr/>
        </p:nvSpPr>
        <p:spPr bwMode="auto">
          <a:xfrm>
            <a:off x="395288" y="2133600"/>
            <a:ext cx="3810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 b="1">
                <a:latin typeface="宋体" pitchFamily="2" charset="-122"/>
              </a:rPr>
              <a:t>说明：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9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9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1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49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9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49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/>
      <p:bldP spid="49155" grpId="0" animBg="1"/>
      <p:bldP spid="49156" grpId="0" animBg="1" autoUpdateAnimBg="0"/>
      <p:bldP spid="49157" grpId="0" animBg="1" autoUpdateAnimBg="0"/>
      <p:bldP spid="49158" grpId="0" animBg="1"/>
      <p:bldP spid="49159" grpId="0" animBg="1"/>
      <p:bldP spid="49165" grpId="0" autoUpdateAnimBg="0"/>
      <p:bldP spid="49166" grpId="0" autoUpdateAnimBg="0"/>
      <p:bldP spid="49173" grpId="0"/>
      <p:bldP spid="49177" grpId="0" build="p" autoUpdateAnimBg="0"/>
      <p:bldP spid="511001" grpId="0" animBg="1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6443663" y="6526213"/>
            <a:ext cx="2406650" cy="331787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zh-CN" altLang="en-US">
                <a:solidFill>
                  <a:srgbClr val="008000"/>
                </a:solidFill>
                <a:latin typeface="宋体" pitchFamily="2" charset="-122"/>
              </a:rPr>
              <a:t>第 </a:t>
            </a:r>
            <a:fld id="{EBB15578-634F-4532-9843-BAD823E10E75}" type="slidenum">
              <a:rPr lang="zh-CN" altLang="en-US" b="1" smtClean="0">
                <a:solidFill>
                  <a:srgbClr val="FF9900"/>
                </a:solidFill>
                <a:latin typeface="宋体" pitchFamily="2" charset="-122"/>
              </a:rPr>
              <a:pPr eaLnBrk="1" hangingPunct="1">
                <a:buFont typeface="Monotype Sorts" pitchFamily="2" charset="2"/>
                <a:buNone/>
              </a:pPr>
              <a:t>9</a:t>
            </a:fld>
            <a:r>
              <a:rPr lang="en-US" altLang="zh-CN" b="1">
                <a:solidFill>
                  <a:srgbClr val="008000"/>
                </a:solidFill>
                <a:latin typeface="宋体" pitchFamily="2" charset="-122"/>
              </a:rPr>
              <a:t> </a:t>
            </a:r>
            <a:r>
              <a:rPr lang="zh-CN" altLang="en-US">
                <a:solidFill>
                  <a:srgbClr val="008000"/>
                </a:solidFill>
                <a:latin typeface="宋体" pitchFamily="2" charset="-122"/>
              </a:rPr>
              <a:t>页</a:t>
            </a:r>
          </a:p>
        </p:txBody>
      </p:sp>
      <p:sp>
        <p:nvSpPr>
          <p:cNvPr id="52244" name="Text Box 20"/>
          <p:cNvSpPr txBox="1">
            <a:spLocks noChangeArrowheads="1"/>
          </p:cNvSpPr>
          <p:nvPr/>
        </p:nvSpPr>
        <p:spPr bwMode="auto">
          <a:xfrm>
            <a:off x="457200" y="304800"/>
            <a:ext cx="396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3333CC"/>
                </a:solidFill>
                <a:latin typeface="Times New Roman" pitchFamily="18" charset="0"/>
              </a:rPr>
              <a:t>           </a:t>
            </a:r>
            <a:r>
              <a:rPr kumimoji="1" lang="zh-CN" altLang="en-US" sz="2400" b="1">
                <a:solidFill>
                  <a:srgbClr val="3333CC"/>
                </a:solidFill>
                <a:latin typeface="Times New Roman" pitchFamily="18" charset="0"/>
              </a:rPr>
              <a:t>求</a:t>
            </a:r>
          </a:p>
        </p:txBody>
      </p:sp>
      <p:graphicFrame>
        <p:nvGraphicFramePr>
          <p:cNvPr id="52245" name="Object 21"/>
          <p:cNvGraphicFramePr>
            <a:graphicFrameLocks noChangeAspect="1"/>
          </p:cNvGraphicFramePr>
          <p:nvPr/>
        </p:nvGraphicFramePr>
        <p:xfrm>
          <a:off x="2063750" y="0"/>
          <a:ext cx="6604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7" name="公式" r:id="rId3" imgW="266469" imgH="431425" progId="Equation.3">
                  <p:embed/>
                </p:oleObj>
              </mc:Choice>
              <mc:Fallback>
                <p:oleObj name="公式" r:id="rId3" imgW="266469" imgH="431425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0"/>
                        <a:ext cx="6604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266" name="Group 42"/>
          <p:cNvGrpSpPr>
            <a:grpSpLocks/>
          </p:cNvGrpSpPr>
          <p:nvPr/>
        </p:nvGrpSpPr>
        <p:grpSpPr bwMode="auto">
          <a:xfrm>
            <a:off x="900113" y="1196975"/>
            <a:ext cx="3200400" cy="4491038"/>
            <a:chOff x="249" y="754"/>
            <a:chExt cx="2016" cy="2829"/>
          </a:xfrm>
        </p:grpSpPr>
        <p:sp>
          <p:nvSpPr>
            <p:cNvPr id="13321" name="Line 23"/>
            <p:cNvSpPr>
              <a:spLocks noChangeShapeType="1"/>
            </p:cNvSpPr>
            <p:nvPr/>
          </p:nvSpPr>
          <p:spPr bwMode="auto">
            <a:xfrm>
              <a:off x="1209" y="1090"/>
              <a:ext cx="0" cy="43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2" name="AutoShape 24"/>
            <p:cNvSpPr>
              <a:spLocks noChangeArrowheads="1"/>
            </p:cNvSpPr>
            <p:nvPr/>
          </p:nvSpPr>
          <p:spPr bwMode="auto">
            <a:xfrm>
              <a:off x="681" y="754"/>
              <a:ext cx="1008" cy="384"/>
            </a:xfrm>
            <a:prstGeom prst="flowChartProcess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400">
                  <a:latin typeface="Times New Roman" pitchFamily="18" charset="0"/>
                </a:rPr>
                <a:t>i=1,sum=0</a:t>
              </a:r>
            </a:p>
          </p:txBody>
        </p:sp>
        <p:sp>
          <p:nvSpPr>
            <p:cNvPr id="13323" name="AutoShape 26"/>
            <p:cNvSpPr>
              <a:spLocks noChangeArrowheads="1"/>
            </p:cNvSpPr>
            <p:nvPr/>
          </p:nvSpPr>
          <p:spPr bwMode="auto">
            <a:xfrm>
              <a:off x="489" y="1522"/>
              <a:ext cx="1536" cy="480"/>
            </a:xfrm>
            <a:prstGeom prst="flowChartDecision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400">
                  <a:latin typeface="Times New Roman" pitchFamily="18" charset="0"/>
                </a:rPr>
                <a:t>i&lt;=100</a:t>
              </a:r>
              <a:r>
                <a:rPr kumimoji="1" lang="zh-CN" altLang="en-US" sz="2400">
                  <a:latin typeface="Times New Roman" pitchFamily="18" charset="0"/>
                </a:rPr>
                <a:t>？</a:t>
              </a:r>
            </a:p>
          </p:txBody>
        </p:sp>
        <p:sp>
          <p:nvSpPr>
            <p:cNvPr id="13324" name="Line 27"/>
            <p:cNvSpPr>
              <a:spLocks noChangeShapeType="1"/>
            </p:cNvSpPr>
            <p:nvPr/>
          </p:nvSpPr>
          <p:spPr bwMode="auto">
            <a:xfrm>
              <a:off x="249" y="1330"/>
              <a:ext cx="0" cy="182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5" name="AutoShape 28"/>
            <p:cNvSpPr>
              <a:spLocks noChangeArrowheads="1"/>
            </p:cNvSpPr>
            <p:nvPr/>
          </p:nvSpPr>
          <p:spPr bwMode="auto">
            <a:xfrm>
              <a:off x="742" y="2426"/>
              <a:ext cx="1008" cy="414"/>
            </a:xfrm>
            <a:prstGeom prst="flowChartProcess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400">
                  <a:latin typeface="Times New Roman" pitchFamily="18" charset="0"/>
                </a:rPr>
                <a:t>sum=sum+i</a:t>
              </a:r>
            </a:p>
            <a:p>
              <a:r>
                <a:rPr kumimoji="1" lang="en-US" altLang="zh-CN" sz="2400">
                  <a:latin typeface="Times New Roman" pitchFamily="18" charset="0"/>
                </a:rPr>
                <a:t>i=i+1</a:t>
              </a:r>
            </a:p>
          </p:txBody>
        </p:sp>
        <p:sp>
          <p:nvSpPr>
            <p:cNvPr id="13326" name="Line 29"/>
            <p:cNvSpPr>
              <a:spLocks noChangeShapeType="1"/>
            </p:cNvSpPr>
            <p:nvPr/>
          </p:nvSpPr>
          <p:spPr bwMode="auto">
            <a:xfrm>
              <a:off x="1253" y="2002"/>
              <a:ext cx="0" cy="43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7" name="Line 30"/>
            <p:cNvSpPr>
              <a:spLocks noChangeShapeType="1"/>
            </p:cNvSpPr>
            <p:nvPr/>
          </p:nvSpPr>
          <p:spPr bwMode="auto">
            <a:xfrm>
              <a:off x="1244" y="2858"/>
              <a:ext cx="0" cy="3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8" name="Line 31"/>
            <p:cNvSpPr>
              <a:spLocks noChangeShapeType="1"/>
            </p:cNvSpPr>
            <p:nvPr/>
          </p:nvSpPr>
          <p:spPr bwMode="auto">
            <a:xfrm>
              <a:off x="1257" y="3247"/>
              <a:ext cx="0" cy="3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9" name="Line 32"/>
            <p:cNvSpPr>
              <a:spLocks noChangeShapeType="1"/>
            </p:cNvSpPr>
            <p:nvPr/>
          </p:nvSpPr>
          <p:spPr bwMode="auto">
            <a:xfrm flipH="1">
              <a:off x="249" y="3168"/>
              <a:ext cx="1008" cy="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0" name="Line 33"/>
            <p:cNvSpPr>
              <a:spLocks noChangeShapeType="1"/>
            </p:cNvSpPr>
            <p:nvPr/>
          </p:nvSpPr>
          <p:spPr bwMode="auto">
            <a:xfrm flipV="1">
              <a:off x="249" y="1330"/>
              <a:ext cx="1008" cy="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1" name="Line 34"/>
            <p:cNvSpPr>
              <a:spLocks noChangeShapeType="1"/>
            </p:cNvSpPr>
            <p:nvPr/>
          </p:nvSpPr>
          <p:spPr bwMode="auto">
            <a:xfrm>
              <a:off x="1977" y="1762"/>
              <a:ext cx="240" cy="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2" name="Line 35"/>
            <p:cNvSpPr>
              <a:spLocks noChangeShapeType="1"/>
            </p:cNvSpPr>
            <p:nvPr/>
          </p:nvSpPr>
          <p:spPr bwMode="auto">
            <a:xfrm>
              <a:off x="2217" y="1762"/>
              <a:ext cx="0" cy="15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3" name="Line 36"/>
            <p:cNvSpPr>
              <a:spLocks noChangeShapeType="1"/>
            </p:cNvSpPr>
            <p:nvPr/>
          </p:nvSpPr>
          <p:spPr bwMode="auto">
            <a:xfrm flipV="1">
              <a:off x="1257" y="3238"/>
              <a:ext cx="960" cy="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4" name="Text Box 37"/>
            <p:cNvSpPr txBox="1">
              <a:spLocks noChangeArrowheads="1"/>
            </p:cNvSpPr>
            <p:nvPr/>
          </p:nvSpPr>
          <p:spPr bwMode="auto">
            <a:xfrm>
              <a:off x="1929" y="1378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rgbClr val="FF00FF"/>
                  </a:solidFill>
                  <a:latin typeface="Times New Roman" pitchFamily="18" charset="0"/>
                </a:rPr>
                <a:t>零</a:t>
              </a:r>
            </a:p>
          </p:txBody>
        </p:sp>
        <p:sp>
          <p:nvSpPr>
            <p:cNvPr id="13335" name="Text Box 38"/>
            <p:cNvSpPr txBox="1">
              <a:spLocks noChangeArrowheads="1"/>
            </p:cNvSpPr>
            <p:nvPr/>
          </p:nvSpPr>
          <p:spPr bwMode="auto">
            <a:xfrm>
              <a:off x="1353" y="2098"/>
              <a:ext cx="6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rgbClr val="FF00FF"/>
                  </a:solidFill>
                  <a:latin typeface="Times New Roman" pitchFamily="18" charset="0"/>
                </a:rPr>
                <a:t>非零</a:t>
              </a:r>
            </a:p>
          </p:txBody>
        </p:sp>
      </p:grpSp>
      <p:sp>
        <p:nvSpPr>
          <p:cNvPr id="52264" name="Text Box 40"/>
          <p:cNvSpPr txBox="1">
            <a:spLocks noChangeArrowheads="1"/>
          </p:cNvSpPr>
          <p:nvPr/>
        </p:nvSpPr>
        <p:spPr bwMode="auto">
          <a:xfrm>
            <a:off x="5076825" y="620713"/>
            <a:ext cx="3810000" cy="6013450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CN" sz="2600" b="1" dirty="0">
                <a:latin typeface="Times New Roman" pitchFamily="18" charset="0"/>
              </a:rPr>
              <a:t>#include &lt;</a:t>
            </a:r>
            <a:r>
              <a:rPr kumimoji="1" lang="en-US" altLang="zh-CN" sz="2600" b="1" dirty="0" err="1">
                <a:latin typeface="Times New Roman" pitchFamily="18" charset="0"/>
              </a:rPr>
              <a:t>stdio.h</a:t>
            </a:r>
            <a:r>
              <a:rPr kumimoji="1" lang="en-US" altLang="zh-CN" sz="2600" b="1" dirty="0">
                <a:latin typeface="Times New Roman" pitchFamily="18" charset="0"/>
              </a:rPr>
              <a:t>&gt;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CN" sz="2600" b="1" dirty="0" err="1">
                <a:latin typeface="Times New Roman" pitchFamily="18" charset="0"/>
              </a:rPr>
              <a:t>int</a:t>
            </a:r>
            <a:r>
              <a:rPr kumimoji="1" lang="en-US" altLang="zh-CN" sz="2600" b="1" dirty="0">
                <a:latin typeface="Times New Roman" pitchFamily="18" charset="0"/>
              </a:rPr>
              <a:t> main()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600" b="1" dirty="0">
                <a:latin typeface="Times New Roman" pitchFamily="18" charset="0"/>
              </a:rPr>
              <a:t>{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600" b="1" dirty="0">
                <a:latin typeface="Times New Roman" pitchFamily="18" charset="0"/>
              </a:rPr>
              <a:t>   </a:t>
            </a:r>
            <a:r>
              <a:rPr kumimoji="1" lang="en-US" altLang="zh-CN" sz="2600" b="1" dirty="0" err="1">
                <a:latin typeface="Times New Roman" pitchFamily="18" charset="0"/>
              </a:rPr>
              <a:t>int</a:t>
            </a:r>
            <a:r>
              <a:rPr kumimoji="1" lang="en-US" altLang="zh-CN" sz="2600" b="1" dirty="0">
                <a:latin typeface="Times New Roman" pitchFamily="18" charset="0"/>
              </a:rPr>
              <a:t>  </a:t>
            </a:r>
            <a:r>
              <a:rPr kumimoji="1" lang="en-US" altLang="zh-CN" sz="2600" b="1" dirty="0">
                <a:solidFill>
                  <a:srgbClr val="C00000"/>
                </a:solidFill>
                <a:latin typeface="Times New Roman" pitchFamily="18" charset="0"/>
              </a:rPr>
              <a:t>i=1</a:t>
            </a:r>
            <a:r>
              <a:rPr kumimoji="1" lang="en-US" altLang="zh-CN" sz="2600" b="1" dirty="0">
                <a:latin typeface="Times New Roman" pitchFamily="18" charset="0"/>
              </a:rPr>
              <a:t>,sum=0;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600" b="1" dirty="0">
                <a:latin typeface="Times New Roman" pitchFamily="18" charset="0"/>
              </a:rPr>
              <a:t>   while (</a:t>
            </a:r>
            <a:r>
              <a:rPr kumimoji="1" lang="en-US" altLang="zh-CN" sz="2600" b="1" dirty="0">
                <a:solidFill>
                  <a:srgbClr val="C00000"/>
                </a:solidFill>
                <a:latin typeface="Times New Roman" pitchFamily="18" charset="0"/>
              </a:rPr>
              <a:t>i&lt;=100</a:t>
            </a:r>
            <a:r>
              <a:rPr kumimoji="1" lang="en-US" altLang="zh-CN" sz="2600" b="1" dirty="0">
                <a:latin typeface="Times New Roman" pitchFamily="18" charset="0"/>
              </a:rPr>
              <a:t>) 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600" b="1" dirty="0">
                <a:latin typeface="Times New Roman" pitchFamily="18" charset="0"/>
              </a:rPr>
              <a:t>    { 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600" b="1" dirty="0">
                <a:latin typeface="Times New Roman" pitchFamily="18" charset="0"/>
              </a:rPr>
              <a:t>       sum=</a:t>
            </a:r>
            <a:r>
              <a:rPr kumimoji="1" lang="en-US" altLang="zh-CN" sz="2600" b="1" dirty="0" err="1">
                <a:latin typeface="Times New Roman" pitchFamily="18" charset="0"/>
              </a:rPr>
              <a:t>sum+i</a:t>
            </a:r>
            <a:r>
              <a:rPr kumimoji="1" lang="en-US" altLang="zh-CN" sz="2600" b="1" dirty="0">
                <a:latin typeface="Times New Roman" pitchFamily="18" charset="0"/>
              </a:rPr>
              <a:t>;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600" b="1" dirty="0">
                <a:solidFill>
                  <a:srgbClr val="A50021"/>
                </a:solidFill>
                <a:latin typeface="Times New Roman" pitchFamily="18" charset="0"/>
              </a:rPr>
              <a:t>       i++;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600" b="1" dirty="0">
                <a:latin typeface="Times New Roman" pitchFamily="18" charset="0"/>
              </a:rPr>
              <a:t>    } 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600" b="1" dirty="0">
                <a:latin typeface="Times New Roman" pitchFamily="18" charset="0"/>
              </a:rPr>
              <a:t>    </a:t>
            </a:r>
            <a:r>
              <a:rPr kumimoji="1" lang="en-US" altLang="zh-CN" sz="2600" b="1" dirty="0" err="1">
                <a:latin typeface="Times New Roman" pitchFamily="18" charset="0"/>
              </a:rPr>
              <a:t>printf</a:t>
            </a:r>
            <a:r>
              <a:rPr kumimoji="1" lang="en-US" altLang="zh-CN" sz="2600" b="1" dirty="0">
                <a:latin typeface="Times New Roman" pitchFamily="18" charset="0"/>
              </a:rPr>
              <a:t>("%</a:t>
            </a:r>
            <a:r>
              <a:rPr kumimoji="1" lang="en-US" altLang="zh-CN" sz="2600" b="1" dirty="0" err="1">
                <a:latin typeface="Times New Roman" pitchFamily="18" charset="0"/>
              </a:rPr>
              <a:t>d",sum</a:t>
            </a:r>
            <a:r>
              <a:rPr kumimoji="1" lang="en-US" altLang="zh-CN" sz="2600" b="1" dirty="0">
                <a:latin typeface="Times New Roman" pitchFamily="18" charset="0"/>
              </a:rPr>
              <a:t>);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600" b="1" dirty="0">
                <a:latin typeface="Times New Roman" pitchFamily="18" charset="0"/>
              </a:rPr>
              <a:t>    return 0;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600" b="1" dirty="0">
                <a:latin typeface="Times New Roman" pitchFamily="18" charset="0"/>
              </a:rPr>
              <a:t>}</a:t>
            </a:r>
          </a:p>
        </p:txBody>
      </p:sp>
      <p:sp>
        <p:nvSpPr>
          <p:cNvPr id="52267" name="Oval 43"/>
          <p:cNvSpPr>
            <a:spLocks noChangeArrowheads="1"/>
          </p:cNvSpPr>
          <p:nvPr/>
        </p:nvSpPr>
        <p:spPr bwMode="auto">
          <a:xfrm>
            <a:off x="323850" y="69215"/>
            <a:ext cx="900113" cy="549275"/>
          </a:xfrm>
          <a:prstGeom prst="ellipse">
            <a:avLst/>
          </a:prstGeom>
          <a:solidFill>
            <a:srgbClr val="66FFFF"/>
          </a:solidFill>
          <a:ln w="12700" cap="sq">
            <a:solidFill>
              <a:srgbClr val="0066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隶书" pitchFamily="49" charset="-122"/>
                <a:ea typeface="隶书" pitchFamily="49" charset="-122"/>
              </a:rPr>
              <a:t>例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隶书" pitchFamily="49" charset="-122"/>
                <a:ea typeface="隶书" pitchFamily="49" charset="-122"/>
              </a:rPr>
              <a:t>1</a:t>
            </a:r>
            <a:endParaRPr kumimoji="1" lang="en-US" altLang="zh-CN" sz="2800" b="1" dirty="0">
              <a:latin typeface="Times New Roman" pitchFamily="18" charset="0"/>
            </a:endParaRPr>
          </a:p>
        </p:txBody>
      </p:sp>
      <p:sp>
        <p:nvSpPr>
          <p:cNvPr id="52268" name="Text Box 44"/>
          <p:cNvSpPr txBox="1">
            <a:spLocks noChangeArrowheads="1"/>
          </p:cNvSpPr>
          <p:nvPr/>
        </p:nvSpPr>
        <p:spPr bwMode="auto">
          <a:xfrm>
            <a:off x="539750" y="5734050"/>
            <a:ext cx="4319588" cy="862013"/>
          </a:xfrm>
          <a:prstGeom prst="rect">
            <a:avLst/>
          </a:prstGeom>
          <a:noFill/>
          <a:ln w="12700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 b="1" dirty="0">
                <a:latin typeface="幼圆" pitchFamily="49" charset="-122"/>
                <a:ea typeface="幼圆" pitchFamily="49" charset="-122"/>
              </a:rPr>
              <a:t>调换</a:t>
            </a:r>
            <a:r>
              <a:rPr lang="en-US" altLang="zh-CN" sz="2000" b="1" dirty="0">
                <a:latin typeface="幼圆" pitchFamily="49" charset="-122"/>
                <a:ea typeface="幼圆" pitchFamily="49" charset="-122"/>
              </a:rPr>
              <a:t>i++;</a:t>
            </a:r>
            <a:r>
              <a:rPr lang="zh-CN" altLang="en-US" sz="2000" b="1" dirty="0">
                <a:latin typeface="幼圆" pitchFamily="49" charset="-122"/>
                <a:ea typeface="幼圆" pitchFamily="49" charset="-122"/>
              </a:rPr>
              <a:t>与求和语句的后果？</a:t>
            </a:r>
            <a:endParaRPr lang="en-US" altLang="zh-CN" sz="2000" b="1" dirty="0">
              <a:latin typeface="幼圆" pitchFamily="49" charset="-122"/>
              <a:ea typeface="幼圆" pitchFamily="49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sz="2000" b="1" dirty="0">
                <a:latin typeface="幼圆" pitchFamily="49" charset="-122"/>
                <a:ea typeface="幼圆" pitchFamily="49" charset="-122"/>
              </a:rPr>
              <a:t>sum </a:t>
            </a:r>
            <a:r>
              <a:rPr lang="zh-CN" altLang="en-US" sz="2000" b="1" dirty="0">
                <a:latin typeface="幼圆" pitchFamily="49" charset="-122"/>
                <a:ea typeface="幼圆" pitchFamily="49" charset="-122"/>
              </a:rPr>
              <a:t>没有赋初值结果如何？</a:t>
            </a:r>
          </a:p>
        </p:txBody>
      </p:sp>
      <p:sp>
        <p:nvSpPr>
          <p:cNvPr id="24" name="矩形标注 23"/>
          <p:cNvSpPr>
            <a:spLocks noChangeArrowheads="1"/>
          </p:cNvSpPr>
          <p:nvPr/>
        </p:nvSpPr>
        <p:spPr bwMode="auto">
          <a:xfrm>
            <a:off x="6660232" y="1214120"/>
            <a:ext cx="1584325" cy="342900"/>
          </a:xfrm>
          <a:prstGeom prst="wedgeRectCallout">
            <a:avLst>
              <a:gd name="adj1" fmla="val -70315"/>
              <a:gd name="adj2" fmla="val 213704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/>
              <a:t>循环变量赋初值</a:t>
            </a:r>
          </a:p>
        </p:txBody>
      </p:sp>
      <p:sp>
        <p:nvSpPr>
          <p:cNvPr id="25" name="矩形标注 24"/>
          <p:cNvSpPr>
            <a:spLocks noChangeArrowheads="1"/>
          </p:cNvSpPr>
          <p:nvPr/>
        </p:nvSpPr>
        <p:spPr bwMode="auto">
          <a:xfrm>
            <a:off x="7572955" y="2108200"/>
            <a:ext cx="1584325" cy="342900"/>
          </a:xfrm>
          <a:prstGeom prst="wedgeRectCallout">
            <a:avLst>
              <a:gd name="adj1" fmla="val -60695"/>
              <a:gd name="adj2" fmla="val 111482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dirty="0"/>
              <a:t>循环条件</a:t>
            </a:r>
          </a:p>
        </p:txBody>
      </p:sp>
      <p:sp>
        <p:nvSpPr>
          <p:cNvPr id="26" name="矩形标注 25"/>
          <p:cNvSpPr>
            <a:spLocks noChangeArrowheads="1"/>
          </p:cNvSpPr>
          <p:nvPr/>
        </p:nvSpPr>
        <p:spPr bwMode="auto">
          <a:xfrm>
            <a:off x="7236296" y="4508500"/>
            <a:ext cx="1479550" cy="342900"/>
          </a:xfrm>
          <a:prstGeom prst="wedgeRectCallout">
            <a:avLst>
              <a:gd name="adj1" fmla="val -108778"/>
              <a:gd name="adj2" fmla="val -85954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/>
              <a:t>循环变量修改</a:t>
            </a:r>
          </a:p>
        </p:txBody>
      </p:sp>
      <p:sp>
        <p:nvSpPr>
          <p:cNvPr id="27" name="Text Box 44"/>
          <p:cNvSpPr txBox="1">
            <a:spLocks noChangeArrowheads="1"/>
          </p:cNvSpPr>
          <p:nvPr/>
        </p:nvSpPr>
        <p:spPr bwMode="auto">
          <a:xfrm>
            <a:off x="3132807" y="143828"/>
            <a:ext cx="4319587" cy="400050"/>
          </a:xfrm>
          <a:prstGeom prst="rect">
            <a:avLst/>
          </a:prstGeom>
          <a:solidFill>
            <a:schemeClr val="bg1"/>
          </a:solidFill>
          <a:ln w="12700">
            <a:solidFill>
              <a:srgbClr val="CC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 b="1">
                <a:latin typeface="幼圆" pitchFamily="49" charset="-122"/>
                <a:ea typeface="幼圆" pitchFamily="49" charset="-122"/>
              </a:rPr>
              <a:t>特点：循环次数确定，先判断后执行。      </a:t>
            </a:r>
          </a:p>
        </p:txBody>
      </p:sp>
      <p:sp>
        <p:nvSpPr>
          <p:cNvPr id="28" name="Text Box 44"/>
          <p:cNvSpPr txBox="1">
            <a:spLocks noChangeArrowheads="1"/>
          </p:cNvSpPr>
          <p:nvPr/>
        </p:nvSpPr>
        <p:spPr bwMode="auto">
          <a:xfrm>
            <a:off x="5429755" y="6168549"/>
            <a:ext cx="3240088" cy="400050"/>
          </a:xfrm>
          <a:prstGeom prst="rect">
            <a:avLst/>
          </a:prstGeom>
          <a:noFill/>
          <a:ln w="12700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 b="1">
                <a:latin typeface="幼圆" pitchFamily="49" charset="-122"/>
                <a:ea typeface="幼圆" pitchFamily="49" charset="-122"/>
              </a:rPr>
              <a:t>思考：删除</a:t>
            </a:r>
            <a:r>
              <a:rPr lang="en-US" altLang="zh-CN" sz="2000" b="1">
                <a:latin typeface="幼圆" pitchFamily="49" charset="-122"/>
                <a:ea typeface="幼圆" pitchFamily="49" charset="-122"/>
              </a:rPr>
              <a:t>i++;</a:t>
            </a:r>
            <a:r>
              <a:rPr lang="zh-CN" altLang="en-US" sz="2000" b="1">
                <a:latin typeface="幼圆" pitchFamily="49" charset="-122"/>
                <a:ea typeface="幼圆" pitchFamily="49" charset="-122"/>
              </a:rPr>
              <a:t>后果？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2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226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2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22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22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22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22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22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522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22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522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522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522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522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52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44" grpId="0" autoUpdateAnimBg="0"/>
      <p:bldP spid="52264" grpId="0" build="p" animBg="1" autoUpdateAnimBg="0"/>
      <p:bldP spid="52268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JZ8rzv3dGcdpVTf9Y7Okg"/>
</p:tagLst>
</file>

<file path=ppt/theme/theme1.xml><?xml version="1.0" encoding="utf-8"?>
<a:theme xmlns:a="http://schemas.openxmlformats.org/drawingml/2006/main" name="tup">
  <a:themeElements>
    <a:clrScheme name="tup 10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6600FF"/>
      </a:accent2>
      <a:accent3>
        <a:srgbClr val="FFFFFF"/>
      </a:accent3>
      <a:accent4>
        <a:srgbClr val="000000"/>
      </a:accent4>
      <a:accent5>
        <a:srgbClr val="AAE2CA"/>
      </a:accent5>
      <a:accent6>
        <a:srgbClr val="5C00E7"/>
      </a:accent6>
      <a:hlink>
        <a:srgbClr val="333399"/>
      </a:hlink>
      <a:folHlink>
        <a:srgbClr val="4D4D4D"/>
      </a:folHlink>
    </a:clrScheme>
    <a:fontScheme name="tup">
      <a:majorFont>
        <a:latin typeface="黑体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tup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p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up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p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p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p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p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p 8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6600FF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5C00E7"/>
        </a:accent6>
        <a:hlink>
          <a:srgbClr val="3333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p 9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6600FF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5C00E7"/>
        </a:accent6>
        <a:hlink>
          <a:srgbClr val="333399"/>
        </a:hlink>
        <a:folHlink>
          <a:srgbClr val="33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p 10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6600FF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5C00E7"/>
        </a:accent6>
        <a:hlink>
          <a:srgbClr val="333399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C模板</Template>
  <TotalTime>5356</TotalTime>
  <Words>4928</Words>
  <Application>Microsoft Office PowerPoint</Application>
  <PresentationFormat>全屏显示(4:3)</PresentationFormat>
  <Paragraphs>772</Paragraphs>
  <Slides>43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43</vt:i4>
      </vt:variant>
    </vt:vector>
  </HeadingPairs>
  <TitlesOfParts>
    <vt:vector size="58" baseType="lpstr">
      <vt:lpstr>Monotype Sorts</vt:lpstr>
      <vt:lpstr>黑体</vt:lpstr>
      <vt:lpstr>华文中宋</vt:lpstr>
      <vt:lpstr>楷体_GB2312</vt:lpstr>
      <vt:lpstr>隶书</vt:lpstr>
      <vt:lpstr>宋体</vt:lpstr>
      <vt:lpstr>幼圆</vt:lpstr>
      <vt:lpstr>Arial</vt:lpstr>
      <vt:lpstr>Times New Roman</vt:lpstr>
      <vt:lpstr>Wingdings</vt:lpstr>
      <vt:lpstr>tup</vt:lpstr>
      <vt:lpstr>剪辑</vt:lpstr>
      <vt:lpstr>公式</vt:lpstr>
      <vt:lpstr>Visio</vt:lpstr>
      <vt:lpstr>Equation.DSMT4</vt:lpstr>
      <vt:lpstr>第六章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6.3 for循环语句</vt:lpstr>
      <vt:lpstr>PowerPoint 演示文稿</vt:lpstr>
      <vt:lpstr>PowerPoint 演示文稿</vt:lpstr>
      <vt:lpstr>PowerPoint 演示文稿</vt:lpstr>
      <vt:lpstr>6.4  三种循环语句的比较</vt:lpstr>
      <vt:lpstr>PowerPoint 演示文稿</vt:lpstr>
      <vt:lpstr>注意</vt:lpstr>
      <vt:lpstr>6.5  循环语句的嵌套</vt:lpstr>
      <vt:lpstr>PowerPoint 演示文稿</vt:lpstr>
      <vt:lpstr>PowerPoint 演示文稿</vt:lpstr>
      <vt:lpstr>for语句的循环嵌套示例:</vt:lpstr>
      <vt:lpstr>使用循环嵌套计算：1!+2!+3!+……+n!</vt:lpstr>
      <vt:lpstr>改进算法计算：1!+2!+3!+……+n!</vt:lpstr>
      <vt:lpstr>输入6名学生5门课程的成绩，分别统计每名学生5门课程的平均成绩。</vt:lpstr>
      <vt:lpstr>6.6 break和continue语句</vt:lpstr>
      <vt:lpstr>for 循环结构中的break结构</vt:lpstr>
      <vt:lpstr>6.7  goto 语句 </vt:lpstr>
      <vt:lpstr>PowerPoint 演示文稿</vt:lpstr>
      <vt:lpstr>输出一个各位不同且能被4整除的三位数。</vt:lpstr>
      <vt:lpstr> 编写程序输出图形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 结</vt:lpstr>
    </vt:vector>
  </TitlesOfParts>
  <Company>tl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lihui</dc:creator>
  <cp:lastModifiedBy>聪锐 李</cp:lastModifiedBy>
  <cp:revision>429</cp:revision>
  <dcterms:created xsi:type="dcterms:W3CDTF">2000-03-19T12:47:10Z</dcterms:created>
  <dcterms:modified xsi:type="dcterms:W3CDTF">2019-12-24T09:19:05Z</dcterms:modified>
</cp:coreProperties>
</file>