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112"/>
  </p:notesMasterIdLst>
  <p:handoutMasterIdLst>
    <p:handoutMasterId r:id="rId113"/>
  </p:handoutMasterIdLst>
  <p:sldIdLst>
    <p:sldId id="256" r:id="rId3"/>
    <p:sldId id="395" r:id="rId4"/>
    <p:sldId id="481" r:id="rId5"/>
    <p:sldId id="521" r:id="rId6"/>
    <p:sldId id="522" r:id="rId7"/>
    <p:sldId id="523" r:id="rId8"/>
    <p:sldId id="524" r:id="rId9"/>
    <p:sldId id="394" r:id="rId10"/>
    <p:sldId id="418" r:id="rId11"/>
    <p:sldId id="525" r:id="rId12"/>
    <p:sldId id="260" r:id="rId13"/>
    <p:sldId id="484" r:id="rId14"/>
    <p:sldId id="483" r:id="rId15"/>
    <p:sldId id="566" r:id="rId16"/>
    <p:sldId id="267" r:id="rId17"/>
    <p:sldId id="268" r:id="rId18"/>
    <p:sldId id="567" r:id="rId19"/>
    <p:sldId id="437" r:id="rId20"/>
    <p:sldId id="438" r:id="rId21"/>
    <p:sldId id="439" r:id="rId22"/>
    <p:sldId id="486" r:id="rId23"/>
    <p:sldId id="265" r:id="rId24"/>
    <p:sldId id="388" r:id="rId25"/>
    <p:sldId id="458" r:id="rId26"/>
    <p:sldId id="530" r:id="rId27"/>
    <p:sldId id="396" r:id="rId28"/>
    <p:sldId id="531" r:id="rId29"/>
    <p:sldId id="319" r:id="rId30"/>
    <p:sldId id="589" r:id="rId31"/>
    <p:sldId id="552" r:id="rId32"/>
    <p:sldId id="363" r:id="rId33"/>
    <p:sldId id="491" r:id="rId34"/>
    <p:sldId id="492" r:id="rId35"/>
    <p:sldId id="367" r:id="rId36"/>
    <p:sldId id="368" r:id="rId37"/>
    <p:sldId id="532" r:id="rId38"/>
    <p:sldId id="399" r:id="rId39"/>
    <p:sldId id="535" r:id="rId40"/>
    <p:sldId id="321" r:id="rId41"/>
    <p:sldId id="419" r:id="rId42"/>
    <p:sldId id="506" r:id="rId43"/>
    <p:sldId id="324" r:id="rId44"/>
    <p:sldId id="533" r:id="rId45"/>
    <p:sldId id="541" r:id="rId46"/>
    <p:sldId id="542" r:id="rId47"/>
    <p:sldId id="487" r:id="rId48"/>
    <p:sldId id="488" r:id="rId49"/>
    <p:sldId id="534" r:id="rId50"/>
    <p:sldId id="590" r:id="rId51"/>
    <p:sldId id="325" r:id="rId52"/>
    <p:sldId id="389" r:id="rId53"/>
    <p:sldId id="551" r:id="rId54"/>
    <p:sldId id="510" r:id="rId55"/>
    <p:sldId id="511" r:id="rId56"/>
    <p:sldId id="555" r:id="rId57"/>
    <p:sldId id="554" r:id="rId58"/>
    <p:sldId id="369" r:id="rId59"/>
    <p:sldId id="568" r:id="rId60"/>
    <p:sldId id="569" r:id="rId61"/>
    <p:sldId id="501" r:id="rId62"/>
    <p:sldId id="371" r:id="rId63"/>
    <p:sldId id="372" r:id="rId64"/>
    <p:sldId id="373" r:id="rId65"/>
    <p:sldId id="543" r:id="rId66"/>
    <p:sldId id="374" r:id="rId67"/>
    <p:sldId id="375" r:id="rId68"/>
    <p:sldId id="503" r:id="rId69"/>
    <p:sldId id="402" r:id="rId70"/>
    <p:sldId id="335" r:id="rId71"/>
    <p:sldId id="342" r:id="rId72"/>
    <p:sldId id="381" r:id="rId73"/>
    <p:sldId id="428" r:id="rId74"/>
    <p:sldId id="498" r:id="rId75"/>
    <p:sldId id="338" r:id="rId76"/>
    <p:sldId id="357" r:id="rId77"/>
    <p:sldId id="339" r:id="rId78"/>
    <p:sldId id="427" r:id="rId79"/>
    <p:sldId id="336" r:id="rId80"/>
    <p:sldId id="337" r:id="rId81"/>
    <p:sldId id="404" r:id="rId82"/>
    <p:sldId id="405" r:id="rId83"/>
    <p:sldId id="346" r:id="rId84"/>
    <p:sldId id="345" r:id="rId85"/>
    <p:sldId id="407" r:id="rId86"/>
    <p:sldId id="408" r:id="rId87"/>
    <p:sldId id="560" r:id="rId88"/>
    <p:sldId id="409" r:id="rId89"/>
    <p:sldId id="348" r:id="rId90"/>
    <p:sldId id="410" r:id="rId91"/>
    <p:sldId id="557" r:id="rId92"/>
    <p:sldId id="558" r:id="rId93"/>
    <p:sldId id="412" r:id="rId94"/>
    <p:sldId id="559" r:id="rId95"/>
    <p:sldId id="414" r:id="rId96"/>
    <p:sldId id="440" r:id="rId97"/>
    <p:sldId id="572" r:id="rId98"/>
    <p:sldId id="573" r:id="rId99"/>
    <p:sldId id="574" r:id="rId100"/>
    <p:sldId id="575" r:id="rId101"/>
    <p:sldId id="576" r:id="rId102"/>
    <p:sldId id="577" r:id="rId103"/>
    <p:sldId id="578" r:id="rId104"/>
    <p:sldId id="579" r:id="rId105"/>
    <p:sldId id="580" r:id="rId106"/>
    <p:sldId id="581" r:id="rId107"/>
    <p:sldId id="584" r:id="rId108"/>
    <p:sldId id="587" r:id="rId109"/>
    <p:sldId id="585" r:id="rId110"/>
    <p:sldId id="586" r:id="rId111"/>
  </p:sldIdLst>
  <p:sldSz cx="9144000" cy="6858000" type="screen4x3"/>
  <p:notesSz cx="6858000" cy="9144000"/>
  <p:defaultTextStyle>
    <a:defPPr>
      <a:defRPr lang="zh-CN"/>
    </a:defPPr>
    <a:lvl1pPr algn="r" rtl="0" fontAlgn="base">
      <a:spcBef>
        <a:spcPct val="0"/>
      </a:spcBef>
      <a:spcAft>
        <a:spcPct val="0"/>
      </a:spcAft>
      <a:defRPr b="1" kern="1200">
        <a:solidFill>
          <a:schemeClr val="tx1"/>
        </a:solidFill>
        <a:latin typeface="Times New Roman" pitchFamily="18" charset="0"/>
        <a:ea typeface="宋体" charset="-122"/>
        <a:cs typeface="+mn-cs"/>
      </a:defRPr>
    </a:lvl1pPr>
    <a:lvl2pPr marL="457200" algn="r" rtl="0" fontAlgn="base">
      <a:spcBef>
        <a:spcPct val="0"/>
      </a:spcBef>
      <a:spcAft>
        <a:spcPct val="0"/>
      </a:spcAft>
      <a:defRPr b="1" kern="1200">
        <a:solidFill>
          <a:schemeClr val="tx1"/>
        </a:solidFill>
        <a:latin typeface="Times New Roman" pitchFamily="18" charset="0"/>
        <a:ea typeface="宋体" charset="-122"/>
        <a:cs typeface="+mn-cs"/>
      </a:defRPr>
    </a:lvl2pPr>
    <a:lvl3pPr marL="914400" algn="r" rtl="0" fontAlgn="base">
      <a:spcBef>
        <a:spcPct val="0"/>
      </a:spcBef>
      <a:spcAft>
        <a:spcPct val="0"/>
      </a:spcAft>
      <a:defRPr b="1" kern="1200">
        <a:solidFill>
          <a:schemeClr val="tx1"/>
        </a:solidFill>
        <a:latin typeface="Times New Roman" pitchFamily="18" charset="0"/>
        <a:ea typeface="宋体" charset="-122"/>
        <a:cs typeface="+mn-cs"/>
      </a:defRPr>
    </a:lvl3pPr>
    <a:lvl4pPr marL="1371600" algn="r" rtl="0" fontAlgn="base">
      <a:spcBef>
        <a:spcPct val="0"/>
      </a:spcBef>
      <a:spcAft>
        <a:spcPct val="0"/>
      </a:spcAft>
      <a:defRPr b="1" kern="1200">
        <a:solidFill>
          <a:schemeClr val="tx1"/>
        </a:solidFill>
        <a:latin typeface="Times New Roman" pitchFamily="18" charset="0"/>
        <a:ea typeface="宋体" charset="-122"/>
        <a:cs typeface="+mn-cs"/>
      </a:defRPr>
    </a:lvl4pPr>
    <a:lvl5pPr marL="1828800" algn="r" rtl="0" fontAlgn="base">
      <a:spcBef>
        <a:spcPct val="0"/>
      </a:spcBef>
      <a:spcAft>
        <a:spcPct val="0"/>
      </a:spcAft>
      <a:defRPr b="1" kern="1200">
        <a:solidFill>
          <a:schemeClr val="tx1"/>
        </a:solidFill>
        <a:latin typeface="Times New Roman" pitchFamily="18" charset="0"/>
        <a:ea typeface="宋体" charset="-122"/>
        <a:cs typeface="+mn-cs"/>
      </a:defRPr>
    </a:lvl5pPr>
    <a:lvl6pPr marL="2286000" algn="l" defTabSz="914400" rtl="0" eaLnBrk="1" latinLnBrk="0" hangingPunct="1">
      <a:defRPr b="1" kern="1200">
        <a:solidFill>
          <a:schemeClr val="tx1"/>
        </a:solidFill>
        <a:latin typeface="Times New Roman" pitchFamily="18" charset="0"/>
        <a:ea typeface="宋体" charset="-122"/>
        <a:cs typeface="+mn-cs"/>
      </a:defRPr>
    </a:lvl6pPr>
    <a:lvl7pPr marL="2743200" algn="l" defTabSz="914400" rtl="0" eaLnBrk="1" latinLnBrk="0" hangingPunct="1">
      <a:defRPr b="1" kern="1200">
        <a:solidFill>
          <a:schemeClr val="tx1"/>
        </a:solidFill>
        <a:latin typeface="Times New Roman" pitchFamily="18" charset="0"/>
        <a:ea typeface="宋体" charset="-122"/>
        <a:cs typeface="+mn-cs"/>
      </a:defRPr>
    </a:lvl7pPr>
    <a:lvl8pPr marL="3200400" algn="l" defTabSz="914400" rtl="0" eaLnBrk="1" latinLnBrk="0" hangingPunct="1">
      <a:defRPr b="1" kern="1200">
        <a:solidFill>
          <a:schemeClr val="tx1"/>
        </a:solidFill>
        <a:latin typeface="Times New Roman" pitchFamily="18" charset="0"/>
        <a:ea typeface="宋体" charset="-122"/>
        <a:cs typeface="+mn-cs"/>
      </a:defRPr>
    </a:lvl8pPr>
    <a:lvl9pPr marL="3657600" algn="l" defTabSz="914400" rtl="0" eaLnBrk="1" latinLnBrk="0" hangingPunct="1">
      <a:defRPr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0066"/>
    <a:srgbClr val="FFCCFF"/>
    <a:srgbClr val="CCFFFF"/>
    <a:srgbClr val="FFFF99"/>
    <a:srgbClr val="006600"/>
    <a:srgbClr val="FFCC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98" autoAdjust="0"/>
  </p:normalViewPr>
  <p:slideViewPr>
    <p:cSldViewPr>
      <p:cViewPr varScale="1">
        <p:scale>
          <a:sx n="108" d="100"/>
          <a:sy n="108" d="100"/>
        </p:scale>
        <p:origin x="1704" y="120"/>
      </p:cViewPr>
      <p:guideLst>
        <p:guide orient="horz" pos="2880"/>
        <p:guide pos="216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092"/>
    </p:cViewPr>
  </p:sorterViewPr>
  <p:notesViewPr>
    <p:cSldViewPr>
      <p:cViewPr varScale="1">
        <p:scale>
          <a:sx n="37" d="100"/>
          <a:sy n="37" d="100"/>
        </p:scale>
        <p:origin x="-1090" y="-58"/>
      </p:cViewPr>
      <p:guideLst>
        <p:guide orient="horz" pos="2880"/>
        <p:guide pos="2160"/>
      </p:guideLst>
    </p:cSldViewPr>
  </p:notesViewPr>
  <p:gridSpacing cx="1080136" cy="1080136"/>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1"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fld id="{91EA2B77-4EDB-4800-AC6A-1856498BB9A1}" type="slidenum">
              <a:rPr lang="en-US" altLang="zh-CN"/>
              <a:pPr>
                <a:defRPr/>
              </a:pPr>
              <a:t>‹#›</a:t>
            </a:fld>
            <a:endParaRPr lang="en-US" altLang="zh-CN"/>
          </a:p>
        </p:txBody>
      </p:sp>
    </p:spTree>
    <p:extLst>
      <p:ext uri="{BB962C8B-B14F-4D97-AF65-F5344CB8AC3E}">
        <p14:creationId xmlns:p14="http://schemas.microsoft.com/office/powerpoint/2010/main" val="311741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11878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kumimoji="1" sz="1200" b="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fld id="{054578BF-9DFF-4A86-B354-FADE0DD62A85}" type="slidenum">
              <a:rPr lang="en-US" altLang="zh-CN"/>
              <a:pPr>
                <a:defRPr/>
              </a:pPr>
              <a:t>‹#›</a:t>
            </a:fld>
            <a:endParaRPr lang="en-US" altLang="zh-CN"/>
          </a:p>
        </p:txBody>
      </p:sp>
    </p:spTree>
    <p:extLst>
      <p:ext uri="{BB962C8B-B14F-4D97-AF65-F5344CB8AC3E}">
        <p14:creationId xmlns:p14="http://schemas.microsoft.com/office/powerpoint/2010/main" val="2622072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fld id="{CCF6678C-5635-4488-8B8A-5DF1CD3654F5}" type="slidenum">
              <a:rPr lang="en-US" altLang="zh-CN" b="0" smtClean="0"/>
              <a:pPr eaLnBrk="1" hangingPunct="1"/>
              <a:t>73</a:t>
            </a:fld>
            <a:endParaRPr lang="en-US" altLang="zh-CN"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endParaRPr lang="zh-CN" altLang="en-US">
              <a:ea typeface="宋体" charset="-122"/>
            </a:endParaRPr>
          </a:p>
        </p:txBody>
      </p:sp>
      <p:sp>
        <p:nvSpPr>
          <p:cNvPr id="123908" name="灯片编号占位符 3"/>
          <p:cNvSpPr>
            <a:spLocks noGrp="1"/>
          </p:cNvSpPr>
          <p:nvPr>
            <p:ph type="sldNum" sz="quarter" idx="5"/>
          </p:nvPr>
        </p:nvSpPr>
        <p:spPr>
          <a:noFill/>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fld id="{EB0835A2-0C01-499A-8795-32E0810E3F78}" type="slidenum">
              <a:rPr lang="en-US" altLang="zh-CN" b="0" smtClean="0"/>
              <a:pPr eaLnBrk="1" hangingPunct="1"/>
              <a:t>76</a:t>
            </a:fld>
            <a:endParaRPr lang="en-US" altLang="zh-CN"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96</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97</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98</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100</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101</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solidFill>
                  <a:prstClr val="black"/>
                </a:solidFill>
              </a:rPr>
              <a:pPr>
                <a:defRPr/>
              </a:pPr>
              <a:t>104</a:t>
            </a:fld>
            <a:endParaRPr lang="en-US" altLang="zh-CN">
              <a:solidFill>
                <a:prstClr val="black"/>
              </a:solidFill>
            </a:endParaRPr>
          </a:p>
        </p:txBody>
      </p:sp>
    </p:spTree>
    <p:extLst>
      <p:ext uri="{BB962C8B-B14F-4D97-AF65-F5344CB8AC3E}">
        <p14:creationId xmlns:p14="http://schemas.microsoft.com/office/powerpoint/2010/main" val="4204100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solidFill>
                  <a:prstClr val="black"/>
                </a:solidFill>
              </a:rPr>
              <a:pPr>
                <a:defRPr/>
              </a:pPr>
              <a:t>108</a:t>
            </a:fld>
            <a:endParaRPr lang="en-US" altLang="zh-CN">
              <a:solidFill>
                <a:prstClr val="black"/>
              </a:solidFill>
            </a:endParaRPr>
          </a:p>
        </p:txBody>
      </p:sp>
    </p:spTree>
    <p:extLst>
      <p:ext uri="{BB962C8B-B14F-4D97-AF65-F5344CB8AC3E}">
        <p14:creationId xmlns:p14="http://schemas.microsoft.com/office/powerpoint/2010/main" val="420410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solidFill>
                  <a:prstClr val="black"/>
                </a:solidFill>
              </a:rPr>
              <a:pPr>
                <a:defRPr/>
              </a:pPr>
              <a:t>109</a:t>
            </a:fld>
            <a:endParaRPr lang="en-US" altLang="zh-CN">
              <a:solidFill>
                <a:prstClr val="black"/>
              </a:solidFill>
            </a:endParaRPr>
          </a:p>
        </p:txBody>
      </p:sp>
    </p:spTree>
    <p:extLst>
      <p:ext uri="{BB962C8B-B14F-4D97-AF65-F5344CB8AC3E}">
        <p14:creationId xmlns:p14="http://schemas.microsoft.com/office/powerpoint/2010/main" val="420410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fld id="{3E535170-F858-4C73-9B0C-3B0E44422EEB}" type="slidenum">
              <a:rPr lang="en-US" altLang="zh-CN" b="0" smtClean="0"/>
              <a:pPr eaLnBrk="1" hangingPunct="1"/>
              <a:t>12</a:t>
            </a:fld>
            <a:endParaRPr lang="en-US" altLang="zh-CN"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solidFill>
                  <a:prstClr val="black"/>
                </a:solidFill>
              </a:rPr>
              <a:pPr>
                <a:defRPr/>
              </a:pPr>
              <a:t>14</a:t>
            </a:fld>
            <a:endParaRPr lang="en-US" altLang="zh-CN">
              <a:solidFill>
                <a:prstClr val="black"/>
              </a:solidFill>
            </a:endParaRPr>
          </a:p>
        </p:txBody>
      </p:sp>
    </p:spTree>
    <p:extLst>
      <p:ext uri="{BB962C8B-B14F-4D97-AF65-F5344CB8AC3E}">
        <p14:creationId xmlns:p14="http://schemas.microsoft.com/office/powerpoint/2010/main" val="420410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fld id="{F66296F8-6815-4A77-9BB9-02FB800E81BE}" type="slidenum">
              <a:rPr lang="en-US" altLang="zh-CN" b="0" smtClean="0"/>
              <a:pPr eaLnBrk="1" hangingPunct="1"/>
              <a:t>21</a:t>
            </a:fld>
            <a:endParaRPr lang="en-US" altLang="zh-CN"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4578BF-9DFF-4A86-B354-FADE0DD62A85}" type="slidenum">
              <a:rPr lang="en-US" altLang="zh-CN" smtClean="0"/>
              <a:pPr>
                <a:defRPr/>
              </a:pPr>
              <a:t>29</a:t>
            </a:fld>
            <a:endParaRPr lang="en-US" altLang="zh-CN"/>
          </a:p>
        </p:txBody>
      </p:sp>
    </p:spTree>
    <p:extLst>
      <p:ext uri="{BB962C8B-B14F-4D97-AF65-F5344CB8AC3E}">
        <p14:creationId xmlns:p14="http://schemas.microsoft.com/office/powerpoint/2010/main" val="223799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4578BF-9DFF-4A86-B354-FADE0DD62A85}" type="slidenum">
              <a:rPr lang="en-US" altLang="zh-CN" smtClean="0"/>
              <a:pPr>
                <a:defRPr/>
              </a:pPr>
              <a:t>34</a:t>
            </a:fld>
            <a:endParaRPr lang="en-US" altLang="zh-CN"/>
          </a:p>
        </p:txBody>
      </p:sp>
    </p:spTree>
    <p:extLst>
      <p:ext uri="{BB962C8B-B14F-4D97-AF65-F5344CB8AC3E}">
        <p14:creationId xmlns:p14="http://schemas.microsoft.com/office/powerpoint/2010/main" val="143767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4578BF-9DFF-4A86-B354-FADE0DD62A85}" type="slidenum">
              <a:rPr lang="en-US" altLang="zh-CN" smtClean="0"/>
              <a:pPr>
                <a:defRPr/>
              </a:pPr>
              <a:t>49</a:t>
            </a:fld>
            <a:endParaRPr lang="en-US" altLang="zh-CN"/>
          </a:p>
        </p:txBody>
      </p:sp>
    </p:spTree>
    <p:extLst>
      <p:ext uri="{BB962C8B-B14F-4D97-AF65-F5344CB8AC3E}">
        <p14:creationId xmlns:p14="http://schemas.microsoft.com/office/powerpoint/2010/main" val="223799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58</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13B326-7E37-4BF1-AA85-AD9025C61D34}" type="slidenum">
              <a:rPr lang="zh-CN" altLang="en-US" smtClean="0"/>
              <a:pPr>
                <a:defRPr/>
              </a:pPr>
              <a:t>59</a:t>
            </a:fld>
            <a:endParaRPr lang="en-US" altLang="zh-CN"/>
          </a:p>
        </p:txBody>
      </p:sp>
    </p:spTree>
    <p:extLst>
      <p:ext uri="{BB962C8B-B14F-4D97-AF65-F5344CB8AC3E}">
        <p14:creationId xmlns:p14="http://schemas.microsoft.com/office/powerpoint/2010/main" val="420410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   第 </a:t>
            </a:r>
            <a:fld id="{25A72F6B-D8A3-4032-9BF2-E8DC698CC2C0}"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8835444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A2F9EA85-6412-49B6-80D8-482DF4F20995}"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0363158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7" y="188914"/>
            <a:ext cx="2105025" cy="5373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4"/>
            <a:ext cx="6167437" cy="5373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6FF2407-25D8-417C-86DC-DBF3EF57031A}"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1944674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4"/>
            <a:ext cx="7993062" cy="503237"/>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836613"/>
            <a:ext cx="8280400"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9750" y="3275013"/>
            <a:ext cx="8280400" cy="2287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192FC66B-2756-42FA-972C-89AC2AB476B6}"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7054017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B36AA5A-C564-4156-9F00-F1818AF438C3}" type="datetimeFigureOut">
              <a:rPr lang="zh-CN" altLang="en-US"/>
              <a:pPr>
                <a:defRPr/>
              </a:pPr>
              <a:t>2019/5/6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D3E647-CAEF-4B92-B68B-EBD2D10328A4}" type="slidenum">
              <a:rPr lang="zh-CN" altLang="en-US"/>
              <a:pPr>
                <a:defRPr/>
              </a:pPr>
              <a:t>‹#›</a:t>
            </a:fld>
            <a:endParaRPr lang="en-US" altLang="zh-CN"/>
          </a:p>
        </p:txBody>
      </p:sp>
    </p:spTree>
    <p:extLst>
      <p:ext uri="{BB962C8B-B14F-4D97-AF65-F5344CB8AC3E}">
        <p14:creationId xmlns:p14="http://schemas.microsoft.com/office/powerpoint/2010/main" val="22661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7148035-9F5D-4E2D-B452-325A2E20DC45}" type="datetimeFigureOut">
              <a:rPr lang="zh-CN" altLang="en-US"/>
              <a:pPr>
                <a:defRPr/>
              </a:pPr>
              <a:t>2019/5/6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534F16-9877-4FE2-85C2-2FE671722EB7}" type="slidenum">
              <a:rPr lang="zh-CN" altLang="en-US"/>
              <a:pPr>
                <a:defRPr/>
              </a:pPr>
              <a:t>‹#›</a:t>
            </a:fld>
            <a:endParaRPr lang="en-US" altLang="zh-CN"/>
          </a:p>
        </p:txBody>
      </p:sp>
    </p:spTree>
    <p:extLst>
      <p:ext uri="{BB962C8B-B14F-4D97-AF65-F5344CB8AC3E}">
        <p14:creationId xmlns:p14="http://schemas.microsoft.com/office/powerpoint/2010/main" val="105598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1D15C51-C09C-4F47-92AD-29587BB1C957}" type="datetimeFigureOut">
              <a:rPr lang="zh-CN" altLang="en-US"/>
              <a:pPr>
                <a:defRPr/>
              </a:pPr>
              <a:t>2019/5/6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B27A1D-3D62-4CCC-A696-68174E9B141D}" type="slidenum">
              <a:rPr lang="zh-CN" altLang="en-US"/>
              <a:pPr>
                <a:defRPr/>
              </a:pPr>
              <a:t>‹#›</a:t>
            </a:fld>
            <a:endParaRPr lang="en-US" altLang="zh-CN"/>
          </a:p>
        </p:txBody>
      </p:sp>
    </p:spTree>
    <p:extLst>
      <p:ext uri="{BB962C8B-B14F-4D97-AF65-F5344CB8AC3E}">
        <p14:creationId xmlns:p14="http://schemas.microsoft.com/office/powerpoint/2010/main" val="221943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D16F959-537B-4226-B43F-562A249A1C21}" type="datetimeFigureOut">
              <a:rPr lang="zh-CN" altLang="en-US"/>
              <a:pPr>
                <a:defRPr/>
              </a:pPr>
              <a:t>2019/5/6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C73482-D35A-4F1C-9952-C3300BC09FA7}" type="slidenum">
              <a:rPr lang="zh-CN" altLang="en-US"/>
              <a:pPr>
                <a:defRPr/>
              </a:pPr>
              <a:t>‹#›</a:t>
            </a:fld>
            <a:endParaRPr lang="en-US" altLang="zh-CN"/>
          </a:p>
        </p:txBody>
      </p:sp>
    </p:spTree>
    <p:extLst>
      <p:ext uri="{BB962C8B-B14F-4D97-AF65-F5344CB8AC3E}">
        <p14:creationId xmlns:p14="http://schemas.microsoft.com/office/powerpoint/2010/main" val="3395996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7289C158-42E4-4E8D-915A-6BB9545E70F2}" type="datetimeFigureOut">
              <a:rPr lang="zh-CN" altLang="en-US"/>
              <a:pPr>
                <a:defRPr/>
              </a:pPr>
              <a:t>2019/5/6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EE6A24-4BA3-4284-AA98-D4286A2FB2B1}" type="slidenum">
              <a:rPr lang="zh-CN" altLang="en-US"/>
              <a:pPr>
                <a:defRPr/>
              </a:pPr>
              <a:t>‹#›</a:t>
            </a:fld>
            <a:endParaRPr lang="en-US" altLang="zh-CN"/>
          </a:p>
        </p:txBody>
      </p:sp>
    </p:spTree>
    <p:extLst>
      <p:ext uri="{BB962C8B-B14F-4D97-AF65-F5344CB8AC3E}">
        <p14:creationId xmlns:p14="http://schemas.microsoft.com/office/powerpoint/2010/main" val="1458726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80CC8F8E-4692-4E49-A2FB-55CC73930525}" type="datetimeFigureOut">
              <a:rPr lang="zh-CN" altLang="en-US"/>
              <a:pPr>
                <a:defRPr/>
              </a:pPr>
              <a:t>2019/5/6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88F54C6-5EB3-4853-842B-89E5D700CC13}" type="slidenum">
              <a:rPr lang="zh-CN" altLang="en-US"/>
              <a:pPr>
                <a:defRPr/>
              </a:pPr>
              <a:t>‹#›</a:t>
            </a:fld>
            <a:endParaRPr lang="en-US" altLang="zh-CN"/>
          </a:p>
        </p:txBody>
      </p:sp>
    </p:spTree>
    <p:extLst>
      <p:ext uri="{BB962C8B-B14F-4D97-AF65-F5344CB8AC3E}">
        <p14:creationId xmlns:p14="http://schemas.microsoft.com/office/powerpoint/2010/main" val="437605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0EB2BE7-90CF-474C-ACD6-A796359FE182}" type="datetimeFigureOut">
              <a:rPr lang="zh-CN" altLang="en-US"/>
              <a:pPr>
                <a:defRPr/>
              </a:pPr>
              <a:t>2019/5/6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5F200BF-CC1F-41C4-BDD1-9F8D9188A327}" type="slidenum">
              <a:rPr lang="zh-CN" altLang="en-US"/>
              <a:pPr>
                <a:defRPr/>
              </a:pPr>
              <a:t>‹#›</a:t>
            </a:fld>
            <a:endParaRPr lang="en-US" altLang="zh-CN"/>
          </a:p>
        </p:txBody>
      </p:sp>
    </p:spTree>
    <p:extLst>
      <p:ext uri="{BB962C8B-B14F-4D97-AF65-F5344CB8AC3E}">
        <p14:creationId xmlns:p14="http://schemas.microsoft.com/office/powerpoint/2010/main" val="29775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   第 </a:t>
            </a:r>
            <a:fld id="{88D71A81-DB16-4814-824B-9B58557D21F5}"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2328433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7FB78A2-4463-454F-A8D8-4FDACEB76D2A}" type="datetimeFigureOut">
              <a:rPr lang="zh-CN" altLang="en-US"/>
              <a:pPr>
                <a:defRPr/>
              </a:pPr>
              <a:t>2019/5/6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E3DAF4-7256-4E88-B33E-ED4E1F3CAB6A}" type="slidenum">
              <a:rPr lang="zh-CN" altLang="en-US"/>
              <a:pPr>
                <a:defRPr/>
              </a:pPr>
              <a:t>‹#›</a:t>
            </a:fld>
            <a:endParaRPr lang="en-US" altLang="zh-CN"/>
          </a:p>
        </p:txBody>
      </p:sp>
    </p:spTree>
    <p:extLst>
      <p:ext uri="{BB962C8B-B14F-4D97-AF65-F5344CB8AC3E}">
        <p14:creationId xmlns:p14="http://schemas.microsoft.com/office/powerpoint/2010/main" val="2401911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81D2EB9-8B49-4F80-ADB8-7CFDE392E9CE}" type="datetimeFigureOut">
              <a:rPr lang="zh-CN" altLang="en-US"/>
              <a:pPr>
                <a:defRPr/>
              </a:pPr>
              <a:t>2019/5/6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5F5DDB-E267-495C-ADEC-CD801502994F}" type="slidenum">
              <a:rPr lang="zh-CN" altLang="en-US"/>
              <a:pPr>
                <a:defRPr/>
              </a:pPr>
              <a:t>‹#›</a:t>
            </a:fld>
            <a:endParaRPr lang="en-US" altLang="zh-CN"/>
          </a:p>
        </p:txBody>
      </p:sp>
    </p:spTree>
    <p:extLst>
      <p:ext uri="{BB962C8B-B14F-4D97-AF65-F5344CB8AC3E}">
        <p14:creationId xmlns:p14="http://schemas.microsoft.com/office/powerpoint/2010/main" val="729752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A5F4BD6-242C-4023-B1DD-5136E3A410BD}" type="datetimeFigureOut">
              <a:rPr lang="zh-CN" altLang="en-US"/>
              <a:pPr>
                <a:defRPr/>
              </a:pPr>
              <a:t>2019/5/6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B00AFD-1E0E-4148-B75B-A25724634735}" type="slidenum">
              <a:rPr lang="zh-CN" altLang="en-US"/>
              <a:pPr>
                <a:defRPr/>
              </a:pPr>
              <a:t>‹#›</a:t>
            </a:fld>
            <a:endParaRPr lang="en-US" altLang="zh-CN"/>
          </a:p>
        </p:txBody>
      </p:sp>
    </p:spTree>
    <p:extLst>
      <p:ext uri="{BB962C8B-B14F-4D97-AF65-F5344CB8AC3E}">
        <p14:creationId xmlns:p14="http://schemas.microsoft.com/office/powerpoint/2010/main" val="653846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23B119D-FB4E-42C9-AA75-55A4BBF60E10}" type="datetimeFigureOut">
              <a:rPr lang="zh-CN" altLang="en-US"/>
              <a:pPr>
                <a:defRPr/>
              </a:pPr>
              <a:t>2019/5/6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E0DE6E-0B0B-4696-9326-056C9F34BE83}" type="slidenum">
              <a:rPr lang="zh-CN" altLang="en-US"/>
              <a:pPr>
                <a:defRPr/>
              </a:pPr>
              <a:t>‹#›</a:t>
            </a:fld>
            <a:endParaRPr lang="en-US" altLang="zh-CN"/>
          </a:p>
        </p:txBody>
      </p:sp>
    </p:spTree>
    <p:extLst>
      <p:ext uri="{BB962C8B-B14F-4D97-AF65-F5344CB8AC3E}">
        <p14:creationId xmlns:p14="http://schemas.microsoft.com/office/powerpoint/2010/main" val="425906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   第 </a:t>
            </a:r>
            <a:fld id="{F6888EA9-8100-4E2F-B11F-4DEED420C25F}"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7779256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836613"/>
            <a:ext cx="4064000"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836613"/>
            <a:ext cx="4064000"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r>
              <a:rPr lang="zh-CN" altLang="en-US"/>
              <a:t>   第 </a:t>
            </a:r>
            <a:fld id="{B51D3D19-2634-4904-923D-26443533B3ED}"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828798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99C6E45E-E971-4C8D-AF61-82D83A81CFB9}"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11327927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1EF5E5E-97CE-4EA0-9D25-436E9A537ACB}"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1217541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E3CA230-B854-42EE-8C63-97004448CF3B}"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972990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9CC6311-87AF-4610-BF5B-B53325B0639C}"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3175580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B013190-5E46-43AD-A3BC-DBB203007916}"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10815497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08050"/>
          </a:xfrm>
          <a:prstGeom prst="rect">
            <a:avLst/>
          </a:prstGeom>
          <a:gradFill rotWithShape="1">
            <a:gsLst>
              <a:gs pos="0">
                <a:srgbClr val="CCECFF"/>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l" eaLnBrk="1" hangingPunct="1">
              <a:defRPr/>
            </a:pPr>
            <a:endParaRPr lang="zh-CN" altLang="zh-CN" sz="2800" b="0">
              <a:ea typeface="华文行楷" pitchFamily="2" charset="-122"/>
            </a:endParaRPr>
          </a:p>
        </p:txBody>
      </p:sp>
      <p:sp>
        <p:nvSpPr>
          <p:cNvPr id="184323" name="Rectangle 3"/>
          <p:cNvSpPr>
            <a:spLocks noGrp="1" noChangeArrowheads="1"/>
          </p:cNvSpPr>
          <p:nvPr>
            <p:ph type="title"/>
          </p:nvPr>
        </p:nvSpPr>
        <p:spPr bwMode="auto">
          <a:xfrm>
            <a:off x="395288" y="188913"/>
            <a:ext cx="7993062" cy="503237"/>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a:t>  Edit Master title</a:t>
            </a:r>
          </a:p>
        </p:txBody>
      </p:sp>
      <p:sp>
        <p:nvSpPr>
          <p:cNvPr id="1028" name="Rectangle 4"/>
          <p:cNvSpPr>
            <a:spLocks noGrp="1" noChangeArrowheads="1"/>
          </p:cNvSpPr>
          <p:nvPr>
            <p:ph type="body" idx="1"/>
          </p:nvPr>
        </p:nvSpPr>
        <p:spPr bwMode="auto">
          <a:xfrm>
            <a:off x="539750" y="836613"/>
            <a:ext cx="82804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ChangeArrowheads="1"/>
          </p:cNvSpPr>
          <p:nvPr/>
        </p:nvSpPr>
        <p:spPr bwMode="auto">
          <a:xfrm>
            <a:off x="0" y="6237288"/>
            <a:ext cx="9144000" cy="620712"/>
          </a:xfrm>
          <a:prstGeom prst="rect">
            <a:avLst/>
          </a:prstGeom>
          <a:gradFill rotWithShape="1">
            <a:gsLst>
              <a:gs pos="0">
                <a:schemeClr val="bg1"/>
              </a:gs>
              <a:gs pos="100000">
                <a:srgbClr val="CCEC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0" name="Line 6"/>
          <p:cNvSpPr>
            <a:spLocks noChangeShapeType="1"/>
          </p:cNvSpPr>
          <p:nvPr/>
        </p:nvSpPr>
        <p:spPr bwMode="auto">
          <a:xfrm>
            <a:off x="0" y="620713"/>
            <a:ext cx="914400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AutoShape 7"/>
          <p:cNvSpPr>
            <a:spLocks noChangeArrowheads="1"/>
          </p:cNvSpPr>
          <p:nvPr/>
        </p:nvSpPr>
        <p:spPr bwMode="auto">
          <a:xfrm>
            <a:off x="7019925" y="476250"/>
            <a:ext cx="152400" cy="152400"/>
          </a:xfrm>
          <a:prstGeom prst="roundRect">
            <a:avLst>
              <a:gd name="adj" fmla="val 16667"/>
            </a:avLst>
          </a:prstGeom>
          <a:solidFill>
            <a:schemeClr val="folHlink"/>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2" name="AutoShape 8"/>
          <p:cNvSpPr>
            <a:spLocks noChangeArrowheads="1"/>
          </p:cNvSpPr>
          <p:nvPr/>
        </p:nvSpPr>
        <p:spPr bwMode="auto">
          <a:xfrm>
            <a:off x="7380288" y="476250"/>
            <a:ext cx="152400" cy="152400"/>
          </a:xfrm>
          <a:prstGeom prst="roundRect">
            <a:avLst>
              <a:gd name="adj" fmla="val 16667"/>
            </a:avLst>
          </a:prstGeom>
          <a:solidFill>
            <a:srgbClr val="C3FF1B"/>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3" name="AutoShape 9"/>
          <p:cNvSpPr>
            <a:spLocks noChangeArrowheads="1"/>
          </p:cNvSpPr>
          <p:nvPr/>
        </p:nvSpPr>
        <p:spPr bwMode="auto">
          <a:xfrm>
            <a:off x="7740650" y="476250"/>
            <a:ext cx="152400" cy="152400"/>
          </a:xfrm>
          <a:prstGeom prst="roundRect">
            <a:avLst>
              <a:gd name="adj" fmla="val 16667"/>
            </a:avLst>
          </a:prstGeom>
          <a:solidFill>
            <a:srgbClr val="E0FF87"/>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4" name="AutoShape 10"/>
          <p:cNvSpPr>
            <a:spLocks noChangeArrowheads="1"/>
          </p:cNvSpPr>
          <p:nvPr/>
        </p:nvSpPr>
        <p:spPr bwMode="auto">
          <a:xfrm>
            <a:off x="8101013" y="468313"/>
            <a:ext cx="152400" cy="152400"/>
          </a:xfrm>
          <a:prstGeom prst="roundRect">
            <a:avLst>
              <a:gd name="adj" fmla="val 16667"/>
            </a:avLst>
          </a:prstGeom>
          <a:solidFill>
            <a:srgbClr val="EEFFBD"/>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5" name="AutoShape 11"/>
          <p:cNvSpPr>
            <a:spLocks noChangeArrowheads="1"/>
          </p:cNvSpPr>
          <p:nvPr/>
        </p:nvSpPr>
        <p:spPr bwMode="auto">
          <a:xfrm>
            <a:off x="6659563" y="476250"/>
            <a:ext cx="152400" cy="152400"/>
          </a:xfrm>
          <a:prstGeom prst="roundRect">
            <a:avLst>
              <a:gd name="adj" fmla="val 16667"/>
            </a:avLst>
          </a:prstGeom>
          <a:solidFill>
            <a:srgbClr val="78A200"/>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6" name="AutoShape 12"/>
          <p:cNvSpPr>
            <a:spLocks noChangeArrowheads="1"/>
          </p:cNvSpPr>
          <p:nvPr/>
        </p:nvSpPr>
        <p:spPr bwMode="auto">
          <a:xfrm>
            <a:off x="107950" y="5726113"/>
            <a:ext cx="152400" cy="152400"/>
          </a:xfrm>
          <a:prstGeom prst="roundRect">
            <a:avLst>
              <a:gd name="adj" fmla="val 16667"/>
            </a:avLst>
          </a:prstGeom>
          <a:solidFill>
            <a:schemeClr val="folHlink"/>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7" name="AutoShape 13"/>
          <p:cNvSpPr>
            <a:spLocks noChangeArrowheads="1"/>
          </p:cNvSpPr>
          <p:nvPr/>
        </p:nvSpPr>
        <p:spPr bwMode="auto">
          <a:xfrm>
            <a:off x="107950" y="6015038"/>
            <a:ext cx="152400" cy="152400"/>
          </a:xfrm>
          <a:prstGeom prst="roundRect">
            <a:avLst>
              <a:gd name="adj" fmla="val 16667"/>
            </a:avLst>
          </a:prstGeom>
          <a:solidFill>
            <a:srgbClr val="C3FF1B"/>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8" name="AutoShape 14"/>
          <p:cNvSpPr>
            <a:spLocks noChangeArrowheads="1"/>
          </p:cNvSpPr>
          <p:nvPr/>
        </p:nvSpPr>
        <p:spPr bwMode="auto">
          <a:xfrm>
            <a:off x="107950" y="6302375"/>
            <a:ext cx="152400" cy="152400"/>
          </a:xfrm>
          <a:prstGeom prst="roundRect">
            <a:avLst>
              <a:gd name="adj" fmla="val 16667"/>
            </a:avLst>
          </a:prstGeom>
          <a:solidFill>
            <a:srgbClr val="E0FF87"/>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9" name="AutoShape 15"/>
          <p:cNvSpPr>
            <a:spLocks noChangeArrowheads="1"/>
          </p:cNvSpPr>
          <p:nvPr/>
        </p:nvSpPr>
        <p:spPr bwMode="auto">
          <a:xfrm>
            <a:off x="107950" y="6589713"/>
            <a:ext cx="152400" cy="152400"/>
          </a:xfrm>
          <a:prstGeom prst="roundRect">
            <a:avLst>
              <a:gd name="adj" fmla="val 16667"/>
            </a:avLst>
          </a:prstGeom>
          <a:solidFill>
            <a:srgbClr val="EEFFBD"/>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40" name="AutoShape 16"/>
          <p:cNvSpPr>
            <a:spLocks noChangeArrowheads="1"/>
          </p:cNvSpPr>
          <p:nvPr/>
        </p:nvSpPr>
        <p:spPr bwMode="auto">
          <a:xfrm>
            <a:off x="107950" y="5445125"/>
            <a:ext cx="152400" cy="152400"/>
          </a:xfrm>
          <a:prstGeom prst="roundRect">
            <a:avLst>
              <a:gd name="adj" fmla="val 16667"/>
            </a:avLst>
          </a:prstGeom>
          <a:solidFill>
            <a:srgbClr val="78A200"/>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41" name="Line 17"/>
          <p:cNvSpPr>
            <a:spLocks noChangeShapeType="1"/>
          </p:cNvSpPr>
          <p:nvPr/>
        </p:nvSpPr>
        <p:spPr bwMode="auto">
          <a:xfrm>
            <a:off x="395288" y="0"/>
            <a:ext cx="0" cy="68580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8" name="Rectangle 18"/>
          <p:cNvSpPr>
            <a:spLocks noGrp="1" noChangeArrowheads="1"/>
          </p:cNvSpPr>
          <p:nvPr>
            <p:ph type="sldNum" sz="quarter" idx="4"/>
          </p:nvPr>
        </p:nvSpPr>
        <p:spPr bwMode="auto">
          <a:xfrm>
            <a:off x="6443663" y="6526213"/>
            <a:ext cx="2406650" cy="3317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Clr>
                <a:srgbClr val="CC99FF"/>
              </a:buClr>
              <a:buFont typeface="Monotype Sorts" pitchFamily="2" charset="2"/>
              <a:buNone/>
              <a:defRPr kumimoji="1" sz="1600" b="0">
                <a:solidFill>
                  <a:srgbClr val="008000"/>
                </a:solidFill>
                <a:latin typeface="+mj-lt"/>
                <a:ea typeface="宋体" pitchFamily="2" charset="-122"/>
              </a:defRPr>
            </a:lvl1pPr>
          </a:lstStyle>
          <a:p>
            <a:pPr>
              <a:defRPr/>
            </a:pPr>
            <a:r>
              <a:rPr lang="zh-CN" altLang="en-US"/>
              <a:t>   第 </a:t>
            </a:r>
            <a:fld id="{F6BCBF04-6461-4F5E-BF15-F9F947D583C7}" type="slidenum">
              <a:rPr lang="zh-CN" altLang="en-US" b="1">
                <a:solidFill>
                  <a:srgbClr val="FF9900"/>
                </a:solidFill>
              </a:rPr>
              <a:pPr>
                <a:defRPr/>
              </a:pPr>
              <a:t>‹#›</a:t>
            </a:fld>
            <a:r>
              <a:rPr lang="zh-CN" altLang="en-US" b="1"/>
              <a:t> </a:t>
            </a:r>
            <a:r>
              <a:rPr lang="zh-CN" altLang="en-US"/>
              <a:t>页</a:t>
            </a: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Lst>
  <p:transition/>
  <p:hf hdr="0" ftr="0" dt="0"/>
  <p:txStyles>
    <p:titleStyle>
      <a:lvl1pPr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2pPr>
      <a:lvl3pPr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3pPr>
      <a:lvl4pPr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4pPr>
      <a:lvl5pPr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5pPr>
      <a:lvl6pPr marL="457200"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6pPr>
      <a:lvl7pPr marL="914400"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7pPr>
      <a:lvl8pPr marL="1371600"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8pPr>
      <a:lvl9pPr marL="1828800" algn="l" defTabSz="762000" rtl="0" eaLnBrk="0" fontAlgn="base" hangingPunct="0">
        <a:spcBef>
          <a:spcPct val="0"/>
        </a:spcBef>
        <a:spcAft>
          <a:spcPct val="0"/>
        </a:spcAft>
        <a:defRPr kumimoji="1" sz="3200" b="1">
          <a:solidFill>
            <a:schemeClr val="bg2"/>
          </a:solidFill>
          <a:effectLst>
            <a:outerShdw blurRad="38100" dist="38100" dir="2700000" algn="tl">
              <a:srgbClr val="C0C0C0"/>
            </a:outerShdw>
          </a:effectLst>
          <a:latin typeface="宋体" pitchFamily="2" charset="-122"/>
          <a:ea typeface="宋体" pitchFamily="2" charset="-122"/>
        </a:defRPr>
      </a:lvl9pPr>
    </p:titleStyle>
    <p:bodyStyle>
      <a:lvl1pPr marL="342900" indent="-342900" algn="l" defTabSz="762000" rtl="0" eaLnBrk="0" fontAlgn="base" hangingPunct="0">
        <a:spcBef>
          <a:spcPct val="20000"/>
        </a:spcBef>
        <a:spcAft>
          <a:spcPct val="0"/>
        </a:spcAft>
        <a:buChar char="•"/>
        <a:defRPr kumimoji="1" sz="28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2800">
          <a:solidFill>
            <a:srgbClr val="4D4D4D"/>
          </a:solidFill>
          <a:latin typeface="+mn-lt"/>
          <a:ea typeface="+mn-ea"/>
        </a:defRPr>
      </a:lvl2pPr>
      <a:lvl3pPr marL="1143000" indent="-228600" algn="l" defTabSz="762000" rtl="0" eaLnBrk="0" fontAlgn="base" hangingPunct="0">
        <a:spcBef>
          <a:spcPct val="20000"/>
        </a:spcBef>
        <a:spcAft>
          <a:spcPct val="0"/>
        </a:spcAft>
        <a:buChar char="•"/>
        <a:defRPr kumimoji="1" sz="28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28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28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28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28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28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28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23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ea typeface="宋体" pitchFamily="2" charset="-122"/>
              </a:defRPr>
            </a:lvl1pPr>
          </a:lstStyle>
          <a:p>
            <a:pPr>
              <a:defRPr/>
            </a:pPr>
            <a:fld id="{DCD4F9B5-76B2-40AF-A8DE-C56E1F65D542}" type="datetimeFigureOut">
              <a:rPr lang="zh-CN" altLang="en-US"/>
              <a:pPr>
                <a:defRPr/>
              </a:pPr>
              <a:t>2019/5/6</a:t>
            </a:fld>
            <a:endParaRPr lang="en-US" altLang="zh-CN"/>
          </a:p>
        </p:txBody>
      </p:sp>
      <p:sp>
        <p:nvSpPr>
          <p:cNvPr id="1423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1423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fld id="{8862686F-5D1B-4E95-ABA9-6F5D16969A5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9C932EAF-C100-45E9-BF66-DE07942C1DE4}" type="slidenum">
              <a:rPr lang="zh-CN" altLang="en-US" b="1">
                <a:solidFill>
                  <a:srgbClr val="FF9900"/>
                </a:solidFill>
              </a:rPr>
              <a:pPr>
                <a:defRPr/>
              </a:pPr>
              <a:t>1</a:t>
            </a:fld>
            <a:r>
              <a:rPr lang="zh-CN" altLang="en-US" b="1"/>
              <a:t> </a:t>
            </a:r>
            <a:r>
              <a:rPr lang="zh-CN" altLang="en-US"/>
              <a:t>页</a:t>
            </a:r>
          </a:p>
        </p:txBody>
      </p:sp>
      <p:sp>
        <p:nvSpPr>
          <p:cNvPr id="7170" name="Rectangle 2"/>
          <p:cNvSpPr>
            <a:spLocks noGrp="1" noChangeArrowheads="1"/>
          </p:cNvSpPr>
          <p:nvPr>
            <p:ph type="title"/>
          </p:nvPr>
        </p:nvSpPr>
        <p:spPr>
          <a:xfrm>
            <a:off x="1403350" y="1268413"/>
            <a:ext cx="6764338" cy="1143000"/>
          </a:xfrm>
          <a:extLst>
            <a:ext uri="{909E8E84-426E-40DD-AFC4-6F175D3DCCD1}">
              <a14:hiddenFill xmlns:a14="http://schemas.microsoft.com/office/drawing/2010/main">
                <a:solidFill>
                  <a:srgbClr val="CCFFFF">
                    <a:alpha val="50000"/>
                  </a:srgbClr>
                </a:solidFill>
              </a14:hiddenFill>
            </a:ext>
          </a:extLst>
        </p:spPr>
        <p:txBody>
          <a:bodyPr/>
          <a:lstStyle/>
          <a:p>
            <a:pPr algn="ctr">
              <a:defRPr/>
            </a:pPr>
            <a:r>
              <a:rPr lang="zh-CN" altLang="en-US" sz="9000" b="0">
                <a:solidFill>
                  <a:schemeClr val="hlink"/>
                </a:solidFill>
                <a:latin typeface="方正舒体" pitchFamily="2" charset="-122"/>
                <a:ea typeface="方正舒体" pitchFamily="2" charset="-122"/>
              </a:rPr>
              <a:t>第八章</a:t>
            </a:r>
            <a:endParaRPr lang="zh-CN" altLang="en-US" sz="9000">
              <a:solidFill>
                <a:schemeClr val="hlink"/>
              </a:solidFill>
              <a:latin typeface="方正舒体" pitchFamily="2" charset="-122"/>
              <a:ea typeface="方正舒体" pitchFamily="2" charset="-122"/>
            </a:endParaRPr>
          </a:p>
        </p:txBody>
      </p:sp>
      <p:sp>
        <p:nvSpPr>
          <p:cNvPr id="7179" name="Rectangle 11"/>
          <p:cNvSpPr>
            <a:spLocks noChangeArrowheads="1"/>
          </p:cNvSpPr>
          <p:nvPr/>
        </p:nvSpPr>
        <p:spPr bwMode="auto">
          <a:xfrm>
            <a:off x="581025" y="125413"/>
            <a:ext cx="27368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defTabSz="762000" eaLnBrk="0" hangingPunct="0">
              <a:spcBef>
                <a:spcPct val="20000"/>
              </a:spcBef>
              <a:defRPr/>
            </a:pPr>
            <a:r>
              <a:rPr kumimoji="1" lang="en-US" altLang="zh-CN" sz="2400" b="0">
                <a:solidFill>
                  <a:srgbClr val="CC0000"/>
                </a:solidFill>
                <a:effectLst>
                  <a:outerShdw blurRad="38100" dist="38100" dir="2700000" algn="tl">
                    <a:srgbClr val="C0C0C0"/>
                  </a:outerShdw>
                </a:effectLst>
                <a:ea typeface="华文行楷" pitchFamily="2" charset="-122"/>
              </a:rPr>
              <a:t>C </a:t>
            </a:r>
            <a:r>
              <a:rPr kumimoji="1" lang="zh-CN" altLang="en-US" sz="2400" b="0">
                <a:solidFill>
                  <a:srgbClr val="CC0000"/>
                </a:solidFill>
                <a:effectLst>
                  <a:outerShdw blurRad="38100" dist="38100" dir="2700000" algn="tl">
                    <a:srgbClr val="C0C0C0"/>
                  </a:outerShdw>
                </a:effectLst>
                <a:ea typeface="华文行楷" pitchFamily="2" charset="-122"/>
              </a:rPr>
              <a:t>语言程序设计</a:t>
            </a:r>
          </a:p>
        </p:txBody>
      </p:sp>
      <p:sp>
        <p:nvSpPr>
          <p:cNvPr id="11269" name="WordArt 12"/>
          <p:cNvSpPr>
            <a:spLocks noChangeArrowheads="1" noChangeShapeType="1" noTextEdit="1"/>
          </p:cNvSpPr>
          <p:nvPr/>
        </p:nvSpPr>
        <p:spPr bwMode="auto">
          <a:xfrm>
            <a:off x="3563938" y="3500438"/>
            <a:ext cx="2303462" cy="982662"/>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隶书"/>
                <a:ea typeface="隶书"/>
              </a:rPr>
              <a:t>函 数</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23850" y="692150"/>
            <a:ext cx="91440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zh-CN" altLang="en-US" sz="2800"/>
              <a:t>定义函数的一般形式</a:t>
            </a:r>
            <a:r>
              <a:rPr kumimoji="1" lang="en-US" altLang="zh-CN" sz="2800"/>
              <a:t>:</a:t>
            </a:r>
          </a:p>
          <a:p>
            <a:pPr marL="742950" lvl="1" indent="-285750" algn="l" defTabSz="762000" eaLnBrk="0" hangingPunct="0">
              <a:spcBef>
                <a:spcPct val="20000"/>
              </a:spcBef>
            </a:pPr>
            <a:r>
              <a:rPr kumimoji="1" lang="en-US" altLang="zh-CN" sz="2800"/>
              <a:t>[</a:t>
            </a:r>
            <a:r>
              <a:rPr kumimoji="1" lang="zh-CN" altLang="en-US" sz="2800"/>
              <a:t>类型标识符</a:t>
            </a:r>
            <a:r>
              <a:rPr kumimoji="1" lang="en-US" altLang="zh-CN" sz="2800"/>
              <a:t>] </a:t>
            </a:r>
            <a:r>
              <a:rPr kumimoji="1" lang="zh-CN" altLang="en-US" sz="2800">
                <a:solidFill>
                  <a:srgbClr val="DA2241"/>
                </a:solidFill>
              </a:rPr>
              <a:t>函数名</a:t>
            </a:r>
            <a:r>
              <a:rPr kumimoji="1" lang="en-US" altLang="zh-CN" sz="2800">
                <a:solidFill>
                  <a:srgbClr val="DA2241"/>
                </a:solidFill>
              </a:rPr>
              <a:t>(</a:t>
            </a:r>
            <a:r>
              <a:rPr kumimoji="1" lang="en-US" altLang="zh-CN" sz="2800"/>
              <a:t>[</a:t>
            </a:r>
            <a:r>
              <a:rPr kumimoji="1" lang="zh-CN" altLang="en-US" sz="2800"/>
              <a:t>形式参数表</a:t>
            </a:r>
            <a:r>
              <a:rPr kumimoji="1" lang="en-US" altLang="zh-CN" sz="2800"/>
              <a:t>]</a:t>
            </a:r>
            <a:r>
              <a:rPr kumimoji="1" lang="en-US" altLang="zh-CN" sz="2800">
                <a:solidFill>
                  <a:srgbClr val="DA2241"/>
                </a:solidFill>
              </a:rPr>
              <a:t>)</a:t>
            </a:r>
          </a:p>
          <a:p>
            <a:pPr marL="742950" lvl="1" indent="-285750" algn="l" defTabSz="762000" eaLnBrk="0" hangingPunct="0">
              <a:spcBef>
                <a:spcPct val="20000"/>
              </a:spcBef>
            </a:pPr>
            <a:endParaRPr kumimoji="1" lang="en-US" altLang="zh-CN" sz="2800"/>
          </a:p>
          <a:p>
            <a:pPr marL="742950" lvl="1" indent="-285750" algn="l" defTabSz="762000" eaLnBrk="0" hangingPunct="0">
              <a:spcBef>
                <a:spcPct val="20000"/>
              </a:spcBef>
            </a:pPr>
            <a:r>
              <a:rPr kumimoji="1" lang="en-US" altLang="zh-CN" sz="2800">
                <a:solidFill>
                  <a:srgbClr val="DA2241"/>
                </a:solidFill>
              </a:rPr>
              <a:t>{</a:t>
            </a:r>
            <a:r>
              <a:rPr kumimoji="1" lang="en-US" altLang="zh-CN" sz="2800"/>
              <a:t>  [</a:t>
            </a:r>
            <a:r>
              <a:rPr kumimoji="1" lang="zh-CN" altLang="en-US" sz="2800"/>
              <a:t>说明与定义部分</a:t>
            </a:r>
            <a:r>
              <a:rPr kumimoji="1" lang="en-US" altLang="zh-CN" sz="2800"/>
              <a:t>]</a:t>
            </a:r>
          </a:p>
          <a:p>
            <a:pPr marL="742950" lvl="1" indent="-285750" algn="l" defTabSz="762000" eaLnBrk="0" hangingPunct="0">
              <a:spcBef>
                <a:spcPct val="20000"/>
              </a:spcBef>
            </a:pPr>
            <a:r>
              <a:rPr kumimoji="1" lang="en-US" altLang="zh-CN" sz="2800"/>
              <a:t>   </a:t>
            </a:r>
          </a:p>
          <a:p>
            <a:pPr marL="742950" lvl="1" indent="-285750" algn="l" defTabSz="762000" eaLnBrk="0" hangingPunct="0">
              <a:spcBef>
                <a:spcPct val="20000"/>
              </a:spcBef>
            </a:pPr>
            <a:r>
              <a:rPr kumimoji="1" lang="en-US" altLang="zh-CN" sz="2800"/>
              <a:t>    </a:t>
            </a:r>
            <a:r>
              <a:rPr kumimoji="1" lang="zh-CN" altLang="en-US" sz="2800">
                <a:solidFill>
                  <a:srgbClr val="DA2241"/>
                </a:solidFill>
              </a:rPr>
              <a:t>语句</a:t>
            </a:r>
          </a:p>
          <a:p>
            <a:pPr marL="742950" lvl="1" indent="-285750" algn="l" defTabSz="762000" eaLnBrk="0" hangingPunct="0">
              <a:spcBef>
                <a:spcPct val="20000"/>
              </a:spcBef>
            </a:pPr>
            <a:endParaRPr kumimoji="1" lang="zh-CN" altLang="en-US" sz="2800"/>
          </a:p>
          <a:p>
            <a:pPr marL="742950" lvl="1" indent="-285750" algn="l" defTabSz="762000" eaLnBrk="0" hangingPunct="0">
              <a:spcBef>
                <a:spcPct val="20000"/>
              </a:spcBef>
            </a:pPr>
            <a:r>
              <a:rPr kumimoji="1" lang="en-US" altLang="zh-CN" sz="2800">
                <a:solidFill>
                  <a:srgbClr val="DA2241"/>
                </a:solidFill>
              </a:rPr>
              <a:t>}</a:t>
            </a:r>
          </a:p>
        </p:txBody>
      </p:sp>
      <p:sp>
        <p:nvSpPr>
          <p:cNvPr id="20483" name="Rectangle 3"/>
          <p:cNvSpPr>
            <a:spLocks noChangeArrowheads="1"/>
          </p:cNvSpPr>
          <p:nvPr/>
        </p:nvSpPr>
        <p:spPr bwMode="auto">
          <a:xfrm>
            <a:off x="468313" y="0"/>
            <a:ext cx="7772400" cy="576263"/>
          </a:xfrm>
          <a:prstGeom prst="rect">
            <a:avLst/>
          </a:prstGeom>
          <a:noFill/>
          <a:ln>
            <a:noFill/>
          </a:ln>
          <a:effectLst/>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581025" algn="l" defTabSz="762000" eaLnBrk="0" hangingPunct="0"/>
            <a:r>
              <a:rPr kumimoji="1" lang="en-US" altLang="zh-CN" sz="3200">
                <a:latin typeface="宋体" charset="-122"/>
              </a:rPr>
              <a:t>8.1.2   </a:t>
            </a:r>
            <a:r>
              <a:rPr kumimoji="1" lang="zh-CN" altLang="en-US" sz="3200">
                <a:latin typeface="宋体" charset="-122"/>
              </a:rPr>
              <a:t>函数的定义</a:t>
            </a:r>
          </a:p>
        </p:txBody>
      </p:sp>
      <p:sp>
        <p:nvSpPr>
          <p:cNvPr id="128004" name="Rectangle 4"/>
          <p:cNvSpPr>
            <a:spLocks noChangeArrowheads="1"/>
          </p:cNvSpPr>
          <p:nvPr/>
        </p:nvSpPr>
        <p:spPr bwMode="auto">
          <a:xfrm>
            <a:off x="684213" y="2276475"/>
            <a:ext cx="5400675" cy="2736850"/>
          </a:xfrm>
          <a:prstGeom prst="rect">
            <a:avLst/>
          </a:prstGeom>
          <a:noFill/>
          <a:ln w="5715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8005" name="Group 5"/>
          <p:cNvGrpSpPr>
            <a:grpSpLocks/>
          </p:cNvGrpSpPr>
          <p:nvPr/>
        </p:nvGrpSpPr>
        <p:grpSpPr bwMode="auto">
          <a:xfrm>
            <a:off x="4356100" y="1700213"/>
            <a:ext cx="4481513" cy="1201737"/>
            <a:chOff x="2835" y="2024"/>
            <a:chExt cx="2823" cy="757"/>
          </a:xfrm>
        </p:grpSpPr>
        <p:sp>
          <p:nvSpPr>
            <p:cNvPr id="20498" name="Freeform 6"/>
            <p:cNvSpPr>
              <a:spLocks/>
            </p:cNvSpPr>
            <p:nvPr/>
          </p:nvSpPr>
          <p:spPr bwMode="auto">
            <a:xfrm>
              <a:off x="2835" y="2034"/>
              <a:ext cx="817" cy="145"/>
            </a:xfrm>
            <a:custGeom>
              <a:avLst/>
              <a:gdLst>
                <a:gd name="T0" fmla="*/ 0 w 817"/>
                <a:gd name="T1" fmla="*/ 0 h 145"/>
                <a:gd name="T2" fmla="*/ 0 w 817"/>
                <a:gd name="T3" fmla="*/ 144 h 145"/>
                <a:gd name="T4" fmla="*/ 816 w 817"/>
                <a:gd name="T5" fmla="*/ 144 h 145"/>
                <a:gd name="T6" fmla="*/ 0 60000 65536"/>
                <a:gd name="T7" fmla="*/ 0 60000 65536"/>
                <a:gd name="T8" fmla="*/ 0 60000 65536"/>
              </a:gdLst>
              <a:ahLst/>
              <a:cxnLst>
                <a:cxn ang="T6">
                  <a:pos x="T0" y="T1"/>
                </a:cxn>
                <a:cxn ang="T7">
                  <a:pos x="T2" y="T3"/>
                </a:cxn>
                <a:cxn ang="T8">
                  <a:pos x="T4" y="T5"/>
                </a:cxn>
              </a:cxnLst>
              <a:rect l="0" t="0" r="r" b="b"/>
              <a:pathLst>
                <a:path w="817" h="145">
                  <a:moveTo>
                    <a:pt x="0" y="0"/>
                  </a:moveTo>
                  <a:lnTo>
                    <a:pt x="0" y="144"/>
                  </a:lnTo>
                  <a:lnTo>
                    <a:pt x="816" y="144"/>
                  </a:lnTo>
                </a:path>
              </a:pathLst>
            </a:custGeom>
            <a:noFill/>
            <a:ln w="57150" cap="rnd" cmpd="sng">
              <a:solidFill>
                <a:srgbClr val="2BAEAB"/>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Rectangle 7"/>
            <p:cNvSpPr>
              <a:spLocks noChangeArrowheads="1"/>
            </p:cNvSpPr>
            <p:nvPr/>
          </p:nvSpPr>
          <p:spPr bwMode="auto">
            <a:xfrm>
              <a:off x="3641" y="2024"/>
              <a:ext cx="2017" cy="757"/>
            </a:xfrm>
            <a:prstGeom prst="rect">
              <a:avLst/>
            </a:prstGeom>
            <a:solidFill>
              <a:srgbClr val="FFCCFF"/>
            </a:solidFill>
            <a:ln>
              <a:noFill/>
            </a:ln>
            <a:effectLst/>
            <a:extLst>
              <a:ext uri="{91240B29-F687-4F45-9708-019B960494DF}">
                <a14:hiddenLine xmlns:a14="http://schemas.microsoft.com/office/drawing/2010/main" w="57150">
                  <a:solidFill>
                    <a:srgbClr val="2BAE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eaLnBrk="0" hangingPunct="0"/>
              <a:r>
                <a:rPr kumimoji="1" lang="zh-CN" altLang="en-US" sz="2400">
                  <a:solidFill>
                    <a:srgbClr val="CC3300"/>
                  </a:solidFill>
                </a:rPr>
                <a:t>各形参之间用”</a:t>
              </a:r>
              <a:r>
                <a:rPr kumimoji="1" lang="en-US" altLang="zh-CN" sz="2400">
                  <a:solidFill>
                    <a:srgbClr val="CC3300"/>
                  </a:solidFill>
                </a:rPr>
                <a:t>,”</a:t>
              </a:r>
              <a:r>
                <a:rPr kumimoji="1" lang="zh-CN" altLang="en-US" sz="2400">
                  <a:solidFill>
                    <a:srgbClr val="CC3300"/>
                  </a:solidFill>
                </a:rPr>
                <a:t>隔开</a:t>
              </a:r>
            </a:p>
            <a:p>
              <a:pPr algn="l" defTabSz="762000" eaLnBrk="0" hangingPunct="0"/>
              <a:r>
                <a:rPr kumimoji="1" lang="zh-CN" altLang="en-US" sz="2400">
                  <a:solidFill>
                    <a:srgbClr val="CC3300"/>
                  </a:solidFill>
                </a:rPr>
                <a:t>形参可以缺省</a:t>
              </a:r>
              <a:r>
                <a:rPr kumimoji="1" lang="en-US" altLang="zh-CN" sz="2400">
                  <a:solidFill>
                    <a:srgbClr val="CC3300"/>
                  </a:solidFill>
                </a:rPr>
                <a:t>,</a:t>
              </a:r>
              <a:r>
                <a:rPr kumimoji="1" lang="zh-CN" altLang="en-US" sz="2400">
                  <a:solidFill>
                    <a:srgbClr val="CC3300"/>
                  </a:solidFill>
                </a:rPr>
                <a:t>但括号</a:t>
              </a:r>
            </a:p>
            <a:p>
              <a:pPr algn="l" defTabSz="762000" eaLnBrk="0" hangingPunct="0"/>
              <a:r>
                <a:rPr kumimoji="1" lang="zh-CN" altLang="en-US" sz="2400">
                  <a:solidFill>
                    <a:srgbClr val="CC3300"/>
                  </a:solidFill>
                </a:rPr>
                <a:t>不可省</a:t>
              </a:r>
            </a:p>
          </p:txBody>
        </p:sp>
      </p:grpSp>
      <p:grpSp>
        <p:nvGrpSpPr>
          <p:cNvPr id="128008" name="Group 8"/>
          <p:cNvGrpSpPr>
            <a:grpSpLocks/>
          </p:cNvGrpSpPr>
          <p:nvPr/>
        </p:nvGrpSpPr>
        <p:grpSpPr bwMode="auto">
          <a:xfrm>
            <a:off x="1547813" y="1628775"/>
            <a:ext cx="7369175" cy="2644775"/>
            <a:chOff x="912" y="1978"/>
            <a:chExt cx="4642" cy="1666"/>
          </a:xfrm>
        </p:grpSpPr>
        <p:sp>
          <p:nvSpPr>
            <p:cNvPr id="20496" name="Freeform 9"/>
            <p:cNvSpPr>
              <a:spLocks/>
            </p:cNvSpPr>
            <p:nvPr/>
          </p:nvSpPr>
          <p:spPr bwMode="auto">
            <a:xfrm>
              <a:off x="912" y="1978"/>
              <a:ext cx="2737" cy="1249"/>
            </a:xfrm>
            <a:custGeom>
              <a:avLst/>
              <a:gdLst>
                <a:gd name="T0" fmla="*/ 0 w 2737"/>
                <a:gd name="T1" fmla="*/ 0 h 1249"/>
                <a:gd name="T2" fmla="*/ 0 w 2737"/>
                <a:gd name="T3" fmla="*/ 162 h 1249"/>
                <a:gd name="T4" fmla="*/ 1152 w 2737"/>
                <a:gd name="T5" fmla="*/ 162 h 1249"/>
                <a:gd name="T6" fmla="*/ 1152 w 2737"/>
                <a:gd name="T7" fmla="*/ 1248 h 1249"/>
                <a:gd name="T8" fmla="*/ 2736 w 2737"/>
                <a:gd name="T9" fmla="*/ 1248 h 1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7" h="1249">
                  <a:moveTo>
                    <a:pt x="0" y="0"/>
                  </a:moveTo>
                  <a:lnTo>
                    <a:pt x="0" y="162"/>
                  </a:lnTo>
                  <a:lnTo>
                    <a:pt x="1152" y="162"/>
                  </a:lnTo>
                  <a:lnTo>
                    <a:pt x="1152" y="1248"/>
                  </a:lnTo>
                  <a:lnTo>
                    <a:pt x="2736" y="1248"/>
                  </a:lnTo>
                </a:path>
              </a:pathLst>
            </a:custGeom>
            <a:noFill/>
            <a:ln w="57150" cap="rnd" cmpd="sng">
              <a:solidFill>
                <a:srgbClr val="FF0000"/>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Rectangle 10"/>
            <p:cNvSpPr>
              <a:spLocks noChangeArrowheads="1"/>
            </p:cNvSpPr>
            <p:nvPr/>
          </p:nvSpPr>
          <p:spPr bwMode="auto">
            <a:xfrm>
              <a:off x="2514" y="3120"/>
              <a:ext cx="3040" cy="524"/>
            </a:xfrm>
            <a:prstGeom prst="rect">
              <a:avLst/>
            </a:prstGeom>
            <a:solidFill>
              <a:srgbClr val="FF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kumimoji="1" lang="zh-CN" altLang="en-US" sz="2400">
                  <a:solidFill>
                    <a:srgbClr val="CC3300"/>
                  </a:solidFill>
                </a:rPr>
                <a:t>函数返回值类型，</a:t>
              </a:r>
              <a:r>
                <a:rPr lang="zh-CN" altLang="en-US" sz="2400">
                  <a:solidFill>
                    <a:srgbClr val="FF3300"/>
                  </a:solidFill>
                </a:rPr>
                <a:t>函数无返回值，</a:t>
              </a:r>
            </a:p>
            <a:p>
              <a:pPr algn="l" defTabSz="762000"/>
              <a:r>
                <a:rPr lang="zh-CN" altLang="en-US" sz="2400">
                  <a:solidFill>
                    <a:srgbClr val="FF3300"/>
                  </a:solidFill>
                </a:rPr>
                <a:t>用</a:t>
              </a:r>
              <a:r>
                <a:rPr lang="en-US" altLang="zh-CN" sz="2400">
                  <a:solidFill>
                    <a:srgbClr val="FF3300"/>
                  </a:solidFill>
                </a:rPr>
                <a:t>void</a:t>
              </a:r>
              <a:r>
                <a:rPr lang="zh-CN" altLang="en-US" sz="2400">
                  <a:solidFill>
                    <a:srgbClr val="FF3300"/>
                  </a:solidFill>
                </a:rPr>
                <a:t>定义返回值类型</a:t>
              </a:r>
              <a:endParaRPr kumimoji="1" lang="zh-CN" altLang="en-US" sz="2400">
                <a:solidFill>
                  <a:srgbClr val="CC3300"/>
                </a:solidFill>
              </a:endParaRPr>
            </a:p>
          </p:txBody>
        </p:sp>
      </p:grpSp>
      <p:grpSp>
        <p:nvGrpSpPr>
          <p:cNvPr id="128011" name="Group 11"/>
          <p:cNvGrpSpPr>
            <a:grpSpLocks/>
          </p:cNvGrpSpPr>
          <p:nvPr/>
        </p:nvGrpSpPr>
        <p:grpSpPr bwMode="auto">
          <a:xfrm>
            <a:off x="3635375" y="5013325"/>
            <a:ext cx="5137150" cy="1263650"/>
            <a:chOff x="2290" y="3158"/>
            <a:chExt cx="3236" cy="796"/>
          </a:xfrm>
        </p:grpSpPr>
        <p:sp>
          <p:nvSpPr>
            <p:cNvPr id="20493" name="Rectangle 12"/>
            <p:cNvSpPr>
              <a:spLocks noChangeArrowheads="1"/>
            </p:cNvSpPr>
            <p:nvPr/>
          </p:nvSpPr>
          <p:spPr bwMode="auto">
            <a:xfrm>
              <a:off x="3288" y="3430"/>
              <a:ext cx="223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eaLnBrk="0" hangingPunct="0"/>
              <a:r>
                <a:rPr kumimoji="1" lang="zh-CN" altLang="en-US" sz="2400">
                  <a:solidFill>
                    <a:srgbClr val="CC3300"/>
                  </a:solidFill>
                </a:rPr>
                <a:t>函数体（是一段程序，实现函数的功能）</a:t>
              </a:r>
            </a:p>
          </p:txBody>
        </p:sp>
        <p:sp>
          <p:nvSpPr>
            <p:cNvPr id="20494" name="Line 13"/>
            <p:cNvSpPr>
              <a:spLocks noChangeShapeType="1"/>
            </p:cNvSpPr>
            <p:nvPr/>
          </p:nvSpPr>
          <p:spPr bwMode="auto">
            <a:xfrm>
              <a:off x="2290" y="3702"/>
              <a:ext cx="998" cy="0"/>
            </a:xfrm>
            <a:prstGeom prst="line">
              <a:avLst/>
            </a:prstGeom>
            <a:noFill/>
            <a:ln w="571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4"/>
            <p:cNvSpPr>
              <a:spLocks noChangeShapeType="1"/>
            </p:cNvSpPr>
            <p:nvPr/>
          </p:nvSpPr>
          <p:spPr bwMode="auto">
            <a:xfrm flipV="1">
              <a:off x="2290" y="3158"/>
              <a:ext cx="0" cy="544"/>
            </a:xfrm>
            <a:prstGeom prst="line">
              <a:avLst/>
            </a:prstGeom>
            <a:noFill/>
            <a:ln w="5715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15" name="Group 15"/>
          <p:cNvGrpSpPr>
            <a:grpSpLocks/>
          </p:cNvGrpSpPr>
          <p:nvPr/>
        </p:nvGrpSpPr>
        <p:grpSpPr bwMode="auto">
          <a:xfrm>
            <a:off x="3492500" y="0"/>
            <a:ext cx="5651500" cy="1341438"/>
            <a:chOff x="2200" y="0"/>
            <a:chExt cx="3560" cy="845"/>
          </a:xfrm>
        </p:grpSpPr>
        <p:sp>
          <p:nvSpPr>
            <p:cNvPr id="20490" name="Rectangle 16"/>
            <p:cNvSpPr>
              <a:spLocks noChangeArrowheads="1"/>
            </p:cNvSpPr>
            <p:nvPr/>
          </p:nvSpPr>
          <p:spPr bwMode="auto">
            <a:xfrm>
              <a:off x="3489" y="0"/>
              <a:ext cx="2271" cy="524"/>
            </a:xfrm>
            <a:prstGeom prst="rect">
              <a:avLst/>
            </a:prstGeom>
            <a:solidFill>
              <a:srgbClr val="DFFFD5"/>
            </a:solidFill>
            <a:ln>
              <a:noFill/>
            </a:ln>
            <a:effectLst/>
            <a:extLst>
              <a:ext uri="{91240B29-F687-4F45-9708-019B960494DF}">
                <a14:hiddenLine xmlns:a14="http://schemas.microsoft.com/office/drawing/2010/main" w="38100">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eaLnBrk="0" hangingPunct="0"/>
              <a:r>
                <a:rPr kumimoji="1" lang="zh-CN" altLang="en-US" sz="2400"/>
                <a:t>函数名字有值，它代表函数的入口地址。</a:t>
              </a:r>
            </a:p>
          </p:txBody>
        </p:sp>
        <p:sp>
          <p:nvSpPr>
            <p:cNvPr id="20491" name="Line 17"/>
            <p:cNvSpPr>
              <a:spLocks noChangeShapeType="1"/>
            </p:cNvSpPr>
            <p:nvPr/>
          </p:nvSpPr>
          <p:spPr bwMode="auto">
            <a:xfrm flipH="1">
              <a:off x="2200" y="482"/>
              <a:ext cx="1270" cy="0"/>
            </a:xfrm>
            <a:prstGeom prst="line">
              <a:avLst/>
            </a:prstGeom>
            <a:noFill/>
            <a:ln w="57150">
              <a:solidFill>
                <a:srgbClr val="99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18"/>
            <p:cNvSpPr>
              <a:spLocks noChangeShapeType="1"/>
            </p:cNvSpPr>
            <p:nvPr/>
          </p:nvSpPr>
          <p:spPr bwMode="auto">
            <a:xfrm>
              <a:off x="2200" y="482"/>
              <a:ext cx="0" cy="363"/>
            </a:xfrm>
            <a:prstGeom prst="line">
              <a:avLst/>
            </a:prstGeom>
            <a:noFill/>
            <a:ln w="57150">
              <a:solidFill>
                <a:srgbClr val="996633"/>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8020" name="Text Box 20"/>
          <p:cNvSpPr txBox="1">
            <a:spLocks noChangeArrowheads="1"/>
          </p:cNvSpPr>
          <p:nvPr/>
        </p:nvSpPr>
        <p:spPr bwMode="auto">
          <a:xfrm>
            <a:off x="479425" y="6046788"/>
            <a:ext cx="4679950" cy="584200"/>
          </a:xfrm>
          <a:prstGeom prst="rect">
            <a:avLst/>
          </a:prstGeom>
          <a:solidFill>
            <a:srgbClr val="FFFF4B"/>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3200">
                <a:solidFill>
                  <a:srgbClr val="FF0000"/>
                </a:solidFill>
              </a:rPr>
              <a:t>这是有参函数定义形式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anim calcmode="lin" valueType="num">
                                      <p:cBhvr>
                                        <p:cTn id="7" dur="2000" fill="hold"/>
                                        <p:tgtEl>
                                          <p:spTgt spid="128002">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128002">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128002">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28002">
                                            <p:txEl>
                                              <p:pRg st="1" end="1"/>
                                            </p:txEl>
                                          </p:spTgt>
                                        </p:tgtEl>
                                        <p:attrNameLst>
                                          <p:attrName>style.visibility</p:attrName>
                                        </p:attrNameLst>
                                      </p:cBhvr>
                                      <p:to>
                                        <p:strVal val="visible"/>
                                      </p:to>
                                    </p:set>
                                    <p:anim calcmode="lin" valueType="num">
                                      <p:cBhvr>
                                        <p:cTn id="12" dur="2000" fill="hold"/>
                                        <p:tgtEl>
                                          <p:spTgt spid="128002">
                                            <p:txEl>
                                              <p:pRg st="1" end="1"/>
                                            </p:txEl>
                                          </p:spTgt>
                                        </p:tgtEl>
                                        <p:attrNameLst>
                                          <p:attrName>ppt_w</p:attrName>
                                        </p:attrNameLst>
                                      </p:cBhvr>
                                      <p:tavLst>
                                        <p:tav tm="0">
                                          <p:val>
                                            <p:fltVal val="0"/>
                                          </p:val>
                                        </p:tav>
                                        <p:tav tm="100000">
                                          <p:val>
                                            <p:strVal val="#ppt_w"/>
                                          </p:val>
                                        </p:tav>
                                      </p:tavLst>
                                    </p:anim>
                                    <p:anim calcmode="lin" valueType="num">
                                      <p:cBhvr>
                                        <p:cTn id="13" dur="2000" fill="hold"/>
                                        <p:tgtEl>
                                          <p:spTgt spid="128002">
                                            <p:txEl>
                                              <p:pRg st="1" end="1"/>
                                            </p:txEl>
                                          </p:spTgt>
                                        </p:tgtEl>
                                        <p:attrNameLst>
                                          <p:attrName>ppt_h</p:attrName>
                                        </p:attrNameLst>
                                      </p:cBhvr>
                                      <p:tavLst>
                                        <p:tav tm="0">
                                          <p:val>
                                            <p:fltVal val="0"/>
                                          </p:val>
                                        </p:tav>
                                        <p:tav tm="100000">
                                          <p:val>
                                            <p:strVal val="#ppt_h"/>
                                          </p:val>
                                        </p:tav>
                                      </p:tavLst>
                                    </p:anim>
                                    <p:animEffect transition="in" filter="fade">
                                      <p:cBhvr>
                                        <p:cTn id="14" dur="2000"/>
                                        <p:tgtEl>
                                          <p:spTgt spid="128002">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28002">
                                            <p:txEl>
                                              <p:pRg st="3" end="3"/>
                                            </p:txEl>
                                          </p:spTgt>
                                        </p:tgtEl>
                                        <p:attrNameLst>
                                          <p:attrName>style.visibility</p:attrName>
                                        </p:attrNameLst>
                                      </p:cBhvr>
                                      <p:to>
                                        <p:strVal val="visible"/>
                                      </p:to>
                                    </p:set>
                                    <p:anim calcmode="lin" valueType="num">
                                      <p:cBhvr>
                                        <p:cTn id="17" dur="2000" fill="hold"/>
                                        <p:tgtEl>
                                          <p:spTgt spid="128002">
                                            <p:txEl>
                                              <p:pRg st="3" end="3"/>
                                            </p:txEl>
                                          </p:spTgt>
                                        </p:tgtEl>
                                        <p:attrNameLst>
                                          <p:attrName>ppt_w</p:attrName>
                                        </p:attrNameLst>
                                      </p:cBhvr>
                                      <p:tavLst>
                                        <p:tav tm="0">
                                          <p:val>
                                            <p:fltVal val="0"/>
                                          </p:val>
                                        </p:tav>
                                        <p:tav tm="100000">
                                          <p:val>
                                            <p:strVal val="#ppt_w"/>
                                          </p:val>
                                        </p:tav>
                                      </p:tavLst>
                                    </p:anim>
                                    <p:anim calcmode="lin" valueType="num">
                                      <p:cBhvr>
                                        <p:cTn id="18" dur="2000" fill="hold"/>
                                        <p:tgtEl>
                                          <p:spTgt spid="128002">
                                            <p:txEl>
                                              <p:pRg st="3" end="3"/>
                                            </p:txEl>
                                          </p:spTgt>
                                        </p:tgtEl>
                                        <p:attrNameLst>
                                          <p:attrName>ppt_h</p:attrName>
                                        </p:attrNameLst>
                                      </p:cBhvr>
                                      <p:tavLst>
                                        <p:tav tm="0">
                                          <p:val>
                                            <p:fltVal val="0"/>
                                          </p:val>
                                        </p:tav>
                                        <p:tav tm="100000">
                                          <p:val>
                                            <p:strVal val="#ppt_h"/>
                                          </p:val>
                                        </p:tav>
                                      </p:tavLst>
                                    </p:anim>
                                    <p:animEffect transition="in" filter="fade">
                                      <p:cBhvr>
                                        <p:cTn id="19" dur="2000"/>
                                        <p:tgtEl>
                                          <p:spTgt spid="128002">
                                            <p:txEl>
                                              <p:pRg st="3" end="3"/>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28002">
                                            <p:txEl>
                                              <p:pRg st="4" end="4"/>
                                            </p:txEl>
                                          </p:spTgt>
                                        </p:tgtEl>
                                        <p:attrNameLst>
                                          <p:attrName>style.visibility</p:attrName>
                                        </p:attrNameLst>
                                      </p:cBhvr>
                                      <p:to>
                                        <p:strVal val="visible"/>
                                      </p:to>
                                    </p:set>
                                    <p:anim calcmode="lin" valueType="num">
                                      <p:cBhvr>
                                        <p:cTn id="22" dur="2000" fill="hold"/>
                                        <p:tgtEl>
                                          <p:spTgt spid="128002">
                                            <p:txEl>
                                              <p:pRg st="4" end="4"/>
                                            </p:txEl>
                                          </p:spTgt>
                                        </p:tgtEl>
                                        <p:attrNameLst>
                                          <p:attrName>ppt_w</p:attrName>
                                        </p:attrNameLst>
                                      </p:cBhvr>
                                      <p:tavLst>
                                        <p:tav tm="0">
                                          <p:val>
                                            <p:fltVal val="0"/>
                                          </p:val>
                                        </p:tav>
                                        <p:tav tm="100000">
                                          <p:val>
                                            <p:strVal val="#ppt_w"/>
                                          </p:val>
                                        </p:tav>
                                      </p:tavLst>
                                    </p:anim>
                                    <p:anim calcmode="lin" valueType="num">
                                      <p:cBhvr>
                                        <p:cTn id="23" dur="2000" fill="hold"/>
                                        <p:tgtEl>
                                          <p:spTgt spid="128002">
                                            <p:txEl>
                                              <p:pRg st="4" end="4"/>
                                            </p:txEl>
                                          </p:spTgt>
                                        </p:tgtEl>
                                        <p:attrNameLst>
                                          <p:attrName>ppt_h</p:attrName>
                                        </p:attrNameLst>
                                      </p:cBhvr>
                                      <p:tavLst>
                                        <p:tav tm="0">
                                          <p:val>
                                            <p:fltVal val="0"/>
                                          </p:val>
                                        </p:tav>
                                        <p:tav tm="100000">
                                          <p:val>
                                            <p:strVal val="#ppt_h"/>
                                          </p:val>
                                        </p:tav>
                                      </p:tavLst>
                                    </p:anim>
                                    <p:animEffect transition="in" filter="fade">
                                      <p:cBhvr>
                                        <p:cTn id="24" dur="2000"/>
                                        <p:tgtEl>
                                          <p:spTgt spid="128002">
                                            <p:txEl>
                                              <p:pRg st="4" end="4"/>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28002">
                                            <p:txEl>
                                              <p:pRg st="5" end="5"/>
                                            </p:txEl>
                                          </p:spTgt>
                                        </p:tgtEl>
                                        <p:attrNameLst>
                                          <p:attrName>style.visibility</p:attrName>
                                        </p:attrNameLst>
                                      </p:cBhvr>
                                      <p:to>
                                        <p:strVal val="visible"/>
                                      </p:to>
                                    </p:set>
                                    <p:anim calcmode="lin" valueType="num">
                                      <p:cBhvr>
                                        <p:cTn id="27" dur="2000" fill="hold"/>
                                        <p:tgtEl>
                                          <p:spTgt spid="128002">
                                            <p:txEl>
                                              <p:pRg st="5" end="5"/>
                                            </p:txEl>
                                          </p:spTgt>
                                        </p:tgtEl>
                                        <p:attrNameLst>
                                          <p:attrName>ppt_w</p:attrName>
                                        </p:attrNameLst>
                                      </p:cBhvr>
                                      <p:tavLst>
                                        <p:tav tm="0">
                                          <p:val>
                                            <p:fltVal val="0"/>
                                          </p:val>
                                        </p:tav>
                                        <p:tav tm="100000">
                                          <p:val>
                                            <p:strVal val="#ppt_w"/>
                                          </p:val>
                                        </p:tav>
                                      </p:tavLst>
                                    </p:anim>
                                    <p:anim calcmode="lin" valueType="num">
                                      <p:cBhvr>
                                        <p:cTn id="28" dur="2000" fill="hold"/>
                                        <p:tgtEl>
                                          <p:spTgt spid="128002">
                                            <p:txEl>
                                              <p:pRg st="5" end="5"/>
                                            </p:txEl>
                                          </p:spTgt>
                                        </p:tgtEl>
                                        <p:attrNameLst>
                                          <p:attrName>ppt_h</p:attrName>
                                        </p:attrNameLst>
                                      </p:cBhvr>
                                      <p:tavLst>
                                        <p:tav tm="0">
                                          <p:val>
                                            <p:fltVal val="0"/>
                                          </p:val>
                                        </p:tav>
                                        <p:tav tm="100000">
                                          <p:val>
                                            <p:strVal val="#ppt_h"/>
                                          </p:val>
                                        </p:tav>
                                      </p:tavLst>
                                    </p:anim>
                                    <p:animEffect transition="in" filter="fade">
                                      <p:cBhvr>
                                        <p:cTn id="29" dur="2000"/>
                                        <p:tgtEl>
                                          <p:spTgt spid="128002">
                                            <p:txEl>
                                              <p:pRg st="5" end="5"/>
                                            </p:txEl>
                                          </p:spTgt>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128002">
                                            <p:txEl>
                                              <p:pRg st="7" end="7"/>
                                            </p:txEl>
                                          </p:spTgt>
                                        </p:tgtEl>
                                        <p:attrNameLst>
                                          <p:attrName>style.visibility</p:attrName>
                                        </p:attrNameLst>
                                      </p:cBhvr>
                                      <p:to>
                                        <p:strVal val="visible"/>
                                      </p:to>
                                    </p:set>
                                    <p:anim calcmode="lin" valueType="num">
                                      <p:cBhvr>
                                        <p:cTn id="32" dur="2000" fill="hold"/>
                                        <p:tgtEl>
                                          <p:spTgt spid="128002">
                                            <p:txEl>
                                              <p:pRg st="7" end="7"/>
                                            </p:txEl>
                                          </p:spTgt>
                                        </p:tgtEl>
                                        <p:attrNameLst>
                                          <p:attrName>ppt_w</p:attrName>
                                        </p:attrNameLst>
                                      </p:cBhvr>
                                      <p:tavLst>
                                        <p:tav tm="0">
                                          <p:val>
                                            <p:fltVal val="0"/>
                                          </p:val>
                                        </p:tav>
                                        <p:tav tm="100000">
                                          <p:val>
                                            <p:strVal val="#ppt_w"/>
                                          </p:val>
                                        </p:tav>
                                      </p:tavLst>
                                    </p:anim>
                                    <p:anim calcmode="lin" valueType="num">
                                      <p:cBhvr>
                                        <p:cTn id="33" dur="2000" fill="hold"/>
                                        <p:tgtEl>
                                          <p:spTgt spid="128002">
                                            <p:txEl>
                                              <p:pRg st="7" end="7"/>
                                            </p:txEl>
                                          </p:spTgt>
                                        </p:tgtEl>
                                        <p:attrNameLst>
                                          <p:attrName>ppt_h</p:attrName>
                                        </p:attrNameLst>
                                      </p:cBhvr>
                                      <p:tavLst>
                                        <p:tav tm="0">
                                          <p:val>
                                            <p:fltVal val="0"/>
                                          </p:val>
                                        </p:tav>
                                        <p:tav tm="100000">
                                          <p:val>
                                            <p:strVal val="#ppt_h"/>
                                          </p:val>
                                        </p:tav>
                                      </p:tavLst>
                                    </p:anim>
                                    <p:animEffect transition="in" filter="fade">
                                      <p:cBhvr>
                                        <p:cTn id="34" dur="2000"/>
                                        <p:tgtEl>
                                          <p:spTgt spid="128002">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8004"/>
                                        </p:tgtEl>
                                        <p:attrNameLst>
                                          <p:attrName>style.visibility</p:attrName>
                                        </p:attrNameLst>
                                      </p:cBhvr>
                                      <p:to>
                                        <p:strVal val="visible"/>
                                      </p:to>
                                    </p:set>
                                    <p:animEffect transition="in" filter="wipe(left)">
                                      <p:cBhvr>
                                        <p:cTn id="39" dur="1000"/>
                                        <p:tgtEl>
                                          <p:spTgt spid="12800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28011"/>
                                        </p:tgtEl>
                                        <p:attrNameLst>
                                          <p:attrName>style.visibility</p:attrName>
                                        </p:attrNameLst>
                                      </p:cBhvr>
                                      <p:to>
                                        <p:strVal val="visible"/>
                                      </p:to>
                                    </p:set>
                                    <p:animEffect transition="in" filter="wipe(down)">
                                      <p:cBhvr>
                                        <p:cTn id="44" dur="1000"/>
                                        <p:tgtEl>
                                          <p:spTgt spid="1280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8008"/>
                                        </p:tgtEl>
                                        <p:attrNameLst>
                                          <p:attrName>style.visibility</p:attrName>
                                        </p:attrNameLst>
                                      </p:cBhvr>
                                      <p:to>
                                        <p:strVal val="visible"/>
                                      </p:to>
                                    </p:set>
                                    <p:animEffect transition="in" filter="wipe(left)">
                                      <p:cBhvr>
                                        <p:cTn id="49" dur="1000"/>
                                        <p:tgtEl>
                                          <p:spTgt spid="12800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8015"/>
                                        </p:tgtEl>
                                        <p:attrNameLst>
                                          <p:attrName>style.visibility</p:attrName>
                                        </p:attrNameLst>
                                      </p:cBhvr>
                                      <p:to>
                                        <p:strVal val="visible"/>
                                      </p:to>
                                    </p:set>
                                    <p:animEffect transition="in" filter="wipe(up)">
                                      <p:cBhvr>
                                        <p:cTn id="54" dur="1000"/>
                                        <p:tgtEl>
                                          <p:spTgt spid="1280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8005"/>
                                        </p:tgtEl>
                                        <p:attrNameLst>
                                          <p:attrName>style.visibility</p:attrName>
                                        </p:attrNameLst>
                                      </p:cBhvr>
                                      <p:to>
                                        <p:strVal val="visible"/>
                                      </p:to>
                                    </p:set>
                                    <p:animEffect transition="in" filter="wipe(left)">
                                      <p:cBhvr>
                                        <p:cTn id="59" dur="1000"/>
                                        <p:tgtEl>
                                          <p:spTgt spid="12800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8020"/>
                                        </p:tgtEl>
                                        <p:attrNameLst>
                                          <p:attrName>style.visibility</p:attrName>
                                        </p:attrNameLst>
                                      </p:cBhvr>
                                      <p:to>
                                        <p:strVal val="visible"/>
                                      </p:to>
                                    </p:set>
                                    <p:animEffect transition="in" filter="wipe(left)">
                                      <p:cBhvr>
                                        <p:cTn id="64" dur="1000"/>
                                        <p:tgtEl>
                                          <p:spTgt spid="12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autoUpdateAnimBg="0"/>
      <p:bldP spid="128004" grpId="0" animBg="1"/>
      <p:bldP spid="12802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323528" y="168606"/>
            <a:ext cx="8496944" cy="764117"/>
          </a:xfr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b="0" dirty="0">
                <a:solidFill>
                  <a:srgbClr val="C00000"/>
                </a:solidFill>
                <a:effectLst/>
                <a:latin typeface="黑体" pitchFamily="49" charset="-122"/>
                <a:ea typeface="黑体" pitchFamily="49" charset="-122"/>
              </a:rPr>
              <a:t> </a:t>
            </a:r>
            <a:r>
              <a:rPr lang="zh-CN" altLang="en-US" b="0" dirty="0">
                <a:solidFill>
                  <a:srgbClr val="C00000"/>
                </a:solidFill>
                <a:effectLst/>
                <a:latin typeface="黑体" pitchFamily="49" charset="-122"/>
                <a:ea typeface="黑体" pitchFamily="49" charset="-122"/>
              </a:rPr>
              <a:t>带参数的宏定义</a:t>
            </a:r>
          </a:p>
        </p:txBody>
      </p:sp>
      <p:sp>
        <p:nvSpPr>
          <p:cNvPr id="5" name="Rectangle 3"/>
          <p:cNvSpPr txBox="1">
            <a:spLocks noChangeArrowheads="1"/>
          </p:cNvSpPr>
          <p:nvPr/>
        </p:nvSpPr>
        <p:spPr bwMode="auto">
          <a:xfrm>
            <a:off x="594166" y="2231853"/>
            <a:ext cx="8206938" cy="4365499"/>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spcBef>
                <a:spcPts val="300"/>
              </a:spcBef>
              <a:buClr>
                <a:srgbClr val="FF9900"/>
              </a:buClr>
            </a:pPr>
            <a:r>
              <a:rPr lang="zh-CN" altLang="en-US" sz="2400" b="0" dirty="0">
                <a:latin typeface="黑体" panose="02010609060101010101" pitchFamily="49" charset="-122"/>
                <a:ea typeface="黑体" panose="02010609060101010101" pitchFamily="49" charset="-122"/>
              </a:rPr>
              <a:t>带参数宏定义的一般格式：</a:t>
            </a:r>
            <a:endParaRPr lang="en-US" altLang="zh-CN" sz="2400" b="0" dirty="0">
              <a:latin typeface="黑体" panose="02010609060101010101" pitchFamily="49" charset="-122"/>
              <a:ea typeface="黑体" panose="02010609060101010101" pitchFamily="49" charset="-122"/>
            </a:endParaRPr>
          </a:p>
          <a:p>
            <a:pPr marL="0" lvl="0" indent="0" eaLnBrk="1" hangingPunct="1">
              <a:lnSpc>
                <a:spcPct val="110000"/>
              </a:lnSpc>
              <a:spcBef>
                <a:spcPts val="300"/>
              </a:spcBef>
              <a:buClr>
                <a:srgbClr val="FF9900"/>
              </a:buClr>
              <a:buNone/>
            </a:pPr>
            <a:r>
              <a:rPr lang="en-US" altLang="zh-CN" sz="2400" b="0" dirty="0">
                <a:solidFill>
                  <a:srgbClr val="000066"/>
                </a:solidFill>
                <a:latin typeface="黑体" panose="02010609060101010101" pitchFamily="49" charset="-122"/>
                <a:ea typeface="黑体" panose="02010609060101010101" pitchFamily="49" charset="-122"/>
              </a:rPr>
              <a:t>       </a:t>
            </a:r>
            <a:r>
              <a:rPr lang="en-US" altLang="zh-CN" sz="2400" b="0" dirty="0">
                <a:solidFill>
                  <a:srgbClr val="0033CC"/>
                </a:solidFill>
                <a:latin typeface="黑体" panose="02010609060101010101" pitchFamily="49" charset="-122"/>
                <a:ea typeface="黑体" panose="02010609060101010101" pitchFamily="49" charset="-122"/>
              </a:rPr>
              <a:t>#define </a:t>
            </a:r>
            <a:r>
              <a:rPr lang="zh-CN" altLang="en-US" sz="2400" b="0" dirty="0">
                <a:solidFill>
                  <a:srgbClr val="FF0000"/>
                </a:solidFill>
                <a:latin typeface="黑体" panose="02010609060101010101" pitchFamily="49" charset="-122"/>
                <a:ea typeface="黑体" panose="02010609060101010101" pitchFamily="49" charset="-122"/>
              </a:rPr>
              <a:t>宏名</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形参表</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000066"/>
                </a:solidFill>
                <a:latin typeface="黑体" panose="02010609060101010101" pitchFamily="49" charset="-122"/>
                <a:ea typeface="黑体" panose="02010609060101010101" pitchFamily="49" charset="-122"/>
              </a:rPr>
              <a:t> 字符串</a:t>
            </a:r>
            <a:endParaRPr lang="en-US" altLang="zh-CN" sz="2400" b="0" dirty="0">
              <a:solidFill>
                <a:srgbClr val="000066"/>
              </a:solidFill>
              <a:latin typeface="黑体" panose="02010609060101010101" pitchFamily="49" charset="-122"/>
              <a:ea typeface="黑体" panose="02010609060101010101" pitchFamily="49" charset="-122"/>
            </a:endParaRPr>
          </a:p>
          <a:p>
            <a:pPr eaLnBrk="1" hangingPunct="1">
              <a:lnSpc>
                <a:spcPct val="110000"/>
              </a:lnSpc>
              <a:spcBef>
                <a:spcPts val="300"/>
              </a:spcBef>
              <a:buClr>
                <a:srgbClr val="FF9900"/>
              </a:buClr>
            </a:pPr>
            <a:r>
              <a:rPr kumimoji="1" lang="zh-CN" altLang="en-US" sz="2400" b="0" dirty="0">
                <a:latin typeface="黑体" panose="02010609060101010101" pitchFamily="49" charset="-122"/>
                <a:ea typeface="黑体" panose="02010609060101010101" pitchFamily="49" charset="-122"/>
              </a:rPr>
              <a:t>功能：</a:t>
            </a:r>
            <a:br>
              <a:rPr kumimoji="1" lang="en-US" altLang="zh-CN" sz="2400" b="0" dirty="0">
                <a:latin typeface="黑体" panose="02010609060101010101" pitchFamily="49" charset="-122"/>
                <a:ea typeface="黑体" panose="02010609060101010101" pitchFamily="49" charset="-122"/>
              </a:rPr>
            </a:br>
            <a:r>
              <a:rPr kumimoji="1" lang="zh-CN" altLang="zh-CN" sz="2400" b="0" dirty="0">
                <a:latin typeface="黑体" pitchFamily="49" charset="-122"/>
                <a:ea typeface="黑体" pitchFamily="49" charset="-122"/>
              </a:rPr>
              <a:t>预处理程序对程序中所有</a:t>
            </a:r>
            <a:r>
              <a:rPr kumimoji="1" lang="zh-CN" altLang="zh-CN" sz="2400" b="0" dirty="0">
                <a:solidFill>
                  <a:srgbClr val="FF3300"/>
                </a:solidFill>
                <a:latin typeface="黑体" pitchFamily="49" charset="-122"/>
                <a:ea typeface="黑体" pitchFamily="49" charset="-122"/>
              </a:rPr>
              <a:t>带实参</a:t>
            </a:r>
            <a:r>
              <a:rPr kumimoji="1" lang="zh-CN" altLang="zh-CN" sz="2400" b="0" dirty="0">
                <a:latin typeface="黑体" pitchFamily="49" charset="-122"/>
                <a:ea typeface="黑体" pitchFamily="49" charset="-122"/>
              </a:rPr>
              <a:t>表的宏名进行</a:t>
            </a:r>
            <a:r>
              <a:rPr kumimoji="1" lang="zh-CN" altLang="zh-CN" sz="2400" b="0" dirty="0">
                <a:solidFill>
                  <a:srgbClr val="FF3300"/>
                </a:solidFill>
                <a:latin typeface="黑体" pitchFamily="49" charset="-122"/>
                <a:ea typeface="黑体" pitchFamily="49" charset="-122"/>
              </a:rPr>
              <a:t>宏展开</a:t>
            </a:r>
            <a:r>
              <a:rPr kumimoji="1" lang="zh-CN" altLang="zh-CN" sz="2400" b="0" dirty="0">
                <a:latin typeface="黑体" pitchFamily="49" charset="-122"/>
                <a:ea typeface="黑体" pitchFamily="49" charset="-122"/>
              </a:rPr>
              <a:t>替换</a:t>
            </a:r>
            <a:r>
              <a:rPr kumimoji="1" lang="zh-CN" altLang="en-US" sz="2400" b="0" dirty="0">
                <a:latin typeface="黑体" pitchFamily="49" charset="-122"/>
                <a:ea typeface="黑体" pitchFamily="49" charset="-122"/>
              </a:rPr>
              <a:t>。</a:t>
            </a:r>
            <a:endParaRPr lang="en-US" altLang="zh-CN" sz="2400" b="0" dirty="0">
              <a:solidFill>
                <a:srgbClr val="000066"/>
              </a:solidFill>
              <a:latin typeface="黑体" pitchFamily="49" charset="-122"/>
              <a:ea typeface="黑体" pitchFamily="49" charset="-122"/>
            </a:endParaRPr>
          </a:p>
          <a:p>
            <a:pPr eaLnBrk="1" hangingPunct="1">
              <a:lnSpc>
                <a:spcPct val="110000"/>
              </a:lnSpc>
              <a:spcBef>
                <a:spcPts val="300"/>
              </a:spcBef>
              <a:buClr>
                <a:srgbClr val="FF9900"/>
              </a:buClr>
            </a:pPr>
            <a:r>
              <a:rPr lang="zh-CN" altLang="en-US" sz="2400" b="0" dirty="0">
                <a:latin typeface="黑体" panose="02010609060101010101" pitchFamily="49" charset="-122"/>
                <a:ea typeface="黑体" panose="02010609060101010101" pitchFamily="49" charset="-122"/>
              </a:rPr>
              <a:t>有参宏的调用和宏展开</a:t>
            </a:r>
            <a:r>
              <a:rPr lang="en-US" altLang="zh-CN" sz="2400" b="0" dirty="0">
                <a:latin typeface="黑体" panose="02010609060101010101" pitchFamily="49" charset="-122"/>
                <a:ea typeface="黑体" panose="02010609060101010101" pitchFamily="49" charset="-122"/>
              </a:rPr>
              <a:t>:</a:t>
            </a:r>
            <a:endParaRPr lang="zh-CN" altLang="en-US" sz="2400" b="0" dirty="0">
              <a:latin typeface="黑体" panose="02010609060101010101" pitchFamily="49" charset="-122"/>
              <a:ea typeface="黑体" panose="02010609060101010101" pitchFamily="49" charset="-122"/>
            </a:endParaRPr>
          </a:p>
          <a:p>
            <a:pPr marL="400050" lvl="1" indent="0" eaLnBrk="1" hangingPunct="1">
              <a:lnSpc>
                <a:spcPct val="110000"/>
              </a:lnSpc>
              <a:spcBef>
                <a:spcPts val="300"/>
              </a:spcBef>
              <a:buClr>
                <a:srgbClr val="FF9900"/>
              </a:buClr>
              <a:buNone/>
            </a:pPr>
            <a:r>
              <a:rPr lang="en-US" altLang="zh-CN" sz="2400" b="0" dirty="0">
                <a:solidFill>
                  <a:srgbClr val="993300"/>
                </a:solidFill>
                <a:latin typeface="黑体" panose="02010609060101010101" pitchFamily="49" charset="-122"/>
                <a:ea typeface="黑体" panose="02010609060101010101" pitchFamily="49" charset="-122"/>
              </a:rPr>
              <a:t>- </a:t>
            </a:r>
            <a:r>
              <a:rPr lang="zh-CN" altLang="en-US" sz="2400" b="0" dirty="0">
                <a:solidFill>
                  <a:srgbClr val="993300"/>
                </a:solidFill>
                <a:latin typeface="黑体" panose="02010609060101010101" pitchFamily="49" charset="-122"/>
                <a:ea typeface="黑体" panose="02010609060101010101" pitchFamily="49" charset="-122"/>
              </a:rPr>
              <a:t>调用格式：</a:t>
            </a:r>
            <a:r>
              <a:rPr lang="zh-CN" altLang="en-US" sz="2400" b="0" dirty="0">
                <a:solidFill>
                  <a:srgbClr val="FF0000"/>
                </a:solidFill>
                <a:latin typeface="黑体" panose="02010609060101010101" pitchFamily="49" charset="-122"/>
                <a:ea typeface="黑体" panose="02010609060101010101" pitchFamily="49" charset="-122"/>
              </a:rPr>
              <a:t>宏名</a:t>
            </a:r>
            <a:r>
              <a:rPr lang="en-US" altLang="zh-CN" sz="2400" b="0" dirty="0">
                <a:solidFill>
                  <a:srgbClr val="000066"/>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实参表</a:t>
            </a:r>
            <a:r>
              <a:rPr lang="en-US" altLang="zh-CN" sz="2400" b="0" dirty="0">
                <a:solidFill>
                  <a:srgbClr val="000066"/>
                </a:solidFill>
                <a:latin typeface="黑体" panose="02010609060101010101" pitchFamily="49" charset="-122"/>
                <a:ea typeface="黑体" panose="02010609060101010101" pitchFamily="49" charset="-122"/>
              </a:rPr>
              <a:t>)</a:t>
            </a:r>
          </a:p>
          <a:p>
            <a:pPr marL="400050" lvl="1" indent="0" eaLnBrk="1" hangingPunct="1">
              <a:lnSpc>
                <a:spcPct val="110000"/>
              </a:lnSpc>
              <a:spcBef>
                <a:spcPts val="300"/>
              </a:spcBef>
              <a:buClr>
                <a:srgbClr val="FF9900"/>
              </a:buClr>
              <a:buNone/>
            </a:pPr>
            <a:r>
              <a:rPr lang="en-US" altLang="zh-CN" sz="2400" b="0" dirty="0">
                <a:solidFill>
                  <a:srgbClr val="993300"/>
                </a:solidFill>
                <a:latin typeface="黑体" panose="02010609060101010101" pitchFamily="49" charset="-122"/>
                <a:ea typeface="黑体" panose="02010609060101010101" pitchFamily="49" charset="-122"/>
              </a:rPr>
              <a:t>- </a:t>
            </a:r>
            <a:r>
              <a:rPr lang="zh-CN" altLang="en-US" sz="2400" b="0" dirty="0">
                <a:solidFill>
                  <a:srgbClr val="993300"/>
                </a:solidFill>
                <a:latin typeface="黑体" panose="02010609060101010101" pitchFamily="49" charset="-122"/>
                <a:ea typeface="黑体" panose="02010609060101010101" pitchFamily="49" charset="-122"/>
              </a:rPr>
              <a:t>宏展开：</a:t>
            </a:r>
            <a:r>
              <a:rPr lang="zh-CN" altLang="en-US" sz="2400" b="0" dirty="0">
                <a:latin typeface="黑体" panose="02010609060101010101" pitchFamily="49" charset="-122"/>
                <a:ea typeface="黑体" panose="02010609060101010101" pitchFamily="49" charset="-122"/>
              </a:rPr>
              <a:t>首先进行宏展开，然后用宏调用提供的</a:t>
            </a:r>
            <a:r>
              <a:rPr lang="zh-CN" altLang="en-US" sz="2400" b="0" dirty="0">
                <a:solidFill>
                  <a:srgbClr val="FF0000"/>
                </a:solidFill>
                <a:latin typeface="黑体" panose="02010609060101010101" pitchFamily="49" charset="-122"/>
                <a:ea typeface="黑体" panose="02010609060101010101" pitchFamily="49" charset="-122"/>
              </a:rPr>
              <a:t>实参</a:t>
            </a:r>
            <a:r>
              <a:rPr lang="zh-CN" altLang="en-US" sz="2400" b="0" dirty="0">
                <a:latin typeface="黑体" panose="02010609060101010101" pitchFamily="49" charset="-122"/>
                <a:ea typeface="黑体" panose="02010609060101010101" pitchFamily="49" charset="-122"/>
              </a:rPr>
              <a:t>字符串，直接置换宏定义命令行中相应</a:t>
            </a:r>
            <a:r>
              <a:rPr lang="zh-CN" altLang="en-US" sz="2400" b="0" dirty="0">
                <a:solidFill>
                  <a:srgbClr val="FF0000"/>
                </a:solidFill>
                <a:latin typeface="黑体" panose="02010609060101010101" pitchFamily="49" charset="-122"/>
                <a:ea typeface="黑体" panose="02010609060101010101" pitchFamily="49" charset="-122"/>
              </a:rPr>
              <a:t>形参</a:t>
            </a:r>
            <a:r>
              <a:rPr lang="zh-CN" altLang="en-US" sz="2400" b="0" dirty="0">
                <a:latin typeface="黑体" panose="02010609060101010101" pitchFamily="49" charset="-122"/>
                <a:ea typeface="黑体" panose="02010609060101010101" pitchFamily="49" charset="-122"/>
              </a:rPr>
              <a:t>字符串，非形参字符保持不变。</a:t>
            </a:r>
          </a:p>
        </p:txBody>
      </p:sp>
      <p:sp>
        <p:nvSpPr>
          <p:cNvPr id="6" name="Rectangle 3"/>
          <p:cNvSpPr>
            <a:spLocks noChangeArrowheads="1"/>
          </p:cNvSpPr>
          <p:nvPr/>
        </p:nvSpPr>
        <p:spPr bwMode="auto">
          <a:xfrm>
            <a:off x="479862" y="777409"/>
            <a:ext cx="8229600" cy="138717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r>
              <a:rPr kumimoji="1" lang="en-US" altLang="zh-CN" sz="2800" dirty="0">
                <a:latin typeface="宋体" pitchFamily="2" charset="-122"/>
                <a:ea typeface="宋体" pitchFamily="2" charset="-122"/>
              </a:rPr>
              <a:t>    C</a:t>
            </a:r>
            <a:r>
              <a:rPr kumimoji="1" lang="zh-CN" altLang="en-US" sz="2800" dirty="0">
                <a:latin typeface="宋体" pitchFamily="2" charset="-122"/>
                <a:ea typeface="宋体" pitchFamily="2" charset="-122"/>
              </a:rPr>
              <a:t>语言中还可以定义一种像函数一样的带参数的宏，不仅能进行字符串代替，而且还能进行参数代换。</a:t>
            </a:r>
          </a:p>
        </p:txBody>
      </p:sp>
      <p:sp>
        <p:nvSpPr>
          <p:cNvPr id="8" name="灯片编号占位符 1"/>
          <p:cNvSpPr>
            <a:spLocks noGrp="1"/>
          </p:cNvSpPr>
          <p:nvPr>
            <p:ph type="sldNum" sz="quarter" idx="10"/>
          </p:nvPr>
        </p:nvSpPr>
        <p:spPr>
          <a:xfrm>
            <a:off x="8544942" y="621331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100</a:t>
            </a:fld>
            <a:r>
              <a:rPr lang="zh-CN" altLang="en-US" b="1" dirty="0">
                <a:solidFill>
                  <a:srgbClr val="00B050"/>
                </a:solidFill>
              </a:rPr>
              <a:t> </a:t>
            </a:r>
          </a:p>
        </p:txBody>
      </p:sp>
    </p:spTree>
    <p:extLst>
      <p:ext uri="{BB962C8B-B14F-4D97-AF65-F5344CB8AC3E}">
        <p14:creationId xmlns:p14="http://schemas.microsoft.com/office/powerpoint/2010/main" val="30139971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539553" y="1130909"/>
            <a:ext cx="4536503" cy="2586123"/>
          </a:xfrm>
          <a:prstGeom prst="rect">
            <a:avLst/>
          </a:prstGeom>
          <a:noFill/>
          <a:ln w="12700">
            <a:solidFill>
              <a:srgbClr val="002060">
                <a:alpha val="50000"/>
              </a:srgbClr>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#define  </a:t>
            </a:r>
            <a:r>
              <a:rPr lang="en-US" altLang="zh-CN" sz="2400" b="1" dirty="0">
                <a:solidFill>
                  <a:srgbClr val="FF0000"/>
                </a:solidFill>
                <a:latin typeface="Times New Roman" pitchFamily="18" charset="0"/>
                <a:ea typeface="楷体_GB2312" pitchFamily="49" charset="-122"/>
              </a:rPr>
              <a:t>X(a)</a:t>
            </a:r>
            <a:r>
              <a:rPr lang="en-US" altLang="zh-CN" sz="2400" b="1" dirty="0">
                <a:latin typeface="Times New Roman" pitchFamily="18" charset="0"/>
                <a:ea typeface="楷体_GB2312" pitchFamily="49" charset="-122"/>
              </a:rPr>
              <a:t>   a*a</a:t>
            </a:r>
          </a:p>
          <a:p>
            <a:pPr marL="0" indent="0" eaLnBrk="1" hangingPunct="1">
              <a:lnSpc>
                <a:spcPts val="2200"/>
              </a:lnSpc>
              <a:spcBef>
                <a:spcPts val="0"/>
              </a:spcBef>
              <a:buClr>
                <a:srgbClr val="FF9900"/>
              </a:buClr>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a:t>
            </a:r>
          </a:p>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("%d\n", </a:t>
            </a:r>
            <a:r>
              <a:rPr lang="en-US" altLang="zh-CN" sz="2400" b="1" dirty="0">
                <a:solidFill>
                  <a:srgbClr val="FF0000"/>
                </a:solidFill>
                <a:latin typeface="Times New Roman" pitchFamily="18" charset="0"/>
                <a:ea typeface="楷体_GB2312" pitchFamily="49" charset="-122"/>
              </a:rPr>
              <a:t>X(4+5)</a:t>
            </a:r>
            <a:r>
              <a:rPr lang="en-US" altLang="zh-CN" sz="2400" b="1" dirty="0">
                <a:latin typeface="Times New Roman" pitchFamily="18" charset="0"/>
                <a:ea typeface="楷体_GB2312" pitchFamily="49" charset="-122"/>
              </a:rPr>
              <a:t>);</a:t>
            </a:r>
          </a:p>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return 0;</a:t>
            </a:r>
          </a:p>
          <a:p>
            <a:pPr marL="0" indent="0"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a:t>
            </a:r>
          </a:p>
          <a:p>
            <a:pPr marL="0" indent="0" eaLnBrk="1" hangingPunct="1">
              <a:lnSpc>
                <a:spcPts val="2200"/>
              </a:lnSpc>
              <a:spcBef>
                <a:spcPts val="0"/>
              </a:spcBef>
              <a:buClr>
                <a:srgbClr val="FF9900"/>
              </a:buClr>
              <a:buNone/>
            </a:pPr>
            <a:endParaRPr lang="en-US" altLang="zh-CN" sz="2400" b="1" dirty="0">
              <a:solidFill>
                <a:srgbClr val="000066"/>
              </a:solidFill>
              <a:latin typeface="Times New Roman" pitchFamily="18" charset="0"/>
              <a:ea typeface="楷体_GB2312" pitchFamily="49" charset="-122"/>
            </a:endParaRPr>
          </a:p>
        </p:txBody>
      </p:sp>
      <p:sp>
        <p:nvSpPr>
          <p:cNvPr id="3" name="TextBox 2"/>
          <p:cNvSpPr txBox="1"/>
          <p:nvPr/>
        </p:nvSpPr>
        <p:spPr bwMode="auto">
          <a:xfrm>
            <a:off x="5408840" y="1130909"/>
            <a:ext cx="3123600" cy="1569660"/>
          </a:xfrm>
          <a:prstGeom prst="rect">
            <a:avLst/>
          </a:prstGeom>
          <a:solidFill>
            <a:schemeClr val="accent5">
              <a:lumMod val="20000"/>
              <a:lumOff val="80000"/>
            </a:schemeClr>
          </a:solidFill>
          <a:ln w="15875">
            <a:solidFill>
              <a:srgbClr val="002060">
                <a:alpha val="50000"/>
              </a:srgbClr>
            </a:solidFill>
            <a:miter lim="800000"/>
            <a:headEnd/>
            <a:tailEnd/>
          </a:ln>
          <a:effectLst/>
          <a:extLst/>
        </p:spPr>
        <p:txBody>
          <a:bodyPr vert="horz" wrap="square" lIns="91440" tIns="45720" rIns="91440" bIns="45720" numCol="1" rtlCol="0" anchor="t" anchorCtr="0" compatLnSpc="1">
            <a:prstTxWarp prst="textNoShape">
              <a:avLst/>
            </a:prstTxWarp>
            <a:spAutoFit/>
          </a:bodyPr>
          <a:lstStyle/>
          <a:p>
            <a:pPr marL="0" indent="0" algn="l" eaLnBrk="1" hangingPunct="1">
              <a:spcBef>
                <a:spcPts val="0"/>
              </a:spcBef>
              <a:buNone/>
            </a:pPr>
            <a:r>
              <a:rPr lang="zh-CN" altLang="en-US" sz="2400" b="1" dirty="0">
                <a:solidFill>
                  <a:srgbClr val="FF0000"/>
                </a:solidFill>
                <a:latin typeface="Times New Roman" pitchFamily="18" charset="0"/>
                <a:ea typeface="楷体_GB2312" pitchFamily="49" charset="-122"/>
              </a:rPr>
              <a:t>运行结果：</a:t>
            </a:r>
            <a:endParaRPr lang="en-US" altLang="zh-CN" sz="2400" b="1" dirty="0">
              <a:solidFill>
                <a:srgbClr val="FF0000"/>
              </a:solidFill>
              <a:latin typeface="Times New Roman" pitchFamily="18" charset="0"/>
              <a:ea typeface="楷体_GB2312" pitchFamily="49" charset="-122"/>
            </a:endParaRPr>
          </a:p>
          <a:p>
            <a:pPr marL="0" indent="0" algn="l" eaLnBrk="1" hangingPunct="1">
              <a:spcBef>
                <a:spcPts val="0"/>
              </a:spcBef>
              <a:buNone/>
            </a:pPr>
            <a:r>
              <a:rPr lang="en-US" altLang="zh-CN" sz="2400" b="1" dirty="0">
                <a:solidFill>
                  <a:srgbClr val="002060"/>
                </a:solidFill>
                <a:latin typeface="Times New Roman" pitchFamily="18" charset="0"/>
                <a:ea typeface="楷体_GB2312" pitchFamily="49" charset="-122"/>
              </a:rPr>
              <a:t>81</a:t>
            </a:r>
            <a:r>
              <a:rPr lang="zh-CN" altLang="en-US" sz="2400" b="1" dirty="0">
                <a:solidFill>
                  <a:srgbClr val="002060"/>
                </a:solidFill>
                <a:latin typeface="Times New Roman" pitchFamily="18" charset="0"/>
                <a:ea typeface="楷体_GB2312" pitchFamily="49" charset="-122"/>
              </a:rPr>
              <a:t>？还是  </a:t>
            </a:r>
            <a:r>
              <a:rPr lang="en-US" altLang="zh-CN" sz="2400" b="1" dirty="0">
                <a:solidFill>
                  <a:srgbClr val="002060"/>
                </a:solidFill>
                <a:latin typeface="Times New Roman" pitchFamily="18" charset="0"/>
                <a:ea typeface="楷体_GB2312" pitchFamily="49" charset="-122"/>
              </a:rPr>
              <a:t>29</a:t>
            </a:r>
            <a:r>
              <a:rPr lang="zh-CN" altLang="en-US" sz="2400" b="1" dirty="0">
                <a:solidFill>
                  <a:srgbClr val="002060"/>
                </a:solidFill>
                <a:latin typeface="Times New Roman" pitchFamily="18" charset="0"/>
                <a:ea typeface="楷体_GB2312" pitchFamily="49" charset="-122"/>
              </a:rPr>
              <a:t>？</a:t>
            </a:r>
          </a:p>
          <a:p>
            <a:pPr marL="0" indent="0" algn="l" eaLnBrk="1" hangingPunct="1">
              <a:spcBef>
                <a:spcPts val="0"/>
              </a:spcBef>
              <a:buNone/>
            </a:pPr>
            <a:r>
              <a:rPr lang="en-US" altLang="zh-CN" sz="2400" b="1" dirty="0">
                <a:solidFill>
                  <a:srgbClr val="002060"/>
                </a:solidFill>
                <a:latin typeface="Times New Roman" pitchFamily="18" charset="0"/>
                <a:ea typeface="楷体_GB2312" pitchFamily="49" charset="-122"/>
              </a:rPr>
              <a:t>29</a:t>
            </a:r>
            <a:r>
              <a:rPr lang="zh-CN" altLang="en-US" sz="2400" b="1" dirty="0">
                <a:solidFill>
                  <a:srgbClr val="002060"/>
                </a:solidFill>
                <a:latin typeface="Times New Roman" pitchFamily="18" charset="0"/>
                <a:ea typeface="楷体_GB2312" pitchFamily="49" charset="-122"/>
              </a:rPr>
              <a:t>！</a:t>
            </a:r>
            <a:endParaRPr lang="en-US" altLang="zh-CN" sz="2400" b="1" dirty="0">
              <a:solidFill>
                <a:srgbClr val="002060"/>
              </a:solidFill>
              <a:latin typeface="Times New Roman" pitchFamily="18" charset="0"/>
              <a:ea typeface="楷体_GB2312" pitchFamily="49" charset="-122"/>
            </a:endParaRPr>
          </a:p>
          <a:p>
            <a:pPr marL="0" indent="0" algn="l" eaLnBrk="1" hangingPunct="1">
              <a:spcBef>
                <a:spcPts val="0"/>
              </a:spcBef>
              <a:buNone/>
            </a:pPr>
            <a:r>
              <a:rPr lang="zh-CN" altLang="en-US" sz="2400" b="1" dirty="0">
                <a:solidFill>
                  <a:srgbClr val="FF0000"/>
                </a:solidFill>
                <a:latin typeface="Times New Roman" pitchFamily="18" charset="0"/>
                <a:ea typeface="楷体_GB2312" pitchFamily="49" charset="-122"/>
              </a:rPr>
              <a:t>为什么？</a:t>
            </a:r>
          </a:p>
        </p:txBody>
      </p:sp>
      <p:sp>
        <p:nvSpPr>
          <p:cNvPr id="9" name="TextBox 8"/>
          <p:cNvSpPr txBox="1"/>
          <p:nvPr/>
        </p:nvSpPr>
        <p:spPr bwMode="auto">
          <a:xfrm>
            <a:off x="5408840" y="2852936"/>
            <a:ext cx="3123600" cy="3785652"/>
          </a:xfrm>
          <a:prstGeom prst="rect">
            <a:avLst/>
          </a:prstGeom>
          <a:solidFill>
            <a:schemeClr val="accent5">
              <a:lumMod val="20000"/>
              <a:lumOff val="80000"/>
            </a:schemeClr>
          </a:solidFill>
          <a:ln w="15875">
            <a:solidFill>
              <a:srgbClr val="002060">
                <a:alpha val="50000"/>
              </a:srgbClr>
            </a:solidFill>
            <a:miter lim="800000"/>
            <a:headEnd/>
            <a:tailEnd/>
          </a:ln>
          <a:effectLst/>
          <a:extLst/>
        </p:spPr>
        <p:txBody>
          <a:bodyPr vert="horz" wrap="square" lIns="91440" tIns="45720" rIns="91440" bIns="45720" numCol="1" rtlCol="0" anchor="t" anchorCtr="0" compatLnSpc="1">
            <a:prstTxWarp prst="textNoShape">
              <a:avLst/>
            </a:prstTxWarp>
            <a:spAutoFit/>
          </a:bodyPr>
          <a:lstStyle/>
          <a:p>
            <a:pPr marL="0" indent="0" algn="l" eaLnBrk="1" hangingPunct="1">
              <a:spcBef>
                <a:spcPts val="0"/>
              </a:spcBef>
              <a:buNone/>
            </a:pPr>
            <a:r>
              <a:rPr lang="zh-CN" altLang="en-US" sz="2400" dirty="0">
                <a:latin typeface="黑体" pitchFamily="49" charset="-122"/>
                <a:ea typeface="黑体" pitchFamily="49" charset="-122"/>
              </a:rPr>
              <a:t>带参数的宏的原则：</a:t>
            </a:r>
            <a:endParaRPr lang="en-US" altLang="zh-CN" sz="2400" dirty="0">
              <a:latin typeface="黑体" pitchFamily="49" charset="-122"/>
              <a:ea typeface="黑体" pitchFamily="49" charset="-122"/>
            </a:endParaRPr>
          </a:p>
          <a:p>
            <a:pPr marL="342900" indent="-342900" algn="l" eaLnBrk="1" hangingPunct="1">
              <a:spcBef>
                <a:spcPts val="0"/>
              </a:spcBef>
              <a:buFont typeface="Arial" pitchFamily="34" charset="0"/>
              <a:buChar char="•"/>
            </a:pPr>
            <a:r>
              <a:rPr lang="zh-CN" altLang="en-US" sz="2400" b="1" dirty="0">
                <a:solidFill>
                  <a:srgbClr val="000066"/>
                </a:solidFill>
                <a:ea typeface="楷体_GB2312" pitchFamily="49" charset="-122"/>
              </a:rPr>
              <a:t>宏名与左圆括号之间不能留有空格。</a:t>
            </a:r>
            <a:endParaRPr lang="en-US" altLang="zh-CN" sz="2400" b="1" dirty="0">
              <a:solidFill>
                <a:srgbClr val="000066"/>
              </a:solidFill>
              <a:ea typeface="楷体_GB2312" pitchFamily="49" charset="-122"/>
            </a:endParaRPr>
          </a:p>
          <a:p>
            <a:pPr marL="342900" indent="-342900" algn="l">
              <a:spcBef>
                <a:spcPts val="0"/>
              </a:spcBef>
              <a:buFont typeface="Arial" pitchFamily="34" charset="0"/>
              <a:buChar char="•"/>
            </a:pPr>
            <a:r>
              <a:rPr lang="zh-CN" altLang="en-US" sz="2400" dirty="0">
                <a:solidFill>
                  <a:srgbClr val="000066"/>
                </a:solidFill>
                <a:latin typeface="黑体" pitchFamily="49" charset="-122"/>
                <a:ea typeface="黑体" pitchFamily="49" charset="-122"/>
              </a:rPr>
              <a:t>注意使用括号，即</a:t>
            </a:r>
            <a:r>
              <a:rPr lang="zh-CN" altLang="en-US" sz="2400" b="1" dirty="0">
                <a:solidFill>
                  <a:srgbClr val="000066"/>
                </a:solidFill>
                <a:ea typeface="楷体_GB2312" pitchFamily="49" charset="-122"/>
              </a:rPr>
              <a:t>在所有形参外和整个字符串外，均加一对圆括号；</a:t>
            </a:r>
          </a:p>
          <a:p>
            <a:pPr marL="342900" indent="-342900" algn="l" eaLnBrk="1" hangingPunct="1">
              <a:spcBef>
                <a:spcPts val="0"/>
              </a:spcBef>
              <a:buFont typeface="Arial" pitchFamily="34" charset="0"/>
              <a:buChar char="•"/>
            </a:pPr>
            <a:r>
              <a:rPr lang="zh-CN" altLang="en-US" sz="2400" dirty="0">
                <a:solidFill>
                  <a:srgbClr val="000066"/>
                </a:solidFill>
                <a:latin typeface="黑体" pitchFamily="49" charset="-122"/>
                <a:ea typeface="黑体" pitchFamily="49" charset="-122"/>
              </a:rPr>
              <a:t>可以带多个参数；</a:t>
            </a:r>
          </a:p>
          <a:p>
            <a:pPr marL="342900" indent="-342900" algn="l" eaLnBrk="1" hangingPunct="1">
              <a:spcBef>
                <a:spcPts val="0"/>
              </a:spcBef>
              <a:buFont typeface="Arial" pitchFamily="34" charset="0"/>
              <a:buChar char="•"/>
            </a:pPr>
            <a:r>
              <a:rPr lang="zh-CN" altLang="en-US" sz="2400" dirty="0">
                <a:solidFill>
                  <a:srgbClr val="000066"/>
                </a:solidFill>
                <a:latin typeface="黑体" pitchFamily="49" charset="-122"/>
                <a:ea typeface="黑体" pitchFamily="49" charset="-122"/>
              </a:rPr>
              <a:t>也可以嵌套使用其他的宏。</a:t>
            </a:r>
          </a:p>
        </p:txBody>
      </p:sp>
      <p:sp>
        <p:nvSpPr>
          <p:cNvPr id="4" name="TextBox 3"/>
          <p:cNvSpPr txBox="1"/>
          <p:nvPr/>
        </p:nvSpPr>
        <p:spPr bwMode="auto">
          <a:xfrm>
            <a:off x="-46445" y="128051"/>
            <a:ext cx="4104456" cy="523220"/>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eaLnBrk="1" hangingPunct="1">
              <a:spcBef>
                <a:spcPts val="0"/>
              </a:spcBef>
              <a:buNone/>
            </a:pPr>
            <a:r>
              <a:rPr lang="zh-CN" altLang="en-US" sz="2800" dirty="0">
                <a:solidFill>
                  <a:srgbClr val="CC0000"/>
                </a:solidFill>
                <a:latin typeface="黑体" pitchFamily="49" charset="-122"/>
                <a:ea typeface="黑体" pitchFamily="49" charset="-122"/>
              </a:rPr>
              <a:t>例</a:t>
            </a:r>
            <a:r>
              <a:rPr lang="en-US" altLang="zh-CN" sz="2800" dirty="0">
                <a:solidFill>
                  <a:srgbClr val="CC0000"/>
                </a:solidFill>
                <a:latin typeface="黑体" pitchFamily="49" charset="-122"/>
                <a:ea typeface="黑体" pitchFamily="49" charset="-122"/>
              </a:rPr>
              <a:t>3 </a:t>
            </a:r>
            <a:r>
              <a:rPr lang="zh-CN" altLang="en-US" sz="2800" dirty="0">
                <a:solidFill>
                  <a:srgbClr val="CC0000"/>
                </a:solidFill>
                <a:latin typeface="黑体" pitchFamily="49" charset="-122"/>
                <a:ea typeface="黑体" pitchFamily="49" charset="-122"/>
              </a:rPr>
              <a:t>带参数宏定义</a:t>
            </a:r>
          </a:p>
        </p:txBody>
      </p:sp>
      <p:sp>
        <p:nvSpPr>
          <p:cNvPr id="6" name="圆角矩形标注 5"/>
          <p:cNvSpPr/>
          <p:nvPr/>
        </p:nvSpPr>
        <p:spPr bwMode="auto">
          <a:xfrm>
            <a:off x="3851920" y="742610"/>
            <a:ext cx="1224136" cy="998819"/>
          </a:xfrm>
          <a:prstGeom prst="wedgeRoundRectCallout">
            <a:avLst>
              <a:gd name="adj1" fmla="val -67305"/>
              <a:gd name="adj2" fmla="val 103325"/>
              <a:gd name="adj3" fmla="val 16667"/>
            </a:avLst>
          </a:prstGeom>
          <a:solidFill>
            <a:srgbClr val="CCCC00"/>
          </a:solidFill>
          <a:ln>
            <a:noFill/>
          </a:ln>
          <a:effectLst/>
          <a:extLst/>
        </p:spPr>
        <p:txBody>
          <a:bodyPr vert="horz" wrap="square" lIns="92075" tIns="46038" rIns="92075" bIns="46038" numCol="1" rtlCol="0" anchor="ctr" anchorCtr="0" compatLnSpc="1">
            <a:prstTxWarp prst="textNoShape">
              <a:avLst/>
            </a:prstTxWarp>
          </a:bodyPr>
          <a:lstStyle/>
          <a:p>
            <a:pPr defTabSz="762000" eaLnBrk="0" hangingPunct="0">
              <a:lnSpc>
                <a:spcPct val="95000"/>
              </a:lnSpc>
            </a:pPr>
            <a:r>
              <a:rPr lang="zh-CN" altLang="en-US" sz="1800" b="1" dirty="0">
                <a:solidFill>
                  <a:srgbClr val="993300"/>
                </a:solidFill>
                <a:latin typeface="Times New Roman" pitchFamily="18" charset="0"/>
                <a:ea typeface="楷体_GB2312" pitchFamily="49" charset="-122"/>
              </a:rPr>
              <a:t>宏展开：</a:t>
            </a:r>
            <a:r>
              <a:rPr lang="en-US" altLang="zh-CN" sz="1800" b="1" dirty="0">
                <a:solidFill>
                  <a:srgbClr val="000066"/>
                </a:solidFill>
                <a:latin typeface="Times New Roman" pitchFamily="18" charset="0"/>
                <a:ea typeface="楷体_GB2312" pitchFamily="49" charset="-122"/>
              </a:rPr>
              <a:t>4+5*4+5</a:t>
            </a:r>
            <a:endParaRPr kumimoji="1" lang="zh-CN" altLang="en-US" sz="1800" b="0" i="0" u="none" strike="noStrike" cap="none" normalizeH="0" baseline="0" dirty="0">
              <a:ln>
                <a:noFill/>
              </a:ln>
              <a:solidFill>
                <a:schemeClr val="tx1"/>
              </a:solidFill>
              <a:effectLst/>
              <a:latin typeface="Times New Roman" pitchFamily="18" charset="0"/>
            </a:endParaRPr>
          </a:p>
        </p:txBody>
      </p:sp>
      <p:sp>
        <p:nvSpPr>
          <p:cNvPr id="10" name="矩形 9"/>
          <p:cNvSpPr/>
          <p:nvPr/>
        </p:nvSpPr>
        <p:spPr>
          <a:xfrm>
            <a:off x="525075" y="3841042"/>
            <a:ext cx="4572000" cy="2067233"/>
          </a:xfrm>
          <a:prstGeom prst="rect">
            <a:avLst/>
          </a:prstGeom>
          <a:ln w="9525">
            <a:solidFill>
              <a:schemeClr val="tx1"/>
            </a:solidFill>
          </a:ln>
        </p:spPr>
        <p:txBody>
          <a:bodyPr>
            <a:spAutoFit/>
          </a:bodyPr>
          <a:lstStyle/>
          <a:p>
            <a:pPr marL="0" indent="0" algn="l" eaLnBrk="1" hangingPunct="1">
              <a:lnSpc>
                <a:spcPts val="2200"/>
              </a:lnSpc>
              <a:spcBef>
                <a:spcPts val="0"/>
              </a:spcBef>
              <a:buClr>
                <a:srgbClr val="FF9900"/>
              </a:buClr>
              <a:buNone/>
            </a:pPr>
            <a:r>
              <a:rPr lang="zh-CN" altLang="en-US" sz="2400" b="1" dirty="0">
                <a:solidFill>
                  <a:srgbClr val="000066"/>
                </a:solidFill>
                <a:latin typeface="Times New Roman" pitchFamily="18" charset="0"/>
                <a:ea typeface="楷体_GB2312" pitchFamily="49" charset="-122"/>
              </a:rPr>
              <a:t>如何使程序的运行结果为 </a:t>
            </a:r>
            <a:r>
              <a:rPr lang="en-US" altLang="zh-CN" sz="2400" b="1" dirty="0">
                <a:solidFill>
                  <a:srgbClr val="000066"/>
                </a:solidFill>
                <a:latin typeface="Times New Roman" pitchFamily="18" charset="0"/>
                <a:ea typeface="楷体_GB2312" pitchFamily="49" charset="-122"/>
              </a:rPr>
              <a:t>81</a:t>
            </a:r>
            <a:r>
              <a:rPr lang="zh-CN" altLang="en-US" sz="2400" b="1" dirty="0">
                <a:solidFill>
                  <a:srgbClr val="000066"/>
                </a:solidFill>
                <a:latin typeface="Times New Roman" pitchFamily="18" charset="0"/>
                <a:ea typeface="楷体_GB2312" pitchFamily="49" charset="-122"/>
              </a:rPr>
              <a:t>？</a:t>
            </a:r>
            <a:endParaRPr lang="en-US" altLang="zh-CN" sz="2400" b="1" dirty="0">
              <a:solidFill>
                <a:srgbClr val="000066"/>
              </a:solidFill>
              <a:latin typeface="Times New Roman" pitchFamily="18" charset="0"/>
              <a:ea typeface="楷体_GB2312" pitchFamily="49" charset="-122"/>
            </a:endParaRPr>
          </a:p>
          <a:p>
            <a:pPr marL="0" lvl="0" indent="0" algn="l" eaLnBrk="1" hangingPunct="1">
              <a:lnSpc>
                <a:spcPts val="2200"/>
              </a:lnSpc>
              <a:spcBef>
                <a:spcPts val="0"/>
              </a:spcBef>
              <a:buClr>
                <a:srgbClr val="FF9900"/>
              </a:buClr>
              <a:buNone/>
            </a:pPr>
            <a:r>
              <a:rPr lang="en-US" altLang="zh-CN" sz="2400" b="1" dirty="0">
                <a:solidFill>
                  <a:srgbClr val="000000"/>
                </a:solidFill>
                <a:latin typeface="Times New Roman" pitchFamily="18" charset="0"/>
                <a:ea typeface="楷体_GB2312" pitchFamily="49" charset="-122"/>
              </a:rPr>
              <a:t>#define  </a:t>
            </a:r>
            <a:r>
              <a:rPr lang="en-US" altLang="zh-CN" sz="2400" b="1" dirty="0">
                <a:solidFill>
                  <a:srgbClr val="FF0000"/>
                </a:solidFill>
                <a:latin typeface="Times New Roman" pitchFamily="18" charset="0"/>
                <a:ea typeface="楷体_GB2312" pitchFamily="49" charset="-122"/>
              </a:rPr>
              <a:t>X(a)</a:t>
            </a:r>
            <a:r>
              <a:rPr lang="en-US" altLang="zh-CN" sz="2400" b="1" dirty="0">
                <a:solidFill>
                  <a:srgbClr val="000000"/>
                </a:solidFill>
                <a:latin typeface="Times New Roman" pitchFamily="18" charset="0"/>
                <a:ea typeface="楷体_GB2312" pitchFamily="49" charset="-122"/>
              </a:rPr>
              <a:t>   (a)*(a)</a:t>
            </a:r>
          </a:p>
          <a:p>
            <a:pPr marL="0" indent="0" algn="l" eaLnBrk="1" hangingPunct="1">
              <a:lnSpc>
                <a:spcPts val="2200"/>
              </a:lnSpc>
              <a:spcBef>
                <a:spcPts val="0"/>
              </a:spcBef>
              <a:buClr>
                <a:srgbClr val="FF9900"/>
              </a:buClr>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0" indent="0" algn="l"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a:t>
            </a:r>
          </a:p>
          <a:p>
            <a:pPr marL="0" indent="0" algn="l"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("%d\n", </a:t>
            </a:r>
            <a:r>
              <a:rPr lang="en-US" altLang="zh-CN" sz="2400" b="1" dirty="0">
                <a:solidFill>
                  <a:srgbClr val="FF0000"/>
                </a:solidFill>
                <a:latin typeface="Times New Roman" pitchFamily="18" charset="0"/>
                <a:ea typeface="楷体_GB2312" pitchFamily="49" charset="-122"/>
              </a:rPr>
              <a:t>X(4+5)</a:t>
            </a:r>
            <a:r>
              <a:rPr lang="en-US" altLang="zh-CN" sz="2400" b="1" dirty="0">
                <a:latin typeface="Times New Roman" pitchFamily="18" charset="0"/>
                <a:ea typeface="楷体_GB2312" pitchFamily="49" charset="-122"/>
              </a:rPr>
              <a:t>);</a:t>
            </a:r>
          </a:p>
          <a:p>
            <a:pPr marL="0" indent="0" algn="l"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     return 0;</a:t>
            </a:r>
          </a:p>
          <a:p>
            <a:pPr marL="0" indent="0" algn="l" eaLnBrk="1" hangingPunct="1">
              <a:lnSpc>
                <a:spcPts val="2200"/>
              </a:lnSpc>
              <a:spcBef>
                <a:spcPts val="0"/>
              </a:spcBef>
              <a:buClr>
                <a:srgbClr val="FF9900"/>
              </a:buClr>
              <a:buNone/>
            </a:pPr>
            <a:r>
              <a:rPr lang="en-US" altLang="zh-CN" sz="2400" b="1" dirty="0">
                <a:latin typeface="Times New Roman" pitchFamily="18" charset="0"/>
                <a:ea typeface="楷体_GB2312" pitchFamily="49" charset="-122"/>
              </a:rPr>
              <a:t>}</a:t>
            </a:r>
            <a:endParaRPr lang="en-US" altLang="zh-CN" sz="2400" b="1" dirty="0">
              <a:solidFill>
                <a:srgbClr val="000000"/>
              </a:solidFill>
              <a:latin typeface="Times New Roman" pitchFamily="18" charset="0"/>
              <a:ea typeface="楷体_GB2312" pitchFamily="49" charset="-122"/>
            </a:endParaRPr>
          </a:p>
        </p:txBody>
      </p:sp>
      <p:sp>
        <p:nvSpPr>
          <p:cNvPr id="11" name="灯片编号占位符 1"/>
          <p:cNvSpPr>
            <a:spLocks noGrp="1"/>
          </p:cNvSpPr>
          <p:nvPr>
            <p:ph type="sldNum" sz="quarter" idx="10"/>
          </p:nvPr>
        </p:nvSpPr>
        <p:spPr>
          <a:xfrm>
            <a:off x="8544942"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101</a:t>
            </a:fld>
            <a:r>
              <a:rPr lang="zh-CN" altLang="en-US" b="1" dirty="0">
                <a:solidFill>
                  <a:srgbClr val="00B050"/>
                </a:solidFill>
              </a:rPr>
              <a:t> </a:t>
            </a:r>
          </a:p>
        </p:txBody>
      </p:sp>
      <p:sp>
        <p:nvSpPr>
          <p:cNvPr id="14" name="圆角矩形标注 13"/>
          <p:cNvSpPr/>
          <p:nvPr/>
        </p:nvSpPr>
        <p:spPr bwMode="auto">
          <a:xfrm>
            <a:off x="3635896" y="5639768"/>
            <a:ext cx="1440160" cy="998819"/>
          </a:xfrm>
          <a:prstGeom prst="wedgeRoundRectCallout">
            <a:avLst>
              <a:gd name="adj1" fmla="val -59407"/>
              <a:gd name="adj2" fmla="val -86632"/>
              <a:gd name="adj3" fmla="val 16667"/>
            </a:avLst>
          </a:prstGeom>
          <a:solidFill>
            <a:srgbClr val="CCCC00"/>
          </a:solidFill>
          <a:ln>
            <a:noFill/>
          </a:ln>
          <a:effectLst/>
          <a:extLst/>
        </p:spPr>
        <p:txBody>
          <a:bodyPr vert="horz" wrap="square" lIns="92075" tIns="46038" rIns="92075" bIns="46038" numCol="1" rtlCol="0" anchor="ctr" anchorCtr="0" compatLnSpc="1">
            <a:prstTxWarp prst="textNoShape">
              <a:avLst/>
            </a:prstTxWarp>
          </a:bodyPr>
          <a:lstStyle/>
          <a:p>
            <a:pPr defTabSz="762000" eaLnBrk="0" hangingPunct="0">
              <a:lnSpc>
                <a:spcPct val="95000"/>
              </a:lnSpc>
            </a:pPr>
            <a:r>
              <a:rPr lang="zh-CN" altLang="en-US" sz="1800" b="1" dirty="0">
                <a:solidFill>
                  <a:srgbClr val="993300"/>
                </a:solidFill>
                <a:latin typeface="Times New Roman" pitchFamily="18" charset="0"/>
                <a:ea typeface="楷体_GB2312" pitchFamily="49" charset="-122"/>
              </a:rPr>
              <a:t>宏展开：</a:t>
            </a:r>
            <a:r>
              <a:rPr lang="en-US" altLang="zh-CN" sz="1800" b="1" dirty="0">
                <a:solidFill>
                  <a:srgbClr val="993300"/>
                </a:solidFill>
                <a:latin typeface="Times New Roman" pitchFamily="18" charset="0"/>
                <a:ea typeface="楷体_GB2312" pitchFamily="49" charset="-122"/>
              </a:rPr>
              <a:t>(</a:t>
            </a:r>
            <a:r>
              <a:rPr lang="en-US" altLang="zh-CN" sz="1800" b="1" dirty="0">
                <a:solidFill>
                  <a:srgbClr val="000066"/>
                </a:solidFill>
                <a:latin typeface="Times New Roman" pitchFamily="18" charset="0"/>
                <a:ea typeface="楷体_GB2312" pitchFamily="49" charset="-122"/>
              </a:rPr>
              <a:t>4+5)*(4+5)</a:t>
            </a:r>
            <a:endParaRPr kumimoji="1" lang="zh-CN" altLang="en-US" sz="18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14685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up)">
                                      <p:cBhvr>
                                        <p:cTn id="12" dur="500"/>
                                        <p:tgtEl>
                                          <p:spTgt spid="3">
                                            <p:bg/>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up)">
                                      <p:cBhvr>
                                        <p:cTn id="25" dur="500"/>
                                        <p:tgtEl>
                                          <p:spTgt spid="3">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bg/>
                                          </p:spTgt>
                                        </p:tgtEl>
                                        <p:attrNameLst>
                                          <p:attrName>style.visibility</p:attrName>
                                        </p:attrNameLst>
                                      </p:cBhvr>
                                      <p:to>
                                        <p:strVal val="visible"/>
                                      </p:to>
                                    </p:set>
                                    <p:animEffect transition="in" filter="fade">
                                      <p:cBhvr>
                                        <p:cTn id="38" dur="500"/>
                                        <p:tgtEl>
                                          <p:spTgt spid="10">
                                            <p:bg/>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fade">
                                      <p:cBhvr>
                                        <p:cTn id="43" dur="5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fade">
                                      <p:cBhvr>
                                        <p:cTn id="48" dur="500"/>
                                        <p:tgtEl>
                                          <p:spTgt spid="1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fade">
                                      <p:cBhvr>
                                        <p:cTn id="53" dur="500"/>
                                        <p:tgtEl>
                                          <p:spTgt spid="1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Effect transition="in" filter="fade">
                                      <p:cBhvr>
                                        <p:cTn id="58" dur="500"/>
                                        <p:tgtEl>
                                          <p:spTgt spid="10">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
                                            <p:txEl>
                                              <p:pRg st="4" end="4"/>
                                            </p:txEl>
                                          </p:spTgt>
                                        </p:tgtEl>
                                        <p:attrNameLst>
                                          <p:attrName>style.visibility</p:attrName>
                                        </p:attrNameLst>
                                      </p:cBhvr>
                                      <p:to>
                                        <p:strVal val="visible"/>
                                      </p:to>
                                    </p:set>
                                    <p:animEffect transition="in" filter="fade">
                                      <p:cBhvr>
                                        <p:cTn id="63" dur="500"/>
                                        <p:tgtEl>
                                          <p:spTgt spid="10">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txEl>
                                              <p:pRg st="5" end="5"/>
                                            </p:txEl>
                                          </p:spTgt>
                                        </p:tgtEl>
                                        <p:attrNameLst>
                                          <p:attrName>style.visibility</p:attrName>
                                        </p:attrNameLst>
                                      </p:cBhvr>
                                      <p:to>
                                        <p:strVal val="visible"/>
                                      </p:to>
                                    </p:set>
                                    <p:animEffect transition="in" filter="fade">
                                      <p:cBhvr>
                                        <p:cTn id="68" dur="500"/>
                                        <p:tgtEl>
                                          <p:spTgt spid="10">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
                                            <p:txEl>
                                              <p:pRg st="6" end="6"/>
                                            </p:txEl>
                                          </p:spTgt>
                                        </p:tgtEl>
                                        <p:attrNameLst>
                                          <p:attrName>style.visibility</p:attrName>
                                        </p:attrNameLst>
                                      </p:cBhvr>
                                      <p:to>
                                        <p:strVal val="visible"/>
                                      </p:to>
                                    </p:set>
                                    <p:animEffect transition="in" filter="fade">
                                      <p:cBhvr>
                                        <p:cTn id="73" dur="500"/>
                                        <p:tgtEl>
                                          <p:spTgt spid="10">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down)">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
                                            <p:bg/>
                                          </p:spTgt>
                                        </p:tgtEl>
                                        <p:attrNameLst>
                                          <p:attrName>style.visibility</p:attrName>
                                        </p:attrNameLst>
                                      </p:cBhvr>
                                      <p:to>
                                        <p:strVal val="visible"/>
                                      </p:to>
                                    </p:set>
                                    <p:animEffect transition="in" filter="wipe(left)">
                                      <p:cBhvr>
                                        <p:cTn id="83" dur="500"/>
                                        <p:tgtEl>
                                          <p:spTgt spid="9">
                                            <p:bg/>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
                                            <p:txEl>
                                              <p:pRg st="0" end="0"/>
                                            </p:txEl>
                                          </p:spTgt>
                                        </p:tgtEl>
                                        <p:attrNameLst>
                                          <p:attrName>style.visibility</p:attrName>
                                        </p:attrNameLst>
                                      </p:cBhvr>
                                      <p:to>
                                        <p:strVal val="visible"/>
                                      </p:to>
                                    </p:set>
                                    <p:animEffect transition="in" filter="wipe(left)">
                                      <p:cBhvr>
                                        <p:cTn id="88" dur="500"/>
                                        <p:tgtEl>
                                          <p:spTgt spid="9">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
                                            <p:txEl>
                                              <p:pRg st="1" end="1"/>
                                            </p:txEl>
                                          </p:spTgt>
                                        </p:tgtEl>
                                        <p:attrNameLst>
                                          <p:attrName>style.visibility</p:attrName>
                                        </p:attrNameLst>
                                      </p:cBhvr>
                                      <p:to>
                                        <p:strVal val="visible"/>
                                      </p:to>
                                    </p:set>
                                    <p:animEffect transition="in" filter="wipe(left)">
                                      <p:cBhvr>
                                        <p:cTn id="93" dur="500"/>
                                        <p:tgtEl>
                                          <p:spTgt spid="9">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9">
                                            <p:txEl>
                                              <p:pRg st="2" end="2"/>
                                            </p:txEl>
                                          </p:spTgt>
                                        </p:tgtEl>
                                        <p:attrNameLst>
                                          <p:attrName>style.visibility</p:attrName>
                                        </p:attrNameLst>
                                      </p:cBhvr>
                                      <p:to>
                                        <p:strVal val="visible"/>
                                      </p:to>
                                    </p:set>
                                    <p:animEffect transition="in" filter="wipe(left)">
                                      <p:cBhvr>
                                        <p:cTn id="98" dur="500"/>
                                        <p:tgtEl>
                                          <p:spTgt spid="9">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
                                            <p:txEl>
                                              <p:pRg st="3" end="3"/>
                                            </p:txEl>
                                          </p:spTgt>
                                        </p:tgtEl>
                                        <p:attrNameLst>
                                          <p:attrName>style.visibility</p:attrName>
                                        </p:attrNameLst>
                                      </p:cBhvr>
                                      <p:to>
                                        <p:strVal val="visible"/>
                                      </p:to>
                                    </p:set>
                                    <p:animEffect transition="in" filter="wipe(left)">
                                      <p:cBhvr>
                                        <p:cTn id="103" dur="500"/>
                                        <p:tgtEl>
                                          <p:spTgt spid="9">
                                            <p:txEl>
                                              <p:pRg st="3" end="3"/>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9">
                                            <p:txEl>
                                              <p:pRg st="4" end="4"/>
                                            </p:txEl>
                                          </p:spTgt>
                                        </p:tgtEl>
                                        <p:attrNameLst>
                                          <p:attrName>style.visibility</p:attrName>
                                        </p:attrNameLst>
                                      </p:cBhvr>
                                      <p:to>
                                        <p:strVal val="visible"/>
                                      </p:to>
                                    </p:set>
                                    <p:animEffect transition="in" filter="wipe(left)">
                                      <p:cBhvr>
                                        <p:cTn id="10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animBg="1"/>
      <p:bldP spid="9" grpId="0" build="p" animBg="1"/>
      <p:bldP spid="6" grpId="0" animBg="1"/>
      <p:bldP spid="10" grpId="0" build="p" animBg="1"/>
      <p:bldP spid="1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323852" y="1002175"/>
            <a:ext cx="4608189" cy="5691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en-US" altLang="zh-CN" sz="2400" dirty="0"/>
              <a:t>#define  M(</a:t>
            </a:r>
            <a:r>
              <a:rPr kumimoji="1" lang="en-US" altLang="zh-CN" sz="2400" dirty="0" err="1"/>
              <a:t>x,y</a:t>
            </a:r>
            <a:r>
              <a:rPr kumimoji="1" lang="en-US" altLang="zh-CN" sz="2400" dirty="0"/>
              <a:t>)  x*y</a:t>
            </a:r>
          </a:p>
          <a:p>
            <a:pPr marL="342900" indent="-342900" algn="l" defTabSz="762000" eaLnBrk="0" hangingPunct="0">
              <a:spcBef>
                <a:spcPct val="20000"/>
              </a:spcBef>
            </a:pPr>
            <a:r>
              <a:rPr kumimoji="1" lang="en-US" altLang="zh-CN" sz="2400" dirty="0" err="1"/>
              <a:t>int</a:t>
            </a:r>
            <a:r>
              <a:rPr kumimoji="1" lang="en-US" altLang="zh-CN" sz="2400" dirty="0"/>
              <a:t>   main()</a:t>
            </a:r>
          </a:p>
          <a:p>
            <a:pPr marL="342900" indent="-342900" algn="l" defTabSz="762000" eaLnBrk="0" hangingPunct="0">
              <a:spcBef>
                <a:spcPct val="20000"/>
              </a:spcBef>
            </a:pPr>
            <a:r>
              <a:rPr kumimoji="1" lang="en-US" altLang="zh-CN" sz="2400" dirty="0"/>
              <a:t>{</a:t>
            </a:r>
          </a:p>
          <a:p>
            <a:pPr marL="342900" indent="-342900" algn="l" defTabSz="762000" eaLnBrk="0" hangingPunct="0">
              <a:spcBef>
                <a:spcPct val="20000"/>
              </a:spcBef>
            </a:pPr>
            <a:r>
              <a:rPr kumimoji="1" lang="en-US" altLang="zh-CN" sz="2400" dirty="0"/>
              <a:t>      </a:t>
            </a:r>
            <a:r>
              <a:rPr kumimoji="1" lang="en-US" altLang="zh-CN" sz="2400" dirty="0" err="1"/>
              <a:t>int</a:t>
            </a:r>
            <a:r>
              <a:rPr kumimoji="1" lang="en-US" altLang="zh-CN" sz="2400" dirty="0"/>
              <a:t> a=30,k=3,m=2,n=4;</a:t>
            </a:r>
          </a:p>
          <a:p>
            <a:pPr marL="342900" indent="-342900" algn="l" defTabSz="762000" eaLnBrk="0" hangingPunct="0">
              <a:spcBef>
                <a:spcPct val="20000"/>
              </a:spcBef>
            </a:pPr>
            <a:r>
              <a:rPr kumimoji="1" lang="en-US" altLang="zh-CN" sz="2400" dirty="0"/>
              <a:t>      a/=M(</a:t>
            </a:r>
            <a:r>
              <a:rPr kumimoji="1" lang="en-US" altLang="zh-CN" sz="2400" dirty="0" err="1"/>
              <a:t>k+m,n</a:t>
            </a:r>
            <a:r>
              <a:rPr kumimoji="1" lang="en-US" altLang="zh-CN" sz="2400" dirty="0"/>
              <a:t>)/M(</a:t>
            </a:r>
            <a:r>
              <a:rPr kumimoji="1" lang="en-US" altLang="zh-CN" sz="2400" dirty="0" err="1"/>
              <a:t>k+m,n</a:t>
            </a:r>
            <a:r>
              <a:rPr kumimoji="1" lang="en-US" altLang="zh-CN" sz="2400" dirty="0"/>
              <a:t>);</a:t>
            </a:r>
          </a:p>
          <a:p>
            <a:pPr marL="342900" indent="-342900" algn="l" defTabSz="762000" eaLnBrk="0" hangingPunct="0">
              <a:spcBef>
                <a:spcPct val="20000"/>
              </a:spcBef>
            </a:pPr>
            <a:r>
              <a:rPr kumimoji="1" lang="en-US" altLang="zh-CN" sz="2400" dirty="0"/>
              <a:t>      </a:t>
            </a:r>
            <a:r>
              <a:rPr kumimoji="1" lang="en-US" altLang="zh-CN" sz="2400" dirty="0" err="1"/>
              <a:t>printf</a:t>
            </a:r>
            <a:r>
              <a:rPr kumimoji="1" lang="en-US" altLang="zh-CN" sz="2400" dirty="0"/>
              <a:t>("%</a:t>
            </a:r>
            <a:r>
              <a:rPr kumimoji="1" lang="en-US" altLang="zh-CN" sz="2400" dirty="0" err="1"/>
              <a:t>d",a</a:t>
            </a:r>
            <a:r>
              <a:rPr kumimoji="1" lang="en-US" altLang="zh-CN" sz="2400" dirty="0"/>
              <a:t>);</a:t>
            </a:r>
          </a:p>
          <a:p>
            <a:pPr marL="342900" indent="-342900" algn="l" defTabSz="762000" eaLnBrk="0" hangingPunct="0">
              <a:spcBef>
                <a:spcPct val="20000"/>
              </a:spcBef>
            </a:pPr>
            <a:r>
              <a:rPr kumimoji="1" lang="en-US" altLang="zh-CN" sz="2400" dirty="0"/>
              <a:t>      return 0;</a:t>
            </a:r>
          </a:p>
          <a:p>
            <a:pPr marL="342900" indent="-342900" algn="l" defTabSz="762000" eaLnBrk="0" hangingPunct="0">
              <a:spcBef>
                <a:spcPct val="20000"/>
              </a:spcBef>
            </a:pPr>
            <a:r>
              <a:rPr kumimoji="1" lang="en-US" altLang="zh-CN" sz="2400" dirty="0"/>
              <a:t>}</a:t>
            </a:r>
          </a:p>
        </p:txBody>
      </p:sp>
      <p:grpSp>
        <p:nvGrpSpPr>
          <p:cNvPr id="343044" name="Group 4"/>
          <p:cNvGrpSpPr>
            <a:grpSpLocks/>
          </p:cNvGrpSpPr>
          <p:nvPr/>
        </p:nvGrpSpPr>
        <p:grpSpPr bwMode="auto">
          <a:xfrm>
            <a:off x="741535" y="2787817"/>
            <a:ext cx="3772821" cy="503239"/>
            <a:chOff x="249" y="1888"/>
            <a:chExt cx="2223" cy="317"/>
          </a:xfrm>
        </p:grpSpPr>
        <p:sp>
          <p:nvSpPr>
            <p:cNvPr id="110602" name="Line 5"/>
            <p:cNvSpPr>
              <a:spLocks noChangeShapeType="1"/>
            </p:cNvSpPr>
            <p:nvPr/>
          </p:nvSpPr>
          <p:spPr bwMode="auto">
            <a:xfrm>
              <a:off x="249" y="1888"/>
              <a:ext cx="222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6"/>
            <p:cNvSpPr>
              <a:spLocks noChangeShapeType="1"/>
            </p:cNvSpPr>
            <p:nvPr/>
          </p:nvSpPr>
          <p:spPr bwMode="auto">
            <a:xfrm>
              <a:off x="249" y="2205"/>
              <a:ext cx="222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Line 7"/>
            <p:cNvSpPr>
              <a:spLocks noChangeShapeType="1"/>
            </p:cNvSpPr>
            <p:nvPr/>
          </p:nvSpPr>
          <p:spPr bwMode="auto">
            <a:xfrm>
              <a:off x="249" y="1888"/>
              <a:ext cx="0" cy="31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8"/>
            <p:cNvSpPr>
              <a:spLocks noChangeShapeType="1"/>
            </p:cNvSpPr>
            <p:nvPr/>
          </p:nvSpPr>
          <p:spPr bwMode="auto">
            <a:xfrm>
              <a:off x="2472" y="1888"/>
              <a:ext cx="0" cy="31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49" name="Group 9"/>
          <p:cNvGrpSpPr>
            <a:grpSpLocks/>
          </p:cNvGrpSpPr>
          <p:nvPr/>
        </p:nvGrpSpPr>
        <p:grpSpPr bwMode="auto">
          <a:xfrm>
            <a:off x="1291105" y="3285289"/>
            <a:ext cx="3651251" cy="1903413"/>
            <a:chOff x="580" y="2205"/>
            <a:chExt cx="2300" cy="1199"/>
          </a:xfrm>
        </p:grpSpPr>
        <p:sp>
          <p:nvSpPr>
            <p:cNvPr id="110600" name="Text Box 10"/>
            <p:cNvSpPr txBox="1">
              <a:spLocks noChangeArrowheads="1"/>
            </p:cNvSpPr>
            <p:nvPr/>
          </p:nvSpPr>
          <p:spPr bwMode="auto">
            <a:xfrm>
              <a:off x="580" y="3113"/>
              <a:ext cx="2300" cy="291"/>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t>a=30/(</a:t>
              </a:r>
              <a:r>
                <a:rPr lang="en-US" altLang="zh-CN" sz="2400" dirty="0">
                  <a:solidFill>
                    <a:srgbClr val="CC0000"/>
                  </a:solidFill>
                </a:rPr>
                <a:t>3+2*4</a:t>
              </a:r>
              <a:r>
                <a:rPr lang="en-US" altLang="zh-CN" sz="2400" dirty="0"/>
                <a:t>/</a:t>
              </a:r>
              <a:r>
                <a:rPr lang="en-US" altLang="zh-CN" sz="2400" dirty="0">
                  <a:solidFill>
                    <a:schemeClr val="accent1"/>
                  </a:solidFill>
                </a:rPr>
                <a:t>3+2*4</a:t>
              </a:r>
              <a:r>
                <a:rPr lang="en-US" altLang="zh-CN" sz="2400" dirty="0"/>
                <a:t>)</a:t>
              </a:r>
            </a:p>
          </p:txBody>
        </p:sp>
        <p:sp>
          <p:nvSpPr>
            <p:cNvPr id="110601" name="AutoShape 11"/>
            <p:cNvSpPr>
              <a:spLocks noChangeArrowheads="1"/>
            </p:cNvSpPr>
            <p:nvPr/>
          </p:nvSpPr>
          <p:spPr bwMode="auto">
            <a:xfrm>
              <a:off x="1927" y="2205"/>
              <a:ext cx="137" cy="862"/>
            </a:xfrm>
            <a:prstGeom prst="downArrow">
              <a:avLst>
                <a:gd name="adj1" fmla="val 50000"/>
                <a:gd name="adj2" fmla="val 15729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343052" name="Text Box 12"/>
          <p:cNvSpPr txBox="1">
            <a:spLocks noChangeArrowheads="1"/>
          </p:cNvSpPr>
          <p:nvPr/>
        </p:nvSpPr>
        <p:spPr bwMode="auto">
          <a:xfrm>
            <a:off x="897217" y="6073052"/>
            <a:ext cx="1737657"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t>a=30/13=2</a:t>
            </a:r>
          </a:p>
        </p:txBody>
      </p:sp>
      <p:sp>
        <p:nvSpPr>
          <p:cNvPr id="17" name="Text Box 10"/>
          <p:cNvSpPr txBox="1">
            <a:spLocks noChangeArrowheads="1"/>
          </p:cNvSpPr>
          <p:nvPr/>
        </p:nvSpPr>
        <p:spPr bwMode="auto">
          <a:xfrm>
            <a:off x="5148064" y="3334276"/>
            <a:ext cx="3816424" cy="46166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t>a=30/((</a:t>
            </a:r>
            <a:r>
              <a:rPr lang="en-US" altLang="zh-CN" sz="2400" dirty="0">
                <a:solidFill>
                  <a:srgbClr val="CC0000"/>
                </a:solidFill>
              </a:rPr>
              <a:t>3+2)*(4))</a:t>
            </a:r>
            <a:r>
              <a:rPr lang="en-US" altLang="zh-CN" sz="2400" dirty="0"/>
              <a:t>/((</a:t>
            </a:r>
            <a:r>
              <a:rPr lang="en-US" altLang="zh-CN" sz="2400" dirty="0">
                <a:solidFill>
                  <a:schemeClr val="accent1"/>
                </a:solidFill>
              </a:rPr>
              <a:t>3+2)*(4)</a:t>
            </a:r>
            <a:r>
              <a:rPr lang="en-US" altLang="zh-CN" sz="2400" dirty="0"/>
              <a:t>)</a:t>
            </a:r>
          </a:p>
        </p:txBody>
      </p:sp>
      <p:sp>
        <p:nvSpPr>
          <p:cNvPr id="19" name="TextBox 18"/>
          <p:cNvSpPr txBox="1"/>
          <p:nvPr/>
        </p:nvSpPr>
        <p:spPr bwMode="auto">
          <a:xfrm>
            <a:off x="323851" y="235096"/>
            <a:ext cx="5184253" cy="523220"/>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eaLnBrk="1" hangingPunct="1">
              <a:spcBef>
                <a:spcPts val="0"/>
              </a:spcBef>
              <a:buNone/>
            </a:pPr>
            <a:r>
              <a:rPr lang="zh-CN" altLang="en-US" sz="2800" dirty="0">
                <a:latin typeface="黑体" pitchFamily="49" charset="-122"/>
                <a:ea typeface="黑体" pitchFamily="49" charset="-122"/>
              </a:rPr>
              <a:t>练习：带多个参数宏定义</a:t>
            </a:r>
          </a:p>
        </p:txBody>
      </p:sp>
      <p:sp>
        <p:nvSpPr>
          <p:cNvPr id="2" name="矩形 1"/>
          <p:cNvSpPr/>
          <p:nvPr/>
        </p:nvSpPr>
        <p:spPr>
          <a:xfrm>
            <a:off x="5181063" y="1297762"/>
            <a:ext cx="3406702" cy="461665"/>
          </a:xfrm>
          <a:prstGeom prst="rect">
            <a:avLst/>
          </a:prstGeom>
          <a:ln>
            <a:solidFill>
              <a:schemeClr val="tx1"/>
            </a:solidFill>
          </a:ln>
        </p:spPr>
        <p:txBody>
          <a:bodyPr wrap="none">
            <a:spAutoFit/>
          </a:bodyPr>
          <a:lstStyle/>
          <a:p>
            <a:r>
              <a:rPr lang="en-US" altLang="zh-CN" sz="2400" dirty="0"/>
              <a:t>#define  M(</a:t>
            </a:r>
            <a:r>
              <a:rPr lang="en-US" altLang="zh-CN" sz="2400" dirty="0" err="1"/>
              <a:t>x,y</a:t>
            </a:r>
            <a:r>
              <a:rPr lang="en-US" altLang="zh-CN" sz="2400" dirty="0"/>
              <a:t>)  ((x)*(y))</a:t>
            </a:r>
            <a:endParaRPr lang="zh-CN" altLang="en-US" sz="2400" dirty="0"/>
          </a:p>
        </p:txBody>
      </p:sp>
      <p:sp>
        <p:nvSpPr>
          <p:cNvPr id="21" name="Text Box 12"/>
          <p:cNvSpPr txBox="1">
            <a:spLocks noChangeArrowheads="1"/>
          </p:cNvSpPr>
          <p:nvPr/>
        </p:nvSpPr>
        <p:spPr bwMode="auto">
          <a:xfrm>
            <a:off x="5133131" y="4242909"/>
            <a:ext cx="1737657"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t>a=30/1=30</a:t>
            </a:r>
          </a:p>
        </p:txBody>
      </p:sp>
      <p:sp>
        <p:nvSpPr>
          <p:cNvPr id="18" name="灯片编号占位符 1"/>
          <p:cNvSpPr>
            <a:spLocks noGrp="1"/>
          </p:cNvSpPr>
          <p:nvPr>
            <p:ph type="sldNum" sz="quarter" idx="10"/>
          </p:nvPr>
        </p:nvSpPr>
        <p:spPr>
          <a:xfrm>
            <a:off x="8544942"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102</a:t>
            </a:fld>
            <a:r>
              <a:rPr lang="zh-CN" altLang="en-US" b="1" dirty="0">
                <a:solidFill>
                  <a:srgbClr val="00B050"/>
                </a:solidFill>
              </a:rPr>
              <a:t> </a:t>
            </a:r>
          </a:p>
        </p:txBody>
      </p:sp>
      <p:sp>
        <p:nvSpPr>
          <p:cNvPr id="25" name="AutoShape 11"/>
          <p:cNvSpPr>
            <a:spLocks noChangeArrowheads="1"/>
          </p:cNvSpPr>
          <p:nvPr/>
        </p:nvSpPr>
        <p:spPr bwMode="auto">
          <a:xfrm>
            <a:off x="6838794" y="1945918"/>
            <a:ext cx="217482" cy="1368425"/>
          </a:xfrm>
          <a:prstGeom prst="downArrow">
            <a:avLst>
              <a:gd name="adj1" fmla="val 50000"/>
              <a:gd name="adj2" fmla="val 15729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extLst>
      <p:ext uri="{BB962C8B-B14F-4D97-AF65-F5344CB8AC3E}">
        <p14:creationId xmlns:p14="http://schemas.microsoft.com/office/powerpoint/2010/main" val="3579642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3044"/>
                                        </p:tgtEl>
                                        <p:attrNameLst>
                                          <p:attrName>style.visibility</p:attrName>
                                        </p:attrNameLst>
                                      </p:cBhvr>
                                      <p:to>
                                        <p:strVal val="visible"/>
                                      </p:to>
                                    </p:set>
                                    <p:animEffect transition="in" filter="wipe(left)">
                                      <p:cBhvr>
                                        <p:cTn id="11" dur="500"/>
                                        <p:tgtEl>
                                          <p:spTgt spid="3430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43049"/>
                                        </p:tgtEl>
                                        <p:attrNameLst>
                                          <p:attrName>style.visibility</p:attrName>
                                        </p:attrNameLst>
                                      </p:cBhvr>
                                      <p:to>
                                        <p:strVal val="visible"/>
                                      </p:to>
                                    </p:set>
                                    <p:animEffect transition="in" filter="wipe(up)">
                                      <p:cBhvr>
                                        <p:cTn id="16" dur="2000"/>
                                        <p:tgtEl>
                                          <p:spTgt spid="3430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3052"/>
                                        </p:tgtEl>
                                        <p:attrNameLst>
                                          <p:attrName>style.visibility</p:attrName>
                                        </p:attrNameLst>
                                      </p:cBhvr>
                                      <p:to>
                                        <p:strVal val="visible"/>
                                      </p:to>
                                    </p:set>
                                    <p:animEffect transition="in" filter="wipe(left)">
                                      <p:cBhvr>
                                        <p:cTn id="21" dur="500"/>
                                        <p:tgtEl>
                                          <p:spTgt spid="3430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P spid="343052" grpId="0" animBg="1"/>
      <p:bldP spid="17" grpId="0" animBg="1"/>
      <p:bldP spid="2" grpId="0" animBg="1"/>
      <p:bldP spid="21" grpId="0" animBg="1"/>
      <p:bldP spid="2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Grp="1" noChangeArrowheads="1"/>
          </p:cNvSpPr>
          <p:nvPr>
            <p:ph idx="1"/>
          </p:nvPr>
        </p:nvSpPr>
        <p:spPr bwMode="auto">
          <a:xfrm>
            <a:off x="494352" y="997256"/>
            <a:ext cx="8424936" cy="4555735"/>
          </a:xfrm>
          <a:prstGeom prst="rect">
            <a:avLst/>
          </a:prstGeom>
          <a:noFill/>
          <a:ln w="1905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ts val="3000"/>
              </a:lnSpc>
              <a:spcBef>
                <a:spcPts val="600"/>
              </a:spcBef>
              <a:spcAft>
                <a:spcPts val="0"/>
              </a:spcAft>
              <a:buClrTx/>
              <a:buSzTx/>
              <a:buFontTx/>
              <a:buNone/>
              <a:tabLst/>
              <a:defRPr/>
            </a:pPr>
            <a:r>
              <a:rPr lang="zh-CN" altLang="en-US" b="1" kern="0" dirty="0">
                <a:solidFill>
                  <a:schemeClr val="tx1"/>
                </a:solidFill>
                <a:latin typeface="宋体" pitchFamily="2" charset="-122"/>
                <a:ea typeface="宋体" pitchFamily="2" charset="-122"/>
              </a:rPr>
              <a:t>在程序中想终止宏定义的作用，可以使用终止宏定义命令。</a:t>
            </a:r>
            <a:endParaRPr lang="en-US" altLang="zh-CN" b="1" kern="0" dirty="0">
              <a:solidFill>
                <a:schemeClr val="tx1"/>
              </a:solidFill>
              <a:latin typeface="宋体" pitchFamily="2" charset="-122"/>
              <a:ea typeface="宋体" pitchFamily="2" charset="-122"/>
            </a:endParaRPr>
          </a:p>
          <a:p>
            <a:pPr marL="0" marR="0" lvl="0" indent="0" defTabSz="914400" eaLnBrk="1" fontAlgn="auto" latinLnBrk="0" hangingPunct="1">
              <a:lnSpc>
                <a:spcPts val="3000"/>
              </a:lnSpc>
              <a:spcBef>
                <a:spcPts val="600"/>
              </a:spcBef>
              <a:spcAft>
                <a:spcPts val="0"/>
              </a:spcAft>
              <a:buClrTx/>
              <a:buSzTx/>
              <a:buFontTx/>
              <a:buNone/>
              <a:tabLst/>
              <a:defRPr/>
            </a:pPr>
            <a:r>
              <a:rPr lang="zh-CN" altLang="en-US" b="1" kern="0" dirty="0">
                <a:solidFill>
                  <a:schemeClr val="tx1"/>
                </a:solidFill>
                <a:latin typeface="宋体" pitchFamily="2" charset="-122"/>
                <a:ea typeface="宋体" pitchFamily="2" charset="-122"/>
              </a:rPr>
              <a:t>终止宏定义格式：</a:t>
            </a:r>
            <a:r>
              <a:rPr lang="en-US" altLang="zh-CN" b="1" kern="0" dirty="0">
                <a:solidFill>
                  <a:srgbClr val="000099"/>
                </a:solidFill>
                <a:latin typeface="宋体" pitchFamily="2" charset="-122"/>
                <a:ea typeface="宋体" pitchFamily="2" charset="-122"/>
              </a:rPr>
              <a:t>#</a:t>
            </a:r>
            <a:r>
              <a:rPr lang="en-US" altLang="zh-CN" b="1" kern="0" dirty="0" err="1">
                <a:solidFill>
                  <a:srgbClr val="000099"/>
                </a:solidFill>
                <a:latin typeface="宋体" pitchFamily="2" charset="-122"/>
                <a:ea typeface="宋体" pitchFamily="2" charset="-122"/>
              </a:rPr>
              <a:t>undef</a:t>
            </a:r>
            <a:r>
              <a:rPr lang="en-US" altLang="zh-CN" b="1" kern="0" dirty="0">
                <a:solidFill>
                  <a:srgbClr val="000099"/>
                </a:solidFill>
                <a:latin typeface="宋体" pitchFamily="2" charset="-122"/>
                <a:ea typeface="宋体" pitchFamily="2" charset="-122"/>
              </a:rPr>
              <a:t>   </a:t>
            </a:r>
            <a:r>
              <a:rPr lang="zh-CN" altLang="en-US" b="1" kern="0" dirty="0">
                <a:solidFill>
                  <a:srgbClr val="FF0000"/>
                </a:solidFill>
                <a:latin typeface="宋体" pitchFamily="2" charset="-122"/>
                <a:ea typeface="宋体" pitchFamily="2" charset="-122"/>
              </a:rPr>
              <a:t>宏名</a:t>
            </a:r>
          </a:p>
          <a:p>
            <a:pPr marL="0" marR="0" lvl="0" indent="0" defTabSz="914400" eaLnBrk="1" fontAlgn="auto" latinLnBrk="0" hangingPunct="1">
              <a:lnSpc>
                <a:spcPts val="3000"/>
              </a:lnSpc>
              <a:spcBef>
                <a:spcPts val="600"/>
              </a:spcBef>
              <a:spcAft>
                <a:spcPts val="0"/>
              </a:spcAft>
              <a:buClrTx/>
              <a:buSzTx/>
              <a:buFontTx/>
              <a:buNone/>
              <a:tabLst/>
              <a:defRPr/>
            </a:pPr>
            <a:r>
              <a:rPr lang="zh-CN" altLang="en-US" b="1" kern="0" dirty="0">
                <a:solidFill>
                  <a:schemeClr val="tx1"/>
                </a:solidFill>
                <a:latin typeface="宋体" pitchFamily="2" charset="-122"/>
                <a:ea typeface="宋体" pitchFamily="2" charset="-122"/>
              </a:rPr>
              <a:t>例如：</a:t>
            </a:r>
            <a:endParaRPr lang="en-US" altLang="zh-CN" b="1" kern="0" dirty="0">
              <a:solidFill>
                <a:schemeClr val="tx1"/>
              </a:solidFill>
              <a:latin typeface="宋体" pitchFamily="2" charset="-122"/>
              <a:ea typeface="宋体" pitchFamily="2" charset="-122"/>
            </a:endParaRP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a:solidFill>
                  <a:schemeClr val="tx1"/>
                </a:solidFill>
                <a:latin typeface="宋体" pitchFamily="2" charset="-122"/>
                <a:ea typeface="宋体" pitchFamily="2" charset="-122"/>
              </a:rPr>
              <a:t>#define  </a:t>
            </a:r>
            <a:r>
              <a:rPr lang="en-US" altLang="zh-CN" b="1" kern="0" dirty="0">
                <a:solidFill>
                  <a:srgbClr val="FF0000"/>
                </a:solidFill>
                <a:latin typeface="宋体" pitchFamily="2" charset="-122"/>
                <a:ea typeface="宋体" pitchFamily="2" charset="-122"/>
              </a:rPr>
              <a:t>PI</a:t>
            </a:r>
            <a:r>
              <a:rPr lang="en-US" altLang="zh-CN" b="1" kern="0" dirty="0">
                <a:latin typeface="宋体" pitchFamily="2" charset="-122"/>
                <a:ea typeface="宋体" pitchFamily="2" charset="-122"/>
              </a:rPr>
              <a:t>  </a:t>
            </a:r>
            <a:r>
              <a:rPr lang="en-US" altLang="zh-CN" b="1" kern="0" dirty="0">
                <a:solidFill>
                  <a:schemeClr val="tx1"/>
                </a:solidFill>
                <a:latin typeface="宋体" pitchFamily="2" charset="-122"/>
                <a:ea typeface="宋体" pitchFamily="2" charset="-122"/>
              </a:rPr>
              <a:t>3.1415926</a:t>
            </a: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err="1">
                <a:solidFill>
                  <a:schemeClr val="tx1"/>
                </a:solidFill>
                <a:latin typeface="宋体" pitchFamily="2" charset="-122"/>
                <a:ea typeface="宋体" pitchFamily="2" charset="-122"/>
              </a:rPr>
              <a:t>int</a:t>
            </a:r>
            <a:r>
              <a:rPr lang="en-US" altLang="zh-CN" b="1" kern="0" dirty="0">
                <a:solidFill>
                  <a:schemeClr val="tx1"/>
                </a:solidFill>
                <a:latin typeface="宋体" pitchFamily="2" charset="-122"/>
                <a:ea typeface="宋体" pitchFamily="2" charset="-122"/>
              </a:rPr>
              <a:t> main()</a:t>
            </a: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a:solidFill>
                  <a:schemeClr val="tx1"/>
                </a:solidFill>
                <a:latin typeface="宋体" pitchFamily="2" charset="-122"/>
                <a:ea typeface="宋体" pitchFamily="2" charset="-122"/>
              </a:rPr>
              <a:t>{   …</a:t>
            </a: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a:solidFill>
                  <a:srgbClr val="0033CC"/>
                </a:solidFill>
                <a:latin typeface="宋体" pitchFamily="2" charset="-122"/>
                <a:ea typeface="宋体" pitchFamily="2" charset="-122"/>
              </a:rPr>
              <a:t>     #</a:t>
            </a:r>
            <a:r>
              <a:rPr lang="en-US" altLang="zh-CN" b="1" kern="0" dirty="0" err="1">
                <a:solidFill>
                  <a:srgbClr val="0033CC"/>
                </a:solidFill>
                <a:latin typeface="宋体" pitchFamily="2" charset="-122"/>
                <a:ea typeface="宋体" pitchFamily="2" charset="-122"/>
              </a:rPr>
              <a:t>undef</a:t>
            </a:r>
            <a:r>
              <a:rPr lang="en-US" altLang="zh-CN" b="1" kern="0" dirty="0">
                <a:solidFill>
                  <a:srgbClr val="0033CC"/>
                </a:solidFill>
                <a:latin typeface="宋体" pitchFamily="2" charset="-122"/>
                <a:ea typeface="宋体" pitchFamily="2" charset="-122"/>
              </a:rPr>
              <a:t>  </a:t>
            </a:r>
            <a:r>
              <a:rPr lang="en-US" altLang="zh-CN" b="1" kern="0" dirty="0">
                <a:solidFill>
                  <a:srgbClr val="FF0000"/>
                </a:solidFill>
                <a:latin typeface="宋体" pitchFamily="2" charset="-122"/>
                <a:ea typeface="宋体" pitchFamily="2" charset="-122"/>
              </a:rPr>
              <a:t>PI</a:t>
            </a: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a:latin typeface="宋体" pitchFamily="2" charset="-122"/>
                <a:ea typeface="宋体" pitchFamily="2" charset="-122"/>
              </a:rPr>
              <a:t>     …  </a:t>
            </a:r>
          </a:p>
          <a:p>
            <a:pPr marL="0" marR="0" lvl="0" indent="0" defTabSz="914400" eaLnBrk="1" fontAlgn="auto" latinLnBrk="0" hangingPunct="1">
              <a:lnSpc>
                <a:spcPts val="3000"/>
              </a:lnSpc>
              <a:spcBef>
                <a:spcPts val="600"/>
              </a:spcBef>
              <a:spcAft>
                <a:spcPts val="0"/>
              </a:spcAft>
              <a:buClrTx/>
              <a:buSzTx/>
              <a:buFontTx/>
              <a:buNone/>
              <a:tabLst/>
              <a:defRPr/>
            </a:pPr>
            <a:r>
              <a:rPr lang="en-US" altLang="zh-CN" b="1" kern="0" dirty="0">
                <a:latin typeface="宋体" pitchFamily="2" charset="-122"/>
                <a:ea typeface="宋体" pitchFamily="2" charset="-122"/>
              </a:rPr>
              <a:t>}</a:t>
            </a:r>
            <a:endParaRPr lang="zh-CN" altLang="en-US" b="1" kern="0" dirty="0" err="1">
              <a:latin typeface="宋体" pitchFamily="2" charset="-122"/>
              <a:ea typeface="宋体" pitchFamily="2" charset="-122"/>
            </a:endParaRPr>
          </a:p>
        </p:txBody>
      </p:sp>
      <p:sp>
        <p:nvSpPr>
          <p:cNvPr id="7" name="矩形 6"/>
          <p:cNvSpPr/>
          <p:nvPr/>
        </p:nvSpPr>
        <p:spPr>
          <a:xfrm>
            <a:off x="539553" y="260649"/>
            <a:ext cx="2244525" cy="584775"/>
          </a:xfrm>
          <a:prstGeom prst="rect">
            <a:avLst/>
          </a:prstGeom>
        </p:spPr>
        <p:txBody>
          <a:bodyPr wrap="none">
            <a:spAutoFit/>
          </a:bodyPr>
          <a:lstStyle/>
          <a:p>
            <a:r>
              <a:rPr lang="zh-CN" altLang="en-US" sz="3200" kern="0" dirty="0">
                <a:solidFill>
                  <a:srgbClr val="C00000"/>
                </a:solidFill>
                <a:latin typeface="黑体" pitchFamily="49" charset="-122"/>
                <a:ea typeface="黑体" pitchFamily="49" charset="-122"/>
              </a:rPr>
              <a:t>终止宏定义</a:t>
            </a:r>
            <a:endParaRPr lang="zh-CN" altLang="en-US" sz="3200" dirty="0">
              <a:solidFill>
                <a:srgbClr val="C00000"/>
              </a:solidFill>
              <a:latin typeface="黑体" pitchFamily="49" charset="-122"/>
              <a:ea typeface="黑体" pitchFamily="49" charset="-122"/>
            </a:endParaRPr>
          </a:p>
        </p:txBody>
      </p:sp>
      <p:sp>
        <p:nvSpPr>
          <p:cNvPr id="6" name="灯片编号占位符 1"/>
          <p:cNvSpPr>
            <a:spLocks noGrp="1"/>
          </p:cNvSpPr>
          <p:nvPr>
            <p:ph type="sldNum" sz="quarter" idx="10"/>
          </p:nvPr>
        </p:nvSpPr>
        <p:spPr>
          <a:xfrm>
            <a:off x="8472934"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103</a:t>
            </a:fld>
            <a:r>
              <a:rPr lang="zh-CN" altLang="en-US" b="1" dirty="0">
                <a:solidFill>
                  <a:srgbClr val="00B050"/>
                </a:solidFill>
              </a:rPr>
              <a:t> </a:t>
            </a:r>
          </a:p>
        </p:txBody>
      </p:sp>
    </p:spTree>
    <p:extLst>
      <p:ext uri="{BB962C8B-B14F-4D97-AF65-F5344CB8AC3E}">
        <p14:creationId xmlns:p14="http://schemas.microsoft.com/office/powerpoint/2010/main" val="249082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0316" y="1028733"/>
            <a:ext cx="7786101" cy="3851683"/>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10000"/>
              </a:lnSpc>
              <a:spcBef>
                <a:spcPts val="600"/>
              </a:spcBef>
              <a:buClr>
                <a:srgbClr val="FF9900"/>
              </a:buClr>
              <a:buFontTx/>
              <a:buNone/>
            </a:pPr>
            <a:r>
              <a:rPr lang="zh-CN" altLang="en-US" sz="2400" dirty="0">
                <a:latin typeface="黑体" pitchFamily="49" charset="-122"/>
                <a:ea typeface="黑体" pitchFamily="49" charset="-122"/>
              </a:rPr>
              <a:t>文件包含</a:t>
            </a:r>
            <a:r>
              <a:rPr lang="en-US" altLang="zh-CN" sz="2400" dirty="0">
                <a:latin typeface="黑体" pitchFamily="49" charset="-122"/>
                <a:ea typeface="黑体" pitchFamily="49" charset="-122"/>
              </a:rPr>
              <a:t>: </a:t>
            </a:r>
            <a:r>
              <a:rPr lang="en-US" altLang="zh-CN" sz="2400" dirty="0">
                <a:solidFill>
                  <a:srgbClr val="C00000"/>
                </a:solidFill>
                <a:latin typeface="黑体" pitchFamily="49" charset="-122"/>
                <a:ea typeface="黑体" pitchFamily="49" charset="-122"/>
              </a:rPr>
              <a:t>#include </a:t>
            </a:r>
            <a:endParaRPr lang="zh-CN" altLang="en-US" sz="2400" dirty="0">
              <a:solidFill>
                <a:srgbClr val="C00000"/>
              </a:solidFill>
              <a:latin typeface="黑体" pitchFamily="49" charset="-122"/>
              <a:ea typeface="黑体" pitchFamily="49" charset="-122"/>
            </a:endParaRPr>
          </a:p>
          <a:p>
            <a:pPr marL="0" indent="0" eaLnBrk="1" hangingPunct="1">
              <a:lnSpc>
                <a:spcPct val="110000"/>
              </a:lnSpc>
              <a:spcBef>
                <a:spcPts val="300"/>
              </a:spcBef>
              <a:buClr>
                <a:srgbClr val="FF9900"/>
              </a:buClr>
              <a:buFontTx/>
              <a:buNone/>
            </a:pPr>
            <a:r>
              <a:rPr lang="zh-CN" altLang="en-US" sz="2400" dirty="0">
                <a:latin typeface="黑体" pitchFamily="49" charset="-122"/>
                <a:ea typeface="黑体" pitchFamily="49" charset="-122"/>
              </a:rPr>
              <a:t>    文件包含是指一个源文件可以将另一个源文件的全部文本内容插入到它所在的位置。</a:t>
            </a:r>
          </a:p>
        </p:txBody>
      </p:sp>
      <p:sp>
        <p:nvSpPr>
          <p:cNvPr id="6" name="Rectangle 7"/>
          <p:cNvSpPr txBox="1">
            <a:spLocks noChangeArrowheads="1"/>
          </p:cNvSpPr>
          <p:nvPr/>
        </p:nvSpPr>
        <p:spPr bwMode="auto">
          <a:xfrm>
            <a:off x="764808" y="2563170"/>
            <a:ext cx="4330659" cy="1815340"/>
          </a:xfrm>
          <a:prstGeom prst="rect">
            <a:avLst/>
          </a:prstGeom>
          <a:noFill/>
          <a:ln w="19050">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Times New Roman" pitchFamily="18" charset="0"/>
                <a:ea typeface="楷体_GB2312"/>
              </a:rPr>
              <a:t>两种格式</a:t>
            </a:r>
            <a:r>
              <a:rPr kumimoji="0" lang="en-US" altLang="en-US" sz="2800" b="1" i="0" u="none" strike="noStrike" kern="0" cap="none" spc="0" normalizeH="0" baseline="0" noProof="0" dirty="0">
                <a:ln>
                  <a:noFill/>
                </a:ln>
                <a:solidFill>
                  <a:srgbClr val="000000"/>
                </a:solidFill>
                <a:effectLst/>
                <a:uLnTx/>
                <a:uFillTx/>
                <a:latin typeface="Times New Roman" pitchFamily="18" charset="0"/>
                <a:ea typeface="楷体_GB2312"/>
              </a:rPr>
              <a:t>：</a:t>
            </a:r>
          </a:p>
          <a:p>
            <a:pPr marL="0" lvl="0" indent="0">
              <a:lnSpc>
                <a:spcPct val="90000"/>
              </a:lnSpc>
              <a:buNone/>
            </a:pPr>
            <a:r>
              <a:rPr kumimoji="0" lang="en-US" altLang="en-US" sz="2800" b="1" i="0" u="none" strike="noStrike" kern="0" cap="none" spc="0" normalizeH="0" baseline="0" noProof="0" dirty="0">
                <a:ln>
                  <a:noFill/>
                </a:ln>
                <a:solidFill>
                  <a:srgbClr val="000000"/>
                </a:solidFill>
                <a:effectLst/>
                <a:uLnTx/>
                <a:uFillTx/>
                <a:latin typeface="Times New Roman" pitchFamily="18" charset="0"/>
                <a:ea typeface="楷体_GB2312"/>
              </a:rPr>
              <a:t>    </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楷体_GB2312"/>
              </a:rPr>
              <a:t>        </a:t>
            </a:r>
            <a:r>
              <a:rPr lang="en-US" altLang="en-US" sz="2800" b="1" kern="0" dirty="0">
                <a:solidFill>
                  <a:srgbClr val="000000"/>
                </a:solidFill>
                <a:latin typeface="Times New Roman" pitchFamily="18" charset="0"/>
                <a:ea typeface="楷体_GB2312"/>
              </a:rPr>
              <a:t>#include  "</a:t>
            </a:r>
            <a:r>
              <a:rPr lang="en-US" altLang="en-US" sz="2800" b="1" kern="0" dirty="0" err="1">
                <a:solidFill>
                  <a:srgbClr val="000000"/>
                </a:solidFill>
                <a:latin typeface="Times New Roman" pitchFamily="18" charset="0"/>
                <a:ea typeface="楷体_GB2312"/>
              </a:rPr>
              <a:t>文件名</a:t>
            </a:r>
            <a:r>
              <a:rPr lang="en-US" altLang="en-US" sz="2800" b="1" kern="0" dirty="0">
                <a:solidFill>
                  <a:srgbClr val="000000"/>
                </a:solidFill>
                <a:latin typeface="Times New Roman" pitchFamily="18" charset="0"/>
                <a:ea typeface="楷体_GB2312"/>
              </a:rPr>
              <a:t>"</a:t>
            </a:r>
            <a:endParaRPr kumimoji="0" lang="en-US" altLang="en-US" sz="2800" b="1" i="0" u="none" strike="noStrike" kern="0" cap="none" spc="0" normalizeH="0" baseline="0" noProof="0" dirty="0">
              <a:ln>
                <a:noFill/>
              </a:ln>
              <a:solidFill>
                <a:srgbClr val="000000"/>
              </a:solidFill>
              <a:effectLst/>
              <a:uLnTx/>
              <a:uFillTx/>
              <a:latin typeface="Times New Roman" pitchFamily="18" charset="0"/>
              <a:ea typeface="楷体_GB2312"/>
            </a:endParaRPr>
          </a:p>
          <a:p>
            <a:pPr marL="0" marR="0" lvl="0" indent="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楷体_GB2312"/>
              </a:rPr>
              <a:t>            </a:t>
            </a:r>
            <a:r>
              <a:rPr kumimoji="0" lang="en-US" altLang="en-US" sz="2800" b="1" i="0" u="none" strike="noStrike" kern="0" cap="none" spc="0" normalizeH="0" baseline="0" noProof="0" dirty="0">
                <a:ln>
                  <a:noFill/>
                </a:ln>
                <a:solidFill>
                  <a:srgbClr val="000000"/>
                </a:solidFill>
                <a:effectLst/>
                <a:uLnTx/>
                <a:uFillTx/>
                <a:latin typeface="Times New Roman" pitchFamily="18" charset="0"/>
                <a:ea typeface="楷体_GB2312"/>
              </a:rPr>
              <a:t>#include  &lt;</a:t>
            </a:r>
            <a:r>
              <a:rPr kumimoji="0" lang="en-US" altLang="en-US" sz="2800" b="1" i="0" u="none" strike="noStrike" kern="0" cap="none" spc="0" normalizeH="0" baseline="0" noProof="0" dirty="0" err="1">
                <a:ln>
                  <a:noFill/>
                </a:ln>
                <a:solidFill>
                  <a:srgbClr val="000000"/>
                </a:solidFill>
                <a:effectLst/>
                <a:uLnTx/>
                <a:uFillTx/>
                <a:latin typeface="Times New Roman" pitchFamily="18" charset="0"/>
                <a:ea typeface="楷体_GB2312"/>
              </a:rPr>
              <a:t>文件名</a:t>
            </a:r>
            <a:r>
              <a:rPr kumimoji="0" lang="en-US" altLang="en-US" sz="2800" b="1" i="0" u="none" strike="noStrike" kern="0" cap="none" spc="0" normalizeH="0" baseline="0" noProof="0" dirty="0">
                <a:ln>
                  <a:noFill/>
                </a:ln>
                <a:solidFill>
                  <a:srgbClr val="000000"/>
                </a:solidFill>
                <a:effectLst/>
                <a:uLnTx/>
                <a:uFillTx/>
                <a:latin typeface="Times New Roman" pitchFamily="18" charset="0"/>
                <a:ea typeface="楷体_GB2312"/>
              </a:rPr>
              <a:t>&gt;</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楷体_GB2312"/>
              </a:rPr>
              <a:t>   </a:t>
            </a:r>
          </a:p>
        </p:txBody>
      </p:sp>
      <p:sp>
        <p:nvSpPr>
          <p:cNvPr id="10" name="AutoShape 9"/>
          <p:cNvSpPr>
            <a:spLocks noChangeArrowheads="1"/>
          </p:cNvSpPr>
          <p:nvPr/>
        </p:nvSpPr>
        <p:spPr bwMode="auto">
          <a:xfrm>
            <a:off x="5558256" y="2530227"/>
            <a:ext cx="3334288" cy="898773"/>
          </a:xfrm>
          <a:prstGeom prst="wedgeRoundRectCallout">
            <a:avLst>
              <a:gd name="adj1" fmla="val -76535"/>
              <a:gd name="adj2" fmla="val 29281"/>
              <a:gd name="adj3" fmla="val 16667"/>
            </a:avLst>
          </a:prstGeom>
          <a:solidFill>
            <a:schemeClr val="accent5">
              <a:lumMod val="20000"/>
              <a:lumOff val="80000"/>
            </a:schemeClr>
          </a:solidFill>
          <a:ln w="9525">
            <a:solidFill>
              <a:srgbClr val="000000"/>
            </a:solidFill>
            <a:miter lim="800000"/>
            <a:headEnd/>
            <a:tailEnd/>
          </a:ln>
          <a:effec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2000" b="1" kern="0" dirty="0">
                <a:solidFill>
                  <a:srgbClr val="000066"/>
                </a:solidFill>
                <a:latin typeface="Times New Roman" pitchFamily="18" charset="0"/>
                <a:ea typeface="楷体_GB2312"/>
              </a:rPr>
              <a:t>先在当前目录下查找，</a:t>
            </a:r>
            <a:endParaRPr kumimoji="0" lang="zh-CN" altLang="en-US" sz="2000" b="1" i="0" u="none" strike="noStrike" kern="0" cap="none" spc="0" normalizeH="0" baseline="0" noProof="0" dirty="0">
              <a:ln>
                <a:noFill/>
              </a:ln>
              <a:solidFill>
                <a:srgbClr val="000066"/>
              </a:solidFill>
              <a:effectLst/>
              <a:uLnTx/>
              <a:uFillTx/>
              <a:latin typeface="Times New Roman" pitchFamily="18" charset="0"/>
              <a:ea typeface="楷体_GB2312"/>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66"/>
                </a:solidFill>
                <a:effectLst/>
                <a:uLnTx/>
                <a:uFillTx/>
                <a:latin typeface="Times New Roman" pitchFamily="18" charset="0"/>
                <a:ea typeface="楷体_GB2312"/>
              </a:rPr>
              <a:t>再到系统指定目录下查找。</a:t>
            </a:r>
          </a:p>
        </p:txBody>
      </p:sp>
      <p:sp>
        <p:nvSpPr>
          <p:cNvPr id="11" name="AutoShape 10"/>
          <p:cNvSpPr>
            <a:spLocks noChangeArrowheads="1"/>
          </p:cNvSpPr>
          <p:nvPr/>
        </p:nvSpPr>
        <p:spPr bwMode="auto">
          <a:xfrm>
            <a:off x="5449520" y="3738781"/>
            <a:ext cx="2954211" cy="639729"/>
          </a:xfrm>
          <a:prstGeom prst="wedgeRoundRectCallout">
            <a:avLst>
              <a:gd name="adj1" fmla="val -72707"/>
              <a:gd name="adj2" fmla="val -41802"/>
              <a:gd name="adj3" fmla="val 16667"/>
            </a:avLst>
          </a:prstGeom>
          <a:solidFill>
            <a:schemeClr val="accent5">
              <a:lumMod val="20000"/>
              <a:lumOff val="80000"/>
            </a:schemeClr>
          </a:solidFill>
          <a:ln w="9525">
            <a:solidFill>
              <a:srgbClr val="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66"/>
                </a:solidFill>
                <a:effectLst/>
                <a:uLnTx/>
                <a:uFillTx/>
                <a:latin typeface="Times New Roman" pitchFamily="18" charset="0"/>
                <a:ea typeface="楷体_GB2312"/>
              </a:rPr>
              <a:t>在系统指定目录下查找</a:t>
            </a:r>
          </a:p>
        </p:txBody>
      </p:sp>
      <p:sp>
        <p:nvSpPr>
          <p:cNvPr id="2" name="矩形 1"/>
          <p:cNvSpPr/>
          <p:nvPr/>
        </p:nvSpPr>
        <p:spPr>
          <a:xfrm>
            <a:off x="745396" y="4530254"/>
            <a:ext cx="7712816" cy="2160591"/>
          </a:xfrm>
          <a:prstGeom prst="rect">
            <a:avLst/>
          </a:prstGeom>
        </p:spPr>
        <p:txBody>
          <a:bodyPr wrap="square">
            <a:spAutoFit/>
          </a:bodyPr>
          <a:lstStyle/>
          <a:p>
            <a:pPr marL="342900" indent="-342900" algn="l" eaLnBrk="0" hangingPunct="0">
              <a:buFont typeface="Arial" pitchFamily="34" charset="0"/>
              <a:buChar char="•"/>
            </a:pPr>
            <a:r>
              <a:rPr kumimoji="1" lang="zh-CN" altLang="en-US" sz="2400" dirty="0">
                <a:latin typeface="黑体" pitchFamily="49" charset="-122"/>
                <a:ea typeface="黑体" pitchFamily="49" charset="-122"/>
              </a:rPr>
              <a:t>只包含源文件</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不包含可执行文件和目标文件。</a:t>
            </a:r>
            <a:endParaRPr kumimoji="1" lang="en-US" altLang="zh-CN" sz="2400" dirty="0">
              <a:latin typeface="黑体" pitchFamily="49" charset="-122"/>
              <a:ea typeface="黑体" pitchFamily="49" charset="-122"/>
            </a:endParaRPr>
          </a:p>
          <a:p>
            <a:pPr marL="342900" indent="-342900" algn="l" eaLnBrk="0" hangingPunct="0">
              <a:buFont typeface="Arial" pitchFamily="34" charset="0"/>
              <a:buChar char="•"/>
            </a:pPr>
            <a:r>
              <a:rPr kumimoji="1" lang="zh-CN" altLang="en-US" sz="2400" dirty="0">
                <a:latin typeface="黑体" pitchFamily="49" charset="-122"/>
                <a:ea typeface="黑体" pitchFamily="49" charset="-122"/>
              </a:rPr>
              <a:t>一个</a:t>
            </a:r>
            <a:r>
              <a:rPr kumimoji="1" lang="en-US" altLang="zh-CN" sz="2400" dirty="0">
                <a:latin typeface="黑体" pitchFamily="49" charset="-122"/>
                <a:ea typeface="黑体" pitchFamily="49" charset="-122"/>
              </a:rPr>
              <a:t>#include</a:t>
            </a:r>
            <a:r>
              <a:rPr kumimoji="1" lang="zh-CN" altLang="en-US" sz="2400" dirty="0">
                <a:latin typeface="黑体" pitchFamily="49" charset="-122"/>
                <a:ea typeface="黑体" pitchFamily="49" charset="-122"/>
              </a:rPr>
              <a:t>只能包含一个文件。</a:t>
            </a:r>
            <a:endParaRPr kumimoji="1" lang="en-US" altLang="zh-CN" sz="2400" dirty="0">
              <a:latin typeface="黑体" pitchFamily="49" charset="-122"/>
              <a:ea typeface="黑体" pitchFamily="49" charset="-122"/>
            </a:endParaRPr>
          </a:p>
          <a:p>
            <a:pPr marL="342900" indent="-342900" algn="l" eaLnBrk="0" hangingPunct="0">
              <a:lnSpc>
                <a:spcPct val="120000"/>
              </a:lnSpc>
              <a:buFont typeface="Arial" pitchFamily="34" charset="0"/>
              <a:buChar char="•"/>
            </a:pPr>
            <a:r>
              <a:rPr kumimoji="1" lang="zh-CN" altLang="en-US" sz="2400" dirty="0">
                <a:latin typeface="黑体" pitchFamily="49" charset="-122"/>
                <a:ea typeface="黑体" pitchFamily="49" charset="-122"/>
              </a:rPr>
              <a:t>可以将常用的符号常量、带参数的宏定义、外部变量及构造类型的变量等定义在一个独立的文件中</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为其他文件共享。</a:t>
            </a:r>
          </a:p>
        </p:txBody>
      </p:sp>
      <p:sp>
        <p:nvSpPr>
          <p:cNvPr id="8" name="灯片编号占位符 1"/>
          <p:cNvSpPr>
            <a:spLocks noGrp="1"/>
          </p:cNvSpPr>
          <p:nvPr>
            <p:ph type="sldNum" sz="quarter" idx="10"/>
          </p:nvPr>
        </p:nvSpPr>
        <p:spPr>
          <a:xfrm>
            <a:off x="8460432" y="6355119"/>
            <a:ext cx="563562" cy="480053"/>
          </a:xfrm>
        </p:spPr>
        <p:txBody>
          <a:bodyPr/>
          <a:lstStyle/>
          <a:p>
            <a:pPr>
              <a:defRPr/>
            </a:pPr>
            <a:fld id="{3FD94C4A-8F15-4C11-93AA-B5C4580C49D9}" type="slidenum">
              <a:rPr lang="zh-CN" altLang="en-US" b="1" smtClean="0">
                <a:solidFill>
                  <a:srgbClr val="00B050"/>
                </a:solidFill>
              </a:rPr>
              <a:pPr>
                <a:defRPr/>
              </a:pPr>
              <a:t>104</a:t>
            </a:fld>
            <a:r>
              <a:rPr lang="zh-CN" altLang="en-US" b="1" dirty="0">
                <a:solidFill>
                  <a:srgbClr val="00B050"/>
                </a:solidFill>
              </a:rPr>
              <a:t> </a:t>
            </a:r>
            <a:endParaRPr lang="zh-CN" altLang="en-US" dirty="0">
              <a:solidFill>
                <a:srgbClr val="00B050"/>
              </a:solidFill>
            </a:endParaRPr>
          </a:p>
        </p:txBody>
      </p:sp>
      <p:sp>
        <p:nvSpPr>
          <p:cNvPr id="12" name="Text Box 4"/>
          <p:cNvSpPr txBox="1">
            <a:spLocks noChangeArrowheads="1"/>
          </p:cNvSpPr>
          <p:nvPr/>
        </p:nvSpPr>
        <p:spPr bwMode="auto">
          <a:xfrm>
            <a:off x="755650" y="115888"/>
            <a:ext cx="4537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3200" dirty="0">
                <a:latin typeface="宋体" charset="-122"/>
              </a:rPr>
              <a:t>2.</a:t>
            </a:r>
            <a:r>
              <a:rPr lang="zh-CN" altLang="en-US" sz="3200" dirty="0">
                <a:latin typeface="宋体" charset="-122"/>
              </a:rPr>
              <a:t>文件包含</a:t>
            </a:r>
          </a:p>
        </p:txBody>
      </p:sp>
    </p:spTree>
    <p:extLst>
      <p:ext uri="{BB962C8B-B14F-4D97-AF65-F5344CB8AC3E}">
        <p14:creationId xmlns:p14="http://schemas.microsoft.com/office/powerpoint/2010/main" val="163739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wipe(left)">
                                      <p:cBhvr>
                                        <p:cTn id="34" dur="500"/>
                                        <p:tgtEl>
                                          <p:spTgt spid="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wipe(left)">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wipe(left)">
                                      <p:cBhvr>
                                        <p:cTn id="4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10" grpId="0" animBg="1"/>
      <p:bldP spid="11" grpId="0" animBg="1"/>
      <p:bldP spid="2"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64" name="Group 8"/>
          <p:cNvGrpSpPr>
            <a:grpSpLocks/>
          </p:cNvGrpSpPr>
          <p:nvPr/>
        </p:nvGrpSpPr>
        <p:grpSpPr bwMode="auto">
          <a:xfrm>
            <a:off x="5032624" y="3832124"/>
            <a:ext cx="1109663" cy="896938"/>
            <a:chOff x="3334" y="3148"/>
            <a:chExt cx="699" cy="565"/>
          </a:xfrm>
        </p:grpSpPr>
        <p:sp>
          <p:nvSpPr>
            <p:cNvPr id="112667" name="AutoShape 9"/>
            <p:cNvSpPr>
              <a:spLocks noChangeArrowheads="1"/>
            </p:cNvSpPr>
            <p:nvPr/>
          </p:nvSpPr>
          <p:spPr bwMode="auto">
            <a:xfrm>
              <a:off x="3334" y="3148"/>
              <a:ext cx="652"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9 w 21600"/>
                <a:gd name="T13" fmla="*/ 5400 h 21600"/>
                <a:gd name="T14" fmla="*/ 18917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96266" name="Text Box 10"/>
            <p:cNvSpPr txBox="1">
              <a:spLocks noChangeArrowheads="1"/>
            </p:cNvSpPr>
            <p:nvPr/>
          </p:nvSpPr>
          <p:spPr bwMode="auto">
            <a:xfrm>
              <a:off x="3349" y="3267"/>
              <a:ext cx="6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a:solidFill>
                    <a:srgbClr val="CC0000"/>
                  </a:solidFill>
                  <a:effectLst>
                    <a:outerShdw blurRad="38100" dist="38100" dir="2700000" algn="tl">
                      <a:srgbClr val="C0C0C0"/>
                    </a:outerShdw>
                  </a:effectLst>
                  <a:ea typeface="楷体_GB2312" pitchFamily="49" charset="-122"/>
                </a:rPr>
                <a:t>预编译处理后</a:t>
              </a:r>
            </a:p>
          </p:txBody>
        </p:sp>
      </p:grpSp>
      <p:grpSp>
        <p:nvGrpSpPr>
          <p:cNvPr id="96267" name="Group 11"/>
          <p:cNvGrpSpPr>
            <a:grpSpLocks/>
          </p:cNvGrpSpPr>
          <p:nvPr/>
        </p:nvGrpSpPr>
        <p:grpSpPr bwMode="auto">
          <a:xfrm>
            <a:off x="395536" y="3908324"/>
            <a:ext cx="1728787" cy="1835150"/>
            <a:chOff x="413" y="3124"/>
            <a:chExt cx="1089" cy="1156"/>
          </a:xfrm>
        </p:grpSpPr>
        <p:grpSp>
          <p:nvGrpSpPr>
            <p:cNvPr id="112663" name="Group 12"/>
            <p:cNvGrpSpPr>
              <a:grpSpLocks/>
            </p:cNvGrpSpPr>
            <p:nvPr/>
          </p:nvGrpSpPr>
          <p:grpSpPr bwMode="auto">
            <a:xfrm>
              <a:off x="413" y="3124"/>
              <a:ext cx="1089" cy="726"/>
              <a:chOff x="413" y="3196"/>
              <a:chExt cx="1089" cy="726"/>
            </a:xfrm>
          </p:grpSpPr>
          <p:sp>
            <p:nvSpPr>
              <p:cNvPr id="112665" name="Rectangle 13"/>
              <p:cNvSpPr>
                <a:spLocks noChangeArrowheads="1"/>
              </p:cNvSpPr>
              <p:nvPr/>
            </p:nvSpPr>
            <p:spPr bwMode="auto">
              <a:xfrm>
                <a:off x="413" y="3196"/>
                <a:ext cx="1089" cy="726"/>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96270" name="Text Box 14"/>
              <p:cNvSpPr txBox="1">
                <a:spLocks noChangeArrowheads="1"/>
              </p:cNvSpPr>
              <p:nvPr/>
            </p:nvSpPr>
            <p:spPr bwMode="auto">
              <a:xfrm>
                <a:off x="540" y="3424"/>
                <a:ext cx="817" cy="291"/>
              </a:xfrm>
              <a:prstGeom prst="rect">
                <a:avLst/>
              </a:prstGeom>
              <a:gradFill rotWithShape="1">
                <a:gsLst>
                  <a:gs pos="0">
                    <a:srgbClr val="FFCC99"/>
                  </a:gs>
                  <a:gs pos="100000">
                    <a:schemeClr val="bg1"/>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en-US" altLang="zh-CN" sz="2400">
                    <a:effectLst>
                      <a:outerShdw blurRad="38100" dist="38100" dir="2700000" algn="tl">
                        <a:srgbClr val="FFFFFF"/>
                      </a:outerShdw>
                    </a:effectLst>
                    <a:ea typeface="宋体" pitchFamily="2" charset="-122"/>
                  </a:rPr>
                  <a:t>A</a:t>
                </a:r>
              </a:p>
            </p:txBody>
          </p:sp>
        </p:grpSp>
        <p:sp>
          <p:nvSpPr>
            <p:cNvPr id="96271" name="Text Box 15"/>
            <p:cNvSpPr txBox="1">
              <a:spLocks noChangeArrowheads="1"/>
            </p:cNvSpPr>
            <p:nvPr/>
          </p:nvSpPr>
          <p:spPr bwMode="auto">
            <a:xfrm>
              <a:off x="612" y="3834"/>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dirty="0">
                  <a:effectLst>
                    <a:outerShdw blurRad="38100" dist="38100" dir="2700000" algn="tl">
                      <a:srgbClr val="C0C0C0"/>
                    </a:outerShdw>
                  </a:effectLst>
                  <a:ea typeface="楷体_GB2312" pitchFamily="49" charset="-122"/>
                </a:rPr>
                <a:t>源文件</a:t>
              </a:r>
              <a:r>
                <a:rPr kumimoji="1" lang="en-US" altLang="zh-CN" sz="2000" dirty="0">
                  <a:effectLst>
                    <a:outerShdw blurRad="38100" dist="38100" dir="2700000" algn="tl">
                      <a:srgbClr val="C0C0C0"/>
                    </a:outerShdw>
                  </a:effectLst>
                  <a:ea typeface="楷体_GB2312" pitchFamily="49" charset="-122"/>
                </a:rPr>
                <a:t>prg1.c</a:t>
              </a:r>
            </a:p>
          </p:txBody>
        </p:sp>
      </p:grpSp>
      <p:grpSp>
        <p:nvGrpSpPr>
          <p:cNvPr id="96272" name="Group 16"/>
          <p:cNvGrpSpPr>
            <a:grpSpLocks/>
          </p:cNvGrpSpPr>
          <p:nvPr/>
        </p:nvGrpSpPr>
        <p:grpSpPr bwMode="auto">
          <a:xfrm>
            <a:off x="2340224" y="2971698"/>
            <a:ext cx="2619375" cy="2798763"/>
            <a:chOff x="1638" y="2534"/>
            <a:chExt cx="1650" cy="1763"/>
          </a:xfrm>
        </p:grpSpPr>
        <p:grpSp>
          <p:nvGrpSpPr>
            <p:cNvPr id="112658" name="Group 17"/>
            <p:cNvGrpSpPr>
              <a:grpSpLocks/>
            </p:cNvGrpSpPr>
            <p:nvPr/>
          </p:nvGrpSpPr>
          <p:grpSpPr bwMode="auto">
            <a:xfrm>
              <a:off x="1638" y="2534"/>
              <a:ext cx="1650" cy="1315"/>
              <a:chOff x="1701" y="2795"/>
              <a:chExt cx="1723" cy="1315"/>
            </a:xfrm>
          </p:grpSpPr>
          <p:sp>
            <p:nvSpPr>
              <p:cNvPr id="112660" name="Rectangle 18"/>
              <p:cNvSpPr>
                <a:spLocks noChangeArrowheads="1"/>
              </p:cNvSpPr>
              <p:nvPr/>
            </p:nvSpPr>
            <p:spPr bwMode="auto">
              <a:xfrm>
                <a:off x="1701" y="2795"/>
                <a:ext cx="1723" cy="1315"/>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96275" name="Text Box 19"/>
              <p:cNvSpPr txBox="1">
                <a:spLocks noChangeArrowheads="1"/>
              </p:cNvSpPr>
              <p:nvPr/>
            </p:nvSpPr>
            <p:spPr bwMode="auto">
              <a:xfrm>
                <a:off x="1746" y="2886"/>
                <a:ext cx="16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sz="2000" dirty="0">
                    <a:effectLst>
                      <a:outerShdw blurRad="38100" dist="38100" dir="2700000" algn="tl">
                        <a:srgbClr val="C0C0C0"/>
                      </a:outerShdw>
                    </a:effectLst>
                    <a:ea typeface="宋体" pitchFamily="2" charset="-122"/>
                  </a:rPr>
                  <a:t>#include  "prg1.c"</a:t>
                </a:r>
                <a:r>
                  <a:rPr kumimoji="1" lang="en-US" altLang="zh-CN" sz="2400" b="0" dirty="0">
                    <a:ea typeface="宋体" pitchFamily="2" charset="-122"/>
                  </a:rPr>
                  <a:t> </a:t>
                </a:r>
              </a:p>
            </p:txBody>
          </p:sp>
          <p:sp>
            <p:nvSpPr>
              <p:cNvPr id="96276" name="Text Box 20"/>
              <p:cNvSpPr txBox="1">
                <a:spLocks noChangeArrowheads="1"/>
              </p:cNvSpPr>
              <p:nvPr/>
            </p:nvSpPr>
            <p:spPr bwMode="auto">
              <a:xfrm>
                <a:off x="2019" y="3566"/>
                <a:ext cx="1133" cy="291"/>
              </a:xfrm>
              <a:prstGeom prst="rect">
                <a:avLst/>
              </a:prstGeom>
              <a:gradFill rotWithShape="1">
                <a:gsLst>
                  <a:gs pos="0">
                    <a:srgbClr val="FF00FF"/>
                  </a:gs>
                  <a:gs pos="100000">
                    <a:schemeClr val="bg1"/>
                  </a:gs>
                </a:gsLst>
                <a:lin ang="5400000" scaled="1"/>
              </a:gra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en-US" altLang="zh-CN" sz="2400">
                    <a:effectLst>
                      <a:outerShdw blurRad="38100" dist="38100" dir="2700000" algn="tl">
                        <a:srgbClr val="FFFFFF"/>
                      </a:outerShdw>
                    </a:effectLst>
                    <a:ea typeface="宋体" pitchFamily="2" charset="-122"/>
                  </a:rPr>
                  <a:t>B</a:t>
                </a:r>
              </a:p>
            </p:txBody>
          </p:sp>
        </p:grpSp>
        <p:sp>
          <p:nvSpPr>
            <p:cNvPr id="96277" name="Text Box 21"/>
            <p:cNvSpPr txBox="1">
              <a:spLocks noChangeArrowheads="1"/>
            </p:cNvSpPr>
            <p:nvPr/>
          </p:nvSpPr>
          <p:spPr bwMode="auto">
            <a:xfrm>
              <a:off x="2170" y="3851"/>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dirty="0">
                  <a:effectLst>
                    <a:outerShdw blurRad="38100" dist="38100" dir="2700000" algn="tl">
                      <a:srgbClr val="C0C0C0"/>
                    </a:outerShdw>
                  </a:effectLst>
                  <a:ea typeface="楷体_GB2312" pitchFamily="49" charset="-122"/>
                </a:rPr>
                <a:t>源文件</a:t>
              </a:r>
              <a:r>
                <a:rPr kumimoji="1" lang="en-US" altLang="zh-CN" sz="2000" dirty="0">
                  <a:effectLst>
                    <a:outerShdw blurRad="38100" dist="38100" dir="2700000" algn="tl">
                      <a:srgbClr val="C0C0C0"/>
                    </a:outerShdw>
                  </a:effectLst>
                  <a:ea typeface="楷体_GB2312" pitchFamily="49" charset="-122"/>
                </a:rPr>
                <a:t>prg2.c</a:t>
              </a:r>
            </a:p>
          </p:txBody>
        </p:sp>
      </p:grpSp>
      <p:grpSp>
        <p:nvGrpSpPr>
          <p:cNvPr id="96278" name="Group 22"/>
          <p:cNvGrpSpPr>
            <a:grpSpLocks/>
          </p:cNvGrpSpPr>
          <p:nvPr/>
        </p:nvGrpSpPr>
        <p:grpSpPr bwMode="auto">
          <a:xfrm>
            <a:off x="6107362" y="2998689"/>
            <a:ext cx="2619375" cy="2786063"/>
            <a:chOff x="4011" y="2551"/>
            <a:chExt cx="1650" cy="1755"/>
          </a:xfrm>
        </p:grpSpPr>
        <p:grpSp>
          <p:nvGrpSpPr>
            <p:cNvPr id="112653" name="Group 23"/>
            <p:cNvGrpSpPr>
              <a:grpSpLocks/>
            </p:cNvGrpSpPr>
            <p:nvPr/>
          </p:nvGrpSpPr>
          <p:grpSpPr bwMode="auto">
            <a:xfrm>
              <a:off x="4011" y="2551"/>
              <a:ext cx="1650" cy="1315"/>
              <a:chOff x="4011" y="2659"/>
              <a:chExt cx="1650" cy="1315"/>
            </a:xfrm>
          </p:grpSpPr>
          <p:sp>
            <p:nvSpPr>
              <p:cNvPr id="112655" name="Rectangle 24"/>
              <p:cNvSpPr>
                <a:spLocks noChangeArrowheads="1"/>
              </p:cNvSpPr>
              <p:nvPr/>
            </p:nvSpPr>
            <p:spPr bwMode="auto">
              <a:xfrm>
                <a:off x="4011" y="2659"/>
                <a:ext cx="1650" cy="1315"/>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96281" name="Text Box 25"/>
              <p:cNvSpPr txBox="1">
                <a:spLocks noChangeArrowheads="1"/>
              </p:cNvSpPr>
              <p:nvPr/>
            </p:nvSpPr>
            <p:spPr bwMode="auto">
              <a:xfrm>
                <a:off x="4316" y="3430"/>
                <a:ext cx="1085" cy="291"/>
              </a:xfrm>
              <a:prstGeom prst="rect">
                <a:avLst/>
              </a:prstGeom>
              <a:gradFill rotWithShape="1">
                <a:gsLst>
                  <a:gs pos="0">
                    <a:srgbClr val="FF00FF"/>
                  </a:gs>
                  <a:gs pos="100000">
                    <a:schemeClr val="bg1"/>
                  </a:gs>
                </a:gsLst>
                <a:lin ang="5400000" scaled="1"/>
              </a:gra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en-US" altLang="zh-CN" sz="2400">
                    <a:effectLst>
                      <a:outerShdw blurRad="38100" dist="38100" dir="2700000" algn="tl">
                        <a:srgbClr val="FFFFFF"/>
                      </a:outerShdw>
                    </a:effectLst>
                    <a:ea typeface="宋体" pitchFamily="2" charset="-122"/>
                  </a:rPr>
                  <a:t>B</a:t>
                </a:r>
              </a:p>
            </p:txBody>
          </p:sp>
          <p:sp>
            <p:nvSpPr>
              <p:cNvPr id="96282" name="Text Box 26"/>
              <p:cNvSpPr txBox="1">
                <a:spLocks noChangeArrowheads="1"/>
              </p:cNvSpPr>
              <p:nvPr/>
            </p:nvSpPr>
            <p:spPr bwMode="auto">
              <a:xfrm>
                <a:off x="4322" y="2886"/>
                <a:ext cx="1062" cy="291"/>
              </a:xfrm>
              <a:prstGeom prst="rect">
                <a:avLst/>
              </a:prstGeom>
              <a:gradFill rotWithShape="1">
                <a:gsLst>
                  <a:gs pos="0">
                    <a:srgbClr val="FFCC99"/>
                  </a:gs>
                  <a:gs pos="100000">
                    <a:schemeClr val="bg1"/>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en-US" altLang="zh-CN" sz="2400">
                    <a:effectLst>
                      <a:outerShdw blurRad="38100" dist="38100" dir="2700000" algn="tl">
                        <a:srgbClr val="FFFFFF"/>
                      </a:outerShdw>
                    </a:effectLst>
                    <a:ea typeface="宋体" pitchFamily="2" charset="-122"/>
                  </a:rPr>
                  <a:t>A</a:t>
                </a:r>
              </a:p>
            </p:txBody>
          </p:sp>
        </p:grpSp>
        <p:sp>
          <p:nvSpPr>
            <p:cNvPr id="96283" name="Text Box 27"/>
            <p:cNvSpPr txBox="1">
              <a:spLocks noChangeArrowheads="1"/>
            </p:cNvSpPr>
            <p:nvPr/>
          </p:nvSpPr>
          <p:spPr bwMode="auto">
            <a:xfrm>
              <a:off x="4519" y="3860"/>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dirty="0">
                  <a:effectLst>
                    <a:outerShdw blurRad="38100" dist="38100" dir="2700000" algn="tl">
                      <a:srgbClr val="C0C0C0"/>
                    </a:outerShdw>
                  </a:effectLst>
                  <a:ea typeface="楷体_GB2312" pitchFamily="49" charset="-122"/>
                </a:rPr>
                <a:t>新源文件</a:t>
              </a:r>
              <a:r>
                <a:rPr kumimoji="1" lang="en-US" altLang="zh-CN" sz="2000" dirty="0">
                  <a:effectLst>
                    <a:outerShdw blurRad="38100" dist="38100" dir="2700000" algn="tl">
                      <a:srgbClr val="C0C0C0"/>
                    </a:outerShdw>
                  </a:effectLst>
                  <a:ea typeface="楷体_GB2312" pitchFamily="49" charset="-122"/>
                </a:rPr>
                <a:t>prg2.c</a:t>
              </a:r>
            </a:p>
          </p:txBody>
        </p:sp>
      </p:grpSp>
      <p:grpSp>
        <p:nvGrpSpPr>
          <p:cNvPr id="96284" name="Group 28"/>
          <p:cNvGrpSpPr>
            <a:grpSpLocks/>
          </p:cNvGrpSpPr>
          <p:nvPr/>
        </p:nvGrpSpPr>
        <p:grpSpPr bwMode="auto">
          <a:xfrm>
            <a:off x="1216272" y="3357461"/>
            <a:ext cx="1079500" cy="863600"/>
            <a:chOff x="930" y="2777"/>
            <a:chExt cx="680" cy="544"/>
          </a:xfrm>
        </p:grpSpPr>
        <p:sp>
          <p:nvSpPr>
            <p:cNvPr id="112651" name="Line 29"/>
            <p:cNvSpPr>
              <a:spLocks noChangeShapeType="1"/>
            </p:cNvSpPr>
            <p:nvPr/>
          </p:nvSpPr>
          <p:spPr bwMode="auto">
            <a:xfrm flipV="1">
              <a:off x="930" y="2777"/>
              <a:ext cx="0" cy="544"/>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2652" name="Line 30"/>
            <p:cNvSpPr>
              <a:spLocks noChangeShapeType="1"/>
            </p:cNvSpPr>
            <p:nvPr/>
          </p:nvSpPr>
          <p:spPr bwMode="auto">
            <a:xfrm>
              <a:off x="930" y="2777"/>
              <a:ext cx="680"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2" name="TextBox 1"/>
          <p:cNvSpPr txBox="1"/>
          <p:nvPr/>
        </p:nvSpPr>
        <p:spPr bwMode="auto">
          <a:xfrm>
            <a:off x="2627784" y="260648"/>
            <a:ext cx="3816424" cy="523220"/>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lgn="ctr" eaLnBrk="1" hangingPunct="1">
              <a:spcBef>
                <a:spcPts val="0"/>
              </a:spcBef>
              <a:buNone/>
            </a:pPr>
            <a:r>
              <a:rPr lang="zh-CN" altLang="en-US" sz="2800" b="1" dirty="0">
                <a:solidFill>
                  <a:srgbClr val="CC0000"/>
                </a:solidFill>
                <a:latin typeface="Times New Roman" pitchFamily="18" charset="0"/>
                <a:ea typeface="楷体_GB2312" pitchFamily="49" charset="-122"/>
              </a:rPr>
              <a:t>文件包含示意图</a:t>
            </a:r>
          </a:p>
        </p:txBody>
      </p:sp>
      <p:sp>
        <p:nvSpPr>
          <p:cNvPr id="30" name="TextBox 29"/>
          <p:cNvSpPr txBox="1"/>
          <p:nvPr/>
        </p:nvSpPr>
        <p:spPr bwMode="auto">
          <a:xfrm>
            <a:off x="478373" y="1028734"/>
            <a:ext cx="7835614" cy="1815882"/>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342900" indent="-342900" algn="l" eaLnBrk="1" hangingPunct="1">
              <a:spcBef>
                <a:spcPts val="0"/>
              </a:spcBef>
              <a:buFont typeface="Arial" pitchFamily="34" charset="0"/>
              <a:buChar char="•"/>
            </a:pPr>
            <a:r>
              <a:rPr lang="en-US" altLang="zh-CN" sz="2800" b="1" dirty="0">
                <a:latin typeface="Times New Roman" pitchFamily="18" charset="0"/>
                <a:ea typeface="楷体_GB2312" pitchFamily="49" charset="-122"/>
              </a:rPr>
              <a:t>#include </a:t>
            </a:r>
            <a:r>
              <a:rPr lang="zh-CN" altLang="en-US" sz="2800" b="1" dirty="0">
                <a:latin typeface="Times New Roman" pitchFamily="18" charset="0"/>
                <a:ea typeface="楷体_GB2312" pitchFamily="49" charset="-122"/>
              </a:rPr>
              <a:t>是一个编译预处理命令，在编译之前处理；</a:t>
            </a:r>
            <a:endParaRPr lang="en-US" altLang="zh-CN" sz="2800" b="1" dirty="0">
              <a:latin typeface="Times New Roman" pitchFamily="18" charset="0"/>
              <a:ea typeface="楷体_GB2312" pitchFamily="49" charset="-122"/>
            </a:endParaRPr>
          </a:p>
          <a:p>
            <a:pPr marL="342900" indent="-342900" algn="l" eaLnBrk="1" hangingPunct="1">
              <a:spcBef>
                <a:spcPts val="0"/>
              </a:spcBef>
              <a:buFont typeface="Arial" pitchFamily="34" charset="0"/>
              <a:buChar char="•"/>
            </a:pPr>
            <a:r>
              <a:rPr lang="zh-CN" altLang="en-US" sz="2800" b="1" dirty="0">
                <a:latin typeface="Times New Roman" pitchFamily="18" charset="0"/>
                <a:ea typeface="楷体_GB2312" pitchFamily="49" charset="-122"/>
              </a:rPr>
              <a:t>不只是用来引入库的，还可以做其他的事情；</a:t>
            </a:r>
            <a:endParaRPr lang="en-US" altLang="zh-CN" sz="2800" b="1" dirty="0">
              <a:latin typeface="Times New Roman" pitchFamily="18" charset="0"/>
              <a:ea typeface="楷体_GB2312" pitchFamily="49" charset="-122"/>
            </a:endParaRPr>
          </a:p>
          <a:p>
            <a:pPr marL="342900" indent="-342900" algn="l" eaLnBrk="1" hangingPunct="1">
              <a:spcBef>
                <a:spcPts val="0"/>
              </a:spcBef>
              <a:buFont typeface="Arial" pitchFamily="34" charset="0"/>
              <a:buChar char="•"/>
            </a:pPr>
            <a:r>
              <a:rPr lang="zh-CN" altLang="en-US" sz="2800" b="1" dirty="0">
                <a:latin typeface="Times New Roman" pitchFamily="18" charset="0"/>
                <a:ea typeface="楷体_GB2312" pitchFamily="49" charset="-122"/>
              </a:rPr>
              <a:t>不一定放在 </a:t>
            </a:r>
            <a:r>
              <a:rPr lang="en-US" altLang="zh-CN" sz="2800" b="1" dirty="0">
                <a:latin typeface="Times New Roman" pitchFamily="18" charset="0"/>
                <a:ea typeface="楷体_GB2312" pitchFamily="49" charset="-122"/>
              </a:rPr>
              <a:t>.c </a:t>
            </a:r>
            <a:r>
              <a:rPr lang="zh-CN" altLang="en-US" sz="2800" b="1" dirty="0">
                <a:latin typeface="Times New Roman" pitchFamily="18" charset="0"/>
                <a:ea typeface="楷体_GB2312" pitchFamily="49" charset="-122"/>
              </a:rPr>
              <a:t>程序的最开始。</a:t>
            </a:r>
          </a:p>
        </p:txBody>
      </p:sp>
      <p:sp>
        <p:nvSpPr>
          <p:cNvPr id="27" name="灯片编号占位符 1"/>
          <p:cNvSpPr>
            <a:spLocks noGrp="1"/>
          </p:cNvSpPr>
          <p:nvPr>
            <p:ph type="sldNum" sz="quarter" idx="10"/>
          </p:nvPr>
        </p:nvSpPr>
        <p:spPr>
          <a:xfrm>
            <a:off x="8460432" y="6355119"/>
            <a:ext cx="563562" cy="480053"/>
          </a:xfrm>
        </p:spPr>
        <p:txBody>
          <a:bodyPr/>
          <a:lstStyle/>
          <a:p>
            <a:pPr>
              <a:defRPr/>
            </a:pPr>
            <a:fld id="{3FD94C4A-8F15-4C11-93AA-B5C4580C49D9}" type="slidenum">
              <a:rPr lang="zh-CN" altLang="en-US" b="1" smtClean="0">
                <a:solidFill>
                  <a:srgbClr val="00B050"/>
                </a:solidFill>
              </a:rPr>
              <a:pPr>
                <a:defRPr/>
              </a:pPr>
              <a:t>105</a:t>
            </a:fld>
            <a:r>
              <a:rPr lang="zh-CN" altLang="en-US" b="1" dirty="0">
                <a:solidFill>
                  <a:srgbClr val="00B050"/>
                </a:solidFill>
              </a:rPr>
              <a:t> </a:t>
            </a:r>
            <a:endParaRPr lang="zh-CN" altLang="en-US" dirty="0">
              <a:solidFill>
                <a:srgbClr val="00B050"/>
              </a:solidFill>
            </a:endParaRPr>
          </a:p>
        </p:txBody>
      </p:sp>
    </p:spTree>
    <p:extLst>
      <p:ext uri="{BB962C8B-B14F-4D97-AF65-F5344CB8AC3E}">
        <p14:creationId xmlns:p14="http://schemas.microsoft.com/office/powerpoint/2010/main" val="2945390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left)">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left)">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6267"/>
                                        </p:tgtEl>
                                        <p:attrNameLst>
                                          <p:attrName>style.visibility</p:attrName>
                                        </p:attrNameLst>
                                      </p:cBhvr>
                                      <p:to>
                                        <p:strVal val="visible"/>
                                      </p:to>
                                    </p:set>
                                    <p:animEffect transition="in" filter="box(out)">
                                      <p:cBhvr>
                                        <p:cTn id="22" dur="500"/>
                                        <p:tgtEl>
                                          <p:spTgt spid="96267"/>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96272"/>
                                        </p:tgtEl>
                                        <p:attrNameLst>
                                          <p:attrName>style.visibility</p:attrName>
                                        </p:attrNameLst>
                                      </p:cBhvr>
                                      <p:to>
                                        <p:strVal val="visible"/>
                                      </p:to>
                                    </p:set>
                                    <p:animEffect transition="in" filter="box(out)">
                                      <p:cBhvr>
                                        <p:cTn id="26" dur="500"/>
                                        <p:tgtEl>
                                          <p:spTgt spid="9627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96284"/>
                                        </p:tgtEl>
                                        <p:attrNameLst>
                                          <p:attrName>style.visibility</p:attrName>
                                        </p:attrNameLst>
                                      </p:cBhvr>
                                      <p:to>
                                        <p:strVal val="visible"/>
                                      </p:to>
                                    </p:set>
                                    <p:animEffect transition="in" filter="strips(upRight)">
                                      <p:cBhvr>
                                        <p:cTn id="31" dur="500"/>
                                        <p:tgtEl>
                                          <p:spTgt spid="96284"/>
                                        </p:tgtEl>
                                      </p:cBhvr>
                                    </p:animEffect>
                                  </p:childTnLst>
                                </p:cTn>
                              </p:par>
                            </p:childTnLst>
                          </p:cTn>
                        </p:par>
                        <p:par>
                          <p:cTn id="32" fill="hold">
                            <p:stCondLst>
                              <p:cond delay="500"/>
                            </p:stCondLst>
                            <p:childTnLst>
                              <p:par>
                                <p:cTn id="33" presetID="18" presetClass="entr" presetSubtype="6" fill="hold" nodeType="afterEffect">
                                  <p:stCondLst>
                                    <p:cond delay="0"/>
                                  </p:stCondLst>
                                  <p:childTnLst>
                                    <p:set>
                                      <p:cBhvr>
                                        <p:cTn id="34" dur="1" fill="hold">
                                          <p:stCondLst>
                                            <p:cond delay="0"/>
                                          </p:stCondLst>
                                        </p:cTn>
                                        <p:tgtEl>
                                          <p:spTgt spid="96264"/>
                                        </p:tgtEl>
                                        <p:attrNameLst>
                                          <p:attrName>style.visibility</p:attrName>
                                        </p:attrNameLst>
                                      </p:cBhvr>
                                      <p:to>
                                        <p:strVal val="visible"/>
                                      </p:to>
                                    </p:set>
                                    <p:animEffect transition="in" filter="strips(downRight)">
                                      <p:cBhvr>
                                        <p:cTn id="35" dur="500"/>
                                        <p:tgtEl>
                                          <p:spTgt spid="96264"/>
                                        </p:tgtEl>
                                      </p:cBhvr>
                                    </p:animEffect>
                                  </p:childTnLst>
                                </p:cTn>
                              </p:par>
                            </p:childTnLst>
                          </p:cTn>
                        </p:par>
                        <p:par>
                          <p:cTn id="36" fill="hold">
                            <p:stCondLst>
                              <p:cond delay="1000"/>
                            </p:stCondLst>
                            <p:childTnLst>
                              <p:par>
                                <p:cTn id="37" presetID="4" presetClass="entr" presetSubtype="32" fill="hold" nodeType="afterEffect">
                                  <p:stCondLst>
                                    <p:cond delay="0"/>
                                  </p:stCondLst>
                                  <p:childTnLst>
                                    <p:set>
                                      <p:cBhvr>
                                        <p:cTn id="38" dur="1" fill="hold">
                                          <p:stCondLst>
                                            <p:cond delay="0"/>
                                          </p:stCondLst>
                                        </p:cTn>
                                        <p:tgtEl>
                                          <p:spTgt spid="96278"/>
                                        </p:tgtEl>
                                        <p:attrNameLst>
                                          <p:attrName>style.visibility</p:attrName>
                                        </p:attrNameLst>
                                      </p:cBhvr>
                                      <p:to>
                                        <p:strVal val="visible"/>
                                      </p:to>
                                    </p:set>
                                    <p:animEffect transition="in" filter="box(out)">
                                      <p:cBhvr>
                                        <p:cTn id="39" dur="500"/>
                                        <p:tgtEl>
                                          <p:spTgt spid="96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65CAAF4-D282-4626-BA90-D57DE663E9B4}" type="slidenum">
              <a:rPr lang="zh-CN" altLang="en-US" b="1">
                <a:solidFill>
                  <a:srgbClr val="FF9900"/>
                </a:solidFill>
              </a:rPr>
              <a:pPr>
                <a:defRPr/>
              </a:pPr>
              <a:t>106</a:t>
            </a:fld>
            <a:r>
              <a:rPr lang="zh-CN" altLang="en-US" b="1"/>
              <a:t> </a:t>
            </a:r>
            <a:r>
              <a:rPr lang="zh-CN" altLang="en-US"/>
              <a:t>页</a:t>
            </a:r>
          </a:p>
        </p:txBody>
      </p:sp>
      <p:sp>
        <p:nvSpPr>
          <p:cNvPr id="266242" name="Rectangle 2"/>
          <p:cNvSpPr>
            <a:spLocks noChangeArrowheads="1"/>
          </p:cNvSpPr>
          <p:nvPr/>
        </p:nvSpPr>
        <p:spPr bwMode="auto">
          <a:xfrm>
            <a:off x="304800" y="835025"/>
            <a:ext cx="1371600" cy="5254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buFont typeface="Wingdings" pitchFamily="2" charset="2"/>
              <a:buChar char="§"/>
            </a:pPr>
            <a:r>
              <a:rPr kumimoji="1" lang="zh-CN" altLang="en-US" sz="2800" dirty="0">
                <a:solidFill>
                  <a:srgbClr val="FF3300"/>
                </a:solidFill>
              </a:rPr>
              <a:t>用途</a:t>
            </a:r>
          </a:p>
        </p:txBody>
      </p:sp>
      <p:sp>
        <p:nvSpPr>
          <p:cNvPr id="266243" name="Rectangle 3"/>
          <p:cNvSpPr>
            <a:spLocks noChangeArrowheads="1"/>
          </p:cNvSpPr>
          <p:nvPr/>
        </p:nvSpPr>
        <p:spPr bwMode="auto">
          <a:xfrm>
            <a:off x="533400" y="1676400"/>
            <a:ext cx="8077200" cy="4143375"/>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spcBef>
                <a:spcPct val="50000"/>
              </a:spcBef>
              <a:buFont typeface="Wingdings" pitchFamily="2" charset="2"/>
              <a:buChar char="Ø"/>
            </a:pPr>
            <a:r>
              <a:rPr kumimoji="1" lang="en-US" altLang="zh-CN" sz="2800" dirty="0"/>
              <a:t>   </a:t>
            </a:r>
            <a:r>
              <a:rPr kumimoji="1" lang="zh-CN" altLang="en-US" sz="2800" dirty="0"/>
              <a:t>将符号常量 </a:t>
            </a:r>
            <a:r>
              <a:rPr kumimoji="1" lang="en-US" altLang="zh-CN" sz="2800" dirty="0"/>
              <a:t>, </a:t>
            </a:r>
            <a:r>
              <a:rPr kumimoji="1" lang="zh-CN" altLang="en-US" sz="2800" dirty="0"/>
              <a:t>带参数的宏及构造类型的变量等定义在一个独立的文件中</a:t>
            </a:r>
            <a:r>
              <a:rPr kumimoji="1" lang="en-US" altLang="zh-CN" sz="2800" dirty="0"/>
              <a:t>,</a:t>
            </a:r>
            <a:r>
              <a:rPr kumimoji="1" lang="zh-CN" altLang="en-US" sz="2800" dirty="0"/>
              <a:t>为其他文件共享。</a:t>
            </a:r>
          </a:p>
          <a:p>
            <a:pPr algn="l" eaLnBrk="0" hangingPunct="0">
              <a:lnSpc>
                <a:spcPct val="120000"/>
              </a:lnSpc>
              <a:spcBef>
                <a:spcPct val="50000"/>
              </a:spcBef>
              <a:buFont typeface="Wingdings" pitchFamily="2" charset="2"/>
              <a:buChar char="Ø"/>
            </a:pPr>
            <a:r>
              <a:rPr kumimoji="1" lang="zh-CN" altLang="en-US" sz="2800" dirty="0"/>
              <a:t>  程序员可将工作中积累的有价值的符号</a:t>
            </a:r>
            <a:r>
              <a:rPr kumimoji="1" lang="en-US" altLang="zh-CN" sz="2800" dirty="0"/>
              <a:t>,</a:t>
            </a:r>
            <a:r>
              <a:rPr kumimoji="1" lang="zh-CN" altLang="en-US" sz="2800" dirty="0"/>
              <a:t>带参数的宏定义</a:t>
            </a:r>
            <a:r>
              <a:rPr kumimoji="1" lang="en-US" altLang="zh-CN" sz="2800" dirty="0"/>
              <a:t>,</a:t>
            </a:r>
            <a:r>
              <a:rPr kumimoji="1" lang="zh-CN" altLang="en-US" sz="2800" dirty="0"/>
              <a:t>或一些外部变量</a:t>
            </a:r>
            <a:r>
              <a:rPr kumimoji="1" lang="en-US" altLang="zh-CN" sz="2800" dirty="0"/>
              <a:t>,</a:t>
            </a:r>
            <a:r>
              <a:rPr kumimoji="1" lang="zh-CN" altLang="en-US" sz="2800" dirty="0"/>
              <a:t>通用的子程序定义成一个文件</a:t>
            </a:r>
            <a:r>
              <a:rPr kumimoji="1" lang="en-US" altLang="zh-CN" sz="2800" dirty="0"/>
              <a:t>,</a:t>
            </a:r>
            <a:r>
              <a:rPr kumimoji="1" lang="zh-CN" altLang="en-US" sz="2800" dirty="0"/>
              <a:t>需要时</a:t>
            </a:r>
            <a:r>
              <a:rPr kumimoji="1" lang="en-US" altLang="zh-CN" sz="2800" dirty="0"/>
              <a:t>,</a:t>
            </a:r>
            <a:r>
              <a:rPr kumimoji="1" lang="zh-CN" altLang="en-US" sz="2800" dirty="0"/>
              <a:t>包含进源程序。</a:t>
            </a:r>
          </a:p>
          <a:p>
            <a:pPr algn="l" eaLnBrk="0" hangingPunct="0">
              <a:lnSpc>
                <a:spcPct val="120000"/>
              </a:lnSpc>
              <a:spcBef>
                <a:spcPct val="50000"/>
              </a:spcBef>
              <a:buFont typeface="Wingdings" pitchFamily="2" charset="2"/>
              <a:buChar char="Ø"/>
            </a:pPr>
            <a:r>
              <a:rPr kumimoji="1" lang="zh-CN" altLang="en-US" sz="2800" dirty="0"/>
              <a:t>  使用</a:t>
            </a:r>
            <a:r>
              <a:rPr kumimoji="1" lang="en-US" altLang="zh-CN" sz="2800" dirty="0"/>
              <a:t>C</a:t>
            </a:r>
            <a:r>
              <a:rPr kumimoji="1" lang="zh-CN" altLang="zh-CN" sz="2800" dirty="0"/>
              <a:t>中的库函数,需将所在的头文件包含进源程序。</a:t>
            </a:r>
            <a:endParaRPr kumimoji="1" lang="zh-CN" altLang="en-US" sz="2800" i="1" dirty="0">
              <a:latin typeface="Arial" charset="0"/>
            </a:endParaRPr>
          </a:p>
        </p:txBody>
      </p:sp>
    </p:spTree>
    <p:extLst>
      <p:ext uri="{BB962C8B-B14F-4D97-AF65-F5344CB8AC3E}">
        <p14:creationId xmlns:p14="http://schemas.microsoft.com/office/powerpoint/2010/main" val="32894362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utoUpdateAnimBg="0"/>
      <p:bldP spid="26624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多个文件组合在一起</a:t>
            </a:r>
          </a:p>
        </p:txBody>
      </p:sp>
      <p:sp>
        <p:nvSpPr>
          <p:cNvPr id="3" name="内容占位符 2"/>
          <p:cNvSpPr>
            <a:spLocks noGrp="1"/>
          </p:cNvSpPr>
          <p:nvPr>
            <p:ph idx="1"/>
          </p:nvPr>
        </p:nvSpPr>
        <p:spPr/>
        <p:txBody>
          <a:bodyPr/>
          <a:lstStyle/>
          <a:p>
            <a:pPr marL="0" indent="0">
              <a:buNone/>
            </a:pPr>
            <a:r>
              <a:rPr lang="zh-CN" altLang="en-US" b="1" dirty="0">
                <a:solidFill>
                  <a:schemeClr val="tx2"/>
                </a:solidFill>
              </a:rPr>
              <a:t>方法</a:t>
            </a:r>
            <a:r>
              <a:rPr lang="en-US" altLang="zh-CN" b="1" dirty="0">
                <a:solidFill>
                  <a:schemeClr val="tx2"/>
                </a:solidFill>
              </a:rPr>
              <a:t>1</a:t>
            </a:r>
            <a:r>
              <a:rPr lang="zh-CN" altLang="en-US" b="1" dirty="0">
                <a:solidFill>
                  <a:schemeClr val="tx2"/>
                </a:solidFill>
              </a:rPr>
              <a:t>：</a:t>
            </a:r>
            <a:endParaRPr lang="en-US" altLang="zh-CN" b="1" dirty="0">
              <a:solidFill>
                <a:schemeClr val="tx2"/>
              </a:solidFill>
            </a:endParaRPr>
          </a:p>
          <a:p>
            <a:pPr marL="0" indent="0">
              <a:buNone/>
            </a:pPr>
            <a:r>
              <a:rPr lang="en-US" altLang="zh-CN" b="1" dirty="0">
                <a:solidFill>
                  <a:schemeClr val="tx2"/>
                </a:solidFill>
              </a:rPr>
              <a:t>#include “f1.c”</a:t>
            </a:r>
          </a:p>
          <a:p>
            <a:pPr marL="0" indent="0">
              <a:buNone/>
            </a:pPr>
            <a:r>
              <a:rPr lang="en-US" altLang="zh-CN" b="1" dirty="0">
                <a:solidFill>
                  <a:schemeClr val="tx2"/>
                </a:solidFill>
              </a:rPr>
              <a:t>#include “f2.c”</a:t>
            </a:r>
          </a:p>
          <a:p>
            <a:pPr marL="0" indent="0">
              <a:buNone/>
            </a:pPr>
            <a:endParaRPr lang="en-US" altLang="zh-CN" b="1" dirty="0">
              <a:solidFill>
                <a:schemeClr val="tx2"/>
              </a:solidFill>
            </a:endParaRPr>
          </a:p>
          <a:p>
            <a:pPr marL="0" indent="0">
              <a:buNone/>
            </a:pPr>
            <a:r>
              <a:rPr lang="zh-CN" altLang="en-US" b="1" dirty="0">
                <a:solidFill>
                  <a:schemeClr val="tx2"/>
                </a:solidFill>
              </a:rPr>
              <a:t>方法</a:t>
            </a:r>
            <a:r>
              <a:rPr lang="en-US" altLang="zh-CN" b="1" dirty="0">
                <a:solidFill>
                  <a:schemeClr val="tx2"/>
                </a:solidFill>
              </a:rPr>
              <a:t>2</a:t>
            </a:r>
            <a:r>
              <a:rPr lang="zh-CN" altLang="en-US" b="1" dirty="0">
                <a:solidFill>
                  <a:schemeClr val="tx2"/>
                </a:solidFill>
              </a:rPr>
              <a:t>：</a:t>
            </a:r>
            <a:endParaRPr lang="en-US" altLang="zh-CN" b="1" dirty="0">
              <a:solidFill>
                <a:schemeClr val="tx2"/>
              </a:solidFill>
            </a:endParaRPr>
          </a:p>
          <a:p>
            <a:pPr marL="0" indent="0">
              <a:buNone/>
            </a:pPr>
            <a:r>
              <a:rPr lang="zh-CN" altLang="en-US" b="1" dirty="0">
                <a:solidFill>
                  <a:schemeClr val="tx2"/>
                </a:solidFill>
              </a:rPr>
              <a:t>编写</a:t>
            </a:r>
            <a:r>
              <a:rPr lang="en-US" altLang="zh-CN" b="1">
                <a:solidFill>
                  <a:schemeClr val="tx2"/>
                </a:solidFill>
              </a:rPr>
              <a:t>main</a:t>
            </a:r>
            <a:r>
              <a:rPr lang="zh-CN" altLang="en-US" b="1">
                <a:solidFill>
                  <a:schemeClr val="tx2"/>
                </a:solidFill>
              </a:rPr>
              <a:t>函数</a:t>
            </a:r>
            <a:r>
              <a:rPr lang="zh-CN" altLang="en-US" b="1" dirty="0">
                <a:solidFill>
                  <a:schemeClr val="tx2"/>
                </a:solidFill>
              </a:rPr>
              <a:t>；</a:t>
            </a:r>
            <a:endParaRPr lang="en-US" altLang="zh-CN" b="1" dirty="0">
              <a:solidFill>
                <a:schemeClr val="tx2"/>
              </a:solidFill>
            </a:endParaRPr>
          </a:p>
          <a:p>
            <a:pPr marL="0" indent="0">
              <a:buNone/>
            </a:pPr>
            <a:r>
              <a:rPr lang="zh-CN" altLang="en-US" b="1" dirty="0">
                <a:solidFill>
                  <a:schemeClr val="tx2"/>
                </a:solidFill>
              </a:rPr>
              <a:t>将其他文件添加到工程；</a:t>
            </a:r>
            <a:endParaRPr lang="en-US" altLang="zh-CN" b="1" dirty="0">
              <a:solidFill>
                <a:schemeClr val="tx2"/>
              </a:solidFill>
            </a:endParaRPr>
          </a:p>
          <a:p>
            <a:pPr marL="0" indent="0">
              <a:buNone/>
            </a:pPr>
            <a:r>
              <a:rPr lang="zh-CN" altLang="en-US" b="1" dirty="0">
                <a:solidFill>
                  <a:schemeClr val="tx2"/>
                </a:solidFill>
              </a:rPr>
              <a:t>只能有一个带</a:t>
            </a:r>
            <a:r>
              <a:rPr lang="en-US" altLang="zh-CN" b="1" dirty="0">
                <a:solidFill>
                  <a:schemeClr val="tx2"/>
                </a:solidFill>
              </a:rPr>
              <a:t>main.</a:t>
            </a:r>
            <a:endParaRPr lang="zh-CN" altLang="en-US" b="1" dirty="0">
              <a:solidFill>
                <a:schemeClr val="tx2"/>
              </a:solidFill>
            </a:endParaRPr>
          </a:p>
        </p:txBody>
      </p:sp>
      <p:sp>
        <p:nvSpPr>
          <p:cNvPr id="4" name="灯片编号占位符 3"/>
          <p:cNvSpPr>
            <a:spLocks noGrp="1"/>
          </p:cNvSpPr>
          <p:nvPr>
            <p:ph type="sldNum" sz="quarter" idx="10"/>
          </p:nvPr>
        </p:nvSpPr>
        <p:spPr/>
        <p:txBody>
          <a:bodyPr/>
          <a:lstStyle/>
          <a:p>
            <a:pPr>
              <a:defRPr/>
            </a:pPr>
            <a:r>
              <a:rPr lang="zh-CN" altLang="en-US"/>
              <a:t>   第 </a:t>
            </a:r>
            <a:fld id="{88D71A81-DB16-4814-824B-9B58557D21F5}" type="slidenum">
              <a:rPr lang="zh-CN" altLang="en-US" b="1" smtClean="0">
                <a:solidFill>
                  <a:srgbClr val="FF9900"/>
                </a:solidFill>
              </a:rPr>
              <a:pPr>
                <a:defRPr/>
              </a:pPr>
              <a:t>107</a:t>
            </a:fld>
            <a:r>
              <a:rPr lang="zh-CN" altLang="en-US" b="1"/>
              <a:t> </a:t>
            </a:r>
            <a:r>
              <a:rPr lang="zh-CN" altLang="en-US"/>
              <a:t>页</a:t>
            </a:r>
          </a:p>
        </p:txBody>
      </p:sp>
    </p:spTree>
    <p:extLst>
      <p:ext uri="{BB962C8B-B14F-4D97-AF65-F5344CB8AC3E}">
        <p14:creationId xmlns:p14="http://schemas.microsoft.com/office/powerpoint/2010/main" val="1567743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37232" y="861394"/>
            <a:ext cx="7930117" cy="4806699"/>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10000"/>
              </a:lnSpc>
              <a:spcBef>
                <a:spcPts val="600"/>
              </a:spcBef>
              <a:buClr>
                <a:srgbClr val="FF9900"/>
              </a:buClr>
              <a:buFontTx/>
              <a:buNone/>
            </a:pPr>
            <a:r>
              <a:rPr lang="zh-CN" altLang="en-US" sz="2800" dirty="0">
                <a:latin typeface="宋体" pitchFamily="2" charset="-122"/>
                <a:ea typeface="宋体" pitchFamily="2" charset="-122"/>
              </a:rPr>
              <a:t>    通常情况下，源程序中所有的行都参加编译，</a:t>
            </a:r>
            <a:r>
              <a:rPr lang="en-US" altLang="zh-CN" sz="2800" dirty="0">
                <a:latin typeface="宋体" pitchFamily="2" charset="-122"/>
                <a:ea typeface="宋体" pitchFamily="2" charset="-122"/>
              </a:rPr>
              <a:t>C</a:t>
            </a:r>
            <a:r>
              <a:rPr lang="zh-CN" altLang="en-US" sz="2800" dirty="0">
                <a:latin typeface="宋体" pitchFamily="2" charset="-122"/>
                <a:ea typeface="宋体" pitchFamily="2" charset="-122"/>
              </a:rPr>
              <a:t>允许有选择的选择编译的程序行。 </a:t>
            </a:r>
          </a:p>
          <a:p>
            <a:pPr eaLnBrk="1" hangingPunct="1">
              <a:lnSpc>
                <a:spcPct val="110000"/>
              </a:lnSpc>
              <a:spcBef>
                <a:spcPts val="600"/>
              </a:spcBef>
              <a:buClr>
                <a:srgbClr val="FF9900"/>
              </a:buClr>
            </a:pPr>
            <a:r>
              <a:rPr lang="zh-CN" altLang="en-US" sz="2800" dirty="0">
                <a:latin typeface="宋体" pitchFamily="2" charset="-122"/>
                <a:ea typeface="宋体" pitchFamily="2" charset="-122"/>
              </a:rPr>
              <a:t> </a:t>
            </a:r>
            <a:r>
              <a:rPr lang="zh-CN" altLang="en-US" sz="2800" dirty="0">
                <a:solidFill>
                  <a:srgbClr val="993300"/>
                </a:solidFill>
                <a:latin typeface="宋体" pitchFamily="2" charset="-122"/>
                <a:ea typeface="宋体" pitchFamily="2" charset="-122"/>
              </a:rPr>
              <a:t>条件编译</a:t>
            </a:r>
            <a:endParaRPr lang="en-US" altLang="zh-CN" sz="2800" dirty="0">
              <a:latin typeface="宋体" pitchFamily="2" charset="-122"/>
              <a:ea typeface="宋体" pitchFamily="2" charset="-122"/>
            </a:endParaRPr>
          </a:p>
          <a:p>
            <a:pPr marL="0" indent="0" eaLnBrk="1" hangingPunct="1">
              <a:lnSpc>
                <a:spcPct val="110000"/>
              </a:lnSpc>
              <a:spcBef>
                <a:spcPts val="600"/>
              </a:spcBef>
              <a:buClr>
                <a:srgbClr val="FF9900"/>
              </a:buClr>
              <a:buFontTx/>
              <a:buNone/>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程序中的一部分内容在满足一定的条件下才能进行编译，即对一部分内容指定编译条件。       </a:t>
            </a:r>
          </a:p>
          <a:p>
            <a:pPr eaLnBrk="1" hangingPunct="1">
              <a:lnSpc>
                <a:spcPct val="110000"/>
              </a:lnSpc>
              <a:spcBef>
                <a:spcPts val="600"/>
              </a:spcBef>
              <a:buClr>
                <a:srgbClr val="FF9900"/>
              </a:buClr>
            </a:pPr>
            <a:r>
              <a:rPr lang="zh-CN" altLang="en-US" sz="2800" dirty="0">
                <a:latin typeface="宋体" pitchFamily="2" charset="-122"/>
                <a:ea typeface="宋体" pitchFamily="2" charset="-122"/>
              </a:rPr>
              <a:t> </a:t>
            </a:r>
            <a:r>
              <a:rPr lang="zh-CN" altLang="en-US" sz="2800" dirty="0">
                <a:solidFill>
                  <a:srgbClr val="993300"/>
                </a:solidFill>
                <a:latin typeface="宋体" pitchFamily="2" charset="-122"/>
                <a:ea typeface="宋体" pitchFamily="2" charset="-122"/>
              </a:rPr>
              <a:t>条件编译的作用</a:t>
            </a:r>
            <a:endParaRPr lang="en-US" altLang="zh-CN" sz="2800" dirty="0">
              <a:latin typeface="宋体" pitchFamily="2" charset="-122"/>
              <a:ea typeface="宋体" pitchFamily="2" charset="-122"/>
            </a:endParaRPr>
          </a:p>
          <a:p>
            <a:pPr marL="0" indent="0" eaLnBrk="1" hangingPunct="1">
              <a:lnSpc>
                <a:spcPct val="110000"/>
              </a:lnSpc>
              <a:spcBef>
                <a:spcPts val="600"/>
              </a:spcBef>
              <a:buClr>
                <a:srgbClr val="FF9900"/>
              </a:buClr>
              <a:buFontTx/>
              <a:buNone/>
            </a:pPr>
            <a:r>
              <a:rPr lang="zh-CN" altLang="en-US" sz="2800" dirty="0">
                <a:latin typeface="宋体" pitchFamily="2" charset="-122"/>
                <a:ea typeface="宋体" pitchFamily="2" charset="-122"/>
              </a:rPr>
              <a:t>   可有效地提高程序的可移植性，并广泛地应用在商业软件中，为一个程序提供各种不同的版本。</a:t>
            </a:r>
          </a:p>
        </p:txBody>
      </p:sp>
      <p:sp>
        <p:nvSpPr>
          <p:cNvPr id="4" name="灯片编号占位符 1"/>
          <p:cNvSpPr>
            <a:spLocks noGrp="1"/>
          </p:cNvSpPr>
          <p:nvPr>
            <p:ph type="sldNum" sz="quarter" idx="10"/>
          </p:nvPr>
        </p:nvSpPr>
        <p:spPr>
          <a:xfrm>
            <a:off x="8460432" y="6355119"/>
            <a:ext cx="563562" cy="480053"/>
          </a:xfrm>
        </p:spPr>
        <p:txBody>
          <a:bodyPr/>
          <a:lstStyle/>
          <a:p>
            <a:pPr>
              <a:defRPr/>
            </a:pPr>
            <a:fld id="{3FD94C4A-8F15-4C11-93AA-B5C4580C49D9}" type="slidenum">
              <a:rPr lang="zh-CN" altLang="en-US" b="1" smtClean="0">
                <a:solidFill>
                  <a:srgbClr val="00B050"/>
                </a:solidFill>
              </a:rPr>
              <a:pPr>
                <a:defRPr/>
              </a:pPr>
              <a:t>108</a:t>
            </a:fld>
            <a:r>
              <a:rPr lang="zh-CN" altLang="en-US" b="1" dirty="0">
                <a:solidFill>
                  <a:srgbClr val="00B050"/>
                </a:solidFill>
              </a:rPr>
              <a:t> </a:t>
            </a:r>
            <a:endParaRPr lang="zh-CN" altLang="en-US" dirty="0">
              <a:solidFill>
                <a:srgbClr val="00B050"/>
              </a:solidFill>
            </a:endParaRPr>
          </a:p>
        </p:txBody>
      </p:sp>
      <p:sp>
        <p:nvSpPr>
          <p:cNvPr id="6" name="标题 1"/>
          <p:cNvSpPr>
            <a:spLocks noGrp="1"/>
          </p:cNvSpPr>
          <p:nvPr>
            <p:ph type="title"/>
          </p:nvPr>
        </p:nvSpPr>
        <p:spPr>
          <a:xfrm>
            <a:off x="2411728" y="0"/>
            <a:ext cx="3312368" cy="764117"/>
          </a:xfr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r>
              <a:rPr lang="zh-CN" altLang="en-US" dirty="0">
                <a:solidFill>
                  <a:schemeClr val="tx1"/>
                </a:solidFill>
              </a:rPr>
              <a:t>条件编译</a:t>
            </a:r>
          </a:p>
        </p:txBody>
      </p:sp>
    </p:spTree>
    <p:extLst>
      <p:ext uri="{BB962C8B-B14F-4D97-AF65-F5344CB8AC3E}">
        <p14:creationId xmlns:p14="http://schemas.microsoft.com/office/powerpoint/2010/main" val="21321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827584" y="742143"/>
            <a:ext cx="3958557" cy="542081"/>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10000"/>
              </a:lnSpc>
              <a:spcBef>
                <a:spcPts val="600"/>
              </a:spcBef>
              <a:buClr>
                <a:srgbClr val="FF9900"/>
              </a:buClr>
              <a:buNone/>
            </a:pPr>
            <a:r>
              <a:rPr lang="zh-CN" altLang="en-US" sz="2400" dirty="0">
                <a:solidFill>
                  <a:srgbClr val="993300"/>
                </a:solidFill>
                <a:latin typeface="黑体" pitchFamily="49" charset="-122"/>
                <a:ea typeface="黑体" pitchFamily="49" charset="-122"/>
              </a:rPr>
              <a:t>条件编译的一般格式：</a:t>
            </a:r>
          </a:p>
        </p:txBody>
      </p:sp>
      <p:sp>
        <p:nvSpPr>
          <p:cNvPr id="12" name="Rectangle 11"/>
          <p:cNvSpPr>
            <a:spLocks noChangeArrowheads="1"/>
          </p:cNvSpPr>
          <p:nvPr/>
        </p:nvSpPr>
        <p:spPr bwMode="auto">
          <a:xfrm>
            <a:off x="3946284" y="1268728"/>
            <a:ext cx="2077340" cy="1938992"/>
          </a:xfrm>
          <a:prstGeom prst="rect">
            <a:avLst/>
          </a:prstGeom>
          <a:solidFill>
            <a:srgbClr val="FFFFFF"/>
          </a:solidFill>
          <a:ln w="19050">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a:t>
            </a:r>
            <a:r>
              <a:rPr kumimoji="0" lang="en-US" altLang="zh-CN" sz="2400" b="1" i="0" u="none" strike="noStrike" kern="0" cap="none" spc="0" normalizeH="0" baseline="0" noProof="0" dirty="0" err="1">
                <a:ln>
                  <a:noFill/>
                </a:ln>
                <a:solidFill>
                  <a:srgbClr val="0033CC"/>
                </a:solidFill>
                <a:effectLst/>
                <a:uLnTx/>
                <a:uFillTx/>
                <a:latin typeface="Times New Roman" pitchFamily="18" charset="0"/>
                <a:ea typeface="楷体_GB2312" pitchFamily="49" charset="-122"/>
              </a:rPr>
              <a:t>ifdef</a:t>
            </a: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   </a:t>
            </a:r>
            <a:r>
              <a:rPr kumimoji="0" lang="zh-CN" altLang="en-US" sz="2400" b="1" i="0" u="none" strike="noStrike" kern="0" cap="none" spc="0" normalizeH="0" baseline="0" noProof="0" dirty="0">
                <a:ln>
                  <a:noFill/>
                </a:ln>
                <a:solidFill>
                  <a:srgbClr val="FF0000"/>
                </a:solidFill>
                <a:effectLst/>
                <a:uLnTx/>
                <a:uFillTx/>
                <a:latin typeface="Times New Roman" pitchFamily="18" charset="0"/>
                <a:ea typeface="楷体_GB2312" pitchFamily="49" charset="-122"/>
              </a:rPr>
              <a:t>宏名</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Times New Roman" pitchFamily="18" charset="0"/>
                <a:ea typeface="楷体_GB2312" pitchFamily="49" charset="-122"/>
              </a:rPr>
              <a:t>        程序段 </a:t>
            </a: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1</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#else</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        </a:t>
            </a:r>
            <a:r>
              <a:rPr kumimoji="0" lang="zh-CN" altLang="en-US" sz="2400" b="1" i="0" u="none" strike="noStrike" kern="0" cap="none" spc="0" normalizeH="0" baseline="0" noProof="0" dirty="0">
                <a:ln>
                  <a:noFill/>
                </a:ln>
                <a:effectLst/>
                <a:uLnTx/>
                <a:uFillTx/>
                <a:latin typeface="Times New Roman" pitchFamily="18" charset="0"/>
                <a:ea typeface="楷体_GB2312" pitchFamily="49" charset="-122"/>
              </a:rPr>
              <a:t>程序段 </a:t>
            </a: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a:t>
            </a:r>
            <a:r>
              <a:rPr kumimoji="0" lang="en-US" altLang="zh-CN" sz="2400" b="1" i="0" u="none" strike="noStrike" kern="0" cap="none" spc="0" normalizeH="0" baseline="0" noProof="0" dirty="0" err="1">
                <a:ln>
                  <a:noFill/>
                </a:ln>
                <a:solidFill>
                  <a:srgbClr val="0033CC"/>
                </a:solidFill>
                <a:effectLst/>
                <a:uLnTx/>
                <a:uFillTx/>
                <a:latin typeface="Times New Roman" pitchFamily="18" charset="0"/>
                <a:ea typeface="楷体_GB2312" pitchFamily="49" charset="-122"/>
              </a:rPr>
              <a:t>endif</a:t>
            </a:r>
            <a:endPar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endParaRPr>
          </a:p>
        </p:txBody>
      </p:sp>
      <p:sp>
        <p:nvSpPr>
          <p:cNvPr id="14" name="Rectangle 3"/>
          <p:cNvSpPr txBox="1">
            <a:spLocks noChangeArrowheads="1"/>
          </p:cNvSpPr>
          <p:nvPr/>
        </p:nvSpPr>
        <p:spPr bwMode="auto">
          <a:xfrm>
            <a:off x="612182" y="3673064"/>
            <a:ext cx="8274634" cy="2144816"/>
          </a:xfrm>
          <a:prstGeom prst="rect">
            <a:avLst/>
          </a:prstGeom>
          <a:noFill/>
          <a:ln w="12700">
            <a:solidFill>
              <a:srgbClr val="002060">
                <a:alpha val="50000"/>
              </a:srgbClr>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spcBef>
                <a:spcPts val="600"/>
              </a:spcBef>
              <a:buClr>
                <a:srgbClr val="FF9900"/>
              </a:buClr>
            </a:pPr>
            <a:r>
              <a:rPr lang="zh-CN" altLang="en-US" sz="2400" dirty="0">
                <a:latin typeface="宋体" pitchFamily="2" charset="-122"/>
                <a:ea typeface="宋体" pitchFamily="2" charset="-122"/>
              </a:rPr>
              <a:t>当</a:t>
            </a:r>
            <a:r>
              <a:rPr lang="zh-CN" altLang="en-US" sz="2400" dirty="0">
                <a:solidFill>
                  <a:srgbClr val="FF0000"/>
                </a:solidFill>
                <a:latin typeface="宋体" pitchFamily="2" charset="-122"/>
                <a:ea typeface="宋体" pitchFamily="2" charset="-122"/>
              </a:rPr>
              <a:t>表达式</a:t>
            </a:r>
            <a:r>
              <a:rPr lang="zh-CN" altLang="en-US" sz="2400" dirty="0">
                <a:latin typeface="宋体" pitchFamily="2" charset="-122"/>
                <a:ea typeface="宋体" pitchFamily="2" charset="-122"/>
              </a:rPr>
              <a:t>为非 </a:t>
            </a:r>
            <a:r>
              <a:rPr lang="en-US" altLang="zh-CN" sz="2400" dirty="0">
                <a:latin typeface="宋体" pitchFamily="2" charset="-122"/>
                <a:ea typeface="宋体" pitchFamily="2" charset="-122"/>
              </a:rPr>
              <a:t>0 </a:t>
            </a:r>
            <a:r>
              <a:rPr lang="zh-CN" altLang="en-US" sz="2400" dirty="0">
                <a:latin typeface="宋体" pitchFamily="2" charset="-122"/>
                <a:ea typeface="宋体" pitchFamily="2" charset="-122"/>
              </a:rPr>
              <a:t>时，编译程序段 </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，否则编译程序段 </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eaLnBrk="1" hangingPunct="1">
              <a:lnSpc>
                <a:spcPct val="110000"/>
              </a:lnSpc>
              <a:spcBef>
                <a:spcPts val="600"/>
              </a:spcBef>
              <a:buClr>
                <a:srgbClr val="FF9900"/>
              </a:buClr>
            </a:pPr>
            <a:r>
              <a:rPr lang="zh-CN" altLang="en-US" sz="2400" dirty="0">
                <a:latin typeface="宋体" pitchFamily="2" charset="-122"/>
                <a:ea typeface="宋体" pitchFamily="2" charset="-122"/>
              </a:rPr>
              <a:t>当</a:t>
            </a:r>
            <a:r>
              <a:rPr lang="zh-CN" altLang="en-US" sz="2400" dirty="0">
                <a:solidFill>
                  <a:srgbClr val="FF0000"/>
                </a:solidFill>
                <a:latin typeface="宋体" pitchFamily="2" charset="-122"/>
                <a:ea typeface="宋体" pitchFamily="2" charset="-122"/>
              </a:rPr>
              <a:t>宏名</a:t>
            </a:r>
            <a:r>
              <a:rPr lang="zh-CN" altLang="en-US" sz="2400" dirty="0">
                <a:latin typeface="宋体" pitchFamily="2" charset="-122"/>
                <a:ea typeface="宋体" pitchFamily="2" charset="-122"/>
              </a:rPr>
              <a:t>已经被 </a:t>
            </a:r>
            <a:r>
              <a:rPr lang="en-US" altLang="zh-CN" sz="2400" dirty="0">
                <a:latin typeface="宋体" pitchFamily="2" charset="-122"/>
                <a:ea typeface="宋体" pitchFamily="2" charset="-122"/>
              </a:rPr>
              <a:t>#define </a:t>
            </a:r>
            <a:r>
              <a:rPr lang="zh-CN" altLang="en-US" sz="2400" dirty="0">
                <a:latin typeface="宋体" pitchFamily="2" charset="-122"/>
                <a:ea typeface="宋体" pitchFamily="2" charset="-122"/>
              </a:rPr>
              <a:t>命令定义过，则编译程序段 </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，否则编译程序段 </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a:t>
            </a:r>
          </a:p>
        </p:txBody>
      </p:sp>
      <p:sp>
        <p:nvSpPr>
          <p:cNvPr id="7" name="灯片编号占位符 1"/>
          <p:cNvSpPr>
            <a:spLocks noGrp="1"/>
          </p:cNvSpPr>
          <p:nvPr>
            <p:ph type="sldNum" sz="quarter" idx="10"/>
          </p:nvPr>
        </p:nvSpPr>
        <p:spPr>
          <a:xfrm>
            <a:off x="8460432" y="6377947"/>
            <a:ext cx="563562" cy="480053"/>
          </a:xfrm>
        </p:spPr>
        <p:txBody>
          <a:bodyPr/>
          <a:lstStyle/>
          <a:p>
            <a:pPr>
              <a:defRPr/>
            </a:pPr>
            <a:fld id="{3FD94C4A-8F15-4C11-93AA-B5C4580C49D9}" type="slidenum">
              <a:rPr lang="zh-CN" altLang="en-US" b="1" smtClean="0">
                <a:solidFill>
                  <a:srgbClr val="00B050"/>
                </a:solidFill>
              </a:rPr>
              <a:pPr>
                <a:defRPr/>
              </a:pPr>
              <a:t>109</a:t>
            </a:fld>
            <a:r>
              <a:rPr lang="zh-CN" altLang="en-US" b="1" dirty="0">
                <a:solidFill>
                  <a:srgbClr val="00B050"/>
                </a:solidFill>
              </a:rPr>
              <a:t> </a:t>
            </a:r>
            <a:endParaRPr lang="zh-CN" altLang="en-US" dirty="0">
              <a:solidFill>
                <a:srgbClr val="00B050"/>
              </a:solidFill>
            </a:endParaRPr>
          </a:p>
        </p:txBody>
      </p:sp>
      <p:sp>
        <p:nvSpPr>
          <p:cNvPr id="9" name="矩形 8"/>
          <p:cNvSpPr/>
          <p:nvPr/>
        </p:nvSpPr>
        <p:spPr>
          <a:xfrm>
            <a:off x="2040561" y="23130"/>
            <a:ext cx="3068469" cy="634020"/>
          </a:xfrm>
          <a:prstGeom prst="rect">
            <a:avLst/>
          </a:prstGeom>
        </p:spPr>
        <p:txBody>
          <a:bodyPr wrap="none">
            <a:spAutoFit/>
          </a:bodyPr>
          <a:lstStyle/>
          <a:p>
            <a:pPr lvl="0">
              <a:lnSpc>
                <a:spcPct val="110000"/>
              </a:lnSpc>
              <a:spcBef>
                <a:spcPts val="600"/>
              </a:spcBef>
              <a:buClr>
                <a:srgbClr val="FF9900"/>
              </a:buClr>
            </a:pPr>
            <a:r>
              <a:rPr lang="zh-CN" altLang="en-US" sz="3200" dirty="0">
                <a:solidFill>
                  <a:srgbClr val="C00000"/>
                </a:solidFill>
                <a:latin typeface="黑体" pitchFamily="49" charset="-122"/>
                <a:ea typeface="黑体" pitchFamily="49" charset="-122"/>
              </a:rPr>
              <a:t>条件编译的格式</a:t>
            </a:r>
            <a:endParaRPr lang="en-US" altLang="zh-CN" sz="3200" dirty="0">
              <a:solidFill>
                <a:srgbClr val="C00000"/>
              </a:solidFill>
              <a:latin typeface="黑体" pitchFamily="49" charset="-122"/>
              <a:ea typeface="黑体" pitchFamily="49" charset="-122"/>
            </a:endParaRPr>
          </a:p>
        </p:txBody>
      </p:sp>
      <p:sp>
        <p:nvSpPr>
          <p:cNvPr id="10" name="Rectangle 11"/>
          <p:cNvSpPr>
            <a:spLocks noChangeArrowheads="1"/>
          </p:cNvSpPr>
          <p:nvPr/>
        </p:nvSpPr>
        <p:spPr bwMode="auto">
          <a:xfrm>
            <a:off x="898688" y="1268728"/>
            <a:ext cx="2593176" cy="1938992"/>
          </a:xfrm>
          <a:prstGeom prst="rect">
            <a:avLst/>
          </a:prstGeom>
          <a:solidFill>
            <a:srgbClr val="FFFFFF"/>
          </a:solidFill>
          <a:ln w="19050">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#if   </a:t>
            </a:r>
            <a:r>
              <a:rPr kumimoji="0" lang="zh-CN" altLang="en-US" sz="2400" b="1" i="0" u="none" strike="noStrike" kern="0" cap="none" spc="0" normalizeH="0" baseline="0" noProof="0" dirty="0">
                <a:ln>
                  <a:noFill/>
                </a:ln>
                <a:solidFill>
                  <a:srgbClr val="FF0000"/>
                </a:solidFill>
                <a:effectLst/>
                <a:uLnTx/>
                <a:uFillTx/>
                <a:latin typeface="Times New Roman" pitchFamily="18" charset="0"/>
                <a:ea typeface="楷体_GB2312" pitchFamily="49" charset="-122"/>
              </a:rPr>
              <a:t>表达式</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Times New Roman" pitchFamily="18" charset="0"/>
                <a:ea typeface="楷体_GB2312" pitchFamily="49" charset="-122"/>
              </a:rPr>
              <a:t>        程序段 </a:t>
            </a: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1</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#else</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        </a:t>
            </a:r>
            <a:r>
              <a:rPr kumimoji="0" lang="zh-CN" altLang="en-US" sz="2400" b="1" i="0" u="none" strike="noStrike" kern="0" cap="none" spc="0" normalizeH="0" baseline="0" noProof="0" dirty="0">
                <a:ln>
                  <a:noFill/>
                </a:ln>
                <a:effectLst/>
                <a:uLnTx/>
                <a:uFillTx/>
                <a:latin typeface="Times New Roman" pitchFamily="18" charset="0"/>
                <a:ea typeface="楷体_GB2312" pitchFamily="49" charset="-122"/>
              </a:rPr>
              <a:t>程序段 </a:t>
            </a:r>
            <a:r>
              <a:rPr kumimoji="0" lang="en-US" altLang="zh-CN" sz="2400" b="1" i="0" u="none" strike="noStrike" kern="0" cap="none" spc="0" normalizeH="0" baseline="0" noProof="0" dirty="0">
                <a:ln>
                  <a:noFill/>
                </a:ln>
                <a:effectLst/>
                <a:uLnTx/>
                <a:uFillTx/>
                <a:latin typeface="Times New Roman" pitchFamily="18" charset="0"/>
                <a:ea typeface="楷体_GB2312" pitchFamily="49" charset="-122"/>
              </a:rPr>
              <a:t>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rPr>
              <a:t>#</a:t>
            </a:r>
            <a:r>
              <a:rPr kumimoji="0" lang="en-US" altLang="zh-CN" sz="2400" b="1" i="0" u="none" strike="noStrike" kern="0" cap="none" spc="0" normalizeH="0" baseline="0" noProof="0" dirty="0" err="1">
                <a:ln>
                  <a:noFill/>
                </a:ln>
                <a:solidFill>
                  <a:srgbClr val="0033CC"/>
                </a:solidFill>
                <a:effectLst/>
                <a:uLnTx/>
                <a:uFillTx/>
                <a:latin typeface="Times New Roman" pitchFamily="18" charset="0"/>
                <a:ea typeface="楷体_GB2312" pitchFamily="49" charset="-122"/>
              </a:rPr>
              <a:t>endif</a:t>
            </a:r>
            <a:endParaRPr kumimoji="0" lang="en-US" altLang="zh-CN" sz="2400" b="1" i="0" u="none" strike="noStrike" kern="0" cap="none" spc="0" normalizeH="0" baseline="0" noProof="0" dirty="0">
              <a:ln>
                <a:noFill/>
              </a:ln>
              <a:solidFill>
                <a:srgbClr val="0033CC"/>
              </a:solidFill>
              <a:effectLst/>
              <a:uLnTx/>
              <a:uFillTx/>
              <a:latin typeface="Times New Roman" pitchFamily="18" charset="0"/>
              <a:ea typeface="楷体_GB2312" pitchFamily="49" charset="-122"/>
            </a:endParaRPr>
          </a:p>
        </p:txBody>
      </p:sp>
    </p:spTree>
    <p:extLst>
      <p:ext uri="{BB962C8B-B14F-4D97-AF65-F5344CB8AC3E}">
        <p14:creationId xmlns:p14="http://schemas.microsoft.com/office/powerpoint/2010/main" val="1166246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bg/>
                                          </p:spTgt>
                                        </p:tgtEl>
                                        <p:attrNameLst>
                                          <p:attrName>style.visibility</p:attrName>
                                        </p:attrNameLst>
                                      </p:cBhvr>
                                      <p:to>
                                        <p:strVal val="visible"/>
                                      </p:to>
                                    </p:set>
                                    <p:animEffect transition="in" filter="wipe(left)">
                                      <p:cBhvr>
                                        <p:cTn id="15" dur="500"/>
                                        <p:tgtEl>
                                          <p:spTgt spid="1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wipe(left)">
                                      <p:cBhvr>
                                        <p:cTn id="18" dur="500"/>
                                        <p:tgtEl>
                                          <p:spTgt spid="1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wipe(left)">
                                      <p:cBhvr>
                                        <p:cTn id="23" dur="500"/>
                                        <p:tgtEl>
                                          <p:spTgt spid="1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4" grpId="0" build="p"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r>
              <a:rPr lang="zh-CN" altLang="en-US"/>
              <a:t>   第 </a:t>
            </a:r>
            <a:fld id="{57BBA0BE-0D1E-4014-AD27-E8056987FD76}" type="slidenum">
              <a:rPr lang="zh-CN" altLang="en-US" b="1">
                <a:solidFill>
                  <a:srgbClr val="FF9900"/>
                </a:solidFill>
              </a:rPr>
              <a:pPr>
                <a:defRPr/>
              </a:pPr>
              <a:t>11</a:t>
            </a:fld>
            <a:r>
              <a:rPr lang="zh-CN" altLang="en-US" b="1"/>
              <a:t> </a:t>
            </a:r>
            <a:r>
              <a:rPr lang="zh-CN" altLang="en-US"/>
              <a:t>页</a:t>
            </a:r>
          </a:p>
        </p:txBody>
      </p:sp>
      <p:sp>
        <p:nvSpPr>
          <p:cNvPr id="13315" name="Rectangle 3"/>
          <p:cNvSpPr>
            <a:spLocks noGrp="1" noChangeArrowheads="1"/>
          </p:cNvSpPr>
          <p:nvPr>
            <p:ph type="body" idx="1"/>
          </p:nvPr>
        </p:nvSpPr>
        <p:spPr>
          <a:xfrm>
            <a:off x="479425" y="188913"/>
            <a:ext cx="8207375" cy="2663825"/>
          </a:xfrm>
        </p:spPr>
        <p:txBody>
          <a:bodyPr/>
          <a:lstStyle/>
          <a:p>
            <a:pPr>
              <a:lnSpc>
                <a:spcPct val="90000"/>
              </a:lnSpc>
              <a:buFontTx/>
              <a:buNone/>
              <a:defRPr/>
            </a:pPr>
            <a:r>
              <a:rPr lang="en-US" altLang="zh-CN" sz="2200" b="1">
                <a:solidFill>
                  <a:schemeClr val="tx1"/>
                </a:solidFill>
              </a:rPr>
              <a:t>1.  </a:t>
            </a:r>
            <a:r>
              <a:rPr lang="zh-CN" altLang="en-US" sz="2200" b="1">
                <a:solidFill>
                  <a:schemeClr val="tx1"/>
                </a:solidFill>
              </a:rPr>
              <a:t>无参函数的定义形式</a:t>
            </a:r>
          </a:p>
          <a:p>
            <a:pPr>
              <a:lnSpc>
                <a:spcPct val="90000"/>
              </a:lnSpc>
              <a:buSzPct val="90000"/>
              <a:buFont typeface="Wingdings" pitchFamily="2" charset="2"/>
              <a:buChar char="Ø"/>
              <a:defRPr/>
            </a:pPr>
            <a:r>
              <a:rPr lang="zh-CN" altLang="en-US" sz="2400" b="1">
                <a:solidFill>
                  <a:srgbClr val="FF3300"/>
                </a:solidFill>
                <a:effectLst>
                  <a:outerShdw blurRad="38100" dist="38100" dir="2700000" algn="tl">
                    <a:srgbClr val="C0C0C0"/>
                  </a:outerShdw>
                </a:effectLst>
              </a:rPr>
              <a:t>定义格式</a:t>
            </a:r>
            <a:endParaRPr lang="zh-CN" altLang="en-US" sz="2200"/>
          </a:p>
          <a:p>
            <a:pPr>
              <a:lnSpc>
                <a:spcPct val="90000"/>
              </a:lnSpc>
              <a:buFontTx/>
              <a:buNone/>
              <a:defRPr/>
            </a:pPr>
            <a:r>
              <a:rPr lang="zh-CN" altLang="en-US" sz="2200"/>
              <a:t>     </a:t>
            </a:r>
            <a:r>
              <a:rPr lang="zh-CN" altLang="en-US" sz="2200" b="1">
                <a:solidFill>
                  <a:srgbClr val="CC3300"/>
                </a:solidFill>
              </a:rPr>
              <a:t>类型标识符  </a:t>
            </a:r>
            <a:r>
              <a:rPr lang="zh-CN" altLang="en-US" sz="2200" b="1">
                <a:solidFill>
                  <a:schemeClr val="hlink"/>
                </a:solidFill>
              </a:rPr>
              <a:t>函数名（ ）</a:t>
            </a:r>
            <a:r>
              <a:rPr lang="zh-CN" altLang="en-US" sz="2200" b="1">
                <a:solidFill>
                  <a:srgbClr val="CC3300"/>
                </a:solidFill>
              </a:rPr>
              <a:t>   </a:t>
            </a:r>
          </a:p>
          <a:p>
            <a:pPr>
              <a:lnSpc>
                <a:spcPct val="90000"/>
              </a:lnSpc>
              <a:buFontTx/>
              <a:buNone/>
              <a:defRPr/>
            </a:pPr>
            <a:r>
              <a:rPr lang="zh-CN" altLang="en-US" sz="2200" b="1">
                <a:solidFill>
                  <a:srgbClr val="CC3300"/>
                </a:solidFill>
              </a:rPr>
              <a:t>                         </a:t>
            </a:r>
            <a:r>
              <a:rPr lang="en-US" altLang="zh-CN" sz="2200" b="1">
                <a:solidFill>
                  <a:srgbClr val="CC3300"/>
                </a:solidFill>
              </a:rPr>
              <a:t>{ </a:t>
            </a:r>
          </a:p>
          <a:p>
            <a:pPr>
              <a:lnSpc>
                <a:spcPct val="90000"/>
              </a:lnSpc>
              <a:buFontTx/>
              <a:buNone/>
              <a:defRPr/>
            </a:pPr>
            <a:r>
              <a:rPr lang="en-US" altLang="zh-CN" sz="2200" b="1">
                <a:solidFill>
                  <a:srgbClr val="CC3300"/>
                </a:solidFill>
              </a:rPr>
              <a:t>                            </a:t>
            </a:r>
            <a:r>
              <a:rPr lang="en-US" altLang="zh-CN" sz="2200" b="1">
                <a:solidFill>
                  <a:srgbClr val="CC0000"/>
                </a:solidFill>
              </a:rPr>
              <a:t>[</a:t>
            </a:r>
            <a:r>
              <a:rPr lang="zh-CN" altLang="en-US" sz="2200" b="1">
                <a:solidFill>
                  <a:srgbClr val="CC0000"/>
                </a:solidFill>
              </a:rPr>
              <a:t>说明部分</a:t>
            </a:r>
            <a:r>
              <a:rPr lang="en-US" altLang="zh-CN" sz="2200" b="1">
                <a:solidFill>
                  <a:srgbClr val="CC0000"/>
                </a:solidFill>
              </a:rPr>
              <a:t>] </a:t>
            </a:r>
          </a:p>
          <a:p>
            <a:pPr>
              <a:lnSpc>
                <a:spcPct val="90000"/>
              </a:lnSpc>
              <a:buFontTx/>
              <a:buNone/>
              <a:defRPr/>
            </a:pPr>
            <a:r>
              <a:rPr lang="en-US" altLang="zh-CN" sz="2200" b="1">
                <a:solidFill>
                  <a:srgbClr val="CC0000"/>
                </a:solidFill>
              </a:rPr>
              <a:t>                            </a:t>
            </a:r>
            <a:r>
              <a:rPr lang="zh-CN" altLang="en-US" sz="2200" b="1">
                <a:solidFill>
                  <a:srgbClr val="CC0000"/>
                </a:solidFill>
              </a:rPr>
              <a:t>语句</a:t>
            </a:r>
          </a:p>
          <a:p>
            <a:pPr>
              <a:lnSpc>
                <a:spcPct val="90000"/>
              </a:lnSpc>
              <a:buFontTx/>
              <a:buNone/>
              <a:defRPr/>
            </a:pPr>
            <a:r>
              <a:rPr lang="zh-CN" altLang="en-US" sz="2200" b="1">
                <a:solidFill>
                  <a:srgbClr val="CC3300"/>
                </a:solidFill>
              </a:rPr>
              <a:t>                          </a:t>
            </a:r>
            <a:r>
              <a:rPr lang="en-US" altLang="zh-CN" sz="2200" b="1">
                <a:solidFill>
                  <a:srgbClr val="CC3300"/>
                </a:solidFill>
              </a:rPr>
              <a:t>}</a:t>
            </a:r>
          </a:p>
        </p:txBody>
      </p:sp>
      <p:sp>
        <p:nvSpPr>
          <p:cNvPr id="13319" name="Rectangle 7"/>
          <p:cNvSpPr>
            <a:spLocks noChangeArrowheads="1"/>
          </p:cNvSpPr>
          <p:nvPr/>
        </p:nvSpPr>
        <p:spPr bwMode="auto">
          <a:xfrm>
            <a:off x="466725" y="3860800"/>
            <a:ext cx="5184775" cy="2663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en-US" altLang="zh-CN" sz="2400"/>
              <a:t>[</a:t>
            </a:r>
            <a:r>
              <a:rPr kumimoji="1" lang="zh-CN" altLang="en-US" sz="2400"/>
              <a:t>例</a:t>
            </a:r>
            <a:r>
              <a:rPr kumimoji="1" lang="en-US" altLang="zh-CN" sz="2400"/>
              <a:t>8-1]</a:t>
            </a:r>
          </a:p>
          <a:p>
            <a:pPr marL="342900" indent="-342900" algn="l" defTabSz="762000" eaLnBrk="0" hangingPunct="0">
              <a:spcBef>
                <a:spcPct val="20000"/>
              </a:spcBef>
            </a:pPr>
            <a:r>
              <a:rPr kumimoji="1" lang="en-US" altLang="zh-CN" sz="2400"/>
              <a:t>   </a:t>
            </a:r>
            <a:r>
              <a:rPr kumimoji="1" lang="en-US" altLang="zh-CN" sz="2400">
                <a:solidFill>
                  <a:srgbClr val="CC0000"/>
                </a:solidFill>
              </a:rPr>
              <a:t>void  print_message( )</a:t>
            </a:r>
          </a:p>
          <a:p>
            <a:pPr marL="342900" indent="-342900" algn="l" defTabSz="762000" eaLnBrk="0" hangingPunct="0">
              <a:spcBef>
                <a:spcPct val="20000"/>
              </a:spcBef>
            </a:pPr>
            <a:r>
              <a:rPr kumimoji="1" lang="en-US" altLang="zh-CN" sz="2400"/>
              <a:t>   {</a:t>
            </a:r>
          </a:p>
          <a:p>
            <a:pPr marL="342900" indent="-342900" algn="l" defTabSz="762000" eaLnBrk="0" hangingPunct="0">
              <a:spcBef>
                <a:spcPct val="20000"/>
              </a:spcBef>
            </a:pPr>
            <a:r>
              <a:rPr kumimoji="1" lang="en-US" altLang="zh-CN" sz="2400"/>
              <a:t>          printf(</a:t>
            </a:r>
            <a:r>
              <a:rPr kumimoji="1" lang="en-US" altLang="zh-CN" sz="2400">
                <a:solidFill>
                  <a:srgbClr val="4D4D4D"/>
                </a:solidFill>
              </a:rPr>
              <a:t>"</a:t>
            </a:r>
            <a:r>
              <a:rPr kumimoji="1" lang="en-US" altLang="zh-CN" sz="2400"/>
              <a:t>How are you !\n</a:t>
            </a:r>
            <a:r>
              <a:rPr kumimoji="1" lang="en-US" altLang="zh-CN" sz="2400">
                <a:solidFill>
                  <a:srgbClr val="4D4D4D"/>
                </a:solidFill>
              </a:rPr>
              <a:t>"</a:t>
            </a:r>
            <a:r>
              <a:rPr kumimoji="1" lang="en-US" altLang="zh-CN" sz="2400"/>
              <a:t>);</a:t>
            </a:r>
          </a:p>
          <a:p>
            <a:pPr marL="342900" indent="-342900" algn="l" defTabSz="762000" eaLnBrk="0" hangingPunct="0">
              <a:spcBef>
                <a:spcPct val="20000"/>
              </a:spcBef>
            </a:pPr>
            <a:r>
              <a:rPr kumimoji="1" lang="en-US" altLang="zh-CN" sz="2400"/>
              <a:t>    }</a:t>
            </a:r>
          </a:p>
          <a:p>
            <a:pPr marL="342900" indent="-342900" algn="l" defTabSz="762000" eaLnBrk="0" hangingPunct="0">
              <a:lnSpc>
                <a:spcPct val="80000"/>
              </a:lnSpc>
              <a:spcBef>
                <a:spcPct val="20000"/>
              </a:spcBef>
            </a:pPr>
            <a:endParaRPr kumimoji="1" lang="en-US" altLang="zh-CN" sz="2400" b="0">
              <a:solidFill>
                <a:srgbClr val="CC3300"/>
              </a:solidFill>
            </a:endParaRPr>
          </a:p>
        </p:txBody>
      </p:sp>
      <p:sp>
        <p:nvSpPr>
          <p:cNvPr id="13322" name="Rectangle 10"/>
          <p:cNvSpPr>
            <a:spLocks noChangeArrowheads="1"/>
          </p:cNvSpPr>
          <p:nvPr/>
        </p:nvSpPr>
        <p:spPr bwMode="auto">
          <a:xfrm>
            <a:off x="565150" y="2711450"/>
            <a:ext cx="831691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SzPct val="90000"/>
              <a:buFont typeface="Wingdings" pitchFamily="2" charset="2"/>
              <a:buChar char="Ø"/>
              <a:defRPr/>
            </a:pPr>
            <a:r>
              <a:rPr kumimoji="1" lang="zh-CN" altLang="en-US" sz="2800">
                <a:solidFill>
                  <a:srgbClr val="CC0000"/>
                </a:solidFill>
                <a:effectLst>
                  <a:outerShdw blurRad="38100" dist="38100" dir="2700000" algn="tl">
                    <a:srgbClr val="C0C0C0"/>
                  </a:outerShdw>
                </a:effectLst>
                <a:latin typeface="宋体" pitchFamily="2" charset="-122"/>
                <a:ea typeface="宋体" pitchFamily="2" charset="-122"/>
              </a:rPr>
              <a:t>函数用途</a:t>
            </a:r>
            <a:r>
              <a:rPr kumimoji="1" lang="zh-CN" altLang="en-US" sz="2800">
                <a:effectLst>
                  <a:outerShdw blurRad="38100" dist="38100" dir="2700000" algn="tl">
                    <a:srgbClr val="C0C0C0"/>
                  </a:outerShdw>
                </a:effectLst>
                <a:latin typeface="宋体" pitchFamily="2" charset="-122"/>
                <a:ea typeface="宋体" pitchFamily="2" charset="-122"/>
              </a:rPr>
              <a:t>：此类函数用于完成某项</a:t>
            </a:r>
            <a:r>
              <a:rPr kumimoji="1" lang="zh-CN" altLang="en-US" sz="2800">
                <a:solidFill>
                  <a:srgbClr val="FF33CC"/>
                </a:solidFill>
                <a:effectLst>
                  <a:outerShdw blurRad="38100" dist="38100" dir="2700000" algn="tl">
                    <a:srgbClr val="C0C0C0"/>
                  </a:outerShdw>
                </a:effectLst>
                <a:latin typeface="宋体" pitchFamily="2" charset="-122"/>
                <a:ea typeface="宋体" pitchFamily="2" charset="-122"/>
              </a:rPr>
              <a:t>固定的</a:t>
            </a:r>
            <a:r>
              <a:rPr kumimoji="1" lang="zh-CN" altLang="en-US" sz="2800">
                <a:effectLst>
                  <a:outerShdw blurRad="38100" dist="38100" dir="2700000" algn="tl">
                    <a:srgbClr val="C0C0C0"/>
                  </a:outerShdw>
                </a:effectLst>
                <a:latin typeface="宋体" pitchFamily="2" charset="-122"/>
                <a:ea typeface="宋体" pitchFamily="2" charset="-122"/>
              </a:rPr>
              <a:t>处理任务，执行完成后</a:t>
            </a:r>
            <a:r>
              <a:rPr kumimoji="1" lang="zh-CN" altLang="en-US" sz="2800">
                <a:solidFill>
                  <a:srgbClr val="FF33CC"/>
                </a:solidFill>
                <a:effectLst>
                  <a:outerShdw blurRad="38100" dist="38100" dir="2700000" algn="tl">
                    <a:srgbClr val="C0C0C0"/>
                  </a:outerShdw>
                </a:effectLst>
                <a:latin typeface="宋体" pitchFamily="2" charset="-122"/>
                <a:ea typeface="宋体" pitchFamily="2" charset="-122"/>
              </a:rPr>
              <a:t>返回</a:t>
            </a:r>
            <a:r>
              <a:rPr kumimoji="1" lang="zh-CN" altLang="en-US" sz="2800">
                <a:effectLst>
                  <a:outerShdw blurRad="38100" dist="38100" dir="2700000" algn="tl">
                    <a:srgbClr val="C0C0C0"/>
                  </a:outerShdw>
                </a:effectLst>
                <a:latin typeface="宋体" pitchFamily="2" charset="-122"/>
                <a:ea typeface="宋体" pitchFamily="2" charset="-122"/>
              </a:rPr>
              <a:t>调用者。 </a:t>
            </a:r>
          </a:p>
        </p:txBody>
      </p:sp>
      <p:sp>
        <p:nvSpPr>
          <p:cNvPr id="13324" name="Rectangle 12"/>
          <p:cNvSpPr>
            <a:spLocks noChangeArrowheads="1"/>
          </p:cNvSpPr>
          <p:nvPr/>
        </p:nvSpPr>
        <p:spPr bwMode="auto">
          <a:xfrm>
            <a:off x="5651500" y="3860800"/>
            <a:ext cx="3457575" cy="7080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lgn="l">
              <a:defRPr/>
            </a:pPr>
            <a:r>
              <a:rPr kumimoji="1" lang="zh-CN" altLang="en-US" sz="2000" u="sng">
                <a:solidFill>
                  <a:srgbClr val="FF3300"/>
                </a:solidFill>
                <a:effectLst>
                  <a:outerShdw blurRad="38100" dist="38100" dir="2700000" algn="tl">
                    <a:srgbClr val="C0C0C0"/>
                  </a:outerShdw>
                </a:effectLst>
                <a:ea typeface="隶书" pitchFamily="49" charset="-122"/>
              </a:rPr>
              <a:t>函数</a:t>
            </a:r>
            <a:r>
              <a:rPr kumimoji="1" lang="en-US" altLang="zh-CN" sz="2000" u="sng">
                <a:solidFill>
                  <a:srgbClr val="FF3300"/>
                </a:solidFill>
                <a:effectLst>
                  <a:outerShdw blurRad="38100" dist="38100" dir="2700000" algn="tl">
                    <a:srgbClr val="C0C0C0"/>
                  </a:outerShdw>
                </a:effectLst>
                <a:ea typeface="隶书" pitchFamily="49" charset="-122"/>
              </a:rPr>
              <a:t>print_message</a:t>
            </a:r>
            <a:r>
              <a:rPr kumimoji="1" lang="zh-CN" altLang="en-US" sz="2000" u="sng">
                <a:solidFill>
                  <a:srgbClr val="FF3300"/>
                </a:solidFill>
                <a:effectLst>
                  <a:outerShdw blurRad="38100" dist="38100" dir="2700000" algn="tl">
                    <a:srgbClr val="C0C0C0"/>
                  </a:outerShdw>
                </a:effectLst>
                <a:ea typeface="隶书" pitchFamily="49" charset="-122"/>
              </a:rPr>
              <a:t>的功能是：</a:t>
            </a:r>
            <a:r>
              <a:rPr kumimoji="1" lang="zh-CN" altLang="en-US" sz="2000">
                <a:solidFill>
                  <a:srgbClr val="FF3300"/>
                </a:solidFill>
                <a:effectLst>
                  <a:outerShdw blurRad="38100" dist="38100" dir="2700000" algn="tl">
                    <a:srgbClr val="C0C0C0"/>
                  </a:outerShdw>
                </a:effectLst>
                <a:ea typeface="隶书" pitchFamily="49" charset="-122"/>
              </a:rPr>
              <a:t>   </a:t>
            </a:r>
          </a:p>
          <a:p>
            <a:pPr algn="l">
              <a:defRPr/>
            </a:pPr>
            <a:r>
              <a:rPr kumimoji="1" lang="zh-CN" altLang="en-US" sz="2000">
                <a:solidFill>
                  <a:schemeClr val="accent2"/>
                </a:solidFill>
                <a:effectLst>
                  <a:outerShdw blurRad="38100" dist="38100" dir="2700000" algn="tl">
                    <a:srgbClr val="C0C0C0"/>
                  </a:outerShdw>
                </a:effectLst>
                <a:ea typeface="隶书" pitchFamily="49" charset="-122"/>
              </a:rPr>
              <a:t>输出：</a:t>
            </a:r>
            <a:r>
              <a:rPr kumimoji="1" lang="en-US" altLang="zh-CN" sz="2000">
                <a:solidFill>
                  <a:schemeClr val="accent2"/>
                </a:solidFill>
                <a:effectLst>
                  <a:outerShdw blurRad="38100" dist="38100" dir="2700000" algn="tl">
                    <a:srgbClr val="C0C0C0"/>
                  </a:outerShdw>
                </a:effectLst>
                <a:ea typeface="隶书" pitchFamily="49" charset="-122"/>
              </a:rPr>
              <a:t>How are you!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box(in)">
                                      <p:cBhvr>
                                        <p:cTn id="12" dur="500"/>
                                        <p:tgtEl>
                                          <p:spTgt spid="13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wipe(left)">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324"/>
                                        </p:tgtEl>
                                        <p:attrNameLst>
                                          <p:attrName>style.visibility</p:attrName>
                                        </p:attrNameLst>
                                      </p:cBhvr>
                                      <p:to>
                                        <p:strVal val="visible"/>
                                      </p:to>
                                    </p:set>
                                    <p:animEffect transition="in" filter="box(in)">
                                      <p:cBhvr>
                                        <p:cTn id="22"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9" grpId="0" animBg="1" autoUpdateAnimBg="0"/>
      <p:bldP spid="13322" grpId="0"/>
      <p:bldP spid="133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pPr>
              <a:defRPr/>
            </a:pPr>
            <a:r>
              <a:rPr lang="zh-CN" altLang="en-US" dirty="0"/>
              <a:t>   第 </a:t>
            </a:r>
            <a:fld id="{9A3A9EDC-9346-4BC5-9134-C6FD0AC1209C}" type="slidenum">
              <a:rPr lang="zh-CN" altLang="en-US" b="1">
                <a:solidFill>
                  <a:srgbClr val="FF9900"/>
                </a:solidFill>
              </a:rPr>
              <a:pPr>
                <a:defRPr/>
              </a:pPr>
              <a:t>12</a:t>
            </a:fld>
            <a:r>
              <a:rPr lang="zh-CN" altLang="en-US" b="1" dirty="0"/>
              <a:t> </a:t>
            </a:r>
            <a:r>
              <a:rPr lang="zh-CN" altLang="en-US" dirty="0"/>
              <a:t>页</a:t>
            </a:r>
          </a:p>
        </p:txBody>
      </p:sp>
      <p:sp>
        <p:nvSpPr>
          <p:cNvPr id="303106" name="Rectangle 2"/>
          <p:cNvSpPr>
            <a:spLocks noChangeArrowheads="1"/>
          </p:cNvSpPr>
          <p:nvPr/>
        </p:nvSpPr>
        <p:spPr bwMode="auto">
          <a:xfrm>
            <a:off x="611188" y="188913"/>
            <a:ext cx="4189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kumimoji="1" lang="en-US" altLang="zh-CN" sz="2800">
                <a:ea typeface="宋体" pitchFamily="2" charset="-122"/>
              </a:rPr>
              <a:t>2. </a:t>
            </a:r>
            <a:r>
              <a:rPr kumimoji="1" lang="zh-CN" altLang="en-US" sz="2800">
                <a:ea typeface="宋体" pitchFamily="2" charset="-122"/>
              </a:rPr>
              <a:t>有参函数的定义形式</a:t>
            </a:r>
            <a:endParaRPr kumimoji="1" lang="zh-CN" altLang="en-US" sz="2800">
              <a:solidFill>
                <a:srgbClr val="D60093"/>
              </a:solidFill>
              <a:effectLst>
                <a:outerShdw blurRad="38100" dist="38100" dir="2700000" algn="tl">
                  <a:srgbClr val="C0C0C0"/>
                </a:outerShdw>
              </a:effectLst>
              <a:latin typeface="楷体_GB2312" pitchFamily="49" charset="-122"/>
              <a:ea typeface="楷体_GB2312" pitchFamily="49" charset="-122"/>
            </a:endParaRPr>
          </a:p>
        </p:txBody>
      </p:sp>
      <p:sp>
        <p:nvSpPr>
          <p:cNvPr id="303107" name="Rectangle 3"/>
          <p:cNvSpPr>
            <a:spLocks noChangeArrowheads="1"/>
          </p:cNvSpPr>
          <p:nvPr/>
        </p:nvSpPr>
        <p:spPr bwMode="auto">
          <a:xfrm>
            <a:off x="1042988" y="619125"/>
            <a:ext cx="24923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 typeface="Wingdings" pitchFamily="2" charset="2"/>
              <a:buChar char="Ø"/>
              <a:defRPr/>
            </a:pPr>
            <a:r>
              <a:rPr kumimoji="1" lang="en-US" altLang="zh-CN" sz="2400">
                <a:solidFill>
                  <a:srgbClr val="FF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3300"/>
                </a:solidFill>
                <a:effectLst>
                  <a:outerShdw blurRad="38100" dist="38100" dir="2700000" algn="tl">
                    <a:srgbClr val="C0C0C0"/>
                  </a:outerShdw>
                </a:effectLst>
                <a:latin typeface="楷体_GB2312" pitchFamily="49" charset="-122"/>
                <a:ea typeface="楷体_GB2312" pitchFamily="49" charset="-122"/>
              </a:rPr>
              <a:t>定义格式 </a:t>
            </a:r>
          </a:p>
        </p:txBody>
      </p:sp>
      <p:sp>
        <p:nvSpPr>
          <p:cNvPr id="303108" name="Text Box 4"/>
          <p:cNvSpPr txBox="1">
            <a:spLocks noChangeArrowheads="1"/>
          </p:cNvSpPr>
          <p:nvPr/>
        </p:nvSpPr>
        <p:spPr bwMode="auto">
          <a:xfrm>
            <a:off x="250825" y="1209675"/>
            <a:ext cx="8713788" cy="1944688"/>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defRPr/>
            </a:pPr>
            <a:r>
              <a:rPr kumimoji="1" lang="zh-CN" altLang="en-US" sz="2000">
                <a:effectLst>
                  <a:outerShdw blurRad="38100" dist="38100" dir="2700000" algn="tl">
                    <a:srgbClr val="FFFFFF"/>
                  </a:outerShdw>
                </a:effectLst>
                <a:ea typeface="楷体_GB2312" pitchFamily="49" charset="-122"/>
              </a:rPr>
              <a:t>类型符  函数名 </a:t>
            </a:r>
            <a:r>
              <a:rPr kumimoji="1" lang="en-US" altLang="zh-CN" sz="2000">
                <a:effectLst>
                  <a:outerShdw blurRad="38100" dist="38100" dir="2700000" algn="tl">
                    <a:srgbClr val="FFFFFF"/>
                  </a:outerShdw>
                </a:effectLst>
                <a:ea typeface="楷体_GB2312" pitchFamily="49" charset="-122"/>
              </a:rPr>
              <a:t>(</a:t>
            </a:r>
            <a:r>
              <a:rPr kumimoji="1" lang="zh-CN" altLang="en-US" sz="2000">
                <a:effectLst>
                  <a:outerShdw blurRad="38100" dist="38100" dir="2700000" algn="tl">
                    <a:srgbClr val="FFFFFF"/>
                  </a:outerShdw>
                </a:effectLst>
                <a:ea typeface="楷体_GB2312" pitchFamily="49" charset="-122"/>
              </a:rPr>
              <a:t>类型符</a:t>
            </a:r>
            <a:r>
              <a:rPr kumimoji="1" lang="en-US" altLang="zh-CN" sz="2000">
                <a:effectLst>
                  <a:outerShdw blurRad="38100" dist="38100" dir="2700000" algn="tl">
                    <a:srgbClr val="FFFFFF"/>
                  </a:outerShdw>
                </a:effectLst>
                <a:ea typeface="楷体_GB2312" pitchFamily="49" charset="-122"/>
              </a:rPr>
              <a:t>1  </a:t>
            </a:r>
            <a:r>
              <a:rPr kumimoji="1" lang="zh-CN" altLang="en-US" sz="2000">
                <a:effectLst>
                  <a:outerShdw blurRad="38100" dist="38100" dir="2700000" algn="tl">
                    <a:srgbClr val="FFFFFF"/>
                  </a:outerShdw>
                </a:effectLst>
                <a:ea typeface="楷体_GB2312" pitchFamily="49" charset="-122"/>
              </a:rPr>
              <a:t>形参名</a:t>
            </a:r>
            <a:r>
              <a:rPr kumimoji="1" lang="en-US" altLang="zh-CN" sz="2000">
                <a:effectLst>
                  <a:outerShdw blurRad="38100" dist="38100" dir="2700000" algn="tl">
                    <a:srgbClr val="FFFFFF"/>
                  </a:outerShdw>
                </a:effectLst>
                <a:ea typeface="楷体_GB2312" pitchFamily="49" charset="-122"/>
              </a:rPr>
              <a:t>1, </a:t>
            </a:r>
            <a:r>
              <a:rPr kumimoji="1" lang="zh-CN" altLang="en-US" sz="2000">
                <a:effectLst>
                  <a:outerShdw blurRad="38100" dist="38100" dir="2700000" algn="tl">
                    <a:srgbClr val="FFFFFF"/>
                  </a:outerShdw>
                </a:effectLst>
                <a:ea typeface="楷体_GB2312" pitchFamily="49" charset="-122"/>
              </a:rPr>
              <a:t>类型符</a:t>
            </a:r>
            <a:r>
              <a:rPr kumimoji="1" lang="en-US" altLang="zh-CN" sz="2000">
                <a:effectLst>
                  <a:outerShdw blurRad="38100" dist="38100" dir="2700000" algn="tl">
                    <a:srgbClr val="FFFFFF"/>
                  </a:outerShdw>
                </a:effectLst>
                <a:ea typeface="楷体_GB2312" pitchFamily="49" charset="-122"/>
              </a:rPr>
              <a:t>2  </a:t>
            </a:r>
            <a:r>
              <a:rPr kumimoji="1" lang="zh-CN" altLang="en-US" sz="2000">
                <a:effectLst>
                  <a:outerShdw blurRad="38100" dist="38100" dir="2700000" algn="tl">
                    <a:srgbClr val="FFFFFF"/>
                  </a:outerShdw>
                </a:effectLst>
                <a:ea typeface="楷体_GB2312" pitchFamily="49" charset="-122"/>
              </a:rPr>
              <a:t>形参名</a:t>
            </a:r>
            <a:r>
              <a:rPr kumimoji="1" lang="en-US" altLang="zh-CN" sz="2000">
                <a:effectLst>
                  <a:outerShdw blurRad="38100" dist="38100" dir="2700000" algn="tl">
                    <a:srgbClr val="FFFFFF"/>
                  </a:outerShdw>
                </a:effectLst>
                <a:ea typeface="楷体_GB2312" pitchFamily="49" charset="-122"/>
              </a:rPr>
              <a:t>2, … , </a:t>
            </a:r>
            <a:r>
              <a:rPr kumimoji="1" lang="zh-CN" altLang="en-US" sz="2000">
                <a:effectLst>
                  <a:outerShdw blurRad="38100" dist="38100" dir="2700000" algn="tl">
                    <a:srgbClr val="FFFFFF"/>
                  </a:outerShdw>
                </a:effectLst>
                <a:ea typeface="楷体_GB2312" pitchFamily="49" charset="-122"/>
              </a:rPr>
              <a:t>类型符</a:t>
            </a:r>
            <a:r>
              <a:rPr kumimoji="1" lang="en-US" altLang="zh-CN" sz="2000">
                <a:effectLst>
                  <a:outerShdw blurRad="38100" dist="38100" dir="2700000" algn="tl">
                    <a:srgbClr val="FFFFFF"/>
                  </a:outerShdw>
                </a:effectLst>
                <a:ea typeface="楷体_GB2312" pitchFamily="49" charset="-122"/>
              </a:rPr>
              <a:t>n  </a:t>
            </a:r>
            <a:r>
              <a:rPr kumimoji="1" lang="zh-CN" altLang="en-US" sz="2000">
                <a:effectLst>
                  <a:outerShdw blurRad="38100" dist="38100" dir="2700000" algn="tl">
                    <a:srgbClr val="FFFFFF"/>
                  </a:outerShdw>
                </a:effectLst>
                <a:ea typeface="楷体_GB2312" pitchFamily="49" charset="-122"/>
              </a:rPr>
              <a:t>形参名</a:t>
            </a:r>
            <a:r>
              <a:rPr kumimoji="1" lang="en-US" altLang="zh-CN" sz="2000">
                <a:effectLst>
                  <a:outerShdw blurRad="38100" dist="38100" dir="2700000" algn="tl">
                    <a:srgbClr val="FFFFFF"/>
                  </a:outerShdw>
                </a:effectLst>
                <a:ea typeface="楷体_GB2312" pitchFamily="49" charset="-122"/>
              </a:rPr>
              <a:t>n</a:t>
            </a:r>
            <a:r>
              <a:rPr kumimoji="1" lang="en-US" altLang="zh-CN" sz="2000" b="0">
                <a:ea typeface="宋体" pitchFamily="2" charset="-122"/>
              </a:rPr>
              <a:t> </a:t>
            </a:r>
            <a:r>
              <a:rPr kumimoji="1" lang="en-US" altLang="zh-CN" sz="2000">
                <a:effectLst>
                  <a:outerShdw blurRad="38100" dist="38100" dir="2700000" algn="tl">
                    <a:srgbClr val="FFFFFF"/>
                  </a:outerShdw>
                </a:effectLst>
                <a:ea typeface="楷体_GB2312" pitchFamily="49" charset="-122"/>
              </a:rPr>
              <a:t>)</a:t>
            </a:r>
          </a:p>
          <a:p>
            <a:pPr algn="just">
              <a:defRPr/>
            </a:pPr>
            <a:r>
              <a:rPr kumimoji="1" lang="en-US" altLang="zh-CN" sz="2000">
                <a:effectLst>
                  <a:outerShdw blurRad="38100" dist="38100" dir="2700000" algn="tl">
                    <a:srgbClr val="FFFFFF"/>
                  </a:outerShdw>
                </a:effectLst>
                <a:ea typeface="楷体_GB2312" pitchFamily="49" charset="-122"/>
              </a:rPr>
              <a:t>{</a:t>
            </a:r>
          </a:p>
          <a:p>
            <a:pPr algn="just">
              <a:defRPr/>
            </a:pPr>
            <a:r>
              <a:rPr kumimoji="1" lang="en-US" altLang="zh-CN" sz="2000">
                <a:effectLst>
                  <a:outerShdw blurRad="38100" dist="38100" dir="2700000" algn="tl">
                    <a:srgbClr val="FFFFFF"/>
                  </a:outerShdw>
                </a:effectLst>
                <a:ea typeface="楷体_GB2312" pitchFamily="49" charset="-122"/>
              </a:rPr>
              <a:t>    [</a:t>
            </a:r>
            <a:r>
              <a:rPr kumimoji="1" lang="zh-CN" altLang="en-US" sz="2000">
                <a:effectLst>
                  <a:outerShdw blurRad="38100" dist="38100" dir="2700000" algn="tl">
                    <a:srgbClr val="FFFFFF"/>
                  </a:outerShdw>
                </a:effectLst>
                <a:ea typeface="楷体_GB2312" pitchFamily="49" charset="-122"/>
              </a:rPr>
              <a:t>变量声明部分</a:t>
            </a:r>
            <a:r>
              <a:rPr kumimoji="1" lang="en-US" altLang="zh-CN" sz="2000">
                <a:effectLst>
                  <a:outerShdw blurRad="38100" dist="38100" dir="2700000" algn="tl">
                    <a:srgbClr val="FFFFFF"/>
                  </a:outerShdw>
                </a:effectLst>
                <a:ea typeface="楷体_GB2312" pitchFamily="49" charset="-122"/>
              </a:rPr>
              <a:t>]</a:t>
            </a:r>
          </a:p>
          <a:p>
            <a:pPr algn="just">
              <a:defRPr/>
            </a:pPr>
            <a:r>
              <a:rPr kumimoji="1" lang="en-US" altLang="zh-CN" sz="2000">
                <a:effectLst>
                  <a:outerShdw blurRad="38100" dist="38100" dir="2700000" algn="tl">
                    <a:srgbClr val="FFFFFF"/>
                  </a:outerShdw>
                </a:effectLst>
                <a:ea typeface="楷体_GB2312" pitchFamily="49" charset="-122"/>
              </a:rPr>
              <a:t>    </a:t>
            </a:r>
            <a:r>
              <a:rPr kumimoji="1" lang="zh-CN" altLang="en-US" sz="2000">
                <a:effectLst>
                  <a:outerShdw blurRad="38100" dist="38100" dir="2700000" algn="tl">
                    <a:srgbClr val="FFFFFF"/>
                  </a:outerShdw>
                </a:effectLst>
                <a:ea typeface="楷体_GB2312" pitchFamily="49" charset="-122"/>
              </a:rPr>
              <a:t>执行部分</a:t>
            </a:r>
          </a:p>
          <a:p>
            <a:pPr algn="just">
              <a:defRPr/>
            </a:pPr>
            <a:r>
              <a:rPr kumimoji="1" lang="en-US" altLang="zh-CN" sz="2000">
                <a:effectLst>
                  <a:outerShdw blurRad="38100" dist="38100" dir="2700000" algn="tl">
                    <a:srgbClr val="FFFFFF"/>
                  </a:outerShdw>
                </a:effectLst>
                <a:ea typeface="楷体_GB2312" pitchFamily="49" charset="-122"/>
              </a:rPr>
              <a:t>}</a:t>
            </a:r>
          </a:p>
        </p:txBody>
      </p:sp>
      <p:grpSp>
        <p:nvGrpSpPr>
          <p:cNvPr id="303109" name="Group 5"/>
          <p:cNvGrpSpPr>
            <a:grpSpLocks/>
          </p:cNvGrpSpPr>
          <p:nvPr/>
        </p:nvGrpSpPr>
        <p:grpSpPr bwMode="auto">
          <a:xfrm>
            <a:off x="2484438" y="1974850"/>
            <a:ext cx="2087562" cy="569913"/>
            <a:chOff x="3195" y="1661"/>
            <a:chExt cx="726" cy="359"/>
          </a:xfrm>
        </p:grpSpPr>
        <p:sp>
          <p:nvSpPr>
            <p:cNvPr id="22542" name="AutoShape 6"/>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3111" name="Text Box 7"/>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kumimoji="1" lang="zh-CN" altLang="en-US" sz="2400">
                  <a:solidFill>
                    <a:srgbClr val="FF6600"/>
                  </a:solidFill>
                  <a:effectLst>
                    <a:outerShdw blurRad="38100" dist="38100" dir="2700000" algn="tl">
                      <a:srgbClr val="C0C0C0"/>
                    </a:outerShdw>
                  </a:effectLst>
                  <a:ea typeface="楷体_GB2312" pitchFamily="49" charset="-122"/>
                </a:rPr>
                <a:t>函数体</a:t>
              </a:r>
            </a:p>
          </p:txBody>
        </p:sp>
      </p:grpSp>
      <p:sp>
        <p:nvSpPr>
          <p:cNvPr id="303112" name="Rectangle 8"/>
          <p:cNvSpPr>
            <a:spLocks noChangeArrowheads="1"/>
          </p:cNvSpPr>
          <p:nvPr/>
        </p:nvSpPr>
        <p:spPr bwMode="auto">
          <a:xfrm>
            <a:off x="879475" y="3427413"/>
            <a:ext cx="24923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 typeface="Wingdings" pitchFamily="2" charset="2"/>
              <a:buChar char="Ø"/>
              <a:defRPr/>
            </a:pPr>
            <a:r>
              <a:rPr kumimoji="1" lang="en-US" altLang="zh-CN" sz="2400">
                <a:solidFill>
                  <a:srgbClr val="FF3300"/>
                </a:solidFill>
                <a:effectLst>
                  <a:outerShdw blurRad="38100" dist="38100" dir="2700000" algn="tl">
                    <a:srgbClr val="C0C0C0"/>
                  </a:outerShdw>
                </a:effectLst>
                <a:latin typeface="宋体" pitchFamily="2" charset="-122"/>
                <a:ea typeface="宋体" pitchFamily="2" charset="-122"/>
              </a:rPr>
              <a:t> </a:t>
            </a:r>
            <a:r>
              <a:rPr kumimoji="1" lang="zh-CN" altLang="en-US" sz="2400">
                <a:solidFill>
                  <a:srgbClr val="FF3300"/>
                </a:solidFill>
                <a:effectLst>
                  <a:outerShdw blurRad="38100" dist="38100" dir="2700000" algn="tl">
                    <a:srgbClr val="C0C0C0"/>
                  </a:outerShdw>
                </a:effectLst>
                <a:latin typeface="宋体" pitchFamily="2" charset="-122"/>
                <a:ea typeface="宋体" pitchFamily="2" charset="-122"/>
              </a:rPr>
              <a:t>函数用途</a:t>
            </a:r>
            <a:r>
              <a:rPr kumimoji="1" lang="zh-CN" altLang="en-US" sz="2400">
                <a:effectLst>
                  <a:outerShdw blurRad="38100" dist="38100" dir="2700000" algn="tl">
                    <a:srgbClr val="C0C0C0"/>
                  </a:outerShdw>
                </a:effectLst>
                <a:latin typeface="宋体" pitchFamily="2" charset="-122"/>
                <a:ea typeface="宋体" pitchFamily="2" charset="-122"/>
              </a:rPr>
              <a:t> </a:t>
            </a:r>
          </a:p>
        </p:txBody>
      </p:sp>
      <p:sp>
        <p:nvSpPr>
          <p:cNvPr id="303113" name="Rectangle 9"/>
          <p:cNvSpPr>
            <a:spLocks noChangeArrowheads="1"/>
          </p:cNvSpPr>
          <p:nvPr/>
        </p:nvSpPr>
        <p:spPr bwMode="auto">
          <a:xfrm>
            <a:off x="493713" y="3848100"/>
            <a:ext cx="8316912"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kumimoji="1" lang="en-US" altLang="zh-CN" sz="2800" dirty="0">
                <a:effectLst>
                  <a:outerShdw blurRad="38100" dist="38100" dir="2700000" algn="tl">
                    <a:srgbClr val="C0C0C0"/>
                  </a:outerShdw>
                </a:effectLst>
                <a:latin typeface="宋体" pitchFamily="2" charset="-122"/>
                <a:ea typeface="宋体" pitchFamily="2" charset="-122"/>
              </a:rPr>
              <a:t>    </a:t>
            </a:r>
            <a:r>
              <a:rPr kumimoji="1" lang="zh-CN" altLang="en-US" sz="2800" dirty="0">
                <a:effectLst>
                  <a:outerShdw blurRad="38100" dist="38100" dir="2700000" algn="tl">
                    <a:srgbClr val="C0C0C0"/>
                  </a:outerShdw>
                </a:effectLst>
                <a:latin typeface="宋体" pitchFamily="2" charset="-122"/>
                <a:ea typeface="宋体" pitchFamily="2" charset="-122"/>
              </a:rPr>
              <a:t>此类型的函数主要是</a:t>
            </a:r>
            <a:r>
              <a:rPr kumimoji="1" lang="zh-CN" altLang="en-US" sz="2800" dirty="0">
                <a:solidFill>
                  <a:srgbClr val="CC0000"/>
                </a:solidFill>
                <a:effectLst>
                  <a:outerShdw blurRad="38100" dist="38100" dir="2700000" algn="tl">
                    <a:srgbClr val="C0C0C0"/>
                  </a:outerShdw>
                </a:effectLst>
                <a:latin typeface="宋体" pitchFamily="2" charset="-122"/>
                <a:ea typeface="宋体" pitchFamily="2" charset="-122"/>
              </a:rPr>
              <a:t>根据形参的值来进行某种事务的处理，需要时可将处理后的结果值返回给调用函数</a:t>
            </a:r>
            <a:r>
              <a:rPr kumimoji="1" lang="zh-CN" altLang="en-US" sz="2800" dirty="0">
                <a:latin typeface="宋体" pitchFamily="2" charset="-122"/>
                <a:ea typeface="宋体" pitchFamily="2" charset="-122"/>
              </a:rPr>
              <a:t> </a:t>
            </a:r>
            <a:r>
              <a:rPr kumimoji="1" lang="zh-CN" altLang="en-US" sz="2800" dirty="0">
                <a:effectLst>
                  <a:outerShdw blurRad="38100" dist="38100" dir="2700000" algn="tl">
                    <a:srgbClr val="C0C0C0"/>
                  </a:outerShdw>
                </a:effectLst>
                <a:latin typeface="宋体" pitchFamily="2" charset="-122"/>
                <a:ea typeface="宋体" pitchFamily="2" charset="-122"/>
              </a:rPr>
              <a:t>。它最能体现调用函数与被调函数之间的数据联系。</a:t>
            </a:r>
          </a:p>
          <a:p>
            <a:pPr algn="l">
              <a:defRPr/>
            </a:pPr>
            <a:r>
              <a:rPr kumimoji="1" lang="zh-CN" altLang="en-US" sz="2800" dirty="0">
                <a:effectLst>
                  <a:outerShdw blurRad="38100" dist="38100" dir="2700000" algn="tl">
                    <a:srgbClr val="C0C0C0"/>
                  </a:outerShdw>
                </a:effectLst>
                <a:latin typeface="宋体" pitchFamily="2" charset="-122"/>
                <a:ea typeface="宋体" pitchFamily="2" charset="-122"/>
              </a:rPr>
              <a:t>    有参函数</a:t>
            </a:r>
            <a:r>
              <a:rPr kumimoji="1" lang="zh-CN" altLang="en-US" sz="2800" dirty="0">
                <a:solidFill>
                  <a:srgbClr val="C00000"/>
                </a:solidFill>
                <a:effectLst>
                  <a:outerShdw blurRad="38100" dist="38100" dir="2700000" algn="tl">
                    <a:srgbClr val="C0C0C0"/>
                  </a:outerShdw>
                </a:effectLst>
                <a:latin typeface="宋体" pitchFamily="2" charset="-122"/>
                <a:ea typeface="宋体" pitchFamily="2" charset="-122"/>
              </a:rPr>
              <a:t>可以有返回值</a:t>
            </a:r>
            <a:r>
              <a:rPr kumimoji="1" lang="zh-CN" altLang="en-US" sz="2800" dirty="0">
                <a:effectLst>
                  <a:outerShdw blurRad="38100" dist="38100" dir="2700000" algn="tl">
                    <a:srgbClr val="C0C0C0"/>
                  </a:outerShdw>
                </a:effectLst>
                <a:latin typeface="宋体" pitchFamily="2" charset="-122"/>
                <a:ea typeface="宋体" pitchFamily="2" charset="-122"/>
              </a:rPr>
              <a:t>也可以</a:t>
            </a:r>
            <a:r>
              <a:rPr kumimoji="1" lang="zh-CN" altLang="en-US" sz="2800" dirty="0">
                <a:solidFill>
                  <a:srgbClr val="C00000"/>
                </a:solidFill>
                <a:effectLst>
                  <a:outerShdw blurRad="38100" dist="38100" dir="2700000" algn="tl">
                    <a:srgbClr val="C0C0C0"/>
                  </a:outerShdw>
                </a:effectLst>
                <a:latin typeface="宋体" pitchFamily="2" charset="-122"/>
                <a:ea typeface="宋体" pitchFamily="2" charset="-122"/>
              </a:rPr>
              <a:t>没有返回值</a:t>
            </a:r>
            <a:r>
              <a:rPr kumimoji="1" lang="zh-CN" altLang="en-US" sz="2800" dirty="0">
                <a:effectLst>
                  <a:outerShdw blurRad="38100" dist="38100" dir="2700000" algn="tl">
                    <a:srgbClr val="C0C0C0"/>
                  </a:outerShdw>
                </a:effectLst>
                <a:latin typeface="宋体" pitchFamily="2" charset="-122"/>
                <a:ea typeface="宋体" pitchFamily="2" charset="-122"/>
              </a:rPr>
              <a:t>。</a:t>
            </a:r>
          </a:p>
        </p:txBody>
      </p:sp>
      <p:grpSp>
        <p:nvGrpSpPr>
          <p:cNvPr id="303116" name="Group 12"/>
          <p:cNvGrpSpPr>
            <a:grpSpLocks/>
          </p:cNvGrpSpPr>
          <p:nvPr/>
        </p:nvGrpSpPr>
        <p:grpSpPr bwMode="auto">
          <a:xfrm>
            <a:off x="2339975" y="1557338"/>
            <a:ext cx="6192838" cy="687387"/>
            <a:chOff x="1474" y="981"/>
            <a:chExt cx="3901" cy="433"/>
          </a:xfrm>
        </p:grpSpPr>
        <p:sp>
          <p:nvSpPr>
            <p:cNvPr id="22540" name="AutoShape 13"/>
            <p:cNvSpPr>
              <a:spLocks/>
            </p:cNvSpPr>
            <p:nvPr/>
          </p:nvSpPr>
          <p:spPr bwMode="auto">
            <a:xfrm rot="-5400000">
              <a:off x="3334" y="-879"/>
              <a:ext cx="182" cy="3901"/>
            </a:xfrm>
            <a:prstGeom prst="leftBrace">
              <a:avLst>
                <a:gd name="adj1" fmla="val 178617"/>
                <a:gd name="adj2" fmla="val 50000"/>
              </a:avLst>
            </a:prstGeom>
            <a:noFill/>
            <a:ln w="2222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03118" name="Text Box 14"/>
            <p:cNvSpPr txBox="1">
              <a:spLocks noChangeArrowheads="1"/>
            </p:cNvSpPr>
            <p:nvPr/>
          </p:nvSpPr>
          <p:spPr bwMode="auto">
            <a:xfrm>
              <a:off x="3088" y="1162"/>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a:solidFill>
                    <a:srgbClr val="FF3300"/>
                  </a:solidFill>
                  <a:effectLst>
                    <a:outerShdw blurRad="38100" dist="38100" dir="2700000" algn="tl">
                      <a:srgbClr val="C0C0C0"/>
                    </a:outerShdw>
                  </a:effectLst>
                  <a:ea typeface="楷体_GB2312" pitchFamily="49" charset="-122"/>
                </a:rPr>
                <a:t>形参列表</a:t>
              </a:r>
            </a:p>
          </p:txBody>
        </p:sp>
      </p:grpSp>
      <p:sp>
        <p:nvSpPr>
          <p:cNvPr id="303119" name="AutoShape 15"/>
          <p:cNvSpPr>
            <a:spLocks noChangeArrowheads="1"/>
          </p:cNvSpPr>
          <p:nvPr/>
        </p:nvSpPr>
        <p:spPr bwMode="auto">
          <a:xfrm>
            <a:off x="5292725" y="188913"/>
            <a:ext cx="3167063" cy="792162"/>
          </a:xfrm>
          <a:prstGeom prst="wedgeRoundRectCallout">
            <a:avLst>
              <a:gd name="adj1" fmla="val -86593"/>
              <a:gd name="adj2" fmla="val 93486"/>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defRPr/>
            </a:pPr>
            <a:r>
              <a:rPr kumimoji="1" lang="zh-CN" altLang="en-US" sz="2000">
                <a:solidFill>
                  <a:srgbClr val="FF33CC"/>
                </a:solidFill>
                <a:effectLst>
                  <a:outerShdw blurRad="38100" dist="38100" dir="2700000" algn="tl">
                    <a:srgbClr val="000000"/>
                  </a:outerShdw>
                </a:effectLst>
                <a:ea typeface="隶书" pitchFamily="49" charset="-122"/>
              </a:rPr>
              <a:t>至少要有一项，形参之间要用逗号“</a:t>
            </a:r>
            <a:r>
              <a:rPr kumimoji="1" lang="zh-CN" altLang="en-US" sz="2000">
                <a:solidFill>
                  <a:schemeClr val="accent2"/>
                </a:solidFill>
                <a:effectLst>
                  <a:outerShdw blurRad="38100" dist="38100" dir="2700000" algn="tl">
                    <a:srgbClr val="000000"/>
                  </a:outerShdw>
                </a:effectLst>
                <a:ea typeface="隶书" pitchFamily="49" charset="-122"/>
              </a:rPr>
              <a:t>，</a:t>
            </a:r>
            <a:r>
              <a:rPr kumimoji="1" lang="zh-CN" altLang="en-US" sz="2000">
                <a:solidFill>
                  <a:srgbClr val="FF33CC"/>
                </a:solidFill>
                <a:effectLst>
                  <a:outerShdw blurRad="38100" dist="38100" dir="2700000" algn="tl">
                    <a:srgbClr val="000000"/>
                  </a:outerShdw>
                </a:effectLst>
                <a:ea typeface="隶书" pitchFamily="49" charset="-122"/>
              </a:rPr>
              <a:t>”分开</a:t>
            </a:r>
            <a:r>
              <a:rPr kumimoji="1" lang="zh-CN" altLang="en-US" sz="2400" b="0">
                <a:solidFill>
                  <a:srgbClr val="FF33CC"/>
                </a:solidFill>
                <a:ea typeface="宋体" pitchFamily="2" charset="-122"/>
              </a:rPr>
              <a:t> </a:t>
            </a:r>
          </a:p>
        </p:txBody>
      </p:sp>
      <p:sp>
        <p:nvSpPr>
          <p:cNvPr id="303120" name="AutoShape 16"/>
          <p:cNvSpPr>
            <a:spLocks noChangeArrowheads="1"/>
          </p:cNvSpPr>
          <p:nvPr/>
        </p:nvSpPr>
        <p:spPr bwMode="auto">
          <a:xfrm>
            <a:off x="6877050" y="2276475"/>
            <a:ext cx="1873250" cy="504825"/>
          </a:xfrm>
          <a:prstGeom prst="wedgeRoundRectCallout">
            <a:avLst>
              <a:gd name="adj1" fmla="val -44491"/>
              <a:gd name="adj2" fmla="val -195282"/>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defRPr/>
            </a:pPr>
            <a:r>
              <a:rPr kumimoji="1" lang="zh-CN" altLang="en-US" sz="2000">
                <a:solidFill>
                  <a:srgbClr val="FF33CC"/>
                </a:solidFill>
                <a:effectLst>
                  <a:outerShdw blurRad="38100" dist="38100" dir="2700000" algn="tl">
                    <a:srgbClr val="000000"/>
                  </a:outerShdw>
                </a:effectLst>
                <a:ea typeface="隶书" pitchFamily="49" charset="-122"/>
              </a:rPr>
              <a:t>指明形参类型</a:t>
            </a:r>
            <a:r>
              <a:rPr kumimoji="1" lang="zh-CN" altLang="en-US" sz="2400" b="0">
                <a:solidFill>
                  <a:srgbClr val="FF33CC"/>
                </a:solidFill>
                <a:ea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 calcmode="lin" valueType="num">
                                      <p:cBhvr additive="base">
                                        <p:cTn id="7" dur="500" fill="hold"/>
                                        <p:tgtEl>
                                          <p:spTgt spid="303106"/>
                                        </p:tgtEl>
                                        <p:attrNameLst>
                                          <p:attrName>ppt_x</p:attrName>
                                        </p:attrNameLst>
                                      </p:cBhvr>
                                      <p:tavLst>
                                        <p:tav tm="0">
                                          <p:val>
                                            <p:strVal val="0-#ppt_w/2"/>
                                          </p:val>
                                        </p:tav>
                                        <p:tav tm="100000">
                                          <p:val>
                                            <p:strVal val="#ppt_x"/>
                                          </p:val>
                                        </p:tav>
                                      </p:tavLst>
                                    </p:anim>
                                    <p:anim calcmode="lin" valueType="num">
                                      <p:cBhvr additive="base">
                                        <p:cTn id="8" dur="500" fill="hold"/>
                                        <p:tgtEl>
                                          <p:spTgt spid="303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03107"/>
                                        </p:tgtEl>
                                        <p:attrNameLst>
                                          <p:attrName>style.visibility</p:attrName>
                                        </p:attrNameLst>
                                      </p:cBhvr>
                                      <p:to>
                                        <p:strVal val="visible"/>
                                      </p:to>
                                    </p:set>
                                    <p:animEffect transition="in" filter="box(out)">
                                      <p:cBhvr>
                                        <p:cTn id="13" dur="500"/>
                                        <p:tgtEl>
                                          <p:spTgt spid="303107"/>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3108"/>
                                        </p:tgtEl>
                                        <p:attrNameLst>
                                          <p:attrName>style.visibility</p:attrName>
                                        </p:attrNameLst>
                                      </p:cBhvr>
                                      <p:to>
                                        <p:strVal val="visible"/>
                                      </p:to>
                                    </p:set>
                                    <p:animEffect transition="in" filter="box(out)">
                                      <p:cBhvr>
                                        <p:cTn id="18" dur="500"/>
                                        <p:tgtEl>
                                          <p:spTgt spid="303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03116"/>
                                        </p:tgtEl>
                                        <p:attrNameLst>
                                          <p:attrName>style.visibility</p:attrName>
                                        </p:attrNameLst>
                                      </p:cBhvr>
                                      <p:to>
                                        <p:strVal val="visible"/>
                                      </p:to>
                                    </p:set>
                                    <p:animEffect transition="in" filter="box(out)">
                                      <p:cBhvr>
                                        <p:cTn id="23" dur="500"/>
                                        <p:tgtEl>
                                          <p:spTgt spid="303116"/>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3109"/>
                                        </p:tgtEl>
                                        <p:attrNameLst>
                                          <p:attrName>style.visibility</p:attrName>
                                        </p:attrNameLst>
                                      </p:cBhvr>
                                      <p:to>
                                        <p:strVal val="visible"/>
                                      </p:to>
                                    </p:set>
                                    <p:animEffect transition="in" filter="blinds(horizontal)">
                                      <p:cBhvr>
                                        <p:cTn id="28" dur="500"/>
                                        <p:tgtEl>
                                          <p:spTgt spid="303109"/>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303119"/>
                                        </p:tgtEl>
                                        <p:attrNameLst>
                                          <p:attrName>style.visibility</p:attrName>
                                        </p:attrNameLst>
                                      </p:cBhvr>
                                      <p:to>
                                        <p:strVal val="visible"/>
                                      </p:to>
                                    </p:set>
                                    <p:animEffect transition="in" filter="strips(downRight)">
                                      <p:cBhvr>
                                        <p:cTn id="33" dur="500"/>
                                        <p:tgtEl>
                                          <p:spTgt spid="3031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303120"/>
                                        </p:tgtEl>
                                        <p:attrNameLst>
                                          <p:attrName>style.visibility</p:attrName>
                                        </p:attrNameLst>
                                      </p:cBhvr>
                                      <p:to>
                                        <p:strVal val="visible"/>
                                      </p:to>
                                    </p:set>
                                    <p:animEffect transition="in" filter="strips(downRight)">
                                      <p:cBhvr>
                                        <p:cTn id="38" dur="500"/>
                                        <p:tgtEl>
                                          <p:spTgt spid="3031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03112"/>
                                        </p:tgtEl>
                                        <p:attrNameLst>
                                          <p:attrName>style.visibility</p:attrName>
                                        </p:attrNameLst>
                                      </p:cBhvr>
                                      <p:to>
                                        <p:strVal val="visible"/>
                                      </p:to>
                                    </p:set>
                                    <p:animEffect transition="in" filter="box(out)">
                                      <p:cBhvr>
                                        <p:cTn id="43" dur="500"/>
                                        <p:tgtEl>
                                          <p:spTgt spid="303112"/>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303113"/>
                                        </p:tgtEl>
                                        <p:attrNameLst>
                                          <p:attrName>style.visibility</p:attrName>
                                        </p:attrNameLst>
                                      </p:cBhvr>
                                      <p:to>
                                        <p:strVal val="visible"/>
                                      </p:to>
                                    </p:set>
                                    <p:animEffect transition="in" filter="box(in)">
                                      <p:cBhvr>
                                        <p:cTn id="48" dur="500"/>
                                        <p:tgtEl>
                                          <p:spTgt spid="30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P spid="303107" grpId="0"/>
      <p:bldP spid="303108" grpId="0" animBg="1"/>
      <p:bldP spid="303112" grpId="0"/>
      <p:bldP spid="303113" grpId="0"/>
      <p:bldP spid="303119" grpId="0" animBg="1"/>
      <p:bldP spid="30312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B7269F7-FD78-4AE1-8635-336D1F7E6095}" type="slidenum">
              <a:rPr lang="zh-CN" altLang="en-US" b="1">
                <a:solidFill>
                  <a:srgbClr val="FF9900"/>
                </a:solidFill>
              </a:rPr>
              <a:pPr>
                <a:defRPr/>
              </a:pPr>
              <a:t>13</a:t>
            </a:fld>
            <a:r>
              <a:rPr lang="zh-CN" altLang="en-US" b="1"/>
              <a:t> </a:t>
            </a:r>
            <a:r>
              <a:rPr lang="zh-CN" altLang="en-US"/>
              <a:t>页</a:t>
            </a:r>
          </a:p>
        </p:txBody>
      </p:sp>
      <p:sp>
        <p:nvSpPr>
          <p:cNvPr id="302082" name="Rectangle 2"/>
          <p:cNvSpPr>
            <a:spLocks noGrp="1" noChangeArrowheads="1"/>
          </p:cNvSpPr>
          <p:nvPr>
            <p:ph type="body" idx="1"/>
          </p:nvPr>
        </p:nvSpPr>
        <p:spPr>
          <a:xfrm>
            <a:off x="703263" y="107950"/>
            <a:ext cx="3868737" cy="3321050"/>
          </a:xfrm>
          <a:solidFill>
            <a:srgbClr val="CCFFFF"/>
          </a:solidFill>
        </p:spPr>
        <p:txBody>
          <a:bodyPr/>
          <a:lstStyle/>
          <a:p>
            <a:pPr>
              <a:lnSpc>
                <a:spcPct val="90000"/>
              </a:lnSpc>
              <a:buFontTx/>
              <a:buNone/>
            </a:pPr>
            <a:r>
              <a:rPr lang="en-US" altLang="zh-CN" b="1" dirty="0">
                <a:solidFill>
                  <a:schemeClr val="tx1"/>
                </a:solidFill>
              </a:rPr>
              <a:t> [</a:t>
            </a:r>
            <a:r>
              <a:rPr lang="zh-CN" altLang="en-US" b="1" dirty="0">
                <a:solidFill>
                  <a:schemeClr val="tx1"/>
                </a:solidFill>
              </a:rPr>
              <a:t>例</a:t>
            </a:r>
            <a:r>
              <a:rPr lang="en-US" altLang="zh-CN" b="1" dirty="0">
                <a:solidFill>
                  <a:schemeClr val="tx1"/>
                </a:solidFill>
              </a:rPr>
              <a:t>] </a:t>
            </a:r>
          </a:p>
          <a:p>
            <a:pPr>
              <a:lnSpc>
                <a:spcPct val="90000"/>
              </a:lnSpc>
              <a:buFontTx/>
              <a:buNone/>
            </a:pPr>
            <a:r>
              <a:rPr lang="en-US" altLang="zh-CN" b="1" dirty="0" err="1">
                <a:solidFill>
                  <a:srgbClr val="CC0000"/>
                </a:solidFill>
              </a:rPr>
              <a:t>int</a:t>
            </a:r>
            <a:r>
              <a:rPr lang="en-US" altLang="zh-CN" b="1" dirty="0">
                <a:solidFill>
                  <a:schemeClr val="tx1"/>
                </a:solidFill>
              </a:rPr>
              <a:t> max (</a:t>
            </a:r>
            <a:r>
              <a:rPr lang="en-US" altLang="zh-CN" b="1" dirty="0" err="1">
                <a:solidFill>
                  <a:srgbClr val="FF3300"/>
                </a:solidFill>
              </a:rPr>
              <a:t>int</a:t>
            </a:r>
            <a:r>
              <a:rPr lang="en-US" altLang="zh-CN" b="1" dirty="0">
                <a:solidFill>
                  <a:srgbClr val="FF3300"/>
                </a:solidFill>
              </a:rPr>
              <a:t> x, </a:t>
            </a:r>
            <a:r>
              <a:rPr lang="en-US" altLang="zh-CN" b="1" dirty="0" err="1">
                <a:solidFill>
                  <a:srgbClr val="FF3300"/>
                </a:solidFill>
              </a:rPr>
              <a:t>int</a:t>
            </a:r>
            <a:r>
              <a:rPr lang="en-US" altLang="zh-CN" b="1" dirty="0">
                <a:solidFill>
                  <a:srgbClr val="FF3300"/>
                </a:solidFill>
              </a:rPr>
              <a:t> y</a:t>
            </a:r>
            <a:r>
              <a:rPr lang="en-US" altLang="zh-CN" b="1" dirty="0">
                <a:solidFill>
                  <a:schemeClr val="tx1"/>
                </a:solidFill>
              </a:rPr>
              <a:t>)   </a:t>
            </a:r>
          </a:p>
          <a:p>
            <a:pPr>
              <a:lnSpc>
                <a:spcPct val="90000"/>
              </a:lnSpc>
              <a:buFontTx/>
              <a:buNone/>
            </a:pPr>
            <a:r>
              <a:rPr lang="en-US" altLang="zh-CN" b="1" dirty="0">
                <a:solidFill>
                  <a:schemeClr val="tx1"/>
                </a:solidFill>
              </a:rPr>
              <a:t>{ </a:t>
            </a:r>
          </a:p>
          <a:p>
            <a:pPr>
              <a:lnSpc>
                <a:spcPct val="90000"/>
              </a:lnSpc>
              <a:buFontTx/>
              <a:buNone/>
            </a:pPr>
            <a:r>
              <a:rPr lang="en-US" altLang="zh-CN" b="1" dirty="0">
                <a:solidFill>
                  <a:schemeClr val="tx1"/>
                </a:solidFill>
              </a:rPr>
              <a:t>       </a:t>
            </a:r>
            <a:r>
              <a:rPr lang="en-US" altLang="zh-CN" b="1" dirty="0" err="1">
                <a:solidFill>
                  <a:srgbClr val="FF66CC"/>
                </a:solidFill>
              </a:rPr>
              <a:t>int</a:t>
            </a:r>
            <a:r>
              <a:rPr lang="en-US" altLang="zh-CN" b="1" dirty="0">
                <a:solidFill>
                  <a:srgbClr val="FF66CC"/>
                </a:solidFill>
              </a:rPr>
              <a:t> z;</a:t>
            </a:r>
            <a:r>
              <a:rPr lang="en-US" altLang="zh-CN" b="1" dirty="0">
                <a:solidFill>
                  <a:schemeClr val="tx1"/>
                </a:solidFill>
              </a:rPr>
              <a:t> </a:t>
            </a:r>
          </a:p>
          <a:p>
            <a:pPr>
              <a:lnSpc>
                <a:spcPct val="90000"/>
              </a:lnSpc>
              <a:buFontTx/>
              <a:buNone/>
            </a:pPr>
            <a:r>
              <a:rPr lang="en-US" altLang="zh-CN" b="1" dirty="0">
                <a:solidFill>
                  <a:schemeClr val="tx1"/>
                </a:solidFill>
              </a:rPr>
              <a:t>       z=x&gt;</a:t>
            </a:r>
            <a:r>
              <a:rPr lang="en-US" altLang="zh-CN" b="1" dirty="0" err="1">
                <a:solidFill>
                  <a:schemeClr val="tx1"/>
                </a:solidFill>
              </a:rPr>
              <a:t>y?x</a:t>
            </a:r>
            <a:r>
              <a:rPr lang="en-US" altLang="zh-CN" b="1" dirty="0">
                <a:solidFill>
                  <a:schemeClr val="tx1"/>
                </a:solidFill>
              </a:rPr>
              <a:t> : y;</a:t>
            </a:r>
          </a:p>
          <a:p>
            <a:pPr>
              <a:lnSpc>
                <a:spcPct val="90000"/>
              </a:lnSpc>
              <a:buFontTx/>
              <a:buNone/>
            </a:pPr>
            <a:r>
              <a:rPr lang="en-US" altLang="zh-CN" b="1" dirty="0">
                <a:solidFill>
                  <a:schemeClr val="tx1"/>
                </a:solidFill>
              </a:rPr>
              <a:t>       return </a:t>
            </a:r>
            <a:r>
              <a:rPr lang="en-US" altLang="zh-CN" b="1" dirty="0">
                <a:solidFill>
                  <a:srgbClr val="C00000"/>
                </a:solidFill>
              </a:rPr>
              <a:t>z; </a:t>
            </a:r>
          </a:p>
          <a:p>
            <a:pPr>
              <a:lnSpc>
                <a:spcPct val="90000"/>
              </a:lnSpc>
              <a:buFontTx/>
              <a:buNone/>
            </a:pPr>
            <a:r>
              <a:rPr lang="en-US" altLang="zh-CN" b="1" dirty="0">
                <a:solidFill>
                  <a:schemeClr val="tx1"/>
                </a:solidFill>
              </a:rPr>
              <a:t> }                                                                                                                                                                                                                                          </a:t>
            </a:r>
          </a:p>
        </p:txBody>
      </p:sp>
      <p:sp>
        <p:nvSpPr>
          <p:cNvPr id="302087" name="AutoShape 7"/>
          <p:cNvSpPr>
            <a:spLocks noChangeArrowheads="1"/>
          </p:cNvSpPr>
          <p:nvPr/>
        </p:nvSpPr>
        <p:spPr bwMode="auto">
          <a:xfrm>
            <a:off x="4572000" y="188913"/>
            <a:ext cx="3240088" cy="1079500"/>
          </a:xfrm>
          <a:prstGeom prst="wedgeRectCallout">
            <a:avLst>
              <a:gd name="adj1" fmla="val -94097"/>
              <a:gd name="adj2" fmla="val -1250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dirty="0"/>
              <a:t>形参变量的说明</a:t>
            </a:r>
            <a:r>
              <a:rPr kumimoji="1" lang="en-US" altLang="zh-CN" sz="2400" dirty="0"/>
              <a:t>,</a:t>
            </a:r>
            <a:r>
              <a:rPr kumimoji="1" lang="zh-CN" altLang="en-US" sz="2400"/>
              <a:t>在函数体中不再说明了。</a:t>
            </a:r>
          </a:p>
          <a:p>
            <a:pPr algn="ctr"/>
            <a:r>
              <a:rPr kumimoji="1" lang="zh-CN" altLang="en-US" sz="2400" dirty="0">
                <a:solidFill>
                  <a:srgbClr val="CC0000"/>
                </a:solidFill>
              </a:rPr>
              <a:t>不能</a:t>
            </a:r>
            <a:r>
              <a:rPr kumimoji="1" lang="zh-CN" altLang="en-US" sz="2400" dirty="0">
                <a:solidFill>
                  <a:srgbClr val="CC0000"/>
                </a:solidFill>
                <a:sym typeface="Wingdings" pitchFamily="2" charset="2"/>
              </a:rPr>
              <a:t>（</a:t>
            </a:r>
            <a:r>
              <a:rPr kumimoji="1" lang="en-US" altLang="zh-CN" sz="2400" dirty="0" err="1">
                <a:solidFill>
                  <a:srgbClr val="CC0000"/>
                </a:solidFill>
              </a:rPr>
              <a:t>int</a:t>
            </a:r>
            <a:r>
              <a:rPr kumimoji="1" lang="en-US" altLang="zh-CN" sz="2400" dirty="0">
                <a:solidFill>
                  <a:srgbClr val="CC0000"/>
                </a:solidFill>
              </a:rPr>
              <a:t> </a:t>
            </a:r>
            <a:r>
              <a:rPr kumimoji="1" lang="en-US" altLang="zh-CN" sz="2400" dirty="0" err="1">
                <a:solidFill>
                  <a:srgbClr val="CC0000"/>
                </a:solidFill>
              </a:rPr>
              <a:t>x,y</a:t>
            </a:r>
            <a:r>
              <a:rPr kumimoji="1" lang="zh-CN" altLang="en-US" sz="2400" dirty="0">
                <a:solidFill>
                  <a:srgbClr val="CC0000"/>
                </a:solidFill>
              </a:rPr>
              <a:t>）</a:t>
            </a:r>
          </a:p>
        </p:txBody>
      </p:sp>
      <p:sp>
        <p:nvSpPr>
          <p:cNvPr id="302089" name="AutoShape 9"/>
          <p:cNvSpPr>
            <a:spLocks/>
          </p:cNvSpPr>
          <p:nvPr/>
        </p:nvSpPr>
        <p:spPr bwMode="auto">
          <a:xfrm>
            <a:off x="4572000" y="1611313"/>
            <a:ext cx="4321175" cy="1079500"/>
          </a:xfrm>
          <a:prstGeom prst="borderCallout1">
            <a:avLst>
              <a:gd name="adj1" fmla="val 10588"/>
              <a:gd name="adj2" fmla="val -1764"/>
              <a:gd name="adj3" fmla="val 16764"/>
              <a:gd name="adj4" fmla="val -5488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lang="zh-CN" altLang="en-US" sz="2400"/>
              <a:t>函数内部可以定义只能自己使用的变量，称内部变量</a:t>
            </a:r>
            <a:endParaRPr lang="zh-CN" altLang="en-US" sz="2400" b="0"/>
          </a:p>
        </p:txBody>
      </p:sp>
      <p:sp>
        <p:nvSpPr>
          <p:cNvPr id="302090" name="Rectangle 10"/>
          <p:cNvSpPr>
            <a:spLocks noChangeArrowheads="1"/>
          </p:cNvSpPr>
          <p:nvPr/>
        </p:nvSpPr>
        <p:spPr bwMode="auto">
          <a:xfrm>
            <a:off x="533399" y="3508682"/>
            <a:ext cx="8359775"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en-US" altLang="zh-CN" sz="2400"/>
              <a:t>3.  </a:t>
            </a:r>
            <a:r>
              <a:rPr kumimoji="1" lang="zh-CN" altLang="en-US" sz="2400"/>
              <a:t>形式参数说明</a:t>
            </a:r>
          </a:p>
          <a:p>
            <a:pPr marL="342900" indent="-342900" algn="l" defTabSz="762000" eaLnBrk="0" hangingPunct="0">
              <a:spcBef>
                <a:spcPct val="20000"/>
              </a:spcBef>
              <a:buFont typeface="Wingdings" pitchFamily="2" charset="2"/>
              <a:buChar char="Ø"/>
            </a:pPr>
            <a:r>
              <a:rPr kumimoji="1" lang="zh-CN" altLang="en-US" sz="2400"/>
              <a:t>在形参表中说明的形参，在函数体中不再说明，可以同一般变量一样直接使用。</a:t>
            </a:r>
          </a:p>
          <a:p>
            <a:pPr marL="342900" indent="-342900" algn="l" defTabSz="762000" eaLnBrk="0" hangingPunct="0">
              <a:spcBef>
                <a:spcPct val="20000"/>
              </a:spcBef>
              <a:buFont typeface="Wingdings" pitchFamily="2" charset="2"/>
              <a:buChar char="Ø"/>
            </a:pPr>
            <a:r>
              <a:rPr kumimoji="1" lang="zh-CN" altLang="en-US" sz="2400">
                <a:solidFill>
                  <a:srgbClr val="4D4D4D"/>
                </a:solidFill>
              </a:rPr>
              <a:t> </a:t>
            </a:r>
            <a:r>
              <a:rPr kumimoji="1" lang="zh-CN" altLang="en-US" sz="2400"/>
              <a:t>形参</a:t>
            </a:r>
            <a:r>
              <a:rPr kumimoji="1" lang="zh-CN" altLang="en-US" sz="2400">
                <a:solidFill>
                  <a:srgbClr val="CC0000"/>
                </a:solidFill>
              </a:rPr>
              <a:t>调用前不占内存单元</a:t>
            </a:r>
            <a:r>
              <a:rPr kumimoji="1" lang="zh-CN" altLang="en-US" sz="2400"/>
              <a:t>，调用时分配内存单元。调用结束后释放。</a:t>
            </a:r>
          </a:p>
          <a:p>
            <a:pPr marL="342900" indent="-342900" algn="l" defTabSz="762000" eaLnBrk="0" hangingPunct="0">
              <a:spcBef>
                <a:spcPct val="20000"/>
              </a:spcBef>
              <a:buFont typeface="Wingdings" pitchFamily="2" charset="2"/>
              <a:buChar char="Ø"/>
            </a:pPr>
            <a:r>
              <a:rPr kumimoji="1" lang="zh-CN" altLang="en-US" sz="2400"/>
              <a:t>形参是函数的内部变量，只在函数内部才有意义。</a:t>
            </a:r>
          </a:p>
          <a:p>
            <a:pPr marL="342900" indent="-342900" algn="l" defTabSz="762000" eaLnBrk="0" hangingPunct="0">
              <a:spcBef>
                <a:spcPct val="20000"/>
              </a:spcBef>
              <a:buFont typeface="Wingdings" pitchFamily="2" charset="2"/>
              <a:buChar char="Ø"/>
            </a:pPr>
            <a:r>
              <a:rPr kumimoji="1" lang="zh-CN" altLang="en-US" sz="2400"/>
              <a:t>对每个形参必须指明其名字和数据类型。多个形参用逗号分隔。</a:t>
            </a:r>
          </a:p>
        </p:txBody>
      </p:sp>
      <p:sp>
        <p:nvSpPr>
          <p:cNvPr id="7" name="AutoShape 7"/>
          <p:cNvSpPr>
            <a:spLocks noChangeArrowheads="1"/>
          </p:cNvSpPr>
          <p:nvPr/>
        </p:nvSpPr>
        <p:spPr bwMode="auto">
          <a:xfrm>
            <a:off x="4572000" y="2904665"/>
            <a:ext cx="2160272" cy="643705"/>
          </a:xfrm>
          <a:prstGeom prst="wedgeRectCallout">
            <a:avLst>
              <a:gd name="adj1" fmla="val -134833"/>
              <a:gd name="adj2" fmla="val -61726"/>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dirty="0"/>
              <a:t>函数的出口</a:t>
            </a:r>
            <a:endParaRPr kumimoji="1" lang="zh-CN" altLang="en-US" sz="2400" dirty="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up)">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7"/>
                                        </p:tgtEl>
                                        <p:attrNameLst>
                                          <p:attrName>style.visibility</p:attrName>
                                        </p:attrNameLst>
                                      </p:cBhvr>
                                      <p:to>
                                        <p:strVal val="visible"/>
                                      </p:to>
                                    </p:set>
                                    <p:animEffect transition="in" filter="wipe(left)">
                                      <p:cBhvr>
                                        <p:cTn id="12" dur="500"/>
                                        <p:tgtEl>
                                          <p:spTgt spid="302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9"/>
                                        </p:tgtEl>
                                        <p:attrNameLst>
                                          <p:attrName>style.visibility</p:attrName>
                                        </p:attrNameLst>
                                      </p:cBhvr>
                                      <p:to>
                                        <p:strVal val="visible"/>
                                      </p:to>
                                    </p:set>
                                    <p:animEffect transition="in" filter="wipe(left)">
                                      <p:cBhvr>
                                        <p:cTn id="17" dur="500"/>
                                        <p:tgtEl>
                                          <p:spTgt spid="302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2090"/>
                                        </p:tgtEl>
                                        <p:attrNameLst>
                                          <p:attrName>style.visibility</p:attrName>
                                        </p:attrNameLst>
                                      </p:cBhvr>
                                      <p:to>
                                        <p:strVal val="visible"/>
                                      </p:to>
                                    </p:set>
                                    <p:animEffect transition="in" filter="wipe(left)">
                                      <p:cBhvr>
                                        <p:cTn id="27" dur="500"/>
                                        <p:tgtEl>
                                          <p:spTgt spid="30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animBg="1"/>
      <p:bldP spid="302087" grpId="0" animBg="1"/>
      <p:bldP spid="302089" grpId="0" animBg="1"/>
      <p:bldP spid="302090"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79512" y="1124743"/>
            <a:ext cx="4329716" cy="5472172"/>
          </a:xfrm>
          <a:prstGeom prst="rect">
            <a:avLst/>
          </a:prstGeom>
          <a:solidFill>
            <a:schemeClr val="bg2">
              <a:lumMod val="20000"/>
              <a:lumOff val="80000"/>
            </a:schemeClr>
          </a:solidFill>
          <a:ln w="12700">
            <a:solidFill>
              <a:srgbClr val="002060">
                <a:alpha val="50000"/>
              </a:srgbClr>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2200"/>
              </a:lnSpc>
              <a:spcBef>
                <a:spcPts val="0"/>
              </a:spcBef>
              <a:buClr>
                <a:srgbClr val="FF9900"/>
              </a:buClr>
              <a:buNone/>
            </a:pPr>
            <a:r>
              <a:rPr lang="en-US" altLang="zh-CN" sz="2000" kern="0" dirty="0">
                <a:latin typeface="Arial" pitchFamily="34" charset="0"/>
                <a:cs typeface="Arial" pitchFamily="34" charset="0"/>
              </a:rPr>
              <a:t>//</a:t>
            </a:r>
            <a:r>
              <a:rPr lang="zh-CN" altLang="en-US" sz="2000" kern="0" dirty="0">
                <a:latin typeface="Arial" pitchFamily="34" charset="0"/>
                <a:cs typeface="Arial" pitchFamily="34" charset="0"/>
              </a:rPr>
              <a:t>函数定义例</a:t>
            </a:r>
            <a:r>
              <a:rPr lang="en-US" altLang="zh-CN" sz="2000" kern="0" dirty="0">
                <a:latin typeface="Arial" pitchFamily="34" charset="0"/>
                <a:cs typeface="Arial" pitchFamily="34" charset="0"/>
              </a:rPr>
              <a:t>1 </a:t>
            </a:r>
            <a:r>
              <a:rPr lang="zh-CN" altLang="en-US" sz="2000" dirty="0">
                <a:latin typeface="Arial" pitchFamily="34" charset="0"/>
                <a:cs typeface="Arial" pitchFamily="34" charset="0"/>
              </a:rPr>
              <a:t>计算浮点数</a:t>
            </a:r>
            <a:r>
              <a:rPr lang="en-US" altLang="zh-CN" sz="2000" dirty="0">
                <a:latin typeface="Arial" pitchFamily="34" charset="0"/>
                <a:cs typeface="Arial" pitchFamily="34" charset="0"/>
              </a:rPr>
              <a:t>x</a:t>
            </a:r>
            <a:r>
              <a:rPr lang="zh-CN" altLang="en-US" sz="2000" dirty="0">
                <a:latin typeface="Arial" pitchFamily="34" charset="0"/>
                <a:cs typeface="Arial" pitchFamily="34" charset="0"/>
              </a:rPr>
              <a:t>的</a:t>
            </a:r>
            <a:r>
              <a:rPr lang="en-US" altLang="zh-CN" sz="2000" dirty="0">
                <a:latin typeface="Arial" pitchFamily="34" charset="0"/>
                <a:cs typeface="Arial" pitchFamily="34" charset="0"/>
              </a:rPr>
              <a:t>n</a:t>
            </a:r>
            <a:r>
              <a:rPr lang="zh-CN" altLang="en-US" sz="2000" dirty="0">
                <a:latin typeface="Arial" pitchFamily="34" charset="0"/>
                <a:cs typeface="Arial" pitchFamily="34" charset="0"/>
              </a:rPr>
              <a:t>次方</a:t>
            </a:r>
            <a:r>
              <a:rPr lang="zh-CN" altLang="en-US" sz="2000" kern="0" dirty="0">
                <a:latin typeface="Arial" pitchFamily="34" charset="0"/>
                <a:cs typeface="Arial" pitchFamily="34" charset="0"/>
              </a:rPr>
              <a:t>。</a:t>
            </a:r>
            <a:endParaRPr lang="en-US" altLang="zh-CN" sz="2000" kern="0" dirty="0">
              <a:latin typeface="Arial" pitchFamily="34" charset="0"/>
              <a:cs typeface="Arial" pitchFamily="34" charset="0"/>
            </a:endParaRPr>
          </a:p>
          <a:p>
            <a:pPr>
              <a:lnSpc>
                <a:spcPct val="80000"/>
              </a:lnSpc>
              <a:buFontTx/>
              <a:buNone/>
            </a:pPr>
            <a:r>
              <a:rPr lang="en-US" altLang="zh-CN" sz="2000" dirty="0">
                <a:solidFill>
                  <a:srgbClr val="CC0000"/>
                </a:solidFill>
                <a:latin typeface="Arial" pitchFamily="34" charset="0"/>
                <a:cs typeface="Arial" pitchFamily="34" charset="0"/>
              </a:rPr>
              <a:t>double</a:t>
            </a:r>
            <a:r>
              <a:rPr lang="en-US" altLang="zh-CN" sz="2000" dirty="0">
                <a:latin typeface="Arial" pitchFamily="34" charset="0"/>
                <a:cs typeface="Arial" pitchFamily="34" charset="0"/>
              </a:rPr>
              <a:t>  power(</a:t>
            </a:r>
            <a:r>
              <a:rPr lang="en-US" altLang="zh-CN" sz="2000" dirty="0">
                <a:solidFill>
                  <a:srgbClr val="CC0000"/>
                </a:solidFill>
                <a:latin typeface="Arial" pitchFamily="34" charset="0"/>
                <a:cs typeface="Arial" pitchFamily="34" charset="0"/>
              </a:rPr>
              <a:t>double </a:t>
            </a:r>
            <a:r>
              <a:rPr lang="en-US" altLang="zh-CN" sz="2000" dirty="0">
                <a:latin typeface="Arial" pitchFamily="34" charset="0"/>
                <a:cs typeface="Arial" pitchFamily="34" charset="0"/>
              </a:rPr>
              <a:t>x, </a:t>
            </a:r>
            <a:r>
              <a:rPr lang="en-US" altLang="zh-CN" sz="2000" dirty="0" err="1">
                <a:solidFill>
                  <a:srgbClr val="CC0000"/>
                </a:solidFill>
                <a:latin typeface="Arial" pitchFamily="34" charset="0"/>
                <a:cs typeface="Arial" pitchFamily="34" charset="0"/>
              </a:rPr>
              <a:t>int</a:t>
            </a:r>
            <a:r>
              <a:rPr lang="en-US" altLang="zh-CN" sz="2000" dirty="0">
                <a:solidFill>
                  <a:srgbClr val="CC0000"/>
                </a:solidFill>
                <a:latin typeface="Arial" pitchFamily="34" charset="0"/>
                <a:cs typeface="Arial" pitchFamily="34" charset="0"/>
              </a:rPr>
              <a:t> </a:t>
            </a:r>
            <a:r>
              <a:rPr lang="en-US" altLang="zh-CN" sz="2000" dirty="0">
                <a:latin typeface="Arial" pitchFamily="34" charset="0"/>
                <a:cs typeface="Arial" pitchFamily="34" charset="0"/>
              </a:rPr>
              <a:t>n)</a:t>
            </a:r>
          </a:p>
          <a:p>
            <a:pPr>
              <a:lnSpc>
                <a:spcPct val="80000"/>
              </a:lnSpc>
              <a:buFontTx/>
              <a:buNone/>
            </a:pPr>
            <a:r>
              <a:rPr lang="en-US" altLang="zh-CN" sz="2000" dirty="0">
                <a:latin typeface="Arial" pitchFamily="34" charset="0"/>
                <a:cs typeface="Arial" pitchFamily="34" charset="0"/>
              </a:rPr>
              <a:t>{</a:t>
            </a:r>
          </a:p>
          <a:p>
            <a:pPr>
              <a:lnSpc>
                <a:spcPct val="80000"/>
              </a:lnSpc>
              <a:buFontTx/>
              <a:buNone/>
            </a:pPr>
            <a:r>
              <a:rPr lang="en-US" altLang="zh-CN" sz="2000" dirty="0">
                <a:latin typeface="Arial" pitchFamily="34" charset="0"/>
                <a:cs typeface="Arial" pitchFamily="34" charset="0"/>
              </a:rPr>
              <a:t>    </a:t>
            </a:r>
            <a:r>
              <a:rPr lang="en-US" altLang="zh-CN" sz="2000" dirty="0">
                <a:solidFill>
                  <a:srgbClr val="CC0000"/>
                </a:solidFill>
                <a:latin typeface="Arial" pitchFamily="34" charset="0"/>
                <a:cs typeface="Arial" pitchFamily="34" charset="0"/>
              </a:rPr>
              <a:t>double</a:t>
            </a:r>
            <a:r>
              <a:rPr lang="en-US" altLang="zh-CN" sz="2000" dirty="0">
                <a:latin typeface="Arial" pitchFamily="34" charset="0"/>
                <a:cs typeface="Arial" pitchFamily="34" charset="0"/>
              </a:rPr>
              <a:t> p = 1;</a:t>
            </a:r>
          </a:p>
          <a:p>
            <a:pPr>
              <a:lnSpc>
                <a:spcPct val="80000"/>
              </a:lnSpc>
              <a:buFontTx/>
              <a:buNone/>
            </a:pPr>
            <a:r>
              <a:rPr lang="en-US" altLang="zh-CN" sz="2000" dirty="0">
                <a:latin typeface="Arial" pitchFamily="34" charset="0"/>
                <a:cs typeface="Arial" pitchFamily="34" charset="0"/>
              </a:rPr>
              <a:t>    </a:t>
            </a:r>
            <a:r>
              <a:rPr lang="en-US" altLang="zh-CN" sz="2000" dirty="0" err="1">
                <a:latin typeface="Arial" pitchFamily="34" charset="0"/>
                <a:cs typeface="Arial" pitchFamily="34" charset="0"/>
              </a:rPr>
              <a:t>int</a:t>
            </a:r>
            <a:r>
              <a:rPr lang="en-US" altLang="zh-CN" sz="2000" dirty="0">
                <a:latin typeface="Arial" pitchFamily="34" charset="0"/>
                <a:cs typeface="Arial" pitchFamily="34" charset="0"/>
              </a:rPr>
              <a:t> i;</a:t>
            </a:r>
          </a:p>
          <a:p>
            <a:pPr>
              <a:lnSpc>
                <a:spcPct val="80000"/>
              </a:lnSpc>
              <a:buFontTx/>
              <a:buNone/>
            </a:pPr>
            <a:r>
              <a:rPr lang="en-US" altLang="zh-CN" sz="2000" dirty="0">
                <a:latin typeface="Arial" pitchFamily="34" charset="0"/>
                <a:cs typeface="Arial" pitchFamily="34" charset="0"/>
              </a:rPr>
              <a:t>    for(i = 1; i&lt;=n ;  i++)</a:t>
            </a:r>
          </a:p>
          <a:p>
            <a:pPr>
              <a:lnSpc>
                <a:spcPct val="80000"/>
              </a:lnSpc>
              <a:buFontTx/>
              <a:buNone/>
            </a:pPr>
            <a:r>
              <a:rPr lang="en-US" altLang="zh-CN" sz="2000" dirty="0">
                <a:latin typeface="Arial" pitchFamily="34" charset="0"/>
                <a:cs typeface="Arial" pitchFamily="34" charset="0"/>
              </a:rPr>
              <a:t>        p = p*x;</a:t>
            </a:r>
          </a:p>
          <a:p>
            <a:pPr>
              <a:lnSpc>
                <a:spcPct val="80000"/>
              </a:lnSpc>
              <a:buFontTx/>
              <a:buNone/>
            </a:pPr>
            <a:r>
              <a:rPr lang="en-US" altLang="zh-CN" sz="2000" dirty="0">
                <a:solidFill>
                  <a:srgbClr val="CC0000"/>
                </a:solidFill>
                <a:latin typeface="Arial" pitchFamily="34" charset="0"/>
                <a:cs typeface="Arial" pitchFamily="34" charset="0"/>
              </a:rPr>
              <a:t>    return </a:t>
            </a:r>
            <a:r>
              <a:rPr lang="en-US" altLang="zh-CN" sz="2000" dirty="0">
                <a:latin typeface="Arial" pitchFamily="34" charset="0"/>
                <a:cs typeface="Arial" pitchFamily="34" charset="0"/>
              </a:rPr>
              <a:t>p;</a:t>
            </a:r>
          </a:p>
          <a:p>
            <a:pPr>
              <a:lnSpc>
                <a:spcPct val="80000"/>
              </a:lnSpc>
              <a:buFontTx/>
              <a:buNone/>
            </a:pPr>
            <a:r>
              <a:rPr lang="en-US" altLang="zh-CN" sz="2000" dirty="0">
                <a:latin typeface="Arial" pitchFamily="34" charset="0"/>
                <a:cs typeface="Arial" pitchFamily="34" charset="0"/>
              </a:rPr>
              <a:t>}</a:t>
            </a:r>
          </a:p>
          <a:p>
            <a:pPr marL="0" lvl="0" indent="0" eaLnBrk="1" hangingPunct="1">
              <a:lnSpc>
                <a:spcPts val="2200"/>
              </a:lnSpc>
              <a:spcBef>
                <a:spcPts val="0"/>
              </a:spcBef>
              <a:buClr>
                <a:srgbClr val="FF9900"/>
              </a:buClr>
              <a:buNone/>
            </a:pPr>
            <a:endParaRPr lang="zh-CN" altLang="en-US" sz="2000" kern="0" dirty="0">
              <a:solidFill>
                <a:srgbClr val="000000"/>
              </a:solidFill>
              <a:latin typeface="Arial" pitchFamily="34" charset="0"/>
              <a:cs typeface="Arial" pitchFamily="34" charset="0"/>
            </a:endParaRPr>
          </a:p>
        </p:txBody>
      </p:sp>
      <p:sp>
        <p:nvSpPr>
          <p:cNvPr id="7" name="Rectangle 3"/>
          <p:cNvSpPr txBox="1">
            <a:spLocks noChangeArrowheads="1"/>
          </p:cNvSpPr>
          <p:nvPr/>
        </p:nvSpPr>
        <p:spPr bwMode="auto">
          <a:xfrm>
            <a:off x="4644008" y="4327374"/>
            <a:ext cx="4303002" cy="2207809"/>
          </a:xfrm>
          <a:prstGeom prst="rect">
            <a:avLst/>
          </a:prstGeom>
          <a:solidFill>
            <a:srgbClr val="66CCFF"/>
          </a:solidFill>
          <a:ln w="12700">
            <a:solidFill>
              <a:srgbClr val="002060">
                <a:alpha val="50000"/>
              </a:srgbClr>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2200"/>
              </a:lnSpc>
              <a:spcBef>
                <a:spcPts val="0"/>
              </a:spcBef>
              <a:buClr>
                <a:srgbClr val="FF9900"/>
              </a:buClr>
              <a:buNone/>
            </a:pPr>
            <a:r>
              <a:rPr lang="en-US" altLang="zh-CN" sz="2000" kern="0" dirty="0">
                <a:latin typeface="Arial" pitchFamily="34" charset="0"/>
                <a:cs typeface="Arial" pitchFamily="34" charset="0"/>
              </a:rPr>
              <a:t>//</a:t>
            </a:r>
            <a:r>
              <a:rPr lang="zh-CN" altLang="en-US" sz="2000" kern="0" dirty="0">
                <a:solidFill>
                  <a:srgbClr val="000000"/>
                </a:solidFill>
                <a:latin typeface="Arial" pitchFamily="34" charset="0"/>
                <a:cs typeface="Arial" pitchFamily="34" charset="0"/>
              </a:rPr>
              <a:t>函数定义例</a:t>
            </a:r>
            <a:r>
              <a:rPr lang="en-US" altLang="zh-CN" sz="2000" kern="0" dirty="0">
                <a:solidFill>
                  <a:srgbClr val="000000"/>
                </a:solidFill>
                <a:latin typeface="Arial" pitchFamily="34" charset="0"/>
                <a:cs typeface="Arial" pitchFamily="34" charset="0"/>
              </a:rPr>
              <a:t>3  </a:t>
            </a:r>
            <a:r>
              <a:rPr lang="zh-CN" altLang="en-US" sz="2000" kern="0" dirty="0">
                <a:latin typeface="Arial" pitchFamily="34" charset="0"/>
                <a:cs typeface="Arial" pitchFamily="34" charset="0"/>
              </a:rPr>
              <a:t>显示信息的无参函数。</a:t>
            </a:r>
            <a:endParaRPr lang="en-US" altLang="zh-CN" sz="2000" kern="0" dirty="0">
              <a:latin typeface="Arial" pitchFamily="34" charset="0"/>
              <a:cs typeface="Arial" pitchFamily="34" charset="0"/>
            </a:endParaRPr>
          </a:p>
          <a:p>
            <a:pPr marL="0" indent="0" defTabSz="762000">
              <a:lnSpc>
                <a:spcPts val="2200"/>
              </a:lnSpc>
              <a:buNone/>
            </a:pPr>
            <a:r>
              <a:rPr kumimoji="1" lang="en-US" altLang="zh-CN" sz="2000" dirty="0">
                <a:solidFill>
                  <a:srgbClr val="CC0000"/>
                </a:solidFill>
                <a:latin typeface="Arial" pitchFamily="34" charset="0"/>
                <a:cs typeface="Arial" pitchFamily="34" charset="0"/>
              </a:rPr>
              <a:t>void  </a:t>
            </a:r>
            <a:r>
              <a:rPr kumimoji="1" lang="en-US" altLang="zh-CN" sz="2000" dirty="0" err="1">
                <a:solidFill>
                  <a:srgbClr val="000066"/>
                </a:solidFill>
                <a:latin typeface="Arial" pitchFamily="34" charset="0"/>
                <a:cs typeface="Arial" pitchFamily="34" charset="0"/>
              </a:rPr>
              <a:t>Print_message</a:t>
            </a:r>
            <a:r>
              <a:rPr kumimoji="1" lang="en-US" altLang="zh-CN" sz="2000" dirty="0">
                <a:latin typeface="Arial" pitchFamily="34" charset="0"/>
                <a:cs typeface="Arial" pitchFamily="34" charset="0"/>
              </a:rPr>
              <a:t>( </a:t>
            </a:r>
            <a:r>
              <a:rPr kumimoji="1" lang="en-US" altLang="zh-CN" sz="2000" dirty="0">
                <a:solidFill>
                  <a:srgbClr val="CC0000"/>
                </a:solidFill>
                <a:latin typeface="Arial" pitchFamily="34" charset="0"/>
                <a:cs typeface="Arial" pitchFamily="34" charset="0"/>
              </a:rPr>
              <a:t>void</a:t>
            </a:r>
            <a:r>
              <a:rPr kumimoji="1" lang="en-US" altLang="zh-CN" sz="2000" dirty="0">
                <a:latin typeface="Arial" pitchFamily="34" charset="0"/>
                <a:cs typeface="Arial" pitchFamily="34" charset="0"/>
              </a:rPr>
              <a:t> )</a:t>
            </a:r>
          </a:p>
          <a:p>
            <a:pPr marL="0" indent="0" defTabSz="762000">
              <a:lnSpc>
                <a:spcPts val="2200"/>
              </a:lnSpc>
              <a:buNone/>
            </a:pPr>
            <a:r>
              <a:rPr kumimoji="1" lang="en-US" altLang="zh-CN" sz="2000" dirty="0">
                <a:latin typeface="Arial" pitchFamily="34" charset="0"/>
                <a:cs typeface="Arial" pitchFamily="34" charset="0"/>
              </a:rPr>
              <a:t>{</a:t>
            </a:r>
          </a:p>
          <a:p>
            <a:pPr marL="0" indent="0" defTabSz="762000">
              <a:lnSpc>
                <a:spcPts val="2200"/>
              </a:lnSpc>
              <a:buNone/>
            </a:pPr>
            <a:r>
              <a:rPr kumimoji="1" lang="en-US" altLang="zh-CN" sz="2000" dirty="0">
                <a:latin typeface="Arial" pitchFamily="34" charset="0"/>
                <a:cs typeface="Arial" pitchFamily="34" charset="0"/>
              </a:rPr>
              <a:t>        </a:t>
            </a:r>
            <a:r>
              <a:rPr kumimoji="1" lang="en-US" altLang="zh-CN" sz="2000" dirty="0" err="1">
                <a:latin typeface="Arial" pitchFamily="34" charset="0"/>
                <a:cs typeface="Arial" pitchFamily="34" charset="0"/>
              </a:rPr>
              <a:t>printf</a:t>
            </a:r>
            <a:r>
              <a:rPr kumimoji="1" lang="en-US" altLang="zh-CN" sz="2000" dirty="0">
                <a:latin typeface="Arial" pitchFamily="34" charset="0"/>
                <a:cs typeface="Arial" pitchFamily="34" charset="0"/>
              </a:rPr>
              <a:t>(</a:t>
            </a:r>
            <a:r>
              <a:rPr kumimoji="1" lang="en-US" altLang="zh-CN" sz="2000" dirty="0">
                <a:solidFill>
                  <a:srgbClr val="4D4D4D"/>
                </a:solidFill>
                <a:latin typeface="Arial" pitchFamily="34" charset="0"/>
                <a:cs typeface="Arial" pitchFamily="34" charset="0"/>
              </a:rPr>
              <a:t>"</a:t>
            </a:r>
            <a:r>
              <a:rPr kumimoji="1" lang="en-US" altLang="zh-CN" sz="2000" dirty="0">
                <a:latin typeface="Arial" pitchFamily="34" charset="0"/>
                <a:cs typeface="Arial" pitchFamily="34" charset="0"/>
              </a:rPr>
              <a:t> Input  data</a:t>
            </a:r>
            <a:r>
              <a:rPr kumimoji="1" lang="zh-CN" altLang="en-US" sz="2000" dirty="0">
                <a:solidFill>
                  <a:srgbClr val="4D4D4D"/>
                </a:solidFill>
                <a:latin typeface="Arial" pitchFamily="34" charset="0"/>
                <a:cs typeface="Arial" pitchFamily="34" charset="0"/>
              </a:rPr>
              <a:t>：</a:t>
            </a:r>
            <a:r>
              <a:rPr kumimoji="1" lang="en-US" altLang="zh-CN" sz="2000" dirty="0">
                <a:latin typeface="Arial" pitchFamily="34" charset="0"/>
                <a:cs typeface="Arial" pitchFamily="34" charset="0"/>
              </a:rPr>
              <a:t>\n</a:t>
            </a:r>
            <a:r>
              <a:rPr kumimoji="1" lang="en-US" altLang="zh-CN" sz="2000" dirty="0">
                <a:solidFill>
                  <a:srgbClr val="4D4D4D"/>
                </a:solidFill>
                <a:latin typeface="Arial" pitchFamily="34" charset="0"/>
                <a:cs typeface="Arial" pitchFamily="34" charset="0"/>
              </a:rPr>
              <a:t>"</a:t>
            </a:r>
            <a:r>
              <a:rPr kumimoji="1" lang="en-US" altLang="zh-CN" sz="2000" dirty="0">
                <a:latin typeface="Arial" pitchFamily="34" charset="0"/>
                <a:cs typeface="Arial" pitchFamily="34" charset="0"/>
              </a:rPr>
              <a:t>);</a:t>
            </a:r>
          </a:p>
          <a:p>
            <a:pPr marL="0" indent="0" defTabSz="762000">
              <a:lnSpc>
                <a:spcPts val="2200"/>
              </a:lnSpc>
              <a:buNone/>
            </a:pPr>
            <a:r>
              <a:rPr kumimoji="1" lang="en-US" altLang="zh-CN" sz="2000" dirty="0">
                <a:latin typeface="Arial" pitchFamily="34" charset="0"/>
                <a:cs typeface="Arial" pitchFamily="34" charset="0"/>
              </a:rPr>
              <a:t> }</a:t>
            </a:r>
          </a:p>
          <a:p>
            <a:pPr marL="0" lvl="0" indent="0" eaLnBrk="1" hangingPunct="1">
              <a:lnSpc>
                <a:spcPts val="2200"/>
              </a:lnSpc>
              <a:spcBef>
                <a:spcPts val="0"/>
              </a:spcBef>
              <a:buClr>
                <a:srgbClr val="FF9900"/>
              </a:buClr>
              <a:buNone/>
            </a:pPr>
            <a:endParaRPr lang="zh-CN" altLang="en-US" sz="2000" kern="0" dirty="0">
              <a:solidFill>
                <a:srgbClr val="000000"/>
              </a:solidFill>
              <a:latin typeface="Arial" pitchFamily="34" charset="0"/>
              <a:cs typeface="Arial" pitchFamily="34" charset="0"/>
            </a:endParaRPr>
          </a:p>
        </p:txBody>
      </p:sp>
      <p:sp>
        <p:nvSpPr>
          <p:cNvPr id="8" name="矩形 7"/>
          <p:cNvSpPr/>
          <p:nvPr/>
        </p:nvSpPr>
        <p:spPr>
          <a:xfrm>
            <a:off x="251456" y="34157"/>
            <a:ext cx="3002745" cy="646331"/>
          </a:xfrm>
          <a:prstGeom prst="rect">
            <a:avLst/>
          </a:prstGeom>
        </p:spPr>
        <p:txBody>
          <a:bodyPr wrap="none">
            <a:spAutoFit/>
          </a:bodyPr>
          <a:lstStyle/>
          <a:p>
            <a:pPr>
              <a:defRPr/>
            </a:pPr>
            <a:r>
              <a:rPr lang="zh-CN" altLang="en-US" sz="3600" spc="50" dirty="0">
                <a:ln w="11430"/>
                <a:solidFill>
                  <a:srgbClr val="C00000"/>
                </a:solidFill>
                <a:latin typeface="宋体" pitchFamily="2" charset="-122"/>
                <a:ea typeface="宋体" pitchFamily="2" charset="-122"/>
              </a:rPr>
              <a:t>函数定义举例</a:t>
            </a:r>
            <a:endParaRPr lang="zh-CN" altLang="en-US" sz="3600" dirty="0">
              <a:solidFill>
                <a:srgbClr val="C00000"/>
              </a:solidFill>
              <a:latin typeface="宋体" pitchFamily="2" charset="-122"/>
              <a:ea typeface="宋体" pitchFamily="2" charset="-122"/>
            </a:endParaRPr>
          </a:p>
        </p:txBody>
      </p:sp>
      <p:sp>
        <p:nvSpPr>
          <p:cNvPr id="9" name="Rectangle 3"/>
          <p:cNvSpPr txBox="1">
            <a:spLocks noChangeArrowheads="1"/>
          </p:cNvSpPr>
          <p:nvPr/>
        </p:nvSpPr>
        <p:spPr bwMode="auto">
          <a:xfrm>
            <a:off x="4644008" y="1130904"/>
            <a:ext cx="4303002" cy="3066181"/>
          </a:xfrm>
          <a:prstGeom prst="rect">
            <a:avLst/>
          </a:prstGeom>
          <a:solidFill>
            <a:srgbClr val="CCFFFF"/>
          </a:solidFill>
          <a:ln w="12700">
            <a:solidFill>
              <a:srgbClr val="002060">
                <a:alpha val="50000"/>
              </a:srgbClr>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2200"/>
              </a:lnSpc>
              <a:spcBef>
                <a:spcPts val="0"/>
              </a:spcBef>
              <a:buClr>
                <a:srgbClr val="FF9900"/>
              </a:buClr>
              <a:buNone/>
            </a:pPr>
            <a:r>
              <a:rPr lang="en-US" altLang="zh-CN" sz="2000" kern="0" dirty="0">
                <a:latin typeface="Arial" pitchFamily="34" charset="0"/>
                <a:cs typeface="Arial" pitchFamily="34" charset="0"/>
              </a:rPr>
              <a:t>//</a:t>
            </a:r>
            <a:r>
              <a:rPr lang="zh-CN" altLang="en-US" sz="2000" kern="0" dirty="0">
                <a:latin typeface="Arial" pitchFamily="34" charset="0"/>
                <a:cs typeface="Arial" pitchFamily="34" charset="0"/>
              </a:rPr>
              <a:t>函数定义例</a:t>
            </a:r>
            <a:r>
              <a:rPr lang="en-US" altLang="zh-CN" sz="2000" kern="0" dirty="0">
                <a:latin typeface="Arial" pitchFamily="34" charset="0"/>
                <a:cs typeface="Arial" pitchFamily="34" charset="0"/>
              </a:rPr>
              <a:t>2  </a:t>
            </a:r>
            <a:r>
              <a:rPr lang="zh-CN" altLang="en-US" sz="2000" dirty="0">
                <a:latin typeface="Arial" pitchFamily="34" charset="0"/>
                <a:cs typeface="Arial" pitchFamily="34" charset="0"/>
              </a:rPr>
              <a:t>交换两个变量的值。</a:t>
            </a:r>
            <a:endParaRPr lang="en-US" altLang="zh-CN" sz="2000" dirty="0">
              <a:latin typeface="Arial" pitchFamily="34" charset="0"/>
              <a:cs typeface="Arial" pitchFamily="34" charset="0"/>
            </a:endParaRPr>
          </a:p>
          <a:p>
            <a:pPr marL="0" lvl="0" indent="0" eaLnBrk="1" hangingPunct="1">
              <a:lnSpc>
                <a:spcPts val="2200"/>
              </a:lnSpc>
              <a:spcBef>
                <a:spcPts val="0"/>
              </a:spcBef>
              <a:buClr>
                <a:srgbClr val="FF9900"/>
              </a:buClr>
              <a:buNone/>
            </a:pPr>
            <a:r>
              <a:rPr lang="en-US" altLang="zh-CN" sz="2000" dirty="0">
                <a:solidFill>
                  <a:srgbClr val="C00000"/>
                </a:solidFill>
                <a:latin typeface="Arial" pitchFamily="34" charset="0"/>
                <a:cs typeface="Arial" pitchFamily="34" charset="0"/>
              </a:rPr>
              <a:t>void </a:t>
            </a:r>
            <a:r>
              <a:rPr lang="en-US" altLang="zh-CN" sz="2000" dirty="0">
                <a:latin typeface="Arial" pitchFamily="34" charset="0"/>
                <a:cs typeface="Arial" pitchFamily="34" charset="0"/>
              </a:rPr>
              <a:t> Swap ( </a:t>
            </a:r>
            <a:r>
              <a:rPr lang="en-US" altLang="zh-CN" sz="2000" dirty="0" err="1">
                <a:solidFill>
                  <a:srgbClr val="C00000"/>
                </a:solidFill>
                <a:latin typeface="Arial" pitchFamily="34" charset="0"/>
                <a:cs typeface="Arial" pitchFamily="34" charset="0"/>
              </a:rPr>
              <a:t>int</a:t>
            </a:r>
            <a:r>
              <a:rPr lang="en-US" altLang="zh-CN" sz="2000" dirty="0">
                <a:latin typeface="Arial" pitchFamily="34" charset="0"/>
                <a:cs typeface="Arial" pitchFamily="34" charset="0"/>
              </a:rPr>
              <a:t> x, </a:t>
            </a:r>
            <a:r>
              <a:rPr lang="en-US" altLang="zh-CN" sz="2000" dirty="0" err="1">
                <a:solidFill>
                  <a:srgbClr val="C00000"/>
                </a:solidFill>
                <a:latin typeface="Arial" pitchFamily="34" charset="0"/>
                <a:cs typeface="Arial" pitchFamily="34" charset="0"/>
              </a:rPr>
              <a:t>int</a:t>
            </a:r>
            <a:r>
              <a:rPr lang="en-US" altLang="zh-CN" sz="2000" dirty="0">
                <a:latin typeface="Arial" pitchFamily="34" charset="0"/>
                <a:cs typeface="Arial" pitchFamily="34" charset="0"/>
              </a:rPr>
              <a:t> y)</a:t>
            </a:r>
          </a:p>
          <a:p>
            <a:pPr marL="0" lvl="0" indent="0" eaLnBrk="1" hangingPunct="1">
              <a:lnSpc>
                <a:spcPts val="2200"/>
              </a:lnSpc>
              <a:spcBef>
                <a:spcPts val="0"/>
              </a:spcBef>
              <a:buClr>
                <a:srgbClr val="FF9900"/>
              </a:buClr>
              <a:buNone/>
            </a:pPr>
            <a:r>
              <a:rPr lang="zh-CN" altLang="zh-CN" sz="2000" dirty="0">
                <a:latin typeface="Arial" pitchFamily="34" charset="0"/>
                <a:cs typeface="Arial" pitchFamily="34" charset="0"/>
              </a:rPr>
              <a:t>{ </a:t>
            </a:r>
            <a:endParaRPr lang="en-US" altLang="zh-CN" sz="2000" dirty="0">
              <a:latin typeface="Arial" pitchFamily="34" charset="0"/>
              <a:cs typeface="Arial" pitchFamily="34" charset="0"/>
            </a:endParaRPr>
          </a:p>
          <a:p>
            <a:pPr defTabSz="914400">
              <a:lnSpc>
                <a:spcPct val="90000"/>
              </a:lnSpc>
              <a:buFontTx/>
              <a:buNone/>
            </a:pPr>
            <a:r>
              <a:rPr lang="en-US" altLang="zh-CN" sz="2000" dirty="0">
                <a:latin typeface="Arial" pitchFamily="34" charset="0"/>
                <a:cs typeface="Arial" pitchFamily="34" charset="0"/>
              </a:rPr>
              <a:t>   </a:t>
            </a:r>
            <a:r>
              <a:rPr lang="en-US" altLang="zh-CN" sz="2000" dirty="0" err="1">
                <a:solidFill>
                  <a:srgbClr val="C00000"/>
                </a:solidFill>
                <a:latin typeface="Arial" pitchFamily="34" charset="0"/>
                <a:cs typeface="Arial" pitchFamily="34" charset="0"/>
              </a:rPr>
              <a:t>int</a:t>
            </a:r>
            <a:r>
              <a:rPr lang="en-US" altLang="zh-CN" sz="2000" dirty="0">
                <a:latin typeface="Arial" pitchFamily="34" charset="0"/>
                <a:cs typeface="Arial" pitchFamily="34" charset="0"/>
              </a:rPr>
              <a:t> temp;</a:t>
            </a:r>
          </a:p>
          <a:p>
            <a:pPr defTabSz="914400">
              <a:lnSpc>
                <a:spcPct val="90000"/>
              </a:lnSpc>
              <a:buFontTx/>
              <a:buNone/>
            </a:pPr>
            <a:r>
              <a:rPr lang="en-US" altLang="zh-CN" sz="2000" dirty="0">
                <a:latin typeface="Arial" pitchFamily="34" charset="0"/>
                <a:cs typeface="Arial" pitchFamily="34" charset="0"/>
              </a:rPr>
              <a:t>   temp=x;  x=y;  y=temp;</a:t>
            </a:r>
          </a:p>
          <a:p>
            <a:pPr defTabSz="914400">
              <a:lnSpc>
                <a:spcPct val="90000"/>
              </a:lnSpc>
              <a:buFontTx/>
              <a:buNone/>
            </a:pPr>
            <a:r>
              <a:rPr lang="en-US" altLang="zh-CN" sz="2000" dirty="0">
                <a:latin typeface="Arial" pitchFamily="34" charset="0"/>
                <a:cs typeface="Arial" pitchFamily="34" charset="0"/>
              </a:rPr>
              <a:t>   </a:t>
            </a:r>
            <a:r>
              <a:rPr lang="en-US" altLang="zh-CN" sz="2000" dirty="0" err="1">
                <a:latin typeface="Arial" pitchFamily="34" charset="0"/>
                <a:cs typeface="Arial" pitchFamily="34" charset="0"/>
              </a:rPr>
              <a:t>printf</a:t>
            </a:r>
            <a:r>
              <a:rPr lang="en-US" altLang="zh-CN" sz="2000" dirty="0">
                <a:latin typeface="Arial" pitchFamily="34" charset="0"/>
                <a:cs typeface="Arial" pitchFamily="34" charset="0"/>
              </a:rPr>
              <a:t> (</a:t>
            </a:r>
            <a:r>
              <a:rPr kumimoji="1" lang="en-US" altLang="zh-CN" sz="2000" dirty="0">
                <a:solidFill>
                  <a:srgbClr val="4D4D4D"/>
                </a:solidFill>
                <a:latin typeface="Arial" pitchFamily="34" charset="0"/>
                <a:cs typeface="Arial" pitchFamily="34" charset="0"/>
              </a:rPr>
              <a:t>"</a:t>
            </a:r>
            <a:r>
              <a:rPr lang="en-US" altLang="zh-CN" sz="2000" dirty="0">
                <a:latin typeface="Arial" pitchFamily="34" charset="0"/>
                <a:cs typeface="Arial" pitchFamily="34" charset="0"/>
              </a:rPr>
              <a:t>x=%</a:t>
            </a:r>
            <a:r>
              <a:rPr lang="en-US" altLang="zh-CN" sz="2000" dirty="0" err="1">
                <a:latin typeface="Arial" pitchFamily="34" charset="0"/>
                <a:cs typeface="Arial" pitchFamily="34" charset="0"/>
              </a:rPr>
              <a:t>d,y</a:t>
            </a:r>
            <a:r>
              <a:rPr lang="en-US" altLang="zh-CN" sz="2000" dirty="0">
                <a:latin typeface="Arial" pitchFamily="34" charset="0"/>
                <a:cs typeface="Arial" pitchFamily="34" charset="0"/>
              </a:rPr>
              <a:t>=%d\n</a:t>
            </a:r>
            <a:r>
              <a:rPr kumimoji="1" lang="en-US" altLang="zh-CN" sz="2000" dirty="0">
                <a:solidFill>
                  <a:srgbClr val="4D4D4D"/>
                </a:solidFill>
                <a:latin typeface="Arial" pitchFamily="34" charset="0"/>
                <a:cs typeface="Arial" pitchFamily="34" charset="0"/>
              </a:rPr>
              <a:t>"</a:t>
            </a:r>
            <a:r>
              <a:rPr lang="en-US" altLang="zh-CN" sz="2000" dirty="0">
                <a:latin typeface="Arial" pitchFamily="34" charset="0"/>
                <a:cs typeface="Arial" pitchFamily="34" charset="0"/>
              </a:rPr>
              <a:t>, </a:t>
            </a:r>
            <a:r>
              <a:rPr lang="en-US" altLang="zh-CN" sz="2000" dirty="0" err="1">
                <a:latin typeface="Arial" pitchFamily="34" charset="0"/>
                <a:cs typeface="Arial" pitchFamily="34" charset="0"/>
              </a:rPr>
              <a:t>x,y</a:t>
            </a:r>
            <a:r>
              <a:rPr lang="en-US" altLang="zh-CN" sz="2000" dirty="0">
                <a:latin typeface="Arial" pitchFamily="34" charset="0"/>
                <a:cs typeface="Arial" pitchFamily="34" charset="0"/>
              </a:rPr>
              <a:t>);</a:t>
            </a:r>
          </a:p>
          <a:p>
            <a:pPr defTabSz="914400">
              <a:lnSpc>
                <a:spcPct val="90000"/>
              </a:lnSpc>
              <a:buFontTx/>
              <a:buNone/>
            </a:pPr>
            <a:r>
              <a:rPr lang="en-US" altLang="zh-CN" sz="2000" dirty="0">
                <a:latin typeface="Arial" pitchFamily="34" charset="0"/>
                <a:cs typeface="Arial" pitchFamily="34" charset="0"/>
              </a:rPr>
              <a:t> }</a:t>
            </a:r>
          </a:p>
        </p:txBody>
      </p:sp>
      <p:sp>
        <p:nvSpPr>
          <p:cNvPr id="10" name="灯片编号占位符 4"/>
          <p:cNvSpPr>
            <a:spLocks noGrp="1"/>
          </p:cNvSpPr>
          <p:nvPr>
            <p:ph type="sldNum" sz="quarter" idx="10"/>
          </p:nvPr>
        </p:nvSpPr>
        <p:spPr>
          <a:xfrm>
            <a:off x="6702425" y="6360585"/>
            <a:ext cx="2406650" cy="332316"/>
          </a:xfrm>
        </p:spPr>
        <p:txBody>
          <a:bodyPr/>
          <a:lstStyle/>
          <a:p>
            <a:pPr>
              <a:defRPr/>
            </a:pPr>
            <a:fld id="{2E66CB45-88FC-4673-BF6C-0675FB33B9F2}" type="slidenum">
              <a:rPr lang="zh-CN" altLang="en-US" smtClean="0">
                <a:solidFill>
                  <a:schemeClr val="tx1">
                    <a:lumMod val="65000"/>
                    <a:lumOff val="35000"/>
                  </a:schemeClr>
                </a:solidFill>
              </a:rPr>
              <a:pPr>
                <a:defRPr/>
              </a:pPr>
              <a:t>14</a:t>
            </a:fld>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86010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914BD593-78AD-42B5-AEC4-99EBEC4422B5}" type="slidenum">
              <a:rPr lang="zh-CN" altLang="en-US" b="1">
                <a:solidFill>
                  <a:srgbClr val="FF9900"/>
                </a:solidFill>
              </a:rPr>
              <a:pPr>
                <a:defRPr/>
              </a:pPr>
              <a:t>15</a:t>
            </a:fld>
            <a:r>
              <a:rPr lang="zh-CN" altLang="en-US" b="1"/>
              <a:t> </a:t>
            </a:r>
            <a:r>
              <a:rPr lang="zh-CN" altLang="en-US"/>
              <a:t>页</a:t>
            </a:r>
          </a:p>
        </p:txBody>
      </p:sp>
      <p:sp>
        <p:nvSpPr>
          <p:cNvPr id="21506" name="Rectangle 2"/>
          <p:cNvSpPr>
            <a:spLocks noGrp="1" noChangeArrowheads="1"/>
          </p:cNvSpPr>
          <p:nvPr>
            <p:ph type="title"/>
          </p:nvPr>
        </p:nvSpPr>
        <p:spPr>
          <a:xfrm>
            <a:off x="381000" y="0"/>
            <a:ext cx="7772400" cy="685800"/>
          </a:xfrm>
        </p:spPr>
        <p:txBody>
          <a:bodyPr/>
          <a:lstStyle/>
          <a:p>
            <a:pPr>
              <a:defRPr/>
            </a:pPr>
            <a:r>
              <a:rPr lang="en-US" altLang="zh-CN">
                <a:solidFill>
                  <a:schemeClr val="tx1"/>
                </a:solidFill>
              </a:rPr>
              <a:t>8.1.3 </a:t>
            </a:r>
            <a:r>
              <a:rPr lang="zh-CN" altLang="en-US">
                <a:solidFill>
                  <a:schemeClr val="tx1"/>
                </a:solidFill>
              </a:rPr>
              <a:t>函数的调用</a:t>
            </a:r>
          </a:p>
        </p:txBody>
      </p:sp>
      <p:sp>
        <p:nvSpPr>
          <p:cNvPr id="21507" name="Rectangle 3"/>
          <p:cNvSpPr>
            <a:spLocks noGrp="1" noChangeArrowheads="1"/>
          </p:cNvSpPr>
          <p:nvPr>
            <p:ph type="body" idx="1"/>
          </p:nvPr>
        </p:nvSpPr>
        <p:spPr>
          <a:xfrm>
            <a:off x="250825" y="620713"/>
            <a:ext cx="8893175" cy="3311525"/>
          </a:xfrm>
        </p:spPr>
        <p:txBody>
          <a:bodyPr/>
          <a:lstStyle/>
          <a:p>
            <a:pPr>
              <a:buFontTx/>
              <a:buNone/>
            </a:pPr>
            <a:r>
              <a:rPr lang="en-US" altLang="zh-CN" b="1">
                <a:solidFill>
                  <a:srgbClr val="FF3300"/>
                </a:solidFill>
              </a:rPr>
              <a:t>   </a:t>
            </a:r>
            <a:r>
              <a:rPr lang="en-US" altLang="zh-CN" b="1">
                <a:solidFill>
                  <a:srgbClr val="CC0000"/>
                </a:solidFill>
              </a:rPr>
              <a:t>1.   </a:t>
            </a:r>
            <a:r>
              <a:rPr lang="zh-CN" altLang="en-US" b="1">
                <a:solidFill>
                  <a:srgbClr val="CC0000"/>
                </a:solidFill>
              </a:rPr>
              <a:t>函数调用的一般形式为：</a:t>
            </a:r>
          </a:p>
          <a:p>
            <a:pPr>
              <a:buFontTx/>
              <a:buNone/>
            </a:pPr>
            <a:r>
              <a:rPr lang="zh-CN" altLang="en-US"/>
              <a:t>         </a:t>
            </a:r>
            <a:r>
              <a:rPr lang="zh-CN" altLang="en-US" b="1">
                <a:solidFill>
                  <a:schemeClr val="hlink"/>
                </a:solidFill>
              </a:rPr>
              <a:t>函数名（实际参数列表）；</a:t>
            </a:r>
          </a:p>
          <a:p>
            <a:pPr>
              <a:buFontTx/>
              <a:buNone/>
            </a:pPr>
            <a:r>
              <a:rPr lang="zh-CN" altLang="en-US" b="1">
                <a:solidFill>
                  <a:schemeClr val="hlink"/>
                </a:solidFill>
              </a:rPr>
              <a:t>   或  </a:t>
            </a:r>
            <a:r>
              <a:rPr lang="zh-CN" altLang="en-US" b="1">
                <a:solidFill>
                  <a:srgbClr val="006600"/>
                </a:solidFill>
              </a:rPr>
              <a:t>函数名（实际参数列表）</a:t>
            </a:r>
          </a:p>
          <a:p>
            <a:pPr>
              <a:buFontTx/>
              <a:buNone/>
            </a:pPr>
            <a:r>
              <a:rPr lang="zh-CN" altLang="en-US" sz="2400" b="1">
                <a:solidFill>
                  <a:schemeClr val="tx1"/>
                </a:solidFill>
              </a:rPr>
              <a:t>说明：</a:t>
            </a:r>
          </a:p>
          <a:p>
            <a:pPr>
              <a:buFont typeface="Wingdings" pitchFamily="2" charset="2"/>
              <a:buChar char="Ø"/>
            </a:pPr>
            <a:r>
              <a:rPr lang="zh-CN" altLang="en-US" sz="2400" b="1">
                <a:solidFill>
                  <a:schemeClr val="tx1"/>
                </a:solidFill>
              </a:rPr>
              <a:t>实参必须有确定的值</a:t>
            </a:r>
            <a:r>
              <a:rPr lang="en-US" altLang="zh-CN" sz="2400" b="1">
                <a:solidFill>
                  <a:schemeClr val="tx1"/>
                </a:solidFill>
              </a:rPr>
              <a:t>,</a:t>
            </a:r>
            <a:r>
              <a:rPr lang="zh-CN" altLang="en-US" sz="2400" b="1">
                <a:solidFill>
                  <a:schemeClr val="tx1"/>
                </a:solidFill>
              </a:rPr>
              <a:t>可以是常量、变量、表达式及函数调用。</a:t>
            </a:r>
          </a:p>
          <a:p>
            <a:pPr>
              <a:buFont typeface="Wingdings" pitchFamily="2" charset="2"/>
              <a:buChar char="Ø"/>
            </a:pPr>
            <a:r>
              <a:rPr lang="zh-CN" altLang="en-US" sz="2400" b="1">
                <a:solidFill>
                  <a:schemeClr val="tx1"/>
                </a:solidFill>
              </a:rPr>
              <a:t>实参与形参的类型、个数、顺序必须一致。</a:t>
            </a:r>
          </a:p>
          <a:p>
            <a:pPr>
              <a:buFont typeface="Wingdings" pitchFamily="2" charset="2"/>
              <a:buChar char="Ø"/>
            </a:pPr>
            <a:r>
              <a:rPr lang="zh-CN" altLang="en-US" sz="2400" b="1">
                <a:solidFill>
                  <a:schemeClr val="tx1"/>
                </a:solidFill>
              </a:rPr>
              <a:t>多个实参用逗号分隔。</a:t>
            </a:r>
          </a:p>
        </p:txBody>
      </p:sp>
      <p:sp>
        <p:nvSpPr>
          <p:cNvPr id="21509" name="Text Box 5"/>
          <p:cNvSpPr txBox="1">
            <a:spLocks noChangeArrowheads="1"/>
          </p:cNvSpPr>
          <p:nvPr/>
        </p:nvSpPr>
        <p:spPr bwMode="auto">
          <a:xfrm>
            <a:off x="307975" y="4008438"/>
            <a:ext cx="8893175"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1463" indent="-271463"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120000"/>
              </a:lnSpc>
            </a:pPr>
            <a:r>
              <a:rPr kumimoji="1" lang="en-US" altLang="zh-CN" sz="2400"/>
              <a:t>  </a:t>
            </a:r>
            <a:r>
              <a:rPr kumimoji="1" lang="en-US" altLang="zh-CN" sz="2400">
                <a:solidFill>
                  <a:srgbClr val="CC0000"/>
                </a:solidFill>
              </a:rPr>
              <a:t>2.</a:t>
            </a:r>
            <a:r>
              <a:rPr kumimoji="1" lang="en-US" altLang="zh-CN" sz="2400"/>
              <a:t> </a:t>
            </a:r>
            <a:r>
              <a:rPr kumimoji="1" lang="zh-CN" altLang="en-US" sz="2400">
                <a:solidFill>
                  <a:srgbClr val="CC0000"/>
                </a:solidFill>
              </a:rPr>
              <a:t>执行过程：</a:t>
            </a:r>
          </a:p>
          <a:p>
            <a:pPr algn="l">
              <a:lnSpc>
                <a:spcPct val="120000"/>
              </a:lnSpc>
              <a:buFontTx/>
              <a:buChar char="•"/>
            </a:pPr>
            <a:r>
              <a:rPr kumimoji="1" lang="zh-CN" altLang="en-US" sz="2400"/>
              <a:t>计算各个表达式（</a:t>
            </a:r>
            <a:r>
              <a:rPr kumimoji="1" lang="en-US" altLang="zh-CN" sz="2400"/>
              <a:t>VC++6.0</a:t>
            </a:r>
            <a:r>
              <a:rPr kumimoji="1" lang="zh-CN" altLang="en-US" sz="2400"/>
              <a:t>实参求值顺序按</a:t>
            </a:r>
            <a:r>
              <a:rPr kumimoji="1" lang="zh-CN" altLang="en-US" sz="2400">
                <a:solidFill>
                  <a:srgbClr val="CC0000"/>
                </a:solidFill>
              </a:rPr>
              <a:t>自右至左</a:t>
            </a:r>
            <a:r>
              <a:rPr kumimoji="1" lang="en-US" altLang="zh-CN" sz="2400"/>
              <a:t>);</a:t>
            </a:r>
          </a:p>
          <a:p>
            <a:pPr algn="l">
              <a:lnSpc>
                <a:spcPct val="120000"/>
              </a:lnSpc>
              <a:buFontTx/>
              <a:buChar char="•"/>
            </a:pPr>
            <a:r>
              <a:rPr kumimoji="1" lang="zh-CN" altLang="en-US" sz="2400"/>
              <a:t>把得到值赋给对应形参</a:t>
            </a:r>
            <a:r>
              <a:rPr kumimoji="1" lang="en-US" altLang="zh-CN" sz="2400"/>
              <a:t>;</a:t>
            </a:r>
            <a:r>
              <a:rPr kumimoji="1" lang="zh-CN" altLang="en-US" sz="2400"/>
              <a:t>程序将</a:t>
            </a:r>
            <a:r>
              <a:rPr kumimoji="1" lang="zh-CN" altLang="en-US" sz="2400">
                <a:solidFill>
                  <a:srgbClr val="CC0000"/>
                </a:solidFill>
              </a:rPr>
              <a:t>控制</a:t>
            </a:r>
            <a:r>
              <a:rPr kumimoji="1" lang="zh-CN" altLang="en-US" sz="2400"/>
              <a:t>从调用函数处</a:t>
            </a:r>
            <a:r>
              <a:rPr kumimoji="1" lang="zh-CN" altLang="en-US" sz="2400">
                <a:solidFill>
                  <a:srgbClr val="CC0000"/>
                </a:solidFill>
              </a:rPr>
              <a:t>转移</a:t>
            </a:r>
            <a:r>
              <a:rPr kumimoji="1" lang="zh-CN" altLang="en-US" sz="2400"/>
              <a:t>到被调用函数，</a:t>
            </a:r>
            <a:endParaRPr kumimoji="1" lang="en-US" altLang="zh-CN" sz="2400"/>
          </a:p>
          <a:p>
            <a:pPr algn="l">
              <a:lnSpc>
                <a:spcPct val="120000"/>
              </a:lnSpc>
              <a:buFontTx/>
              <a:buChar char="•"/>
            </a:pPr>
            <a:r>
              <a:rPr kumimoji="1" lang="zh-CN" altLang="en-US" sz="2400"/>
              <a:t>执行函数体</a:t>
            </a:r>
            <a:r>
              <a:rPr kumimoji="1" lang="en-US" altLang="zh-CN" sz="2400"/>
              <a:t>;</a:t>
            </a:r>
            <a:r>
              <a:rPr kumimoji="1" lang="zh-CN" altLang="en-US" sz="2400"/>
              <a:t>遇到</a:t>
            </a:r>
            <a:r>
              <a:rPr kumimoji="1" lang="en-US" altLang="zh-CN" sz="2400"/>
              <a:t>return</a:t>
            </a:r>
            <a:r>
              <a:rPr kumimoji="1" lang="zh-CN" altLang="en-US" sz="2400"/>
              <a:t>语句或执行完最后一条语句</a:t>
            </a:r>
            <a:r>
              <a:rPr kumimoji="1" lang="en-US" altLang="zh-CN" sz="2400"/>
              <a:t>,</a:t>
            </a:r>
            <a:r>
              <a:rPr kumimoji="1" lang="zh-CN" altLang="en-US" sz="2400"/>
              <a:t>返回到函数调用处继续执行。</a:t>
            </a:r>
            <a:endParaRPr kumimoji="1" lang="en-US" altLang="zh-CN" sz="2400"/>
          </a:p>
        </p:txBody>
      </p:sp>
      <p:sp>
        <p:nvSpPr>
          <p:cNvPr id="13319" name="AutoShape 7"/>
          <p:cNvSpPr>
            <a:spLocks noChangeArrowheads="1"/>
          </p:cNvSpPr>
          <p:nvPr/>
        </p:nvSpPr>
        <p:spPr bwMode="auto">
          <a:xfrm>
            <a:off x="6732588" y="0"/>
            <a:ext cx="2160587" cy="1079500"/>
          </a:xfrm>
          <a:prstGeom prst="wedgeRectCallout">
            <a:avLst>
              <a:gd name="adj1" fmla="val -128472"/>
              <a:gd name="adj2" fmla="val 72060"/>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t>函数调用以语句的形式出现</a:t>
            </a:r>
          </a:p>
        </p:txBody>
      </p:sp>
      <p:sp>
        <p:nvSpPr>
          <p:cNvPr id="13320" name="AutoShape 8"/>
          <p:cNvSpPr>
            <a:spLocks noChangeArrowheads="1"/>
          </p:cNvSpPr>
          <p:nvPr/>
        </p:nvSpPr>
        <p:spPr bwMode="auto">
          <a:xfrm>
            <a:off x="6732588" y="1268413"/>
            <a:ext cx="2160587" cy="1079500"/>
          </a:xfrm>
          <a:prstGeom prst="wedgeRectCallout">
            <a:avLst>
              <a:gd name="adj1" fmla="val -148384"/>
              <a:gd name="adj2" fmla="val 9264"/>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t>函数调用以表达式形式出现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wipe(left)">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wipe(left)">
                                      <p:cBhvr>
                                        <p:cTn id="17" dur="500"/>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wipe(left)">
                                      <p:cBhvr>
                                        <p:cTn id="22" dur="500"/>
                                        <p:tgtEl>
                                          <p:spTgt spid="215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wipe(left)">
                                      <p:cBhvr>
                                        <p:cTn id="27" dur="500"/>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wipe(left)">
                                      <p:cBhvr>
                                        <p:cTn id="32" dur="500"/>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wipe(left)">
                                      <p:cBhvr>
                                        <p:cTn id="37" dur="500"/>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wipe(left)">
                                      <p:cBhvr>
                                        <p:cTn id="42" dur="500"/>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319"/>
                                        </p:tgtEl>
                                        <p:attrNameLst>
                                          <p:attrName>style.visibility</p:attrName>
                                        </p:attrNameLst>
                                      </p:cBhvr>
                                      <p:to>
                                        <p:strVal val="visible"/>
                                      </p:to>
                                    </p:set>
                                    <p:animEffect transition="in" filter="wipe(down)">
                                      <p:cBhvr>
                                        <p:cTn id="47" dur="500"/>
                                        <p:tgtEl>
                                          <p:spTgt spid="133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320"/>
                                        </p:tgtEl>
                                        <p:attrNameLst>
                                          <p:attrName>style.visibility</p:attrName>
                                        </p:attrNameLst>
                                      </p:cBhvr>
                                      <p:to>
                                        <p:strVal val="visible"/>
                                      </p:to>
                                    </p:set>
                                    <p:animEffect transition="in" filter="wipe(down)">
                                      <p:cBhvr>
                                        <p:cTn id="52" dur="500"/>
                                        <p:tgtEl>
                                          <p:spTgt spid="133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09">
                                            <p:txEl>
                                              <p:pRg st="0" end="0"/>
                                            </p:txEl>
                                          </p:spTgt>
                                        </p:tgtEl>
                                        <p:attrNameLst>
                                          <p:attrName>style.visibility</p:attrName>
                                        </p:attrNameLst>
                                      </p:cBhvr>
                                      <p:to>
                                        <p:strVal val="visible"/>
                                      </p:to>
                                    </p:set>
                                    <p:animEffect transition="in" filter="wipe(left)">
                                      <p:cBhvr>
                                        <p:cTn id="57" dur="500"/>
                                        <p:tgtEl>
                                          <p:spTgt spid="21509">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509">
                                            <p:txEl>
                                              <p:pRg st="1" end="1"/>
                                            </p:txEl>
                                          </p:spTgt>
                                        </p:tgtEl>
                                        <p:attrNameLst>
                                          <p:attrName>style.visibility</p:attrName>
                                        </p:attrNameLst>
                                      </p:cBhvr>
                                      <p:to>
                                        <p:strVal val="visible"/>
                                      </p:to>
                                    </p:set>
                                    <p:animEffect transition="in" filter="wipe(left)">
                                      <p:cBhvr>
                                        <p:cTn id="62" dur="500"/>
                                        <p:tgtEl>
                                          <p:spTgt spid="21509">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09">
                                            <p:txEl>
                                              <p:pRg st="2" end="2"/>
                                            </p:txEl>
                                          </p:spTgt>
                                        </p:tgtEl>
                                        <p:attrNameLst>
                                          <p:attrName>style.visibility</p:attrName>
                                        </p:attrNameLst>
                                      </p:cBhvr>
                                      <p:to>
                                        <p:strVal val="visible"/>
                                      </p:to>
                                    </p:set>
                                    <p:animEffect transition="in" filter="wipe(left)">
                                      <p:cBhvr>
                                        <p:cTn id="67" dur="500"/>
                                        <p:tgtEl>
                                          <p:spTgt spid="21509">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509">
                                            <p:txEl>
                                              <p:pRg st="3" end="3"/>
                                            </p:txEl>
                                          </p:spTgt>
                                        </p:tgtEl>
                                        <p:attrNameLst>
                                          <p:attrName>style.visibility</p:attrName>
                                        </p:attrNameLst>
                                      </p:cBhvr>
                                      <p:to>
                                        <p:strVal val="visible"/>
                                      </p:to>
                                    </p:set>
                                    <p:animEffect transition="in" filter="wipe(left)">
                                      <p:cBhvr>
                                        <p:cTn id="72"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build="p" autoUpdateAnimBg="0"/>
      <p:bldP spid="21509" grpId="0" build="p" autoUpdateAnimBg="0"/>
      <p:bldP spid="13319" grpId="0" animBg="1"/>
      <p:bldP spid="133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r>
              <a:rPr lang="zh-CN" altLang="en-US" dirty="0"/>
              <a:t>共</a:t>
            </a:r>
            <a:r>
              <a:rPr lang="zh-CN" altLang="en-US" dirty="0">
                <a:solidFill>
                  <a:srgbClr val="FF9900"/>
                </a:solidFill>
              </a:rPr>
              <a:t> </a:t>
            </a:r>
            <a:r>
              <a:rPr lang="en-US" altLang="zh-CN" dirty="0">
                <a:solidFill>
                  <a:srgbClr val="FF9900"/>
                </a:solidFill>
              </a:rPr>
              <a:t>93 </a:t>
            </a:r>
            <a:r>
              <a:rPr lang="zh-CN" altLang="en-US" dirty="0"/>
              <a:t>页   第 </a:t>
            </a:r>
            <a:fld id="{E8F64897-A05A-4D80-8181-B71588FA621F}" type="slidenum">
              <a:rPr lang="zh-CN" altLang="en-US" b="1">
                <a:solidFill>
                  <a:srgbClr val="FF9900"/>
                </a:solidFill>
              </a:rPr>
              <a:pPr>
                <a:defRPr/>
              </a:pPr>
              <a:t>16</a:t>
            </a:fld>
            <a:r>
              <a:rPr lang="zh-CN" altLang="en-US" b="1" dirty="0"/>
              <a:t> </a:t>
            </a:r>
            <a:r>
              <a:rPr lang="zh-CN" altLang="en-US" dirty="0"/>
              <a:t>页</a:t>
            </a:r>
          </a:p>
        </p:txBody>
      </p:sp>
      <p:sp>
        <p:nvSpPr>
          <p:cNvPr id="22532" name="Rectangle 4"/>
          <p:cNvSpPr>
            <a:spLocks noGrp="1" noChangeArrowheads="1"/>
          </p:cNvSpPr>
          <p:nvPr>
            <p:ph type="body" idx="1"/>
          </p:nvPr>
        </p:nvSpPr>
        <p:spPr>
          <a:xfrm>
            <a:off x="422912" y="797224"/>
            <a:ext cx="8424863" cy="2631776"/>
          </a:xfrm>
          <a:noFill/>
        </p:spPr>
        <p:txBody>
          <a:bodyPr lIns="91440" tIns="45720" rIns="91440" bIns="45720"/>
          <a:lstStyle/>
          <a:p>
            <a:pPr>
              <a:buFontTx/>
              <a:buNone/>
            </a:pPr>
            <a:r>
              <a:rPr lang="en-US" altLang="zh-CN" b="1" dirty="0">
                <a:solidFill>
                  <a:srgbClr val="CC0000"/>
                </a:solidFill>
              </a:rPr>
              <a:t>(1)  </a:t>
            </a:r>
            <a:r>
              <a:rPr lang="zh-CN" altLang="en-US" b="1" dirty="0">
                <a:solidFill>
                  <a:srgbClr val="CC0000"/>
                </a:solidFill>
              </a:rPr>
              <a:t>函数语句</a:t>
            </a:r>
            <a:r>
              <a:rPr lang="zh-CN" altLang="en-US" b="1" dirty="0">
                <a:solidFill>
                  <a:srgbClr val="CC0000"/>
                </a:solidFill>
                <a:sym typeface="Wingdings" pitchFamily="2" charset="2"/>
              </a:rPr>
              <a:t>：</a:t>
            </a:r>
            <a:r>
              <a:rPr lang="zh-CN" altLang="en-US" b="1" dirty="0">
                <a:solidFill>
                  <a:srgbClr val="FF3300"/>
                </a:solidFill>
                <a:sym typeface="Wingdings" pitchFamily="2" charset="2"/>
              </a:rPr>
              <a:t>  </a:t>
            </a:r>
            <a:r>
              <a:rPr lang="zh-CN" altLang="en-US" b="1" dirty="0">
                <a:solidFill>
                  <a:schemeClr val="tx1"/>
                </a:solidFill>
                <a:sym typeface="Wingdings" pitchFamily="2" charset="2"/>
              </a:rPr>
              <a:t>（把</a:t>
            </a:r>
            <a:r>
              <a:rPr lang="zh-CN" altLang="en-US" b="1" dirty="0">
                <a:solidFill>
                  <a:schemeClr val="tx1"/>
                </a:solidFill>
              </a:rPr>
              <a:t>函数调用作为一个语句）</a:t>
            </a:r>
          </a:p>
          <a:p>
            <a:pPr>
              <a:buFontTx/>
              <a:buNone/>
            </a:pPr>
            <a:r>
              <a:rPr lang="zh-CN" altLang="en-US" b="1" dirty="0"/>
              <a:t>   </a:t>
            </a:r>
            <a:r>
              <a:rPr lang="zh-CN" altLang="en-US" b="1" dirty="0">
                <a:solidFill>
                  <a:schemeClr val="tx1"/>
                </a:solidFill>
              </a:rPr>
              <a:t>一般形式：</a:t>
            </a:r>
            <a:r>
              <a:rPr lang="zh-CN" altLang="en-US" b="1" dirty="0">
                <a:solidFill>
                  <a:schemeClr val="hlink"/>
                </a:solidFill>
                <a:latin typeface="宋体" charset="-122"/>
              </a:rPr>
              <a:t>函数名（实际参数表）；</a:t>
            </a:r>
            <a:r>
              <a:rPr lang="zh-CN" altLang="en-US" b="1" dirty="0">
                <a:latin typeface="楷体_GB2312" pitchFamily="49" charset="-122"/>
                <a:ea typeface="楷体_GB2312" pitchFamily="49" charset="-122"/>
              </a:rPr>
              <a:t> </a:t>
            </a:r>
            <a:endParaRPr lang="zh-CN" altLang="en-US" b="1" dirty="0"/>
          </a:p>
          <a:p>
            <a:pPr>
              <a:buFontTx/>
              <a:buNone/>
            </a:pPr>
            <a:r>
              <a:rPr lang="zh-CN" altLang="en-US" b="1" dirty="0">
                <a:solidFill>
                  <a:schemeClr val="tx1"/>
                </a:solidFill>
              </a:rPr>
              <a:t>使用情况：这种方式常用于调用一个可以忽略返回值</a:t>
            </a:r>
          </a:p>
          <a:p>
            <a:pPr>
              <a:buFontTx/>
              <a:buNone/>
            </a:pPr>
            <a:r>
              <a:rPr lang="zh-CN" altLang="en-US" b="1" dirty="0">
                <a:solidFill>
                  <a:schemeClr val="tx1"/>
                </a:solidFill>
              </a:rPr>
              <a:t>或没有返回值的函数，只要求函数完成一定的操作。</a:t>
            </a:r>
          </a:p>
          <a:p>
            <a:pPr>
              <a:buFontTx/>
              <a:buNone/>
            </a:pPr>
            <a:r>
              <a:rPr lang="zh-CN" altLang="en-US" b="1" dirty="0">
                <a:solidFill>
                  <a:schemeClr val="tx1"/>
                </a:solidFill>
              </a:rPr>
              <a:t>     例如： 调用  </a:t>
            </a:r>
            <a:r>
              <a:rPr lang="en-US" altLang="zh-CN" b="1" dirty="0" err="1">
                <a:solidFill>
                  <a:schemeClr val="tx1"/>
                </a:solidFill>
              </a:rPr>
              <a:t>print_message</a:t>
            </a:r>
            <a:r>
              <a:rPr lang="en-US" altLang="zh-CN" b="1" dirty="0">
                <a:solidFill>
                  <a:schemeClr val="tx1"/>
                </a:solidFill>
              </a:rPr>
              <a:t>( )</a:t>
            </a:r>
            <a:r>
              <a:rPr lang="zh-CN" altLang="en-US" b="1" dirty="0">
                <a:solidFill>
                  <a:schemeClr val="tx1"/>
                </a:solidFill>
              </a:rPr>
              <a:t>；</a:t>
            </a:r>
            <a:endParaRPr lang="en-US" altLang="zh-CN" b="1" dirty="0">
              <a:solidFill>
                <a:schemeClr val="tx1"/>
              </a:solidFill>
            </a:endParaRPr>
          </a:p>
          <a:p>
            <a:pPr>
              <a:buFontTx/>
              <a:buNone/>
            </a:pPr>
            <a:r>
              <a:rPr lang="en-US" altLang="zh-CN" b="1" dirty="0">
                <a:solidFill>
                  <a:schemeClr val="tx1"/>
                </a:solidFill>
              </a:rPr>
              <a:t>     </a:t>
            </a:r>
            <a:r>
              <a:rPr lang="zh-CN" altLang="en-US" b="1" dirty="0">
                <a:solidFill>
                  <a:schemeClr val="tx1"/>
                </a:solidFill>
              </a:rPr>
              <a:t>例如：调用   </a:t>
            </a:r>
            <a:r>
              <a:rPr lang="en-US" altLang="zh-CN" b="1" dirty="0">
                <a:solidFill>
                  <a:schemeClr val="tx1"/>
                </a:solidFill>
              </a:rPr>
              <a:t>Swap(</a:t>
            </a:r>
            <a:r>
              <a:rPr lang="en-US" altLang="zh-CN" b="1" dirty="0" err="1">
                <a:solidFill>
                  <a:schemeClr val="tx1"/>
                </a:solidFill>
              </a:rPr>
              <a:t>a,b</a:t>
            </a:r>
            <a:r>
              <a:rPr lang="en-US" altLang="zh-CN" b="1" dirty="0">
                <a:solidFill>
                  <a:schemeClr val="tx1"/>
                </a:solidFill>
              </a:rPr>
              <a:t>);</a:t>
            </a:r>
            <a:r>
              <a:rPr lang="zh-CN" altLang="en-US" b="1" dirty="0">
                <a:solidFill>
                  <a:schemeClr val="tx1"/>
                </a:solidFill>
              </a:rPr>
              <a:t> </a:t>
            </a:r>
          </a:p>
        </p:txBody>
      </p:sp>
      <p:sp>
        <p:nvSpPr>
          <p:cNvPr id="22533" name="Rectangle 5"/>
          <p:cNvSpPr>
            <a:spLocks noGrp="1" noChangeArrowheads="1"/>
          </p:cNvSpPr>
          <p:nvPr>
            <p:ph type="title"/>
          </p:nvPr>
        </p:nvSpPr>
        <p:spPr>
          <a:xfrm>
            <a:off x="539750" y="188913"/>
            <a:ext cx="7772400" cy="431800"/>
          </a:xfrm>
          <a:extLst>
            <a:ext uri="{909E8E84-426E-40DD-AFC4-6F175D3DCCD1}">
              <a14:hiddenFill xmlns:a14="http://schemas.microsoft.com/office/drawing/2010/main">
                <a:gradFill rotWithShape="0">
                  <a:gsLst>
                    <a:gs pos="0">
                      <a:schemeClr val="accent1">
                        <a:gamma/>
                        <a:shade val="56078"/>
                        <a:invGamma/>
                      </a:schemeClr>
                    </a:gs>
                    <a:gs pos="50000">
                      <a:schemeClr val="accent1"/>
                    </a:gs>
                    <a:gs pos="100000">
                      <a:schemeClr val="accent1">
                        <a:gamma/>
                        <a:shade val="56078"/>
                        <a:invGamma/>
                      </a:schemeClr>
                    </a:gs>
                  </a:gsLst>
                  <a:lin ang="0" scaled="1"/>
                </a:gradFill>
              </a14:hiddenFill>
            </a:ext>
          </a:extLst>
        </p:spPr>
        <p:txBody>
          <a:bodyPr/>
          <a:lstStyle/>
          <a:p>
            <a:pPr>
              <a:defRPr/>
            </a:pPr>
            <a:r>
              <a:rPr lang="en-US" altLang="zh-CN" sz="2800">
                <a:solidFill>
                  <a:schemeClr val="tx1"/>
                </a:solidFill>
              </a:rPr>
              <a:t>3. </a:t>
            </a:r>
            <a:r>
              <a:rPr lang="zh-CN" altLang="en-US" sz="2800">
                <a:solidFill>
                  <a:schemeClr val="tx1"/>
                </a:solidFill>
              </a:rPr>
              <a:t>函数调用的具体方式</a:t>
            </a:r>
          </a:p>
        </p:txBody>
      </p:sp>
      <p:sp>
        <p:nvSpPr>
          <p:cNvPr id="7" name="TextBox 6"/>
          <p:cNvSpPr txBox="1"/>
          <p:nvPr/>
        </p:nvSpPr>
        <p:spPr>
          <a:xfrm>
            <a:off x="251456" y="4232953"/>
            <a:ext cx="4514824" cy="2374496"/>
          </a:xfrm>
          <a:prstGeom prst="rect">
            <a:avLst/>
          </a:prstGeom>
          <a:solidFill>
            <a:srgbClr val="92D050"/>
          </a:solidFill>
          <a:ln>
            <a:solidFill>
              <a:schemeClr val="tx1"/>
            </a:solidFill>
          </a:ln>
        </p:spPr>
        <p:txBody>
          <a:bodyPr wrap="square" rtlCol="0">
            <a:spAutoFit/>
          </a:bodyPr>
          <a:lstStyle/>
          <a:p>
            <a:pPr marL="0" lvl="0" indent="0" algn="l" eaLnBrk="1" hangingPunct="1">
              <a:lnSpc>
                <a:spcPts val="3000"/>
              </a:lnSpc>
              <a:spcBef>
                <a:spcPts val="0"/>
              </a:spcBef>
              <a:buClr>
                <a:srgbClr val="FF9900"/>
              </a:buClr>
              <a:buNone/>
            </a:pPr>
            <a:r>
              <a:rPr lang="en-US" altLang="zh-CN" sz="2400" dirty="0">
                <a:solidFill>
                  <a:srgbClr val="C00000"/>
                </a:solidFill>
                <a:latin typeface="Arial" pitchFamily="34" charset="0"/>
                <a:cs typeface="Arial" pitchFamily="34" charset="0"/>
              </a:rPr>
              <a:t>void </a:t>
            </a:r>
            <a:r>
              <a:rPr lang="en-US" altLang="zh-CN" sz="2400" dirty="0">
                <a:latin typeface="Arial" pitchFamily="34" charset="0"/>
                <a:cs typeface="Arial" pitchFamily="34" charset="0"/>
              </a:rPr>
              <a:t> Swap ( </a:t>
            </a:r>
            <a:r>
              <a:rPr lang="en-US" altLang="zh-CN" sz="2400" dirty="0" err="1">
                <a:solidFill>
                  <a:srgbClr val="C00000"/>
                </a:solidFill>
                <a:latin typeface="Arial" pitchFamily="34" charset="0"/>
                <a:cs typeface="Arial" pitchFamily="34" charset="0"/>
              </a:rPr>
              <a:t>int</a:t>
            </a:r>
            <a:r>
              <a:rPr lang="en-US" altLang="zh-CN" sz="2400" dirty="0">
                <a:latin typeface="Arial" pitchFamily="34" charset="0"/>
                <a:cs typeface="Arial" pitchFamily="34" charset="0"/>
              </a:rPr>
              <a:t> x, </a:t>
            </a:r>
            <a:r>
              <a:rPr lang="en-US" altLang="zh-CN" sz="2400" dirty="0" err="1">
                <a:solidFill>
                  <a:srgbClr val="C00000"/>
                </a:solidFill>
                <a:latin typeface="Arial" pitchFamily="34" charset="0"/>
                <a:cs typeface="Arial" pitchFamily="34" charset="0"/>
              </a:rPr>
              <a:t>int</a:t>
            </a:r>
            <a:r>
              <a:rPr lang="en-US" altLang="zh-CN" sz="2400" dirty="0">
                <a:latin typeface="Arial" pitchFamily="34" charset="0"/>
                <a:cs typeface="Arial" pitchFamily="34" charset="0"/>
              </a:rPr>
              <a:t> y)</a:t>
            </a:r>
          </a:p>
          <a:p>
            <a:pPr marL="0" lvl="0" indent="0" algn="l" eaLnBrk="1" hangingPunct="1">
              <a:lnSpc>
                <a:spcPts val="3000"/>
              </a:lnSpc>
              <a:spcBef>
                <a:spcPts val="0"/>
              </a:spcBef>
              <a:buClr>
                <a:srgbClr val="FF9900"/>
              </a:buClr>
              <a:buNone/>
            </a:pPr>
            <a:r>
              <a:rPr lang="zh-CN" altLang="zh-CN" sz="2400" dirty="0">
                <a:latin typeface="Arial" pitchFamily="34" charset="0"/>
                <a:cs typeface="Arial" pitchFamily="34" charset="0"/>
              </a:rPr>
              <a:t>{ </a:t>
            </a:r>
            <a:endParaRPr lang="en-US" altLang="zh-CN" sz="2400" dirty="0">
              <a:latin typeface="Arial" pitchFamily="34" charset="0"/>
              <a:cs typeface="Arial" pitchFamily="34" charset="0"/>
            </a:endParaRPr>
          </a:p>
          <a:p>
            <a:pPr algn="l" defTabSz="914400">
              <a:lnSpc>
                <a:spcPts val="3000"/>
              </a:lnSpc>
              <a:buFontTx/>
              <a:buNone/>
            </a:pPr>
            <a:r>
              <a:rPr lang="en-US" altLang="zh-CN" sz="2400" dirty="0">
                <a:latin typeface="Arial" pitchFamily="34" charset="0"/>
                <a:cs typeface="Arial" pitchFamily="34" charset="0"/>
              </a:rPr>
              <a:t>   </a:t>
            </a:r>
            <a:r>
              <a:rPr lang="en-US" altLang="zh-CN" sz="2400" dirty="0" err="1">
                <a:solidFill>
                  <a:srgbClr val="C00000"/>
                </a:solidFill>
                <a:latin typeface="Arial" pitchFamily="34" charset="0"/>
                <a:cs typeface="Arial" pitchFamily="34" charset="0"/>
              </a:rPr>
              <a:t>int</a:t>
            </a:r>
            <a:r>
              <a:rPr lang="en-US" altLang="zh-CN" sz="2400" dirty="0">
                <a:latin typeface="Arial" pitchFamily="34" charset="0"/>
                <a:cs typeface="Arial" pitchFamily="34" charset="0"/>
              </a:rPr>
              <a:t> temp;</a:t>
            </a:r>
          </a:p>
          <a:p>
            <a:pPr algn="l" defTabSz="914400">
              <a:lnSpc>
                <a:spcPts val="3000"/>
              </a:lnSpc>
              <a:buFontTx/>
              <a:buNone/>
            </a:pPr>
            <a:r>
              <a:rPr lang="en-US" altLang="zh-CN" sz="2400" dirty="0">
                <a:latin typeface="Arial" pitchFamily="34" charset="0"/>
                <a:cs typeface="Arial" pitchFamily="34" charset="0"/>
              </a:rPr>
              <a:t>   temp=x;  x=y;  y=temp;</a:t>
            </a:r>
          </a:p>
          <a:p>
            <a:pPr algn="l" defTabSz="914400">
              <a:lnSpc>
                <a:spcPts val="3000"/>
              </a:lnSpc>
              <a:buFontTx/>
              <a:buNone/>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printf</a:t>
            </a:r>
            <a:r>
              <a:rPr lang="en-US" altLang="zh-CN" sz="2400" dirty="0">
                <a:latin typeface="Arial" pitchFamily="34" charset="0"/>
                <a:cs typeface="Arial" pitchFamily="34" charset="0"/>
              </a:rPr>
              <a:t> (</a:t>
            </a:r>
            <a:r>
              <a:rPr kumimoji="1" lang="en-US" altLang="zh-CN" sz="2400" dirty="0">
                <a:solidFill>
                  <a:srgbClr val="4D4D4D"/>
                </a:solidFill>
                <a:latin typeface="Arial" pitchFamily="34" charset="0"/>
                <a:cs typeface="Arial" pitchFamily="34" charset="0"/>
              </a:rPr>
              <a:t>"</a:t>
            </a:r>
            <a:r>
              <a:rPr lang="en-US" altLang="zh-CN" sz="2400" dirty="0">
                <a:latin typeface="Arial" pitchFamily="34" charset="0"/>
                <a:cs typeface="Arial" pitchFamily="34" charset="0"/>
              </a:rPr>
              <a:t>x=%</a:t>
            </a:r>
            <a:r>
              <a:rPr lang="en-US" altLang="zh-CN" sz="2400" dirty="0" err="1">
                <a:latin typeface="Arial" pitchFamily="34" charset="0"/>
                <a:cs typeface="Arial" pitchFamily="34" charset="0"/>
              </a:rPr>
              <a:t>d,y</a:t>
            </a:r>
            <a:r>
              <a:rPr lang="en-US" altLang="zh-CN" sz="2400" dirty="0">
                <a:latin typeface="Arial" pitchFamily="34" charset="0"/>
                <a:cs typeface="Arial" pitchFamily="34" charset="0"/>
              </a:rPr>
              <a:t>=%d\n</a:t>
            </a:r>
            <a:r>
              <a:rPr kumimoji="1" lang="en-US" altLang="zh-CN" sz="2400" dirty="0">
                <a:solidFill>
                  <a:srgbClr val="4D4D4D"/>
                </a:solidFill>
                <a:latin typeface="Arial" pitchFamily="34" charset="0"/>
                <a:cs typeface="Arial" pitchFamily="34" charset="0"/>
              </a:rPr>
              <a:t>"</a:t>
            </a: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x,y</a:t>
            </a:r>
            <a:r>
              <a:rPr lang="en-US" altLang="zh-CN" sz="2400" dirty="0">
                <a:latin typeface="Arial" pitchFamily="34" charset="0"/>
                <a:cs typeface="Arial" pitchFamily="34" charset="0"/>
              </a:rPr>
              <a:t>);</a:t>
            </a:r>
          </a:p>
          <a:p>
            <a:pPr algn="l" defTabSz="914400">
              <a:lnSpc>
                <a:spcPts val="3000"/>
              </a:lnSpc>
              <a:buFontTx/>
              <a:buNone/>
            </a:pPr>
            <a:r>
              <a:rPr lang="en-US" altLang="zh-CN" sz="2400" dirty="0">
                <a:latin typeface="Arial" pitchFamily="34" charset="0"/>
                <a:cs typeface="Arial" pitchFamily="34" charset="0"/>
              </a:rPr>
              <a:t> }</a:t>
            </a:r>
          </a:p>
        </p:txBody>
      </p:sp>
      <p:sp>
        <p:nvSpPr>
          <p:cNvPr id="8" name="TextBox 7"/>
          <p:cNvSpPr txBox="1"/>
          <p:nvPr/>
        </p:nvSpPr>
        <p:spPr>
          <a:xfrm>
            <a:off x="4766280" y="4217455"/>
            <a:ext cx="4320544" cy="2451953"/>
          </a:xfrm>
          <a:prstGeom prst="rect">
            <a:avLst/>
          </a:prstGeom>
          <a:solidFill>
            <a:schemeClr val="accent5">
              <a:lumMod val="20000"/>
              <a:lumOff val="80000"/>
            </a:schemeClr>
          </a:solidFill>
          <a:ln>
            <a:solidFill>
              <a:schemeClr val="tx1"/>
            </a:solidFill>
          </a:ln>
        </p:spPr>
        <p:txBody>
          <a:bodyPr wrap="square" rtlCol="0">
            <a:spAutoFit/>
          </a:bodyPr>
          <a:lstStyle/>
          <a:p>
            <a:pPr algn="l">
              <a:lnSpc>
                <a:spcPts val="2300"/>
              </a:lnSpc>
            </a:pPr>
            <a:r>
              <a:rPr lang="en-US" altLang="zh-CN" sz="2400" dirty="0" err="1">
                <a:solidFill>
                  <a:srgbClr val="CC0000"/>
                </a:solidFill>
                <a:ea typeface="+mn-ea"/>
                <a:cs typeface="Arial" pitchFamily="34" charset="0"/>
              </a:rPr>
              <a:t>int</a:t>
            </a:r>
            <a:r>
              <a:rPr lang="en-US" altLang="zh-CN" sz="2400" dirty="0">
                <a:ea typeface="+mn-ea"/>
                <a:cs typeface="Arial" pitchFamily="34" charset="0"/>
              </a:rPr>
              <a:t> main( ) </a:t>
            </a:r>
          </a:p>
          <a:p>
            <a:pPr algn="l">
              <a:lnSpc>
                <a:spcPts val="2300"/>
              </a:lnSpc>
            </a:pPr>
            <a:r>
              <a:rPr lang="en-US" altLang="zh-CN" sz="2400" dirty="0">
                <a:ea typeface="+mn-ea"/>
                <a:cs typeface="Arial" pitchFamily="34" charset="0"/>
              </a:rPr>
              <a:t>{ </a:t>
            </a:r>
          </a:p>
          <a:p>
            <a:pPr algn="l">
              <a:lnSpc>
                <a:spcPts val="2300"/>
              </a:lnSpc>
            </a:pPr>
            <a:r>
              <a:rPr lang="en-US" altLang="zh-CN" sz="2400" dirty="0">
                <a:ea typeface="+mn-ea"/>
                <a:cs typeface="Arial" pitchFamily="34" charset="0"/>
              </a:rPr>
              <a:t>     </a:t>
            </a:r>
            <a:r>
              <a:rPr lang="en-US" altLang="zh-CN" sz="2400" dirty="0" err="1">
                <a:ea typeface="+mn-ea"/>
                <a:cs typeface="Arial" pitchFamily="34" charset="0"/>
              </a:rPr>
              <a:t>int</a:t>
            </a:r>
            <a:r>
              <a:rPr lang="en-US" altLang="zh-CN" sz="2400" dirty="0">
                <a:ea typeface="+mn-ea"/>
                <a:cs typeface="Arial" pitchFamily="34" charset="0"/>
              </a:rPr>
              <a:t> </a:t>
            </a:r>
            <a:r>
              <a:rPr lang="en-US" altLang="zh-CN" sz="2400" dirty="0" err="1">
                <a:ea typeface="+mn-ea"/>
                <a:cs typeface="Arial" pitchFamily="34" charset="0"/>
              </a:rPr>
              <a:t>a,b</a:t>
            </a:r>
            <a:r>
              <a:rPr lang="en-US" altLang="zh-CN" sz="2400" dirty="0">
                <a:ea typeface="+mn-ea"/>
                <a:cs typeface="Arial" pitchFamily="34" charset="0"/>
              </a:rPr>
              <a:t>;</a:t>
            </a:r>
          </a:p>
          <a:p>
            <a:pPr algn="l">
              <a:lnSpc>
                <a:spcPts val="2300"/>
              </a:lnSpc>
            </a:pPr>
            <a:r>
              <a:rPr lang="en-US" altLang="zh-CN" sz="2400" dirty="0">
                <a:ea typeface="+mn-ea"/>
                <a:cs typeface="Arial" pitchFamily="34" charset="0"/>
              </a:rPr>
              <a:t>     </a:t>
            </a:r>
            <a:r>
              <a:rPr lang="en-US" altLang="zh-CN" sz="2400" dirty="0" err="1">
                <a:ea typeface="+mn-ea"/>
                <a:cs typeface="Arial" pitchFamily="34" charset="0"/>
              </a:rPr>
              <a:t>scanf</a:t>
            </a:r>
            <a:r>
              <a:rPr lang="en-US" altLang="zh-CN" sz="2400" dirty="0">
                <a:ea typeface="+mn-ea"/>
                <a:cs typeface="Arial" pitchFamily="34" charset="0"/>
              </a:rPr>
              <a:t>(“%</a:t>
            </a:r>
            <a:r>
              <a:rPr lang="en-US" altLang="zh-CN" sz="2400" dirty="0" err="1">
                <a:ea typeface="+mn-ea"/>
                <a:cs typeface="Arial" pitchFamily="34" charset="0"/>
              </a:rPr>
              <a:t>d%d</a:t>
            </a:r>
            <a:r>
              <a:rPr lang="en-US" altLang="zh-CN" sz="2400" dirty="0">
                <a:ea typeface="+mn-ea"/>
                <a:cs typeface="Arial" pitchFamily="34" charset="0"/>
              </a:rPr>
              <a:t>”.&amp;</a:t>
            </a:r>
            <a:r>
              <a:rPr lang="en-US" altLang="zh-CN" sz="2400" dirty="0" err="1">
                <a:ea typeface="+mn-ea"/>
                <a:cs typeface="Arial" pitchFamily="34" charset="0"/>
              </a:rPr>
              <a:t>a,&amp;b</a:t>
            </a:r>
            <a:r>
              <a:rPr lang="en-US" altLang="zh-CN" sz="2400" dirty="0">
                <a:ea typeface="+mn-ea"/>
                <a:cs typeface="Arial" pitchFamily="34" charset="0"/>
              </a:rPr>
              <a:t>);</a:t>
            </a:r>
          </a:p>
          <a:p>
            <a:pPr algn="l">
              <a:lnSpc>
                <a:spcPts val="2300"/>
              </a:lnSpc>
            </a:pPr>
            <a:r>
              <a:rPr lang="en-US" altLang="zh-CN" sz="2400" dirty="0">
                <a:solidFill>
                  <a:srgbClr val="CC0000"/>
                </a:solidFill>
                <a:ea typeface="+mn-ea"/>
                <a:cs typeface="Arial" pitchFamily="34" charset="0"/>
              </a:rPr>
              <a:t>     Swap</a:t>
            </a:r>
            <a:r>
              <a:rPr kumimoji="1" lang="en-US" altLang="zh-CN" sz="2400" dirty="0">
                <a:solidFill>
                  <a:srgbClr val="CC0000"/>
                </a:solidFill>
                <a:cs typeface="Arial" pitchFamily="34" charset="0"/>
              </a:rPr>
              <a:t>(</a:t>
            </a:r>
            <a:r>
              <a:rPr kumimoji="1" lang="en-US" altLang="zh-CN" sz="2400" dirty="0" err="1">
                <a:solidFill>
                  <a:srgbClr val="CC0000"/>
                </a:solidFill>
                <a:cs typeface="Arial" pitchFamily="34" charset="0"/>
              </a:rPr>
              <a:t>a,b</a:t>
            </a:r>
            <a:r>
              <a:rPr kumimoji="1" lang="en-US" altLang="zh-CN" sz="2400" dirty="0">
                <a:solidFill>
                  <a:srgbClr val="CC0000"/>
                </a:solidFill>
                <a:cs typeface="Arial" pitchFamily="34" charset="0"/>
              </a:rPr>
              <a:t>);</a:t>
            </a:r>
          </a:p>
          <a:p>
            <a:pPr algn="l">
              <a:lnSpc>
                <a:spcPts val="2300"/>
              </a:lnSpc>
            </a:pPr>
            <a:r>
              <a:rPr lang="en-US" altLang="zh-CN" sz="2400" dirty="0">
                <a:ea typeface="+mn-ea"/>
                <a:cs typeface="Arial" pitchFamily="34" charset="0"/>
              </a:rPr>
              <a:t>     </a:t>
            </a:r>
            <a:r>
              <a:rPr lang="en-US" altLang="zh-CN" sz="2400" dirty="0" err="1">
                <a:ea typeface="+mn-ea"/>
                <a:cs typeface="Arial" pitchFamily="34" charset="0"/>
              </a:rPr>
              <a:t>printf</a:t>
            </a:r>
            <a:r>
              <a:rPr lang="en-US" altLang="zh-CN" sz="2400" dirty="0">
                <a:ea typeface="+mn-ea"/>
                <a:cs typeface="Arial" pitchFamily="34" charset="0"/>
              </a:rPr>
              <a:t>(“%d,%d,”,</a:t>
            </a:r>
            <a:r>
              <a:rPr lang="en-US" altLang="zh-CN" sz="2400" dirty="0" err="1">
                <a:ea typeface="+mn-ea"/>
                <a:cs typeface="Arial" pitchFamily="34" charset="0"/>
              </a:rPr>
              <a:t>a,b</a:t>
            </a:r>
            <a:r>
              <a:rPr lang="en-US" altLang="zh-CN" sz="2400" dirty="0">
                <a:ea typeface="+mn-ea"/>
                <a:cs typeface="Arial" pitchFamily="34" charset="0"/>
              </a:rPr>
              <a:t>);</a:t>
            </a:r>
          </a:p>
          <a:p>
            <a:pPr algn="l">
              <a:lnSpc>
                <a:spcPts val="2300"/>
              </a:lnSpc>
            </a:pPr>
            <a:r>
              <a:rPr lang="en-US" altLang="zh-CN" sz="2400" dirty="0">
                <a:ea typeface="+mn-ea"/>
                <a:cs typeface="Arial" pitchFamily="34" charset="0"/>
              </a:rPr>
              <a:t>     return 0</a:t>
            </a:r>
            <a:r>
              <a:rPr lang="zh-CN" altLang="en-US" sz="2400" dirty="0">
                <a:ea typeface="+mn-ea"/>
                <a:cs typeface="Arial" pitchFamily="34" charset="0"/>
              </a:rPr>
              <a:t>；</a:t>
            </a:r>
            <a:endParaRPr lang="en-US" altLang="zh-CN" sz="2400" dirty="0">
              <a:ea typeface="+mn-ea"/>
              <a:cs typeface="Arial" pitchFamily="34" charset="0"/>
            </a:endParaRPr>
          </a:p>
          <a:p>
            <a:pPr algn="l">
              <a:lnSpc>
                <a:spcPts val="2300"/>
              </a:lnSpc>
            </a:pPr>
            <a:r>
              <a:rPr lang="zh-CN" altLang="en-US" sz="2400" dirty="0">
                <a:ea typeface="+mn-ea"/>
                <a:cs typeface="Arial" pitchFamily="34" charset="0"/>
              </a:rPr>
              <a:t> </a:t>
            </a:r>
            <a:r>
              <a:rPr lang="en-US" altLang="zh-CN" sz="2400" dirty="0">
                <a:ea typeface="+mn-ea"/>
                <a:cs typeface="Arial" pitchFamily="34" charset="0"/>
              </a:rPr>
              <a:t>}</a:t>
            </a:r>
            <a:endParaRPr lang="zh-CN" altLang="en-US" sz="2400" dirty="0">
              <a:ea typeface="+mn-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left)">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xEl>
                                              <p:pRg st="0" end="0"/>
                                            </p:txEl>
                                          </p:spTgt>
                                        </p:tgtEl>
                                        <p:attrNameLst>
                                          <p:attrName>style.visibility</p:attrName>
                                        </p:attrNameLst>
                                      </p:cBhvr>
                                      <p:to>
                                        <p:strVal val="visible"/>
                                      </p:to>
                                    </p:set>
                                    <p:animEffect transition="in" filter="wipe(left)">
                                      <p:cBhvr>
                                        <p:cTn id="12" dur="500"/>
                                        <p:tgtEl>
                                          <p:spTgt spid="225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2">
                                            <p:txEl>
                                              <p:pRg st="1" end="1"/>
                                            </p:txEl>
                                          </p:spTgt>
                                        </p:tgtEl>
                                        <p:attrNameLst>
                                          <p:attrName>style.visibility</p:attrName>
                                        </p:attrNameLst>
                                      </p:cBhvr>
                                      <p:to>
                                        <p:strVal val="visible"/>
                                      </p:to>
                                    </p:set>
                                    <p:animEffect transition="in" filter="wipe(left)">
                                      <p:cBhvr>
                                        <p:cTn id="17" dur="500"/>
                                        <p:tgtEl>
                                          <p:spTgt spid="225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pRg st="2" end="2"/>
                                            </p:txEl>
                                          </p:spTgt>
                                        </p:tgtEl>
                                        <p:attrNameLst>
                                          <p:attrName>style.visibility</p:attrName>
                                        </p:attrNameLst>
                                      </p:cBhvr>
                                      <p:to>
                                        <p:strVal val="visible"/>
                                      </p:to>
                                    </p:set>
                                    <p:animEffect transition="in" filter="wipe(left)">
                                      <p:cBhvr>
                                        <p:cTn id="22" dur="500"/>
                                        <p:tgtEl>
                                          <p:spTgt spid="2253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2">
                                            <p:txEl>
                                              <p:pRg st="3" end="3"/>
                                            </p:txEl>
                                          </p:spTgt>
                                        </p:tgtEl>
                                        <p:attrNameLst>
                                          <p:attrName>style.visibility</p:attrName>
                                        </p:attrNameLst>
                                      </p:cBhvr>
                                      <p:to>
                                        <p:strVal val="visible"/>
                                      </p:to>
                                    </p:set>
                                    <p:animEffect transition="in" filter="wipe(left)">
                                      <p:cBhvr>
                                        <p:cTn id="27" dur="500"/>
                                        <p:tgtEl>
                                          <p:spTgt spid="2253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2">
                                            <p:txEl>
                                              <p:pRg st="4" end="4"/>
                                            </p:txEl>
                                          </p:spTgt>
                                        </p:tgtEl>
                                        <p:attrNameLst>
                                          <p:attrName>style.visibility</p:attrName>
                                        </p:attrNameLst>
                                      </p:cBhvr>
                                      <p:to>
                                        <p:strVal val="visible"/>
                                      </p:to>
                                    </p:set>
                                    <p:animEffect transition="in" filter="wipe(left)">
                                      <p:cBhvr>
                                        <p:cTn id="32" dur="500"/>
                                        <p:tgtEl>
                                          <p:spTgt spid="225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2">
                                            <p:txEl>
                                              <p:pRg st="5" end="5"/>
                                            </p:txEl>
                                          </p:spTgt>
                                        </p:tgtEl>
                                        <p:attrNameLst>
                                          <p:attrName>style.visibility</p:attrName>
                                        </p:attrNameLst>
                                      </p:cBhvr>
                                      <p:to>
                                        <p:strVal val="visible"/>
                                      </p:to>
                                    </p:set>
                                    <p:animEffect transition="in" filter="wipe(left)">
                                      <p:cBhvr>
                                        <p:cTn id="37" dur="500"/>
                                        <p:tgtEl>
                                          <p:spTgt spid="2253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22533" grpId="0" autoUpdateAnimBg="0"/>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E8F64897-A05A-4D80-8181-B71588FA621F}" type="slidenum">
              <a:rPr lang="zh-CN" altLang="en-US" b="1">
                <a:solidFill>
                  <a:srgbClr val="FF9900"/>
                </a:solidFill>
              </a:rPr>
              <a:pPr>
                <a:defRPr/>
              </a:pPr>
              <a:t>17</a:t>
            </a:fld>
            <a:r>
              <a:rPr lang="zh-CN" altLang="en-US" b="1"/>
              <a:t> </a:t>
            </a:r>
            <a:r>
              <a:rPr lang="zh-CN" altLang="en-US"/>
              <a:t>页</a:t>
            </a:r>
          </a:p>
        </p:txBody>
      </p:sp>
      <p:sp>
        <p:nvSpPr>
          <p:cNvPr id="22533" name="Rectangle 5"/>
          <p:cNvSpPr>
            <a:spLocks noGrp="1" noChangeArrowheads="1"/>
          </p:cNvSpPr>
          <p:nvPr>
            <p:ph type="title"/>
          </p:nvPr>
        </p:nvSpPr>
        <p:spPr>
          <a:xfrm>
            <a:off x="539750" y="188913"/>
            <a:ext cx="7772400" cy="431800"/>
          </a:xfrm>
          <a:extLst>
            <a:ext uri="{909E8E84-426E-40DD-AFC4-6F175D3DCCD1}">
              <a14:hiddenFill xmlns:a14="http://schemas.microsoft.com/office/drawing/2010/main">
                <a:gradFill rotWithShape="0">
                  <a:gsLst>
                    <a:gs pos="0">
                      <a:schemeClr val="accent1">
                        <a:gamma/>
                        <a:shade val="56078"/>
                        <a:invGamma/>
                      </a:schemeClr>
                    </a:gs>
                    <a:gs pos="50000">
                      <a:schemeClr val="accent1"/>
                    </a:gs>
                    <a:gs pos="100000">
                      <a:schemeClr val="accent1">
                        <a:gamma/>
                        <a:shade val="56078"/>
                        <a:invGamma/>
                      </a:schemeClr>
                    </a:gs>
                  </a:gsLst>
                  <a:lin ang="0" scaled="1"/>
                </a:gradFill>
              </a14:hiddenFill>
            </a:ext>
          </a:extLst>
        </p:spPr>
        <p:txBody>
          <a:bodyPr/>
          <a:lstStyle/>
          <a:p>
            <a:pPr>
              <a:defRPr/>
            </a:pPr>
            <a:r>
              <a:rPr lang="en-US" altLang="zh-CN" sz="2800">
                <a:solidFill>
                  <a:schemeClr val="tx1"/>
                </a:solidFill>
              </a:rPr>
              <a:t>3. </a:t>
            </a:r>
            <a:r>
              <a:rPr lang="zh-CN" altLang="en-US" sz="2800">
                <a:solidFill>
                  <a:schemeClr val="tx1"/>
                </a:solidFill>
              </a:rPr>
              <a:t>函数调用的具体方式</a:t>
            </a:r>
          </a:p>
        </p:txBody>
      </p:sp>
      <p:sp>
        <p:nvSpPr>
          <p:cNvPr id="22535" name="Text Box 7"/>
          <p:cNvSpPr txBox="1">
            <a:spLocks noChangeArrowheads="1"/>
          </p:cNvSpPr>
          <p:nvPr/>
        </p:nvSpPr>
        <p:spPr bwMode="auto">
          <a:xfrm>
            <a:off x="422912" y="740072"/>
            <a:ext cx="8382000" cy="35401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eaLnBrk="0" hangingPunct="0">
              <a:defRPr kumimoji="1" sz="2400">
                <a:solidFill>
                  <a:schemeClr val="tx1"/>
                </a:solidFill>
                <a:latin typeface="Times New Roman" pitchFamily="18" charset="0"/>
                <a:ea typeface="宋体" pitchFamily="2" charset="-122"/>
              </a:defRPr>
            </a:lvl1pPr>
            <a:lvl2pPr marL="1066800" indent="-609600" algn="l" eaLnBrk="0" hangingPunct="0">
              <a:defRPr kumimoji="1" sz="2400">
                <a:solidFill>
                  <a:schemeClr val="tx1"/>
                </a:solidFill>
                <a:latin typeface="Times New Roman" pitchFamily="18" charset="0"/>
                <a:ea typeface="宋体" pitchFamily="2" charset="-122"/>
              </a:defRPr>
            </a:lvl2pPr>
            <a:lvl3pPr marL="1524000" indent="-609600" algn="l" eaLnBrk="0" hangingPunct="0">
              <a:defRPr kumimoji="1" sz="2400">
                <a:solidFill>
                  <a:schemeClr val="tx1"/>
                </a:solidFill>
                <a:latin typeface="Times New Roman" pitchFamily="18" charset="0"/>
                <a:ea typeface="宋体" pitchFamily="2" charset="-122"/>
              </a:defRPr>
            </a:lvl3pPr>
            <a:lvl4pPr marL="1981200" indent="-609600" algn="l" eaLnBrk="0" hangingPunct="0">
              <a:defRPr kumimoji="1" sz="2400">
                <a:solidFill>
                  <a:schemeClr val="tx1"/>
                </a:solidFill>
                <a:latin typeface="Times New Roman" pitchFamily="18" charset="0"/>
                <a:ea typeface="宋体" pitchFamily="2" charset="-122"/>
              </a:defRPr>
            </a:lvl4pPr>
            <a:lvl5pPr marL="2438400" indent="-609600" algn="l" eaLnBrk="0" hangingPunct="0">
              <a:defRPr kumimoji="1" sz="2400">
                <a:solidFill>
                  <a:schemeClr val="tx1"/>
                </a:solidFill>
                <a:latin typeface="Times New Roman" pitchFamily="18" charset="0"/>
                <a:ea typeface="宋体" pitchFamily="2" charset="-122"/>
              </a:defRPr>
            </a:lvl5pPr>
            <a:lvl6pPr marL="28956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3528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8100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267200" indent="-609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spcBef>
                <a:spcPct val="20000"/>
              </a:spcBef>
              <a:defRPr/>
            </a:pPr>
            <a:r>
              <a:rPr lang="en-US" altLang="zh-CN" sz="2800" dirty="0">
                <a:solidFill>
                  <a:srgbClr val="CC0000"/>
                </a:solidFill>
              </a:rPr>
              <a:t>(2) </a:t>
            </a:r>
            <a:r>
              <a:rPr lang="zh-CN" altLang="en-US" sz="2800" dirty="0">
                <a:solidFill>
                  <a:srgbClr val="CC0000"/>
                </a:solidFill>
              </a:rPr>
              <a:t>函数表达式：</a:t>
            </a:r>
            <a:r>
              <a:rPr lang="zh-CN" altLang="en-US" sz="2800" dirty="0"/>
              <a:t>（函数调用出现在一个表达式中）</a:t>
            </a:r>
            <a:endParaRPr lang="zh-CN" altLang="en-US" sz="2800" dirty="0">
              <a:solidFill>
                <a:srgbClr val="FF3300"/>
              </a:solidFill>
            </a:endParaRPr>
          </a:p>
          <a:p>
            <a:pPr eaLnBrk="1" hangingPunct="1">
              <a:lnSpc>
                <a:spcPct val="90000"/>
              </a:lnSpc>
              <a:spcBef>
                <a:spcPct val="20000"/>
              </a:spcBef>
              <a:defRPr/>
            </a:pPr>
            <a:r>
              <a:rPr lang="zh-CN" altLang="en-US" sz="2800" dirty="0"/>
              <a:t>  一般形式：</a:t>
            </a:r>
            <a:r>
              <a:rPr lang="zh-CN" altLang="en-US" sz="2800" dirty="0">
                <a:solidFill>
                  <a:schemeClr val="hlink"/>
                </a:solidFill>
                <a:latin typeface="宋体" pitchFamily="2" charset="-122"/>
              </a:rPr>
              <a:t>变量名</a:t>
            </a:r>
            <a:r>
              <a:rPr lang="en-US" altLang="zh-CN" sz="2800" dirty="0">
                <a:solidFill>
                  <a:schemeClr val="hlink"/>
                </a:solidFill>
                <a:latin typeface="宋体" pitchFamily="2" charset="-122"/>
              </a:rPr>
              <a:t>=</a:t>
            </a:r>
            <a:r>
              <a:rPr lang="zh-CN" altLang="en-US" sz="2800" dirty="0">
                <a:solidFill>
                  <a:schemeClr val="hlink"/>
                </a:solidFill>
                <a:latin typeface="宋体" pitchFamily="2" charset="-122"/>
              </a:rPr>
              <a:t>函数表达式</a:t>
            </a:r>
            <a:r>
              <a:rPr lang="zh-CN" altLang="en-US" sz="2800" dirty="0">
                <a:solidFill>
                  <a:schemeClr val="hlink"/>
                </a:solidFill>
                <a:latin typeface="楷体_GB2312" pitchFamily="49" charset="-122"/>
                <a:ea typeface="楷体_GB2312" pitchFamily="49" charset="-122"/>
              </a:rPr>
              <a:t> </a:t>
            </a:r>
            <a:endParaRPr lang="zh-CN" altLang="en-US" sz="2800" dirty="0">
              <a:solidFill>
                <a:schemeClr val="hlink"/>
              </a:solidFill>
            </a:endParaRPr>
          </a:p>
          <a:p>
            <a:pPr eaLnBrk="1" hangingPunct="1">
              <a:lnSpc>
                <a:spcPct val="90000"/>
              </a:lnSpc>
              <a:spcBef>
                <a:spcPct val="20000"/>
              </a:spcBef>
              <a:defRPr/>
            </a:pPr>
            <a:r>
              <a:rPr lang="zh-CN" altLang="en-US" sz="2800" dirty="0"/>
              <a:t>使用情况：这种表达式称为函数表达式。要求函数带回 一个确定的值参加表达式的运算。</a:t>
            </a:r>
          </a:p>
          <a:p>
            <a:pPr eaLnBrk="1" hangingPunct="1">
              <a:lnSpc>
                <a:spcPct val="90000"/>
              </a:lnSpc>
              <a:spcBef>
                <a:spcPct val="20000"/>
              </a:spcBef>
              <a:defRPr/>
            </a:pPr>
            <a:r>
              <a:rPr lang="zh-CN" altLang="en-US" sz="2800" dirty="0"/>
              <a:t>    例如：</a:t>
            </a:r>
            <a:r>
              <a:rPr lang="en-US" altLang="zh-CN" sz="2800" dirty="0"/>
              <a:t>c=3+max(a, b);  d=pow(c, </a:t>
            </a:r>
            <a:r>
              <a:rPr lang="en-US" altLang="zh-CN" sz="2800" dirty="0" err="1"/>
              <a:t>i</a:t>
            </a:r>
            <a:r>
              <a:rPr lang="en-US" altLang="zh-CN" sz="2800" dirty="0"/>
              <a:t>);</a:t>
            </a:r>
            <a:r>
              <a:rPr lang="en-US" altLang="zh-CN" sz="2800" dirty="0">
                <a:effectLst>
                  <a:outerShdw blurRad="38100" dist="38100" dir="2700000" algn="tl">
                    <a:srgbClr val="C0C0C0"/>
                  </a:outerShdw>
                </a:effectLst>
              </a:rPr>
              <a:t> </a:t>
            </a:r>
            <a:endParaRPr lang="en-US" altLang="zh-CN" sz="2800" dirty="0"/>
          </a:p>
          <a:p>
            <a:pPr eaLnBrk="1" hangingPunct="1">
              <a:lnSpc>
                <a:spcPct val="90000"/>
              </a:lnSpc>
              <a:spcBef>
                <a:spcPct val="20000"/>
              </a:spcBef>
              <a:defRPr/>
            </a:pPr>
            <a:r>
              <a:rPr lang="en-US" altLang="zh-CN" sz="2800" dirty="0"/>
              <a:t>                </a:t>
            </a:r>
            <a:r>
              <a:rPr lang="en-US" altLang="zh-CN" sz="2800" dirty="0" err="1">
                <a:effectLst>
                  <a:outerShdw blurRad="38100" dist="38100" dir="2700000" algn="tl">
                    <a:srgbClr val="C0C0C0"/>
                  </a:outerShdw>
                </a:effectLst>
              </a:rPr>
              <a:t>printf</a:t>
            </a:r>
            <a:r>
              <a:rPr lang="en-US" altLang="zh-CN" sz="2800" dirty="0">
                <a:effectLst>
                  <a:outerShdw blurRad="38100" dist="38100" dir="2700000" algn="tl">
                    <a:srgbClr val="C0C0C0"/>
                  </a:outerShdw>
                </a:effectLst>
              </a:rPr>
              <a:t> (“%d”, max(</a:t>
            </a:r>
            <a:r>
              <a:rPr lang="en-US" altLang="zh-CN" sz="2800" dirty="0" err="1">
                <a:effectLst>
                  <a:outerShdw blurRad="38100" dist="38100" dir="2700000" algn="tl">
                    <a:srgbClr val="C0C0C0"/>
                  </a:outerShdw>
                </a:effectLst>
              </a:rPr>
              <a:t>a,b</a:t>
            </a:r>
            <a:r>
              <a:rPr lang="en-US" altLang="zh-CN" sz="2800" dirty="0">
                <a:effectLst>
                  <a:outerShdw blurRad="38100" dist="38100" dir="2700000" algn="tl">
                    <a:srgbClr val="C0C0C0"/>
                  </a:outerShdw>
                </a:effectLst>
              </a:rPr>
              <a:t>));</a:t>
            </a:r>
          </a:p>
          <a:p>
            <a:pPr eaLnBrk="1" hangingPunct="1">
              <a:lnSpc>
                <a:spcPct val="90000"/>
              </a:lnSpc>
              <a:defRPr/>
            </a:pPr>
            <a:r>
              <a:rPr lang="en-US" altLang="zh-CN" sz="2800" dirty="0">
                <a:effectLst>
                  <a:outerShdw blurRad="38100" dist="38100" dir="2700000" algn="tl">
                    <a:srgbClr val="C0C0C0"/>
                  </a:outerShdw>
                </a:effectLst>
              </a:rPr>
              <a:t>                m = f1 (a, max(</a:t>
            </a:r>
            <a:r>
              <a:rPr lang="en-US" altLang="zh-CN" sz="2800" dirty="0" err="1">
                <a:effectLst>
                  <a:outerShdw blurRad="38100" dist="38100" dir="2700000" algn="tl">
                    <a:srgbClr val="C0C0C0"/>
                  </a:outerShdw>
                </a:effectLst>
              </a:rPr>
              <a:t>b,c</a:t>
            </a:r>
            <a:r>
              <a:rPr lang="en-US" altLang="zh-CN" sz="2800" dirty="0">
                <a:effectLst>
                  <a:outerShdw blurRad="38100" dist="38100" dir="2700000" algn="tl">
                    <a:srgbClr val="C0C0C0"/>
                  </a:outerShdw>
                </a:effectLst>
              </a:rPr>
              <a:t>));</a:t>
            </a:r>
          </a:p>
          <a:p>
            <a:pPr eaLnBrk="1" hangingPunct="1">
              <a:lnSpc>
                <a:spcPct val="90000"/>
              </a:lnSpc>
              <a:defRPr/>
            </a:pPr>
            <a:r>
              <a:rPr lang="en-US" altLang="zh-CN" sz="2000" dirty="0"/>
              <a:t>        </a:t>
            </a:r>
            <a:r>
              <a:rPr lang="en-US" altLang="zh-CN" sz="2800" dirty="0"/>
              <a:t>e= f((x1,x2,x3),(y1,y2));</a:t>
            </a:r>
            <a:r>
              <a:rPr lang="en-US" altLang="zh-CN" dirty="0"/>
              <a:t>  d=f((</a:t>
            </a:r>
            <a:r>
              <a:rPr lang="en-US" altLang="zh-CN" dirty="0" err="1"/>
              <a:t>a,b</a:t>
            </a:r>
            <a:r>
              <a:rPr lang="en-US" altLang="zh-CN" dirty="0"/>
              <a:t>)); </a:t>
            </a:r>
            <a:r>
              <a:rPr lang="zh-CN" altLang="en-US" dirty="0">
                <a:solidFill>
                  <a:srgbClr val="CC0000"/>
                </a:solidFill>
              </a:rPr>
              <a:t>函数有几个参数？</a:t>
            </a:r>
          </a:p>
        </p:txBody>
      </p:sp>
      <p:sp>
        <p:nvSpPr>
          <p:cNvPr id="22538" name="Line 10"/>
          <p:cNvSpPr>
            <a:spLocks noChangeShapeType="1"/>
          </p:cNvSpPr>
          <p:nvPr/>
        </p:nvSpPr>
        <p:spPr bwMode="auto">
          <a:xfrm>
            <a:off x="1331592" y="2510134"/>
            <a:ext cx="2879725" cy="0"/>
          </a:xfrm>
          <a:prstGeom prst="line">
            <a:avLst/>
          </a:prstGeom>
          <a:noFill/>
          <a:ln w="28575">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3"/>
          <p:cNvSpPr txBox="1">
            <a:spLocks noChangeArrowheads="1"/>
          </p:cNvSpPr>
          <p:nvPr/>
        </p:nvSpPr>
        <p:spPr bwMode="auto">
          <a:xfrm>
            <a:off x="1022963" y="4254280"/>
            <a:ext cx="3430124" cy="2486568"/>
          </a:xfrm>
          <a:prstGeom prst="rect">
            <a:avLst/>
          </a:prstGeom>
          <a:solidFill>
            <a:srgbClr val="92D050"/>
          </a:solidFill>
          <a:ln w="12700">
            <a:solidFill>
              <a:srgbClr val="002060">
                <a:alpha val="50000"/>
              </a:srgbClr>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eaLnBrk="1" hangingPunct="1">
              <a:lnSpc>
                <a:spcPts val="2300"/>
              </a:lnSpc>
              <a:spcBef>
                <a:spcPts val="600"/>
              </a:spcBef>
              <a:buNone/>
            </a:pPr>
            <a:r>
              <a:rPr lang="en-US" altLang="zh-CN" sz="2000" kern="0" dirty="0">
                <a:solidFill>
                  <a:srgbClr val="993300"/>
                </a:solidFill>
                <a:latin typeface="Arial" pitchFamily="34" charset="0"/>
                <a:ea typeface="黑体" pitchFamily="49" charset="-122"/>
                <a:cs typeface="Arial" pitchFamily="34" charset="0"/>
              </a:rPr>
              <a:t>#include &lt;</a:t>
            </a:r>
            <a:r>
              <a:rPr lang="en-US" altLang="zh-CN" sz="2000" kern="0" dirty="0" err="1">
                <a:solidFill>
                  <a:srgbClr val="993300"/>
                </a:solidFill>
                <a:latin typeface="Arial" pitchFamily="34" charset="0"/>
                <a:ea typeface="黑体" pitchFamily="49" charset="-122"/>
                <a:cs typeface="Arial" pitchFamily="34" charset="0"/>
              </a:rPr>
              <a:t>stdio.h</a:t>
            </a:r>
            <a:r>
              <a:rPr lang="en-US" altLang="zh-CN" sz="2000" kern="0" dirty="0">
                <a:solidFill>
                  <a:srgbClr val="993300"/>
                </a:solidFill>
                <a:latin typeface="Arial" pitchFamily="34" charset="0"/>
                <a:ea typeface="黑体" pitchFamily="49" charset="-122"/>
                <a:cs typeface="Arial" pitchFamily="34" charset="0"/>
              </a:rPr>
              <a:t>&gt;</a:t>
            </a:r>
          </a:p>
          <a:p>
            <a:pPr lvl="0" eaLnBrk="1" hangingPunct="1">
              <a:lnSpc>
                <a:spcPts val="2300"/>
              </a:lnSpc>
              <a:spcBef>
                <a:spcPts val="600"/>
              </a:spcBef>
              <a:buNone/>
            </a:pPr>
            <a:r>
              <a:rPr lang="en-US" altLang="zh-CN" sz="2000" kern="0" dirty="0" err="1">
                <a:solidFill>
                  <a:srgbClr val="993300"/>
                </a:solidFill>
                <a:latin typeface="Arial" pitchFamily="34" charset="0"/>
                <a:ea typeface="黑体" pitchFamily="49" charset="-122"/>
                <a:cs typeface="Arial" pitchFamily="34" charset="0"/>
              </a:rPr>
              <a:t>int</a:t>
            </a:r>
            <a:r>
              <a:rPr lang="en-US" altLang="zh-CN" sz="2000" kern="0" dirty="0">
                <a:solidFill>
                  <a:srgbClr val="993300"/>
                </a:solidFill>
                <a:latin typeface="Arial" pitchFamily="34" charset="0"/>
                <a:ea typeface="黑体" pitchFamily="49" charset="-122"/>
                <a:cs typeface="Arial" pitchFamily="34" charset="0"/>
              </a:rPr>
              <a:t> </a:t>
            </a:r>
            <a:r>
              <a:rPr lang="en-US" altLang="zh-CN" sz="2000" kern="0" dirty="0">
                <a:solidFill>
                  <a:srgbClr val="000099"/>
                </a:solidFill>
                <a:latin typeface="Arial" pitchFamily="34" charset="0"/>
                <a:ea typeface="黑体" pitchFamily="49" charset="-122"/>
                <a:cs typeface="Arial" pitchFamily="34" charset="0"/>
              </a:rPr>
              <a:t>Max</a:t>
            </a:r>
            <a:r>
              <a:rPr lang="en-US" altLang="zh-CN" sz="2000" kern="0" dirty="0">
                <a:latin typeface="Arial" pitchFamily="34" charset="0"/>
                <a:ea typeface="黑体" pitchFamily="49" charset="-122"/>
                <a:cs typeface="Arial" pitchFamily="34" charset="0"/>
              </a:rPr>
              <a:t>( </a:t>
            </a:r>
            <a:r>
              <a:rPr lang="en-US" altLang="zh-CN" sz="2000" kern="0" dirty="0" err="1">
                <a:latin typeface="Arial" pitchFamily="34" charset="0"/>
                <a:ea typeface="黑体" pitchFamily="49" charset="-122"/>
                <a:cs typeface="Arial" pitchFamily="34" charset="0"/>
              </a:rPr>
              <a:t>int</a:t>
            </a:r>
            <a:r>
              <a:rPr lang="en-US" altLang="zh-CN" sz="2000" kern="0" dirty="0">
                <a:latin typeface="Arial" pitchFamily="34" charset="0"/>
                <a:ea typeface="黑体" pitchFamily="49" charset="-122"/>
                <a:cs typeface="Arial" pitchFamily="34" charset="0"/>
              </a:rPr>
              <a:t> x, </a:t>
            </a:r>
            <a:r>
              <a:rPr lang="en-US" altLang="zh-CN" sz="2000" kern="0" dirty="0" err="1">
                <a:latin typeface="Arial" pitchFamily="34" charset="0"/>
                <a:ea typeface="黑体" pitchFamily="49" charset="-122"/>
                <a:cs typeface="Arial" pitchFamily="34" charset="0"/>
              </a:rPr>
              <a:t>int</a:t>
            </a:r>
            <a:r>
              <a:rPr lang="en-US" altLang="zh-CN" sz="2000" kern="0" dirty="0">
                <a:latin typeface="Arial" pitchFamily="34" charset="0"/>
                <a:ea typeface="黑体" pitchFamily="49" charset="-122"/>
                <a:cs typeface="Arial" pitchFamily="34" charset="0"/>
              </a:rPr>
              <a:t> y </a:t>
            </a:r>
            <a:r>
              <a:rPr lang="en-US" altLang="zh-CN" sz="2000" kern="0" dirty="0">
                <a:solidFill>
                  <a:srgbClr val="000000"/>
                </a:solidFill>
                <a:latin typeface="Arial" pitchFamily="34" charset="0"/>
                <a:ea typeface="黑体" pitchFamily="49" charset="-122"/>
                <a:cs typeface="Arial" pitchFamily="34" charset="0"/>
              </a:rPr>
              <a:t>)</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a:t>
            </a:r>
          </a:p>
          <a:p>
            <a:pPr lvl="0" eaLnBrk="1" hangingPunct="1">
              <a:lnSpc>
                <a:spcPts val="2300"/>
              </a:lnSpc>
              <a:spcBef>
                <a:spcPct val="0"/>
              </a:spcBef>
              <a:buNone/>
            </a:pPr>
            <a:r>
              <a:rPr lang="en-US" altLang="zh-CN" sz="2000" kern="0" dirty="0">
                <a:latin typeface="Arial" pitchFamily="34" charset="0"/>
                <a:ea typeface="黑体" pitchFamily="49" charset="-122"/>
                <a:cs typeface="Arial" pitchFamily="34" charset="0"/>
              </a:rPr>
              <a:t>     </a:t>
            </a:r>
            <a:r>
              <a:rPr lang="en-US" altLang="zh-CN" sz="2000" kern="0" dirty="0">
                <a:solidFill>
                  <a:srgbClr val="000000"/>
                </a:solidFill>
                <a:latin typeface="Arial" pitchFamily="34" charset="0"/>
                <a:ea typeface="黑体" pitchFamily="49" charset="-122"/>
                <a:cs typeface="Arial" pitchFamily="34" charset="0"/>
              </a:rPr>
              <a:t>if( x &gt; y ) </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return  x;</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else </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return  y;</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a:t>
            </a:r>
          </a:p>
          <a:p>
            <a:pPr marL="0" lvl="0" indent="0" eaLnBrk="1" hangingPunct="1">
              <a:lnSpc>
                <a:spcPts val="2300"/>
              </a:lnSpc>
              <a:spcBef>
                <a:spcPts val="0"/>
              </a:spcBef>
              <a:buClr>
                <a:srgbClr val="FF9900"/>
              </a:buClr>
              <a:buNone/>
            </a:pPr>
            <a:endParaRPr lang="zh-CN" altLang="en-US" sz="2000" kern="0" dirty="0">
              <a:solidFill>
                <a:srgbClr val="000000"/>
              </a:solidFill>
              <a:latin typeface="Arial" pitchFamily="34" charset="0"/>
              <a:ea typeface="黑体" pitchFamily="49" charset="-122"/>
              <a:cs typeface="Arial" pitchFamily="34" charset="0"/>
            </a:endParaRPr>
          </a:p>
        </p:txBody>
      </p:sp>
      <p:sp>
        <p:nvSpPr>
          <p:cNvPr id="9" name="Rectangle 3"/>
          <p:cNvSpPr txBox="1">
            <a:spLocks noChangeArrowheads="1"/>
          </p:cNvSpPr>
          <p:nvPr/>
        </p:nvSpPr>
        <p:spPr bwMode="auto">
          <a:xfrm>
            <a:off x="4453087" y="4254280"/>
            <a:ext cx="3888432" cy="2486568"/>
          </a:xfrm>
          <a:prstGeom prst="rect">
            <a:avLst/>
          </a:prstGeom>
          <a:solidFill>
            <a:schemeClr val="accent5">
              <a:lumMod val="20000"/>
              <a:lumOff val="80000"/>
            </a:schemeClr>
          </a:solidFill>
          <a:ln w="12700">
            <a:solidFill>
              <a:srgbClr val="002060">
                <a:alpha val="50000"/>
              </a:srgbClr>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eaLnBrk="1" hangingPunct="1">
              <a:lnSpc>
                <a:spcPts val="2300"/>
              </a:lnSpc>
              <a:spcBef>
                <a:spcPts val="600"/>
              </a:spcBef>
              <a:buNone/>
            </a:pPr>
            <a:r>
              <a:rPr lang="en-US" altLang="zh-CN" sz="2000" kern="0" dirty="0" err="1">
                <a:solidFill>
                  <a:srgbClr val="993300"/>
                </a:solidFill>
                <a:latin typeface="Arial" pitchFamily="34" charset="0"/>
                <a:ea typeface="黑体" pitchFamily="49" charset="-122"/>
                <a:cs typeface="Arial" pitchFamily="34" charset="0"/>
              </a:rPr>
              <a:t>int</a:t>
            </a:r>
            <a:r>
              <a:rPr lang="en-US" altLang="zh-CN" sz="2000" kern="0" dirty="0">
                <a:solidFill>
                  <a:srgbClr val="000099"/>
                </a:solidFill>
                <a:latin typeface="Arial" pitchFamily="34" charset="0"/>
                <a:ea typeface="黑体" pitchFamily="49" charset="-122"/>
                <a:cs typeface="Arial" pitchFamily="34" charset="0"/>
              </a:rPr>
              <a:t> main</a:t>
            </a:r>
            <a:r>
              <a:rPr lang="en-US" altLang="zh-CN" sz="2000" kern="0" dirty="0">
                <a:latin typeface="Arial" pitchFamily="34" charset="0"/>
                <a:ea typeface="黑体" pitchFamily="49" charset="-122"/>
                <a:cs typeface="Arial" pitchFamily="34" charset="0"/>
              </a:rPr>
              <a:t>(</a:t>
            </a:r>
            <a:r>
              <a:rPr lang="en-US" altLang="zh-CN" sz="2000" kern="0" dirty="0">
                <a:solidFill>
                  <a:srgbClr val="000000"/>
                </a:solidFill>
                <a:latin typeface="Arial" pitchFamily="34" charset="0"/>
                <a:ea typeface="黑体" pitchFamily="49" charset="-122"/>
                <a:cs typeface="Arial" pitchFamily="34" charset="0"/>
              </a:rPr>
              <a:t>)</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a:t>
            </a:r>
          </a:p>
          <a:p>
            <a:pPr lvl="0" eaLnBrk="1" hangingPunct="1">
              <a:lnSpc>
                <a:spcPts val="2300"/>
              </a:lnSpc>
              <a:spcBef>
                <a:spcPct val="0"/>
              </a:spcBef>
              <a:buNone/>
            </a:pPr>
            <a:r>
              <a:rPr lang="en-US" altLang="zh-CN" sz="2000" kern="0" dirty="0">
                <a:latin typeface="Arial" pitchFamily="34" charset="0"/>
                <a:ea typeface="黑体" pitchFamily="49" charset="-122"/>
                <a:cs typeface="Arial" pitchFamily="34" charset="0"/>
              </a:rPr>
              <a:t>       </a:t>
            </a:r>
            <a:r>
              <a:rPr lang="en-US" altLang="zh-CN" sz="2000" kern="0" dirty="0" err="1">
                <a:latin typeface="Arial" pitchFamily="34" charset="0"/>
                <a:ea typeface="黑体" pitchFamily="49" charset="-122"/>
                <a:cs typeface="Arial" pitchFamily="34" charset="0"/>
              </a:rPr>
              <a:t>int</a:t>
            </a:r>
            <a:r>
              <a:rPr lang="en-US" altLang="zh-CN" sz="2000" kern="0" dirty="0">
                <a:latin typeface="Arial" pitchFamily="34" charset="0"/>
                <a:ea typeface="黑体" pitchFamily="49" charset="-122"/>
                <a:cs typeface="Arial" pitchFamily="34" charset="0"/>
              </a:rPr>
              <a:t> </a:t>
            </a:r>
            <a:r>
              <a:rPr lang="en-US" altLang="zh-CN" sz="2000" kern="0" dirty="0" err="1">
                <a:latin typeface="Arial" pitchFamily="34" charset="0"/>
                <a:ea typeface="黑体" pitchFamily="49" charset="-122"/>
                <a:cs typeface="Arial" pitchFamily="34" charset="0"/>
              </a:rPr>
              <a:t>a,b,max</a:t>
            </a:r>
            <a:r>
              <a:rPr lang="en-US" altLang="zh-CN" sz="2000" kern="0" dirty="0">
                <a:latin typeface="Arial" pitchFamily="34" charset="0"/>
                <a:ea typeface="黑体" pitchFamily="49" charset="-122"/>
                <a:cs typeface="Arial" pitchFamily="34" charset="0"/>
              </a:rPr>
              <a:t>;</a:t>
            </a:r>
            <a:endParaRPr lang="en-US" altLang="zh-CN" sz="2000" kern="0" dirty="0">
              <a:solidFill>
                <a:srgbClr val="000000"/>
              </a:solidFill>
              <a:latin typeface="Arial" pitchFamily="34" charset="0"/>
              <a:ea typeface="黑体" pitchFamily="49" charset="-122"/>
              <a:cs typeface="Arial" pitchFamily="34" charset="0"/>
            </a:endParaRP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a:t>
            </a:r>
            <a:r>
              <a:rPr lang="en-US" altLang="zh-CN" sz="2000" kern="0" dirty="0" err="1">
                <a:solidFill>
                  <a:srgbClr val="000000"/>
                </a:solidFill>
                <a:latin typeface="Arial" pitchFamily="34" charset="0"/>
                <a:ea typeface="黑体" pitchFamily="49" charset="-122"/>
                <a:cs typeface="Arial" pitchFamily="34" charset="0"/>
              </a:rPr>
              <a:t>scanf</a:t>
            </a:r>
            <a:r>
              <a:rPr lang="en-US" altLang="zh-CN" sz="2000" kern="0" dirty="0">
                <a:solidFill>
                  <a:srgbClr val="000000"/>
                </a:solidFill>
                <a:latin typeface="Arial" pitchFamily="34" charset="0"/>
                <a:ea typeface="黑体" pitchFamily="49" charset="-122"/>
                <a:cs typeface="Arial" pitchFamily="34" charset="0"/>
              </a:rPr>
              <a:t>(</a:t>
            </a:r>
            <a:r>
              <a:rPr lang="en-US" altLang="zh-CN" sz="2000" dirty="0">
                <a:solidFill>
                  <a:srgbClr val="4D4D4D"/>
                </a:solidFill>
                <a:latin typeface="Arial" pitchFamily="34" charset="0"/>
                <a:cs typeface="Arial" pitchFamily="34" charset="0"/>
              </a:rPr>
              <a:t>"</a:t>
            </a:r>
            <a:r>
              <a:rPr lang="en-US" altLang="zh-CN" sz="2000" kern="0" dirty="0">
                <a:solidFill>
                  <a:srgbClr val="000000"/>
                </a:solidFill>
                <a:latin typeface="Arial" pitchFamily="34" charset="0"/>
                <a:ea typeface="黑体" pitchFamily="49" charset="-122"/>
                <a:cs typeface="Arial" pitchFamily="34" charset="0"/>
              </a:rPr>
              <a:t>%</a:t>
            </a:r>
            <a:r>
              <a:rPr lang="en-US" altLang="zh-CN" sz="2000" kern="0" dirty="0" err="1">
                <a:solidFill>
                  <a:srgbClr val="000000"/>
                </a:solidFill>
                <a:latin typeface="Arial" pitchFamily="34" charset="0"/>
                <a:ea typeface="黑体" pitchFamily="49" charset="-122"/>
                <a:cs typeface="Arial" pitchFamily="34" charset="0"/>
              </a:rPr>
              <a:t>d%d</a:t>
            </a:r>
            <a:r>
              <a:rPr lang="en-US" altLang="zh-CN" sz="2000" dirty="0">
                <a:solidFill>
                  <a:srgbClr val="4D4D4D"/>
                </a:solidFill>
                <a:latin typeface="Arial" pitchFamily="34" charset="0"/>
                <a:cs typeface="Arial" pitchFamily="34" charset="0"/>
              </a:rPr>
              <a:t>" </a:t>
            </a:r>
            <a:r>
              <a:rPr lang="en-US" altLang="zh-CN" sz="2000" kern="0" dirty="0">
                <a:solidFill>
                  <a:srgbClr val="000000"/>
                </a:solidFill>
                <a:latin typeface="Arial" pitchFamily="34" charset="0"/>
                <a:ea typeface="黑体" pitchFamily="49" charset="-122"/>
                <a:cs typeface="Arial" pitchFamily="34" charset="0"/>
              </a:rPr>
              <a:t>,&amp;</a:t>
            </a:r>
            <a:r>
              <a:rPr lang="en-US" altLang="zh-CN" sz="2000" kern="0" dirty="0" err="1">
                <a:solidFill>
                  <a:srgbClr val="000000"/>
                </a:solidFill>
                <a:latin typeface="Arial" pitchFamily="34" charset="0"/>
                <a:ea typeface="黑体" pitchFamily="49" charset="-122"/>
                <a:cs typeface="Arial" pitchFamily="34" charset="0"/>
              </a:rPr>
              <a:t>a,&amp;b</a:t>
            </a:r>
            <a:r>
              <a:rPr lang="en-US" altLang="zh-CN" sz="2000" kern="0" dirty="0">
                <a:solidFill>
                  <a:srgbClr val="000000"/>
                </a:solidFill>
                <a:latin typeface="Arial" pitchFamily="34" charset="0"/>
                <a:ea typeface="黑体" pitchFamily="49" charset="-122"/>
                <a:cs typeface="Arial" pitchFamily="34" charset="0"/>
              </a:rPr>
              <a:t>); </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max = </a:t>
            </a:r>
            <a:r>
              <a:rPr lang="en-US" altLang="zh-CN" sz="2000" kern="0" dirty="0">
                <a:solidFill>
                  <a:srgbClr val="C00000"/>
                </a:solidFill>
                <a:latin typeface="Arial" pitchFamily="34" charset="0"/>
                <a:ea typeface="黑体" pitchFamily="49" charset="-122"/>
                <a:cs typeface="Arial" pitchFamily="34" charset="0"/>
              </a:rPr>
              <a:t>Max(</a:t>
            </a:r>
            <a:r>
              <a:rPr lang="en-US" altLang="zh-CN" sz="2000" kern="0" dirty="0" err="1">
                <a:solidFill>
                  <a:srgbClr val="C00000"/>
                </a:solidFill>
                <a:latin typeface="Arial" pitchFamily="34" charset="0"/>
                <a:ea typeface="黑体" pitchFamily="49" charset="-122"/>
                <a:cs typeface="Arial" pitchFamily="34" charset="0"/>
              </a:rPr>
              <a:t>a,b</a:t>
            </a:r>
            <a:r>
              <a:rPr lang="en-US" altLang="zh-CN" sz="2000" kern="0" dirty="0">
                <a:solidFill>
                  <a:srgbClr val="C00000"/>
                </a:solidFill>
                <a:latin typeface="Arial" pitchFamily="34" charset="0"/>
                <a:ea typeface="黑体" pitchFamily="49" charset="-122"/>
                <a:cs typeface="Arial" pitchFamily="34" charset="0"/>
              </a:rPr>
              <a:t>)</a:t>
            </a:r>
            <a:r>
              <a:rPr lang="en-US" altLang="zh-CN" sz="2000" kern="0" dirty="0">
                <a:solidFill>
                  <a:srgbClr val="000000"/>
                </a:solidFill>
                <a:latin typeface="Arial" pitchFamily="34" charset="0"/>
                <a:ea typeface="黑体" pitchFamily="49" charset="-122"/>
                <a:cs typeface="Arial" pitchFamily="34" charset="0"/>
              </a:rPr>
              <a:t>;</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a:t>
            </a:r>
            <a:r>
              <a:rPr lang="en-US" altLang="zh-CN" sz="2000" kern="0" dirty="0" err="1">
                <a:solidFill>
                  <a:srgbClr val="000000"/>
                </a:solidFill>
                <a:latin typeface="Arial" pitchFamily="34" charset="0"/>
                <a:ea typeface="黑体" pitchFamily="49" charset="-122"/>
                <a:cs typeface="Arial" pitchFamily="34" charset="0"/>
              </a:rPr>
              <a:t>printf</a:t>
            </a:r>
            <a:r>
              <a:rPr lang="en-US" altLang="zh-CN" sz="2000" kern="0" dirty="0">
                <a:solidFill>
                  <a:srgbClr val="000000"/>
                </a:solidFill>
                <a:latin typeface="Arial" pitchFamily="34" charset="0"/>
                <a:ea typeface="黑体" pitchFamily="49" charset="-122"/>
                <a:cs typeface="Arial" pitchFamily="34" charset="0"/>
              </a:rPr>
              <a:t>(</a:t>
            </a:r>
            <a:r>
              <a:rPr lang="en-US" altLang="zh-CN" sz="2000" dirty="0">
                <a:solidFill>
                  <a:srgbClr val="4D4D4D"/>
                </a:solidFill>
                <a:latin typeface="Arial" pitchFamily="34" charset="0"/>
                <a:cs typeface="Arial" pitchFamily="34" charset="0"/>
              </a:rPr>
              <a:t>"</a:t>
            </a:r>
            <a:r>
              <a:rPr lang="en-US" altLang="zh-CN" sz="2000" kern="0" dirty="0">
                <a:solidFill>
                  <a:srgbClr val="000000"/>
                </a:solidFill>
                <a:latin typeface="Arial" pitchFamily="34" charset="0"/>
                <a:ea typeface="黑体" pitchFamily="49" charset="-122"/>
                <a:cs typeface="Arial" pitchFamily="34" charset="0"/>
              </a:rPr>
              <a:t>max=%</a:t>
            </a:r>
            <a:r>
              <a:rPr lang="en-US" altLang="zh-CN" sz="2000" kern="0" dirty="0" err="1">
                <a:solidFill>
                  <a:srgbClr val="000000"/>
                </a:solidFill>
                <a:latin typeface="Arial" pitchFamily="34" charset="0"/>
                <a:ea typeface="黑体" pitchFamily="49" charset="-122"/>
                <a:cs typeface="Arial" pitchFamily="34" charset="0"/>
              </a:rPr>
              <a:t>d</a:t>
            </a:r>
            <a:r>
              <a:rPr lang="en-US" altLang="zh-CN" sz="2000" dirty="0" err="1">
                <a:solidFill>
                  <a:srgbClr val="4D4D4D"/>
                </a:solidFill>
                <a:latin typeface="Arial" pitchFamily="34" charset="0"/>
                <a:cs typeface="Arial" pitchFamily="34" charset="0"/>
              </a:rPr>
              <a:t>"</a:t>
            </a:r>
            <a:r>
              <a:rPr lang="en-US" altLang="zh-CN" sz="2000" kern="0" dirty="0" err="1">
                <a:solidFill>
                  <a:srgbClr val="000000"/>
                </a:solidFill>
                <a:latin typeface="Arial" pitchFamily="34" charset="0"/>
                <a:ea typeface="黑体" pitchFamily="49" charset="-122"/>
                <a:cs typeface="Arial" pitchFamily="34" charset="0"/>
              </a:rPr>
              <a:t>,max</a:t>
            </a:r>
            <a:r>
              <a:rPr lang="en-US" altLang="zh-CN" sz="2000" kern="0" dirty="0">
                <a:solidFill>
                  <a:srgbClr val="000000"/>
                </a:solidFill>
                <a:latin typeface="Arial" pitchFamily="34" charset="0"/>
                <a:ea typeface="黑体" pitchFamily="49" charset="-122"/>
                <a:cs typeface="Arial" pitchFamily="34" charset="0"/>
              </a:rPr>
              <a:t>);</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	  </a:t>
            </a:r>
            <a:r>
              <a:rPr lang="en-US" altLang="zh-CN" sz="2000" kern="0" dirty="0">
                <a:solidFill>
                  <a:srgbClr val="993300"/>
                </a:solidFill>
                <a:latin typeface="Arial" pitchFamily="34" charset="0"/>
                <a:ea typeface="黑体" pitchFamily="49" charset="-122"/>
                <a:cs typeface="Arial" pitchFamily="34" charset="0"/>
              </a:rPr>
              <a:t>return 0</a:t>
            </a:r>
            <a:r>
              <a:rPr lang="en-US" altLang="zh-CN" sz="2000" kern="0" dirty="0">
                <a:solidFill>
                  <a:srgbClr val="000000"/>
                </a:solidFill>
                <a:latin typeface="Arial" pitchFamily="34" charset="0"/>
                <a:ea typeface="黑体" pitchFamily="49" charset="-122"/>
                <a:cs typeface="Arial" pitchFamily="34" charset="0"/>
              </a:rPr>
              <a:t>;</a:t>
            </a:r>
          </a:p>
          <a:p>
            <a:pPr lvl="0" eaLnBrk="1" hangingPunct="1">
              <a:lnSpc>
                <a:spcPts val="2300"/>
              </a:lnSpc>
              <a:spcBef>
                <a:spcPct val="0"/>
              </a:spcBef>
              <a:buNone/>
            </a:pPr>
            <a:r>
              <a:rPr lang="en-US" altLang="zh-CN" sz="2000" kern="0" dirty="0">
                <a:solidFill>
                  <a:srgbClr val="000000"/>
                </a:solidFill>
                <a:latin typeface="Arial" pitchFamily="34" charset="0"/>
                <a:ea typeface="黑体" pitchFamily="49" charset="-122"/>
                <a:cs typeface="Arial" pitchFamily="34" charset="0"/>
              </a:rPr>
              <a:t>}</a:t>
            </a:r>
            <a:endParaRPr lang="zh-CN" altLang="en-US" sz="2000" kern="0" dirty="0">
              <a:solidFill>
                <a:srgbClr val="000000"/>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2569477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left)">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5">
                                            <p:txEl>
                                              <p:pRg st="0" end="0"/>
                                            </p:txEl>
                                          </p:spTgt>
                                        </p:tgtEl>
                                        <p:attrNameLst>
                                          <p:attrName>style.visibility</p:attrName>
                                        </p:attrNameLst>
                                      </p:cBhvr>
                                      <p:to>
                                        <p:strVal val="visible"/>
                                      </p:to>
                                    </p:set>
                                    <p:animEffect transition="in" filter="wipe(left)">
                                      <p:cBhvr>
                                        <p:cTn id="12" dur="500"/>
                                        <p:tgtEl>
                                          <p:spTgt spid="225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5">
                                            <p:txEl>
                                              <p:pRg st="1" end="1"/>
                                            </p:txEl>
                                          </p:spTgt>
                                        </p:tgtEl>
                                        <p:attrNameLst>
                                          <p:attrName>style.visibility</p:attrName>
                                        </p:attrNameLst>
                                      </p:cBhvr>
                                      <p:to>
                                        <p:strVal val="visible"/>
                                      </p:to>
                                    </p:set>
                                    <p:animEffect transition="in" filter="wipe(left)">
                                      <p:cBhvr>
                                        <p:cTn id="17" dur="500"/>
                                        <p:tgtEl>
                                          <p:spTgt spid="225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5">
                                            <p:txEl>
                                              <p:pRg st="2" end="2"/>
                                            </p:txEl>
                                          </p:spTgt>
                                        </p:tgtEl>
                                        <p:attrNameLst>
                                          <p:attrName>style.visibility</p:attrName>
                                        </p:attrNameLst>
                                      </p:cBhvr>
                                      <p:to>
                                        <p:strVal val="visible"/>
                                      </p:to>
                                    </p:set>
                                    <p:animEffect transition="in" filter="wipe(left)">
                                      <p:cBhvr>
                                        <p:cTn id="22" dur="500"/>
                                        <p:tgtEl>
                                          <p:spTgt spid="225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5">
                                            <p:txEl>
                                              <p:pRg st="3" end="3"/>
                                            </p:txEl>
                                          </p:spTgt>
                                        </p:tgtEl>
                                        <p:attrNameLst>
                                          <p:attrName>style.visibility</p:attrName>
                                        </p:attrNameLst>
                                      </p:cBhvr>
                                      <p:to>
                                        <p:strVal val="visible"/>
                                      </p:to>
                                    </p:set>
                                    <p:animEffect transition="in" filter="wipe(left)">
                                      <p:cBhvr>
                                        <p:cTn id="27" dur="500"/>
                                        <p:tgtEl>
                                          <p:spTgt spid="225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5">
                                            <p:txEl>
                                              <p:pRg st="4" end="4"/>
                                            </p:txEl>
                                          </p:spTgt>
                                        </p:tgtEl>
                                        <p:attrNameLst>
                                          <p:attrName>style.visibility</p:attrName>
                                        </p:attrNameLst>
                                      </p:cBhvr>
                                      <p:to>
                                        <p:strVal val="visible"/>
                                      </p:to>
                                    </p:set>
                                    <p:animEffect transition="in" filter="wipe(left)">
                                      <p:cBhvr>
                                        <p:cTn id="32" dur="500"/>
                                        <p:tgtEl>
                                          <p:spTgt spid="225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5">
                                            <p:txEl>
                                              <p:pRg st="5" end="5"/>
                                            </p:txEl>
                                          </p:spTgt>
                                        </p:tgtEl>
                                        <p:attrNameLst>
                                          <p:attrName>style.visibility</p:attrName>
                                        </p:attrNameLst>
                                      </p:cBhvr>
                                      <p:to>
                                        <p:strVal val="visible"/>
                                      </p:to>
                                    </p:set>
                                    <p:animEffect transition="in" filter="wipe(left)">
                                      <p:cBhvr>
                                        <p:cTn id="37" dur="500"/>
                                        <p:tgtEl>
                                          <p:spTgt spid="225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535">
                                            <p:txEl>
                                              <p:pRg st="6" end="6"/>
                                            </p:txEl>
                                          </p:spTgt>
                                        </p:tgtEl>
                                        <p:attrNameLst>
                                          <p:attrName>style.visibility</p:attrName>
                                        </p:attrNameLst>
                                      </p:cBhvr>
                                      <p:to>
                                        <p:strVal val="visible"/>
                                      </p:to>
                                    </p:set>
                                    <p:animEffect transition="in" filter="wipe(left)">
                                      <p:cBhvr>
                                        <p:cTn id="42" dur="500"/>
                                        <p:tgtEl>
                                          <p:spTgt spid="22535">
                                            <p:txEl>
                                              <p:pRg st="6" end="6"/>
                                            </p:txEl>
                                          </p:spTgt>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5" grpId="0" build="p" autoUpdateAnimBg="0"/>
      <p:bldP spid="22538"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3CA4E00-D726-40B6-89C3-0434BAD17C38}" type="slidenum">
              <a:rPr lang="zh-CN" altLang="en-US" b="1">
                <a:solidFill>
                  <a:srgbClr val="FF9900"/>
                </a:solidFill>
              </a:rPr>
              <a:pPr>
                <a:defRPr/>
              </a:pPr>
              <a:t>18</a:t>
            </a:fld>
            <a:r>
              <a:rPr lang="zh-CN" altLang="en-US" b="1"/>
              <a:t> </a:t>
            </a:r>
            <a:r>
              <a:rPr lang="zh-CN" altLang="en-US"/>
              <a:t>页</a:t>
            </a:r>
          </a:p>
        </p:txBody>
      </p:sp>
      <p:sp>
        <p:nvSpPr>
          <p:cNvPr id="247810" name="Rectangle 2"/>
          <p:cNvSpPr>
            <a:spLocks noGrp="1" noChangeArrowheads="1"/>
          </p:cNvSpPr>
          <p:nvPr>
            <p:ph type="title"/>
          </p:nvPr>
        </p:nvSpPr>
        <p:spPr/>
        <p:txBody>
          <a:bodyPr/>
          <a:lstStyle/>
          <a:p>
            <a:pPr>
              <a:defRPr/>
            </a:pPr>
            <a:r>
              <a:rPr lang="zh-CN" altLang="en-US">
                <a:solidFill>
                  <a:schemeClr val="tx1"/>
                </a:solidFill>
              </a:rPr>
              <a:t>关于函数求值的顺序：</a:t>
            </a:r>
            <a:endParaRPr lang="zh-CN" altLang="zh-CN">
              <a:solidFill>
                <a:schemeClr val="tx1"/>
              </a:solidFill>
            </a:endParaRPr>
          </a:p>
        </p:txBody>
      </p:sp>
      <p:sp>
        <p:nvSpPr>
          <p:cNvPr id="247811" name="Rectangle 3"/>
          <p:cNvSpPr>
            <a:spLocks noGrp="1" noChangeArrowheads="1"/>
          </p:cNvSpPr>
          <p:nvPr>
            <p:ph type="body" idx="1"/>
          </p:nvPr>
        </p:nvSpPr>
        <p:spPr>
          <a:xfrm>
            <a:off x="539750" y="836613"/>
            <a:ext cx="5111750" cy="2592387"/>
          </a:xfrm>
        </p:spPr>
        <p:txBody>
          <a:bodyPr/>
          <a:lstStyle/>
          <a:p>
            <a:pPr>
              <a:buFontTx/>
              <a:buNone/>
            </a:pPr>
            <a:r>
              <a:rPr lang="zh-CN" altLang="en-US" b="1">
                <a:solidFill>
                  <a:schemeClr val="tx1"/>
                </a:solidFill>
                <a:latin typeface="Arial" charset="0"/>
              </a:rPr>
              <a:t>例：有函数调用语句：</a:t>
            </a:r>
          </a:p>
          <a:p>
            <a:pPr>
              <a:buFontTx/>
              <a:buNone/>
            </a:pPr>
            <a:r>
              <a:rPr lang="zh-CN" altLang="en-US" b="1">
                <a:solidFill>
                  <a:schemeClr val="tx1"/>
                </a:solidFill>
                <a:latin typeface="Arial" charset="0"/>
              </a:rPr>
              <a:t>        </a:t>
            </a:r>
            <a:r>
              <a:rPr lang="en-US" altLang="zh-CN" b="1">
                <a:solidFill>
                  <a:schemeClr val="tx1"/>
                </a:solidFill>
                <a:latin typeface="Arial" charset="0"/>
              </a:rPr>
              <a:t>int i=3;</a:t>
            </a:r>
          </a:p>
          <a:p>
            <a:pPr>
              <a:buFontTx/>
              <a:buNone/>
            </a:pPr>
            <a:r>
              <a:rPr lang="en-US" altLang="zh-CN" b="1">
                <a:solidFill>
                  <a:schemeClr val="tx1"/>
                </a:solidFill>
                <a:latin typeface="Arial" charset="0"/>
              </a:rPr>
              <a:t>        printf(”%d,%d”,i,++i);</a:t>
            </a:r>
          </a:p>
          <a:p>
            <a:pPr>
              <a:buFontTx/>
              <a:buNone/>
            </a:pPr>
            <a:r>
              <a:rPr lang="zh-CN" altLang="en-US" b="1">
                <a:solidFill>
                  <a:srgbClr val="CC0000"/>
                </a:solidFill>
                <a:latin typeface="Arial" charset="0"/>
              </a:rPr>
              <a:t>输出结果为：</a:t>
            </a:r>
            <a:r>
              <a:rPr lang="en-US" altLang="zh-CN" b="1">
                <a:solidFill>
                  <a:srgbClr val="CC0000"/>
                </a:solidFill>
                <a:latin typeface="Arial" charset="0"/>
              </a:rPr>
              <a:t>4</a:t>
            </a:r>
            <a:r>
              <a:rPr lang="zh-CN" altLang="en-US" b="1">
                <a:solidFill>
                  <a:srgbClr val="CC0000"/>
                </a:solidFill>
                <a:latin typeface="Arial" charset="0"/>
              </a:rPr>
              <a:t>，</a:t>
            </a:r>
            <a:r>
              <a:rPr lang="en-US" altLang="zh-CN" b="1">
                <a:solidFill>
                  <a:srgbClr val="CC0000"/>
                </a:solidFill>
                <a:latin typeface="Arial" charset="0"/>
              </a:rPr>
              <a:t>4</a:t>
            </a:r>
          </a:p>
          <a:p>
            <a:pPr>
              <a:buFontTx/>
              <a:buNone/>
            </a:pPr>
            <a:r>
              <a:rPr lang="en-US" altLang="zh-CN" b="1">
                <a:solidFill>
                  <a:schemeClr val="tx1"/>
                </a:solidFill>
                <a:latin typeface="Arial" charset="0"/>
              </a:rPr>
              <a:t>        </a:t>
            </a:r>
          </a:p>
          <a:p>
            <a:pPr>
              <a:buFontTx/>
              <a:buNone/>
            </a:pPr>
            <a:endParaRPr lang="en-US" altLang="zh-CN" b="1">
              <a:solidFill>
                <a:srgbClr val="CC0000"/>
              </a:solidFill>
              <a:latin typeface="Arial" charset="0"/>
            </a:endParaRPr>
          </a:p>
        </p:txBody>
      </p:sp>
      <p:sp>
        <p:nvSpPr>
          <p:cNvPr id="26629" name="Text Box 4"/>
          <p:cNvSpPr txBox="1">
            <a:spLocks noChangeArrowheads="1"/>
          </p:cNvSpPr>
          <p:nvPr/>
        </p:nvSpPr>
        <p:spPr bwMode="auto">
          <a:xfrm>
            <a:off x="5651500" y="1268413"/>
            <a:ext cx="2160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endParaRPr lang="zh-CN" altLang="zh-CN" sz="2000" b="0"/>
          </a:p>
        </p:txBody>
      </p:sp>
      <p:sp>
        <p:nvSpPr>
          <p:cNvPr id="247813" name="Text Box 5"/>
          <p:cNvSpPr txBox="1">
            <a:spLocks noChangeArrowheads="1"/>
          </p:cNvSpPr>
          <p:nvPr/>
        </p:nvSpPr>
        <p:spPr bwMode="auto">
          <a:xfrm>
            <a:off x="5651500" y="950913"/>
            <a:ext cx="32416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400">
                <a:solidFill>
                  <a:schemeClr val="hlink"/>
                </a:solidFill>
              </a:rPr>
              <a:t>分析输出函数的结果：</a:t>
            </a:r>
          </a:p>
          <a:p>
            <a:pPr algn="l" eaLnBrk="1" hangingPunct="1">
              <a:spcBef>
                <a:spcPct val="50000"/>
              </a:spcBef>
            </a:pPr>
            <a:r>
              <a:rPr lang="zh-CN" altLang="en-US" sz="2400">
                <a:solidFill>
                  <a:schemeClr val="hlink"/>
                </a:solidFill>
              </a:rPr>
              <a:t>自右向左：</a:t>
            </a:r>
            <a:r>
              <a:rPr lang="en-US" altLang="zh-CN" sz="2400">
                <a:solidFill>
                  <a:schemeClr val="hlink"/>
                </a:solidFill>
              </a:rPr>
              <a:t>4,4</a:t>
            </a:r>
          </a:p>
          <a:p>
            <a:pPr algn="l" eaLnBrk="1" hangingPunct="1">
              <a:spcBef>
                <a:spcPct val="50000"/>
              </a:spcBef>
            </a:pPr>
            <a:r>
              <a:rPr lang="zh-CN" altLang="en-US" sz="2400">
                <a:solidFill>
                  <a:schemeClr val="hlink"/>
                </a:solidFill>
              </a:rPr>
              <a:t>自左向右：</a:t>
            </a:r>
            <a:r>
              <a:rPr lang="en-US" altLang="zh-CN" sz="2400">
                <a:solidFill>
                  <a:schemeClr val="hlink"/>
                </a:solidFill>
              </a:rPr>
              <a:t>3,4</a:t>
            </a:r>
          </a:p>
          <a:p>
            <a:pPr algn="l" eaLnBrk="1" hangingPunct="1">
              <a:spcBef>
                <a:spcPct val="50000"/>
              </a:spcBef>
            </a:pPr>
            <a:endParaRPr lang="en-US" altLang="zh-CN" sz="2400">
              <a:solidFill>
                <a:schemeClr val="hlink"/>
              </a:solidFill>
            </a:endParaRPr>
          </a:p>
        </p:txBody>
      </p:sp>
      <p:sp>
        <p:nvSpPr>
          <p:cNvPr id="247814" name="Rectangle 6"/>
          <p:cNvSpPr>
            <a:spLocks noChangeArrowheads="1"/>
          </p:cNvSpPr>
          <p:nvPr/>
        </p:nvSpPr>
        <p:spPr bwMode="auto">
          <a:xfrm>
            <a:off x="595313" y="3175000"/>
            <a:ext cx="5111750"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zh-CN" altLang="en-US" sz="2800">
                <a:latin typeface="Arial" charset="0"/>
              </a:rPr>
              <a:t>避免这种不确定性：改为：</a:t>
            </a:r>
          </a:p>
          <a:p>
            <a:pPr marL="342900" indent="-342900" algn="l" defTabSz="762000" eaLnBrk="0" hangingPunct="0">
              <a:spcBef>
                <a:spcPct val="20000"/>
              </a:spcBef>
            </a:pPr>
            <a:r>
              <a:rPr kumimoji="1" lang="zh-CN" altLang="en-US" sz="2800">
                <a:latin typeface="Arial" charset="0"/>
              </a:rPr>
              <a:t>        </a:t>
            </a:r>
            <a:r>
              <a:rPr kumimoji="1" lang="en-US" altLang="zh-CN" sz="2800">
                <a:latin typeface="Arial" charset="0"/>
              </a:rPr>
              <a:t>int i=3, j;</a:t>
            </a:r>
          </a:p>
          <a:p>
            <a:pPr marL="342900" indent="-342900" algn="l" defTabSz="762000" eaLnBrk="0" hangingPunct="0">
              <a:spcBef>
                <a:spcPct val="20000"/>
              </a:spcBef>
            </a:pPr>
            <a:r>
              <a:rPr kumimoji="1" lang="en-US" altLang="zh-CN" sz="2800">
                <a:latin typeface="Arial" charset="0"/>
              </a:rPr>
              <a:t>        j=i;</a:t>
            </a:r>
          </a:p>
          <a:p>
            <a:pPr marL="342900" indent="-342900" algn="l" defTabSz="762000" eaLnBrk="0" hangingPunct="0">
              <a:spcBef>
                <a:spcPct val="20000"/>
              </a:spcBef>
            </a:pPr>
            <a:r>
              <a:rPr kumimoji="1" lang="en-US" altLang="zh-CN" sz="2800">
                <a:latin typeface="Arial" charset="0"/>
              </a:rPr>
              <a:t>        printf(”%d,%d”,i,++j);</a:t>
            </a:r>
          </a:p>
          <a:p>
            <a:pPr marL="342900" indent="-342900" algn="l" defTabSz="762000" eaLnBrk="0" hangingPunct="0">
              <a:spcBef>
                <a:spcPct val="20000"/>
              </a:spcBef>
            </a:pPr>
            <a:r>
              <a:rPr kumimoji="1" lang="zh-CN" altLang="en-US" sz="2800">
                <a:solidFill>
                  <a:srgbClr val="CC0000"/>
                </a:solidFill>
                <a:latin typeface="Arial" charset="0"/>
              </a:rPr>
              <a:t>输出结果为：</a:t>
            </a:r>
            <a:r>
              <a:rPr kumimoji="1" lang="en-US" altLang="zh-CN" sz="2800">
                <a:solidFill>
                  <a:srgbClr val="CC0000"/>
                </a:solidFill>
                <a:latin typeface="Arial" charset="0"/>
              </a:rPr>
              <a:t>3</a:t>
            </a:r>
            <a:r>
              <a:rPr kumimoji="1" lang="zh-CN" altLang="en-US" sz="2800">
                <a:solidFill>
                  <a:srgbClr val="CC0000"/>
                </a:solidFill>
                <a:latin typeface="Arial" charset="0"/>
              </a:rPr>
              <a:t>，</a:t>
            </a:r>
            <a:r>
              <a:rPr kumimoji="1" lang="en-US" altLang="zh-CN" sz="2800">
                <a:solidFill>
                  <a:srgbClr val="CC0000"/>
                </a:solidFill>
                <a:latin typeface="Arial" charset="0"/>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wipe(left)">
                                      <p:cBhvr>
                                        <p:cTn id="7" dur="1000"/>
                                        <p:tgtEl>
                                          <p:spTgt spid="247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wipe(left)">
                                      <p:cBhvr>
                                        <p:cTn id="12" dur="1000"/>
                                        <p:tgtEl>
                                          <p:spTgt spid="247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wipe(left)">
                                      <p:cBhvr>
                                        <p:cTn id="17" dur="1000"/>
                                        <p:tgtEl>
                                          <p:spTgt spid="247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wipe(left)">
                                      <p:cBhvr>
                                        <p:cTn id="22" dur="1000"/>
                                        <p:tgtEl>
                                          <p:spTgt spid="247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1">
                                            <p:txEl>
                                              <p:pRg st="4" end="4"/>
                                            </p:txEl>
                                          </p:spTgt>
                                        </p:tgtEl>
                                        <p:attrNameLst>
                                          <p:attrName>style.visibility</p:attrName>
                                        </p:attrNameLst>
                                      </p:cBhvr>
                                      <p:to>
                                        <p:strVal val="visible"/>
                                      </p:to>
                                    </p:set>
                                    <p:animEffect transition="in" filter="wipe(left)">
                                      <p:cBhvr>
                                        <p:cTn id="27" dur="1000"/>
                                        <p:tgtEl>
                                          <p:spTgt spid="2478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3"/>
                                        </p:tgtEl>
                                        <p:attrNameLst>
                                          <p:attrName>style.visibility</p:attrName>
                                        </p:attrNameLst>
                                      </p:cBhvr>
                                      <p:to>
                                        <p:strVal val="visible"/>
                                      </p:to>
                                    </p:set>
                                    <p:animEffect transition="in" filter="wipe(left)">
                                      <p:cBhvr>
                                        <p:cTn id="32" dur="500"/>
                                        <p:tgtEl>
                                          <p:spTgt spid="2478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4">
                                            <p:txEl>
                                              <p:pRg st="0" end="0"/>
                                            </p:txEl>
                                          </p:spTgt>
                                        </p:tgtEl>
                                        <p:attrNameLst>
                                          <p:attrName>style.visibility</p:attrName>
                                        </p:attrNameLst>
                                      </p:cBhvr>
                                      <p:to>
                                        <p:strVal val="visible"/>
                                      </p:to>
                                    </p:set>
                                    <p:animEffect transition="in" filter="wipe(left)">
                                      <p:cBhvr>
                                        <p:cTn id="37" dur="1000"/>
                                        <p:tgtEl>
                                          <p:spTgt spid="2478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4">
                                            <p:txEl>
                                              <p:pRg st="1" end="1"/>
                                            </p:txEl>
                                          </p:spTgt>
                                        </p:tgtEl>
                                        <p:attrNameLst>
                                          <p:attrName>style.visibility</p:attrName>
                                        </p:attrNameLst>
                                      </p:cBhvr>
                                      <p:to>
                                        <p:strVal val="visible"/>
                                      </p:to>
                                    </p:set>
                                    <p:animEffect transition="in" filter="wipe(left)">
                                      <p:cBhvr>
                                        <p:cTn id="42" dur="1000"/>
                                        <p:tgtEl>
                                          <p:spTgt spid="24781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4">
                                            <p:txEl>
                                              <p:pRg st="2" end="2"/>
                                            </p:txEl>
                                          </p:spTgt>
                                        </p:tgtEl>
                                        <p:attrNameLst>
                                          <p:attrName>style.visibility</p:attrName>
                                        </p:attrNameLst>
                                      </p:cBhvr>
                                      <p:to>
                                        <p:strVal val="visible"/>
                                      </p:to>
                                    </p:set>
                                    <p:animEffect transition="in" filter="wipe(left)">
                                      <p:cBhvr>
                                        <p:cTn id="47" dur="1000"/>
                                        <p:tgtEl>
                                          <p:spTgt spid="247814">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4">
                                            <p:txEl>
                                              <p:pRg st="3" end="3"/>
                                            </p:txEl>
                                          </p:spTgt>
                                        </p:tgtEl>
                                        <p:attrNameLst>
                                          <p:attrName>style.visibility</p:attrName>
                                        </p:attrNameLst>
                                      </p:cBhvr>
                                      <p:to>
                                        <p:strVal val="visible"/>
                                      </p:to>
                                    </p:set>
                                    <p:animEffect transition="in" filter="wipe(left)">
                                      <p:cBhvr>
                                        <p:cTn id="52" dur="1000"/>
                                        <p:tgtEl>
                                          <p:spTgt spid="247814">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4">
                                            <p:txEl>
                                              <p:pRg st="4" end="4"/>
                                            </p:txEl>
                                          </p:spTgt>
                                        </p:tgtEl>
                                        <p:attrNameLst>
                                          <p:attrName>style.visibility</p:attrName>
                                        </p:attrNameLst>
                                      </p:cBhvr>
                                      <p:to>
                                        <p:strVal val="visible"/>
                                      </p:to>
                                    </p:set>
                                    <p:animEffect transition="in" filter="wipe(left)">
                                      <p:cBhvr>
                                        <p:cTn id="57" dur="1000"/>
                                        <p:tgtEl>
                                          <p:spTgt spid="2478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3" grpId="0"/>
      <p:bldP spid="2478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EF01C92B-234F-461E-AEF9-2B57E4D5BE21}" type="slidenum">
              <a:rPr lang="zh-CN" altLang="en-US" b="1">
                <a:solidFill>
                  <a:srgbClr val="FF9900"/>
                </a:solidFill>
              </a:rPr>
              <a:pPr>
                <a:defRPr/>
              </a:pPr>
              <a:t>19</a:t>
            </a:fld>
            <a:r>
              <a:rPr lang="zh-CN" altLang="en-US" b="1"/>
              <a:t> </a:t>
            </a:r>
            <a:r>
              <a:rPr lang="zh-CN" altLang="en-US"/>
              <a:t>页</a:t>
            </a:r>
          </a:p>
        </p:txBody>
      </p:sp>
      <p:sp>
        <p:nvSpPr>
          <p:cNvPr id="252930" name="Rectangle 2"/>
          <p:cNvSpPr>
            <a:spLocks noGrp="1" noChangeArrowheads="1"/>
          </p:cNvSpPr>
          <p:nvPr>
            <p:ph type="body" idx="1"/>
          </p:nvPr>
        </p:nvSpPr>
        <p:spPr>
          <a:xfrm>
            <a:off x="508000" y="1911350"/>
            <a:ext cx="8353425" cy="4757738"/>
          </a:xfrm>
          <a:extLst>
            <a:ext uri="{909E8E84-426E-40DD-AFC4-6F175D3DCCD1}">
              <a14:hiddenFill xmlns:a14="http://schemas.microsoft.com/office/drawing/2010/main">
                <a:solidFill>
                  <a:schemeClr val="bg1"/>
                </a:solidFill>
              </a14:hiddenFill>
            </a:ext>
          </a:extLst>
        </p:spPr>
        <p:txBody>
          <a:bodyPr/>
          <a:lstStyle/>
          <a:p>
            <a:pPr marL="93663" indent="-93663">
              <a:lnSpc>
                <a:spcPct val="90000"/>
              </a:lnSpc>
              <a:buFontTx/>
              <a:buNone/>
              <a:defRPr/>
            </a:pPr>
            <a:r>
              <a:rPr lang="en-US" altLang="zh-CN" sz="2400" b="1" dirty="0">
                <a:solidFill>
                  <a:schemeClr val="hlink"/>
                </a:solidFill>
              </a:rPr>
              <a:t>   </a:t>
            </a:r>
            <a:r>
              <a:rPr lang="en-US" altLang="zh-CN" sz="2400" b="1" dirty="0">
                <a:solidFill>
                  <a:srgbClr val="CC0000"/>
                </a:solidFill>
              </a:rPr>
              <a:t>1. </a:t>
            </a:r>
            <a:r>
              <a:rPr lang="zh-CN" altLang="en-US" sz="2400" b="1" dirty="0">
                <a:solidFill>
                  <a:srgbClr val="CC0000"/>
                </a:solidFill>
              </a:rPr>
              <a:t>值传递方式</a:t>
            </a:r>
            <a:r>
              <a:rPr lang="en-US" altLang="zh-CN" sz="2400" b="1" dirty="0">
                <a:solidFill>
                  <a:srgbClr val="0000FF"/>
                </a:solidFill>
              </a:rPr>
              <a:t>:</a:t>
            </a:r>
            <a:r>
              <a:rPr lang="en-US" altLang="zh-CN" sz="2400" b="1" dirty="0"/>
              <a:t> </a:t>
            </a:r>
            <a:r>
              <a:rPr lang="zh-CN" altLang="en-US" sz="2400" b="1" dirty="0">
                <a:solidFill>
                  <a:schemeClr val="tx1"/>
                </a:solidFill>
              </a:rPr>
              <a:t>在函数调用时，实参将其</a:t>
            </a:r>
            <a:r>
              <a:rPr lang="zh-CN" altLang="en-US" sz="2400" b="1" dirty="0">
                <a:solidFill>
                  <a:srgbClr val="CC0000"/>
                </a:solidFill>
              </a:rPr>
              <a:t>值</a:t>
            </a:r>
            <a:r>
              <a:rPr lang="zh-CN" altLang="en-US" sz="2400" b="1" dirty="0">
                <a:solidFill>
                  <a:schemeClr val="tx1"/>
                </a:solidFill>
              </a:rPr>
              <a:t>传递给形参。</a:t>
            </a:r>
          </a:p>
          <a:p>
            <a:pPr marL="93663" indent="-93663">
              <a:lnSpc>
                <a:spcPct val="90000"/>
              </a:lnSpc>
              <a:buFontTx/>
              <a:buNone/>
              <a:defRPr/>
            </a:pPr>
            <a:r>
              <a:rPr lang="zh-CN" altLang="en-US" sz="2400" b="1" dirty="0"/>
              <a:t>         </a:t>
            </a:r>
            <a:r>
              <a:rPr lang="zh-CN" altLang="en-US" sz="2400" b="1" dirty="0">
                <a:solidFill>
                  <a:schemeClr val="tx1"/>
                </a:solidFill>
              </a:rPr>
              <a:t>实参对形参的数据传递是</a:t>
            </a:r>
            <a:r>
              <a:rPr lang="zh-CN" altLang="en-US" sz="2400" b="1" dirty="0">
                <a:solidFill>
                  <a:srgbClr val="FF0000"/>
                </a:solidFill>
              </a:rPr>
              <a:t>“值传递”，即单向传递</a:t>
            </a:r>
            <a:r>
              <a:rPr lang="zh-CN" altLang="en-US" sz="2400" b="1" dirty="0">
                <a:solidFill>
                  <a:schemeClr val="tx1"/>
                </a:solidFill>
              </a:rPr>
              <a:t>，只由</a:t>
            </a:r>
            <a:r>
              <a:rPr lang="zh-CN" altLang="en-US" sz="2400" b="1" dirty="0">
                <a:solidFill>
                  <a:schemeClr val="accent2"/>
                </a:solidFill>
              </a:rPr>
              <a:t>实参</a:t>
            </a:r>
            <a:r>
              <a:rPr lang="zh-CN" altLang="en-US" sz="2400" b="1" dirty="0">
                <a:solidFill>
                  <a:schemeClr val="tx1"/>
                </a:solidFill>
              </a:rPr>
              <a:t>传递给</a:t>
            </a:r>
            <a:r>
              <a:rPr lang="zh-CN" altLang="en-US" sz="2400" b="1" dirty="0">
                <a:solidFill>
                  <a:schemeClr val="accent2"/>
                </a:solidFill>
              </a:rPr>
              <a:t>形参</a:t>
            </a:r>
            <a:r>
              <a:rPr lang="zh-CN" altLang="en-US" sz="2400" b="1" dirty="0">
                <a:solidFill>
                  <a:schemeClr val="tx1"/>
                </a:solidFill>
              </a:rPr>
              <a:t>，而不能由形参传回来给实参。</a:t>
            </a:r>
          </a:p>
          <a:p>
            <a:pPr marL="93663" indent="-93663">
              <a:lnSpc>
                <a:spcPct val="90000"/>
              </a:lnSpc>
              <a:buFontTx/>
              <a:buNone/>
              <a:defRPr/>
            </a:pPr>
            <a:r>
              <a:rPr lang="zh-CN" altLang="en-US" sz="2400" b="1" dirty="0">
                <a:solidFill>
                  <a:schemeClr val="tx1"/>
                </a:solidFill>
              </a:rPr>
              <a:t>         实参与形参占用不同的单元。在调用函数时，给形参分配存储单元，并将实参对应的值传递给形参，调用结束后，形参单元被释放，实参单元仍保留并维持原值。</a:t>
            </a:r>
          </a:p>
          <a:p>
            <a:pPr marL="93663" indent="-93663">
              <a:lnSpc>
                <a:spcPct val="90000"/>
              </a:lnSpc>
              <a:buFontTx/>
              <a:buNone/>
              <a:defRPr/>
            </a:pPr>
            <a:r>
              <a:rPr lang="zh-CN" altLang="en-US" sz="2400" b="1" dirty="0">
                <a:solidFill>
                  <a:schemeClr val="tx1"/>
                </a:solidFill>
              </a:rPr>
              <a:t>        在执行一个被调用函数时，形参的值如果发生变化，并不会改变主调函数中实参的值。</a:t>
            </a:r>
            <a:endParaRPr lang="en-US" altLang="zh-CN" sz="2400" b="1" dirty="0">
              <a:solidFill>
                <a:schemeClr val="tx1"/>
              </a:solidFill>
            </a:endParaRPr>
          </a:p>
          <a:p>
            <a:pPr marL="0" indent="0">
              <a:buClr>
                <a:srgbClr val="FFFF00"/>
              </a:buClr>
              <a:buSzPct val="105000"/>
              <a:buFontTx/>
              <a:buNone/>
              <a:defRPr/>
            </a:pPr>
            <a:r>
              <a:rPr lang="zh-CN" altLang="en-US" sz="2400" b="1" dirty="0">
                <a:solidFill>
                  <a:schemeClr val="tx1"/>
                </a:solidFill>
                <a:latin typeface="宋体" pitchFamily="2" charset="-122"/>
              </a:rPr>
              <a:t>   值传递的缺点</a:t>
            </a:r>
            <a:r>
              <a:rPr lang="en-US" altLang="zh-CN" sz="2400" b="1" dirty="0">
                <a:solidFill>
                  <a:schemeClr val="tx1"/>
                </a:solidFill>
                <a:latin typeface="宋体" pitchFamily="2" charset="-122"/>
              </a:rPr>
              <a:t>:</a:t>
            </a:r>
            <a:r>
              <a:rPr lang="zh-CN" altLang="en-US" sz="2400" b="1" dirty="0">
                <a:solidFill>
                  <a:schemeClr val="tx1"/>
                </a:solidFill>
                <a:latin typeface="宋体" pitchFamily="2" charset="-122"/>
              </a:rPr>
              <a:t>每个形式参数仅能传递一个数据，不适用需要在函数之间传递大量数据。</a:t>
            </a:r>
          </a:p>
          <a:p>
            <a:pPr marL="93663" indent="-93663">
              <a:lnSpc>
                <a:spcPct val="90000"/>
              </a:lnSpc>
              <a:buFontTx/>
              <a:buNone/>
              <a:defRPr/>
            </a:pPr>
            <a:endParaRPr lang="zh-CN" altLang="en-US" sz="2400" b="1" dirty="0">
              <a:solidFill>
                <a:schemeClr val="tx1"/>
              </a:solidFill>
            </a:endParaRPr>
          </a:p>
        </p:txBody>
      </p:sp>
      <p:sp>
        <p:nvSpPr>
          <p:cNvPr id="252931" name="Text Box 3"/>
          <p:cNvSpPr txBox="1">
            <a:spLocks noChangeArrowheads="1"/>
          </p:cNvSpPr>
          <p:nvPr/>
        </p:nvSpPr>
        <p:spPr bwMode="auto">
          <a:xfrm>
            <a:off x="468313" y="0"/>
            <a:ext cx="7696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200"/>
              <a:t>8.1.4 </a:t>
            </a:r>
            <a:r>
              <a:rPr kumimoji="1" lang="zh-CN" altLang="en-US" sz="3200"/>
              <a:t>函数参数的传递方式</a:t>
            </a:r>
            <a:endParaRPr kumimoji="1" lang="zh-CN" altLang="en-US" sz="3200" b="0"/>
          </a:p>
        </p:txBody>
      </p:sp>
      <p:sp>
        <p:nvSpPr>
          <p:cNvPr id="252935" name="Rectangle 7"/>
          <p:cNvSpPr>
            <a:spLocks noChangeArrowheads="1"/>
          </p:cNvSpPr>
          <p:nvPr/>
        </p:nvSpPr>
        <p:spPr bwMode="auto">
          <a:xfrm>
            <a:off x="469900" y="692150"/>
            <a:ext cx="799306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en-US" altLang="zh-CN" sz="2800">
                <a:effectLst>
                  <a:outerShdw blurRad="38100" dist="38100" dir="2700000" algn="tl">
                    <a:srgbClr val="C0C0C0"/>
                  </a:outerShdw>
                </a:effectLst>
                <a:latin typeface="楷体_GB2312" pitchFamily="49" charset="-122"/>
                <a:ea typeface="楷体_GB2312" pitchFamily="49" charset="-122"/>
              </a:rPr>
              <a:t>    </a:t>
            </a:r>
            <a:r>
              <a:rPr kumimoji="1" lang="zh-CN" altLang="en-US" sz="2800">
                <a:effectLst>
                  <a:outerShdw blurRad="38100" dist="38100" dir="2700000" algn="tl">
                    <a:srgbClr val="C0C0C0"/>
                  </a:outerShdw>
                </a:effectLst>
                <a:latin typeface="宋体" pitchFamily="2" charset="-122"/>
                <a:ea typeface="宋体" pitchFamily="2" charset="-122"/>
              </a:rPr>
              <a:t>根据实参传递给形参值的不同，通常有</a:t>
            </a:r>
            <a:r>
              <a:rPr kumimoji="1" lang="zh-CN" altLang="en-US" sz="2800">
                <a:solidFill>
                  <a:srgbClr val="FF33CC"/>
                </a:solidFill>
                <a:effectLst>
                  <a:outerShdw blurRad="38100" dist="38100" dir="2700000" algn="tl">
                    <a:srgbClr val="C0C0C0"/>
                  </a:outerShdw>
                </a:effectLst>
                <a:latin typeface="宋体" pitchFamily="2" charset="-122"/>
                <a:ea typeface="宋体" pitchFamily="2" charset="-122"/>
              </a:rPr>
              <a:t>值传递方式</a:t>
            </a:r>
            <a:r>
              <a:rPr kumimoji="1" lang="zh-CN" altLang="en-US" sz="2800">
                <a:effectLst>
                  <a:outerShdw blurRad="38100" dist="38100" dir="2700000" algn="tl">
                    <a:srgbClr val="C0C0C0"/>
                  </a:outerShdw>
                </a:effectLst>
                <a:latin typeface="宋体" pitchFamily="2" charset="-122"/>
                <a:ea typeface="宋体" pitchFamily="2" charset="-122"/>
              </a:rPr>
              <a:t>和</a:t>
            </a:r>
            <a:r>
              <a:rPr kumimoji="1" lang="zh-CN" altLang="en-US" sz="2800">
                <a:solidFill>
                  <a:srgbClr val="FF33CC"/>
                </a:solidFill>
                <a:effectLst>
                  <a:outerShdw blurRad="38100" dist="38100" dir="2700000" algn="tl">
                    <a:srgbClr val="C0C0C0"/>
                  </a:outerShdw>
                </a:effectLst>
                <a:latin typeface="宋体" pitchFamily="2" charset="-122"/>
                <a:ea typeface="宋体" pitchFamily="2" charset="-122"/>
              </a:rPr>
              <a:t>地址传递方式</a:t>
            </a:r>
            <a:r>
              <a:rPr kumimoji="1" lang="zh-CN" altLang="en-US" sz="2800">
                <a:effectLst>
                  <a:outerShdw blurRad="38100" dist="38100" dir="2700000" algn="tl">
                    <a:srgbClr val="C0C0C0"/>
                  </a:outerShdw>
                </a:effectLst>
                <a:latin typeface="宋体" pitchFamily="2" charset="-122"/>
                <a:ea typeface="宋体" pitchFamily="2" charset="-122"/>
              </a:rPr>
              <a:t>两种。</a:t>
            </a:r>
            <a:r>
              <a:rPr kumimoji="1" lang="zh-CN" altLang="en-US" sz="2800" b="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 calcmode="lin" valueType="num">
                                      <p:cBhvr additive="base">
                                        <p:cTn id="7" dur="500" fill="hold"/>
                                        <p:tgtEl>
                                          <p:spTgt spid="252931"/>
                                        </p:tgtEl>
                                        <p:attrNameLst>
                                          <p:attrName>ppt_x</p:attrName>
                                        </p:attrNameLst>
                                      </p:cBhvr>
                                      <p:tavLst>
                                        <p:tav tm="0">
                                          <p:val>
                                            <p:strVal val="0-#ppt_w/2"/>
                                          </p:val>
                                        </p:tav>
                                        <p:tav tm="100000">
                                          <p:val>
                                            <p:strVal val="#ppt_x"/>
                                          </p:val>
                                        </p:tav>
                                      </p:tavLst>
                                    </p:anim>
                                    <p:anim calcmode="lin" valueType="num">
                                      <p:cBhvr additive="base">
                                        <p:cTn id="8" dur="500" fill="hold"/>
                                        <p:tgtEl>
                                          <p:spTgt spid="252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52935"/>
                                        </p:tgtEl>
                                        <p:attrNameLst>
                                          <p:attrName>style.visibility</p:attrName>
                                        </p:attrNameLst>
                                      </p:cBhvr>
                                      <p:to>
                                        <p:strVal val="visible"/>
                                      </p:to>
                                    </p:set>
                                    <p:animEffect transition="in" filter="box(out)">
                                      <p:cBhvr>
                                        <p:cTn id="13" dur="500"/>
                                        <p:tgtEl>
                                          <p:spTgt spid="25293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252930">
                                            <p:txEl>
                                              <p:pRg st="0" end="0"/>
                                            </p:txEl>
                                          </p:spTgt>
                                        </p:tgtEl>
                                        <p:attrNameLst>
                                          <p:attrName>style.visibility</p:attrName>
                                        </p:attrNameLst>
                                      </p:cBhvr>
                                      <p:to>
                                        <p:strVal val="visible"/>
                                      </p:to>
                                    </p:set>
                                    <p:anim calcmode="lin" valueType="num">
                                      <p:cBhvr>
                                        <p:cTn id="18" dur="500" fill="hold"/>
                                        <p:tgtEl>
                                          <p:spTgt spid="25293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5293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252930">
                                            <p:txEl>
                                              <p:pRg st="1" end="1"/>
                                            </p:txEl>
                                          </p:spTgt>
                                        </p:tgtEl>
                                        <p:attrNameLst>
                                          <p:attrName>style.visibility</p:attrName>
                                        </p:attrNameLst>
                                      </p:cBhvr>
                                      <p:to>
                                        <p:strVal val="visible"/>
                                      </p:to>
                                    </p:set>
                                    <p:anim calcmode="lin" valueType="num">
                                      <p:cBhvr>
                                        <p:cTn id="24" dur="500" fill="hold"/>
                                        <p:tgtEl>
                                          <p:spTgt spid="252930">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252930">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252930">
                                            <p:txEl>
                                              <p:pRg st="2" end="2"/>
                                            </p:txEl>
                                          </p:spTgt>
                                        </p:tgtEl>
                                        <p:attrNameLst>
                                          <p:attrName>style.visibility</p:attrName>
                                        </p:attrNameLst>
                                      </p:cBhvr>
                                      <p:to>
                                        <p:strVal val="visible"/>
                                      </p:to>
                                    </p:set>
                                    <p:anim calcmode="lin" valueType="num">
                                      <p:cBhvr>
                                        <p:cTn id="30" dur="500" fill="hold"/>
                                        <p:tgtEl>
                                          <p:spTgt spid="252930">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52930">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252930">
                                            <p:txEl>
                                              <p:pRg st="3" end="3"/>
                                            </p:txEl>
                                          </p:spTgt>
                                        </p:tgtEl>
                                        <p:attrNameLst>
                                          <p:attrName>style.visibility</p:attrName>
                                        </p:attrNameLst>
                                      </p:cBhvr>
                                      <p:to>
                                        <p:strVal val="visible"/>
                                      </p:to>
                                    </p:set>
                                    <p:anim calcmode="lin" valueType="num">
                                      <p:cBhvr>
                                        <p:cTn id="36" dur="500" fill="hold"/>
                                        <p:tgtEl>
                                          <p:spTgt spid="252930">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25293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52930">
                                            <p:txEl>
                                              <p:pRg st="4" end="4"/>
                                            </p:txEl>
                                          </p:spTgt>
                                        </p:tgtEl>
                                        <p:attrNameLst>
                                          <p:attrName>style.visibility</p:attrName>
                                        </p:attrNameLst>
                                      </p:cBhvr>
                                      <p:to>
                                        <p:strVal val="visible"/>
                                      </p:to>
                                    </p:set>
                                    <p:anim calcmode="lin" valueType="num">
                                      <p:cBhvr>
                                        <p:cTn id="42" dur="500" fill="hold"/>
                                        <p:tgtEl>
                                          <p:spTgt spid="252930">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252930">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p:bldP spid="252931" grpId="0" autoUpdateAnimBg="0"/>
      <p:bldP spid="25293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62A8101-343E-4EF0-BC3D-FE5050257FAE}" type="slidenum">
              <a:rPr lang="zh-CN" altLang="en-US" b="1">
                <a:solidFill>
                  <a:srgbClr val="FF9900"/>
                </a:solidFill>
              </a:rPr>
              <a:pPr>
                <a:defRPr/>
              </a:pPr>
              <a:t>2</a:t>
            </a:fld>
            <a:r>
              <a:rPr lang="zh-CN" altLang="en-US" b="1"/>
              <a:t> </a:t>
            </a:r>
            <a:r>
              <a:rPr lang="zh-CN" altLang="en-US"/>
              <a:t>页</a:t>
            </a:r>
          </a:p>
        </p:txBody>
      </p:sp>
      <p:sp>
        <p:nvSpPr>
          <p:cNvPr id="196611" name="Rectangle 3"/>
          <p:cNvSpPr>
            <a:spLocks noChangeArrowheads="1"/>
          </p:cNvSpPr>
          <p:nvPr/>
        </p:nvSpPr>
        <p:spPr bwMode="auto">
          <a:xfrm>
            <a:off x="0" y="692150"/>
            <a:ext cx="798830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95525" indent="-342900" algn="l" defTabSz="762000" eaLnBrk="0" hangingPunct="0">
              <a:spcBef>
                <a:spcPct val="20000"/>
              </a:spcBef>
            </a:pPr>
            <a:r>
              <a:rPr kumimoji="1" lang="zh-CN" altLang="zh-CN" sz="3200" dirty="0">
                <a:solidFill>
                  <a:srgbClr val="CC3300"/>
                </a:solidFill>
                <a:latin typeface="宋体" charset="-122"/>
              </a:rPr>
              <a:t>本章</a:t>
            </a:r>
            <a:r>
              <a:rPr kumimoji="1" lang="zh-CN" altLang="en-US" sz="3200" dirty="0">
                <a:solidFill>
                  <a:srgbClr val="CC3300"/>
                </a:solidFill>
                <a:latin typeface="宋体" charset="-122"/>
              </a:rPr>
              <a:t>学习</a:t>
            </a:r>
            <a:r>
              <a:rPr kumimoji="1" lang="zh-CN" altLang="zh-CN" sz="3200" dirty="0">
                <a:solidFill>
                  <a:srgbClr val="CC3300"/>
                </a:solidFill>
                <a:latin typeface="宋体" charset="-122"/>
              </a:rPr>
              <a:t>要点</a:t>
            </a:r>
            <a:endParaRPr kumimoji="1" lang="zh-CN" altLang="en-US" sz="3200" dirty="0">
              <a:solidFill>
                <a:srgbClr val="CC3300"/>
              </a:solidFill>
              <a:latin typeface="宋体" charset="-122"/>
            </a:endParaRPr>
          </a:p>
          <a:p>
            <a:pPr marL="2295525" indent="-342900" algn="l" defTabSz="762000" eaLnBrk="0" hangingPunct="0">
              <a:spcBef>
                <a:spcPct val="20000"/>
              </a:spcBef>
              <a:buFontTx/>
              <a:buChar char="•"/>
            </a:pPr>
            <a:r>
              <a:rPr kumimoji="1" lang="zh-CN" altLang="en-US" sz="3200" dirty="0">
                <a:latin typeface="宋体" charset="-122"/>
              </a:rPr>
              <a:t>函数的定义</a:t>
            </a:r>
          </a:p>
          <a:p>
            <a:pPr marL="2295525" indent="-342900" algn="l" defTabSz="762000" eaLnBrk="0" hangingPunct="0">
              <a:spcBef>
                <a:spcPct val="20000"/>
              </a:spcBef>
              <a:buFontTx/>
              <a:buChar char="•"/>
            </a:pPr>
            <a:r>
              <a:rPr kumimoji="1" lang="zh-CN" altLang="en-US" sz="3200" dirty="0">
                <a:latin typeface="宋体" charset="-122"/>
              </a:rPr>
              <a:t>函数的调用</a:t>
            </a:r>
          </a:p>
          <a:p>
            <a:pPr marL="2295525" indent="-342900" algn="l" defTabSz="762000" eaLnBrk="0" hangingPunct="0">
              <a:spcBef>
                <a:spcPct val="20000"/>
              </a:spcBef>
              <a:buFontTx/>
              <a:buChar char="•"/>
            </a:pPr>
            <a:r>
              <a:rPr kumimoji="1" lang="zh-CN" altLang="en-US" sz="3200" dirty="0">
                <a:latin typeface="宋体" charset="-122"/>
              </a:rPr>
              <a:t>函数间的数据传递</a:t>
            </a:r>
          </a:p>
          <a:p>
            <a:pPr marL="2295525" indent="-342900" algn="l" defTabSz="762000" eaLnBrk="0" hangingPunct="0">
              <a:spcBef>
                <a:spcPct val="20000"/>
              </a:spcBef>
              <a:buFontTx/>
              <a:buChar char="•"/>
            </a:pPr>
            <a:r>
              <a:rPr kumimoji="1" lang="zh-CN" altLang="en-US" sz="3200" dirty="0">
                <a:latin typeface="宋体" charset="-122"/>
              </a:rPr>
              <a:t>变量的存储类型</a:t>
            </a:r>
          </a:p>
          <a:p>
            <a:pPr marL="2295525" indent="-342900" algn="l" defTabSz="762000" eaLnBrk="0" hangingPunct="0">
              <a:spcBef>
                <a:spcPct val="20000"/>
              </a:spcBef>
              <a:buFontTx/>
              <a:buChar char="•"/>
            </a:pPr>
            <a:r>
              <a:rPr kumimoji="1" lang="zh-CN" altLang="en-US" sz="3200" dirty="0">
                <a:latin typeface="宋体" charset="-122"/>
              </a:rPr>
              <a:t>变量的作用范围</a:t>
            </a:r>
          </a:p>
          <a:p>
            <a:pPr marL="2295525" indent="-342900" algn="l" defTabSz="762000" eaLnBrk="0" hangingPunct="0">
              <a:spcBef>
                <a:spcPct val="20000"/>
              </a:spcBef>
              <a:buFontTx/>
              <a:buChar char="•"/>
            </a:pPr>
            <a:r>
              <a:rPr kumimoji="1" lang="zh-CN" altLang="en-US" sz="3200" dirty="0">
                <a:latin typeface="宋体" charset="-122"/>
              </a:rPr>
              <a:t>内部函数和外部函数</a:t>
            </a:r>
            <a:endParaRPr kumimoji="1" lang="en-US" altLang="zh-CN" sz="3200" dirty="0">
              <a:latin typeface="宋体" charset="-122"/>
            </a:endParaRPr>
          </a:p>
          <a:p>
            <a:pPr marL="2295525" indent="-342900" algn="l" defTabSz="762000" eaLnBrk="0" hangingPunct="0">
              <a:spcBef>
                <a:spcPct val="20000"/>
              </a:spcBef>
              <a:buFontTx/>
              <a:buChar char="•"/>
            </a:pPr>
            <a:r>
              <a:rPr kumimoji="1" lang="zh-CN" altLang="en-US" sz="3200" dirty="0">
                <a:latin typeface="宋体" charset="-122"/>
              </a:rPr>
              <a:t>编译预处理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F8AFB2BE-8B6D-4653-93A7-4A5DB1EBB397}" type="slidenum">
              <a:rPr lang="zh-CN" altLang="en-US" b="1">
                <a:solidFill>
                  <a:srgbClr val="FF9900"/>
                </a:solidFill>
              </a:rPr>
              <a:pPr>
                <a:defRPr/>
              </a:pPr>
              <a:t>20</a:t>
            </a:fld>
            <a:r>
              <a:rPr lang="zh-CN" altLang="en-US" b="1"/>
              <a:t> </a:t>
            </a:r>
            <a:r>
              <a:rPr lang="zh-CN" altLang="en-US"/>
              <a:t>页</a:t>
            </a:r>
          </a:p>
        </p:txBody>
      </p:sp>
      <p:sp>
        <p:nvSpPr>
          <p:cNvPr id="253954" name="Rectangle 2"/>
          <p:cNvSpPr>
            <a:spLocks noGrp="1" noChangeArrowheads="1"/>
          </p:cNvSpPr>
          <p:nvPr>
            <p:ph type="body" sz="half" idx="1"/>
          </p:nvPr>
        </p:nvSpPr>
        <p:spPr>
          <a:xfrm>
            <a:off x="250825" y="188913"/>
            <a:ext cx="6337300" cy="3240087"/>
          </a:xfrm>
          <a:ln w="28575">
            <a:solidFill>
              <a:srgbClr val="006600"/>
            </a:solidFill>
            <a:miter lim="800000"/>
            <a:headEnd/>
            <a:tailEnd/>
          </a:ln>
        </p:spPr>
        <p:txBody>
          <a:bodyPr/>
          <a:lstStyle/>
          <a:p>
            <a:pPr defTabSz="914400">
              <a:lnSpc>
                <a:spcPct val="90000"/>
              </a:lnSpc>
              <a:buFontTx/>
              <a:buNone/>
            </a:pPr>
            <a:r>
              <a:rPr lang="en-US" altLang="zh-CN" sz="2400" b="1">
                <a:solidFill>
                  <a:schemeClr val="tx1"/>
                </a:solidFill>
                <a:latin typeface="Arial" charset="0"/>
              </a:rPr>
              <a:t>[</a:t>
            </a:r>
            <a:r>
              <a:rPr lang="zh-CN" altLang="en-US" sz="2400" b="1">
                <a:solidFill>
                  <a:schemeClr val="tx1"/>
                </a:solidFill>
                <a:latin typeface="Arial" charset="0"/>
              </a:rPr>
              <a:t>例</a:t>
            </a:r>
            <a:r>
              <a:rPr lang="en-US" altLang="zh-CN" sz="2400" b="1">
                <a:solidFill>
                  <a:schemeClr val="tx1"/>
                </a:solidFill>
                <a:latin typeface="Arial" charset="0"/>
              </a:rPr>
              <a:t>8-3]   </a:t>
            </a:r>
            <a:r>
              <a:rPr lang="zh-CN" altLang="en-US" sz="2400" b="1">
                <a:solidFill>
                  <a:schemeClr val="tx1"/>
                </a:solidFill>
                <a:latin typeface="Arial" charset="0"/>
              </a:rPr>
              <a:t>编写函数交换两个变量的值。</a:t>
            </a:r>
          </a:p>
          <a:p>
            <a:pPr defTabSz="914400">
              <a:lnSpc>
                <a:spcPct val="90000"/>
              </a:lnSpc>
              <a:buFontTx/>
              <a:buNone/>
            </a:pPr>
            <a:r>
              <a:rPr lang="zh-CN" altLang="zh-CN" sz="2400" b="1">
                <a:solidFill>
                  <a:schemeClr val="tx1"/>
                </a:solidFill>
                <a:latin typeface="Arial" charset="0"/>
              </a:rPr>
              <a:t>   </a:t>
            </a:r>
            <a:r>
              <a:rPr lang="zh-CN" altLang="en-US" sz="2400" b="1">
                <a:solidFill>
                  <a:schemeClr val="tx1"/>
                </a:solidFill>
                <a:latin typeface="Arial" charset="0"/>
              </a:rPr>
              <a:t>   </a:t>
            </a:r>
            <a:r>
              <a:rPr lang="en-US" altLang="zh-CN" sz="2400" b="1">
                <a:solidFill>
                  <a:schemeClr val="tx1"/>
                </a:solidFill>
                <a:latin typeface="Arial" charset="0"/>
              </a:rPr>
              <a:t>#include &lt;stdio.h&gt;</a:t>
            </a:r>
          </a:p>
          <a:p>
            <a:pPr defTabSz="914400">
              <a:lnSpc>
                <a:spcPct val="90000"/>
              </a:lnSpc>
              <a:buFontTx/>
              <a:buNone/>
            </a:pPr>
            <a:r>
              <a:rPr lang="en-US" altLang="zh-CN" sz="2400" b="1">
                <a:solidFill>
                  <a:schemeClr val="tx1"/>
                </a:solidFill>
                <a:latin typeface="Arial" charset="0"/>
              </a:rPr>
              <a:t>     void  swap ( int </a:t>
            </a:r>
            <a:r>
              <a:rPr lang="en-US" altLang="zh-CN" sz="2400" b="1">
                <a:solidFill>
                  <a:srgbClr val="FF3300"/>
                </a:solidFill>
                <a:latin typeface="Arial" charset="0"/>
              </a:rPr>
              <a:t>x</a:t>
            </a:r>
            <a:r>
              <a:rPr lang="en-US" altLang="zh-CN" sz="2400" b="1">
                <a:solidFill>
                  <a:schemeClr val="tx1"/>
                </a:solidFill>
                <a:latin typeface="Arial" charset="0"/>
              </a:rPr>
              <a:t>, int </a:t>
            </a:r>
            <a:r>
              <a:rPr lang="en-US" altLang="zh-CN" sz="2400" b="1">
                <a:solidFill>
                  <a:srgbClr val="FF3300"/>
                </a:solidFill>
                <a:latin typeface="Arial" charset="0"/>
              </a:rPr>
              <a:t>y</a:t>
            </a:r>
            <a:r>
              <a:rPr lang="en-US" altLang="zh-CN" sz="2400" b="1">
                <a:solidFill>
                  <a:schemeClr val="tx1"/>
                </a:solidFill>
                <a:latin typeface="Arial" charset="0"/>
              </a:rPr>
              <a:t>)</a:t>
            </a:r>
          </a:p>
          <a:p>
            <a:pPr defTabSz="914400">
              <a:lnSpc>
                <a:spcPct val="90000"/>
              </a:lnSpc>
              <a:buFontTx/>
              <a:buNone/>
            </a:pPr>
            <a:r>
              <a:rPr lang="en-US" altLang="zh-CN" sz="2400" b="1">
                <a:solidFill>
                  <a:schemeClr val="tx1"/>
                </a:solidFill>
                <a:latin typeface="Arial" charset="0"/>
              </a:rPr>
              <a:t>     </a:t>
            </a:r>
            <a:r>
              <a:rPr lang="zh-CN" altLang="zh-CN" sz="2400" b="1">
                <a:solidFill>
                  <a:schemeClr val="tx1"/>
                </a:solidFill>
                <a:latin typeface="Arial" charset="0"/>
              </a:rPr>
              <a:t>{ </a:t>
            </a:r>
            <a:endParaRPr lang="en-US" altLang="zh-CN" sz="2400" b="1">
              <a:solidFill>
                <a:schemeClr val="tx1"/>
              </a:solidFill>
              <a:latin typeface="Arial" charset="0"/>
            </a:endParaRPr>
          </a:p>
          <a:p>
            <a:pPr defTabSz="914400">
              <a:lnSpc>
                <a:spcPct val="90000"/>
              </a:lnSpc>
              <a:buFontTx/>
              <a:buNone/>
            </a:pPr>
            <a:r>
              <a:rPr lang="en-US" altLang="zh-CN" sz="2400" b="1">
                <a:solidFill>
                  <a:schemeClr val="tx1"/>
                </a:solidFill>
                <a:latin typeface="Arial" charset="0"/>
              </a:rPr>
              <a:t>             int temp;</a:t>
            </a:r>
          </a:p>
          <a:p>
            <a:pPr defTabSz="914400">
              <a:lnSpc>
                <a:spcPct val="90000"/>
              </a:lnSpc>
              <a:buFontTx/>
              <a:buNone/>
            </a:pPr>
            <a:r>
              <a:rPr lang="en-US" altLang="zh-CN" sz="2400" b="1">
                <a:solidFill>
                  <a:schemeClr val="tx1"/>
                </a:solidFill>
                <a:latin typeface="Arial" charset="0"/>
              </a:rPr>
              <a:t>             temp=x;  x=y;  y=temp;</a:t>
            </a:r>
          </a:p>
          <a:p>
            <a:pPr defTabSz="914400">
              <a:lnSpc>
                <a:spcPct val="90000"/>
              </a:lnSpc>
              <a:buFontTx/>
              <a:buNone/>
            </a:pPr>
            <a:r>
              <a:rPr lang="en-US" altLang="zh-CN" sz="2400" b="1">
                <a:solidFill>
                  <a:schemeClr val="tx1"/>
                </a:solidFill>
                <a:latin typeface="Arial" charset="0"/>
              </a:rPr>
              <a:t>            printf (" x=%d, y=%d\n", x, y);</a:t>
            </a:r>
          </a:p>
          <a:p>
            <a:pPr defTabSz="914400">
              <a:lnSpc>
                <a:spcPct val="90000"/>
              </a:lnSpc>
              <a:buFontTx/>
              <a:buNone/>
            </a:pPr>
            <a:r>
              <a:rPr lang="en-US" altLang="zh-CN" sz="2400" b="1">
                <a:solidFill>
                  <a:schemeClr val="tx1"/>
                </a:solidFill>
                <a:latin typeface="Arial" charset="0"/>
              </a:rPr>
              <a:t>    }</a:t>
            </a:r>
          </a:p>
        </p:txBody>
      </p:sp>
      <p:sp>
        <p:nvSpPr>
          <p:cNvPr id="253955" name="Text Box 3"/>
          <p:cNvSpPr txBox="1">
            <a:spLocks noChangeArrowheads="1"/>
          </p:cNvSpPr>
          <p:nvPr/>
        </p:nvSpPr>
        <p:spPr bwMode="auto">
          <a:xfrm>
            <a:off x="6804025" y="4724400"/>
            <a:ext cx="2159000" cy="178435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000">
                <a:solidFill>
                  <a:srgbClr val="FFF3E1"/>
                </a:solidFill>
              </a:rPr>
              <a:t>运行结果：</a:t>
            </a:r>
          </a:p>
          <a:p>
            <a:pPr algn="l" eaLnBrk="1" hangingPunct="1">
              <a:spcBef>
                <a:spcPct val="50000"/>
              </a:spcBef>
            </a:pPr>
            <a:r>
              <a:rPr lang="en-US" altLang="zh-CN" sz="2000">
                <a:solidFill>
                  <a:srgbClr val="FFF3E1"/>
                </a:solidFill>
              </a:rPr>
              <a:t>a=5     ,b=10</a:t>
            </a:r>
          </a:p>
          <a:p>
            <a:pPr algn="l" eaLnBrk="1" hangingPunct="1">
              <a:spcBef>
                <a:spcPct val="50000"/>
              </a:spcBef>
            </a:pPr>
            <a:r>
              <a:rPr lang="en-US" altLang="zh-CN" sz="2000">
                <a:solidFill>
                  <a:srgbClr val="FFF3E1"/>
                </a:solidFill>
              </a:rPr>
              <a:t>x=10   ,y=5</a:t>
            </a:r>
          </a:p>
          <a:p>
            <a:pPr algn="l" eaLnBrk="1" hangingPunct="1">
              <a:spcBef>
                <a:spcPct val="50000"/>
              </a:spcBef>
            </a:pPr>
            <a:r>
              <a:rPr lang="en-US" altLang="zh-CN" sz="2000">
                <a:solidFill>
                  <a:srgbClr val="FFF3E1"/>
                </a:solidFill>
              </a:rPr>
              <a:t>a=5     ,b=10</a:t>
            </a:r>
          </a:p>
        </p:txBody>
      </p:sp>
      <p:sp>
        <p:nvSpPr>
          <p:cNvPr id="253956" name="AutoShape 4"/>
          <p:cNvSpPr>
            <a:spLocks noChangeArrowheads="1"/>
          </p:cNvSpPr>
          <p:nvPr/>
        </p:nvSpPr>
        <p:spPr bwMode="auto">
          <a:xfrm>
            <a:off x="6732588" y="3429000"/>
            <a:ext cx="2159000" cy="1079500"/>
          </a:xfrm>
          <a:prstGeom prst="cloudCallout">
            <a:avLst>
              <a:gd name="adj1" fmla="val -39116"/>
              <a:gd name="adj2" fmla="val 64116"/>
            </a:avLst>
          </a:prstGeom>
          <a:gradFill rotWithShape="1">
            <a:gsLst>
              <a:gs pos="0">
                <a:srgbClr val="FFCC99"/>
              </a:gs>
              <a:gs pos="100000">
                <a:schemeClr val="bg1"/>
              </a:gs>
            </a:gsLst>
            <a:lin ang="5400000" scaled="1"/>
          </a:gradFill>
          <a:ln w="25400">
            <a:solidFill>
              <a:srgbClr val="FF0000"/>
            </a:solidFill>
            <a:round/>
            <a:headEnd/>
            <a:tailEnd/>
          </a:ln>
          <a:effectLst>
            <a:outerShdw dist="107763" dir="2700000" algn="ctr" rotWithShape="0">
              <a:schemeClr val="bg2">
                <a:alpha val="50000"/>
              </a:schemeClr>
            </a:outerShdw>
          </a:effectLst>
        </p:spPr>
        <p:txBody>
          <a:bodyPr/>
          <a:lstStyle/>
          <a:p>
            <a:pPr algn="ctr">
              <a:defRPr/>
            </a:pPr>
            <a:r>
              <a:rPr kumimoji="1" lang="en-US" altLang="zh-CN" sz="2800">
                <a:solidFill>
                  <a:srgbClr val="CC0000"/>
                </a:solidFill>
                <a:effectLst>
                  <a:outerShdw blurRad="38100" dist="38100" dir="2700000" algn="tl">
                    <a:srgbClr val="000000"/>
                  </a:outerShdw>
                </a:effectLst>
                <a:ea typeface="宋体" pitchFamily="2" charset="-122"/>
              </a:rPr>
              <a:t>Why?</a:t>
            </a:r>
          </a:p>
        </p:txBody>
      </p:sp>
      <p:sp>
        <p:nvSpPr>
          <p:cNvPr id="253959" name="Rectangle 7"/>
          <p:cNvSpPr>
            <a:spLocks noChangeArrowheads="1"/>
          </p:cNvSpPr>
          <p:nvPr/>
        </p:nvSpPr>
        <p:spPr bwMode="auto">
          <a:xfrm>
            <a:off x="250825" y="3429000"/>
            <a:ext cx="6337300" cy="3240088"/>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algn="l" eaLnBrk="0" hangingPunct="0">
              <a:spcBef>
                <a:spcPct val="20000"/>
              </a:spcBef>
            </a:pPr>
            <a:r>
              <a:rPr kumimoji="1" lang="en-US" altLang="zh-CN" sz="2400">
                <a:latin typeface="Arial" charset="0"/>
              </a:rPr>
              <a:t>int  main ( )</a:t>
            </a:r>
          </a:p>
          <a:p>
            <a:pPr marL="742950" lvl="1" indent="-285750" algn="l" eaLnBrk="0" hangingPunct="0">
              <a:spcBef>
                <a:spcPct val="20000"/>
              </a:spcBef>
            </a:pPr>
            <a:r>
              <a:rPr kumimoji="1" lang="en-US" altLang="zh-CN" sz="2400">
                <a:latin typeface="Arial" charset="0"/>
              </a:rPr>
              <a:t>{ int a, b;</a:t>
            </a:r>
          </a:p>
          <a:p>
            <a:pPr marL="742950" lvl="1" indent="-285750" algn="l" eaLnBrk="0" hangingPunct="0">
              <a:spcBef>
                <a:spcPct val="20000"/>
              </a:spcBef>
            </a:pPr>
            <a:r>
              <a:rPr kumimoji="1" lang="en-US" altLang="zh-CN" sz="2400">
                <a:latin typeface="Arial" charset="0"/>
              </a:rPr>
              <a:t>  a=5;  b=10; </a:t>
            </a:r>
          </a:p>
          <a:p>
            <a:pPr marL="742950" lvl="1" indent="-285750" algn="l" eaLnBrk="0" hangingPunct="0">
              <a:spcBef>
                <a:spcPct val="20000"/>
              </a:spcBef>
            </a:pPr>
            <a:r>
              <a:rPr kumimoji="1" lang="en-US" altLang="zh-CN" sz="2400">
                <a:latin typeface="Arial" charset="0"/>
              </a:rPr>
              <a:t>  printf (" a=%d, b=%d\n", a, b);</a:t>
            </a:r>
          </a:p>
          <a:p>
            <a:pPr marL="742950" lvl="1" indent="-285750" algn="l" eaLnBrk="0" hangingPunct="0">
              <a:spcBef>
                <a:spcPct val="20000"/>
              </a:spcBef>
            </a:pPr>
            <a:r>
              <a:rPr kumimoji="1" lang="en-US" altLang="zh-CN" sz="2400">
                <a:solidFill>
                  <a:srgbClr val="4D4D4D"/>
                </a:solidFill>
                <a:latin typeface="Arial" charset="0"/>
              </a:rPr>
              <a:t>  </a:t>
            </a:r>
            <a:r>
              <a:rPr kumimoji="1" lang="en-US" altLang="zh-CN" sz="2400">
                <a:solidFill>
                  <a:srgbClr val="CC3300"/>
                </a:solidFill>
                <a:latin typeface="Arial" charset="0"/>
              </a:rPr>
              <a:t>swap(a, b);</a:t>
            </a:r>
            <a:r>
              <a:rPr kumimoji="1" lang="en-US" altLang="zh-CN" sz="2400">
                <a:solidFill>
                  <a:srgbClr val="4D4D4D"/>
                </a:solidFill>
                <a:latin typeface="Arial" charset="0"/>
              </a:rPr>
              <a:t>  </a:t>
            </a:r>
          </a:p>
          <a:p>
            <a:pPr marL="742950" lvl="1" indent="-285750" algn="l" eaLnBrk="0" hangingPunct="0">
              <a:spcBef>
                <a:spcPct val="20000"/>
              </a:spcBef>
            </a:pPr>
            <a:r>
              <a:rPr kumimoji="1" lang="en-US" altLang="zh-CN" sz="2400">
                <a:solidFill>
                  <a:srgbClr val="4D4D4D"/>
                </a:solidFill>
                <a:latin typeface="Arial" charset="0"/>
              </a:rPr>
              <a:t>  </a:t>
            </a:r>
            <a:r>
              <a:rPr kumimoji="1" lang="en-US" altLang="zh-CN" sz="2400">
                <a:latin typeface="Arial" charset="0"/>
              </a:rPr>
              <a:t>printf (" a=%d, b=%d\n", a, b);</a:t>
            </a:r>
          </a:p>
          <a:p>
            <a:pPr marL="742950" lvl="1" indent="-285750" algn="l" eaLnBrk="0" hangingPunct="0">
              <a:spcBef>
                <a:spcPct val="20000"/>
              </a:spcBef>
            </a:pPr>
            <a:r>
              <a:rPr kumimoji="1" lang="en-US" altLang="zh-CN" sz="2400">
                <a:latin typeface="Arial" charset="0"/>
              </a:rPr>
              <a:t>  return 0;  }</a:t>
            </a:r>
          </a:p>
        </p:txBody>
      </p:sp>
      <p:sp>
        <p:nvSpPr>
          <p:cNvPr id="253966" name="AutoShape 14"/>
          <p:cNvSpPr>
            <a:spLocks/>
          </p:cNvSpPr>
          <p:nvPr/>
        </p:nvSpPr>
        <p:spPr bwMode="auto">
          <a:xfrm>
            <a:off x="3492500" y="3860800"/>
            <a:ext cx="1368425" cy="647700"/>
          </a:xfrm>
          <a:prstGeom prst="borderCallout2">
            <a:avLst>
              <a:gd name="adj1" fmla="val 17648"/>
              <a:gd name="adj2" fmla="val -5569"/>
              <a:gd name="adj3" fmla="val 17648"/>
              <a:gd name="adj4" fmla="val -41880"/>
              <a:gd name="adj5" fmla="val 227694"/>
              <a:gd name="adj6" fmla="val -78190"/>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a:solidFill>
                  <a:schemeClr val="accent2"/>
                </a:solidFill>
                <a:effectLst>
                  <a:outerShdw blurRad="38100" dist="38100" dir="2700000" algn="tl">
                    <a:srgbClr val="000000"/>
                  </a:outerShdw>
                </a:effectLst>
                <a:ea typeface="楷体_GB2312" pitchFamily="49" charset="-122"/>
              </a:rPr>
              <a:t>调用</a:t>
            </a:r>
            <a:r>
              <a:rPr kumimoji="1" lang="en-US" altLang="zh-CN">
                <a:solidFill>
                  <a:schemeClr val="accent2"/>
                </a:solidFill>
                <a:effectLst>
                  <a:outerShdw blurRad="38100" dist="38100" dir="2700000" algn="tl">
                    <a:srgbClr val="000000"/>
                  </a:outerShdw>
                </a:effectLst>
                <a:ea typeface="楷体_GB2312" pitchFamily="49" charset="-122"/>
              </a:rPr>
              <a:t>swap</a:t>
            </a:r>
          </a:p>
          <a:p>
            <a:pPr algn="ctr">
              <a:defRPr/>
            </a:pPr>
            <a:r>
              <a:rPr kumimoji="1" lang="zh-CN" altLang="en-US">
                <a:solidFill>
                  <a:schemeClr val="accent2"/>
                </a:solidFill>
                <a:effectLst>
                  <a:outerShdw blurRad="38100" dist="38100" dir="2700000" algn="tl">
                    <a:srgbClr val="000000"/>
                  </a:outerShdw>
                </a:effectLst>
                <a:ea typeface="楷体_GB2312" pitchFamily="49" charset="-122"/>
              </a:rPr>
              <a:t>函数</a:t>
            </a:r>
            <a:endParaRPr kumimoji="1" lang="zh-CN" altLang="en-US" b="0">
              <a:ea typeface="楷体_GB2312" pitchFamily="49" charset="-122"/>
            </a:endParaRPr>
          </a:p>
        </p:txBody>
      </p:sp>
      <p:sp>
        <p:nvSpPr>
          <p:cNvPr id="253968" name="AutoShape 16"/>
          <p:cNvSpPr>
            <a:spLocks/>
          </p:cNvSpPr>
          <p:nvPr/>
        </p:nvSpPr>
        <p:spPr bwMode="auto">
          <a:xfrm>
            <a:off x="4572000" y="1268413"/>
            <a:ext cx="1584325" cy="431800"/>
          </a:xfrm>
          <a:prstGeom prst="borderCallout2">
            <a:avLst>
              <a:gd name="adj1" fmla="val 26472"/>
              <a:gd name="adj2" fmla="val -4810"/>
              <a:gd name="adj3" fmla="val 26472"/>
              <a:gd name="adj4" fmla="val -59718"/>
              <a:gd name="adj5" fmla="val 181986"/>
              <a:gd name="adj6" fmla="val -116431"/>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a:solidFill>
                  <a:schemeClr val="accent2"/>
                </a:solidFill>
                <a:effectLst>
                  <a:outerShdw blurRad="38100" dist="38100" dir="2700000" algn="tl">
                    <a:srgbClr val="000000"/>
                  </a:outerShdw>
                </a:effectLst>
                <a:ea typeface="楷体_GB2312" pitchFamily="49" charset="-122"/>
              </a:rPr>
              <a:t>变量声明部分</a:t>
            </a:r>
            <a:endParaRPr kumimoji="1" lang="zh-CN" altLang="en-US" b="0">
              <a:ea typeface="楷体_GB2312" pitchFamily="49" charset="-122"/>
            </a:endParaRPr>
          </a:p>
        </p:txBody>
      </p:sp>
      <p:sp>
        <p:nvSpPr>
          <p:cNvPr id="253969" name="AutoShape 17"/>
          <p:cNvSpPr>
            <a:spLocks/>
          </p:cNvSpPr>
          <p:nvPr/>
        </p:nvSpPr>
        <p:spPr bwMode="auto">
          <a:xfrm>
            <a:off x="6732588" y="2078038"/>
            <a:ext cx="1944687" cy="792162"/>
          </a:xfrm>
          <a:prstGeom prst="borderCallout2">
            <a:avLst>
              <a:gd name="adj1" fmla="val 14431"/>
              <a:gd name="adj2" fmla="val -3917"/>
              <a:gd name="adj3" fmla="val 14431"/>
              <a:gd name="adj4" fmla="val -129468"/>
              <a:gd name="adj5" fmla="val -93389"/>
              <a:gd name="adj6" fmla="val -258287"/>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l">
              <a:defRPr/>
            </a:pPr>
            <a:r>
              <a:rPr kumimoji="1" lang="zh-CN" altLang="en-US">
                <a:solidFill>
                  <a:schemeClr val="accent2"/>
                </a:solidFill>
                <a:effectLst>
                  <a:outerShdw blurRad="38100" dist="38100" dir="2700000" algn="tl">
                    <a:srgbClr val="000000"/>
                  </a:outerShdw>
                </a:effectLst>
                <a:ea typeface="楷体_GB2312" pitchFamily="49" charset="-122"/>
              </a:rPr>
              <a:t>函数的定义，有参数无返回值</a:t>
            </a:r>
            <a:r>
              <a:rPr kumimoji="1" lang="zh-CN" altLang="en-US" sz="2400" b="0">
                <a:solidFill>
                  <a:schemeClr val="accent2"/>
                </a:solidFill>
                <a:ea typeface="宋体" pitchFamily="2" charset="-122"/>
              </a:rPr>
              <a:t> </a:t>
            </a:r>
          </a:p>
        </p:txBody>
      </p:sp>
      <p:sp>
        <p:nvSpPr>
          <p:cNvPr id="253970" name="Text Box 18"/>
          <p:cNvSpPr txBox="1">
            <a:spLocks noChangeArrowheads="1"/>
          </p:cNvSpPr>
          <p:nvPr/>
        </p:nvSpPr>
        <p:spPr bwMode="auto">
          <a:xfrm>
            <a:off x="6732588" y="188913"/>
            <a:ext cx="2160587" cy="954087"/>
          </a:xfrm>
          <a:prstGeom prst="rect">
            <a:avLst/>
          </a:prstGeom>
          <a:noFill/>
          <a:ln w="12700">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800">
                <a:solidFill>
                  <a:srgbClr val="CC0000"/>
                </a:solidFill>
              </a:rPr>
              <a:t>函数值的单向传递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4">
                                            <p:bg/>
                                          </p:spTgt>
                                        </p:tgtEl>
                                        <p:attrNameLst>
                                          <p:attrName>style.visibility</p:attrName>
                                        </p:attrNameLst>
                                      </p:cBhvr>
                                      <p:to>
                                        <p:strVal val="visible"/>
                                      </p:to>
                                    </p:set>
                                    <p:animEffect transition="in" filter="wipe(left)">
                                      <p:cBhvr>
                                        <p:cTn id="7" dur="500"/>
                                        <p:tgtEl>
                                          <p:spTgt spid="2539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4">
                                            <p:txEl>
                                              <p:pRg st="0" end="0"/>
                                            </p:txEl>
                                          </p:spTgt>
                                        </p:tgtEl>
                                        <p:attrNameLst>
                                          <p:attrName>style.visibility</p:attrName>
                                        </p:attrNameLst>
                                      </p:cBhvr>
                                      <p:to>
                                        <p:strVal val="visible"/>
                                      </p:to>
                                    </p:set>
                                    <p:animEffect transition="in" filter="wipe(left)">
                                      <p:cBhvr>
                                        <p:cTn id="12" dur="500"/>
                                        <p:tgtEl>
                                          <p:spTgt spid="2539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4">
                                            <p:txEl>
                                              <p:pRg st="1" end="1"/>
                                            </p:txEl>
                                          </p:spTgt>
                                        </p:tgtEl>
                                        <p:attrNameLst>
                                          <p:attrName>style.visibility</p:attrName>
                                        </p:attrNameLst>
                                      </p:cBhvr>
                                      <p:to>
                                        <p:strVal val="visible"/>
                                      </p:to>
                                    </p:set>
                                    <p:animEffect transition="in" filter="wipe(left)">
                                      <p:cBhvr>
                                        <p:cTn id="17" dur="500"/>
                                        <p:tgtEl>
                                          <p:spTgt spid="2539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954">
                                            <p:txEl>
                                              <p:pRg st="2" end="2"/>
                                            </p:txEl>
                                          </p:spTgt>
                                        </p:tgtEl>
                                        <p:attrNameLst>
                                          <p:attrName>style.visibility</p:attrName>
                                        </p:attrNameLst>
                                      </p:cBhvr>
                                      <p:to>
                                        <p:strVal val="visible"/>
                                      </p:to>
                                    </p:set>
                                    <p:animEffect transition="in" filter="wipe(left)">
                                      <p:cBhvr>
                                        <p:cTn id="22" dur="500"/>
                                        <p:tgtEl>
                                          <p:spTgt spid="2539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4">
                                            <p:txEl>
                                              <p:pRg st="3" end="3"/>
                                            </p:txEl>
                                          </p:spTgt>
                                        </p:tgtEl>
                                        <p:attrNameLst>
                                          <p:attrName>style.visibility</p:attrName>
                                        </p:attrNameLst>
                                      </p:cBhvr>
                                      <p:to>
                                        <p:strVal val="visible"/>
                                      </p:to>
                                    </p:set>
                                    <p:animEffect transition="in" filter="wipe(left)">
                                      <p:cBhvr>
                                        <p:cTn id="27" dur="500"/>
                                        <p:tgtEl>
                                          <p:spTgt spid="2539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3954">
                                            <p:txEl>
                                              <p:pRg st="4" end="4"/>
                                            </p:txEl>
                                          </p:spTgt>
                                        </p:tgtEl>
                                        <p:attrNameLst>
                                          <p:attrName>style.visibility</p:attrName>
                                        </p:attrNameLst>
                                      </p:cBhvr>
                                      <p:to>
                                        <p:strVal val="visible"/>
                                      </p:to>
                                    </p:set>
                                    <p:animEffect transition="in" filter="wipe(left)">
                                      <p:cBhvr>
                                        <p:cTn id="32" dur="500"/>
                                        <p:tgtEl>
                                          <p:spTgt spid="2539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4">
                                            <p:txEl>
                                              <p:pRg st="5" end="5"/>
                                            </p:txEl>
                                          </p:spTgt>
                                        </p:tgtEl>
                                        <p:attrNameLst>
                                          <p:attrName>style.visibility</p:attrName>
                                        </p:attrNameLst>
                                      </p:cBhvr>
                                      <p:to>
                                        <p:strVal val="visible"/>
                                      </p:to>
                                    </p:set>
                                    <p:animEffect transition="in" filter="wipe(left)">
                                      <p:cBhvr>
                                        <p:cTn id="37" dur="500"/>
                                        <p:tgtEl>
                                          <p:spTgt spid="2539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3954">
                                            <p:txEl>
                                              <p:pRg st="6" end="6"/>
                                            </p:txEl>
                                          </p:spTgt>
                                        </p:tgtEl>
                                        <p:attrNameLst>
                                          <p:attrName>style.visibility</p:attrName>
                                        </p:attrNameLst>
                                      </p:cBhvr>
                                      <p:to>
                                        <p:strVal val="visible"/>
                                      </p:to>
                                    </p:set>
                                    <p:animEffect transition="in" filter="wipe(left)">
                                      <p:cBhvr>
                                        <p:cTn id="42" dur="500"/>
                                        <p:tgtEl>
                                          <p:spTgt spid="25395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3954">
                                            <p:txEl>
                                              <p:pRg st="7" end="7"/>
                                            </p:txEl>
                                          </p:spTgt>
                                        </p:tgtEl>
                                        <p:attrNameLst>
                                          <p:attrName>style.visibility</p:attrName>
                                        </p:attrNameLst>
                                      </p:cBhvr>
                                      <p:to>
                                        <p:strVal val="visible"/>
                                      </p:to>
                                    </p:set>
                                    <p:animEffect transition="in" filter="wipe(left)">
                                      <p:cBhvr>
                                        <p:cTn id="47" dur="500"/>
                                        <p:tgtEl>
                                          <p:spTgt spid="25395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53969"/>
                                        </p:tgtEl>
                                        <p:attrNameLst>
                                          <p:attrName>style.visibility</p:attrName>
                                        </p:attrNameLst>
                                      </p:cBhvr>
                                      <p:to>
                                        <p:strVal val="visible"/>
                                      </p:to>
                                    </p:set>
                                    <p:animEffect transition="in" filter="strips(downRight)">
                                      <p:cBhvr>
                                        <p:cTn id="52" dur="500"/>
                                        <p:tgtEl>
                                          <p:spTgt spid="2539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253968"/>
                                        </p:tgtEl>
                                        <p:attrNameLst>
                                          <p:attrName>style.visibility</p:attrName>
                                        </p:attrNameLst>
                                      </p:cBhvr>
                                      <p:to>
                                        <p:strVal val="visible"/>
                                      </p:to>
                                    </p:set>
                                    <p:animEffect transition="in" filter="strips(upRight)">
                                      <p:cBhvr>
                                        <p:cTn id="57" dur="500"/>
                                        <p:tgtEl>
                                          <p:spTgt spid="2539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3959">
                                            <p:bg/>
                                          </p:spTgt>
                                        </p:tgtEl>
                                        <p:attrNameLst>
                                          <p:attrName>style.visibility</p:attrName>
                                        </p:attrNameLst>
                                      </p:cBhvr>
                                      <p:to>
                                        <p:strVal val="visible"/>
                                      </p:to>
                                    </p:set>
                                    <p:animEffect transition="in" filter="wipe(left)">
                                      <p:cBhvr>
                                        <p:cTn id="62" dur="500"/>
                                        <p:tgtEl>
                                          <p:spTgt spid="253959">
                                            <p:bg/>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3959">
                                            <p:txEl>
                                              <p:pRg st="0" end="0"/>
                                            </p:txEl>
                                          </p:spTgt>
                                        </p:tgtEl>
                                        <p:attrNameLst>
                                          <p:attrName>style.visibility</p:attrName>
                                        </p:attrNameLst>
                                      </p:cBhvr>
                                      <p:to>
                                        <p:strVal val="visible"/>
                                      </p:to>
                                    </p:set>
                                    <p:animEffect transition="in" filter="wipe(left)">
                                      <p:cBhvr>
                                        <p:cTn id="67" dur="500"/>
                                        <p:tgtEl>
                                          <p:spTgt spid="253959">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53959">
                                            <p:txEl>
                                              <p:pRg st="1" end="1"/>
                                            </p:txEl>
                                          </p:spTgt>
                                        </p:tgtEl>
                                        <p:attrNameLst>
                                          <p:attrName>style.visibility</p:attrName>
                                        </p:attrNameLst>
                                      </p:cBhvr>
                                      <p:to>
                                        <p:strVal val="visible"/>
                                      </p:to>
                                    </p:set>
                                    <p:animEffect transition="in" filter="wipe(left)">
                                      <p:cBhvr>
                                        <p:cTn id="72" dur="500"/>
                                        <p:tgtEl>
                                          <p:spTgt spid="253959">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3959">
                                            <p:txEl>
                                              <p:pRg st="2" end="2"/>
                                            </p:txEl>
                                          </p:spTgt>
                                        </p:tgtEl>
                                        <p:attrNameLst>
                                          <p:attrName>style.visibility</p:attrName>
                                        </p:attrNameLst>
                                      </p:cBhvr>
                                      <p:to>
                                        <p:strVal val="visible"/>
                                      </p:to>
                                    </p:set>
                                    <p:animEffect transition="in" filter="wipe(left)">
                                      <p:cBhvr>
                                        <p:cTn id="77" dur="500"/>
                                        <p:tgtEl>
                                          <p:spTgt spid="253959">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3959">
                                            <p:txEl>
                                              <p:pRg st="3" end="3"/>
                                            </p:txEl>
                                          </p:spTgt>
                                        </p:tgtEl>
                                        <p:attrNameLst>
                                          <p:attrName>style.visibility</p:attrName>
                                        </p:attrNameLst>
                                      </p:cBhvr>
                                      <p:to>
                                        <p:strVal val="visible"/>
                                      </p:to>
                                    </p:set>
                                    <p:animEffect transition="in" filter="wipe(left)">
                                      <p:cBhvr>
                                        <p:cTn id="82" dur="500"/>
                                        <p:tgtEl>
                                          <p:spTgt spid="253959">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3959">
                                            <p:txEl>
                                              <p:pRg st="4" end="4"/>
                                            </p:txEl>
                                          </p:spTgt>
                                        </p:tgtEl>
                                        <p:attrNameLst>
                                          <p:attrName>style.visibility</p:attrName>
                                        </p:attrNameLst>
                                      </p:cBhvr>
                                      <p:to>
                                        <p:strVal val="visible"/>
                                      </p:to>
                                    </p:set>
                                    <p:animEffect transition="in" filter="wipe(left)">
                                      <p:cBhvr>
                                        <p:cTn id="87" dur="500"/>
                                        <p:tgtEl>
                                          <p:spTgt spid="253959">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53959">
                                            <p:txEl>
                                              <p:pRg st="5" end="5"/>
                                            </p:txEl>
                                          </p:spTgt>
                                        </p:tgtEl>
                                        <p:attrNameLst>
                                          <p:attrName>style.visibility</p:attrName>
                                        </p:attrNameLst>
                                      </p:cBhvr>
                                      <p:to>
                                        <p:strVal val="visible"/>
                                      </p:to>
                                    </p:set>
                                    <p:animEffect transition="in" filter="wipe(left)">
                                      <p:cBhvr>
                                        <p:cTn id="92" dur="500"/>
                                        <p:tgtEl>
                                          <p:spTgt spid="253959">
                                            <p:txEl>
                                              <p:pRg st="5" end="5"/>
                                            </p:tx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53959">
                                            <p:txEl>
                                              <p:pRg st="6" end="6"/>
                                            </p:txEl>
                                          </p:spTgt>
                                        </p:tgtEl>
                                        <p:attrNameLst>
                                          <p:attrName>style.visibility</p:attrName>
                                        </p:attrNameLst>
                                      </p:cBhvr>
                                      <p:to>
                                        <p:strVal val="visible"/>
                                      </p:to>
                                    </p:set>
                                    <p:animEffect transition="in" filter="wipe(left)">
                                      <p:cBhvr>
                                        <p:cTn id="95" dur="500"/>
                                        <p:tgtEl>
                                          <p:spTgt spid="253959">
                                            <p:txEl>
                                              <p:pRg st="6" end="6"/>
                                            </p:txEl>
                                          </p:spTgt>
                                        </p:tgtEl>
                                      </p:cBhvr>
                                    </p:animEffect>
                                  </p:childTnLst>
                                </p:cTn>
                              </p:par>
                            </p:childTnLst>
                          </p:cTn>
                        </p:par>
                        <p:par>
                          <p:cTn id="96" fill="hold" nodeType="afterGroup">
                            <p:stCondLst>
                              <p:cond delay="500"/>
                            </p:stCondLst>
                            <p:childTnLst>
                              <p:par>
                                <p:cTn id="97" presetID="18" presetClass="entr" presetSubtype="3" fill="hold" grpId="0" nodeType="afterEffect">
                                  <p:stCondLst>
                                    <p:cond delay="0"/>
                                  </p:stCondLst>
                                  <p:childTnLst>
                                    <p:set>
                                      <p:cBhvr>
                                        <p:cTn id="98" dur="1" fill="hold">
                                          <p:stCondLst>
                                            <p:cond delay="0"/>
                                          </p:stCondLst>
                                        </p:cTn>
                                        <p:tgtEl>
                                          <p:spTgt spid="253966"/>
                                        </p:tgtEl>
                                        <p:attrNameLst>
                                          <p:attrName>style.visibility</p:attrName>
                                        </p:attrNameLst>
                                      </p:cBhvr>
                                      <p:to>
                                        <p:strVal val="visible"/>
                                      </p:to>
                                    </p:set>
                                    <p:animEffect transition="in" filter="strips(upRight)">
                                      <p:cBhvr>
                                        <p:cTn id="99" dur="500"/>
                                        <p:tgtEl>
                                          <p:spTgt spid="25396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3955">
                                            <p:bg/>
                                          </p:spTgt>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53955">
                                            <p:txEl>
                                              <p:pRg st="0" end="0"/>
                                            </p:txEl>
                                          </p:spTgt>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53955">
                                            <p:txEl>
                                              <p:pRg st="1" end="1"/>
                                            </p:txEl>
                                          </p:spTgt>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3" fill="hold" grpId="0" nodeType="clickEffect">
                                  <p:stCondLst>
                                    <p:cond delay="0"/>
                                  </p:stCondLst>
                                  <p:childTnLst>
                                    <p:set>
                                      <p:cBhvr>
                                        <p:cTn id="123" dur="1" fill="hold">
                                          <p:stCondLst>
                                            <p:cond delay="0"/>
                                          </p:stCondLst>
                                        </p:cTn>
                                        <p:tgtEl>
                                          <p:spTgt spid="253956"/>
                                        </p:tgtEl>
                                        <p:attrNameLst>
                                          <p:attrName>style.visibility</p:attrName>
                                        </p:attrNameLst>
                                      </p:cBhvr>
                                      <p:to>
                                        <p:strVal val="visible"/>
                                      </p:to>
                                    </p:set>
                                    <p:animEffect transition="in" filter="strips(upRight)">
                                      <p:cBhvr>
                                        <p:cTn id="124" dur="500"/>
                                        <p:tgtEl>
                                          <p:spTgt spid="25395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53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build="p" animBg="1"/>
      <p:bldP spid="253955" grpId="0" build="p" animBg="1"/>
      <p:bldP spid="253956" grpId="0" animBg="1"/>
      <p:bldP spid="253959" grpId="0" build="p" animBg="1"/>
      <p:bldP spid="253966" grpId="0" animBg="1"/>
      <p:bldP spid="253968" grpId="0" animBg="1"/>
      <p:bldP spid="253969" grpId="0" animBg="1"/>
      <p:bldP spid="25397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8016F26-0E0F-4555-B8A8-DD1482D17526}" type="slidenum">
              <a:rPr lang="zh-CN" altLang="en-US" b="1">
                <a:solidFill>
                  <a:srgbClr val="FF9900"/>
                </a:solidFill>
              </a:rPr>
              <a:pPr>
                <a:defRPr/>
              </a:pPr>
              <a:t>21</a:t>
            </a:fld>
            <a:r>
              <a:rPr lang="zh-CN" altLang="en-US" b="1"/>
              <a:t> </a:t>
            </a:r>
            <a:r>
              <a:rPr lang="zh-CN" altLang="en-US"/>
              <a:t>页</a:t>
            </a:r>
          </a:p>
        </p:txBody>
      </p:sp>
      <p:sp>
        <p:nvSpPr>
          <p:cNvPr id="307202" name="Rectangle 2"/>
          <p:cNvSpPr>
            <a:spLocks noChangeArrowheads="1"/>
          </p:cNvSpPr>
          <p:nvPr/>
        </p:nvSpPr>
        <p:spPr bwMode="auto">
          <a:xfrm>
            <a:off x="603250" y="95250"/>
            <a:ext cx="41894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en-US" altLang="zh-CN" sz="2800">
                <a:solidFill>
                  <a:srgbClr val="D60093"/>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a:solidFill>
                  <a:srgbClr val="D60093"/>
                </a:solidFill>
                <a:effectLst>
                  <a:outerShdw blurRad="38100" dist="38100" dir="2700000" algn="tl">
                    <a:srgbClr val="C0C0C0"/>
                  </a:outerShdw>
                </a:effectLst>
                <a:latin typeface="楷体_GB2312" pitchFamily="49" charset="-122"/>
                <a:ea typeface="楷体_GB2312" pitchFamily="49" charset="-122"/>
              </a:rPr>
              <a:t>、地址传递方式</a:t>
            </a:r>
          </a:p>
        </p:txBody>
      </p:sp>
      <p:sp>
        <p:nvSpPr>
          <p:cNvPr id="307203" name="Rectangle 3"/>
          <p:cNvSpPr>
            <a:spLocks noChangeArrowheads="1"/>
          </p:cNvSpPr>
          <p:nvPr/>
        </p:nvSpPr>
        <p:spPr bwMode="auto">
          <a:xfrm>
            <a:off x="536575" y="738188"/>
            <a:ext cx="8548688"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Char char="Ø"/>
              <a:defRPr/>
            </a:pPr>
            <a:r>
              <a:rPr kumimoji="1" lang="en-US" altLang="zh-CN" sz="2800">
                <a:solidFill>
                  <a:srgbClr val="008000"/>
                </a:solidFill>
                <a:effectLst>
                  <a:outerShdw blurRad="38100" dist="38100" dir="2700000" algn="tl">
                    <a:srgbClr val="C0C0C0"/>
                  </a:outerShdw>
                </a:effectLst>
                <a:latin typeface="宋体" pitchFamily="2" charset="-122"/>
                <a:ea typeface="宋体" pitchFamily="2" charset="-122"/>
              </a:rPr>
              <a:t> </a:t>
            </a:r>
            <a:r>
              <a:rPr kumimoji="1" lang="zh-CN" altLang="en-US" sz="2800">
                <a:solidFill>
                  <a:srgbClr val="008000"/>
                </a:solidFill>
                <a:effectLst>
                  <a:outerShdw blurRad="38100" dist="38100" dir="2700000" algn="tl">
                    <a:srgbClr val="C0C0C0"/>
                  </a:outerShdw>
                </a:effectLst>
                <a:latin typeface="宋体" pitchFamily="2" charset="-122"/>
                <a:ea typeface="宋体" pitchFamily="2" charset="-122"/>
              </a:rPr>
              <a:t>方式：</a:t>
            </a:r>
          </a:p>
          <a:p>
            <a:pPr algn="l">
              <a:defRPr/>
            </a:pPr>
            <a:r>
              <a:rPr kumimoji="1" lang="zh-CN" altLang="en-US" sz="2800">
                <a:effectLst>
                  <a:outerShdw blurRad="38100" dist="38100" dir="2700000" algn="tl">
                    <a:srgbClr val="C0C0C0"/>
                  </a:outerShdw>
                </a:effectLst>
                <a:latin typeface="宋体" pitchFamily="2" charset="-122"/>
                <a:ea typeface="宋体" pitchFamily="2" charset="-122"/>
              </a:rPr>
              <a:t>     函数调用时，</a:t>
            </a:r>
            <a:r>
              <a:rPr kumimoji="1" lang="zh-CN" altLang="en-US" sz="2800">
                <a:latin typeface="宋体" pitchFamily="2" charset="-122"/>
                <a:ea typeface="宋体" pitchFamily="2" charset="-122"/>
              </a:rPr>
              <a:t>将实参的</a:t>
            </a:r>
            <a:r>
              <a:rPr kumimoji="1" lang="zh-CN" altLang="en-US" sz="2800">
                <a:solidFill>
                  <a:srgbClr val="FF3300"/>
                </a:solidFill>
                <a:effectLst>
                  <a:outerShdw blurRad="38100" dist="38100" dir="2700000" algn="tl">
                    <a:srgbClr val="C0C0C0"/>
                  </a:outerShdw>
                </a:effectLst>
                <a:latin typeface="宋体" pitchFamily="2" charset="-122"/>
                <a:ea typeface="宋体" pitchFamily="2" charset="-122"/>
              </a:rPr>
              <a:t>存储地址</a:t>
            </a:r>
            <a:r>
              <a:rPr kumimoji="1" lang="zh-CN" altLang="en-US" sz="2800">
                <a:effectLst>
                  <a:outerShdw blurRad="38100" dist="38100" dir="2700000" algn="tl">
                    <a:srgbClr val="C0C0C0"/>
                  </a:outerShdw>
                </a:effectLst>
                <a:latin typeface="宋体" pitchFamily="2" charset="-122"/>
                <a:ea typeface="宋体" pitchFamily="2" charset="-122"/>
              </a:rPr>
              <a:t>（</a:t>
            </a:r>
            <a:r>
              <a:rPr kumimoji="1" lang="zh-CN" altLang="en-US" sz="2800">
                <a:latin typeface="宋体" pitchFamily="2" charset="-122"/>
                <a:ea typeface="宋体" pitchFamily="2" charset="-122"/>
              </a:rPr>
              <a:t>变量的地址、字符串、数组等的地址</a:t>
            </a:r>
            <a:r>
              <a:rPr lang="zh-CN" altLang="en-US" sz="2800">
                <a:latin typeface="宋体" pitchFamily="2" charset="-122"/>
                <a:ea typeface="宋体" pitchFamily="2" charset="-122"/>
              </a:rPr>
              <a:t>）</a:t>
            </a:r>
            <a:r>
              <a:rPr kumimoji="1" lang="zh-CN" altLang="en-US" sz="2800">
                <a:effectLst>
                  <a:outerShdw blurRad="38100" dist="38100" dir="2700000" algn="tl">
                    <a:srgbClr val="C0C0C0"/>
                  </a:outerShdw>
                </a:effectLst>
                <a:latin typeface="宋体" pitchFamily="2" charset="-122"/>
                <a:ea typeface="宋体" pitchFamily="2" charset="-122"/>
              </a:rPr>
              <a:t>作为参数</a:t>
            </a:r>
            <a:r>
              <a:rPr kumimoji="1" lang="zh-CN" altLang="en-US" sz="2800">
                <a:latin typeface="宋体" pitchFamily="2" charset="-122"/>
                <a:ea typeface="宋体" pitchFamily="2" charset="-122"/>
              </a:rPr>
              <a:t>传递给形参，实参和形参指向同一内存空间，对形参的修改，可以直接影响实参。</a:t>
            </a:r>
            <a:endParaRPr kumimoji="1" lang="zh-CN" altLang="en-US" sz="2800">
              <a:effectLst>
                <a:outerShdw blurRad="38100" dist="38100" dir="2700000" algn="tl">
                  <a:srgbClr val="C0C0C0"/>
                </a:outerShdw>
              </a:effectLst>
              <a:latin typeface="宋体" pitchFamily="2" charset="-122"/>
              <a:ea typeface="宋体" pitchFamily="2" charset="-122"/>
            </a:endParaRPr>
          </a:p>
          <a:p>
            <a:pPr algn="l">
              <a:buFont typeface="Wingdings" pitchFamily="2" charset="2"/>
              <a:buChar char="Ø"/>
              <a:defRPr/>
            </a:pPr>
            <a:r>
              <a:rPr kumimoji="1" lang="zh-CN" altLang="en-US" sz="2800">
                <a:solidFill>
                  <a:srgbClr val="008000"/>
                </a:solidFill>
                <a:effectLst>
                  <a:outerShdw blurRad="38100" dist="38100" dir="2700000" algn="tl">
                    <a:srgbClr val="C0C0C0"/>
                  </a:outerShdw>
                </a:effectLst>
                <a:latin typeface="宋体" pitchFamily="2" charset="-122"/>
                <a:ea typeface="宋体" pitchFamily="2" charset="-122"/>
              </a:rPr>
              <a:t> 特点：</a:t>
            </a:r>
          </a:p>
          <a:p>
            <a:pPr lvl="1" algn="l">
              <a:defRPr/>
            </a:pPr>
            <a:r>
              <a:rPr kumimoji="1" lang="zh-CN" altLang="en-US" sz="2800">
                <a:effectLst>
                  <a:outerShdw blurRad="38100" dist="38100" dir="2700000" algn="tl">
                    <a:srgbClr val="C0C0C0"/>
                  </a:outerShdw>
                </a:effectLst>
                <a:latin typeface="宋体" pitchFamily="2" charset="-122"/>
                <a:ea typeface="宋体" pitchFamily="2" charset="-122"/>
              </a:rPr>
              <a:t>   ① 形参与实参占用</a:t>
            </a:r>
            <a:r>
              <a:rPr kumimoji="1" lang="zh-CN" altLang="en-US" sz="2800">
                <a:solidFill>
                  <a:srgbClr val="FF3300"/>
                </a:solidFill>
                <a:effectLst>
                  <a:outerShdw blurRad="38100" dist="38100" dir="2700000" algn="tl">
                    <a:srgbClr val="C0C0C0"/>
                  </a:outerShdw>
                </a:effectLst>
                <a:latin typeface="宋体" pitchFamily="2" charset="-122"/>
                <a:ea typeface="宋体" pitchFamily="2" charset="-122"/>
              </a:rPr>
              <a:t>同样</a:t>
            </a:r>
            <a:r>
              <a:rPr kumimoji="1" lang="zh-CN" altLang="en-US" sz="2800">
                <a:effectLst>
                  <a:outerShdw blurRad="38100" dist="38100" dir="2700000" algn="tl">
                    <a:srgbClr val="C0C0C0"/>
                  </a:outerShdw>
                </a:effectLst>
                <a:latin typeface="宋体" pitchFamily="2" charset="-122"/>
                <a:ea typeface="宋体" pitchFamily="2" charset="-122"/>
              </a:rPr>
              <a:t>的存储单元</a:t>
            </a:r>
          </a:p>
          <a:p>
            <a:pPr lvl="1" algn="l">
              <a:defRPr/>
            </a:pPr>
            <a:r>
              <a:rPr kumimoji="1" lang="zh-CN" altLang="en-US" sz="2800">
                <a:solidFill>
                  <a:schemeClr val="accent2"/>
                </a:solidFill>
                <a:effectLst>
                  <a:outerShdw blurRad="38100" dist="38100" dir="2700000" algn="tl">
                    <a:srgbClr val="C0C0C0"/>
                  </a:outerShdw>
                </a:effectLst>
                <a:latin typeface="宋体" pitchFamily="2" charset="-122"/>
                <a:ea typeface="宋体" pitchFamily="2" charset="-122"/>
              </a:rPr>
              <a:t>   </a:t>
            </a:r>
            <a:r>
              <a:rPr kumimoji="1" lang="zh-CN" altLang="en-US" sz="2800">
                <a:effectLst>
                  <a:outerShdw blurRad="38100" dist="38100" dir="2700000" algn="tl">
                    <a:srgbClr val="C0C0C0"/>
                  </a:outerShdw>
                </a:effectLst>
                <a:latin typeface="宋体" pitchFamily="2" charset="-122"/>
                <a:ea typeface="宋体" pitchFamily="2" charset="-122"/>
              </a:rPr>
              <a:t>② </a:t>
            </a:r>
            <a:r>
              <a:rPr kumimoji="1" lang="zh-CN" altLang="en-US" sz="2800">
                <a:solidFill>
                  <a:srgbClr val="FF3300"/>
                </a:solidFill>
                <a:effectLst>
                  <a:outerShdw blurRad="38100" dist="38100" dir="2700000" algn="tl">
                    <a:srgbClr val="C0C0C0"/>
                  </a:outerShdw>
                </a:effectLst>
                <a:latin typeface="宋体" pitchFamily="2" charset="-122"/>
                <a:ea typeface="宋体" pitchFamily="2" charset="-122"/>
              </a:rPr>
              <a:t>双向</a:t>
            </a:r>
            <a:r>
              <a:rPr kumimoji="1" lang="zh-CN" altLang="en-US" sz="2800">
                <a:effectLst>
                  <a:outerShdw blurRad="38100" dist="38100" dir="2700000" algn="tl">
                    <a:srgbClr val="C0C0C0"/>
                  </a:outerShdw>
                </a:effectLst>
                <a:latin typeface="宋体" pitchFamily="2" charset="-122"/>
                <a:ea typeface="宋体" pitchFamily="2" charset="-122"/>
              </a:rPr>
              <a:t>传递</a:t>
            </a:r>
          </a:p>
          <a:p>
            <a:pPr lvl="1" algn="l">
              <a:defRPr/>
            </a:pPr>
            <a:r>
              <a:rPr kumimoji="1" lang="zh-CN" altLang="en-US" sz="2800">
                <a:effectLst>
                  <a:outerShdw blurRad="38100" dist="38100" dir="2700000" algn="tl">
                    <a:srgbClr val="C0C0C0"/>
                  </a:outerShdw>
                </a:effectLst>
                <a:latin typeface="宋体" pitchFamily="2" charset="-122"/>
                <a:ea typeface="宋体" pitchFamily="2" charset="-122"/>
              </a:rPr>
              <a:t>   ③ 实参和形参可以是指针变量或数组名，实参还可以是变量的地址。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additive="base">
                                        <p:cTn id="7" dur="500" fill="hold"/>
                                        <p:tgtEl>
                                          <p:spTgt spid="307202"/>
                                        </p:tgtEl>
                                        <p:attrNameLst>
                                          <p:attrName>ppt_x</p:attrName>
                                        </p:attrNameLst>
                                      </p:cBhvr>
                                      <p:tavLst>
                                        <p:tav tm="0">
                                          <p:val>
                                            <p:strVal val="0-#ppt_w/2"/>
                                          </p:val>
                                        </p:tav>
                                        <p:tav tm="100000">
                                          <p:val>
                                            <p:strVal val="#ppt_x"/>
                                          </p:val>
                                        </p:tav>
                                      </p:tavLst>
                                    </p:anim>
                                    <p:anim calcmode="lin" valueType="num">
                                      <p:cBhvr additive="base">
                                        <p:cTn id="8" dur="500" fill="hold"/>
                                        <p:tgtEl>
                                          <p:spTgt spid="307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03">
                                            <p:txEl>
                                              <p:pRg st="0" end="0"/>
                                            </p:txEl>
                                          </p:spTgt>
                                        </p:tgtEl>
                                        <p:attrNameLst>
                                          <p:attrName>style.visibility</p:attrName>
                                        </p:attrNameLst>
                                      </p:cBhvr>
                                      <p:to>
                                        <p:strVal val="visible"/>
                                      </p:to>
                                    </p:set>
                                    <p:anim calcmode="lin" valueType="num">
                                      <p:cBhvr additive="base">
                                        <p:cTn id="13" dur="5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307203">
                                            <p:txEl>
                                              <p:pRg st="1" end="1"/>
                                            </p:txEl>
                                          </p:spTgt>
                                        </p:tgtEl>
                                        <p:attrNameLst>
                                          <p:attrName>style.visibility</p:attrName>
                                        </p:attrNameLst>
                                      </p:cBhvr>
                                      <p:to>
                                        <p:strVal val="visible"/>
                                      </p:to>
                                    </p:set>
                                    <p:animEffect transition="in" filter="box(out)">
                                      <p:cBhvr>
                                        <p:cTn id="19" dur="500"/>
                                        <p:tgtEl>
                                          <p:spTgt spid="3072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07203">
                                            <p:txEl>
                                              <p:pRg st="2" end="2"/>
                                            </p:txEl>
                                          </p:spTgt>
                                        </p:tgtEl>
                                        <p:attrNameLst>
                                          <p:attrName>style.visibility</p:attrName>
                                        </p:attrNameLst>
                                      </p:cBhvr>
                                      <p:to>
                                        <p:strVal val="visible"/>
                                      </p:to>
                                    </p:set>
                                    <p:anim calcmode="lin" valueType="num">
                                      <p:cBhvr additive="base">
                                        <p:cTn id="24" dur="500" fill="hold"/>
                                        <p:tgtEl>
                                          <p:spTgt spid="30720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7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307203">
                                            <p:txEl>
                                              <p:pRg st="3" end="3"/>
                                            </p:txEl>
                                          </p:spTgt>
                                        </p:tgtEl>
                                        <p:attrNameLst>
                                          <p:attrName>style.visibility</p:attrName>
                                        </p:attrNameLst>
                                      </p:cBhvr>
                                      <p:to>
                                        <p:strVal val="visible"/>
                                      </p:to>
                                    </p:set>
                                    <p:animEffect transition="in" filter="box(out)">
                                      <p:cBhvr>
                                        <p:cTn id="30" dur="500"/>
                                        <p:tgtEl>
                                          <p:spTgt spid="30720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307203">
                                            <p:txEl>
                                              <p:pRg st="4" end="4"/>
                                            </p:txEl>
                                          </p:spTgt>
                                        </p:tgtEl>
                                        <p:attrNameLst>
                                          <p:attrName>style.visibility</p:attrName>
                                        </p:attrNameLst>
                                      </p:cBhvr>
                                      <p:to>
                                        <p:strVal val="visible"/>
                                      </p:to>
                                    </p:set>
                                    <p:animEffect transition="in" filter="box(out)">
                                      <p:cBhvr>
                                        <p:cTn id="35" dur="500"/>
                                        <p:tgtEl>
                                          <p:spTgt spid="307203">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307203">
                                            <p:txEl>
                                              <p:pRg st="5" end="5"/>
                                            </p:txEl>
                                          </p:spTgt>
                                        </p:tgtEl>
                                        <p:attrNameLst>
                                          <p:attrName>style.visibility</p:attrName>
                                        </p:attrNameLst>
                                      </p:cBhvr>
                                      <p:to>
                                        <p:strVal val="visible"/>
                                      </p:to>
                                    </p:set>
                                    <p:animEffect transition="in" filter="box(out)">
                                      <p:cBhvr>
                                        <p:cTn id="40" dur="500"/>
                                        <p:tgtEl>
                                          <p:spTgt spid="307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126A4EA9-107D-4DCD-880A-5050380DF675}" type="slidenum">
              <a:rPr lang="zh-CN" altLang="en-US" b="1">
                <a:solidFill>
                  <a:srgbClr val="FF9900"/>
                </a:solidFill>
              </a:rPr>
              <a:pPr>
                <a:defRPr/>
              </a:pPr>
              <a:t>22</a:t>
            </a:fld>
            <a:r>
              <a:rPr lang="zh-CN" altLang="en-US" b="1"/>
              <a:t> </a:t>
            </a:r>
            <a:r>
              <a:rPr lang="zh-CN" altLang="en-US"/>
              <a:t>页</a:t>
            </a:r>
          </a:p>
        </p:txBody>
      </p:sp>
      <p:sp>
        <p:nvSpPr>
          <p:cNvPr id="19458" name="Rectangle 2"/>
          <p:cNvSpPr>
            <a:spLocks noGrp="1" noChangeArrowheads="1"/>
          </p:cNvSpPr>
          <p:nvPr>
            <p:ph type="title"/>
          </p:nvPr>
        </p:nvSpPr>
        <p:spPr>
          <a:xfrm>
            <a:off x="468313" y="188913"/>
            <a:ext cx="7772400" cy="503237"/>
          </a:xfrm>
        </p:spPr>
        <p:txBody>
          <a:bodyPr/>
          <a:lstStyle/>
          <a:p>
            <a:pPr>
              <a:defRPr/>
            </a:pPr>
            <a:r>
              <a:rPr lang="en-US" altLang="zh-CN" sz="2800">
                <a:solidFill>
                  <a:schemeClr val="tx1"/>
                </a:solidFill>
              </a:rPr>
              <a:t>8.1.5  </a:t>
            </a:r>
            <a:r>
              <a:rPr lang="zh-CN" altLang="en-US" sz="2800">
                <a:solidFill>
                  <a:schemeClr val="tx1"/>
                </a:solidFill>
              </a:rPr>
              <a:t>函数的返回值</a:t>
            </a:r>
          </a:p>
        </p:txBody>
      </p:sp>
      <p:sp>
        <p:nvSpPr>
          <p:cNvPr id="19459" name="Rectangle 3"/>
          <p:cNvSpPr>
            <a:spLocks noGrp="1" noChangeArrowheads="1"/>
          </p:cNvSpPr>
          <p:nvPr>
            <p:ph type="body" idx="1"/>
          </p:nvPr>
        </p:nvSpPr>
        <p:spPr>
          <a:xfrm>
            <a:off x="407988" y="2028825"/>
            <a:ext cx="8736012" cy="4391025"/>
          </a:xfrm>
        </p:spPr>
        <p:txBody>
          <a:bodyPr/>
          <a:lstStyle/>
          <a:p>
            <a:pPr>
              <a:lnSpc>
                <a:spcPct val="90000"/>
              </a:lnSpc>
              <a:spcBef>
                <a:spcPct val="50000"/>
              </a:spcBef>
              <a:buFontTx/>
              <a:buNone/>
            </a:pPr>
            <a:r>
              <a:rPr lang="en-US" altLang="zh-CN" b="1">
                <a:solidFill>
                  <a:srgbClr val="A50021"/>
                </a:solidFill>
                <a:latin typeface="宋体" charset="-122"/>
              </a:rPr>
              <a:t>2.</a:t>
            </a:r>
            <a:r>
              <a:rPr lang="en-US" altLang="zh-CN" b="1">
                <a:latin typeface="宋体" charset="-122"/>
              </a:rPr>
              <a:t> </a:t>
            </a:r>
            <a:r>
              <a:rPr lang="zh-CN" altLang="en-US" b="1">
                <a:solidFill>
                  <a:srgbClr val="A50021"/>
                </a:solidFill>
                <a:latin typeface="宋体" charset="-122"/>
              </a:rPr>
              <a:t>函数的返回值语句 </a:t>
            </a:r>
          </a:p>
          <a:p>
            <a:pPr>
              <a:lnSpc>
                <a:spcPct val="90000"/>
              </a:lnSpc>
              <a:spcBef>
                <a:spcPct val="50000"/>
              </a:spcBef>
              <a:buFontTx/>
              <a:buNone/>
            </a:pPr>
            <a:r>
              <a:rPr lang="zh-CN" altLang="en-US" b="1">
                <a:solidFill>
                  <a:schemeClr val="tx1"/>
                </a:solidFill>
                <a:latin typeface="宋体" charset="-122"/>
              </a:rPr>
              <a:t>一般形式：  </a:t>
            </a:r>
            <a:r>
              <a:rPr lang="zh-CN" altLang="en-US" b="1">
                <a:latin typeface="宋体" charset="-122"/>
              </a:rPr>
              <a:t> </a:t>
            </a:r>
            <a:r>
              <a:rPr lang="en-US" altLang="zh-CN" b="1">
                <a:solidFill>
                  <a:srgbClr val="006600"/>
                </a:solidFill>
                <a:latin typeface="宋体" charset="-122"/>
              </a:rPr>
              <a:t>return  </a:t>
            </a:r>
            <a:r>
              <a:rPr lang="zh-CN" altLang="en-US" b="1">
                <a:solidFill>
                  <a:srgbClr val="006600"/>
                </a:solidFill>
                <a:latin typeface="宋体" charset="-122"/>
              </a:rPr>
              <a:t>表达式</a:t>
            </a:r>
            <a:r>
              <a:rPr lang="en-US" altLang="zh-CN" b="1">
                <a:solidFill>
                  <a:srgbClr val="006600"/>
                </a:solidFill>
                <a:latin typeface="宋体" charset="-122"/>
              </a:rPr>
              <a:t>;  </a:t>
            </a:r>
          </a:p>
          <a:p>
            <a:pPr>
              <a:lnSpc>
                <a:spcPct val="90000"/>
              </a:lnSpc>
              <a:buFontTx/>
              <a:buNone/>
            </a:pPr>
            <a:r>
              <a:rPr lang="en-US" altLang="zh-CN" b="1">
                <a:solidFill>
                  <a:srgbClr val="006600"/>
                </a:solidFill>
                <a:latin typeface="宋体" charset="-122"/>
              </a:rPr>
              <a:t>          </a:t>
            </a:r>
            <a:r>
              <a:rPr lang="zh-CN" altLang="en-US" b="1">
                <a:solidFill>
                  <a:srgbClr val="006600"/>
                </a:solidFill>
                <a:latin typeface="宋体" charset="-122"/>
              </a:rPr>
              <a:t>或 </a:t>
            </a:r>
            <a:r>
              <a:rPr lang="en-US" altLang="zh-CN" b="1">
                <a:solidFill>
                  <a:srgbClr val="006600"/>
                </a:solidFill>
                <a:latin typeface="宋体" charset="-122"/>
              </a:rPr>
              <a:t>return </a:t>
            </a:r>
            <a:r>
              <a:rPr lang="zh-CN" altLang="en-US" b="1">
                <a:solidFill>
                  <a:srgbClr val="006600"/>
                </a:solidFill>
                <a:latin typeface="宋体" charset="-122"/>
              </a:rPr>
              <a:t>（表达式）；</a:t>
            </a:r>
            <a:r>
              <a:rPr lang="zh-CN" altLang="en-US" b="1">
                <a:solidFill>
                  <a:srgbClr val="0000FF"/>
                </a:solidFill>
                <a:latin typeface="宋体" charset="-122"/>
              </a:rPr>
              <a:t>    </a:t>
            </a:r>
          </a:p>
          <a:p>
            <a:pPr>
              <a:lnSpc>
                <a:spcPct val="90000"/>
              </a:lnSpc>
              <a:buFontTx/>
              <a:buNone/>
            </a:pPr>
            <a:r>
              <a:rPr lang="zh-CN" altLang="en-US" b="1">
                <a:solidFill>
                  <a:srgbClr val="0000FF"/>
                </a:solidFill>
                <a:latin typeface="宋体" charset="-122"/>
              </a:rPr>
              <a:t>    功能：</a:t>
            </a:r>
            <a:r>
              <a:rPr lang="zh-CN" altLang="en-US" b="1">
                <a:solidFill>
                  <a:schemeClr val="tx1"/>
                </a:solidFill>
                <a:latin typeface="宋体" charset="-122"/>
              </a:rPr>
              <a:t>退出函数，将表达式的值带回主调函数，回到程序原来的位置继续执行。</a:t>
            </a:r>
          </a:p>
          <a:p>
            <a:pPr>
              <a:lnSpc>
                <a:spcPct val="90000"/>
              </a:lnSpc>
              <a:buFontTx/>
              <a:buNone/>
            </a:pPr>
            <a:r>
              <a:rPr lang="zh-CN" altLang="en-US" b="1">
                <a:solidFill>
                  <a:schemeClr val="tx1"/>
                </a:solidFill>
                <a:latin typeface="宋体" charset="-122"/>
              </a:rPr>
              <a:t>     </a:t>
            </a:r>
            <a:endParaRPr lang="zh-CN" altLang="en-US">
              <a:latin typeface="宋体" charset="-122"/>
            </a:endParaRPr>
          </a:p>
        </p:txBody>
      </p:sp>
      <p:sp>
        <p:nvSpPr>
          <p:cNvPr id="19463" name="Text Box 7"/>
          <p:cNvSpPr txBox="1">
            <a:spLocks noChangeArrowheads="1"/>
          </p:cNvSpPr>
          <p:nvPr/>
        </p:nvSpPr>
        <p:spPr bwMode="auto">
          <a:xfrm>
            <a:off x="395288" y="836613"/>
            <a:ext cx="84582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buFontTx/>
              <a:buAutoNum type="arabicPeriod"/>
            </a:pPr>
            <a:r>
              <a:rPr kumimoji="1" lang="zh-CN" altLang="en-US" sz="2800" u="sng" dirty="0">
                <a:solidFill>
                  <a:srgbClr val="A50021"/>
                </a:solidFill>
              </a:rPr>
              <a:t>定义</a:t>
            </a:r>
            <a:r>
              <a:rPr kumimoji="1" lang="zh-CN" altLang="en-US" sz="2800" dirty="0"/>
              <a:t>：通过函数调用使主调函数得到一个确定</a:t>
            </a:r>
          </a:p>
          <a:p>
            <a:pPr algn="l" eaLnBrk="1" hangingPunct="1">
              <a:lnSpc>
                <a:spcPct val="60000"/>
              </a:lnSpc>
              <a:spcBef>
                <a:spcPct val="50000"/>
              </a:spcBef>
            </a:pPr>
            <a:r>
              <a:rPr kumimoji="1" lang="zh-CN" altLang="en-US" sz="2800" dirty="0"/>
              <a:t>                 的值，称为</a:t>
            </a:r>
            <a:r>
              <a:rPr kumimoji="1" lang="zh-CN" altLang="en-US" sz="2800" dirty="0">
                <a:solidFill>
                  <a:srgbClr val="A50021"/>
                </a:solidFill>
              </a:rPr>
              <a:t>函数的返回值</a:t>
            </a:r>
            <a:r>
              <a:rPr kumimoji="1" lang="zh-CN" altLang="en-US" sz="28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animEffect transition="in" filter="wipe(left)">
                                      <p:cBhvr>
                                        <p:cTn id="12" dur="500"/>
                                        <p:tgtEl>
                                          <p:spTgt spid="194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0" end="0"/>
                                            </p:txEl>
                                          </p:spTgt>
                                        </p:tgtEl>
                                        <p:attrNameLst>
                                          <p:attrName>style.visibility</p:attrName>
                                        </p:attrNameLst>
                                      </p:cBhvr>
                                      <p:to>
                                        <p:strVal val="visible"/>
                                      </p:to>
                                    </p:set>
                                    <p:animEffect transition="in" filter="wipe(left)">
                                      <p:cBhvr>
                                        <p:cTn id="17" dur="500"/>
                                        <p:tgtEl>
                                          <p:spTgt spid="194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1" end="1"/>
                                            </p:txEl>
                                          </p:spTgt>
                                        </p:tgtEl>
                                        <p:attrNameLst>
                                          <p:attrName>style.visibility</p:attrName>
                                        </p:attrNameLst>
                                      </p:cBhvr>
                                      <p:to>
                                        <p:strVal val="visible"/>
                                      </p:to>
                                    </p:set>
                                    <p:animEffect transition="in" filter="wipe(left)">
                                      <p:cBhvr>
                                        <p:cTn id="22" dur="500"/>
                                        <p:tgtEl>
                                          <p:spTgt spid="1945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9">
                                            <p:txEl>
                                              <p:pRg st="2" end="2"/>
                                            </p:txEl>
                                          </p:spTgt>
                                        </p:tgtEl>
                                        <p:attrNameLst>
                                          <p:attrName>style.visibility</p:attrName>
                                        </p:attrNameLst>
                                      </p:cBhvr>
                                      <p:to>
                                        <p:strVal val="visible"/>
                                      </p:to>
                                    </p:set>
                                    <p:animEffect transition="in" filter="wipe(left)">
                                      <p:cBhvr>
                                        <p:cTn id="27" dur="500"/>
                                        <p:tgtEl>
                                          <p:spTgt spid="1945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9">
                                            <p:txEl>
                                              <p:pRg st="3" end="3"/>
                                            </p:txEl>
                                          </p:spTgt>
                                        </p:tgtEl>
                                        <p:attrNameLst>
                                          <p:attrName>style.visibility</p:attrName>
                                        </p:attrNameLst>
                                      </p:cBhvr>
                                      <p:to>
                                        <p:strVal val="visible"/>
                                      </p:to>
                                    </p:set>
                                    <p:animEffect transition="in" filter="wipe(left)">
                                      <p:cBhvr>
                                        <p:cTn id="32" dur="500"/>
                                        <p:tgtEl>
                                          <p:spTgt spid="1945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9">
                                            <p:txEl>
                                              <p:pRg st="4" end="4"/>
                                            </p:txEl>
                                          </p:spTgt>
                                        </p:tgtEl>
                                        <p:attrNameLst>
                                          <p:attrName>style.visibility</p:attrName>
                                        </p:attrNameLst>
                                      </p:cBhvr>
                                      <p:to>
                                        <p:strVal val="visible"/>
                                      </p:to>
                                    </p:set>
                                    <p:animEffect transition="in" filter="wipe(left)">
                                      <p:cBhvr>
                                        <p:cTn id="3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build="p" autoUpdateAnimBg="0"/>
      <p:bldP spid="1946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6C58984-D1FF-49AA-A118-88E26A90ECA9}" type="slidenum">
              <a:rPr lang="zh-CN" altLang="en-US" b="1">
                <a:solidFill>
                  <a:srgbClr val="FF9900"/>
                </a:solidFill>
              </a:rPr>
              <a:pPr>
                <a:defRPr/>
              </a:pPr>
              <a:t>23</a:t>
            </a:fld>
            <a:r>
              <a:rPr lang="zh-CN" altLang="en-US" b="1"/>
              <a:t> </a:t>
            </a:r>
            <a:r>
              <a:rPr lang="zh-CN" altLang="en-US"/>
              <a:t>页</a:t>
            </a:r>
          </a:p>
        </p:txBody>
      </p:sp>
      <p:sp>
        <p:nvSpPr>
          <p:cNvPr id="31747" name="Rectangle 5"/>
          <p:cNvSpPr>
            <a:spLocks noChangeArrowheads="1"/>
          </p:cNvSpPr>
          <p:nvPr/>
        </p:nvSpPr>
        <p:spPr bwMode="auto">
          <a:xfrm>
            <a:off x="179388" y="141288"/>
            <a:ext cx="8893175" cy="590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lnSpc>
                <a:spcPct val="115000"/>
              </a:lnSpc>
              <a:spcBef>
                <a:spcPct val="20000"/>
              </a:spcBef>
            </a:pPr>
            <a:r>
              <a:rPr kumimoji="1" lang="zh-CN" altLang="en-US" sz="2800">
                <a:latin typeface="宋体" charset="-122"/>
              </a:rPr>
              <a:t>说明：</a:t>
            </a:r>
          </a:p>
          <a:p>
            <a:pPr marL="342900" indent="-342900" algn="l" defTabSz="762000" eaLnBrk="0" hangingPunct="0">
              <a:lnSpc>
                <a:spcPct val="115000"/>
              </a:lnSpc>
              <a:spcBef>
                <a:spcPct val="20000"/>
              </a:spcBef>
              <a:buFontTx/>
              <a:buChar char="•"/>
            </a:pPr>
            <a:r>
              <a:rPr kumimoji="1" lang="en-US" altLang="zh-CN" sz="2800">
                <a:latin typeface="宋体" charset="-122"/>
              </a:rPr>
              <a:t>return</a:t>
            </a:r>
            <a:r>
              <a:rPr kumimoji="1" lang="zh-CN" altLang="en-US" sz="2800">
                <a:latin typeface="宋体" charset="-122"/>
              </a:rPr>
              <a:t>语句只能把</a:t>
            </a:r>
            <a:r>
              <a:rPr kumimoji="1" lang="zh-CN" altLang="en-US" sz="2800">
                <a:solidFill>
                  <a:srgbClr val="CC0000"/>
                </a:solidFill>
                <a:latin typeface="宋体" charset="-122"/>
              </a:rPr>
              <a:t>一个返回值</a:t>
            </a:r>
            <a:r>
              <a:rPr kumimoji="1" lang="zh-CN" altLang="en-US" sz="2800">
                <a:latin typeface="宋体" charset="-122"/>
              </a:rPr>
              <a:t>传递给调用函数。</a:t>
            </a:r>
          </a:p>
          <a:p>
            <a:pPr marL="342900" indent="-342900" algn="l" defTabSz="762000" eaLnBrk="0" hangingPunct="0">
              <a:lnSpc>
                <a:spcPct val="115000"/>
              </a:lnSpc>
              <a:spcBef>
                <a:spcPct val="20000"/>
              </a:spcBef>
              <a:buFontTx/>
              <a:buChar char="•"/>
            </a:pPr>
            <a:r>
              <a:rPr kumimoji="1" lang="zh-CN" altLang="en-US" sz="2800">
                <a:latin typeface="宋体" charset="-122"/>
              </a:rPr>
              <a:t>返回值的类型为定义的函数类型，若</a:t>
            </a:r>
            <a:r>
              <a:rPr kumimoji="1" lang="en-US" altLang="zh-CN" sz="2800">
                <a:latin typeface="宋体" charset="-122"/>
              </a:rPr>
              <a:t>return</a:t>
            </a:r>
            <a:r>
              <a:rPr kumimoji="1" lang="zh-CN" altLang="en-US" sz="2800">
                <a:latin typeface="宋体" charset="-122"/>
              </a:rPr>
              <a:t>语句中表达式类型与函数类型不一致，以</a:t>
            </a:r>
            <a:r>
              <a:rPr kumimoji="1" lang="zh-CN" altLang="en-US" sz="2800">
                <a:solidFill>
                  <a:srgbClr val="CC0000"/>
                </a:solidFill>
                <a:latin typeface="宋体" charset="-122"/>
              </a:rPr>
              <a:t>函数类型为准</a:t>
            </a:r>
            <a:r>
              <a:rPr kumimoji="1" lang="zh-CN" altLang="en-US" sz="2800">
                <a:latin typeface="宋体" charset="-122"/>
              </a:rPr>
              <a:t>。</a:t>
            </a:r>
          </a:p>
          <a:p>
            <a:pPr marL="342900" indent="-342900" algn="l" defTabSz="762000" eaLnBrk="0" hangingPunct="0">
              <a:lnSpc>
                <a:spcPct val="115000"/>
              </a:lnSpc>
              <a:spcBef>
                <a:spcPct val="20000"/>
              </a:spcBef>
              <a:buFontTx/>
              <a:buChar char="•"/>
            </a:pPr>
            <a:r>
              <a:rPr kumimoji="1" lang="zh-CN" altLang="en-US" sz="2800">
                <a:latin typeface="宋体" charset="-122"/>
              </a:rPr>
              <a:t>返回值可以是</a:t>
            </a:r>
            <a:r>
              <a:rPr kumimoji="1" lang="zh-CN" altLang="en-US" sz="2800" u="sng">
                <a:solidFill>
                  <a:srgbClr val="CC0000"/>
                </a:solidFill>
                <a:latin typeface="宋体" charset="-122"/>
              </a:rPr>
              <a:t>有确定值</a:t>
            </a:r>
            <a:r>
              <a:rPr kumimoji="1" lang="zh-CN" altLang="en-US" sz="2800">
                <a:latin typeface="宋体" charset="-122"/>
              </a:rPr>
              <a:t>的常量、变量或表达式，也可以是地址。当返回值是地址时，应该用指针接收。</a:t>
            </a:r>
          </a:p>
          <a:p>
            <a:pPr marL="342900" indent="-342900" algn="l" defTabSz="762000" eaLnBrk="0" hangingPunct="0">
              <a:lnSpc>
                <a:spcPct val="115000"/>
              </a:lnSpc>
              <a:spcBef>
                <a:spcPct val="20000"/>
              </a:spcBef>
              <a:buFontTx/>
              <a:buChar char="•"/>
            </a:pPr>
            <a:r>
              <a:rPr kumimoji="1" lang="zh-CN" altLang="en-US" sz="2800">
                <a:latin typeface="宋体" charset="-122"/>
              </a:rPr>
              <a:t>无返回值的函数，定义为</a:t>
            </a:r>
            <a:r>
              <a:rPr kumimoji="1" lang="en-US" altLang="zh-CN" sz="2800">
                <a:solidFill>
                  <a:srgbClr val="CC0000"/>
                </a:solidFill>
                <a:latin typeface="宋体" charset="-122"/>
              </a:rPr>
              <a:t>void</a:t>
            </a:r>
            <a:r>
              <a:rPr kumimoji="1" lang="zh-CN" altLang="en-US" sz="2800">
                <a:latin typeface="宋体" charset="-122"/>
              </a:rPr>
              <a:t>类型</a:t>
            </a:r>
            <a:r>
              <a:rPr kumimoji="1" lang="en-US" altLang="zh-CN" sz="2800">
                <a:latin typeface="宋体" charset="-122"/>
              </a:rPr>
              <a:t>(</a:t>
            </a:r>
            <a:r>
              <a:rPr kumimoji="1" lang="zh-CN" altLang="en-US" sz="2800">
                <a:latin typeface="宋体" charset="-122"/>
              </a:rPr>
              <a:t>无类型函数）。</a:t>
            </a:r>
            <a:endParaRPr kumimoji="1" lang="en-US" altLang="zh-CN" sz="2800">
              <a:latin typeface="宋体" charset="-122"/>
            </a:endParaRPr>
          </a:p>
          <a:p>
            <a:pPr marL="342900" indent="-342900" algn="l" defTabSz="762000" eaLnBrk="0" hangingPunct="0">
              <a:lnSpc>
                <a:spcPct val="90000"/>
              </a:lnSpc>
              <a:buFontTx/>
              <a:buChar char="•"/>
            </a:pPr>
            <a:r>
              <a:rPr lang="zh-CN" altLang="en-US" sz="2800">
                <a:latin typeface="宋体" charset="-122"/>
              </a:rPr>
              <a:t>如果函数不是</a:t>
            </a:r>
            <a:r>
              <a:rPr lang="en-US" altLang="zh-CN" sz="2800">
                <a:latin typeface="宋体" charset="-122"/>
              </a:rPr>
              <a:t>void</a:t>
            </a:r>
            <a:r>
              <a:rPr lang="zh-CN" altLang="en-US" sz="2800">
                <a:latin typeface="宋体" charset="-122"/>
              </a:rPr>
              <a:t>类型，而没有</a:t>
            </a:r>
            <a:r>
              <a:rPr lang="en-US" altLang="zh-CN" sz="2800">
                <a:latin typeface="宋体" charset="-122"/>
              </a:rPr>
              <a:t>return </a:t>
            </a:r>
            <a:r>
              <a:rPr lang="zh-CN" altLang="en-US" sz="2800">
                <a:latin typeface="宋体" charset="-122"/>
              </a:rPr>
              <a:t>语句，则会带回一个不确定的值。</a:t>
            </a:r>
          </a:p>
          <a:p>
            <a:pPr marL="342900" indent="-342900" algn="l" defTabSz="762000" eaLnBrk="0" hangingPunct="0">
              <a:lnSpc>
                <a:spcPct val="90000"/>
              </a:lnSpc>
              <a:buFontTx/>
              <a:buChar char="•"/>
            </a:pPr>
            <a:r>
              <a:rPr lang="en-US" altLang="zh-CN" sz="2800">
                <a:latin typeface="宋体" charset="-122"/>
              </a:rPr>
              <a:t>return </a:t>
            </a:r>
            <a:r>
              <a:rPr lang="zh-CN" altLang="en-US" sz="2800">
                <a:latin typeface="宋体" charset="-122"/>
              </a:rPr>
              <a:t>语句也可以没有表达式，其作用是</a:t>
            </a:r>
            <a:r>
              <a:rPr lang="zh-CN" altLang="en-US" sz="2800">
                <a:solidFill>
                  <a:srgbClr val="CC0000"/>
                </a:solidFill>
                <a:latin typeface="宋体" charset="-122"/>
              </a:rPr>
              <a:t>使程序执行的流程返回到调用函数。</a:t>
            </a:r>
            <a:r>
              <a:rPr lang="zh-CN" altLang="en-US" sz="2800">
                <a:latin typeface="宋体" charset="-122"/>
              </a:rPr>
              <a:t>        </a:t>
            </a:r>
          </a:p>
          <a:p>
            <a:pPr marL="342900" indent="-342900" algn="l" defTabSz="762000" eaLnBrk="0" hangingPunct="0">
              <a:lnSpc>
                <a:spcPct val="115000"/>
              </a:lnSpc>
              <a:spcBef>
                <a:spcPct val="20000"/>
              </a:spcBef>
              <a:buFontTx/>
              <a:buChar char="•"/>
            </a:pPr>
            <a:endParaRPr kumimoji="1" lang="zh-CN" altLang="en-US" sz="2800">
              <a:latin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93BFC0E5-3575-4218-8335-ABDC0E8E7649}" type="slidenum">
              <a:rPr lang="zh-CN" altLang="en-US" b="1">
                <a:solidFill>
                  <a:srgbClr val="FF9900"/>
                </a:solidFill>
              </a:rPr>
              <a:pPr>
                <a:defRPr/>
              </a:pPr>
              <a:t>24</a:t>
            </a:fld>
            <a:r>
              <a:rPr lang="zh-CN" altLang="en-US" b="1"/>
              <a:t> </a:t>
            </a:r>
            <a:r>
              <a:rPr lang="zh-CN" altLang="en-US"/>
              <a:t>页</a:t>
            </a:r>
          </a:p>
        </p:txBody>
      </p:sp>
      <p:sp>
        <p:nvSpPr>
          <p:cNvPr id="32771" name="Rectangle 3"/>
          <p:cNvSpPr>
            <a:spLocks noGrp="1" noChangeArrowheads="1"/>
          </p:cNvSpPr>
          <p:nvPr>
            <p:ph type="body" idx="1"/>
          </p:nvPr>
        </p:nvSpPr>
        <p:spPr>
          <a:xfrm>
            <a:off x="539750" y="836613"/>
            <a:ext cx="8280400" cy="4752975"/>
          </a:xfrm>
        </p:spPr>
        <p:txBody>
          <a:bodyPr/>
          <a:lstStyle/>
          <a:p>
            <a:pPr>
              <a:buFontTx/>
              <a:buNone/>
            </a:pPr>
            <a:r>
              <a:rPr lang="en-US" altLang="zh-CN" b="1" dirty="0">
                <a:solidFill>
                  <a:schemeClr val="tx1"/>
                </a:solidFill>
              </a:rPr>
              <a:t> </a:t>
            </a:r>
            <a:r>
              <a:rPr lang="zh-CN" altLang="en-US" b="1" dirty="0">
                <a:solidFill>
                  <a:schemeClr val="tx1"/>
                </a:solidFill>
              </a:rPr>
              <a:t>一个函数中可以有多个</a:t>
            </a:r>
            <a:r>
              <a:rPr lang="en-US" altLang="zh-CN" b="1" dirty="0">
                <a:solidFill>
                  <a:schemeClr val="tx1"/>
                </a:solidFill>
              </a:rPr>
              <a:t>return</a:t>
            </a:r>
            <a:r>
              <a:rPr lang="zh-CN" altLang="en-US" b="1" dirty="0">
                <a:solidFill>
                  <a:schemeClr val="tx1"/>
                </a:solidFill>
              </a:rPr>
              <a:t>语句，执行到哪一个</a:t>
            </a:r>
            <a:r>
              <a:rPr lang="en-US" altLang="zh-CN" b="1" dirty="0">
                <a:solidFill>
                  <a:schemeClr val="tx1"/>
                </a:solidFill>
              </a:rPr>
              <a:t>return</a:t>
            </a:r>
            <a:r>
              <a:rPr lang="zh-CN" altLang="en-US" b="1" dirty="0">
                <a:solidFill>
                  <a:schemeClr val="tx1"/>
                </a:solidFill>
              </a:rPr>
              <a:t>语句，哪一个语句起作用。</a:t>
            </a:r>
          </a:p>
          <a:p>
            <a:pPr>
              <a:buFontTx/>
              <a:buNone/>
            </a:pPr>
            <a:r>
              <a:rPr lang="zh-CN" altLang="en-US" b="1" dirty="0">
                <a:solidFill>
                  <a:schemeClr val="tx1"/>
                </a:solidFill>
              </a:rPr>
              <a:t>例如：</a:t>
            </a:r>
          </a:p>
          <a:p>
            <a:pPr>
              <a:buFontTx/>
              <a:buNone/>
            </a:pPr>
            <a:r>
              <a:rPr lang="en-US" altLang="zh-CN" b="1" dirty="0" err="1">
                <a:solidFill>
                  <a:schemeClr val="tx1"/>
                </a:solidFill>
              </a:rPr>
              <a:t>int</a:t>
            </a:r>
            <a:r>
              <a:rPr lang="en-US" altLang="zh-CN" b="1" dirty="0">
                <a:solidFill>
                  <a:schemeClr val="tx1"/>
                </a:solidFill>
              </a:rPr>
              <a:t> fun(</a:t>
            </a:r>
            <a:r>
              <a:rPr lang="en-US" altLang="zh-CN" b="1" dirty="0" err="1">
                <a:solidFill>
                  <a:schemeClr val="tx1"/>
                </a:solidFill>
              </a:rPr>
              <a:t>int</a:t>
            </a:r>
            <a:r>
              <a:rPr lang="en-US" altLang="zh-CN" b="1" dirty="0">
                <a:solidFill>
                  <a:schemeClr val="tx1"/>
                </a:solidFill>
              </a:rPr>
              <a:t> x)</a:t>
            </a:r>
          </a:p>
          <a:p>
            <a:pPr>
              <a:buFontTx/>
              <a:buNone/>
            </a:pPr>
            <a:r>
              <a:rPr lang="en-US" altLang="zh-CN" b="1" dirty="0">
                <a:solidFill>
                  <a:schemeClr val="tx1"/>
                </a:solidFill>
              </a:rPr>
              <a:t>{</a:t>
            </a:r>
          </a:p>
          <a:p>
            <a:pPr>
              <a:buFontTx/>
              <a:buNone/>
            </a:pPr>
            <a:r>
              <a:rPr lang="en-US" altLang="zh-CN" b="1" dirty="0">
                <a:solidFill>
                  <a:schemeClr val="tx1"/>
                </a:solidFill>
              </a:rPr>
              <a:t>  if(x&gt;1)  </a:t>
            </a:r>
            <a:r>
              <a:rPr lang="en-US" altLang="zh-CN" b="1" dirty="0">
                <a:solidFill>
                  <a:srgbClr val="CC0000"/>
                </a:solidFill>
              </a:rPr>
              <a:t>return  2*x+1;</a:t>
            </a:r>
          </a:p>
          <a:p>
            <a:pPr>
              <a:buFontTx/>
              <a:buNone/>
            </a:pPr>
            <a:r>
              <a:rPr lang="en-US" altLang="zh-CN" b="1" dirty="0">
                <a:solidFill>
                  <a:schemeClr val="tx1"/>
                </a:solidFill>
              </a:rPr>
              <a:t>  else if (x&gt;=0) </a:t>
            </a:r>
            <a:r>
              <a:rPr lang="en-US" altLang="zh-CN" b="1" dirty="0">
                <a:solidFill>
                  <a:srgbClr val="CC0000"/>
                </a:solidFill>
              </a:rPr>
              <a:t>return x*x;</a:t>
            </a:r>
          </a:p>
          <a:p>
            <a:pPr>
              <a:buFontTx/>
              <a:buNone/>
            </a:pPr>
            <a:r>
              <a:rPr lang="en-US" altLang="zh-CN" b="1" dirty="0">
                <a:solidFill>
                  <a:schemeClr val="tx1"/>
                </a:solidFill>
              </a:rPr>
              <a:t>  else  </a:t>
            </a:r>
            <a:r>
              <a:rPr lang="en-US" altLang="zh-CN" b="1" dirty="0">
                <a:solidFill>
                  <a:srgbClr val="CC0000"/>
                </a:solidFill>
              </a:rPr>
              <a:t>return  3*x-10;</a:t>
            </a:r>
          </a:p>
          <a:p>
            <a:pPr>
              <a:buFontTx/>
              <a:buNone/>
            </a:pPr>
            <a:r>
              <a:rPr lang="en-US" altLang="zh-CN" b="1" dirty="0">
                <a:solidFill>
                  <a:schemeClr val="tx1"/>
                </a:solidFill>
              </a:rPr>
              <a:t>}</a:t>
            </a:r>
          </a:p>
        </p:txBody>
      </p:sp>
      <p:sp>
        <p:nvSpPr>
          <p:cNvPr id="2" name="TextBox 1"/>
          <p:cNvSpPr txBox="1"/>
          <p:nvPr/>
        </p:nvSpPr>
        <p:spPr>
          <a:xfrm>
            <a:off x="5394952" y="1991664"/>
            <a:ext cx="3240408" cy="3416320"/>
          </a:xfrm>
          <a:prstGeom prst="rect">
            <a:avLst/>
          </a:prstGeom>
          <a:noFill/>
        </p:spPr>
        <p:txBody>
          <a:bodyPr wrap="square" rtlCol="0">
            <a:spAutoFit/>
          </a:bodyPr>
          <a:lstStyle/>
          <a:p>
            <a:pPr algn="l">
              <a:buFontTx/>
              <a:buNone/>
            </a:pPr>
            <a:r>
              <a:rPr lang="en-US" altLang="zh-CN" sz="2400" dirty="0" err="1"/>
              <a:t>int</a:t>
            </a:r>
            <a:r>
              <a:rPr lang="en-US" altLang="zh-CN" sz="2400" dirty="0"/>
              <a:t> fun(</a:t>
            </a:r>
            <a:r>
              <a:rPr lang="en-US" altLang="zh-CN" sz="2400" dirty="0" err="1"/>
              <a:t>int</a:t>
            </a:r>
            <a:r>
              <a:rPr lang="en-US" altLang="zh-CN" sz="2400" dirty="0"/>
              <a:t> x)</a:t>
            </a:r>
          </a:p>
          <a:p>
            <a:pPr algn="l">
              <a:buFontTx/>
              <a:buNone/>
            </a:pPr>
            <a:r>
              <a:rPr lang="en-US" altLang="zh-CN" sz="2400" dirty="0"/>
              <a:t>{</a:t>
            </a:r>
          </a:p>
          <a:p>
            <a:pPr algn="l">
              <a:buFontTx/>
              <a:buNone/>
            </a:pPr>
            <a:r>
              <a:rPr lang="en-US" altLang="zh-CN" sz="2400" dirty="0"/>
              <a:t>  </a:t>
            </a:r>
            <a:r>
              <a:rPr lang="en-US" altLang="zh-CN" sz="2400" dirty="0" err="1"/>
              <a:t>int</a:t>
            </a:r>
            <a:r>
              <a:rPr lang="en-US" altLang="zh-CN" sz="2400" dirty="0"/>
              <a:t> z;</a:t>
            </a:r>
          </a:p>
          <a:p>
            <a:pPr algn="l">
              <a:buFontTx/>
              <a:buNone/>
            </a:pPr>
            <a:r>
              <a:rPr lang="en-US" altLang="zh-CN" sz="2400" dirty="0"/>
              <a:t>  if(x&gt;1)  z=2*x+1;</a:t>
            </a:r>
          </a:p>
          <a:p>
            <a:pPr algn="l">
              <a:buFontTx/>
              <a:buNone/>
            </a:pPr>
            <a:r>
              <a:rPr lang="en-US" altLang="zh-CN" sz="2400" dirty="0"/>
              <a:t>  else if (x&gt;=0) z=x*x;</a:t>
            </a:r>
          </a:p>
          <a:p>
            <a:pPr algn="l">
              <a:buFontTx/>
              <a:buNone/>
            </a:pPr>
            <a:r>
              <a:rPr lang="en-US" altLang="zh-CN" sz="2400" dirty="0"/>
              <a:t>  else  z=3*x-10;</a:t>
            </a:r>
          </a:p>
          <a:p>
            <a:pPr algn="l">
              <a:buFontTx/>
              <a:buNone/>
            </a:pPr>
            <a:r>
              <a:rPr lang="en-US" altLang="zh-CN" sz="2400" dirty="0">
                <a:solidFill>
                  <a:srgbClr val="CC0000"/>
                </a:solidFill>
              </a:rPr>
              <a:t>  return z;</a:t>
            </a:r>
          </a:p>
          <a:p>
            <a:pPr algn="l">
              <a:buFontTx/>
              <a:buNone/>
            </a:pPr>
            <a:r>
              <a:rPr lang="en-US" altLang="zh-CN" sz="2400" dirty="0"/>
              <a:t>}</a:t>
            </a:r>
          </a:p>
          <a:p>
            <a:pPr algn="l"/>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p:cNvGrpSpPr>
            <a:grpSpLocks/>
          </p:cNvGrpSpPr>
          <p:nvPr/>
        </p:nvGrpSpPr>
        <p:grpSpPr bwMode="auto">
          <a:xfrm>
            <a:off x="250825" y="0"/>
            <a:ext cx="4283075" cy="863600"/>
            <a:chOff x="374" y="32"/>
            <a:chExt cx="2698" cy="544"/>
          </a:xfrm>
        </p:grpSpPr>
        <p:sp>
          <p:nvSpPr>
            <p:cNvPr id="33803" name="Text Box 3"/>
            <p:cNvSpPr txBox="1">
              <a:spLocks noChangeArrowheads="1"/>
            </p:cNvSpPr>
            <p:nvPr/>
          </p:nvSpPr>
          <p:spPr bwMode="auto">
            <a:xfrm>
              <a:off x="374" y="192"/>
              <a:ext cx="269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400"/>
                <a:t>[</a:t>
              </a:r>
              <a:r>
                <a:rPr kumimoji="1" lang="zh-CN" altLang="en-US" sz="2400"/>
                <a:t>例</a:t>
              </a:r>
              <a:r>
                <a:rPr kumimoji="1" lang="en-US" altLang="zh-CN" sz="2400"/>
                <a:t>]</a:t>
              </a:r>
              <a:r>
                <a:rPr kumimoji="1" lang="zh-CN" altLang="en-US" sz="2400"/>
                <a:t>：编写计算             的程序。 </a:t>
              </a:r>
            </a:p>
          </p:txBody>
        </p:sp>
        <p:graphicFrame>
          <p:nvGraphicFramePr>
            <p:cNvPr id="33804" name="Object 4"/>
            <p:cNvGraphicFramePr>
              <a:graphicFrameLocks noChangeAspect="1"/>
            </p:cNvGraphicFramePr>
            <p:nvPr/>
          </p:nvGraphicFramePr>
          <p:xfrm>
            <a:off x="1728" y="32"/>
            <a:ext cx="512" cy="544"/>
          </p:xfrm>
          <a:graphic>
            <a:graphicData uri="http://schemas.openxmlformats.org/presentationml/2006/ole">
              <mc:AlternateContent xmlns:mc="http://schemas.openxmlformats.org/markup-compatibility/2006">
                <mc:Choice xmlns:v="urn:schemas-microsoft-com:vml" Requires="v">
                  <p:oleObj spid="_x0000_s33849" name="公式" r:id="rId3" imgW="406224" imgH="431613" progId="Equation.3">
                    <p:embed/>
                  </p:oleObj>
                </mc:Choice>
                <mc:Fallback>
                  <p:oleObj name="公式" r:id="rId3" imgW="406224"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2"/>
                          <a:ext cx="512"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25" name="Group 5"/>
          <p:cNvGrpSpPr>
            <a:grpSpLocks/>
          </p:cNvGrpSpPr>
          <p:nvPr/>
        </p:nvGrpSpPr>
        <p:grpSpPr bwMode="auto">
          <a:xfrm>
            <a:off x="4724400" y="685800"/>
            <a:ext cx="4267200" cy="5156200"/>
            <a:chOff x="2976" y="432"/>
            <a:chExt cx="2688" cy="3248"/>
          </a:xfrm>
        </p:grpSpPr>
        <p:sp>
          <p:nvSpPr>
            <p:cNvPr id="33801" name="Text Box 6"/>
            <p:cNvSpPr txBox="1">
              <a:spLocks noChangeArrowheads="1"/>
            </p:cNvSpPr>
            <p:nvPr/>
          </p:nvSpPr>
          <p:spPr bwMode="auto">
            <a:xfrm>
              <a:off x="2976" y="432"/>
              <a:ext cx="113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400">
                  <a:solidFill>
                    <a:schemeClr val="accent2"/>
                  </a:solidFill>
                </a:rPr>
                <a:t>程序</a:t>
              </a:r>
              <a:r>
                <a:rPr kumimoji="1" lang="en-US" altLang="zh-CN" sz="2400">
                  <a:solidFill>
                    <a:schemeClr val="accent2"/>
                  </a:solidFill>
                </a:rPr>
                <a:t>2</a:t>
              </a:r>
              <a:r>
                <a:rPr kumimoji="1" lang="zh-CN" altLang="en-US" sz="2400">
                  <a:solidFill>
                    <a:schemeClr val="accent2"/>
                  </a:solidFill>
                </a:rPr>
                <a:t>：</a:t>
              </a:r>
              <a:endParaRPr kumimoji="1" lang="zh-CN" altLang="en-US" sz="2400"/>
            </a:p>
          </p:txBody>
        </p:sp>
        <p:sp>
          <p:nvSpPr>
            <p:cNvPr id="33802" name="Text Box 7"/>
            <p:cNvSpPr txBox="1">
              <a:spLocks noChangeArrowheads="1"/>
            </p:cNvSpPr>
            <p:nvPr/>
          </p:nvSpPr>
          <p:spPr bwMode="auto">
            <a:xfrm>
              <a:off x="3648" y="528"/>
              <a:ext cx="2016" cy="315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80000"/>
                </a:lnSpc>
              </a:pPr>
              <a:r>
                <a:rPr kumimoji="1" lang="en-US" altLang="zh-CN" sz="2800" dirty="0"/>
                <a:t>float sum(</a:t>
              </a:r>
              <a:r>
                <a:rPr kumimoji="1" lang="en-US" altLang="zh-CN" sz="2800" dirty="0" err="1"/>
                <a:t>int</a:t>
              </a:r>
              <a:r>
                <a:rPr kumimoji="1" lang="en-US" altLang="zh-CN" sz="2800" dirty="0"/>
                <a:t> n)</a:t>
              </a:r>
            </a:p>
            <a:p>
              <a:pPr algn="l" eaLnBrk="1" hangingPunct="1">
                <a:lnSpc>
                  <a:spcPct val="80000"/>
                </a:lnSpc>
              </a:pPr>
              <a:r>
                <a:rPr kumimoji="1" lang="en-US" altLang="zh-CN" sz="2800" dirty="0"/>
                <a:t>{</a:t>
              </a:r>
            </a:p>
            <a:p>
              <a:pPr algn="l" eaLnBrk="1" hangingPunct="1">
                <a:lnSpc>
                  <a:spcPct val="80000"/>
                </a:lnSpc>
              </a:pPr>
              <a:r>
                <a:rPr kumimoji="1" lang="en-US" altLang="zh-CN" sz="2800" dirty="0"/>
                <a:t>  </a:t>
              </a:r>
              <a:r>
                <a:rPr kumimoji="1" lang="en-US" altLang="zh-CN" sz="2800" dirty="0" err="1"/>
                <a:t>int</a:t>
              </a:r>
              <a:r>
                <a:rPr kumimoji="1" lang="en-US" altLang="zh-CN" sz="2800" dirty="0"/>
                <a:t> i; float s =0;</a:t>
              </a:r>
            </a:p>
            <a:p>
              <a:pPr algn="l" eaLnBrk="1" hangingPunct="1">
                <a:lnSpc>
                  <a:spcPct val="90000"/>
                </a:lnSpc>
              </a:pPr>
              <a:r>
                <a:rPr kumimoji="1" lang="en-US" altLang="zh-CN" sz="2800" dirty="0"/>
                <a:t>  for( i=1;i&lt;=</a:t>
              </a:r>
              <a:r>
                <a:rPr kumimoji="1" lang="en-US" altLang="zh-CN" sz="2800" dirty="0" err="1"/>
                <a:t>n;i</a:t>
              </a:r>
              <a:r>
                <a:rPr kumimoji="1" lang="en-US" altLang="zh-CN" sz="2800" dirty="0"/>
                <a:t>++)</a:t>
              </a:r>
            </a:p>
            <a:p>
              <a:pPr algn="l" eaLnBrk="1" hangingPunct="1">
                <a:lnSpc>
                  <a:spcPct val="90000"/>
                </a:lnSpc>
              </a:pPr>
              <a:r>
                <a:rPr kumimoji="1" lang="en-US" altLang="zh-CN" sz="2800" dirty="0"/>
                <a:t>       s+=1.0/i;</a:t>
              </a:r>
            </a:p>
            <a:p>
              <a:pPr algn="l" eaLnBrk="1" hangingPunct="1">
                <a:lnSpc>
                  <a:spcPct val="80000"/>
                </a:lnSpc>
              </a:pPr>
              <a:r>
                <a:rPr kumimoji="1" lang="en-US" altLang="zh-CN" sz="2800" dirty="0"/>
                <a:t> </a:t>
              </a:r>
              <a:r>
                <a:rPr kumimoji="1" lang="en-US" altLang="zh-CN" sz="2800" dirty="0">
                  <a:solidFill>
                    <a:srgbClr val="C00000"/>
                  </a:solidFill>
                </a:rPr>
                <a:t>return(s)</a:t>
              </a:r>
              <a:r>
                <a:rPr kumimoji="1" lang="zh-CN" altLang="en-US" sz="2800" dirty="0">
                  <a:solidFill>
                    <a:srgbClr val="C00000"/>
                  </a:solidFill>
                </a:rPr>
                <a:t>；</a:t>
              </a:r>
            </a:p>
            <a:p>
              <a:pPr algn="l" eaLnBrk="1" hangingPunct="1">
                <a:lnSpc>
                  <a:spcPct val="80000"/>
                </a:lnSpc>
              </a:pPr>
              <a:r>
                <a:rPr kumimoji="1" lang="en-US" altLang="zh-CN" sz="2800" dirty="0"/>
                <a:t>}</a:t>
              </a:r>
            </a:p>
            <a:p>
              <a:pPr algn="l" eaLnBrk="1" hangingPunct="1"/>
              <a:r>
                <a:rPr kumimoji="1" lang="en-US" altLang="zh-CN" sz="2800" dirty="0" err="1"/>
                <a:t>int</a:t>
              </a:r>
              <a:r>
                <a:rPr kumimoji="1" lang="en-US" altLang="zh-CN" sz="2800" dirty="0"/>
                <a:t> main( )</a:t>
              </a:r>
            </a:p>
            <a:p>
              <a:pPr algn="l" eaLnBrk="1" hangingPunct="1">
                <a:lnSpc>
                  <a:spcPct val="90000"/>
                </a:lnSpc>
              </a:pPr>
              <a:r>
                <a:rPr kumimoji="1" lang="en-US" altLang="zh-CN" sz="2800" dirty="0"/>
                <a:t>{</a:t>
              </a:r>
              <a:r>
                <a:rPr kumimoji="1" lang="en-US" altLang="zh-CN" sz="2800" dirty="0" err="1"/>
                <a:t>int</a:t>
              </a:r>
              <a:r>
                <a:rPr kumimoji="1" lang="en-US" altLang="zh-CN" sz="2800" dirty="0"/>
                <a:t> n ; float x ;</a:t>
              </a:r>
            </a:p>
            <a:p>
              <a:pPr algn="l" eaLnBrk="1" hangingPunct="1">
                <a:lnSpc>
                  <a:spcPct val="90000"/>
                </a:lnSpc>
              </a:pPr>
              <a:r>
                <a:rPr kumimoji="1" lang="en-US" altLang="zh-CN" sz="2800" dirty="0"/>
                <a:t>  n=20;</a:t>
              </a:r>
            </a:p>
            <a:p>
              <a:pPr algn="l" eaLnBrk="1" hangingPunct="1">
                <a:lnSpc>
                  <a:spcPct val="80000"/>
                </a:lnSpc>
              </a:pPr>
              <a:r>
                <a:rPr kumimoji="1" lang="en-US" altLang="zh-CN" sz="2800" dirty="0"/>
                <a:t>  </a:t>
              </a:r>
              <a:r>
                <a:rPr kumimoji="1" lang="en-US" altLang="zh-CN" sz="2800" dirty="0">
                  <a:solidFill>
                    <a:srgbClr val="C00000"/>
                  </a:solidFill>
                </a:rPr>
                <a:t>x=sum(n);</a:t>
              </a:r>
            </a:p>
            <a:p>
              <a:pPr algn="l" eaLnBrk="1" hangingPunct="1"/>
              <a:r>
                <a:rPr kumimoji="1" lang="en-US" altLang="zh-CN" sz="2800" dirty="0"/>
                <a:t>  </a:t>
              </a:r>
              <a:r>
                <a:rPr kumimoji="1" lang="en-US" altLang="zh-CN" sz="2800" dirty="0" err="1"/>
                <a:t>printf</a:t>
              </a:r>
              <a:r>
                <a:rPr kumimoji="1" lang="en-US" altLang="zh-CN" sz="2800" dirty="0"/>
                <a:t>(</a:t>
              </a:r>
              <a:r>
                <a:rPr kumimoji="1" lang="en-US" altLang="zh-CN" sz="2400" dirty="0"/>
                <a:t>"</a:t>
              </a:r>
              <a:r>
                <a:rPr kumimoji="1" lang="en-US" altLang="zh-CN" sz="2800" dirty="0"/>
                <a:t>x=%</a:t>
              </a:r>
              <a:r>
                <a:rPr kumimoji="1" lang="en-US" altLang="zh-CN" sz="2800" dirty="0" err="1"/>
                <a:t>f",x</a:t>
              </a:r>
              <a:r>
                <a:rPr kumimoji="1" lang="en-US" altLang="zh-CN" sz="2800" dirty="0"/>
                <a:t>);</a:t>
              </a:r>
            </a:p>
            <a:p>
              <a:pPr algn="l" eaLnBrk="1" hangingPunct="1"/>
              <a:r>
                <a:rPr kumimoji="1" lang="en-US" altLang="zh-CN" sz="2800" dirty="0"/>
                <a:t>return 0;}  </a:t>
              </a:r>
            </a:p>
          </p:txBody>
        </p:sp>
      </p:grpSp>
      <p:grpSp>
        <p:nvGrpSpPr>
          <p:cNvPr id="133128" name="Group 8"/>
          <p:cNvGrpSpPr>
            <a:grpSpLocks/>
          </p:cNvGrpSpPr>
          <p:nvPr/>
        </p:nvGrpSpPr>
        <p:grpSpPr bwMode="auto">
          <a:xfrm>
            <a:off x="0" y="685800"/>
            <a:ext cx="4572000" cy="5156200"/>
            <a:chOff x="0" y="432"/>
            <a:chExt cx="2688" cy="3248"/>
          </a:xfrm>
        </p:grpSpPr>
        <p:sp>
          <p:nvSpPr>
            <p:cNvPr id="33799" name="Text Box 9"/>
            <p:cNvSpPr txBox="1">
              <a:spLocks noChangeArrowheads="1"/>
            </p:cNvSpPr>
            <p:nvPr/>
          </p:nvSpPr>
          <p:spPr bwMode="auto">
            <a:xfrm>
              <a:off x="624" y="528"/>
              <a:ext cx="2064" cy="315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2800" dirty="0"/>
                <a:t>void sum(</a:t>
              </a:r>
              <a:r>
                <a:rPr kumimoji="1" lang="en-US" altLang="zh-CN" sz="2800" dirty="0" err="1"/>
                <a:t>int</a:t>
              </a:r>
              <a:r>
                <a:rPr kumimoji="1" lang="en-US" altLang="zh-CN" sz="2800" dirty="0"/>
                <a:t> n)</a:t>
              </a:r>
            </a:p>
            <a:p>
              <a:pPr algn="l" eaLnBrk="1" hangingPunct="1">
                <a:lnSpc>
                  <a:spcPct val="30000"/>
                </a:lnSpc>
                <a:spcBef>
                  <a:spcPct val="50000"/>
                </a:spcBef>
              </a:pPr>
              <a:r>
                <a:rPr kumimoji="1" lang="en-US" altLang="zh-CN" sz="2800" dirty="0"/>
                <a:t>{</a:t>
              </a:r>
            </a:p>
            <a:p>
              <a:pPr algn="l" eaLnBrk="1" hangingPunct="1">
                <a:lnSpc>
                  <a:spcPct val="30000"/>
                </a:lnSpc>
                <a:spcBef>
                  <a:spcPct val="50000"/>
                </a:spcBef>
              </a:pPr>
              <a:r>
                <a:rPr kumimoji="1" lang="en-US" altLang="zh-CN" sz="2800" dirty="0"/>
                <a:t>   </a:t>
              </a:r>
              <a:r>
                <a:rPr kumimoji="1" lang="en-US" altLang="zh-CN" sz="2800" dirty="0" err="1"/>
                <a:t>int</a:t>
              </a:r>
              <a:r>
                <a:rPr kumimoji="1" lang="en-US" altLang="zh-CN" sz="2800" dirty="0"/>
                <a:t> i</a:t>
              </a:r>
              <a:r>
                <a:rPr kumimoji="1" lang="zh-CN" altLang="en-US" sz="2800" dirty="0"/>
                <a:t>；</a:t>
              </a:r>
              <a:r>
                <a:rPr kumimoji="1" lang="en-US" altLang="zh-CN" sz="2800" dirty="0"/>
                <a:t>float s=0</a:t>
              </a:r>
              <a:r>
                <a:rPr kumimoji="1" lang="zh-CN" altLang="en-US" sz="2800" dirty="0"/>
                <a:t>；</a:t>
              </a:r>
            </a:p>
            <a:p>
              <a:pPr algn="l" eaLnBrk="1" hangingPunct="1">
                <a:lnSpc>
                  <a:spcPct val="60000"/>
                </a:lnSpc>
                <a:spcBef>
                  <a:spcPct val="50000"/>
                </a:spcBef>
              </a:pPr>
              <a:r>
                <a:rPr kumimoji="1" lang="zh-CN" altLang="en-US" sz="2800" dirty="0"/>
                <a:t>   </a:t>
              </a:r>
              <a:r>
                <a:rPr kumimoji="1" lang="en-US" altLang="zh-CN" sz="2800" dirty="0"/>
                <a:t>for( i=1;i&lt;=</a:t>
              </a:r>
              <a:r>
                <a:rPr kumimoji="1" lang="en-US" altLang="zh-CN" sz="2800" dirty="0" err="1"/>
                <a:t>n;i</a:t>
              </a:r>
              <a:r>
                <a:rPr kumimoji="1" lang="en-US" altLang="zh-CN" sz="2800" dirty="0"/>
                <a:t>++)</a:t>
              </a:r>
            </a:p>
            <a:p>
              <a:pPr algn="l" eaLnBrk="1" hangingPunct="1">
                <a:lnSpc>
                  <a:spcPct val="50000"/>
                </a:lnSpc>
                <a:spcBef>
                  <a:spcPct val="50000"/>
                </a:spcBef>
              </a:pPr>
              <a:r>
                <a:rPr kumimoji="1" lang="en-US" altLang="zh-CN" sz="2800" dirty="0"/>
                <a:t>         s+=1/(float)i</a:t>
              </a:r>
              <a:r>
                <a:rPr kumimoji="1" lang="zh-CN" altLang="en-US" sz="2800" dirty="0"/>
                <a:t>；</a:t>
              </a:r>
            </a:p>
            <a:p>
              <a:pPr algn="l" eaLnBrk="1" hangingPunct="1">
                <a:lnSpc>
                  <a:spcPct val="50000"/>
                </a:lnSpc>
                <a:spcBef>
                  <a:spcPct val="50000"/>
                </a:spcBef>
              </a:pPr>
              <a:r>
                <a:rPr kumimoji="1" lang="zh-CN" altLang="en-US" sz="2800" dirty="0"/>
                <a:t>   </a:t>
              </a:r>
              <a:r>
                <a:rPr kumimoji="1" lang="en-US" altLang="zh-CN" sz="2800" dirty="0" err="1"/>
                <a:t>printf</a:t>
              </a:r>
              <a:r>
                <a:rPr kumimoji="1" lang="en-US" altLang="zh-CN" sz="2800" dirty="0"/>
                <a:t>("s=%</a:t>
              </a:r>
              <a:r>
                <a:rPr kumimoji="1" lang="en-US" altLang="zh-CN" sz="2800" dirty="0" err="1"/>
                <a:t>f",s</a:t>
              </a:r>
              <a:r>
                <a:rPr kumimoji="1" lang="en-US" altLang="zh-CN" sz="2800" dirty="0"/>
                <a:t>)</a:t>
              </a:r>
              <a:r>
                <a:rPr kumimoji="1" lang="zh-CN" altLang="en-US" sz="2800" dirty="0"/>
                <a:t>；</a:t>
              </a:r>
            </a:p>
            <a:p>
              <a:pPr algn="l" eaLnBrk="1" hangingPunct="1">
                <a:lnSpc>
                  <a:spcPct val="50000"/>
                </a:lnSpc>
                <a:spcBef>
                  <a:spcPct val="50000"/>
                </a:spcBef>
              </a:pPr>
              <a:r>
                <a:rPr kumimoji="1" lang="en-US" altLang="zh-CN" sz="2800" dirty="0"/>
                <a:t>}</a:t>
              </a:r>
            </a:p>
            <a:p>
              <a:pPr algn="l" eaLnBrk="1" hangingPunct="1">
                <a:lnSpc>
                  <a:spcPct val="50000"/>
                </a:lnSpc>
                <a:spcBef>
                  <a:spcPct val="50000"/>
                </a:spcBef>
              </a:pPr>
              <a:r>
                <a:rPr kumimoji="1" lang="en-US" altLang="zh-CN" sz="2800" dirty="0"/>
                <a:t> </a:t>
              </a:r>
              <a:r>
                <a:rPr kumimoji="1" lang="en-US" altLang="zh-CN" sz="2800" dirty="0" err="1"/>
                <a:t>int</a:t>
              </a:r>
              <a:r>
                <a:rPr kumimoji="1" lang="en-US" altLang="zh-CN" sz="2800" dirty="0"/>
                <a:t> main( )</a:t>
              </a:r>
            </a:p>
            <a:p>
              <a:pPr algn="l" eaLnBrk="1" hangingPunct="1">
                <a:lnSpc>
                  <a:spcPct val="50000"/>
                </a:lnSpc>
                <a:spcBef>
                  <a:spcPct val="50000"/>
                </a:spcBef>
              </a:pPr>
              <a:r>
                <a:rPr kumimoji="1" lang="en-US" altLang="zh-CN" sz="2800" dirty="0"/>
                <a:t> {</a:t>
              </a:r>
              <a:r>
                <a:rPr kumimoji="1" lang="en-US" altLang="zh-CN" sz="2800" dirty="0" err="1"/>
                <a:t>int</a:t>
              </a:r>
              <a:r>
                <a:rPr kumimoji="1" lang="en-US" altLang="zh-CN" sz="2800" dirty="0"/>
                <a:t> n</a:t>
              </a:r>
              <a:r>
                <a:rPr kumimoji="1" lang="zh-CN" altLang="en-US" sz="2800" dirty="0"/>
                <a:t>；</a:t>
              </a:r>
            </a:p>
            <a:p>
              <a:pPr algn="l" eaLnBrk="1" hangingPunct="1">
                <a:lnSpc>
                  <a:spcPct val="50000"/>
                </a:lnSpc>
                <a:spcBef>
                  <a:spcPct val="50000"/>
                </a:spcBef>
              </a:pPr>
              <a:r>
                <a:rPr kumimoji="1" lang="zh-CN" altLang="en-US" sz="2800" dirty="0"/>
                <a:t>   </a:t>
              </a:r>
              <a:r>
                <a:rPr kumimoji="1" lang="en-US" altLang="zh-CN" sz="2800" dirty="0"/>
                <a:t>n=20</a:t>
              </a:r>
              <a:r>
                <a:rPr kumimoji="1" lang="zh-CN" altLang="en-US" sz="2800" dirty="0"/>
                <a:t>；</a:t>
              </a:r>
            </a:p>
            <a:p>
              <a:pPr algn="l" eaLnBrk="1" hangingPunct="1">
                <a:lnSpc>
                  <a:spcPct val="40000"/>
                </a:lnSpc>
                <a:spcBef>
                  <a:spcPct val="50000"/>
                </a:spcBef>
              </a:pPr>
              <a:r>
                <a:rPr kumimoji="1" lang="zh-CN" altLang="en-US" sz="2800" dirty="0"/>
                <a:t>   </a:t>
              </a:r>
              <a:r>
                <a:rPr kumimoji="1" lang="en-US" altLang="zh-CN" sz="2800" dirty="0">
                  <a:solidFill>
                    <a:srgbClr val="C00000"/>
                  </a:solidFill>
                </a:rPr>
                <a:t>sum(n)</a:t>
              </a:r>
              <a:r>
                <a:rPr kumimoji="1" lang="zh-CN" altLang="en-US" sz="2800" dirty="0">
                  <a:solidFill>
                    <a:srgbClr val="C00000"/>
                  </a:solidFill>
                </a:rPr>
                <a:t>；</a:t>
              </a:r>
            </a:p>
            <a:p>
              <a:pPr algn="l" eaLnBrk="1" hangingPunct="1">
                <a:lnSpc>
                  <a:spcPct val="30000"/>
                </a:lnSpc>
                <a:spcBef>
                  <a:spcPct val="50000"/>
                </a:spcBef>
              </a:pPr>
              <a:r>
                <a:rPr kumimoji="1" lang="zh-CN" altLang="en-US" sz="2800" dirty="0"/>
                <a:t>   </a:t>
              </a:r>
              <a:r>
                <a:rPr kumimoji="1" lang="en-US" altLang="zh-CN" sz="2800" dirty="0"/>
                <a:t>return 0;}</a:t>
              </a:r>
            </a:p>
          </p:txBody>
        </p:sp>
        <p:sp>
          <p:nvSpPr>
            <p:cNvPr id="33800" name="Text Box 10"/>
            <p:cNvSpPr txBox="1">
              <a:spLocks noChangeArrowheads="1"/>
            </p:cNvSpPr>
            <p:nvPr/>
          </p:nvSpPr>
          <p:spPr bwMode="auto">
            <a:xfrm>
              <a:off x="0" y="432"/>
              <a:ext cx="706"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000">
                  <a:solidFill>
                    <a:schemeClr val="accent2"/>
                  </a:solidFill>
                </a:rPr>
                <a:t>程序</a:t>
              </a:r>
              <a:r>
                <a:rPr kumimoji="1" lang="en-US" altLang="zh-CN" sz="2000">
                  <a:solidFill>
                    <a:schemeClr val="accent2"/>
                  </a:solidFill>
                </a:rPr>
                <a:t>1</a:t>
              </a:r>
              <a:r>
                <a:rPr kumimoji="1" lang="zh-CN" altLang="en-US" sz="2000">
                  <a:solidFill>
                    <a:schemeClr val="accent2"/>
                  </a:solidFill>
                </a:rPr>
                <a:t>：</a:t>
              </a:r>
            </a:p>
          </p:txBody>
        </p:sp>
      </p:grpSp>
      <p:sp>
        <p:nvSpPr>
          <p:cNvPr id="133131" name="Text Box 11"/>
          <p:cNvSpPr txBox="1">
            <a:spLocks noChangeArrowheads="1"/>
          </p:cNvSpPr>
          <p:nvPr/>
        </p:nvSpPr>
        <p:spPr bwMode="auto">
          <a:xfrm>
            <a:off x="5041900" y="228600"/>
            <a:ext cx="3797300" cy="461963"/>
          </a:xfrm>
          <a:prstGeom prst="rect">
            <a:avLst/>
          </a:prstGeom>
          <a:solidFill>
            <a:srgbClr val="FFFFD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400"/>
              <a:t>程序运行结果：</a:t>
            </a:r>
            <a:r>
              <a:rPr kumimoji="1" lang="en-US" altLang="zh-CN" sz="2400"/>
              <a:t>s=3.597740</a:t>
            </a:r>
          </a:p>
        </p:txBody>
      </p:sp>
      <p:sp>
        <p:nvSpPr>
          <p:cNvPr id="133132" name="Text Box 12"/>
          <p:cNvSpPr txBox="1">
            <a:spLocks noChangeArrowheads="1"/>
          </p:cNvSpPr>
          <p:nvPr/>
        </p:nvSpPr>
        <p:spPr bwMode="auto">
          <a:xfrm>
            <a:off x="228600" y="5949950"/>
            <a:ext cx="8915400" cy="830263"/>
          </a:xfrm>
          <a:prstGeom prst="rect">
            <a:avLst/>
          </a:prstGeom>
          <a:solidFill>
            <a:srgbClr val="B1FFE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t>调用函数时，变量做函数实参，它和对应的形参各自占用</a:t>
            </a:r>
          </a:p>
          <a:p>
            <a:pPr algn="l"/>
            <a:r>
              <a:rPr kumimoji="1" lang="zh-CN" altLang="en-US" sz="2400"/>
              <a:t>独立的存储单元。</a:t>
            </a:r>
            <a:r>
              <a:rPr kumimoji="1" lang="zh-CN" altLang="en-US" sz="2400">
                <a:solidFill>
                  <a:srgbClr val="CC0000"/>
                </a:solidFill>
              </a:rPr>
              <a:t>注意两程序的区别？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wipe(up)">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3128"/>
                                        </p:tgtEl>
                                        <p:attrNameLst>
                                          <p:attrName>style.visibility</p:attrName>
                                        </p:attrNameLst>
                                      </p:cBhvr>
                                      <p:to>
                                        <p:strVal val="visible"/>
                                      </p:to>
                                    </p:set>
                                    <p:animEffect transition="in" filter="wipe(up)">
                                      <p:cBhvr>
                                        <p:cTn id="12" dur="500"/>
                                        <p:tgtEl>
                                          <p:spTgt spid="133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3125"/>
                                        </p:tgtEl>
                                        <p:attrNameLst>
                                          <p:attrName>style.visibility</p:attrName>
                                        </p:attrNameLst>
                                      </p:cBhvr>
                                      <p:to>
                                        <p:strVal val="visible"/>
                                      </p:to>
                                    </p:set>
                                    <p:animEffect transition="in" filter="wipe(up)">
                                      <p:cBhvr>
                                        <p:cTn id="17" dur="500"/>
                                        <p:tgtEl>
                                          <p:spTgt spid="133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131"/>
                                        </p:tgtEl>
                                        <p:attrNameLst>
                                          <p:attrName>style.visibility</p:attrName>
                                        </p:attrNameLst>
                                      </p:cBhvr>
                                      <p:to>
                                        <p:strVal val="visible"/>
                                      </p:to>
                                    </p:set>
                                    <p:animEffect transition="in" filter="wipe(up)">
                                      <p:cBhvr>
                                        <p:cTn id="22" dur="500"/>
                                        <p:tgtEl>
                                          <p:spTgt spid="133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3132"/>
                                        </p:tgtEl>
                                        <p:attrNameLst>
                                          <p:attrName>style.visibility</p:attrName>
                                        </p:attrNameLst>
                                      </p:cBhvr>
                                      <p:to>
                                        <p:strVal val="visible"/>
                                      </p:to>
                                    </p:set>
                                    <p:animEffect transition="in" filter="wipe(up)">
                                      <p:cBhvr>
                                        <p:cTn id="27" dur="500"/>
                                        <p:tgtEl>
                                          <p:spTgt spid="13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nimBg="1" autoUpdateAnimBg="0"/>
      <p:bldP spid="13313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8F016D4C-6FCC-410D-8850-7F8A41E2BB8B}" type="slidenum">
              <a:rPr lang="zh-CN" altLang="en-US" b="1">
                <a:solidFill>
                  <a:srgbClr val="FF9900"/>
                </a:solidFill>
              </a:rPr>
              <a:pPr>
                <a:defRPr/>
              </a:pPr>
              <a:t>26</a:t>
            </a:fld>
            <a:r>
              <a:rPr lang="zh-CN" altLang="en-US" b="1"/>
              <a:t> </a:t>
            </a:r>
            <a:r>
              <a:rPr lang="zh-CN" altLang="en-US"/>
              <a:t>页</a:t>
            </a:r>
          </a:p>
        </p:txBody>
      </p:sp>
      <p:sp>
        <p:nvSpPr>
          <p:cNvPr id="197636" name="Text Box 4"/>
          <p:cNvSpPr txBox="1">
            <a:spLocks noChangeArrowheads="1"/>
          </p:cNvSpPr>
          <p:nvPr/>
        </p:nvSpPr>
        <p:spPr bwMode="auto">
          <a:xfrm>
            <a:off x="611188" y="3357563"/>
            <a:ext cx="4343400" cy="3182937"/>
          </a:xfrm>
          <a:prstGeom prst="rect">
            <a:avLst/>
          </a:prstGeom>
          <a:noFill/>
          <a:ln w="12700">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pPr>
            <a:r>
              <a:rPr kumimoji="1" lang="en-US" altLang="zh-CN" sz="2800" b="0">
                <a:latin typeface="Arial" charset="0"/>
              </a:rPr>
              <a:t>int</a:t>
            </a:r>
            <a:r>
              <a:rPr kumimoji="1" lang="en-US" altLang="en-US" sz="2800" b="0"/>
              <a:t>  </a:t>
            </a:r>
            <a:r>
              <a:rPr kumimoji="1" lang="en-US" altLang="zh-CN" sz="2400">
                <a:latin typeface="Arial" charset="0"/>
              </a:rPr>
              <a:t>main( )   </a:t>
            </a:r>
          </a:p>
          <a:p>
            <a:pPr algn="l" eaLnBrk="1" hangingPunct="1">
              <a:spcBef>
                <a:spcPct val="20000"/>
              </a:spcBef>
            </a:pPr>
            <a:r>
              <a:rPr kumimoji="1" lang="en-US" altLang="zh-CN" sz="2400">
                <a:latin typeface="Arial" charset="0"/>
              </a:rPr>
              <a:t>     {  int a,b,c;</a:t>
            </a:r>
          </a:p>
          <a:p>
            <a:pPr algn="l" eaLnBrk="1" hangingPunct="1">
              <a:spcBef>
                <a:spcPct val="20000"/>
              </a:spcBef>
            </a:pPr>
            <a:r>
              <a:rPr kumimoji="1" lang="en-US" altLang="zh-CN" sz="2400">
                <a:latin typeface="Arial" charset="0"/>
              </a:rPr>
              <a:t>         scanf (“%d,%d”,&amp;a,&amp;b);</a:t>
            </a:r>
          </a:p>
          <a:p>
            <a:pPr algn="l" eaLnBrk="1" hangingPunct="1">
              <a:spcBef>
                <a:spcPct val="20000"/>
              </a:spcBef>
            </a:pPr>
            <a:r>
              <a:rPr kumimoji="1" lang="en-US" altLang="zh-CN" sz="2400">
                <a:latin typeface="Arial" charset="0"/>
              </a:rPr>
              <a:t>         </a:t>
            </a:r>
            <a:r>
              <a:rPr kumimoji="1" lang="en-US" altLang="zh-CN" sz="2400">
                <a:solidFill>
                  <a:schemeClr val="accent1"/>
                </a:solidFill>
                <a:latin typeface="Arial" charset="0"/>
              </a:rPr>
              <a:t>c</a:t>
            </a:r>
            <a:r>
              <a:rPr kumimoji="1" lang="en-US" altLang="zh-CN" sz="2400">
                <a:latin typeface="Arial" charset="0"/>
              </a:rPr>
              <a:t>=</a:t>
            </a:r>
            <a:r>
              <a:rPr kumimoji="1" lang="en-US" altLang="zh-CN" sz="2400">
                <a:solidFill>
                  <a:srgbClr val="CC0000"/>
                </a:solidFill>
                <a:latin typeface="Arial" charset="0"/>
              </a:rPr>
              <a:t>max(a,b);</a:t>
            </a:r>
            <a:r>
              <a:rPr kumimoji="1" lang="en-US" altLang="zh-CN" sz="2400">
                <a:latin typeface="Arial" charset="0"/>
              </a:rPr>
              <a:t> </a:t>
            </a:r>
          </a:p>
          <a:p>
            <a:pPr algn="l" eaLnBrk="1" hangingPunct="1">
              <a:spcBef>
                <a:spcPct val="20000"/>
              </a:spcBef>
            </a:pPr>
            <a:r>
              <a:rPr kumimoji="1" lang="en-US" altLang="zh-CN" sz="2400">
                <a:latin typeface="Arial" charset="0"/>
              </a:rPr>
              <a:t>         printf(“Max is %d”,c); </a:t>
            </a:r>
          </a:p>
          <a:p>
            <a:pPr algn="l" eaLnBrk="1" hangingPunct="1">
              <a:spcBef>
                <a:spcPct val="20000"/>
              </a:spcBef>
            </a:pPr>
            <a:r>
              <a:rPr kumimoji="1" lang="en-US" altLang="zh-CN" sz="2400">
                <a:latin typeface="Arial" charset="0"/>
              </a:rPr>
              <a:t>        return 0;</a:t>
            </a:r>
          </a:p>
          <a:p>
            <a:pPr algn="l" eaLnBrk="1" hangingPunct="1">
              <a:spcBef>
                <a:spcPct val="20000"/>
              </a:spcBef>
            </a:pPr>
            <a:r>
              <a:rPr kumimoji="1" lang="en-US" altLang="zh-CN" sz="2400">
                <a:latin typeface="Arial" charset="0"/>
              </a:rPr>
              <a:t>     }</a:t>
            </a:r>
            <a:endParaRPr kumimoji="1" lang="en-US" altLang="zh-CN" sz="2400"/>
          </a:p>
        </p:txBody>
      </p:sp>
      <p:sp>
        <p:nvSpPr>
          <p:cNvPr id="197637" name="Text Box 5"/>
          <p:cNvSpPr txBox="1">
            <a:spLocks noChangeArrowheads="1"/>
          </p:cNvSpPr>
          <p:nvPr/>
        </p:nvSpPr>
        <p:spPr bwMode="auto">
          <a:xfrm>
            <a:off x="684213" y="620713"/>
            <a:ext cx="4175125" cy="2678112"/>
          </a:xfrm>
          <a:prstGeom prst="rect">
            <a:avLst/>
          </a:prstGeom>
          <a:noFill/>
          <a:ln w="12700">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en-US" altLang="zh-CN" sz="2400"/>
              <a:t>[</a:t>
            </a:r>
            <a:r>
              <a:rPr kumimoji="1" lang="zh-CN" altLang="en-US" sz="2400"/>
              <a:t>例</a:t>
            </a:r>
            <a:r>
              <a:rPr kumimoji="1" lang="en-US" altLang="zh-CN" sz="2400"/>
              <a:t>8-5] </a:t>
            </a:r>
          </a:p>
          <a:p>
            <a:pPr algn="l"/>
            <a:r>
              <a:rPr kumimoji="1" lang="en-US" altLang="zh-CN" sz="2400">
                <a:latin typeface="Arial" charset="0"/>
              </a:rPr>
              <a:t>    int max(int </a:t>
            </a:r>
            <a:r>
              <a:rPr kumimoji="1" lang="en-US" altLang="zh-CN" sz="2400">
                <a:solidFill>
                  <a:srgbClr val="CC0000"/>
                </a:solidFill>
                <a:latin typeface="Arial" charset="0"/>
              </a:rPr>
              <a:t> x</a:t>
            </a:r>
            <a:r>
              <a:rPr kumimoji="1" lang="en-US" altLang="zh-CN" sz="2400">
                <a:latin typeface="Arial" charset="0"/>
              </a:rPr>
              <a:t>, int </a:t>
            </a:r>
            <a:r>
              <a:rPr kumimoji="1" lang="en-US" altLang="zh-CN" sz="2400">
                <a:solidFill>
                  <a:srgbClr val="CC0000"/>
                </a:solidFill>
                <a:latin typeface="Arial" charset="0"/>
              </a:rPr>
              <a:t>y</a:t>
            </a:r>
            <a:r>
              <a:rPr kumimoji="1" lang="en-US" altLang="zh-CN" sz="2400">
                <a:latin typeface="Arial" charset="0"/>
              </a:rPr>
              <a:t>)  </a:t>
            </a:r>
          </a:p>
          <a:p>
            <a:pPr algn="l"/>
            <a:r>
              <a:rPr kumimoji="1" lang="en-US" altLang="zh-CN" sz="2400">
                <a:latin typeface="Arial" charset="0"/>
              </a:rPr>
              <a:t>     { </a:t>
            </a:r>
          </a:p>
          <a:p>
            <a:pPr algn="l"/>
            <a:r>
              <a:rPr kumimoji="1" lang="en-US" altLang="zh-CN" sz="2400">
                <a:latin typeface="Arial" charset="0"/>
              </a:rPr>
              <a:t>         int  z; </a:t>
            </a:r>
          </a:p>
          <a:p>
            <a:pPr algn="l"/>
            <a:r>
              <a:rPr kumimoji="1" lang="en-US" altLang="zh-CN" sz="2400">
                <a:latin typeface="Arial" charset="0"/>
              </a:rPr>
              <a:t>         z=x&gt;y? x:y; </a:t>
            </a:r>
          </a:p>
          <a:p>
            <a:pPr algn="l"/>
            <a:r>
              <a:rPr kumimoji="1" lang="en-US" altLang="zh-CN" sz="2400">
                <a:latin typeface="Arial" charset="0"/>
              </a:rPr>
              <a:t>         </a:t>
            </a:r>
            <a:r>
              <a:rPr kumimoji="1" lang="en-US" altLang="zh-CN" sz="2400">
                <a:solidFill>
                  <a:schemeClr val="accent1"/>
                </a:solidFill>
                <a:latin typeface="Arial" charset="0"/>
              </a:rPr>
              <a:t>return(z);</a:t>
            </a:r>
            <a:r>
              <a:rPr kumimoji="1" lang="en-US" altLang="zh-CN">
                <a:latin typeface="Arial" charset="0"/>
              </a:rPr>
              <a:t>                                                        </a:t>
            </a:r>
          </a:p>
          <a:p>
            <a:pPr algn="l"/>
            <a:r>
              <a:rPr kumimoji="1" lang="en-US" altLang="zh-CN">
                <a:latin typeface="Arial" charset="0"/>
              </a:rPr>
              <a:t>       </a:t>
            </a:r>
            <a:r>
              <a:rPr kumimoji="1" lang="en-US" altLang="zh-CN" sz="2400">
                <a:latin typeface="Arial" charset="0"/>
              </a:rPr>
              <a:t>}</a:t>
            </a:r>
          </a:p>
        </p:txBody>
      </p:sp>
      <p:grpSp>
        <p:nvGrpSpPr>
          <p:cNvPr id="197643" name="Group 11"/>
          <p:cNvGrpSpPr>
            <a:grpSpLocks/>
          </p:cNvGrpSpPr>
          <p:nvPr/>
        </p:nvGrpSpPr>
        <p:grpSpPr bwMode="auto">
          <a:xfrm>
            <a:off x="2843213" y="1341438"/>
            <a:ext cx="2449512" cy="647700"/>
            <a:chOff x="2517" y="1423"/>
            <a:chExt cx="1296" cy="397"/>
          </a:xfrm>
        </p:grpSpPr>
        <p:sp>
          <p:nvSpPr>
            <p:cNvPr id="34834" name="Line 9"/>
            <p:cNvSpPr>
              <a:spLocks noChangeShapeType="1"/>
            </p:cNvSpPr>
            <p:nvPr/>
          </p:nvSpPr>
          <p:spPr bwMode="auto">
            <a:xfrm>
              <a:off x="2517" y="1480"/>
              <a:ext cx="1296" cy="34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10"/>
            <p:cNvSpPr>
              <a:spLocks noChangeShapeType="1"/>
            </p:cNvSpPr>
            <p:nvPr/>
          </p:nvSpPr>
          <p:spPr bwMode="auto">
            <a:xfrm>
              <a:off x="2853" y="1423"/>
              <a:ext cx="960" cy="39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7644" name="Text Box 12"/>
          <p:cNvSpPr txBox="1">
            <a:spLocks noChangeArrowheads="1"/>
          </p:cNvSpPr>
          <p:nvPr/>
        </p:nvSpPr>
        <p:spPr bwMode="auto">
          <a:xfrm>
            <a:off x="5435600" y="1844675"/>
            <a:ext cx="2160588" cy="70802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r>
              <a:rPr kumimoji="1" lang="zh-CN" altLang="en-US" sz="2000">
                <a:solidFill>
                  <a:srgbClr val="CC3300"/>
                </a:solidFill>
              </a:rPr>
              <a:t>形参：通知系统                                                       要预留内存位置</a:t>
            </a:r>
            <a:r>
              <a:rPr kumimoji="1" lang="en-US" altLang="zh-CN" sz="2000">
                <a:solidFill>
                  <a:srgbClr val="CC3300"/>
                </a:solidFill>
              </a:rPr>
              <a:t>.</a:t>
            </a:r>
          </a:p>
        </p:txBody>
      </p:sp>
      <p:grpSp>
        <p:nvGrpSpPr>
          <p:cNvPr id="197648" name="Group 16"/>
          <p:cNvGrpSpPr>
            <a:grpSpLocks/>
          </p:cNvGrpSpPr>
          <p:nvPr/>
        </p:nvGrpSpPr>
        <p:grpSpPr bwMode="auto">
          <a:xfrm>
            <a:off x="2700338" y="5229225"/>
            <a:ext cx="2735262" cy="504825"/>
            <a:chOff x="1701" y="3294"/>
            <a:chExt cx="1543" cy="363"/>
          </a:xfrm>
        </p:grpSpPr>
        <p:sp>
          <p:nvSpPr>
            <p:cNvPr id="34832" name="Line 14"/>
            <p:cNvSpPr>
              <a:spLocks noChangeShapeType="1"/>
            </p:cNvSpPr>
            <p:nvPr/>
          </p:nvSpPr>
          <p:spPr bwMode="auto">
            <a:xfrm>
              <a:off x="1701" y="3308"/>
              <a:ext cx="1543" cy="349"/>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3" name="Line 15"/>
            <p:cNvSpPr>
              <a:spLocks noChangeShapeType="1"/>
            </p:cNvSpPr>
            <p:nvPr/>
          </p:nvSpPr>
          <p:spPr bwMode="auto">
            <a:xfrm>
              <a:off x="1927" y="3294"/>
              <a:ext cx="1317" cy="36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7649" name="Text Box 17"/>
          <p:cNvSpPr txBox="1">
            <a:spLocks noChangeArrowheads="1"/>
          </p:cNvSpPr>
          <p:nvPr/>
        </p:nvSpPr>
        <p:spPr bwMode="auto">
          <a:xfrm>
            <a:off x="5435600" y="5373688"/>
            <a:ext cx="2160588" cy="70802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r>
              <a:rPr kumimoji="1" lang="zh-CN" altLang="en-US" sz="2000">
                <a:solidFill>
                  <a:srgbClr val="FF3300"/>
                </a:solidFill>
              </a:rPr>
              <a:t>实参：在运行时把值传给函数</a:t>
            </a:r>
            <a:r>
              <a:rPr kumimoji="1" lang="en-US" altLang="zh-CN" sz="2000">
                <a:solidFill>
                  <a:srgbClr val="FF3300"/>
                </a:solidFill>
              </a:rPr>
              <a:t>.</a:t>
            </a:r>
          </a:p>
        </p:txBody>
      </p:sp>
      <p:sp>
        <p:nvSpPr>
          <p:cNvPr id="197670" name="Text Box 38"/>
          <p:cNvSpPr txBox="1">
            <a:spLocks noChangeArrowheads="1"/>
          </p:cNvSpPr>
          <p:nvPr/>
        </p:nvSpPr>
        <p:spPr bwMode="auto">
          <a:xfrm>
            <a:off x="5508625" y="3716338"/>
            <a:ext cx="2160588" cy="708025"/>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r>
              <a:rPr kumimoji="1" lang="zh-CN" altLang="en-US" sz="2000">
                <a:solidFill>
                  <a:srgbClr val="FF3300"/>
                </a:solidFill>
              </a:rPr>
              <a:t>把函数的</a:t>
            </a:r>
            <a:r>
              <a:rPr kumimoji="1" lang="zh-CN" altLang="en-US" sz="2000"/>
              <a:t>        </a:t>
            </a:r>
            <a:endParaRPr kumimoji="1" lang="zh-CN" altLang="en-US" sz="2000">
              <a:solidFill>
                <a:srgbClr val="FF3300"/>
              </a:solidFill>
            </a:endParaRPr>
          </a:p>
          <a:p>
            <a:pPr algn="ctr" eaLnBrk="1" hangingPunct="1"/>
            <a:r>
              <a:rPr kumimoji="1" lang="zh-CN" altLang="en-US" sz="2000">
                <a:solidFill>
                  <a:srgbClr val="FF3300"/>
                </a:solidFill>
              </a:rPr>
              <a:t> 结果赋给函数名</a:t>
            </a:r>
          </a:p>
        </p:txBody>
      </p:sp>
      <p:sp>
        <p:nvSpPr>
          <p:cNvPr id="197671" name="Rectangle 39"/>
          <p:cNvSpPr>
            <a:spLocks noGrp="1" noChangeArrowheads="1"/>
          </p:cNvSpPr>
          <p:nvPr>
            <p:ph type="body" idx="1"/>
          </p:nvPr>
        </p:nvSpPr>
        <p:spPr>
          <a:xfrm>
            <a:off x="684213" y="0"/>
            <a:ext cx="7954962" cy="476250"/>
          </a:xfrm>
          <a:noFill/>
        </p:spPr>
        <p:txBody>
          <a:bodyPr/>
          <a:lstStyle/>
          <a:p>
            <a:pPr algn="ctr">
              <a:buFontTx/>
              <a:buNone/>
            </a:pPr>
            <a:r>
              <a:rPr lang="zh-CN" altLang="en-US" b="1">
                <a:solidFill>
                  <a:schemeClr val="tx1"/>
                </a:solidFill>
              </a:rPr>
              <a:t>形参与实参、函数名与返回值之间的关系</a:t>
            </a:r>
          </a:p>
        </p:txBody>
      </p:sp>
      <p:grpSp>
        <p:nvGrpSpPr>
          <p:cNvPr id="197702" name="Group 70"/>
          <p:cNvGrpSpPr>
            <a:grpSpLocks/>
          </p:cNvGrpSpPr>
          <p:nvPr/>
        </p:nvGrpSpPr>
        <p:grpSpPr bwMode="auto">
          <a:xfrm>
            <a:off x="2268538" y="2852738"/>
            <a:ext cx="2952750" cy="2160587"/>
            <a:chOff x="1474" y="1752"/>
            <a:chExt cx="1860" cy="1361"/>
          </a:xfrm>
        </p:grpSpPr>
        <p:sp>
          <p:nvSpPr>
            <p:cNvPr id="34828" name="Line 66"/>
            <p:cNvSpPr>
              <a:spLocks noChangeShapeType="1"/>
            </p:cNvSpPr>
            <p:nvPr/>
          </p:nvSpPr>
          <p:spPr bwMode="auto">
            <a:xfrm flipH="1">
              <a:off x="2109" y="3113"/>
              <a:ext cx="1225" cy="0"/>
            </a:xfrm>
            <a:prstGeom prst="line">
              <a:avLst/>
            </a:prstGeom>
            <a:noFill/>
            <a:ln w="28575">
              <a:solidFill>
                <a:srgbClr val="CC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Line 67"/>
            <p:cNvSpPr>
              <a:spLocks noChangeShapeType="1"/>
            </p:cNvSpPr>
            <p:nvPr/>
          </p:nvSpPr>
          <p:spPr bwMode="auto">
            <a:xfrm>
              <a:off x="3334" y="1933"/>
              <a:ext cx="0" cy="1180"/>
            </a:xfrm>
            <a:prstGeom prst="line">
              <a:avLst/>
            </a:prstGeom>
            <a:noFill/>
            <a:ln w="28575">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68"/>
            <p:cNvSpPr>
              <a:spLocks noChangeShapeType="1"/>
            </p:cNvSpPr>
            <p:nvPr/>
          </p:nvSpPr>
          <p:spPr bwMode="auto">
            <a:xfrm flipH="1" flipV="1">
              <a:off x="1474" y="1933"/>
              <a:ext cx="186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1" name="Line 69"/>
            <p:cNvSpPr>
              <a:spLocks noChangeShapeType="1"/>
            </p:cNvSpPr>
            <p:nvPr/>
          </p:nvSpPr>
          <p:spPr bwMode="auto">
            <a:xfrm>
              <a:off x="1474" y="1752"/>
              <a:ext cx="5" cy="18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71">
                                            <p:txEl>
                                              <p:pRg st="0" end="0"/>
                                            </p:txEl>
                                          </p:spTgt>
                                        </p:tgtEl>
                                        <p:attrNameLst>
                                          <p:attrName>style.visibility</p:attrName>
                                        </p:attrNameLst>
                                      </p:cBhvr>
                                      <p:to>
                                        <p:strVal val="visible"/>
                                      </p:to>
                                    </p:set>
                                    <p:animEffect transition="in" filter="wipe(left)">
                                      <p:cBhvr>
                                        <p:cTn id="7" dur="500"/>
                                        <p:tgtEl>
                                          <p:spTgt spid="1976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7"/>
                                        </p:tgtEl>
                                        <p:attrNameLst>
                                          <p:attrName>style.visibility</p:attrName>
                                        </p:attrNameLst>
                                      </p:cBhvr>
                                      <p:to>
                                        <p:strVal val="visible"/>
                                      </p:to>
                                    </p:set>
                                    <p:animEffect transition="in" filter="wipe(left)">
                                      <p:cBhvr>
                                        <p:cTn id="12" dur="500"/>
                                        <p:tgtEl>
                                          <p:spTgt spid="197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6"/>
                                        </p:tgtEl>
                                        <p:attrNameLst>
                                          <p:attrName>style.visibility</p:attrName>
                                        </p:attrNameLst>
                                      </p:cBhvr>
                                      <p:to>
                                        <p:strVal val="visible"/>
                                      </p:to>
                                    </p:set>
                                    <p:animEffect transition="in" filter="wipe(left)">
                                      <p:cBhvr>
                                        <p:cTn id="17" dur="500"/>
                                        <p:tgtEl>
                                          <p:spTgt spid="197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97643"/>
                                        </p:tgtEl>
                                        <p:attrNameLst>
                                          <p:attrName>style.visibility</p:attrName>
                                        </p:attrNameLst>
                                      </p:cBhvr>
                                      <p:to>
                                        <p:strVal val="visible"/>
                                      </p:to>
                                    </p:set>
                                    <p:animEffect transition="in" filter="wipe(up)">
                                      <p:cBhvr>
                                        <p:cTn id="22" dur="500"/>
                                        <p:tgtEl>
                                          <p:spTgt spid="1976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97648"/>
                                        </p:tgtEl>
                                        <p:attrNameLst>
                                          <p:attrName>style.visibility</p:attrName>
                                        </p:attrNameLst>
                                      </p:cBhvr>
                                      <p:to>
                                        <p:strVal val="visible"/>
                                      </p:to>
                                    </p:set>
                                    <p:animEffect transition="in" filter="wipe(up)">
                                      <p:cBhvr>
                                        <p:cTn id="31" dur="500"/>
                                        <p:tgtEl>
                                          <p:spTgt spid="1976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764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97702"/>
                                        </p:tgtEl>
                                        <p:attrNameLst>
                                          <p:attrName>style.visibility</p:attrName>
                                        </p:attrNameLst>
                                      </p:cBhvr>
                                      <p:to>
                                        <p:strVal val="visible"/>
                                      </p:to>
                                    </p:set>
                                    <p:animEffect transition="in" filter="wipe(up)">
                                      <p:cBhvr>
                                        <p:cTn id="40" dur="500"/>
                                        <p:tgtEl>
                                          <p:spTgt spid="1977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autoUpdateAnimBg="0"/>
      <p:bldP spid="197637" grpId="0" animBg="1"/>
      <p:bldP spid="197644" grpId="0" animBg="1"/>
      <p:bldP spid="197649" grpId="0" animBg="1"/>
      <p:bldP spid="197670" grpId="0" animBg="1"/>
      <p:bldP spid="197671"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4572000" y="1125538"/>
            <a:ext cx="1219200" cy="4876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bg1"/>
                </a:solidFill>
                <a:miter lim="800000"/>
                <a:headEnd/>
                <a:tailEnd/>
              </a14:hiddenLine>
            </a:ext>
          </a:extLst>
        </p:spPr>
        <p:txBody>
          <a:bodyPr wrap="none" anchor="ctr"/>
          <a:lstStyle/>
          <a:p>
            <a:pPr algn="ctr">
              <a:lnSpc>
                <a:spcPct val="90000"/>
              </a:lnSpc>
            </a:pPr>
            <a:r>
              <a:rPr kumimoji="1" lang="en-US" altLang="zh-CN" sz="2800">
                <a:solidFill>
                  <a:srgbClr val="FF0000"/>
                </a:solidFill>
                <a:latin typeface="宋体" charset="-122"/>
              </a:rPr>
              <a:t>/*1*/</a:t>
            </a:r>
          </a:p>
          <a:p>
            <a:pPr algn="ctr">
              <a:lnSpc>
                <a:spcPct val="90000"/>
              </a:lnSpc>
            </a:pPr>
            <a:r>
              <a:rPr kumimoji="1" lang="en-US" altLang="zh-CN" sz="2800">
                <a:solidFill>
                  <a:srgbClr val="FF0000"/>
                </a:solidFill>
                <a:latin typeface="宋体" charset="-122"/>
              </a:rPr>
              <a:t>/*2*/</a:t>
            </a:r>
          </a:p>
          <a:p>
            <a:pPr algn="ctr">
              <a:lnSpc>
                <a:spcPct val="90000"/>
              </a:lnSpc>
            </a:pPr>
            <a:r>
              <a:rPr kumimoji="1" lang="en-US" altLang="zh-CN" sz="2800">
                <a:solidFill>
                  <a:srgbClr val="FF0000"/>
                </a:solidFill>
                <a:latin typeface="宋体" charset="-122"/>
              </a:rPr>
              <a:t>/*3*/</a:t>
            </a:r>
          </a:p>
          <a:p>
            <a:pPr algn="ctr">
              <a:lnSpc>
                <a:spcPct val="90000"/>
              </a:lnSpc>
            </a:pPr>
            <a:r>
              <a:rPr kumimoji="1" lang="en-US" altLang="zh-CN" sz="2800">
                <a:solidFill>
                  <a:srgbClr val="FF0000"/>
                </a:solidFill>
                <a:latin typeface="宋体" charset="-122"/>
              </a:rPr>
              <a:t>/*4*/</a:t>
            </a:r>
          </a:p>
          <a:p>
            <a:pPr algn="ctr">
              <a:lnSpc>
                <a:spcPct val="90000"/>
              </a:lnSpc>
            </a:pPr>
            <a:r>
              <a:rPr kumimoji="1" lang="en-US" altLang="zh-CN" sz="2800">
                <a:solidFill>
                  <a:srgbClr val="FF0000"/>
                </a:solidFill>
                <a:latin typeface="宋体" charset="-122"/>
              </a:rPr>
              <a:t>/*5*/</a:t>
            </a:r>
          </a:p>
          <a:p>
            <a:pPr algn="ctr">
              <a:lnSpc>
                <a:spcPct val="90000"/>
              </a:lnSpc>
            </a:pPr>
            <a:endParaRPr kumimoji="1" lang="en-US" altLang="zh-CN" sz="2800">
              <a:solidFill>
                <a:srgbClr val="FF0000"/>
              </a:solidFill>
              <a:latin typeface="宋体" charset="-122"/>
            </a:endParaRPr>
          </a:p>
          <a:p>
            <a:pPr algn="ctr">
              <a:lnSpc>
                <a:spcPct val="90000"/>
              </a:lnSpc>
            </a:pPr>
            <a:r>
              <a:rPr kumimoji="1" lang="en-US" altLang="zh-CN" sz="2800">
                <a:solidFill>
                  <a:srgbClr val="FF0000"/>
                </a:solidFill>
                <a:latin typeface="宋体" charset="-122"/>
              </a:rPr>
              <a:t>/*11*/</a:t>
            </a:r>
          </a:p>
          <a:p>
            <a:pPr algn="ctr">
              <a:lnSpc>
                <a:spcPct val="90000"/>
              </a:lnSpc>
            </a:pPr>
            <a:r>
              <a:rPr kumimoji="1" lang="en-US" altLang="zh-CN" sz="2800">
                <a:solidFill>
                  <a:srgbClr val="FF0000"/>
                </a:solidFill>
                <a:latin typeface="宋体" charset="-122"/>
              </a:rPr>
              <a:t>/*12*/</a:t>
            </a:r>
          </a:p>
          <a:p>
            <a:pPr algn="ctr">
              <a:lnSpc>
                <a:spcPct val="90000"/>
              </a:lnSpc>
            </a:pPr>
            <a:r>
              <a:rPr kumimoji="1" lang="en-US" altLang="zh-CN" sz="2800">
                <a:solidFill>
                  <a:srgbClr val="FF0000"/>
                </a:solidFill>
                <a:latin typeface="宋体" charset="-122"/>
              </a:rPr>
              <a:t>/*13*/</a:t>
            </a:r>
          </a:p>
          <a:p>
            <a:pPr algn="ctr">
              <a:lnSpc>
                <a:spcPct val="90000"/>
              </a:lnSpc>
            </a:pPr>
            <a:r>
              <a:rPr kumimoji="1" lang="en-US" altLang="zh-CN" sz="2800">
                <a:solidFill>
                  <a:srgbClr val="FF0000"/>
                </a:solidFill>
                <a:latin typeface="宋体" charset="-122"/>
              </a:rPr>
              <a:t>/*14*/</a:t>
            </a:r>
          </a:p>
          <a:p>
            <a:pPr algn="ctr">
              <a:lnSpc>
                <a:spcPct val="90000"/>
              </a:lnSpc>
            </a:pPr>
            <a:r>
              <a:rPr kumimoji="1" lang="en-US" altLang="zh-CN" sz="2800">
                <a:solidFill>
                  <a:srgbClr val="FF0000"/>
                </a:solidFill>
                <a:latin typeface="宋体" charset="-122"/>
              </a:rPr>
              <a:t>/*15*/</a:t>
            </a:r>
          </a:p>
          <a:p>
            <a:pPr algn="ctr">
              <a:lnSpc>
                <a:spcPct val="90000"/>
              </a:lnSpc>
            </a:pPr>
            <a:r>
              <a:rPr kumimoji="1" lang="en-US" altLang="zh-CN" sz="2800">
                <a:solidFill>
                  <a:srgbClr val="FF0000"/>
                </a:solidFill>
                <a:latin typeface="宋体" charset="-122"/>
              </a:rPr>
              <a:t>/*16*/</a:t>
            </a:r>
          </a:p>
        </p:txBody>
      </p:sp>
      <p:sp>
        <p:nvSpPr>
          <p:cNvPr id="135171" name="Rectangle 3"/>
          <p:cNvSpPr>
            <a:spLocks noChangeArrowheads="1"/>
          </p:cNvSpPr>
          <p:nvPr/>
        </p:nvSpPr>
        <p:spPr bwMode="auto">
          <a:xfrm>
            <a:off x="5772150" y="3543300"/>
            <a:ext cx="304800" cy="381000"/>
          </a:xfrm>
          <a:prstGeom prst="rect">
            <a:avLst/>
          </a:prstGeom>
          <a:solidFill>
            <a:srgbClr val="CCFFFF"/>
          </a:solidFill>
          <a:ln w="38100">
            <a:solidFill>
              <a:srgbClr val="FF0000"/>
            </a:solidFill>
            <a:miter lim="800000"/>
            <a:headEnd/>
            <a:tailEnd/>
          </a:ln>
        </p:spPr>
        <p:txBody>
          <a:bodyPr wrap="none" anchor="ctr"/>
          <a:lstStyle/>
          <a:p>
            <a:endParaRPr lang="zh-CN" altLang="en-US"/>
          </a:p>
        </p:txBody>
      </p:sp>
      <p:sp>
        <p:nvSpPr>
          <p:cNvPr id="135172" name="Rectangle 4"/>
          <p:cNvSpPr>
            <a:spLocks noChangeArrowheads="1"/>
          </p:cNvSpPr>
          <p:nvPr/>
        </p:nvSpPr>
        <p:spPr bwMode="auto">
          <a:xfrm>
            <a:off x="5772150" y="5448300"/>
            <a:ext cx="304800" cy="381000"/>
          </a:xfrm>
          <a:prstGeom prst="rect">
            <a:avLst/>
          </a:prstGeom>
          <a:solidFill>
            <a:srgbClr val="CCFFFF"/>
          </a:solidFill>
          <a:ln w="38100">
            <a:solidFill>
              <a:srgbClr val="FF0000"/>
            </a:solidFill>
            <a:miter lim="800000"/>
            <a:headEnd/>
            <a:tailEnd/>
          </a:ln>
        </p:spPr>
        <p:txBody>
          <a:bodyPr wrap="none" anchor="ctr"/>
          <a:lstStyle/>
          <a:p>
            <a:endParaRPr lang="zh-CN" altLang="en-US"/>
          </a:p>
        </p:txBody>
      </p:sp>
      <p:sp>
        <p:nvSpPr>
          <p:cNvPr id="135173" name="Rectangle 5"/>
          <p:cNvSpPr>
            <a:spLocks noChangeArrowheads="1"/>
          </p:cNvSpPr>
          <p:nvPr/>
        </p:nvSpPr>
        <p:spPr bwMode="auto">
          <a:xfrm>
            <a:off x="5772150" y="2400300"/>
            <a:ext cx="304800" cy="381000"/>
          </a:xfrm>
          <a:prstGeom prst="rect">
            <a:avLst/>
          </a:prstGeom>
          <a:solidFill>
            <a:srgbClr val="CCFFFF"/>
          </a:solidFill>
          <a:ln w="38100">
            <a:solidFill>
              <a:srgbClr val="FF0000"/>
            </a:solidFill>
            <a:miter lim="800000"/>
            <a:headEnd/>
            <a:tailEnd/>
          </a:ln>
        </p:spPr>
        <p:txBody>
          <a:bodyPr wrap="none" anchor="ctr"/>
          <a:lstStyle/>
          <a:p>
            <a:endParaRPr lang="zh-CN" altLang="en-US"/>
          </a:p>
        </p:txBody>
      </p:sp>
      <p:sp>
        <p:nvSpPr>
          <p:cNvPr id="135174" name="Rectangle 6"/>
          <p:cNvSpPr>
            <a:spLocks noChangeArrowheads="1"/>
          </p:cNvSpPr>
          <p:nvPr/>
        </p:nvSpPr>
        <p:spPr bwMode="auto">
          <a:xfrm>
            <a:off x="508000" y="1181100"/>
            <a:ext cx="4351338"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wrap="none">
            <a:spAutoFit/>
          </a:bodyPr>
          <a:lstStyle/>
          <a:p>
            <a:pPr algn="l" eaLnBrk="0" hangingPunct="0">
              <a:lnSpc>
                <a:spcPct val="90000"/>
              </a:lnSpc>
            </a:pPr>
            <a:r>
              <a:rPr kumimoji="1" lang="en-US" altLang="zh-CN" sz="2800">
                <a:latin typeface="宋体" charset="-122"/>
              </a:rPr>
              <a:t>int main()</a:t>
            </a:r>
          </a:p>
          <a:p>
            <a:pPr algn="l" eaLnBrk="0" hangingPunct="0">
              <a:lnSpc>
                <a:spcPct val="90000"/>
              </a:lnSpc>
            </a:pPr>
            <a:r>
              <a:rPr kumimoji="1" lang="en-US" altLang="zh-CN" sz="2800">
                <a:latin typeface="宋体" charset="-122"/>
              </a:rPr>
              <a:t> {int a,b,c; int </a:t>
            </a:r>
            <a:r>
              <a:rPr kumimoji="1" lang="en-US" altLang="zh-CN" sz="2800">
                <a:solidFill>
                  <a:srgbClr val="FF0000"/>
                </a:solidFill>
                <a:latin typeface="宋体" charset="-122"/>
              </a:rPr>
              <a:t>max</a:t>
            </a:r>
            <a:r>
              <a:rPr kumimoji="1" lang="en-US" altLang="zh-CN" sz="2800">
                <a:latin typeface="宋体" charset="-122"/>
              </a:rPr>
              <a:t>();</a:t>
            </a:r>
          </a:p>
          <a:p>
            <a:pPr algn="l" eaLnBrk="0" hangingPunct="0">
              <a:lnSpc>
                <a:spcPct val="90000"/>
              </a:lnSpc>
            </a:pPr>
            <a:r>
              <a:rPr kumimoji="1" lang="en-US" altLang="zh-CN" sz="2800">
                <a:latin typeface="宋体" charset="-122"/>
              </a:rPr>
              <a:t>  scanf("%d,%d",&amp;a,&amp;b);</a:t>
            </a:r>
          </a:p>
          <a:p>
            <a:pPr algn="l" eaLnBrk="0" hangingPunct="0">
              <a:lnSpc>
                <a:spcPct val="90000"/>
              </a:lnSpc>
            </a:pPr>
            <a:r>
              <a:rPr kumimoji="1" lang="en-US" altLang="zh-CN" sz="2800">
                <a:latin typeface="宋体" charset="-122"/>
              </a:rPr>
              <a:t>  c=</a:t>
            </a:r>
            <a:r>
              <a:rPr kumimoji="1" lang="en-US" altLang="zh-CN" sz="2800">
                <a:solidFill>
                  <a:srgbClr val="FF0000"/>
                </a:solidFill>
                <a:latin typeface="宋体" charset="-122"/>
              </a:rPr>
              <a:t>max(a,b);</a:t>
            </a:r>
          </a:p>
          <a:p>
            <a:pPr algn="l" eaLnBrk="0" hangingPunct="0">
              <a:lnSpc>
                <a:spcPct val="90000"/>
              </a:lnSpc>
            </a:pPr>
            <a:r>
              <a:rPr kumimoji="1" lang="en-US" altLang="zh-CN" sz="2800">
                <a:latin typeface="宋体" charset="-122"/>
              </a:rPr>
              <a:t>  printf("max=%d\n",c);</a:t>
            </a:r>
          </a:p>
          <a:p>
            <a:pPr algn="l" eaLnBrk="0" hangingPunct="0">
              <a:lnSpc>
                <a:spcPct val="90000"/>
              </a:lnSpc>
            </a:pPr>
            <a:r>
              <a:rPr kumimoji="1" lang="en-US" altLang="zh-CN" sz="2800">
                <a:latin typeface="宋体" charset="-122"/>
              </a:rPr>
              <a:t>  return 0;}</a:t>
            </a:r>
          </a:p>
          <a:p>
            <a:pPr algn="l" eaLnBrk="0" hangingPunct="0">
              <a:lnSpc>
                <a:spcPct val="90000"/>
              </a:lnSpc>
            </a:pPr>
            <a:r>
              <a:rPr kumimoji="1" lang="en-US" altLang="zh-CN" sz="2800">
                <a:latin typeface="宋体" charset="-122"/>
              </a:rPr>
              <a:t> int </a:t>
            </a:r>
            <a:r>
              <a:rPr kumimoji="1" lang="en-US" altLang="zh-CN" sz="2800">
                <a:solidFill>
                  <a:srgbClr val="FF0000"/>
                </a:solidFill>
                <a:latin typeface="宋体" charset="-122"/>
              </a:rPr>
              <a:t>max(x,y)</a:t>
            </a:r>
          </a:p>
          <a:p>
            <a:pPr algn="l" eaLnBrk="0" hangingPunct="0">
              <a:lnSpc>
                <a:spcPct val="90000"/>
              </a:lnSpc>
            </a:pPr>
            <a:r>
              <a:rPr kumimoji="1" lang="en-US" altLang="zh-CN" sz="2800">
                <a:latin typeface="宋体" charset="-122"/>
              </a:rPr>
              <a:t> int x,y;</a:t>
            </a:r>
          </a:p>
          <a:p>
            <a:pPr algn="l" eaLnBrk="0" hangingPunct="0">
              <a:lnSpc>
                <a:spcPct val="90000"/>
              </a:lnSpc>
            </a:pPr>
            <a:r>
              <a:rPr kumimoji="1" lang="en-US" altLang="zh-CN" sz="2800">
                <a:latin typeface="宋体" charset="-122"/>
              </a:rPr>
              <a:t> {int z;</a:t>
            </a:r>
          </a:p>
          <a:p>
            <a:pPr algn="l" eaLnBrk="0" hangingPunct="0">
              <a:lnSpc>
                <a:spcPct val="90000"/>
              </a:lnSpc>
            </a:pPr>
            <a:r>
              <a:rPr kumimoji="1" lang="en-US" altLang="zh-CN" sz="2800">
                <a:latin typeface="宋体" charset="-122"/>
              </a:rPr>
              <a:t>  if (x&gt;y) z=x;</a:t>
            </a:r>
          </a:p>
          <a:p>
            <a:pPr algn="l" eaLnBrk="0" hangingPunct="0">
              <a:lnSpc>
                <a:spcPct val="90000"/>
              </a:lnSpc>
            </a:pPr>
            <a:r>
              <a:rPr kumimoji="1" lang="en-US" altLang="zh-CN" sz="2800">
                <a:latin typeface="宋体" charset="-122"/>
              </a:rPr>
              <a:t>  else z=y;</a:t>
            </a:r>
          </a:p>
          <a:p>
            <a:pPr algn="l" eaLnBrk="0" hangingPunct="0">
              <a:lnSpc>
                <a:spcPct val="90000"/>
              </a:lnSpc>
            </a:pPr>
            <a:r>
              <a:rPr kumimoji="1" lang="en-US" altLang="zh-CN" sz="2800">
                <a:latin typeface="宋体" charset="-122"/>
              </a:rPr>
              <a:t>  return(z);</a:t>
            </a:r>
          </a:p>
          <a:p>
            <a:pPr algn="l" eaLnBrk="0" hangingPunct="0">
              <a:lnSpc>
                <a:spcPct val="90000"/>
              </a:lnSpc>
            </a:pPr>
            <a:r>
              <a:rPr kumimoji="1" lang="en-US" altLang="zh-CN" sz="2800">
                <a:latin typeface="宋体" charset="-122"/>
              </a:rPr>
              <a:t> }</a:t>
            </a:r>
          </a:p>
        </p:txBody>
      </p:sp>
      <p:sp>
        <p:nvSpPr>
          <p:cNvPr id="135175" name="Line 7"/>
          <p:cNvSpPr>
            <a:spLocks noChangeShapeType="1"/>
          </p:cNvSpPr>
          <p:nvPr/>
        </p:nvSpPr>
        <p:spPr bwMode="auto">
          <a:xfrm>
            <a:off x="5924550" y="12573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6" name="Line 8"/>
          <p:cNvSpPr>
            <a:spLocks noChangeShapeType="1"/>
          </p:cNvSpPr>
          <p:nvPr/>
        </p:nvSpPr>
        <p:spPr bwMode="auto">
          <a:xfrm>
            <a:off x="5924550" y="16383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7" name="Line 9"/>
          <p:cNvSpPr>
            <a:spLocks noChangeShapeType="1"/>
          </p:cNvSpPr>
          <p:nvPr/>
        </p:nvSpPr>
        <p:spPr bwMode="auto">
          <a:xfrm>
            <a:off x="5924550" y="20193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Line 10"/>
          <p:cNvSpPr>
            <a:spLocks noChangeShapeType="1"/>
          </p:cNvSpPr>
          <p:nvPr/>
        </p:nvSpPr>
        <p:spPr bwMode="auto">
          <a:xfrm>
            <a:off x="5924550" y="24003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9" name="Line 11"/>
          <p:cNvSpPr>
            <a:spLocks noChangeShapeType="1"/>
          </p:cNvSpPr>
          <p:nvPr/>
        </p:nvSpPr>
        <p:spPr bwMode="auto">
          <a:xfrm>
            <a:off x="6076950" y="2628900"/>
            <a:ext cx="3810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0" name="Line 12"/>
          <p:cNvSpPr>
            <a:spLocks noChangeShapeType="1"/>
          </p:cNvSpPr>
          <p:nvPr/>
        </p:nvSpPr>
        <p:spPr bwMode="auto">
          <a:xfrm>
            <a:off x="6457950" y="2628900"/>
            <a:ext cx="1588" cy="106680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1" name="Line 13"/>
          <p:cNvSpPr>
            <a:spLocks noChangeShapeType="1"/>
          </p:cNvSpPr>
          <p:nvPr/>
        </p:nvSpPr>
        <p:spPr bwMode="auto">
          <a:xfrm flipH="1">
            <a:off x="6000750" y="3695700"/>
            <a:ext cx="457200"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2" name="AutoShape 14"/>
          <p:cNvSpPr>
            <a:spLocks noChangeArrowheads="1"/>
          </p:cNvSpPr>
          <p:nvPr/>
        </p:nvSpPr>
        <p:spPr bwMode="auto">
          <a:xfrm>
            <a:off x="6381750" y="1333500"/>
            <a:ext cx="977900" cy="609600"/>
          </a:xfrm>
          <a:prstGeom prst="wedgeEllipseCallout">
            <a:avLst>
              <a:gd name="adj1" fmla="val -81981"/>
              <a:gd name="adj2" fmla="val 116148"/>
            </a:avLst>
          </a:prstGeom>
          <a:solidFill>
            <a:srgbClr val="FFCCCC"/>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kumimoji="1" lang="zh-CN" altLang="en-US" sz="2800">
                <a:solidFill>
                  <a:srgbClr val="CC0000"/>
                </a:solidFill>
              </a:rPr>
              <a:t>断点</a:t>
            </a:r>
          </a:p>
        </p:txBody>
      </p:sp>
      <p:sp>
        <p:nvSpPr>
          <p:cNvPr id="135183" name="Line 15"/>
          <p:cNvSpPr>
            <a:spLocks noChangeShapeType="1"/>
          </p:cNvSpPr>
          <p:nvPr/>
        </p:nvSpPr>
        <p:spPr bwMode="auto">
          <a:xfrm>
            <a:off x="5924550" y="35433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4" name="AutoShape 16"/>
          <p:cNvSpPr>
            <a:spLocks noChangeArrowheads="1"/>
          </p:cNvSpPr>
          <p:nvPr/>
        </p:nvSpPr>
        <p:spPr bwMode="auto">
          <a:xfrm>
            <a:off x="7143750" y="1943100"/>
            <a:ext cx="2057400" cy="914400"/>
          </a:xfrm>
          <a:prstGeom prst="wedgeRectCallout">
            <a:avLst>
              <a:gd name="adj1" fmla="val -94676"/>
              <a:gd name="adj2" fmla="val 13889"/>
            </a:avLst>
          </a:prstGeom>
          <a:solidFill>
            <a:srgbClr val="FFFF99"/>
          </a:solidFill>
          <a:ln w="22225">
            <a:solidFill>
              <a:srgbClr val="FFCC00"/>
            </a:solidFill>
            <a:miter lim="800000"/>
            <a:headEnd/>
            <a:tailEnd/>
          </a:ln>
        </p:spPr>
        <p:txBody>
          <a:bodyPr wrap="none" anchor="ctr"/>
          <a:lstStyle/>
          <a:p>
            <a:pPr algn="l"/>
            <a:r>
              <a:rPr kumimoji="1" lang="zh-CN" altLang="en-US" sz="2400">
                <a:latin typeface="宋体" charset="-122"/>
              </a:rPr>
              <a:t>保护断点和</a:t>
            </a:r>
          </a:p>
          <a:p>
            <a:pPr algn="l"/>
            <a:r>
              <a:rPr kumimoji="1" lang="zh-CN" altLang="en-US" sz="2400">
                <a:latin typeface="宋体" charset="-122"/>
              </a:rPr>
              <a:t>现场，转向</a:t>
            </a:r>
            <a:r>
              <a:rPr kumimoji="1" lang="en-US" altLang="zh-CN" sz="2400">
                <a:latin typeface="宋体" charset="-122"/>
              </a:rPr>
              <a:t>11</a:t>
            </a:r>
          </a:p>
        </p:txBody>
      </p:sp>
      <p:sp>
        <p:nvSpPr>
          <p:cNvPr id="135185" name="Line 17"/>
          <p:cNvSpPr>
            <a:spLocks noChangeShapeType="1"/>
          </p:cNvSpPr>
          <p:nvPr/>
        </p:nvSpPr>
        <p:spPr bwMode="auto">
          <a:xfrm>
            <a:off x="5924550" y="4000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6" name="Line 18"/>
          <p:cNvSpPr>
            <a:spLocks noChangeShapeType="1"/>
          </p:cNvSpPr>
          <p:nvPr/>
        </p:nvSpPr>
        <p:spPr bwMode="auto">
          <a:xfrm>
            <a:off x="5924550" y="4381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7" name="Line 19"/>
          <p:cNvSpPr>
            <a:spLocks noChangeShapeType="1"/>
          </p:cNvSpPr>
          <p:nvPr/>
        </p:nvSpPr>
        <p:spPr bwMode="auto">
          <a:xfrm>
            <a:off x="5924550" y="4762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8" name="Line 20"/>
          <p:cNvSpPr>
            <a:spLocks noChangeShapeType="1"/>
          </p:cNvSpPr>
          <p:nvPr/>
        </p:nvSpPr>
        <p:spPr bwMode="auto">
          <a:xfrm>
            <a:off x="5924550" y="5143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9" name="Line 21"/>
          <p:cNvSpPr>
            <a:spLocks noChangeShapeType="1"/>
          </p:cNvSpPr>
          <p:nvPr/>
        </p:nvSpPr>
        <p:spPr bwMode="auto">
          <a:xfrm>
            <a:off x="5924550" y="5524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0" name="AutoShape 22"/>
          <p:cNvSpPr>
            <a:spLocks noChangeArrowheads="1"/>
          </p:cNvSpPr>
          <p:nvPr/>
        </p:nvSpPr>
        <p:spPr bwMode="auto">
          <a:xfrm>
            <a:off x="6588125" y="2924175"/>
            <a:ext cx="889000" cy="609600"/>
          </a:xfrm>
          <a:prstGeom prst="wedgeEllipseCallout">
            <a:avLst>
              <a:gd name="adj1" fmla="val -120000"/>
              <a:gd name="adj2" fmla="val 60417"/>
            </a:avLst>
          </a:prstGeom>
          <a:solidFill>
            <a:srgbClr val="FF0000"/>
          </a:solidFill>
          <a:ln>
            <a:noFill/>
          </a:ln>
          <a:effectLst/>
          <a:extLst>
            <a:ext uri="{91240B29-F687-4F45-9708-019B960494DF}">
              <a14:hiddenLine xmlns:a14="http://schemas.microsoft.com/office/drawing/2010/main" w="254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kumimoji="1" lang="zh-CN" altLang="en-US" sz="2800"/>
              <a:t>入口</a:t>
            </a:r>
          </a:p>
        </p:txBody>
      </p:sp>
      <p:sp>
        <p:nvSpPr>
          <p:cNvPr id="135191" name="Line 23"/>
          <p:cNvSpPr>
            <a:spLocks noChangeShapeType="1"/>
          </p:cNvSpPr>
          <p:nvPr/>
        </p:nvSpPr>
        <p:spPr bwMode="auto">
          <a:xfrm>
            <a:off x="5924550" y="5829300"/>
            <a:ext cx="0" cy="457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2" name="Line 24"/>
          <p:cNvSpPr>
            <a:spLocks noChangeShapeType="1"/>
          </p:cNvSpPr>
          <p:nvPr/>
        </p:nvSpPr>
        <p:spPr bwMode="auto">
          <a:xfrm flipH="1">
            <a:off x="4400550" y="6286500"/>
            <a:ext cx="152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3" name="Line 25"/>
          <p:cNvSpPr>
            <a:spLocks noChangeShapeType="1"/>
          </p:cNvSpPr>
          <p:nvPr/>
        </p:nvSpPr>
        <p:spPr bwMode="auto">
          <a:xfrm flipV="1">
            <a:off x="4400550" y="2628900"/>
            <a:ext cx="0" cy="3657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4" name="Line 26"/>
          <p:cNvSpPr>
            <a:spLocks noChangeShapeType="1"/>
          </p:cNvSpPr>
          <p:nvPr/>
        </p:nvSpPr>
        <p:spPr bwMode="auto">
          <a:xfrm>
            <a:off x="4400550" y="2628900"/>
            <a:ext cx="304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5" name="AutoShape 27"/>
          <p:cNvSpPr>
            <a:spLocks noChangeArrowheads="1"/>
          </p:cNvSpPr>
          <p:nvPr/>
        </p:nvSpPr>
        <p:spPr bwMode="auto">
          <a:xfrm>
            <a:off x="6686550" y="4838700"/>
            <a:ext cx="1981200" cy="1524000"/>
          </a:xfrm>
          <a:prstGeom prst="wedgeRectCallout">
            <a:avLst>
              <a:gd name="adj1" fmla="val -78204"/>
              <a:gd name="adj2" fmla="val 1981"/>
            </a:avLst>
          </a:prstGeom>
          <a:solidFill>
            <a:srgbClr val="FFFF99"/>
          </a:solidFill>
          <a:ln w="22225">
            <a:solidFill>
              <a:srgbClr val="FFCC00"/>
            </a:solidFill>
            <a:miter lim="800000"/>
            <a:headEnd/>
            <a:tailEnd/>
          </a:ln>
        </p:spPr>
        <p:txBody>
          <a:bodyPr wrap="none" anchor="ctr"/>
          <a:lstStyle/>
          <a:p>
            <a:pPr algn="l"/>
            <a:r>
              <a:rPr kumimoji="1" lang="zh-CN" altLang="en-US" sz="2800">
                <a:latin typeface="宋体" charset="-122"/>
              </a:rPr>
              <a:t>返回断点</a:t>
            </a:r>
          </a:p>
          <a:p>
            <a:pPr algn="l"/>
            <a:r>
              <a:rPr kumimoji="1" lang="zh-CN" altLang="en-US" sz="2800">
                <a:latin typeface="宋体" charset="-122"/>
              </a:rPr>
              <a:t>恢复现场</a:t>
            </a:r>
          </a:p>
          <a:p>
            <a:pPr algn="l"/>
            <a:r>
              <a:rPr kumimoji="1" lang="zh-CN" altLang="en-US" sz="2800">
                <a:latin typeface="宋体" charset="-122"/>
              </a:rPr>
              <a:t>带回函数值</a:t>
            </a:r>
          </a:p>
        </p:txBody>
      </p:sp>
      <p:sp>
        <p:nvSpPr>
          <p:cNvPr id="135196" name="Line 28"/>
          <p:cNvSpPr>
            <a:spLocks noChangeShapeType="1"/>
          </p:cNvSpPr>
          <p:nvPr/>
        </p:nvSpPr>
        <p:spPr bwMode="auto">
          <a:xfrm>
            <a:off x="2114550" y="2703513"/>
            <a:ext cx="150813" cy="915987"/>
          </a:xfrm>
          <a:prstGeom prst="line">
            <a:avLst/>
          </a:prstGeom>
          <a:noFill/>
          <a:ln w="38100">
            <a:solidFill>
              <a:srgbClr val="00805E"/>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7" name="Line 29"/>
          <p:cNvSpPr>
            <a:spLocks noChangeShapeType="1"/>
          </p:cNvSpPr>
          <p:nvPr/>
        </p:nvSpPr>
        <p:spPr bwMode="auto">
          <a:xfrm>
            <a:off x="2420938" y="2703513"/>
            <a:ext cx="150812" cy="91598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8" name="Line 30"/>
          <p:cNvSpPr>
            <a:spLocks noChangeShapeType="1"/>
          </p:cNvSpPr>
          <p:nvPr/>
        </p:nvSpPr>
        <p:spPr bwMode="auto">
          <a:xfrm>
            <a:off x="5924550" y="28575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9" name="WordArt 31"/>
          <p:cNvSpPr>
            <a:spLocks noChangeArrowheads="1" noChangeShapeType="1" noTextEdit="1"/>
          </p:cNvSpPr>
          <p:nvPr/>
        </p:nvSpPr>
        <p:spPr bwMode="auto">
          <a:xfrm>
            <a:off x="395288" y="404813"/>
            <a:ext cx="4986337"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i="1" kern="10" spc="-360">
                <a:solidFill>
                  <a:srgbClr val="FF0000"/>
                </a:solidFill>
                <a:effectLst>
                  <a:outerShdw dist="45791" dir="3378596" algn="ctr" rotWithShape="0">
                    <a:srgbClr val="4D4D4D"/>
                  </a:outerShdw>
                </a:effectLst>
                <a:latin typeface="宋体"/>
                <a:ea typeface="宋体"/>
              </a:rPr>
              <a:t>函数执行过程</a:t>
            </a:r>
          </a:p>
        </p:txBody>
      </p:sp>
      <p:grpSp>
        <p:nvGrpSpPr>
          <p:cNvPr id="135200" name="Group 32"/>
          <p:cNvGrpSpPr>
            <a:grpSpLocks/>
          </p:cNvGrpSpPr>
          <p:nvPr/>
        </p:nvGrpSpPr>
        <p:grpSpPr bwMode="auto">
          <a:xfrm>
            <a:off x="6838950" y="3644900"/>
            <a:ext cx="2054225" cy="965200"/>
            <a:chOff x="4308" y="2296"/>
            <a:chExt cx="1294" cy="608"/>
          </a:xfrm>
        </p:grpSpPr>
        <p:sp>
          <p:nvSpPr>
            <p:cNvPr id="35873" name="AutoShape 33"/>
            <p:cNvSpPr>
              <a:spLocks noChangeArrowheads="1"/>
            </p:cNvSpPr>
            <p:nvPr/>
          </p:nvSpPr>
          <p:spPr bwMode="auto">
            <a:xfrm>
              <a:off x="4308" y="2296"/>
              <a:ext cx="1294" cy="608"/>
            </a:xfrm>
            <a:prstGeom prst="wedgeRectCallout">
              <a:avLst>
                <a:gd name="adj1" fmla="val -85935"/>
                <a:gd name="adj2" fmla="val -32236"/>
              </a:avLst>
            </a:prstGeom>
            <a:solidFill>
              <a:srgbClr val="F7CBD2"/>
            </a:solidFill>
            <a:ln>
              <a:noFill/>
            </a:ln>
            <a:extLst>
              <a:ext uri="{91240B29-F687-4F45-9708-019B960494DF}">
                <a14:hiddenLine xmlns:a14="http://schemas.microsoft.com/office/drawing/2010/main" w="22225">
                  <a:solidFill>
                    <a:schemeClr val="tx1"/>
                  </a:solidFill>
                  <a:miter lim="800000"/>
                  <a:headEnd/>
                  <a:tailEnd/>
                </a14:hiddenLine>
              </a:ext>
            </a:extLst>
          </p:spPr>
          <p:txBody>
            <a:bodyPr wrap="none" anchor="ctr"/>
            <a:lstStyle/>
            <a:p>
              <a:pPr algn="l"/>
              <a:r>
                <a:rPr kumimoji="1" lang="zh-CN" altLang="en-US" sz="2800">
                  <a:latin typeface="宋体" charset="-122"/>
                </a:rPr>
                <a:t>虚实结合</a:t>
              </a:r>
            </a:p>
            <a:p>
              <a:pPr algn="l"/>
              <a:r>
                <a:rPr kumimoji="1" lang="en-US" altLang="zh-CN" sz="2800">
                  <a:latin typeface="宋体" charset="-122"/>
                </a:rPr>
                <a:t>a   x,b   y</a:t>
              </a:r>
            </a:p>
          </p:txBody>
        </p:sp>
        <p:sp>
          <p:nvSpPr>
            <p:cNvPr id="35874" name="AutoShape 34"/>
            <p:cNvSpPr>
              <a:spLocks noChangeArrowheads="1"/>
            </p:cNvSpPr>
            <p:nvPr/>
          </p:nvSpPr>
          <p:spPr bwMode="auto">
            <a:xfrm>
              <a:off x="4559" y="2750"/>
              <a:ext cx="271" cy="90"/>
            </a:xfrm>
            <a:prstGeom prst="rightArrow">
              <a:avLst>
                <a:gd name="adj1" fmla="val 50000"/>
                <a:gd name="adj2" fmla="val 75278"/>
              </a:avLst>
            </a:prstGeom>
            <a:solidFill>
              <a:srgbClr val="00805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AutoShape 35"/>
            <p:cNvSpPr>
              <a:spLocks noChangeArrowheads="1"/>
            </p:cNvSpPr>
            <p:nvPr/>
          </p:nvSpPr>
          <p:spPr bwMode="auto">
            <a:xfrm>
              <a:off x="5194" y="2750"/>
              <a:ext cx="271" cy="90"/>
            </a:xfrm>
            <a:prstGeom prst="rightArrow">
              <a:avLst>
                <a:gd name="adj1" fmla="val 50000"/>
                <a:gd name="adj2" fmla="val 75278"/>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5199"/>
                                        </p:tgtEl>
                                        <p:attrNameLst>
                                          <p:attrName>style.visibility</p:attrName>
                                        </p:attrNameLst>
                                      </p:cBhvr>
                                      <p:to>
                                        <p:strVal val="visible"/>
                                      </p:to>
                                    </p:set>
                                    <p:anim calcmode="lin" valueType="num">
                                      <p:cBhvr>
                                        <p:cTn id="7" dur="500" fill="hold"/>
                                        <p:tgtEl>
                                          <p:spTgt spid="135199"/>
                                        </p:tgtEl>
                                        <p:attrNameLst>
                                          <p:attrName>ppt_w</p:attrName>
                                        </p:attrNameLst>
                                      </p:cBhvr>
                                      <p:tavLst>
                                        <p:tav tm="0">
                                          <p:val>
                                            <p:fltVal val="0"/>
                                          </p:val>
                                        </p:tav>
                                        <p:tav tm="100000">
                                          <p:val>
                                            <p:strVal val="#ppt_w"/>
                                          </p:val>
                                        </p:tav>
                                      </p:tavLst>
                                    </p:anim>
                                    <p:anim calcmode="lin" valueType="num">
                                      <p:cBhvr>
                                        <p:cTn id="8" dur="500" fill="hold"/>
                                        <p:tgtEl>
                                          <p:spTgt spid="13519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 presetClass="entr" presetSubtype="5" fill="hold" grpId="0" nodeType="afterEffect">
                                  <p:stCondLst>
                                    <p:cond delay="0"/>
                                  </p:stCondLst>
                                  <p:childTnLst>
                                    <p:set>
                                      <p:cBhvr>
                                        <p:cTn id="11" dur="1" fill="hold">
                                          <p:stCondLst>
                                            <p:cond delay="0"/>
                                          </p:stCondLst>
                                        </p:cTn>
                                        <p:tgtEl>
                                          <p:spTgt spid="135174"/>
                                        </p:tgtEl>
                                        <p:attrNameLst>
                                          <p:attrName>style.visibility</p:attrName>
                                        </p:attrNameLst>
                                      </p:cBhvr>
                                      <p:to>
                                        <p:strVal val="visible"/>
                                      </p:to>
                                    </p:set>
                                    <p:animEffect transition="in" filter="blinds(vertical)">
                                      <p:cBhvr>
                                        <p:cTn id="12" dur="500"/>
                                        <p:tgtEl>
                                          <p:spTgt spid="135174"/>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3517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135175"/>
                                        </p:tgtEl>
                                        <p:attrNameLst>
                                          <p:attrName>style.visibility</p:attrName>
                                        </p:attrNameLst>
                                      </p:cBhvr>
                                      <p:to>
                                        <p:strVal val="visible"/>
                                      </p:to>
                                    </p:set>
                                    <p:anim calcmode="lin" valueType="num">
                                      <p:cBhvr additive="base">
                                        <p:cTn id="20" dur="500" fill="hold"/>
                                        <p:tgtEl>
                                          <p:spTgt spid="135175"/>
                                        </p:tgtEl>
                                        <p:attrNameLst>
                                          <p:attrName>ppt_x</p:attrName>
                                        </p:attrNameLst>
                                      </p:cBhvr>
                                      <p:tavLst>
                                        <p:tav tm="0">
                                          <p:val>
                                            <p:strVal val="#ppt_x"/>
                                          </p:val>
                                        </p:tav>
                                        <p:tav tm="100000">
                                          <p:val>
                                            <p:strVal val="#ppt_x"/>
                                          </p:val>
                                        </p:tav>
                                      </p:tavLst>
                                    </p:anim>
                                    <p:anim calcmode="lin" valueType="num">
                                      <p:cBhvr additive="base">
                                        <p:cTn id="21" dur="500" fill="hold"/>
                                        <p:tgtEl>
                                          <p:spTgt spid="135175"/>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 calcmode="lin" valueType="num">
                                      <p:cBhvr additive="base">
                                        <p:cTn id="25" dur="500" fill="hold"/>
                                        <p:tgtEl>
                                          <p:spTgt spid="135176"/>
                                        </p:tgtEl>
                                        <p:attrNameLst>
                                          <p:attrName>ppt_x</p:attrName>
                                        </p:attrNameLst>
                                      </p:cBhvr>
                                      <p:tavLst>
                                        <p:tav tm="0">
                                          <p:val>
                                            <p:strVal val="#ppt_x"/>
                                          </p:val>
                                        </p:tav>
                                        <p:tav tm="100000">
                                          <p:val>
                                            <p:strVal val="#ppt_x"/>
                                          </p:val>
                                        </p:tav>
                                      </p:tavLst>
                                    </p:anim>
                                    <p:anim calcmode="lin" valueType="num">
                                      <p:cBhvr additive="base">
                                        <p:cTn id="26" dur="500" fill="hold"/>
                                        <p:tgtEl>
                                          <p:spTgt spid="135176"/>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1000"/>
                            </p:stCondLst>
                            <p:childTnLst>
                              <p:par>
                                <p:cTn id="28" presetID="2" presetClass="entr" presetSubtype="1" fill="hold" grpId="0" nodeType="afterEffect">
                                  <p:stCondLst>
                                    <p:cond delay="0"/>
                                  </p:stCondLst>
                                  <p:childTnLst>
                                    <p:set>
                                      <p:cBhvr>
                                        <p:cTn id="29" dur="1" fill="hold">
                                          <p:stCondLst>
                                            <p:cond delay="0"/>
                                          </p:stCondLst>
                                        </p:cTn>
                                        <p:tgtEl>
                                          <p:spTgt spid="135177"/>
                                        </p:tgtEl>
                                        <p:attrNameLst>
                                          <p:attrName>style.visibility</p:attrName>
                                        </p:attrNameLst>
                                      </p:cBhvr>
                                      <p:to>
                                        <p:strVal val="visible"/>
                                      </p:to>
                                    </p:set>
                                    <p:anim calcmode="lin" valueType="num">
                                      <p:cBhvr additive="base">
                                        <p:cTn id="30" dur="500" fill="hold"/>
                                        <p:tgtEl>
                                          <p:spTgt spid="135177"/>
                                        </p:tgtEl>
                                        <p:attrNameLst>
                                          <p:attrName>ppt_x</p:attrName>
                                        </p:attrNameLst>
                                      </p:cBhvr>
                                      <p:tavLst>
                                        <p:tav tm="0">
                                          <p:val>
                                            <p:strVal val="#ppt_x"/>
                                          </p:val>
                                        </p:tav>
                                        <p:tav tm="100000">
                                          <p:val>
                                            <p:strVal val="#ppt_x"/>
                                          </p:val>
                                        </p:tav>
                                      </p:tavLst>
                                    </p:anim>
                                    <p:anim calcmode="lin" valueType="num">
                                      <p:cBhvr additive="base">
                                        <p:cTn id="31" dur="500" fill="hold"/>
                                        <p:tgtEl>
                                          <p:spTgt spid="135177"/>
                                        </p:tgtEl>
                                        <p:attrNameLst>
                                          <p:attrName>ppt_y</p:attrName>
                                        </p:attrNameLst>
                                      </p:cBhvr>
                                      <p:tavLst>
                                        <p:tav tm="0">
                                          <p:val>
                                            <p:strVal val="0-#ppt_h/2"/>
                                          </p:val>
                                        </p:tav>
                                        <p:tav tm="100000">
                                          <p:val>
                                            <p:strVal val="#ppt_y"/>
                                          </p:val>
                                        </p:tav>
                                      </p:tavLst>
                                    </p:anim>
                                  </p:childTnLst>
                                </p:cTn>
                              </p:par>
                            </p:childTnLst>
                          </p:cTn>
                        </p:par>
                        <p:par>
                          <p:cTn id="32" fill="hold" nodeType="afterGroup">
                            <p:stCondLst>
                              <p:cond delay="1500"/>
                            </p:stCondLst>
                            <p:childTnLst>
                              <p:par>
                                <p:cTn id="33" presetID="2" presetClass="entr" presetSubtype="1" fill="hold" grpId="0" nodeType="afterEffect">
                                  <p:stCondLst>
                                    <p:cond delay="0"/>
                                  </p:stCondLst>
                                  <p:childTnLst>
                                    <p:set>
                                      <p:cBhvr>
                                        <p:cTn id="34" dur="1" fill="hold">
                                          <p:stCondLst>
                                            <p:cond delay="0"/>
                                          </p:stCondLst>
                                        </p:cTn>
                                        <p:tgtEl>
                                          <p:spTgt spid="135178"/>
                                        </p:tgtEl>
                                        <p:attrNameLst>
                                          <p:attrName>style.visibility</p:attrName>
                                        </p:attrNameLst>
                                      </p:cBhvr>
                                      <p:to>
                                        <p:strVal val="visible"/>
                                      </p:to>
                                    </p:set>
                                    <p:anim calcmode="lin" valueType="num">
                                      <p:cBhvr additive="base">
                                        <p:cTn id="35" dur="500" fill="hold"/>
                                        <p:tgtEl>
                                          <p:spTgt spid="135178"/>
                                        </p:tgtEl>
                                        <p:attrNameLst>
                                          <p:attrName>ppt_x</p:attrName>
                                        </p:attrNameLst>
                                      </p:cBhvr>
                                      <p:tavLst>
                                        <p:tav tm="0">
                                          <p:val>
                                            <p:strVal val="#ppt_x"/>
                                          </p:val>
                                        </p:tav>
                                        <p:tav tm="100000">
                                          <p:val>
                                            <p:strVal val="#ppt_x"/>
                                          </p:val>
                                        </p:tav>
                                      </p:tavLst>
                                    </p:anim>
                                    <p:anim calcmode="lin" valueType="num">
                                      <p:cBhvr additive="base">
                                        <p:cTn id="36" dur="500" fill="hold"/>
                                        <p:tgtEl>
                                          <p:spTgt spid="135178"/>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5173"/>
                                        </p:tgtEl>
                                        <p:attrNameLst>
                                          <p:attrName>style.visibility</p:attrName>
                                        </p:attrNameLst>
                                      </p:cBhvr>
                                      <p:to>
                                        <p:strVal val="visible"/>
                                      </p:to>
                                    </p:set>
                                    <p:anim calcmode="lin" valueType="num">
                                      <p:cBhvr additive="base">
                                        <p:cTn id="41" dur="500" fill="hold"/>
                                        <p:tgtEl>
                                          <p:spTgt spid="135173"/>
                                        </p:tgtEl>
                                        <p:attrNameLst>
                                          <p:attrName>ppt_x</p:attrName>
                                        </p:attrNameLst>
                                      </p:cBhvr>
                                      <p:tavLst>
                                        <p:tav tm="0">
                                          <p:val>
                                            <p:strVal val="1+#ppt_w/2"/>
                                          </p:val>
                                        </p:tav>
                                        <p:tav tm="100000">
                                          <p:val>
                                            <p:strVal val="#ppt_x"/>
                                          </p:val>
                                        </p:tav>
                                      </p:tavLst>
                                    </p:anim>
                                    <p:anim calcmode="lin" valueType="num">
                                      <p:cBhvr additive="base">
                                        <p:cTn id="42" dur="500" fill="hold"/>
                                        <p:tgtEl>
                                          <p:spTgt spid="135173"/>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12" presetClass="entr" presetSubtype="2" fill="hold" grpId="0" nodeType="afterEffect">
                                  <p:stCondLst>
                                    <p:cond delay="0"/>
                                  </p:stCondLst>
                                  <p:childTnLst>
                                    <p:set>
                                      <p:cBhvr>
                                        <p:cTn id="45" dur="1" fill="hold">
                                          <p:stCondLst>
                                            <p:cond delay="0"/>
                                          </p:stCondLst>
                                        </p:cTn>
                                        <p:tgtEl>
                                          <p:spTgt spid="135182"/>
                                        </p:tgtEl>
                                        <p:attrNameLst>
                                          <p:attrName>style.visibility</p:attrName>
                                        </p:attrNameLst>
                                      </p:cBhvr>
                                      <p:to>
                                        <p:strVal val="visible"/>
                                      </p:to>
                                    </p:set>
                                    <p:animEffect transition="in" filter="slide(fromRight)">
                                      <p:cBhvr>
                                        <p:cTn id="46" dur="500"/>
                                        <p:tgtEl>
                                          <p:spTgt spid="1351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35179"/>
                                        </p:tgtEl>
                                        <p:attrNameLst>
                                          <p:attrName>style.visibility</p:attrName>
                                        </p:attrNameLst>
                                      </p:cBhvr>
                                      <p:to>
                                        <p:strVal val="visible"/>
                                      </p:to>
                                    </p:set>
                                    <p:anim calcmode="lin" valueType="num">
                                      <p:cBhvr>
                                        <p:cTn id="51" dur="500" fill="hold"/>
                                        <p:tgtEl>
                                          <p:spTgt spid="135179"/>
                                        </p:tgtEl>
                                        <p:attrNameLst>
                                          <p:attrName>ppt_x</p:attrName>
                                        </p:attrNameLst>
                                      </p:cBhvr>
                                      <p:tavLst>
                                        <p:tav tm="0">
                                          <p:val>
                                            <p:strVal val="#ppt_x-#ppt_w/2"/>
                                          </p:val>
                                        </p:tav>
                                        <p:tav tm="100000">
                                          <p:val>
                                            <p:strVal val="#ppt_x"/>
                                          </p:val>
                                        </p:tav>
                                      </p:tavLst>
                                    </p:anim>
                                    <p:anim calcmode="lin" valueType="num">
                                      <p:cBhvr>
                                        <p:cTn id="52" dur="500" fill="hold"/>
                                        <p:tgtEl>
                                          <p:spTgt spid="135179"/>
                                        </p:tgtEl>
                                        <p:attrNameLst>
                                          <p:attrName>ppt_y</p:attrName>
                                        </p:attrNameLst>
                                      </p:cBhvr>
                                      <p:tavLst>
                                        <p:tav tm="0">
                                          <p:val>
                                            <p:strVal val="#ppt_y"/>
                                          </p:val>
                                        </p:tav>
                                        <p:tav tm="100000">
                                          <p:val>
                                            <p:strVal val="#ppt_y"/>
                                          </p:val>
                                        </p:tav>
                                      </p:tavLst>
                                    </p:anim>
                                    <p:anim calcmode="lin" valueType="num">
                                      <p:cBhvr>
                                        <p:cTn id="53" dur="500" fill="hold"/>
                                        <p:tgtEl>
                                          <p:spTgt spid="135179"/>
                                        </p:tgtEl>
                                        <p:attrNameLst>
                                          <p:attrName>ppt_w</p:attrName>
                                        </p:attrNameLst>
                                      </p:cBhvr>
                                      <p:tavLst>
                                        <p:tav tm="0">
                                          <p:val>
                                            <p:fltVal val="0"/>
                                          </p:val>
                                        </p:tav>
                                        <p:tav tm="100000">
                                          <p:val>
                                            <p:strVal val="#ppt_w"/>
                                          </p:val>
                                        </p:tav>
                                      </p:tavLst>
                                    </p:anim>
                                    <p:anim calcmode="lin" valueType="num">
                                      <p:cBhvr>
                                        <p:cTn id="54" dur="500" fill="hold"/>
                                        <p:tgtEl>
                                          <p:spTgt spid="135179"/>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500"/>
                            </p:stCondLst>
                            <p:childTnLst>
                              <p:par>
                                <p:cTn id="56" presetID="17" presetClass="entr" presetSubtype="1" fill="hold" grpId="0" nodeType="afterEffect">
                                  <p:stCondLst>
                                    <p:cond delay="0"/>
                                  </p:stCondLst>
                                  <p:childTnLst>
                                    <p:set>
                                      <p:cBhvr>
                                        <p:cTn id="57" dur="1" fill="hold">
                                          <p:stCondLst>
                                            <p:cond delay="0"/>
                                          </p:stCondLst>
                                        </p:cTn>
                                        <p:tgtEl>
                                          <p:spTgt spid="135180"/>
                                        </p:tgtEl>
                                        <p:attrNameLst>
                                          <p:attrName>style.visibility</p:attrName>
                                        </p:attrNameLst>
                                      </p:cBhvr>
                                      <p:to>
                                        <p:strVal val="visible"/>
                                      </p:to>
                                    </p:set>
                                    <p:anim calcmode="lin" valueType="num">
                                      <p:cBhvr>
                                        <p:cTn id="58" dur="500" fill="hold"/>
                                        <p:tgtEl>
                                          <p:spTgt spid="135180"/>
                                        </p:tgtEl>
                                        <p:attrNameLst>
                                          <p:attrName>ppt_x</p:attrName>
                                        </p:attrNameLst>
                                      </p:cBhvr>
                                      <p:tavLst>
                                        <p:tav tm="0">
                                          <p:val>
                                            <p:strVal val="#ppt_x"/>
                                          </p:val>
                                        </p:tav>
                                        <p:tav tm="100000">
                                          <p:val>
                                            <p:strVal val="#ppt_x"/>
                                          </p:val>
                                        </p:tav>
                                      </p:tavLst>
                                    </p:anim>
                                    <p:anim calcmode="lin" valueType="num">
                                      <p:cBhvr>
                                        <p:cTn id="59" dur="500" fill="hold"/>
                                        <p:tgtEl>
                                          <p:spTgt spid="135180"/>
                                        </p:tgtEl>
                                        <p:attrNameLst>
                                          <p:attrName>ppt_y</p:attrName>
                                        </p:attrNameLst>
                                      </p:cBhvr>
                                      <p:tavLst>
                                        <p:tav tm="0">
                                          <p:val>
                                            <p:strVal val="#ppt_y-#ppt_h/2"/>
                                          </p:val>
                                        </p:tav>
                                        <p:tav tm="100000">
                                          <p:val>
                                            <p:strVal val="#ppt_y"/>
                                          </p:val>
                                        </p:tav>
                                      </p:tavLst>
                                    </p:anim>
                                    <p:anim calcmode="lin" valueType="num">
                                      <p:cBhvr>
                                        <p:cTn id="60" dur="500" fill="hold"/>
                                        <p:tgtEl>
                                          <p:spTgt spid="135180"/>
                                        </p:tgtEl>
                                        <p:attrNameLst>
                                          <p:attrName>ppt_w</p:attrName>
                                        </p:attrNameLst>
                                      </p:cBhvr>
                                      <p:tavLst>
                                        <p:tav tm="0">
                                          <p:val>
                                            <p:strVal val="#ppt_w"/>
                                          </p:val>
                                        </p:tav>
                                        <p:tav tm="100000">
                                          <p:val>
                                            <p:strVal val="#ppt_w"/>
                                          </p:val>
                                        </p:tav>
                                      </p:tavLst>
                                    </p:anim>
                                    <p:anim calcmode="lin" valueType="num">
                                      <p:cBhvr>
                                        <p:cTn id="61" dur="500" fill="hold"/>
                                        <p:tgtEl>
                                          <p:spTgt spid="135180"/>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2" fill="hold" grpId="0" nodeType="afterEffect">
                                  <p:stCondLst>
                                    <p:cond delay="0"/>
                                  </p:stCondLst>
                                  <p:childTnLst>
                                    <p:set>
                                      <p:cBhvr>
                                        <p:cTn id="64" dur="1" fill="hold">
                                          <p:stCondLst>
                                            <p:cond delay="0"/>
                                          </p:stCondLst>
                                        </p:cTn>
                                        <p:tgtEl>
                                          <p:spTgt spid="135181"/>
                                        </p:tgtEl>
                                        <p:attrNameLst>
                                          <p:attrName>style.visibility</p:attrName>
                                        </p:attrNameLst>
                                      </p:cBhvr>
                                      <p:to>
                                        <p:strVal val="visible"/>
                                      </p:to>
                                    </p:set>
                                    <p:anim calcmode="lin" valueType="num">
                                      <p:cBhvr>
                                        <p:cTn id="65" dur="500" fill="hold"/>
                                        <p:tgtEl>
                                          <p:spTgt spid="135181"/>
                                        </p:tgtEl>
                                        <p:attrNameLst>
                                          <p:attrName>ppt_x</p:attrName>
                                        </p:attrNameLst>
                                      </p:cBhvr>
                                      <p:tavLst>
                                        <p:tav tm="0">
                                          <p:val>
                                            <p:strVal val="#ppt_x+#ppt_w/2"/>
                                          </p:val>
                                        </p:tav>
                                        <p:tav tm="100000">
                                          <p:val>
                                            <p:strVal val="#ppt_x"/>
                                          </p:val>
                                        </p:tav>
                                      </p:tavLst>
                                    </p:anim>
                                    <p:anim calcmode="lin" valueType="num">
                                      <p:cBhvr>
                                        <p:cTn id="66" dur="500" fill="hold"/>
                                        <p:tgtEl>
                                          <p:spTgt spid="135181"/>
                                        </p:tgtEl>
                                        <p:attrNameLst>
                                          <p:attrName>ppt_y</p:attrName>
                                        </p:attrNameLst>
                                      </p:cBhvr>
                                      <p:tavLst>
                                        <p:tav tm="0">
                                          <p:val>
                                            <p:strVal val="#ppt_y"/>
                                          </p:val>
                                        </p:tav>
                                        <p:tav tm="100000">
                                          <p:val>
                                            <p:strVal val="#ppt_y"/>
                                          </p:val>
                                        </p:tav>
                                      </p:tavLst>
                                    </p:anim>
                                    <p:anim calcmode="lin" valueType="num">
                                      <p:cBhvr>
                                        <p:cTn id="67" dur="500" fill="hold"/>
                                        <p:tgtEl>
                                          <p:spTgt spid="135181"/>
                                        </p:tgtEl>
                                        <p:attrNameLst>
                                          <p:attrName>ppt_w</p:attrName>
                                        </p:attrNameLst>
                                      </p:cBhvr>
                                      <p:tavLst>
                                        <p:tav tm="0">
                                          <p:val>
                                            <p:fltVal val="0"/>
                                          </p:val>
                                        </p:tav>
                                        <p:tav tm="100000">
                                          <p:val>
                                            <p:strVal val="#ppt_w"/>
                                          </p:val>
                                        </p:tav>
                                      </p:tavLst>
                                    </p:anim>
                                    <p:anim calcmode="lin" valueType="num">
                                      <p:cBhvr>
                                        <p:cTn id="68" dur="500" fill="hold"/>
                                        <p:tgtEl>
                                          <p:spTgt spid="135181"/>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1500"/>
                            </p:stCondLst>
                            <p:childTnLst>
                              <p:par>
                                <p:cTn id="70" presetID="2" presetClass="entr" presetSubtype="1" fill="hold" grpId="0" nodeType="afterEffect">
                                  <p:stCondLst>
                                    <p:cond delay="0"/>
                                  </p:stCondLst>
                                  <p:childTnLst>
                                    <p:set>
                                      <p:cBhvr>
                                        <p:cTn id="71" dur="1" fill="hold">
                                          <p:stCondLst>
                                            <p:cond delay="0"/>
                                          </p:stCondLst>
                                        </p:cTn>
                                        <p:tgtEl>
                                          <p:spTgt spid="135184"/>
                                        </p:tgtEl>
                                        <p:attrNameLst>
                                          <p:attrName>style.visibility</p:attrName>
                                        </p:attrNameLst>
                                      </p:cBhvr>
                                      <p:to>
                                        <p:strVal val="visible"/>
                                      </p:to>
                                    </p:set>
                                    <p:anim calcmode="lin" valueType="num">
                                      <p:cBhvr additive="base">
                                        <p:cTn id="72" dur="500" fill="hold"/>
                                        <p:tgtEl>
                                          <p:spTgt spid="135184"/>
                                        </p:tgtEl>
                                        <p:attrNameLst>
                                          <p:attrName>ppt_x</p:attrName>
                                        </p:attrNameLst>
                                      </p:cBhvr>
                                      <p:tavLst>
                                        <p:tav tm="0">
                                          <p:val>
                                            <p:strVal val="#ppt_x"/>
                                          </p:val>
                                        </p:tav>
                                        <p:tav tm="100000">
                                          <p:val>
                                            <p:strVal val="#ppt_x"/>
                                          </p:val>
                                        </p:tav>
                                      </p:tavLst>
                                    </p:anim>
                                    <p:anim calcmode="lin" valueType="num">
                                      <p:cBhvr additive="base">
                                        <p:cTn id="73" dur="500" fill="hold"/>
                                        <p:tgtEl>
                                          <p:spTgt spid="135184"/>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35183"/>
                                        </p:tgtEl>
                                        <p:attrNameLst>
                                          <p:attrName>style.visibility</p:attrName>
                                        </p:attrNameLst>
                                      </p:cBhvr>
                                      <p:to>
                                        <p:strVal val="visible"/>
                                      </p:to>
                                    </p:set>
                                    <p:anim calcmode="lin" valueType="num">
                                      <p:cBhvr additive="base">
                                        <p:cTn id="78" dur="500" fill="hold"/>
                                        <p:tgtEl>
                                          <p:spTgt spid="135183"/>
                                        </p:tgtEl>
                                        <p:attrNameLst>
                                          <p:attrName>ppt_x</p:attrName>
                                        </p:attrNameLst>
                                      </p:cBhvr>
                                      <p:tavLst>
                                        <p:tav tm="0">
                                          <p:val>
                                            <p:strVal val="#ppt_x"/>
                                          </p:val>
                                        </p:tav>
                                        <p:tav tm="100000">
                                          <p:val>
                                            <p:strVal val="#ppt_x"/>
                                          </p:val>
                                        </p:tav>
                                      </p:tavLst>
                                    </p:anim>
                                    <p:anim calcmode="lin" valueType="num">
                                      <p:cBhvr additive="base">
                                        <p:cTn id="79" dur="500" fill="hold"/>
                                        <p:tgtEl>
                                          <p:spTgt spid="135183"/>
                                        </p:tgtEl>
                                        <p:attrNameLst>
                                          <p:attrName>ppt_y</p:attrName>
                                        </p:attrNameLst>
                                      </p:cBhvr>
                                      <p:tavLst>
                                        <p:tav tm="0">
                                          <p:val>
                                            <p:strVal val="0-#ppt_h/2"/>
                                          </p:val>
                                        </p:tav>
                                        <p:tav tm="100000">
                                          <p:val>
                                            <p:strVal val="#ppt_y"/>
                                          </p:val>
                                        </p:tav>
                                      </p:tavLst>
                                    </p:anim>
                                  </p:childTnLst>
                                </p:cTn>
                              </p:par>
                            </p:childTnLst>
                          </p:cTn>
                        </p:par>
                        <p:par>
                          <p:cTn id="80" fill="hold" nodeType="afterGroup">
                            <p:stCondLst>
                              <p:cond delay="500"/>
                            </p:stCondLst>
                            <p:childTnLst>
                              <p:par>
                                <p:cTn id="81" presetID="2" presetClass="entr" presetSubtype="2" fill="hold" grpId="0" nodeType="afterEffect">
                                  <p:stCondLst>
                                    <p:cond delay="0"/>
                                  </p:stCondLst>
                                  <p:childTnLst>
                                    <p:set>
                                      <p:cBhvr>
                                        <p:cTn id="82" dur="1" fill="hold">
                                          <p:stCondLst>
                                            <p:cond delay="0"/>
                                          </p:stCondLst>
                                        </p:cTn>
                                        <p:tgtEl>
                                          <p:spTgt spid="135171"/>
                                        </p:tgtEl>
                                        <p:attrNameLst>
                                          <p:attrName>style.visibility</p:attrName>
                                        </p:attrNameLst>
                                      </p:cBhvr>
                                      <p:to>
                                        <p:strVal val="visible"/>
                                      </p:to>
                                    </p:set>
                                    <p:anim calcmode="lin" valueType="num">
                                      <p:cBhvr additive="base">
                                        <p:cTn id="83" dur="500" fill="hold"/>
                                        <p:tgtEl>
                                          <p:spTgt spid="135171"/>
                                        </p:tgtEl>
                                        <p:attrNameLst>
                                          <p:attrName>ppt_x</p:attrName>
                                        </p:attrNameLst>
                                      </p:cBhvr>
                                      <p:tavLst>
                                        <p:tav tm="0">
                                          <p:val>
                                            <p:strVal val="1+#ppt_w/2"/>
                                          </p:val>
                                        </p:tav>
                                        <p:tav tm="100000">
                                          <p:val>
                                            <p:strVal val="#ppt_x"/>
                                          </p:val>
                                        </p:tav>
                                      </p:tavLst>
                                    </p:anim>
                                    <p:anim calcmode="lin" valueType="num">
                                      <p:cBhvr additive="base">
                                        <p:cTn id="84" dur="500" fill="hold"/>
                                        <p:tgtEl>
                                          <p:spTgt spid="135171"/>
                                        </p:tgtEl>
                                        <p:attrNameLst>
                                          <p:attrName>ppt_y</p:attrName>
                                        </p:attrNameLst>
                                      </p:cBhvr>
                                      <p:tavLst>
                                        <p:tav tm="0">
                                          <p:val>
                                            <p:strVal val="#ppt_y"/>
                                          </p:val>
                                        </p:tav>
                                        <p:tav tm="100000">
                                          <p:val>
                                            <p:strVal val="#ppt_y"/>
                                          </p:val>
                                        </p:tav>
                                      </p:tavLst>
                                    </p:anim>
                                  </p:childTnLst>
                                </p:cTn>
                              </p:par>
                            </p:childTnLst>
                          </p:cTn>
                        </p:par>
                        <p:par>
                          <p:cTn id="85" fill="hold" nodeType="afterGroup">
                            <p:stCondLst>
                              <p:cond delay="1000"/>
                            </p:stCondLst>
                            <p:childTnLst>
                              <p:par>
                                <p:cTn id="86" presetID="12" presetClass="entr" presetSubtype="2" fill="hold" grpId="0" nodeType="afterEffect">
                                  <p:stCondLst>
                                    <p:cond delay="0"/>
                                  </p:stCondLst>
                                  <p:childTnLst>
                                    <p:set>
                                      <p:cBhvr>
                                        <p:cTn id="87" dur="1" fill="hold">
                                          <p:stCondLst>
                                            <p:cond delay="0"/>
                                          </p:stCondLst>
                                        </p:cTn>
                                        <p:tgtEl>
                                          <p:spTgt spid="135190"/>
                                        </p:tgtEl>
                                        <p:attrNameLst>
                                          <p:attrName>style.visibility</p:attrName>
                                        </p:attrNameLst>
                                      </p:cBhvr>
                                      <p:to>
                                        <p:strVal val="visible"/>
                                      </p:to>
                                    </p:set>
                                    <p:animEffect transition="in" filter="slide(fromRight)">
                                      <p:cBhvr>
                                        <p:cTn id="88" dur="500"/>
                                        <p:tgtEl>
                                          <p:spTgt spid="13519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35200"/>
                                        </p:tgtEl>
                                        <p:attrNameLst>
                                          <p:attrName>style.visibility</p:attrName>
                                        </p:attrNameLst>
                                      </p:cBhvr>
                                      <p:to>
                                        <p:strVal val="visible"/>
                                      </p:to>
                                    </p:set>
                                    <p:animEffect transition="in" filter="wipe(left)">
                                      <p:cBhvr>
                                        <p:cTn id="93" dur="500"/>
                                        <p:tgtEl>
                                          <p:spTgt spid="13520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1" fill="hold" grpId="0" nodeType="clickEffect">
                                  <p:stCondLst>
                                    <p:cond delay="0"/>
                                  </p:stCondLst>
                                  <p:childTnLst>
                                    <p:set>
                                      <p:cBhvr>
                                        <p:cTn id="97" dur="1" fill="hold">
                                          <p:stCondLst>
                                            <p:cond delay="0"/>
                                          </p:stCondLst>
                                        </p:cTn>
                                        <p:tgtEl>
                                          <p:spTgt spid="135196"/>
                                        </p:tgtEl>
                                        <p:attrNameLst>
                                          <p:attrName>style.visibility</p:attrName>
                                        </p:attrNameLst>
                                      </p:cBhvr>
                                      <p:to>
                                        <p:strVal val="visible"/>
                                      </p:to>
                                    </p:set>
                                    <p:anim calcmode="lin" valueType="num">
                                      <p:cBhvr>
                                        <p:cTn id="98" dur="500" fill="hold"/>
                                        <p:tgtEl>
                                          <p:spTgt spid="135196"/>
                                        </p:tgtEl>
                                        <p:attrNameLst>
                                          <p:attrName>ppt_x</p:attrName>
                                        </p:attrNameLst>
                                      </p:cBhvr>
                                      <p:tavLst>
                                        <p:tav tm="0">
                                          <p:val>
                                            <p:strVal val="#ppt_x"/>
                                          </p:val>
                                        </p:tav>
                                        <p:tav tm="100000">
                                          <p:val>
                                            <p:strVal val="#ppt_x"/>
                                          </p:val>
                                        </p:tav>
                                      </p:tavLst>
                                    </p:anim>
                                    <p:anim calcmode="lin" valueType="num">
                                      <p:cBhvr>
                                        <p:cTn id="99" dur="500" fill="hold"/>
                                        <p:tgtEl>
                                          <p:spTgt spid="135196"/>
                                        </p:tgtEl>
                                        <p:attrNameLst>
                                          <p:attrName>ppt_y</p:attrName>
                                        </p:attrNameLst>
                                      </p:cBhvr>
                                      <p:tavLst>
                                        <p:tav tm="0">
                                          <p:val>
                                            <p:strVal val="#ppt_y-#ppt_h/2"/>
                                          </p:val>
                                        </p:tav>
                                        <p:tav tm="100000">
                                          <p:val>
                                            <p:strVal val="#ppt_y"/>
                                          </p:val>
                                        </p:tav>
                                      </p:tavLst>
                                    </p:anim>
                                    <p:anim calcmode="lin" valueType="num">
                                      <p:cBhvr>
                                        <p:cTn id="100" dur="500" fill="hold"/>
                                        <p:tgtEl>
                                          <p:spTgt spid="135196"/>
                                        </p:tgtEl>
                                        <p:attrNameLst>
                                          <p:attrName>ppt_w</p:attrName>
                                        </p:attrNameLst>
                                      </p:cBhvr>
                                      <p:tavLst>
                                        <p:tav tm="0">
                                          <p:val>
                                            <p:strVal val="#ppt_w"/>
                                          </p:val>
                                        </p:tav>
                                        <p:tav tm="100000">
                                          <p:val>
                                            <p:strVal val="#ppt_w"/>
                                          </p:val>
                                        </p:tav>
                                      </p:tavLst>
                                    </p:anim>
                                    <p:anim calcmode="lin" valueType="num">
                                      <p:cBhvr>
                                        <p:cTn id="101" dur="500" fill="hold"/>
                                        <p:tgtEl>
                                          <p:spTgt spid="135196"/>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 fill="hold" grpId="0" nodeType="clickEffect">
                                  <p:stCondLst>
                                    <p:cond delay="0"/>
                                  </p:stCondLst>
                                  <p:childTnLst>
                                    <p:set>
                                      <p:cBhvr>
                                        <p:cTn id="105" dur="1" fill="hold">
                                          <p:stCondLst>
                                            <p:cond delay="0"/>
                                          </p:stCondLst>
                                        </p:cTn>
                                        <p:tgtEl>
                                          <p:spTgt spid="135197"/>
                                        </p:tgtEl>
                                        <p:attrNameLst>
                                          <p:attrName>style.visibility</p:attrName>
                                        </p:attrNameLst>
                                      </p:cBhvr>
                                      <p:to>
                                        <p:strVal val="visible"/>
                                      </p:to>
                                    </p:set>
                                    <p:anim calcmode="lin" valueType="num">
                                      <p:cBhvr>
                                        <p:cTn id="106" dur="500" fill="hold"/>
                                        <p:tgtEl>
                                          <p:spTgt spid="135197"/>
                                        </p:tgtEl>
                                        <p:attrNameLst>
                                          <p:attrName>ppt_x</p:attrName>
                                        </p:attrNameLst>
                                      </p:cBhvr>
                                      <p:tavLst>
                                        <p:tav tm="0">
                                          <p:val>
                                            <p:strVal val="#ppt_x"/>
                                          </p:val>
                                        </p:tav>
                                        <p:tav tm="100000">
                                          <p:val>
                                            <p:strVal val="#ppt_x"/>
                                          </p:val>
                                        </p:tav>
                                      </p:tavLst>
                                    </p:anim>
                                    <p:anim calcmode="lin" valueType="num">
                                      <p:cBhvr>
                                        <p:cTn id="107" dur="500" fill="hold"/>
                                        <p:tgtEl>
                                          <p:spTgt spid="135197"/>
                                        </p:tgtEl>
                                        <p:attrNameLst>
                                          <p:attrName>ppt_y</p:attrName>
                                        </p:attrNameLst>
                                      </p:cBhvr>
                                      <p:tavLst>
                                        <p:tav tm="0">
                                          <p:val>
                                            <p:strVal val="#ppt_y-#ppt_h/2"/>
                                          </p:val>
                                        </p:tav>
                                        <p:tav tm="100000">
                                          <p:val>
                                            <p:strVal val="#ppt_y"/>
                                          </p:val>
                                        </p:tav>
                                      </p:tavLst>
                                    </p:anim>
                                    <p:anim calcmode="lin" valueType="num">
                                      <p:cBhvr>
                                        <p:cTn id="108" dur="500" fill="hold"/>
                                        <p:tgtEl>
                                          <p:spTgt spid="135197"/>
                                        </p:tgtEl>
                                        <p:attrNameLst>
                                          <p:attrName>ppt_w</p:attrName>
                                        </p:attrNameLst>
                                      </p:cBhvr>
                                      <p:tavLst>
                                        <p:tav tm="0">
                                          <p:val>
                                            <p:strVal val="#ppt_w"/>
                                          </p:val>
                                        </p:tav>
                                        <p:tav tm="100000">
                                          <p:val>
                                            <p:strVal val="#ppt_w"/>
                                          </p:val>
                                        </p:tav>
                                      </p:tavLst>
                                    </p:anim>
                                    <p:anim calcmode="lin" valueType="num">
                                      <p:cBhvr>
                                        <p:cTn id="109" dur="500" fill="hold"/>
                                        <p:tgtEl>
                                          <p:spTgt spid="135197"/>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grpId="0" nodeType="clickEffect">
                                  <p:stCondLst>
                                    <p:cond delay="0"/>
                                  </p:stCondLst>
                                  <p:childTnLst>
                                    <p:set>
                                      <p:cBhvr>
                                        <p:cTn id="113" dur="1" fill="hold">
                                          <p:stCondLst>
                                            <p:cond delay="0"/>
                                          </p:stCondLst>
                                        </p:cTn>
                                        <p:tgtEl>
                                          <p:spTgt spid="135185"/>
                                        </p:tgtEl>
                                        <p:attrNameLst>
                                          <p:attrName>style.visibility</p:attrName>
                                        </p:attrNameLst>
                                      </p:cBhvr>
                                      <p:to>
                                        <p:strVal val="visible"/>
                                      </p:to>
                                    </p:set>
                                    <p:anim calcmode="lin" valueType="num">
                                      <p:cBhvr additive="base">
                                        <p:cTn id="114" dur="500" fill="hold"/>
                                        <p:tgtEl>
                                          <p:spTgt spid="135185"/>
                                        </p:tgtEl>
                                        <p:attrNameLst>
                                          <p:attrName>ppt_x</p:attrName>
                                        </p:attrNameLst>
                                      </p:cBhvr>
                                      <p:tavLst>
                                        <p:tav tm="0">
                                          <p:val>
                                            <p:strVal val="#ppt_x"/>
                                          </p:val>
                                        </p:tav>
                                        <p:tav tm="100000">
                                          <p:val>
                                            <p:strVal val="#ppt_x"/>
                                          </p:val>
                                        </p:tav>
                                      </p:tavLst>
                                    </p:anim>
                                    <p:anim calcmode="lin" valueType="num">
                                      <p:cBhvr additive="base">
                                        <p:cTn id="115" dur="500" fill="hold"/>
                                        <p:tgtEl>
                                          <p:spTgt spid="135185"/>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 presetClass="entr" presetSubtype="1" fill="hold" grpId="0" nodeType="afterEffect">
                                  <p:stCondLst>
                                    <p:cond delay="0"/>
                                  </p:stCondLst>
                                  <p:childTnLst>
                                    <p:set>
                                      <p:cBhvr>
                                        <p:cTn id="118" dur="1" fill="hold">
                                          <p:stCondLst>
                                            <p:cond delay="0"/>
                                          </p:stCondLst>
                                        </p:cTn>
                                        <p:tgtEl>
                                          <p:spTgt spid="135186"/>
                                        </p:tgtEl>
                                        <p:attrNameLst>
                                          <p:attrName>style.visibility</p:attrName>
                                        </p:attrNameLst>
                                      </p:cBhvr>
                                      <p:to>
                                        <p:strVal val="visible"/>
                                      </p:to>
                                    </p:set>
                                    <p:anim calcmode="lin" valueType="num">
                                      <p:cBhvr additive="base">
                                        <p:cTn id="119" dur="500" fill="hold"/>
                                        <p:tgtEl>
                                          <p:spTgt spid="135186"/>
                                        </p:tgtEl>
                                        <p:attrNameLst>
                                          <p:attrName>ppt_x</p:attrName>
                                        </p:attrNameLst>
                                      </p:cBhvr>
                                      <p:tavLst>
                                        <p:tav tm="0">
                                          <p:val>
                                            <p:strVal val="#ppt_x"/>
                                          </p:val>
                                        </p:tav>
                                        <p:tav tm="100000">
                                          <p:val>
                                            <p:strVal val="#ppt_x"/>
                                          </p:val>
                                        </p:tav>
                                      </p:tavLst>
                                    </p:anim>
                                    <p:anim calcmode="lin" valueType="num">
                                      <p:cBhvr additive="base">
                                        <p:cTn id="120" dur="500" fill="hold"/>
                                        <p:tgtEl>
                                          <p:spTgt spid="135186"/>
                                        </p:tgtEl>
                                        <p:attrNameLst>
                                          <p:attrName>ppt_y</p:attrName>
                                        </p:attrNameLst>
                                      </p:cBhvr>
                                      <p:tavLst>
                                        <p:tav tm="0">
                                          <p:val>
                                            <p:strVal val="0-#ppt_h/2"/>
                                          </p:val>
                                        </p:tav>
                                        <p:tav tm="100000">
                                          <p:val>
                                            <p:strVal val="#ppt_y"/>
                                          </p:val>
                                        </p:tav>
                                      </p:tavLst>
                                    </p:anim>
                                  </p:childTnLst>
                                </p:cTn>
                              </p:par>
                            </p:childTnLst>
                          </p:cTn>
                        </p:par>
                        <p:par>
                          <p:cTn id="121" fill="hold" nodeType="afterGroup">
                            <p:stCondLst>
                              <p:cond delay="1000"/>
                            </p:stCondLst>
                            <p:childTnLst>
                              <p:par>
                                <p:cTn id="122" presetID="2" presetClass="entr" presetSubtype="1" fill="hold" grpId="0" nodeType="afterEffect">
                                  <p:stCondLst>
                                    <p:cond delay="0"/>
                                  </p:stCondLst>
                                  <p:childTnLst>
                                    <p:set>
                                      <p:cBhvr>
                                        <p:cTn id="123" dur="1" fill="hold">
                                          <p:stCondLst>
                                            <p:cond delay="0"/>
                                          </p:stCondLst>
                                        </p:cTn>
                                        <p:tgtEl>
                                          <p:spTgt spid="135187"/>
                                        </p:tgtEl>
                                        <p:attrNameLst>
                                          <p:attrName>style.visibility</p:attrName>
                                        </p:attrNameLst>
                                      </p:cBhvr>
                                      <p:to>
                                        <p:strVal val="visible"/>
                                      </p:to>
                                    </p:set>
                                    <p:anim calcmode="lin" valueType="num">
                                      <p:cBhvr additive="base">
                                        <p:cTn id="124" dur="500" fill="hold"/>
                                        <p:tgtEl>
                                          <p:spTgt spid="135187"/>
                                        </p:tgtEl>
                                        <p:attrNameLst>
                                          <p:attrName>ppt_x</p:attrName>
                                        </p:attrNameLst>
                                      </p:cBhvr>
                                      <p:tavLst>
                                        <p:tav tm="0">
                                          <p:val>
                                            <p:strVal val="#ppt_x"/>
                                          </p:val>
                                        </p:tav>
                                        <p:tav tm="100000">
                                          <p:val>
                                            <p:strVal val="#ppt_x"/>
                                          </p:val>
                                        </p:tav>
                                      </p:tavLst>
                                    </p:anim>
                                    <p:anim calcmode="lin" valueType="num">
                                      <p:cBhvr additive="base">
                                        <p:cTn id="125" dur="500" fill="hold"/>
                                        <p:tgtEl>
                                          <p:spTgt spid="135187"/>
                                        </p:tgtEl>
                                        <p:attrNameLst>
                                          <p:attrName>ppt_y</p:attrName>
                                        </p:attrNameLst>
                                      </p:cBhvr>
                                      <p:tavLst>
                                        <p:tav tm="0">
                                          <p:val>
                                            <p:strVal val="0-#ppt_h/2"/>
                                          </p:val>
                                        </p:tav>
                                        <p:tav tm="100000">
                                          <p:val>
                                            <p:strVal val="#ppt_y"/>
                                          </p:val>
                                        </p:tav>
                                      </p:tavLst>
                                    </p:anim>
                                  </p:childTnLst>
                                </p:cTn>
                              </p:par>
                            </p:childTnLst>
                          </p:cTn>
                        </p:par>
                        <p:par>
                          <p:cTn id="126" fill="hold" nodeType="afterGroup">
                            <p:stCondLst>
                              <p:cond delay="1500"/>
                            </p:stCondLst>
                            <p:childTnLst>
                              <p:par>
                                <p:cTn id="127" presetID="2" presetClass="entr" presetSubtype="1" fill="hold" grpId="0" nodeType="afterEffect">
                                  <p:stCondLst>
                                    <p:cond delay="0"/>
                                  </p:stCondLst>
                                  <p:childTnLst>
                                    <p:set>
                                      <p:cBhvr>
                                        <p:cTn id="128" dur="1" fill="hold">
                                          <p:stCondLst>
                                            <p:cond delay="0"/>
                                          </p:stCondLst>
                                        </p:cTn>
                                        <p:tgtEl>
                                          <p:spTgt spid="135188"/>
                                        </p:tgtEl>
                                        <p:attrNameLst>
                                          <p:attrName>style.visibility</p:attrName>
                                        </p:attrNameLst>
                                      </p:cBhvr>
                                      <p:to>
                                        <p:strVal val="visible"/>
                                      </p:to>
                                    </p:set>
                                    <p:anim calcmode="lin" valueType="num">
                                      <p:cBhvr additive="base">
                                        <p:cTn id="129" dur="500" fill="hold"/>
                                        <p:tgtEl>
                                          <p:spTgt spid="135188"/>
                                        </p:tgtEl>
                                        <p:attrNameLst>
                                          <p:attrName>ppt_x</p:attrName>
                                        </p:attrNameLst>
                                      </p:cBhvr>
                                      <p:tavLst>
                                        <p:tav tm="0">
                                          <p:val>
                                            <p:strVal val="#ppt_x"/>
                                          </p:val>
                                        </p:tav>
                                        <p:tav tm="100000">
                                          <p:val>
                                            <p:strVal val="#ppt_x"/>
                                          </p:val>
                                        </p:tav>
                                      </p:tavLst>
                                    </p:anim>
                                    <p:anim calcmode="lin" valueType="num">
                                      <p:cBhvr additive="base">
                                        <p:cTn id="130" dur="500" fill="hold"/>
                                        <p:tgtEl>
                                          <p:spTgt spid="135188"/>
                                        </p:tgtEl>
                                        <p:attrNameLst>
                                          <p:attrName>ppt_y</p:attrName>
                                        </p:attrNameLst>
                                      </p:cBhvr>
                                      <p:tavLst>
                                        <p:tav tm="0">
                                          <p:val>
                                            <p:strVal val="0-#ppt_h/2"/>
                                          </p:val>
                                        </p:tav>
                                        <p:tav tm="100000">
                                          <p:val>
                                            <p:strVal val="#ppt_y"/>
                                          </p:val>
                                        </p:tav>
                                      </p:tavLst>
                                    </p:anim>
                                  </p:childTnLst>
                                </p:cTn>
                              </p:par>
                            </p:childTnLst>
                          </p:cTn>
                        </p:par>
                        <p:par>
                          <p:cTn id="131" fill="hold" nodeType="afterGroup">
                            <p:stCondLst>
                              <p:cond delay="2000"/>
                            </p:stCondLst>
                            <p:childTnLst>
                              <p:par>
                                <p:cTn id="132" presetID="2" presetClass="entr" presetSubtype="1" fill="hold" grpId="0" nodeType="afterEffect">
                                  <p:stCondLst>
                                    <p:cond delay="0"/>
                                  </p:stCondLst>
                                  <p:childTnLst>
                                    <p:set>
                                      <p:cBhvr>
                                        <p:cTn id="133" dur="1" fill="hold">
                                          <p:stCondLst>
                                            <p:cond delay="0"/>
                                          </p:stCondLst>
                                        </p:cTn>
                                        <p:tgtEl>
                                          <p:spTgt spid="135189"/>
                                        </p:tgtEl>
                                        <p:attrNameLst>
                                          <p:attrName>style.visibility</p:attrName>
                                        </p:attrNameLst>
                                      </p:cBhvr>
                                      <p:to>
                                        <p:strVal val="visible"/>
                                      </p:to>
                                    </p:set>
                                    <p:anim calcmode="lin" valueType="num">
                                      <p:cBhvr additive="base">
                                        <p:cTn id="134" dur="500" fill="hold"/>
                                        <p:tgtEl>
                                          <p:spTgt spid="135189"/>
                                        </p:tgtEl>
                                        <p:attrNameLst>
                                          <p:attrName>ppt_x</p:attrName>
                                        </p:attrNameLst>
                                      </p:cBhvr>
                                      <p:tavLst>
                                        <p:tav tm="0">
                                          <p:val>
                                            <p:strVal val="#ppt_x"/>
                                          </p:val>
                                        </p:tav>
                                        <p:tav tm="100000">
                                          <p:val>
                                            <p:strVal val="#ppt_x"/>
                                          </p:val>
                                        </p:tav>
                                      </p:tavLst>
                                    </p:anim>
                                    <p:anim calcmode="lin" valueType="num">
                                      <p:cBhvr additive="base">
                                        <p:cTn id="135" dur="500" fill="hold"/>
                                        <p:tgtEl>
                                          <p:spTgt spid="135189"/>
                                        </p:tgtEl>
                                        <p:attrNameLst>
                                          <p:attrName>ppt_y</p:attrName>
                                        </p:attrNameLst>
                                      </p:cBhvr>
                                      <p:tavLst>
                                        <p:tav tm="0">
                                          <p:val>
                                            <p:strVal val="0-#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2" fill="hold" grpId="0" nodeType="clickEffect">
                                  <p:stCondLst>
                                    <p:cond delay="0"/>
                                  </p:stCondLst>
                                  <p:childTnLst>
                                    <p:set>
                                      <p:cBhvr>
                                        <p:cTn id="139" dur="1" fill="hold">
                                          <p:stCondLst>
                                            <p:cond delay="0"/>
                                          </p:stCondLst>
                                        </p:cTn>
                                        <p:tgtEl>
                                          <p:spTgt spid="135172"/>
                                        </p:tgtEl>
                                        <p:attrNameLst>
                                          <p:attrName>style.visibility</p:attrName>
                                        </p:attrNameLst>
                                      </p:cBhvr>
                                      <p:to>
                                        <p:strVal val="visible"/>
                                      </p:to>
                                    </p:set>
                                    <p:anim calcmode="lin" valueType="num">
                                      <p:cBhvr additive="base">
                                        <p:cTn id="140" dur="500" fill="hold"/>
                                        <p:tgtEl>
                                          <p:spTgt spid="135172"/>
                                        </p:tgtEl>
                                        <p:attrNameLst>
                                          <p:attrName>ppt_x</p:attrName>
                                        </p:attrNameLst>
                                      </p:cBhvr>
                                      <p:tavLst>
                                        <p:tav tm="0">
                                          <p:val>
                                            <p:strVal val="1+#ppt_w/2"/>
                                          </p:val>
                                        </p:tav>
                                        <p:tav tm="100000">
                                          <p:val>
                                            <p:strVal val="#ppt_x"/>
                                          </p:val>
                                        </p:tav>
                                      </p:tavLst>
                                    </p:anim>
                                    <p:anim calcmode="lin" valueType="num">
                                      <p:cBhvr additive="base">
                                        <p:cTn id="141" dur="500" fill="hold"/>
                                        <p:tgtEl>
                                          <p:spTgt spid="135172"/>
                                        </p:tgtEl>
                                        <p:attrNameLst>
                                          <p:attrName>ppt_y</p:attrName>
                                        </p:attrNameLst>
                                      </p:cBhvr>
                                      <p:tavLst>
                                        <p:tav tm="0">
                                          <p:val>
                                            <p:strVal val="#ppt_y"/>
                                          </p:val>
                                        </p:tav>
                                        <p:tav tm="100000">
                                          <p:val>
                                            <p:strVal val="#ppt_y"/>
                                          </p:val>
                                        </p:tav>
                                      </p:tavLst>
                                    </p:anim>
                                  </p:childTnLst>
                                </p:cTn>
                              </p:par>
                            </p:childTnLst>
                          </p:cTn>
                        </p:par>
                        <p:par>
                          <p:cTn id="142" fill="hold" nodeType="afterGroup">
                            <p:stCondLst>
                              <p:cond delay="500"/>
                            </p:stCondLst>
                            <p:childTnLst>
                              <p:par>
                                <p:cTn id="143" presetID="2" presetClass="entr" presetSubtype="1" fill="hold" grpId="0" nodeType="afterEffect">
                                  <p:stCondLst>
                                    <p:cond delay="0"/>
                                  </p:stCondLst>
                                  <p:childTnLst>
                                    <p:set>
                                      <p:cBhvr>
                                        <p:cTn id="144" dur="1" fill="hold">
                                          <p:stCondLst>
                                            <p:cond delay="0"/>
                                          </p:stCondLst>
                                        </p:cTn>
                                        <p:tgtEl>
                                          <p:spTgt spid="135195"/>
                                        </p:tgtEl>
                                        <p:attrNameLst>
                                          <p:attrName>style.visibility</p:attrName>
                                        </p:attrNameLst>
                                      </p:cBhvr>
                                      <p:to>
                                        <p:strVal val="visible"/>
                                      </p:to>
                                    </p:set>
                                    <p:anim calcmode="lin" valueType="num">
                                      <p:cBhvr additive="base">
                                        <p:cTn id="145" dur="500" fill="hold"/>
                                        <p:tgtEl>
                                          <p:spTgt spid="135195"/>
                                        </p:tgtEl>
                                        <p:attrNameLst>
                                          <p:attrName>ppt_x</p:attrName>
                                        </p:attrNameLst>
                                      </p:cBhvr>
                                      <p:tavLst>
                                        <p:tav tm="0">
                                          <p:val>
                                            <p:strVal val="#ppt_x"/>
                                          </p:val>
                                        </p:tav>
                                        <p:tav tm="100000">
                                          <p:val>
                                            <p:strVal val="#ppt_x"/>
                                          </p:val>
                                        </p:tav>
                                      </p:tavLst>
                                    </p:anim>
                                    <p:anim calcmode="lin" valueType="num">
                                      <p:cBhvr additive="base">
                                        <p:cTn id="146" dur="500" fill="hold"/>
                                        <p:tgtEl>
                                          <p:spTgt spid="135195"/>
                                        </p:tgtEl>
                                        <p:attrNameLst>
                                          <p:attrName>ppt_y</p:attrName>
                                        </p:attrNameLst>
                                      </p:cBhvr>
                                      <p:tavLst>
                                        <p:tav tm="0">
                                          <p:val>
                                            <p:strVal val="0-#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grpId="0" nodeType="clickEffect">
                                  <p:stCondLst>
                                    <p:cond delay="0"/>
                                  </p:stCondLst>
                                  <p:childTnLst>
                                    <p:set>
                                      <p:cBhvr>
                                        <p:cTn id="150" dur="1" fill="hold">
                                          <p:stCondLst>
                                            <p:cond delay="0"/>
                                          </p:stCondLst>
                                        </p:cTn>
                                        <p:tgtEl>
                                          <p:spTgt spid="135191"/>
                                        </p:tgtEl>
                                        <p:attrNameLst>
                                          <p:attrName>style.visibility</p:attrName>
                                        </p:attrNameLst>
                                      </p:cBhvr>
                                      <p:to>
                                        <p:strVal val="visible"/>
                                      </p:to>
                                    </p:set>
                                    <p:anim calcmode="lin" valueType="num">
                                      <p:cBhvr>
                                        <p:cTn id="151" dur="500" fill="hold"/>
                                        <p:tgtEl>
                                          <p:spTgt spid="135191"/>
                                        </p:tgtEl>
                                        <p:attrNameLst>
                                          <p:attrName>ppt_x</p:attrName>
                                        </p:attrNameLst>
                                      </p:cBhvr>
                                      <p:tavLst>
                                        <p:tav tm="0">
                                          <p:val>
                                            <p:strVal val="#ppt_x"/>
                                          </p:val>
                                        </p:tav>
                                        <p:tav tm="100000">
                                          <p:val>
                                            <p:strVal val="#ppt_x"/>
                                          </p:val>
                                        </p:tav>
                                      </p:tavLst>
                                    </p:anim>
                                    <p:anim calcmode="lin" valueType="num">
                                      <p:cBhvr>
                                        <p:cTn id="152" dur="500" fill="hold"/>
                                        <p:tgtEl>
                                          <p:spTgt spid="135191"/>
                                        </p:tgtEl>
                                        <p:attrNameLst>
                                          <p:attrName>ppt_y</p:attrName>
                                        </p:attrNameLst>
                                      </p:cBhvr>
                                      <p:tavLst>
                                        <p:tav tm="0">
                                          <p:val>
                                            <p:strVal val="#ppt_y-#ppt_h/2"/>
                                          </p:val>
                                        </p:tav>
                                        <p:tav tm="100000">
                                          <p:val>
                                            <p:strVal val="#ppt_y"/>
                                          </p:val>
                                        </p:tav>
                                      </p:tavLst>
                                    </p:anim>
                                    <p:anim calcmode="lin" valueType="num">
                                      <p:cBhvr>
                                        <p:cTn id="153" dur="500" fill="hold"/>
                                        <p:tgtEl>
                                          <p:spTgt spid="135191"/>
                                        </p:tgtEl>
                                        <p:attrNameLst>
                                          <p:attrName>ppt_w</p:attrName>
                                        </p:attrNameLst>
                                      </p:cBhvr>
                                      <p:tavLst>
                                        <p:tav tm="0">
                                          <p:val>
                                            <p:strVal val="#ppt_w"/>
                                          </p:val>
                                        </p:tav>
                                        <p:tav tm="100000">
                                          <p:val>
                                            <p:strVal val="#ppt_w"/>
                                          </p:val>
                                        </p:tav>
                                      </p:tavLst>
                                    </p:anim>
                                    <p:anim calcmode="lin" valueType="num">
                                      <p:cBhvr>
                                        <p:cTn id="154" dur="500" fill="hold"/>
                                        <p:tgtEl>
                                          <p:spTgt spid="135191"/>
                                        </p:tgtEl>
                                        <p:attrNameLst>
                                          <p:attrName>ppt_h</p:attrName>
                                        </p:attrNameLst>
                                      </p:cBhvr>
                                      <p:tavLst>
                                        <p:tav tm="0">
                                          <p:val>
                                            <p:fltVal val="0"/>
                                          </p:val>
                                        </p:tav>
                                        <p:tav tm="100000">
                                          <p:val>
                                            <p:strVal val="#ppt_h"/>
                                          </p:val>
                                        </p:tav>
                                      </p:tavLst>
                                    </p:anim>
                                  </p:childTnLst>
                                </p:cTn>
                              </p:par>
                            </p:childTnLst>
                          </p:cTn>
                        </p:par>
                        <p:par>
                          <p:cTn id="155" fill="hold" nodeType="afterGroup">
                            <p:stCondLst>
                              <p:cond delay="500"/>
                            </p:stCondLst>
                            <p:childTnLst>
                              <p:par>
                                <p:cTn id="156" presetID="17" presetClass="entr" presetSubtype="2" fill="hold" grpId="0" nodeType="afterEffect">
                                  <p:stCondLst>
                                    <p:cond delay="0"/>
                                  </p:stCondLst>
                                  <p:childTnLst>
                                    <p:set>
                                      <p:cBhvr>
                                        <p:cTn id="157" dur="1" fill="hold">
                                          <p:stCondLst>
                                            <p:cond delay="0"/>
                                          </p:stCondLst>
                                        </p:cTn>
                                        <p:tgtEl>
                                          <p:spTgt spid="135192"/>
                                        </p:tgtEl>
                                        <p:attrNameLst>
                                          <p:attrName>style.visibility</p:attrName>
                                        </p:attrNameLst>
                                      </p:cBhvr>
                                      <p:to>
                                        <p:strVal val="visible"/>
                                      </p:to>
                                    </p:set>
                                    <p:anim calcmode="lin" valueType="num">
                                      <p:cBhvr>
                                        <p:cTn id="158" dur="500" fill="hold"/>
                                        <p:tgtEl>
                                          <p:spTgt spid="135192"/>
                                        </p:tgtEl>
                                        <p:attrNameLst>
                                          <p:attrName>ppt_x</p:attrName>
                                        </p:attrNameLst>
                                      </p:cBhvr>
                                      <p:tavLst>
                                        <p:tav tm="0">
                                          <p:val>
                                            <p:strVal val="#ppt_x+#ppt_w/2"/>
                                          </p:val>
                                        </p:tav>
                                        <p:tav tm="100000">
                                          <p:val>
                                            <p:strVal val="#ppt_x"/>
                                          </p:val>
                                        </p:tav>
                                      </p:tavLst>
                                    </p:anim>
                                    <p:anim calcmode="lin" valueType="num">
                                      <p:cBhvr>
                                        <p:cTn id="159" dur="500" fill="hold"/>
                                        <p:tgtEl>
                                          <p:spTgt spid="135192"/>
                                        </p:tgtEl>
                                        <p:attrNameLst>
                                          <p:attrName>ppt_y</p:attrName>
                                        </p:attrNameLst>
                                      </p:cBhvr>
                                      <p:tavLst>
                                        <p:tav tm="0">
                                          <p:val>
                                            <p:strVal val="#ppt_y"/>
                                          </p:val>
                                        </p:tav>
                                        <p:tav tm="100000">
                                          <p:val>
                                            <p:strVal val="#ppt_y"/>
                                          </p:val>
                                        </p:tav>
                                      </p:tavLst>
                                    </p:anim>
                                    <p:anim calcmode="lin" valueType="num">
                                      <p:cBhvr>
                                        <p:cTn id="160" dur="500" fill="hold"/>
                                        <p:tgtEl>
                                          <p:spTgt spid="135192"/>
                                        </p:tgtEl>
                                        <p:attrNameLst>
                                          <p:attrName>ppt_w</p:attrName>
                                        </p:attrNameLst>
                                      </p:cBhvr>
                                      <p:tavLst>
                                        <p:tav tm="0">
                                          <p:val>
                                            <p:fltVal val="0"/>
                                          </p:val>
                                        </p:tav>
                                        <p:tav tm="100000">
                                          <p:val>
                                            <p:strVal val="#ppt_w"/>
                                          </p:val>
                                        </p:tav>
                                      </p:tavLst>
                                    </p:anim>
                                    <p:anim calcmode="lin" valueType="num">
                                      <p:cBhvr>
                                        <p:cTn id="161" dur="500" fill="hold"/>
                                        <p:tgtEl>
                                          <p:spTgt spid="135192"/>
                                        </p:tgtEl>
                                        <p:attrNameLst>
                                          <p:attrName>ppt_h</p:attrName>
                                        </p:attrNameLst>
                                      </p:cBhvr>
                                      <p:tavLst>
                                        <p:tav tm="0">
                                          <p:val>
                                            <p:strVal val="#ppt_h"/>
                                          </p:val>
                                        </p:tav>
                                        <p:tav tm="100000">
                                          <p:val>
                                            <p:strVal val="#ppt_h"/>
                                          </p:val>
                                        </p:tav>
                                      </p:tavLst>
                                    </p:anim>
                                  </p:childTnLst>
                                </p:cTn>
                              </p:par>
                            </p:childTnLst>
                          </p:cTn>
                        </p:par>
                        <p:par>
                          <p:cTn id="162" fill="hold" nodeType="afterGroup">
                            <p:stCondLst>
                              <p:cond delay="1000"/>
                            </p:stCondLst>
                            <p:childTnLst>
                              <p:par>
                                <p:cTn id="163" presetID="17" presetClass="entr" presetSubtype="4" fill="hold" grpId="0" nodeType="afterEffect">
                                  <p:stCondLst>
                                    <p:cond delay="0"/>
                                  </p:stCondLst>
                                  <p:childTnLst>
                                    <p:set>
                                      <p:cBhvr>
                                        <p:cTn id="164" dur="1" fill="hold">
                                          <p:stCondLst>
                                            <p:cond delay="0"/>
                                          </p:stCondLst>
                                        </p:cTn>
                                        <p:tgtEl>
                                          <p:spTgt spid="135193"/>
                                        </p:tgtEl>
                                        <p:attrNameLst>
                                          <p:attrName>style.visibility</p:attrName>
                                        </p:attrNameLst>
                                      </p:cBhvr>
                                      <p:to>
                                        <p:strVal val="visible"/>
                                      </p:to>
                                    </p:set>
                                    <p:anim calcmode="lin" valueType="num">
                                      <p:cBhvr>
                                        <p:cTn id="165" dur="500" fill="hold"/>
                                        <p:tgtEl>
                                          <p:spTgt spid="135193"/>
                                        </p:tgtEl>
                                        <p:attrNameLst>
                                          <p:attrName>ppt_x</p:attrName>
                                        </p:attrNameLst>
                                      </p:cBhvr>
                                      <p:tavLst>
                                        <p:tav tm="0">
                                          <p:val>
                                            <p:strVal val="#ppt_x"/>
                                          </p:val>
                                        </p:tav>
                                        <p:tav tm="100000">
                                          <p:val>
                                            <p:strVal val="#ppt_x"/>
                                          </p:val>
                                        </p:tav>
                                      </p:tavLst>
                                    </p:anim>
                                    <p:anim calcmode="lin" valueType="num">
                                      <p:cBhvr>
                                        <p:cTn id="166" dur="500" fill="hold"/>
                                        <p:tgtEl>
                                          <p:spTgt spid="135193"/>
                                        </p:tgtEl>
                                        <p:attrNameLst>
                                          <p:attrName>ppt_y</p:attrName>
                                        </p:attrNameLst>
                                      </p:cBhvr>
                                      <p:tavLst>
                                        <p:tav tm="0">
                                          <p:val>
                                            <p:strVal val="#ppt_y+#ppt_h/2"/>
                                          </p:val>
                                        </p:tav>
                                        <p:tav tm="100000">
                                          <p:val>
                                            <p:strVal val="#ppt_y"/>
                                          </p:val>
                                        </p:tav>
                                      </p:tavLst>
                                    </p:anim>
                                    <p:anim calcmode="lin" valueType="num">
                                      <p:cBhvr>
                                        <p:cTn id="167" dur="500" fill="hold"/>
                                        <p:tgtEl>
                                          <p:spTgt spid="135193"/>
                                        </p:tgtEl>
                                        <p:attrNameLst>
                                          <p:attrName>ppt_w</p:attrName>
                                        </p:attrNameLst>
                                      </p:cBhvr>
                                      <p:tavLst>
                                        <p:tav tm="0">
                                          <p:val>
                                            <p:strVal val="#ppt_w"/>
                                          </p:val>
                                        </p:tav>
                                        <p:tav tm="100000">
                                          <p:val>
                                            <p:strVal val="#ppt_w"/>
                                          </p:val>
                                        </p:tav>
                                      </p:tavLst>
                                    </p:anim>
                                    <p:anim calcmode="lin" valueType="num">
                                      <p:cBhvr>
                                        <p:cTn id="168" dur="500" fill="hold"/>
                                        <p:tgtEl>
                                          <p:spTgt spid="135193"/>
                                        </p:tgtEl>
                                        <p:attrNameLst>
                                          <p:attrName>ppt_h</p:attrName>
                                        </p:attrNameLst>
                                      </p:cBhvr>
                                      <p:tavLst>
                                        <p:tav tm="0">
                                          <p:val>
                                            <p:fltVal val="0"/>
                                          </p:val>
                                        </p:tav>
                                        <p:tav tm="100000">
                                          <p:val>
                                            <p:strVal val="#ppt_h"/>
                                          </p:val>
                                        </p:tav>
                                      </p:tavLst>
                                    </p:anim>
                                  </p:childTnLst>
                                </p:cTn>
                              </p:par>
                            </p:childTnLst>
                          </p:cTn>
                        </p:par>
                        <p:par>
                          <p:cTn id="169" fill="hold" nodeType="afterGroup">
                            <p:stCondLst>
                              <p:cond delay="1500"/>
                            </p:stCondLst>
                            <p:childTnLst>
                              <p:par>
                                <p:cTn id="170" presetID="17" presetClass="entr" presetSubtype="8" fill="hold" grpId="0" nodeType="afterEffect">
                                  <p:stCondLst>
                                    <p:cond delay="0"/>
                                  </p:stCondLst>
                                  <p:childTnLst>
                                    <p:set>
                                      <p:cBhvr>
                                        <p:cTn id="171" dur="1" fill="hold">
                                          <p:stCondLst>
                                            <p:cond delay="0"/>
                                          </p:stCondLst>
                                        </p:cTn>
                                        <p:tgtEl>
                                          <p:spTgt spid="135194"/>
                                        </p:tgtEl>
                                        <p:attrNameLst>
                                          <p:attrName>style.visibility</p:attrName>
                                        </p:attrNameLst>
                                      </p:cBhvr>
                                      <p:to>
                                        <p:strVal val="visible"/>
                                      </p:to>
                                    </p:set>
                                    <p:anim calcmode="lin" valueType="num">
                                      <p:cBhvr>
                                        <p:cTn id="172" dur="500" fill="hold"/>
                                        <p:tgtEl>
                                          <p:spTgt spid="135194"/>
                                        </p:tgtEl>
                                        <p:attrNameLst>
                                          <p:attrName>ppt_x</p:attrName>
                                        </p:attrNameLst>
                                      </p:cBhvr>
                                      <p:tavLst>
                                        <p:tav tm="0">
                                          <p:val>
                                            <p:strVal val="#ppt_x-#ppt_w/2"/>
                                          </p:val>
                                        </p:tav>
                                        <p:tav tm="100000">
                                          <p:val>
                                            <p:strVal val="#ppt_x"/>
                                          </p:val>
                                        </p:tav>
                                      </p:tavLst>
                                    </p:anim>
                                    <p:anim calcmode="lin" valueType="num">
                                      <p:cBhvr>
                                        <p:cTn id="173" dur="500" fill="hold"/>
                                        <p:tgtEl>
                                          <p:spTgt spid="135194"/>
                                        </p:tgtEl>
                                        <p:attrNameLst>
                                          <p:attrName>ppt_y</p:attrName>
                                        </p:attrNameLst>
                                      </p:cBhvr>
                                      <p:tavLst>
                                        <p:tav tm="0">
                                          <p:val>
                                            <p:strVal val="#ppt_y"/>
                                          </p:val>
                                        </p:tav>
                                        <p:tav tm="100000">
                                          <p:val>
                                            <p:strVal val="#ppt_y"/>
                                          </p:val>
                                        </p:tav>
                                      </p:tavLst>
                                    </p:anim>
                                    <p:anim calcmode="lin" valueType="num">
                                      <p:cBhvr>
                                        <p:cTn id="174" dur="500" fill="hold"/>
                                        <p:tgtEl>
                                          <p:spTgt spid="135194"/>
                                        </p:tgtEl>
                                        <p:attrNameLst>
                                          <p:attrName>ppt_w</p:attrName>
                                        </p:attrNameLst>
                                      </p:cBhvr>
                                      <p:tavLst>
                                        <p:tav tm="0">
                                          <p:val>
                                            <p:fltVal val="0"/>
                                          </p:val>
                                        </p:tav>
                                        <p:tav tm="100000">
                                          <p:val>
                                            <p:strVal val="#ppt_w"/>
                                          </p:val>
                                        </p:tav>
                                      </p:tavLst>
                                    </p:anim>
                                    <p:anim calcmode="lin" valueType="num">
                                      <p:cBhvr>
                                        <p:cTn id="175" dur="500" fill="hold"/>
                                        <p:tgtEl>
                                          <p:spTgt spid="135194"/>
                                        </p:tgtEl>
                                        <p:attrNameLst>
                                          <p:attrName>ppt_h</p:attrName>
                                        </p:attrNameLst>
                                      </p:cBhvr>
                                      <p:tavLst>
                                        <p:tav tm="0">
                                          <p:val>
                                            <p:strVal val="#ppt_h"/>
                                          </p:val>
                                        </p:tav>
                                        <p:tav tm="100000">
                                          <p:val>
                                            <p:strVal val="#ppt_h"/>
                                          </p:val>
                                        </p:tav>
                                      </p:tavLst>
                                    </p:anim>
                                  </p:childTnLst>
                                </p:cTn>
                              </p:par>
                            </p:childTnLst>
                          </p:cTn>
                        </p:par>
                        <p:par>
                          <p:cTn id="176" fill="hold" nodeType="afterGroup">
                            <p:stCondLst>
                              <p:cond delay="2000"/>
                            </p:stCondLst>
                            <p:childTnLst>
                              <p:par>
                                <p:cTn id="177" presetID="2" presetClass="entr" presetSubtype="1" fill="hold" grpId="0" nodeType="afterEffect">
                                  <p:stCondLst>
                                    <p:cond delay="0"/>
                                  </p:stCondLst>
                                  <p:childTnLst>
                                    <p:set>
                                      <p:cBhvr>
                                        <p:cTn id="178" dur="1" fill="hold">
                                          <p:stCondLst>
                                            <p:cond delay="0"/>
                                          </p:stCondLst>
                                        </p:cTn>
                                        <p:tgtEl>
                                          <p:spTgt spid="135198"/>
                                        </p:tgtEl>
                                        <p:attrNameLst>
                                          <p:attrName>style.visibility</p:attrName>
                                        </p:attrNameLst>
                                      </p:cBhvr>
                                      <p:to>
                                        <p:strVal val="visible"/>
                                      </p:to>
                                    </p:set>
                                    <p:anim calcmode="lin" valueType="num">
                                      <p:cBhvr additive="base">
                                        <p:cTn id="179" dur="500" fill="hold"/>
                                        <p:tgtEl>
                                          <p:spTgt spid="135198"/>
                                        </p:tgtEl>
                                        <p:attrNameLst>
                                          <p:attrName>ppt_x</p:attrName>
                                        </p:attrNameLst>
                                      </p:cBhvr>
                                      <p:tavLst>
                                        <p:tav tm="0">
                                          <p:val>
                                            <p:strVal val="#ppt_x"/>
                                          </p:val>
                                        </p:tav>
                                        <p:tav tm="100000">
                                          <p:val>
                                            <p:strVal val="#ppt_x"/>
                                          </p:val>
                                        </p:tav>
                                      </p:tavLst>
                                    </p:anim>
                                    <p:anim calcmode="lin" valueType="num">
                                      <p:cBhvr additive="base">
                                        <p:cTn id="180" dur="500" fill="hold"/>
                                        <p:tgtEl>
                                          <p:spTgt spid="1351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animBg="1"/>
      <p:bldP spid="135172" grpId="0" animBg="1"/>
      <p:bldP spid="135173" grpId="0" animBg="1"/>
      <p:bldP spid="135174" grpId="0" autoUpdateAnimBg="0"/>
      <p:bldP spid="135175" grpId="0" animBg="1"/>
      <p:bldP spid="135176" grpId="0" animBg="1"/>
      <p:bldP spid="135177" grpId="0" animBg="1"/>
      <p:bldP spid="135178" grpId="0" animBg="1"/>
      <p:bldP spid="135179" grpId="0" animBg="1"/>
      <p:bldP spid="135180" grpId="0" animBg="1"/>
      <p:bldP spid="135181" grpId="0" animBg="1"/>
      <p:bldP spid="135182" grpId="0" animBg="1" autoUpdateAnimBg="0"/>
      <p:bldP spid="135183" grpId="0" animBg="1"/>
      <p:bldP spid="135184" grpId="0" animBg="1" autoUpdateAnimBg="0"/>
      <p:bldP spid="135185" grpId="0" animBg="1"/>
      <p:bldP spid="135186" grpId="0" animBg="1"/>
      <p:bldP spid="135187" grpId="0" animBg="1"/>
      <p:bldP spid="135188" grpId="0" animBg="1"/>
      <p:bldP spid="135189" grpId="0" animBg="1"/>
      <p:bldP spid="135190" grpId="0" animBg="1" autoUpdateAnimBg="0"/>
      <p:bldP spid="135191" grpId="0" animBg="1"/>
      <p:bldP spid="135192" grpId="0" animBg="1"/>
      <p:bldP spid="135193" grpId="0" animBg="1"/>
      <p:bldP spid="135194" grpId="0" animBg="1"/>
      <p:bldP spid="135195" grpId="0" animBg="1" autoUpdateAnimBg="0"/>
      <p:bldP spid="135196" grpId="0" animBg="1"/>
      <p:bldP spid="135197" grpId="0" animBg="1"/>
      <p:bldP spid="135198" grpId="0" animBg="1"/>
      <p:bldP spid="13519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A9ED523-E0ED-413A-BA4F-ADFBBC007609}" type="slidenum">
              <a:rPr lang="zh-CN" altLang="en-US" b="1">
                <a:solidFill>
                  <a:srgbClr val="FF9900"/>
                </a:solidFill>
              </a:rPr>
              <a:pPr>
                <a:defRPr/>
              </a:pPr>
              <a:t>28</a:t>
            </a:fld>
            <a:r>
              <a:rPr lang="zh-CN" altLang="en-US" b="1"/>
              <a:t> </a:t>
            </a:r>
            <a:r>
              <a:rPr lang="zh-CN" altLang="en-US"/>
              <a:t>页</a:t>
            </a:r>
          </a:p>
        </p:txBody>
      </p:sp>
      <p:sp>
        <p:nvSpPr>
          <p:cNvPr id="95234" name="Rectangle 2050"/>
          <p:cNvSpPr>
            <a:spLocks noGrp="1" noChangeArrowheads="1"/>
          </p:cNvSpPr>
          <p:nvPr>
            <p:ph type="title"/>
          </p:nvPr>
        </p:nvSpPr>
        <p:spPr>
          <a:xfrm>
            <a:off x="611188" y="0"/>
            <a:ext cx="8532812" cy="620713"/>
          </a:xfrm>
        </p:spPr>
        <p:txBody>
          <a:bodyPr/>
          <a:lstStyle/>
          <a:p>
            <a:pPr>
              <a:defRPr/>
            </a:pPr>
            <a:r>
              <a:rPr lang="en-US" altLang="zh-CN" sz="2400">
                <a:solidFill>
                  <a:schemeClr val="tx1"/>
                </a:solidFill>
              </a:rPr>
              <a:t>[</a:t>
            </a:r>
            <a:r>
              <a:rPr lang="zh-CN" altLang="en-US" sz="2400">
                <a:solidFill>
                  <a:schemeClr val="tx1"/>
                </a:solidFill>
              </a:rPr>
              <a:t>例</a:t>
            </a:r>
            <a:r>
              <a:rPr lang="en-US" altLang="zh-CN" sz="2400">
                <a:solidFill>
                  <a:schemeClr val="tx1"/>
                </a:solidFill>
              </a:rPr>
              <a:t>8-6]</a:t>
            </a:r>
            <a:r>
              <a:rPr lang="zh-CN" altLang="en-US" sz="2400">
                <a:solidFill>
                  <a:schemeClr val="tx1"/>
                </a:solidFill>
              </a:rPr>
              <a:t>用函数计算浮点数</a:t>
            </a:r>
            <a:r>
              <a:rPr lang="en-US" altLang="zh-CN" sz="2400">
                <a:solidFill>
                  <a:schemeClr val="tx1"/>
                </a:solidFill>
              </a:rPr>
              <a:t>x</a:t>
            </a:r>
            <a:r>
              <a:rPr lang="zh-CN" altLang="en-US" sz="2400">
                <a:solidFill>
                  <a:schemeClr val="tx1"/>
                </a:solidFill>
              </a:rPr>
              <a:t>的</a:t>
            </a:r>
            <a:r>
              <a:rPr lang="en-US" altLang="zh-CN" sz="2400">
                <a:solidFill>
                  <a:schemeClr val="tx1"/>
                </a:solidFill>
              </a:rPr>
              <a:t>n</a:t>
            </a:r>
            <a:r>
              <a:rPr lang="zh-CN" altLang="en-US" sz="2400">
                <a:solidFill>
                  <a:schemeClr val="tx1"/>
                </a:solidFill>
              </a:rPr>
              <a:t>次方，其中</a:t>
            </a:r>
            <a:r>
              <a:rPr lang="en-US" altLang="zh-CN" sz="2400">
                <a:solidFill>
                  <a:schemeClr val="tx1"/>
                </a:solidFill>
              </a:rPr>
              <a:t>n</a:t>
            </a:r>
            <a:r>
              <a:rPr lang="zh-CN" altLang="en-US" sz="2400">
                <a:solidFill>
                  <a:schemeClr val="tx1"/>
                </a:solidFill>
              </a:rPr>
              <a:t>为整型（</a:t>
            </a:r>
            <a:r>
              <a:rPr lang="en-US" altLang="zh-CN" sz="2400">
                <a:solidFill>
                  <a:schemeClr val="tx1"/>
                </a:solidFill>
              </a:rPr>
              <a:t>n&gt;=0</a:t>
            </a:r>
            <a:r>
              <a:rPr lang="zh-CN" altLang="en-US" sz="2400">
                <a:solidFill>
                  <a:schemeClr val="tx1"/>
                </a:solidFill>
              </a:rPr>
              <a:t>）</a:t>
            </a:r>
          </a:p>
        </p:txBody>
      </p:sp>
      <p:sp>
        <p:nvSpPr>
          <p:cNvPr id="95235" name="Rectangle 2051"/>
          <p:cNvSpPr>
            <a:spLocks noGrp="1" noChangeArrowheads="1"/>
          </p:cNvSpPr>
          <p:nvPr>
            <p:ph type="body" sz="half" idx="1"/>
          </p:nvPr>
        </p:nvSpPr>
        <p:spPr>
          <a:xfrm>
            <a:off x="684213" y="692150"/>
            <a:ext cx="7920037" cy="3816350"/>
          </a:xfrm>
          <a:solidFill>
            <a:srgbClr val="CCFFFF"/>
          </a:solidFill>
          <a:ln w="76200">
            <a:solidFill>
              <a:srgbClr val="CCFFFF"/>
            </a:solidFill>
            <a:miter lim="800000"/>
            <a:headEnd/>
            <a:tailEnd/>
          </a:ln>
        </p:spPr>
        <p:txBody>
          <a:bodyPr/>
          <a:lstStyle/>
          <a:p>
            <a:pPr>
              <a:lnSpc>
                <a:spcPct val="80000"/>
              </a:lnSpc>
              <a:buFontTx/>
              <a:buNone/>
            </a:pPr>
            <a:r>
              <a:rPr lang="en-US" altLang="zh-CN" sz="2400" b="1">
                <a:solidFill>
                  <a:srgbClr val="CC0000"/>
                </a:solidFill>
              </a:rPr>
              <a:t>double</a:t>
            </a:r>
            <a:r>
              <a:rPr lang="en-US" altLang="zh-CN" sz="2400" b="1">
                <a:solidFill>
                  <a:schemeClr val="tx1"/>
                </a:solidFill>
              </a:rPr>
              <a:t> power(</a:t>
            </a:r>
            <a:r>
              <a:rPr lang="en-US" altLang="zh-CN" sz="2400" b="1">
                <a:solidFill>
                  <a:srgbClr val="CC0000"/>
                </a:solidFill>
              </a:rPr>
              <a:t>double x</a:t>
            </a:r>
            <a:r>
              <a:rPr lang="en-US" altLang="zh-CN" sz="2400" b="1">
                <a:solidFill>
                  <a:schemeClr val="tx1"/>
                </a:solidFill>
              </a:rPr>
              <a:t>, </a:t>
            </a:r>
            <a:r>
              <a:rPr lang="en-US" altLang="zh-CN" sz="2400" b="1">
                <a:solidFill>
                  <a:srgbClr val="006600"/>
                </a:solidFill>
              </a:rPr>
              <a:t>int n</a:t>
            </a:r>
            <a:r>
              <a:rPr lang="en-US" altLang="zh-CN" sz="2400" b="1">
                <a:solidFill>
                  <a:schemeClr val="tx1"/>
                </a:solidFill>
              </a:rPr>
              <a:t>)</a:t>
            </a:r>
          </a:p>
          <a:p>
            <a:pPr>
              <a:lnSpc>
                <a:spcPct val="80000"/>
              </a:lnSpc>
              <a:buFontTx/>
              <a:buNone/>
            </a:pPr>
            <a:r>
              <a:rPr lang="en-US" altLang="zh-CN" sz="2400" b="1">
                <a:solidFill>
                  <a:schemeClr val="tx1"/>
                </a:solidFill>
              </a:rPr>
              <a:t>{</a:t>
            </a:r>
          </a:p>
          <a:p>
            <a:pPr>
              <a:lnSpc>
                <a:spcPct val="80000"/>
              </a:lnSpc>
              <a:buFontTx/>
              <a:buNone/>
            </a:pPr>
            <a:r>
              <a:rPr lang="en-US" altLang="zh-CN" sz="2400" b="1">
                <a:solidFill>
                  <a:schemeClr val="tx1"/>
                </a:solidFill>
              </a:rPr>
              <a:t>   double p=1;</a:t>
            </a:r>
          </a:p>
          <a:p>
            <a:pPr>
              <a:lnSpc>
                <a:spcPct val="80000"/>
              </a:lnSpc>
              <a:buFontTx/>
              <a:buNone/>
            </a:pPr>
            <a:r>
              <a:rPr lang="en-US" altLang="zh-CN" sz="2400" b="1">
                <a:solidFill>
                  <a:schemeClr val="tx1"/>
                </a:solidFill>
              </a:rPr>
              <a:t>   int i;</a:t>
            </a:r>
          </a:p>
          <a:p>
            <a:pPr>
              <a:lnSpc>
                <a:spcPct val="80000"/>
              </a:lnSpc>
              <a:buFontTx/>
              <a:buNone/>
            </a:pPr>
            <a:r>
              <a:rPr lang="en-US" altLang="zh-CN" sz="2400" b="1">
                <a:solidFill>
                  <a:schemeClr val="tx1"/>
                </a:solidFill>
              </a:rPr>
              <a:t>   for(i=1;i&lt;=n;i++)</a:t>
            </a:r>
          </a:p>
          <a:p>
            <a:pPr>
              <a:lnSpc>
                <a:spcPct val="80000"/>
              </a:lnSpc>
              <a:buFontTx/>
              <a:buNone/>
            </a:pPr>
            <a:r>
              <a:rPr lang="en-US" altLang="zh-CN" sz="2400" b="1">
                <a:solidFill>
                  <a:schemeClr val="tx1"/>
                </a:solidFill>
              </a:rPr>
              <a:t>                  p=p*x;</a:t>
            </a:r>
          </a:p>
          <a:p>
            <a:pPr>
              <a:lnSpc>
                <a:spcPct val="80000"/>
              </a:lnSpc>
              <a:buFontTx/>
              <a:buNone/>
            </a:pPr>
            <a:r>
              <a:rPr lang="en-US" altLang="zh-CN" sz="2400" b="1">
                <a:solidFill>
                  <a:schemeClr val="tx1"/>
                </a:solidFill>
              </a:rPr>
              <a:t>    return </a:t>
            </a:r>
            <a:r>
              <a:rPr lang="en-US" altLang="zh-CN" sz="2400" b="1">
                <a:solidFill>
                  <a:srgbClr val="CC0000"/>
                </a:solidFill>
              </a:rPr>
              <a:t>p</a:t>
            </a:r>
            <a:r>
              <a:rPr lang="en-US" altLang="zh-CN" sz="2400" b="1">
                <a:solidFill>
                  <a:schemeClr val="tx1"/>
                </a:solidFill>
              </a:rPr>
              <a:t>;</a:t>
            </a:r>
          </a:p>
          <a:p>
            <a:pPr>
              <a:lnSpc>
                <a:spcPct val="80000"/>
              </a:lnSpc>
              <a:buFontTx/>
              <a:buNone/>
            </a:pPr>
            <a:r>
              <a:rPr lang="en-US" altLang="zh-CN" sz="2400" b="1">
                <a:solidFill>
                  <a:schemeClr val="tx1"/>
                </a:solidFill>
              </a:rPr>
              <a:t>}</a:t>
            </a:r>
          </a:p>
        </p:txBody>
      </p:sp>
      <p:sp>
        <p:nvSpPr>
          <p:cNvPr id="95237" name="Text Box 2053"/>
          <p:cNvSpPr txBox="1">
            <a:spLocks noChangeArrowheads="1"/>
          </p:cNvSpPr>
          <p:nvPr/>
        </p:nvSpPr>
        <p:spPr bwMode="auto">
          <a:xfrm>
            <a:off x="639763" y="3924300"/>
            <a:ext cx="8064500" cy="2786063"/>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85000"/>
              </a:lnSpc>
              <a:spcBef>
                <a:spcPct val="50000"/>
              </a:spcBef>
            </a:pPr>
            <a:r>
              <a:rPr kumimoji="1" lang="en-US" altLang="zh-CN" sz="2800"/>
              <a:t>main</a:t>
            </a:r>
            <a:r>
              <a:rPr kumimoji="1" lang="zh-CN" altLang="en-US" sz="2800"/>
              <a:t>（）</a:t>
            </a:r>
          </a:p>
          <a:p>
            <a:pPr algn="l">
              <a:lnSpc>
                <a:spcPct val="85000"/>
              </a:lnSpc>
              <a:spcBef>
                <a:spcPct val="50000"/>
              </a:spcBef>
            </a:pPr>
            <a:r>
              <a:rPr kumimoji="1" lang="en-US" altLang="zh-CN" sz="2800"/>
              <a:t>{  int n;</a:t>
            </a:r>
          </a:p>
          <a:p>
            <a:pPr algn="l">
              <a:lnSpc>
                <a:spcPct val="85000"/>
              </a:lnSpc>
              <a:spcBef>
                <a:spcPct val="50000"/>
              </a:spcBef>
            </a:pPr>
            <a:r>
              <a:rPr kumimoji="1" lang="en-US" altLang="zh-CN" sz="2800"/>
              <a:t>   double x;</a:t>
            </a:r>
          </a:p>
          <a:p>
            <a:pPr algn="l">
              <a:lnSpc>
                <a:spcPct val="85000"/>
              </a:lnSpc>
              <a:spcBef>
                <a:spcPct val="50000"/>
              </a:spcBef>
            </a:pPr>
            <a:r>
              <a:rPr kumimoji="1" lang="en-US" altLang="zh-CN" sz="2800"/>
              <a:t>   scanf(“%d%lf”,&amp;n,&amp;x);</a:t>
            </a:r>
          </a:p>
          <a:p>
            <a:pPr algn="l">
              <a:lnSpc>
                <a:spcPct val="85000"/>
              </a:lnSpc>
              <a:spcBef>
                <a:spcPct val="50000"/>
              </a:spcBef>
            </a:pPr>
            <a:r>
              <a:rPr kumimoji="1" lang="en-US" altLang="zh-CN" sz="2800"/>
              <a:t>   printf(“%f”, </a:t>
            </a:r>
            <a:r>
              <a:rPr kumimoji="1" lang="en-US" altLang="zh-CN" sz="2800">
                <a:solidFill>
                  <a:srgbClr val="CC0000"/>
                </a:solidFill>
              </a:rPr>
              <a:t>power(x,n)</a:t>
            </a:r>
            <a:r>
              <a:rPr kumimoji="1" lang="en-US" altLang="zh-CN" sz="2800"/>
              <a:t>);  }</a:t>
            </a:r>
          </a:p>
        </p:txBody>
      </p:sp>
      <p:sp>
        <p:nvSpPr>
          <p:cNvPr id="95241" name="AutoShape 2057"/>
          <p:cNvSpPr>
            <a:spLocks noChangeArrowheads="1"/>
          </p:cNvSpPr>
          <p:nvPr/>
        </p:nvSpPr>
        <p:spPr bwMode="auto">
          <a:xfrm>
            <a:off x="5651500" y="4508500"/>
            <a:ext cx="2160588" cy="719138"/>
          </a:xfrm>
          <a:prstGeom prst="wedgeRectCallout">
            <a:avLst>
              <a:gd name="adj1" fmla="val -109222"/>
              <a:gd name="adj2" fmla="val 198565"/>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作为表达式调用</a:t>
            </a:r>
          </a:p>
          <a:p>
            <a:pPr algn="ctr"/>
            <a:r>
              <a:rPr lang="zh-CN" altLang="en-US" sz="2000" b="0"/>
              <a:t>参数是值传递</a:t>
            </a:r>
          </a:p>
        </p:txBody>
      </p:sp>
      <p:sp>
        <p:nvSpPr>
          <p:cNvPr id="95242" name="AutoShape 2058"/>
          <p:cNvSpPr>
            <a:spLocks/>
          </p:cNvSpPr>
          <p:nvPr/>
        </p:nvSpPr>
        <p:spPr bwMode="auto">
          <a:xfrm>
            <a:off x="5651500" y="1268413"/>
            <a:ext cx="1944688" cy="792162"/>
          </a:xfrm>
          <a:prstGeom prst="borderCallout2">
            <a:avLst>
              <a:gd name="adj1" fmla="val 14431"/>
              <a:gd name="adj2" fmla="val -3917"/>
              <a:gd name="adj3" fmla="val 14431"/>
              <a:gd name="adj4" fmla="val -87019"/>
              <a:gd name="adj5" fmla="val -28255"/>
              <a:gd name="adj6" fmla="val -172245"/>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l">
              <a:defRPr/>
            </a:pPr>
            <a:r>
              <a:rPr kumimoji="1" lang="zh-CN" altLang="en-US">
                <a:solidFill>
                  <a:schemeClr val="accent2"/>
                </a:solidFill>
                <a:effectLst>
                  <a:outerShdw blurRad="38100" dist="38100" dir="2700000" algn="tl">
                    <a:srgbClr val="000000"/>
                  </a:outerShdw>
                </a:effectLst>
                <a:ea typeface="楷体_GB2312" pitchFamily="49" charset="-122"/>
              </a:rPr>
              <a:t>函数的定义，有参数有返回值</a:t>
            </a:r>
            <a:r>
              <a:rPr kumimoji="1" lang="zh-CN" altLang="en-US" sz="2400" b="0">
                <a:solidFill>
                  <a:schemeClr val="accent2"/>
                </a:solidFill>
                <a:ea typeface="宋体" pitchFamily="2" charset="-122"/>
              </a:rPr>
              <a:t> </a:t>
            </a:r>
          </a:p>
        </p:txBody>
      </p:sp>
      <p:sp>
        <p:nvSpPr>
          <p:cNvPr id="95243" name="Rectangle 2059"/>
          <p:cNvSpPr>
            <a:spLocks noChangeArrowheads="1"/>
          </p:cNvSpPr>
          <p:nvPr/>
        </p:nvSpPr>
        <p:spPr bwMode="auto">
          <a:xfrm>
            <a:off x="1331913" y="3429000"/>
            <a:ext cx="7816850" cy="954088"/>
          </a:xfrm>
          <a:prstGeom prst="rect">
            <a:avLst/>
          </a:prstGeom>
          <a:gradFill rotWithShape="1">
            <a:gsLst>
              <a:gs pos="0">
                <a:srgbClr val="00FFFF"/>
              </a:gs>
              <a:gs pos="100000">
                <a:srgbClr val="00FFFF">
                  <a:gamma/>
                  <a:shade val="87843"/>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lgn="l">
              <a:defRPr/>
            </a:pPr>
            <a:r>
              <a:rPr kumimoji="1" lang="en-US" altLang="zh-CN" sz="2400" b="0">
                <a:effectLst>
                  <a:outerShdw blurRad="38100" dist="38100" dir="2700000" algn="tl">
                    <a:srgbClr val="FFFFFF"/>
                  </a:outerShdw>
                </a:effectLst>
                <a:ea typeface="隶书" pitchFamily="49" charset="-122"/>
              </a:rPr>
              <a:t>        </a:t>
            </a:r>
            <a:r>
              <a:rPr kumimoji="1" lang="zh-CN" altLang="en-US" sz="2800" b="0">
                <a:solidFill>
                  <a:srgbClr val="FF0066"/>
                </a:solidFill>
                <a:effectLst>
                  <a:outerShdw blurRad="38100" dist="38100" dir="2700000" algn="tl">
                    <a:srgbClr val="000000"/>
                  </a:outerShdw>
                </a:effectLst>
                <a:ea typeface="隶书" pitchFamily="49" charset="-122"/>
              </a:rPr>
              <a:t>注意：</a:t>
            </a:r>
            <a:r>
              <a:rPr kumimoji="1" lang="zh-CN" altLang="en-US" sz="2800">
                <a:effectLst>
                  <a:outerShdw blurRad="38100" dist="38100" dir="2700000" algn="tl">
                    <a:srgbClr val="FFFFFF"/>
                  </a:outerShdw>
                </a:effectLst>
                <a:latin typeface="隶书" pitchFamily="49" charset="-122"/>
                <a:ea typeface="隶书" pitchFamily="49" charset="-122"/>
              </a:rPr>
              <a:t>如果不将函数调用赋值给任何变量，它的返回值将被丢弃</a:t>
            </a:r>
            <a:r>
              <a:rPr kumimoji="1" lang="en-US" altLang="zh-CN" sz="2800">
                <a:effectLst>
                  <a:outerShdw blurRad="38100" dist="38100" dir="2700000" algn="tl">
                    <a:srgbClr val="FFFFFF"/>
                  </a:outerShdw>
                </a:effectLst>
                <a:latin typeface="隶书" pitchFamily="49" charset="-122"/>
                <a:ea typeface="隶书" pitchFamily="49" charset="-122"/>
              </a:rPr>
              <a:t>!</a:t>
            </a:r>
            <a:r>
              <a:rPr kumimoji="1" lang="en-US" altLang="zh-CN" sz="2400">
                <a:latin typeface="隶书" pitchFamily="49" charset="-122"/>
                <a:ea typeface="隶书"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wipe(left)">
                                      <p:cBhvr>
                                        <p:cTn id="7" dur="5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5">
                                            <p:bg/>
                                          </p:spTgt>
                                        </p:tgtEl>
                                        <p:attrNameLst>
                                          <p:attrName>style.visibility</p:attrName>
                                        </p:attrNameLst>
                                      </p:cBhvr>
                                      <p:to>
                                        <p:strVal val="visible"/>
                                      </p:to>
                                    </p:set>
                                    <p:animEffect transition="in" filter="wipe(left)">
                                      <p:cBhvr>
                                        <p:cTn id="12" dur="500"/>
                                        <p:tgtEl>
                                          <p:spTgt spid="95235">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5">
                                            <p:txEl>
                                              <p:pRg st="0" end="0"/>
                                            </p:txEl>
                                          </p:spTgt>
                                        </p:tgtEl>
                                        <p:attrNameLst>
                                          <p:attrName>style.visibility</p:attrName>
                                        </p:attrNameLst>
                                      </p:cBhvr>
                                      <p:to>
                                        <p:strVal val="visible"/>
                                      </p:to>
                                    </p:set>
                                    <p:animEffect transition="in" filter="wipe(left)">
                                      <p:cBhvr>
                                        <p:cTn id="17" dur="500"/>
                                        <p:tgtEl>
                                          <p:spTgt spid="952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35">
                                            <p:txEl>
                                              <p:pRg st="1" end="1"/>
                                            </p:txEl>
                                          </p:spTgt>
                                        </p:tgtEl>
                                        <p:attrNameLst>
                                          <p:attrName>style.visibility</p:attrName>
                                        </p:attrNameLst>
                                      </p:cBhvr>
                                      <p:to>
                                        <p:strVal val="visible"/>
                                      </p:to>
                                    </p:set>
                                    <p:animEffect transition="in" filter="wipe(left)">
                                      <p:cBhvr>
                                        <p:cTn id="22" dur="500"/>
                                        <p:tgtEl>
                                          <p:spTgt spid="9523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235">
                                            <p:txEl>
                                              <p:pRg st="2" end="2"/>
                                            </p:txEl>
                                          </p:spTgt>
                                        </p:tgtEl>
                                        <p:attrNameLst>
                                          <p:attrName>style.visibility</p:attrName>
                                        </p:attrNameLst>
                                      </p:cBhvr>
                                      <p:to>
                                        <p:strVal val="visible"/>
                                      </p:to>
                                    </p:set>
                                    <p:animEffect transition="in" filter="wipe(left)">
                                      <p:cBhvr>
                                        <p:cTn id="27" dur="500"/>
                                        <p:tgtEl>
                                          <p:spTgt spid="9523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235">
                                            <p:txEl>
                                              <p:pRg st="3" end="3"/>
                                            </p:txEl>
                                          </p:spTgt>
                                        </p:tgtEl>
                                        <p:attrNameLst>
                                          <p:attrName>style.visibility</p:attrName>
                                        </p:attrNameLst>
                                      </p:cBhvr>
                                      <p:to>
                                        <p:strVal val="visible"/>
                                      </p:to>
                                    </p:set>
                                    <p:animEffect transition="in" filter="wipe(left)">
                                      <p:cBhvr>
                                        <p:cTn id="32" dur="500"/>
                                        <p:tgtEl>
                                          <p:spTgt spid="9523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5235">
                                            <p:txEl>
                                              <p:pRg st="4" end="4"/>
                                            </p:txEl>
                                          </p:spTgt>
                                        </p:tgtEl>
                                        <p:attrNameLst>
                                          <p:attrName>style.visibility</p:attrName>
                                        </p:attrNameLst>
                                      </p:cBhvr>
                                      <p:to>
                                        <p:strVal val="visible"/>
                                      </p:to>
                                    </p:set>
                                    <p:animEffect transition="in" filter="wipe(left)">
                                      <p:cBhvr>
                                        <p:cTn id="37" dur="500"/>
                                        <p:tgtEl>
                                          <p:spTgt spid="9523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5235">
                                            <p:txEl>
                                              <p:pRg st="5" end="5"/>
                                            </p:txEl>
                                          </p:spTgt>
                                        </p:tgtEl>
                                        <p:attrNameLst>
                                          <p:attrName>style.visibility</p:attrName>
                                        </p:attrNameLst>
                                      </p:cBhvr>
                                      <p:to>
                                        <p:strVal val="visible"/>
                                      </p:to>
                                    </p:set>
                                    <p:animEffect transition="in" filter="wipe(left)">
                                      <p:cBhvr>
                                        <p:cTn id="42" dur="500"/>
                                        <p:tgtEl>
                                          <p:spTgt spid="9523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5235">
                                            <p:txEl>
                                              <p:pRg st="6" end="6"/>
                                            </p:txEl>
                                          </p:spTgt>
                                        </p:tgtEl>
                                        <p:attrNameLst>
                                          <p:attrName>style.visibility</p:attrName>
                                        </p:attrNameLst>
                                      </p:cBhvr>
                                      <p:to>
                                        <p:strVal val="visible"/>
                                      </p:to>
                                    </p:set>
                                    <p:animEffect transition="in" filter="wipe(left)">
                                      <p:cBhvr>
                                        <p:cTn id="47" dur="500"/>
                                        <p:tgtEl>
                                          <p:spTgt spid="95235">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5235">
                                            <p:txEl>
                                              <p:pRg st="7" end="7"/>
                                            </p:txEl>
                                          </p:spTgt>
                                        </p:tgtEl>
                                        <p:attrNameLst>
                                          <p:attrName>style.visibility</p:attrName>
                                        </p:attrNameLst>
                                      </p:cBhvr>
                                      <p:to>
                                        <p:strVal val="visible"/>
                                      </p:to>
                                    </p:set>
                                    <p:animEffect transition="in" filter="wipe(left)">
                                      <p:cBhvr>
                                        <p:cTn id="52" dur="500"/>
                                        <p:tgtEl>
                                          <p:spTgt spid="95235">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5242"/>
                                        </p:tgtEl>
                                        <p:attrNameLst>
                                          <p:attrName>style.visibility</p:attrName>
                                        </p:attrNameLst>
                                      </p:cBhvr>
                                      <p:to>
                                        <p:strVal val="visible"/>
                                      </p:to>
                                    </p:set>
                                    <p:animEffect transition="in" filter="strips(downRight)">
                                      <p:cBhvr>
                                        <p:cTn id="57" dur="500"/>
                                        <p:tgtEl>
                                          <p:spTgt spid="952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5237">
                                            <p:bg/>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5237">
                                            <p:txEl>
                                              <p:pRg st="0" end="0"/>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5237">
                                            <p:txEl>
                                              <p:pRg st="1" end="1"/>
                                            </p:txEl>
                                          </p:spTgt>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5237">
                                            <p:txEl>
                                              <p:pRg st="2" end="2"/>
                                            </p:txEl>
                                          </p:spTgt>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95237">
                                            <p:txEl>
                                              <p:pRg st="4" end="4"/>
                                            </p:txEl>
                                          </p:spTgt>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95241"/>
                                        </p:tgtEl>
                                        <p:attrNameLst>
                                          <p:attrName>style.visibility</p:attrName>
                                        </p:attrNameLst>
                                      </p:cBhvr>
                                      <p:to>
                                        <p:strVal val="visible"/>
                                      </p:to>
                                    </p:set>
                                    <p:animEffect transition="in" filter="wipe(up)">
                                      <p:cBhvr>
                                        <p:cTn id="86" dur="500"/>
                                        <p:tgtEl>
                                          <p:spTgt spid="9524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5243"/>
                                        </p:tgtEl>
                                        <p:attrNameLst>
                                          <p:attrName>style.visibility</p:attrName>
                                        </p:attrNameLst>
                                      </p:cBhvr>
                                      <p:to>
                                        <p:strVal val="visible"/>
                                      </p:to>
                                    </p:set>
                                    <p:animEffect transition="in" filter="box(out)">
                                      <p:cBhvr>
                                        <p:cTn id="91" dur="500"/>
                                        <p:tgtEl>
                                          <p:spTgt spid="9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build="p" animBg="1" autoUpdateAnimBg="0"/>
      <p:bldP spid="95237" grpId="0" build="p" animBg="1"/>
      <p:bldP spid="95241" grpId="0" animBg="1"/>
      <p:bldP spid="95242" grpId="0" animBg="1"/>
      <p:bldP spid="9524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2CEC6BB-33E3-4B5C-A6B6-288D5ABFEC3C}" type="slidenum">
              <a:rPr lang="zh-CN" altLang="en-US" b="1">
                <a:solidFill>
                  <a:srgbClr val="FF9900"/>
                </a:solidFill>
              </a:rPr>
              <a:pPr>
                <a:defRPr/>
              </a:pPr>
              <a:t>29</a:t>
            </a:fld>
            <a:r>
              <a:rPr lang="zh-CN" altLang="en-US" b="1"/>
              <a:t> </a:t>
            </a:r>
            <a:r>
              <a:rPr lang="zh-CN" altLang="en-US"/>
              <a:t>页</a:t>
            </a:r>
          </a:p>
        </p:txBody>
      </p:sp>
      <p:sp>
        <p:nvSpPr>
          <p:cNvPr id="245762" name="Rectangle 2"/>
          <p:cNvSpPr>
            <a:spLocks noGrp="1" noChangeArrowheads="1"/>
          </p:cNvSpPr>
          <p:nvPr>
            <p:ph type="title"/>
          </p:nvPr>
        </p:nvSpPr>
        <p:spPr>
          <a:xfrm>
            <a:off x="611188" y="0"/>
            <a:ext cx="8532812" cy="620713"/>
          </a:xfrm>
        </p:spPr>
        <p:txBody>
          <a:bodyPr/>
          <a:lstStyle/>
          <a:p>
            <a:pPr>
              <a:defRPr/>
            </a:pPr>
            <a:r>
              <a:rPr lang="en-US" altLang="zh-CN" sz="2400">
                <a:solidFill>
                  <a:schemeClr val="tx1"/>
                </a:solidFill>
              </a:rPr>
              <a:t>[</a:t>
            </a:r>
            <a:r>
              <a:rPr lang="zh-CN" altLang="en-US" sz="2400">
                <a:solidFill>
                  <a:schemeClr val="tx1"/>
                </a:solidFill>
              </a:rPr>
              <a:t>例</a:t>
            </a:r>
            <a:r>
              <a:rPr lang="en-US" altLang="zh-CN" sz="2400">
                <a:solidFill>
                  <a:schemeClr val="tx1"/>
                </a:solidFill>
              </a:rPr>
              <a:t>8-7]</a:t>
            </a:r>
            <a:r>
              <a:rPr lang="zh-CN" altLang="en-US" sz="2400">
                <a:solidFill>
                  <a:schemeClr val="tx1"/>
                </a:solidFill>
              </a:rPr>
              <a:t>编写函数，</a:t>
            </a:r>
            <a:r>
              <a:rPr lang="zh-CN" altLang="en-US" sz="2400">
                <a:solidFill>
                  <a:schemeClr val="tx1"/>
                </a:solidFill>
                <a:effectLst/>
              </a:rPr>
              <a:t>将一个给定的整数转换成字符串。</a:t>
            </a:r>
            <a:r>
              <a:rPr lang="zh-CN" altLang="en-US" sz="2400"/>
              <a:t> </a:t>
            </a:r>
          </a:p>
        </p:txBody>
      </p:sp>
      <p:sp>
        <p:nvSpPr>
          <p:cNvPr id="245763" name="Rectangle 3"/>
          <p:cNvSpPr>
            <a:spLocks noGrp="1" noChangeArrowheads="1"/>
          </p:cNvSpPr>
          <p:nvPr>
            <p:ph type="body" sz="half" idx="1"/>
          </p:nvPr>
        </p:nvSpPr>
        <p:spPr>
          <a:xfrm>
            <a:off x="365125" y="506413"/>
            <a:ext cx="6367463" cy="5083175"/>
          </a:xfrm>
          <a:ln w="76200">
            <a:solidFill>
              <a:srgbClr val="CCFFFF"/>
            </a:solidFill>
            <a:miter lim="800000"/>
            <a:headEnd/>
            <a:tailEnd/>
          </a:ln>
          <a:extLst>
            <a:ext uri="{909E8E84-426E-40DD-AFC4-6F175D3DCCD1}">
              <a14:hiddenFill xmlns:a14="http://schemas.microsoft.com/office/drawing/2010/main">
                <a:solidFill>
                  <a:srgbClr val="CCFFFF"/>
                </a:solidFill>
              </a14:hiddenFill>
            </a:ext>
          </a:extLst>
        </p:spPr>
        <p:txBody>
          <a:bodyPr/>
          <a:lstStyle/>
          <a:p>
            <a:pPr>
              <a:lnSpc>
                <a:spcPct val="80000"/>
              </a:lnSpc>
              <a:buFontTx/>
              <a:buNone/>
            </a:pPr>
            <a:r>
              <a:rPr lang="en-US" altLang="zh-CN" sz="2400" b="1">
                <a:solidFill>
                  <a:schemeClr val="tx1"/>
                </a:solidFill>
                <a:latin typeface="Arial" charset="0"/>
              </a:rPr>
              <a:t>#include &lt;stdio.h&gt;</a:t>
            </a:r>
          </a:p>
          <a:p>
            <a:pPr>
              <a:lnSpc>
                <a:spcPct val="80000"/>
              </a:lnSpc>
              <a:buFontTx/>
              <a:buNone/>
            </a:pPr>
            <a:r>
              <a:rPr lang="en-US" altLang="zh-CN" sz="2400" b="1">
                <a:solidFill>
                  <a:srgbClr val="CC0000"/>
                </a:solidFill>
                <a:latin typeface="Arial" charset="0"/>
              </a:rPr>
              <a:t>void</a:t>
            </a:r>
            <a:r>
              <a:rPr lang="en-US" altLang="zh-CN" sz="2400" b="1">
                <a:solidFill>
                  <a:schemeClr val="tx1"/>
                </a:solidFill>
                <a:latin typeface="Arial" charset="0"/>
              </a:rPr>
              <a:t>   to_str</a:t>
            </a:r>
            <a:r>
              <a:rPr lang="en-US" altLang="zh-CN" sz="2400" b="1">
                <a:solidFill>
                  <a:srgbClr val="CC0000"/>
                </a:solidFill>
                <a:latin typeface="Arial" charset="0"/>
              </a:rPr>
              <a:t>(int  n</a:t>
            </a:r>
            <a:r>
              <a:rPr lang="en-US" altLang="zh-CN" sz="2400" b="1">
                <a:solidFill>
                  <a:schemeClr val="tx1"/>
                </a:solidFill>
                <a:latin typeface="Arial" charset="0"/>
              </a:rPr>
              <a:t>)</a:t>
            </a:r>
          </a:p>
          <a:p>
            <a:pPr>
              <a:lnSpc>
                <a:spcPct val="80000"/>
              </a:lnSpc>
              <a:buFontTx/>
              <a:buNone/>
            </a:pPr>
            <a:r>
              <a:rPr lang="en-US" altLang="zh-CN" sz="2400" b="1">
                <a:solidFill>
                  <a:schemeClr val="tx1"/>
                </a:solidFill>
                <a:latin typeface="Arial" charset="0"/>
              </a:rPr>
              <a:t>{  </a:t>
            </a:r>
          </a:p>
          <a:p>
            <a:pPr>
              <a:lnSpc>
                <a:spcPct val="80000"/>
              </a:lnSpc>
              <a:buFontTx/>
              <a:buNone/>
            </a:pPr>
            <a:r>
              <a:rPr lang="en-US" altLang="zh-CN" sz="2400" b="1">
                <a:solidFill>
                  <a:schemeClr val="tx1"/>
                </a:solidFill>
                <a:latin typeface="Arial" charset="0"/>
              </a:rPr>
              <a:t>   char string[10];</a:t>
            </a:r>
          </a:p>
          <a:p>
            <a:pPr>
              <a:lnSpc>
                <a:spcPct val="80000"/>
              </a:lnSpc>
              <a:buFontTx/>
              <a:buNone/>
            </a:pPr>
            <a:r>
              <a:rPr lang="en-US" altLang="zh-CN" sz="2400" b="1">
                <a:solidFill>
                  <a:schemeClr val="tx1"/>
                </a:solidFill>
                <a:latin typeface="Arial" charset="0"/>
              </a:rPr>
              <a:t>   int i=0;</a:t>
            </a:r>
          </a:p>
          <a:p>
            <a:pPr>
              <a:lnSpc>
                <a:spcPct val="80000"/>
              </a:lnSpc>
              <a:buFontTx/>
              <a:buNone/>
            </a:pPr>
            <a:r>
              <a:rPr lang="en-US" altLang="zh-CN" sz="2400" b="1">
                <a:solidFill>
                  <a:schemeClr val="tx1"/>
                </a:solidFill>
                <a:latin typeface="Arial" charset="0"/>
              </a:rPr>
              <a:t>   if(n&lt;0) </a:t>
            </a:r>
          </a:p>
          <a:p>
            <a:pPr>
              <a:lnSpc>
                <a:spcPct val="80000"/>
              </a:lnSpc>
              <a:buFontTx/>
              <a:buNone/>
            </a:pPr>
            <a:r>
              <a:rPr lang="en-US" altLang="zh-CN" sz="2400" b="1">
                <a:solidFill>
                  <a:schemeClr val="tx1"/>
                </a:solidFill>
                <a:latin typeface="Arial" charset="0"/>
              </a:rPr>
              <a:t>    {  putchar('-');     </a:t>
            </a:r>
          </a:p>
          <a:p>
            <a:pPr>
              <a:lnSpc>
                <a:spcPct val="80000"/>
              </a:lnSpc>
              <a:buFontTx/>
              <a:buNone/>
            </a:pPr>
            <a:r>
              <a:rPr lang="en-US" altLang="zh-CN" sz="2400" b="1">
                <a:solidFill>
                  <a:schemeClr val="tx1"/>
                </a:solidFill>
                <a:latin typeface="Arial" charset="0"/>
              </a:rPr>
              <a:t>        n=-n;  }</a:t>
            </a:r>
          </a:p>
          <a:p>
            <a:pPr>
              <a:lnSpc>
                <a:spcPct val="80000"/>
              </a:lnSpc>
              <a:buFontTx/>
              <a:buNone/>
            </a:pPr>
            <a:r>
              <a:rPr lang="en-US" altLang="zh-CN" sz="2400" b="1">
                <a:solidFill>
                  <a:schemeClr val="tx1"/>
                </a:solidFill>
                <a:latin typeface="Arial" charset="0"/>
              </a:rPr>
              <a:t>    while(n&gt;0)</a:t>
            </a:r>
          </a:p>
          <a:p>
            <a:pPr>
              <a:lnSpc>
                <a:spcPct val="80000"/>
              </a:lnSpc>
              <a:buFontTx/>
              <a:buNone/>
            </a:pPr>
            <a:r>
              <a:rPr lang="en-US" altLang="zh-CN" sz="2400" b="1">
                <a:solidFill>
                  <a:schemeClr val="tx1"/>
                </a:solidFill>
                <a:latin typeface="Arial" charset="0"/>
              </a:rPr>
              <a:t>            {  string[i++]=n%10+'0'; n/=10;}</a:t>
            </a:r>
          </a:p>
          <a:p>
            <a:pPr>
              <a:lnSpc>
                <a:spcPct val="80000"/>
              </a:lnSpc>
              <a:buFontTx/>
              <a:buNone/>
            </a:pPr>
            <a:r>
              <a:rPr lang="en-US" altLang="zh-CN" sz="2400" b="1">
                <a:solidFill>
                  <a:schemeClr val="tx1"/>
                </a:solidFill>
                <a:latin typeface="Arial" charset="0"/>
              </a:rPr>
              <a:t>    while(--i&gt;=0) </a:t>
            </a:r>
          </a:p>
          <a:p>
            <a:pPr>
              <a:lnSpc>
                <a:spcPct val="80000"/>
              </a:lnSpc>
              <a:buFontTx/>
              <a:buNone/>
            </a:pPr>
            <a:r>
              <a:rPr lang="en-US" altLang="zh-CN" sz="2400" b="1">
                <a:solidFill>
                  <a:schemeClr val="tx1"/>
                </a:solidFill>
                <a:latin typeface="Arial" charset="0"/>
              </a:rPr>
              <a:t>            putchar(string[i]);</a:t>
            </a:r>
          </a:p>
          <a:p>
            <a:pPr>
              <a:lnSpc>
                <a:spcPct val="80000"/>
              </a:lnSpc>
              <a:buFontTx/>
              <a:buNone/>
            </a:pPr>
            <a:r>
              <a:rPr lang="en-US" altLang="zh-CN" sz="2400" b="1">
                <a:solidFill>
                  <a:schemeClr val="tx1"/>
                </a:solidFill>
                <a:latin typeface="Arial" charset="0"/>
              </a:rPr>
              <a:t>}</a:t>
            </a:r>
          </a:p>
        </p:txBody>
      </p:sp>
      <p:sp>
        <p:nvSpPr>
          <p:cNvPr id="245764" name="Text Box 4"/>
          <p:cNvSpPr txBox="1">
            <a:spLocks noChangeArrowheads="1"/>
          </p:cNvSpPr>
          <p:nvPr/>
        </p:nvSpPr>
        <p:spPr bwMode="auto">
          <a:xfrm>
            <a:off x="3621088" y="5008563"/>
            <a:ext cx="5411787" cy="193833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400">
                <a:latin typeface="Arial" charset="0"/>
              </a:rPr>
              <a:t>int  main()</a:t>
            </a:r>
          </a:p>
          <a:p>
            <a:pPr algn="l" eaLnBrk="1" hangingPunct="1"/>
            <a:r>
              <a:rPr kumimoji="1" lang="en-US" altLang="zh-CN" sz="2400">
                <a:latin typeface="Arial" charset="0"/>
              </a:rPr>
              <a:t>{   printf("The converted string: ");</a:t>
            </a:r>
          </a:p>
          <a:p>
            <a:pPr algn="l" eaLnBrk="1" hangingPunct="1"/>
            <a:r>
              <a:rPr kumimoji="1" lang="en-US" altLang="zh-CN" sz="2400">
                <a:latin typeface="Arial" charset="0"/>
              </a:rPr>
              <a:t>    </a:t>
            </a:r>
            <a:r>
              <a:rPr kumimoji="1" lang="en-US" altLang="zh-CN" sz="2400">
                <a:solidFill>
                  <a:srgbClr val="CC0000"/>
                </a:solidFill>
                <a:latin typeface="Arial" charset="0"/>
              </a:rPr>
              <a:t>to_str</a:t>
            </a:r>
            <a:r>
              <a:rPr kumimoji="1" lang="en-US" altLang="zh-CN" sz="2400">
                <a:solidFill>
                  <a:srgbClr val="006600"/>
                </a:solidFill>
                <a:latin typeface="Arial" charset="0"/>
              </a:rPr>
              <a:t>(-123)</a:t>
            </a:r>
            <a:r>
              <a:rPr kumimoji="1" lang="en-US" altLang="zh-CN" sz="2400">
                <a:solidFill>
                  <a:srgbClr val="CC0000"/>
                </a:solidFill>
                <a:latin typeface="Arial" charset="0"/>
              </a:rPr>
              <a:t>;</a:t>
            </a:r>
          </a:p>
          <a:p>
            <a:pPr algn="l" eaLnBrk="1" hangingPunct="1"/>
            <a:r>
              <a:rPr kumimoji="1" lang="en-US" altLang="zh-CN" sz="2400">
                <a:solidFill>
                  <a:srgbClr val="CC0000"/>
                </a:solidFill>
                <a:latin typeface="Arial" charset="0"/>
              </a:rPr>
              <a:t>   </a:t>
            </a:r>
            <a:r>
              <a:rPr kumimoji="1" lang="en-US" altLang="zh-CN" sz="2400">
                <a:latin typeface="Arial" charset="0"/>
              </a:rPr>
              <a:t>return 0;</a:t>
            </a:r>
          </a:p>
          <a:p>
            <a:pPr algn="l" eaLnBrk="1" hangingPunct="1"/>
            <a:r>
              <a:rPr kumimoji="1" lang="en-US" altLang="zh-CN" sz="2400">
                <a:latin typeface="Arial" charset="0"/>
              </a:rPr>
              <a:t>}</a:t>
            </a:r>
          </a:p>
        </p:txBody>
      </p:sp>
      <p:sp>
        <p:nvSpPr>
          <p:cNvPr id="245766" name="Text Box 6"/>
          <p:cNvSpPr txBox="1">
            <a:spLocks noChangeArrowheads="1"/>
          </p:cNvSpPr>
          <p:nvPr/>
        </p:nvSpPr>
        <p:spPr bwMode="auto">
          <a:xfrm>
            <a:off x="3994150" y="1268413"/>
            <a:ext cx="5149850" cy="954087"/>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800">
                <a:solidFill>
                  <a:srgbClr val="CC0000"/>
                </a:solidFill>
              </a:rPr>
              <a:t>运行结果：</a:t>
            </a:r>
          </a:p>
          <a:p>
            <a:pPr algn="l" eaLnBrk="1" hangingPunct="1"/>
            <a:r>
              <a:rPr kumimoji="1" lang="en-US" altLang="zh-CN" sz="2800">
                <a:solidFill>
                  <a:srgbClr val="CC0000"/>
                </a:solidFill>
              </a:rPr>
              <a:t>The converted string</a:t>
            </a:r>
            <a:r>
              <a:rPr kumimoji="1" lang="zh-CN" altLang="en-US" sz="2800">
                <a:solidFill>
                  <a:srgbClr val="CC0000"/>
                </a:solidFill>
              </a:rPr>
              <a:t>：</a:t>
            </a:r>
            <a:r>
              <a:rPr kumimoji="1" lang="en-US" altLang="zh-CN" sz="2800">
                <a:solidFill>
                  <a:srgbClr val="CC0000"/>
                </a:solidFill>
              </a:rPr>
              <a:t>-123</a:t>
            </a:r>
            <a:endParaRPr lang="en-US" altLang="zh-CN" sz="2800">
              <a:solidFill>
                <a:srgbClr val="CC0000"/>
              </a:solidFill>
            </a:endParaRPr>
          </a:p>
        </p:txBody>
      </p:sp>
    </p:spTree>
    <p:extLst>
      <p:ext uri="{BB962C8B-B14F-4D97-AF65-F5344CB8AC3E}">
        <p14:creationId xmlns:p14="http://schemas.microsoft.com/office/powerpoint/2010/main" val="160671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wipe(left)">
                                      <p:cBhvr>
                                        <p:cTn id="7" dur="500"/>
                                        <p:tgtEl>
                                          <p:spTgt spid="24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wipe(left)">
                                      <p:cBhvr>
                                        <p:cTn id="12" dur="500"/>
                                        <p:tgtEl>
                                          <p:spTgt spid="245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nimBg="1" autoUpdateAnimBg="0"/>
      <p:bldP spid="245764" grpId="0" animBg="1"/>
      <p:bldP spid="24576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CED20078-241D-4B86-9EBF-94A5924EE707}" type="slidenum">
              <a:rPr lang="zh-CN" altLang="en-US" b="1">
                <a:solidFill>
                  <a:srgbClr val="FF9900"/>
                </a:solidFill>
              </a:rPr>
              <a:pPr>
                <a:defRPr/>
              </a:pPr>
              <a:t>3</a:t>
            </a:fld>
            <a:r>
              <a:rPr lang="zh-CN" altLang="en-US" b="1"/>
              <a:t> </a:t>
            </a:r>
            <a:r>
              <a:rPr lang="zh-CN" altLang="en-US"/>
              <a:t>页</a:t>
            </a:r>
          </a:p>
        </p:txBody>
      </p:sp>
      <p:sp>
        <p:nvSpPr>
          <p:cNvPr id="300039" name="Rectangle 7"/>
          <p:cNvSpPr>
            <a:spLocks noChangeArrowheads="1"/>
          </p:cNvSpPr>
          <p:nvPr/>
        </p:nvSpPr>
        <p:spPr bwMode="auto">
          <a:xfrm>
            <a:off x="611188" y="1571625"/>
            <a:ext cx="8281987" cy="37480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1" lang="zh-CN" altLang="en-US" sz="2400">
                <a:solidFill>
                  <a:srgbClr val="CC0066"/>
                </a:solidFill>
                <a:latin typeface="宋体" charset="-122"/>
              </a:rPr>
              <a:t>模块化程序设计方法：</a:t>
            </a:r>
          </a:p>
          <a:p>
            <a:pPr algn="l">
              <a:lnSpc>
                <a:spcPct val="110000"/>
              </a:lnSpc>
            </a:pPr>
            <a:r>
              <a:rPr kumimoji="1" lang="zh-CN" altLang="en-US" sz="2400">
                <a:latin typeface="宋体" charset="-122"/>
              </a:rPr>
              <a:t>    人们在求解某个复杂问题时，通常采用逐步分解、分而治之的方法，也就是将一个大问题分解成若干个比较容易求解的小问题，然后分别求解。</a:t>
            </a:r>
          </a:p>
          <a:p>
            <a:pPr algn="l">
              <a:lnSpc>
                <a:spcPct val="110000"/>
              </a:lnSpc>
            </a:pPr>
            <a:r>
              <a:rPr kumimoji="1" lang="zh-CN" altLang="en-US" sz="2400">
                <a:latin typeface="宋体" charset="-122"/>
              </a:rPr>
              <a:t>    程序员在设计一个复杂的应用程序时，往往也是把整个程序划分成若干个功能较为单一的程序模块，然后分别予以实现，最后再把所有的程序模块象搭积木一样装配起来，这种在程序设计中分而治之的策略，被称为模块化程序设计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0039"/>
                                        </p:tgtEl>
                                        <p:attrNameLst>
                                          <p:attrName>style.visibility</p:attrName>
                                        </p:attrNameLst>
                                      </p:cBhvr>
                                      <p:to>
                                        <p:strVal val="visible"/>
                                      </p:to>
                                    </p:set>
                                    <p:animEffect transition="in" filter="box(out)">
                                      <p:cBhvr>
                                        <p:cTn id="7" dur="500"/>
                                        <p:tgtEl>
                                          <p:spTgt spid="300039"/>
                                        </p:tgtEl>
                                      </p:cBhvr>
                                    </p:animEffect>
                                  </p:childTnLst>
                                  <p:subTnLst>
                                    <p:audio>
                                      <p:cMediaNode>
                                        <p:cTn display="0" masterRel="sameClick">
                                          <p:stCondLst>
                                            <p:cond evt="begin" delay="0">
                                              <p:tn val="5"/>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50825" y="382903"/>
            <a:ext cx="6481447" cy="1077913"/>
          </a:xfrm>
          <a:noFill/>
          <a:extLst/>
        </p:spPr>
        <p:txBody>
          <a:bodyPr/>
          <a:lstStyle/>
          <a:p>
            <a:r>
              <a:rPr lang="zh-CN" altLang="en-US" sz="2800" dirty="0">
                <a:solidFill>
                  <a:schemeClr val="tx1"/>
                </a:solidFill>
                <a:effectLst/>
              </a:rPr>
              <a:t>例</a:t>
            </a:r>
            <a:r>
              <a:rPr lang="en-US" altLang="zh-CN" sz="2800" dirty="0">
                <a:solidFill>
                  <a:schemeClr val="tx1"/>
                </a:solidFill>
                <a:effectLst/>
              </a:rPr>
              <a:t>:</a:t>
            </a:r>
            <a:r>
              <a:rPr lang="zh-CN" altLang="en-US" sz="2800" dirty="0">
                <a:solidFill>
                  <a:schemeClr val="tx1"/>
                </a:solidFill>
                <a:effectLst/>
              </a:rPr>
              <a:t>将求素数程序给改造为函数。</a:t>
            </a:r>
          </a:p>
        </p:txBody>
      </p:sp>
      <p:sp>
        <p:nvSpPr>
          <p:cNvPr id="142340" name="Text Box 4"/>
          <p:cNvSpPr txBox="1">
            <a:spLocks noChangeArrowheads="1"/>
          </p:cNvSpPr>
          <p:nvPr/>
        </p:nvSpPr>
        <p:spPr bwMode="auto">
          <a:xfrm>
            <a:off x="1116439" y="1752820"/>
            <a:ext cx="4321175" cy="286232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400" dirty="0"/>
              <a:t>函数有返回值 ：   </a:t>
            </a:r>
            <a:r>
              <a:rPr lang="en-US" altLang="zh-CN" sz="2400" dirty="0" err="1"/>
              <a:t>int</a:t>
            </a:r>
            <a:endParaRPr lang="en-US" altLang="zh-CN" sz="2400" dirty="0"/>
          </a:p>
          <a:p>
            <a:pPr algn="l" eaLnBrk="1" hangingPunct="1">
              <a:spcBef>
                <a:spcPct val="50000"/>
              </a:spcBef>
            </a:pPr>
            <a:r>
              <a:rPr lang="zh-CN" altLang="en-US" sz="2400" dirty="0"/>
              <a:t>函数有一个参数，</a:t>
            </a:r>
            <a:endParaRPr lang="en-US" altLang="zh-CN" sz="2400" dirty="0"/>
          </a:p>
          <a:p>
            <a:pPr algn="l" eaLnBrk="1" hangingPunct="1">
              <a:spcBef>
                <a:spcPct val="50000"/>
              </a:spcBef>
            </a:pPr>
            <a:r>
              <a:rPr lang="zh-CN" altLang="en-US" sz="2400" dirty="0"/>
              <a:t>传递方式：单向值传递</a:t>
            </a:r>
          </a:p>
          <a:p>
            <a:pPr algn="l" eaLnBrk="1" hangingPunct="1">
              <a:spcBef>
                <a:spcPct val="50000"/>
              </a:spcBef>
            </a:pPr>
            <a:r>
              <a:rPr lang="en-US" altLang="zh-CN" sz="2400" dirty="0"/>
              <a:t>main</a:t>
            </a:r>
            <a:r>
              <a:rPr lang="zh-CN" altLang="en-US" sz="2400" dirty="0"/>
              <a:t>函数中输入</a:t>
            </a:r>
            <a:r>
              <a:rPr lang="en-US" altLang="zh-CN" sz="2400" dirty="0"/>
              <a:t>n</a:t>
            </a:r>
            <a:r>
              <a:rPr lang="zh-CN" altLang="en-US" sz="2400" dirty="0"/>
              <a:t>的值，在函数中判断是否素数，主函数输出结果。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88AB6322-3D9B-4A51-A4B1-730FDDA877A2}" type="slidenum">
              <a:rPr lang="zh-CN" altLang="en-US" b="1">
                <a:solidFill>
                  <a:srgbClr val="FF9900"/>
                </a:solidFill>
              </a:rPr>
              <a:pPr>
                <a:defRPr/>
              </a:pPr>
              <a:t>31</a:t>
            </a:fld>
            <a:r>
              <a:rPr lang="zh-CN" altLang="en-US" b="1"/>
              <a:t> </a:t>
            </a:r>
            <a:r>
              <a:rPr lang="zh-CN" altLang="en-US"/>
              <a:t>页</a:t>
            </a:r>
          </a:p>
        </p:txBody>
      </p:sp>
      <p:sp>
        <p:nvSpPr>
          <p:cNvPr id="143362" name="Rectangle 2"/>
          <p:cNvSpPr>
            <a:spLocks noGrp="1" noChangeArrowheads="1"/>
          </p:cNvSpPr>
          <p:nvPr>
            <p:ph type="body" idx="1"/>
          </p:nvPr>
        </p:nvSpPr>
        <p:spPr>
          <a:xfrm>
            <a:off x="539750" y="115888"/>
            <a:ext cx="6400800" cy="503237"/>
          </a:xfrm>
          <a:noFill/>
        </p:spPr>
        <p:txBody>
          <a:bodyPr/>
          <a:lstStyle/>
          <a:p>
            <a:pPr>
              <a:lnSpc>
                <a:spcPct val="90000"/>
              </a:lnSpc>
              <a:buFontTx/>
              <a:buNone/>
            </a:pPr>
            <a:r>
              <a:rPr lang="en-US" altLang="zh-CN" sz="3200" b="1">
                <a:solidFill>
                  <a:schemeClr val="tx1"/>
                </a:solidFill>
              </a:rPr>
              <a:t>8.1.6  </a:t>
            </a:r>
            <a:r>
              <a:rPr lang="zh-CN" altLang="en-US" sz="3200" b="1">
                <a:solidFill>
                  <a:schemeClr val="tx1"/>
                </a:solidFill>
              </a:rPr>
              <a:t>函数的声明 </a:t>
            </a:r>
          </a:p>
        </p:txBody>
      </p:sp>
      <p:sp>
        <p:nvSpPr>
          <p:cNvPr id="143363" name="Text Box 3"/>
          <p:cNvSpPr txBox="1">
            <a:spLocks noChangeArrowheads="1"/>
          </p:cNvSpPr>
          <p:nvPr/>
        </p:nvSpPr>
        <p:spPr bwMode="auto">
          <a:xfrm>
            <a:off x="611188" y="765175"/>
            <a:ext cx="8229600" cy="4832350"/>
          </a:xfrm>
          <a:prstGeom prst="rect">
            <a:avLst/>
          </a:prstGeom>
          <a:noFill/>
          <a:ln>
            <a:noFill/>
          </a:ln>
          <a:effectLst/>
          <a:extLst>
            <a:ext uri="{909E8E84-426E-40DD-AFC4-6F175D3DCCD1}">
              <a14:hiddenFill xmlns:a14="http://schemas.microsoft.com/office/drawing/2010/main">
                <a:gradFill rotWithShape="1">
                  <a:gsLst>
                    <a:gs pos="0">
                      <a:srgbClr val="FFF3E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800">
                <a:solidFill>
                  <a:srgbClr val="CC0000"/>
                </a:solidFill>
              </a:rPr>
              <a:t>问题的提出：</a:t>
            </a:r>
            <a:r>
              <a:rPr kumimoji="1" lang="en-US" altLang="zh-CN" sz="2800">
                <a:solidFill>
                  <a:srgbClr val="CC0000"/>
                </a:solidFill>
              </a:rPr>
              <a:t>C</a:t>
            </a:r>
            <a:r>
              <a:rPr kumimoji="1" lang="zh-CN" altLang="en-US" sz="2800">
                <a:solidFill>
                  <a:srgbClr val="CC0000"/>
                </a:solidFill>
              </a:rPr>
              <a:t>语言程序可由若干文件组成，每一个文件可以单独编译。一个源程序文件由一个或多个函数组成。</a:t>
            </a:r>
          </a:p>
          <a:p>
            <a:pPr algn="l" eaLnBrk="1" hangingPunct="1">
              <a:spcBef>
                <a:spcPct val="50000"/>
              </a:spcBef>
            </a:pPr>
            <a:r>
              <a:rPr kumimoji="1" lang="zh-CN" altLang="en-US" sz="2800"/>
              <a:t>在一个函数中调用另一个函数需要具备如下条件：</a:t>
            </a:r>
          </a:p>
          <a:p>
            <a:pPr algn="l" eaLnBrk="1" hangingPunct="1">
              <a:spcBef>
                <a:spcPct val="50000"/>
              </a:spcBef>
            </a:pPr>
            <a:r>
              <a:rPr kumimoji="1" lang="en-US" altLang="zh-CN" sz="2800"/>
              <a:t>1</a:t>
            </a:r>
            <a:r>
              <a:rPr kumimoji="1" lang="zh-CN" altLang="en-US" sz="2800"/>
              <a:t>）函数必须是已经定义的函数；</a:t>
            </a:r>
          </a:p>
          <a:p>
            <a:pPr algn="l" eaLnBrk="1" hangingPunct="1">
              <a:spcBef>
                <a:spcPct val="50000"/>
              </a:spcBef>
            </a:pPr>
            <a:r>
              <a:rPr kumimoji="1" lang="en-US" altLang="zh-CN" sz="2800"/>
              <a:t>2</a:t>
            </a:r>
            <a:r>
              <a:rPr kumimoji="1" lang="zh-CN" altLang="en-US" sz="2800"/>
              <a:t>）如果使用库函数，应该在文件开头包含库函数的信息；</a:t>
            </a:r>
          </a:p>
          <a:p>
            <a:pPr algn="l" eaLnBrk="1" hangingPunct="1">
              <a:spcBef>
                <a:spcPct val="50000"/>
              </a:spcBef>
            </a:pPr>
            <a:r>
              <a:rPr kumimoji="1" lang="en-US" altLang="zh-CN" sz="2800"/>
              <a:t>3</a:t>
            </a:r>
            <a:r>
              <a:rPr kumimoji="1" lang="zh-CN" altLang="en-US" sz="2800"/>
              <a:t>）若函数使用在定义之前，必须在调用函数前对函数进行声明。</a:t>
            </a:r>
          </a:p>
        </p:txBody>
      </p:sp>
      <p:sp>
        <p:nvSpPr>
          <p:cNvPr id="143366" name="Text Box 6"/>
          <p:cNvSpPr txBox="1">
            <a:spLocks noChangeArrowheads="1"/>
          </p:cNvSpPr>
          <p:nvPr/>
        </p:nvSpPr>
        <p:spPr bwMode="auto">
          <a:xfrm>
            <a:off x="614363" y="5689600"/>
            <a:ext cx="8229600" cy="954088"/>
          </a:xfrm>
          <a:prstGeom prst="rect">
            <a:avLst/>
          </a:prstGeom>
          <a:solidFill>
            <a:srgbClr val="CCFF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2800"/>
              <a:t>       </a:t>
            </a:r>
            <a:r>
              <a:rPr kumimoji="1" lang="zh-CN" altLang="en-US" sz="2800" i="1"/>
              <a:t>同变量一样，函数的调用也应该遵循“</a:t>
            </a:r>
            <a:r>
              <a:rPr kumimoji="1" lang="zh-CN" altLang="en-US" sz="2800" i="1">
                <a:solidFill>
                  <a:srgbClr val="A50021"/>
                </a:solidFill>
              </a:rPr>
              <a:t>先说明，后使用”</a:t>
            </a:r>
            <a:r>
              <a:rPr kumimoji="1" lang="zh-CN" altLang="en-US" sz="2800" i="1"/>
              <a:t>的原则。</a:t>
            </a:r>
            <a:r>
              <a:rPr kumimoji="1" lang="zh-CN" altLang="en-US" sz="2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wipe(left)">
                                      <p:cBhvr>
                                        <p:cTn id="7" dur="500"/>
                                        <p:tgtEl>
                                          <p:spTgt spid="143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gtEl>
                                        <p:attrNameLst>
                                          <p:attrName>style.visibility</p:attrName>
                                        </p:attrNameLst>
                                      </p:cBhvr>
                                      <p:to>
                                        <p:strVal val="visible"/>
                                      </p:to>
                                    </p:set>
                                    <p:animEffect transition="in" filter="wipe(left)">
                                      <p:cBhvr>
                                        <p:cTn id="12" dur="500"/>
                                        <p:tgtEl>
                                          <p:spTgt spid="143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6"/>
                                        </p:tgtEl>
                                        <p:attrNameLst>
                                          <p:attrName>style.visibility</p:attrName>
                                        </p:attrNameLst>
                                      </p:cBhvr>
                                      <p:to>
                                        <p:strVal val="visible"/>
                                      </p:to>
                                    </p:set>
                                    <p:animEffect transition="in" filter="wipe(left)">
                                      <p:cBhvr>
                                        <p:cTn id="17"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autoUpdateAnimBg="0" advAuto="0"/>
      <p:bldP spid="143363" grpId="0"/>
      <p:bldP spid="14336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1B14E8AD-9EC2-4EFA-83A1-5490B6FDAD4F}" type="slidenum">
              <a:rPr lang="zh-CN" altLang="en-US" b="1">
                <a:solidFill>
                  <a:srgbClr val="FF9900"/>
                </a:solidFill>
              </a:rPr>
              <a:pPr>
                <a:defRPr/>
              </a:pPr>
              <a:t>32</a:t>
            </a:fld>
            <a:r>
              <a:rPr lang="zh-CN" altLang="en-US" b="1"/>
              <a:t> </a:t>
            </a:r>
            <a:r>
              <a:rPr lang="zh-CN" altLang="en-US"/>
              <a:t>页</a:t>
            </a:r>
          </a:p>
        </p:txBody>
      </p:sp>
      <p:sp>
        <p:nvSpPr>
          <p:cNvPr id="317445" name="Rectangle 5"/>
          <p:cNvSpPr>
            <a:spLocks noChangeArrowheads="1"/>
          </p:cNvSpPr>
          <p:nvPr/>
        </p:nvSpPr>
        <p:spPr bwMode="auto">
          <a:xfrm>
            <a:off x="-685800" y="654050"/>
            <a:ext cx="95789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lnSpc>
                <a:spcPct val="110000"/>
              </a:lnSpc>
              <a:spcBef>
                <a:spcPct val="20000"/>
              </a:spcBef>
            </a:pPr>
            <a:r>
              <a:rPr kumimoji="1" lang="en-US" altLang="zh-CN" sz="2400">
                <a:solidFill>
                  <a:srgbClr val="CC0000"/>
                </a:solidFill>
                <a:latin typeface="宋体" charset="-122"/>
              </a:rPr>
              <a:t>         </a:t>
            </a:r>
            <a:r>
              <a:rPr kumimoji="1" lang="en-US" altLang="zh-CN" sz="2800">
                <a:latin typeface="宋体" charset="-122"/>
              </a:rPr>
              <a:t>1. </a:t>
            </a:r>
            <a:r>
              <a:rPr kumimoji="1" lang="zh-CN" altLang="en-US" sz="2800">
                <a:latin typeface="宋体" charset="-122"/>
              </a:rPr>
              <a:t>函数声明的一般形式：</a:t>
            </a:r>
          </a:p>
          <a:p>
            <a:pPr marL="922338" lvl="2" indent="-7938" algn="l" defTabSz="762000" eaLnBrk="0" hangingPunct="0">
              <a:lnSpc>
                <a:spcPct val="110000"/>
              </a:lnSpc>
              <a:spcBef>
                <a:spcPct val="20000"/>
              </a:spcBef>
              <a:buFont typeface="Wingdings" pitchFamily="2" charset="2"/>
              <a:buChar char="l"/>
            </a:pPr>
            <a:r>
              <a:rPr kumimoji="1" lang="zh-CN" altLang="en-US" sz="2400">
                <a:solidFill>
                  <a:srgbClr val="008000"/>
                </a:solidFill>
                <a:latin typeface="宋体" charset="-122"/>
              </a:rPr>
              <a:t>函数声明</a:t>
            </a:r>
          </a:p>
          <a:p>
            <a:pPr marL="1101725" lvl="3" indent="241300" algn="l" defTabSz="762000" eaLnBrk="0" hangingPunct="0">
              <a:lnSpc>
                <a:spcPct val="110000"/>
              </a:lnSpc>
              <a:spcBef>
                <a:spcPct val="20000"/>
              </a:spcBef>
              <a:buClr>
                <a:srgbClr val="CC0000"/>
              </a:buClr>
              <a:buFont typeface="Wingdings" pitchFamily="2" charset="2"/>
              <a:buChar char="ü"/>
            </a:pPr>
            <a:r>
              <a:rPr kumimoji="1" lang="zh-CN" altLang="en-US" sz="2400">
                <a:latin typeface="宋体" charset="-122"/>
              </a:rPr>
              <a:t>一般形式</a:t>
            </a:r>
            <a:r>
              <a:rPr kumimoji="1" lang="zh-CN" altLang="en-US" sz="2400">
                <a:solidFill>
                  <a:srgbClr val="4D4D4D"/>
                </a:solidFill>
                <a:latin typeface="宋体" charset="-122"/>
              </a:rPr>
              <a:t>：</a:t>
            </a:r>
            <a:r>
              <a:rPr kumimoji="1" lang="zh-CN" altLang="en-US" sz="2400">
                <a:solidFill>
                  <a:srgbClr val="FF3300"/>
                </a:solidFill>
                <a:latin typeface="宋体" charset="-122"/>
              </a:rPr>
              <a:t>函数类型 函数名</a:t>
            </a:r>
            <a:r>
              <a:rPr kumimoji="1" lang="en-US" altLang="zh-CN" sz="2400">
                <a:solidFill>
                  <a:srgbClr val="FF3300"/>
                </a:solidFill>
                <a:latin typeface="宋体" charset="-122"/>
              </a:rPr>
              <a:t>(</a:t>
            </a:r>
            <a:r>
              <a:rPr kumimoji="1" lang="zh-CN" altLang="en-US" sz="2400">
                <a:solidFill>
                  <a:srgbClr val="FF3300"/>
                </a:solidFill>
                <a:latin typeface="宋体" charset="-122"/>
              </a:rPr>
              <a:t>形参类型  </a:t>
            </a:r>
            <a:r>
              <a:rPr kumimoji="1" lang="en-US" altLang="zh-CN" sz="2400">
                <a:solidFill>
                  <a:srgbClr val="FF3300"/>
                </a:solidFill>
                <a:latin typeface="宋体" charset="-122"/>
              </a:rPr>
              <a:t>[</a:t>
            </a:r>
            <a:r>
              <a:rPr kumimoji="1" lang="zh-CN" altLang="en-US" sz="2400">
                <a:solidFill>
                  <a:srgbClr val="FF3300"/>
                </a:solidFill>
                <a:latin typeface="宋体" charset="-122"/>
              </a:rPr>
              <a:t>形参名</a:t>
            </a:r>
            <a:r>
              <a:rPr kumimoji="1" lang="en-US" altLang="zh-CN" sz="2400">
                <a:solidFill>
                  <a:srgbClr val="FF3300"/>
                </a:solidFill>
                <a:latin typeface="宋体" charset="-122"/>
              </a:rPr>
              <a:t>],….. );</a:t>
            </a:r>
          </a:p>
          <a:p>
            <a:pPr marL="1101725" lvl="3" indent="241300" algn="l" defTabSz="762000" eaLnBrk="0" hangingPunct="0">
              <a:lnSpc>
                <a:spcPct val="110000"/>
              </a:lnSpc>
              <a:spcBef>
                <a:spcPct val="20000"/>
              </a:spcBef>
              <a:buClr>
                <a:srgbClr val="CC0000"/>
              </a:buClr>
              <a:buFont typeface="Wingdings" pitchFamily="2" charset="2"/>
              <a:buNone/>
            </a:pPr>
            <a:r>
              <a:rPr kumimoji="1" lang="en-US" altLang="zh-CN" sz="2400">
                <a:solidFill>
                  <a:srgbClr val="0000FF"/>
                </a:solidFill>
                <a:latin typeface="宋体" charset="-122"/>
              </a:rPr>
              <a:t>  </a:t>
            </a:r>
            <a:r>
              <a:rPr kumimoji="1" lang="zh-CN" altLang="en-US" sz="2400">
                <a:latin typeface="宋体" charset="-122"/>
              </a:rPr>
              <a:t>或</a:t>
            </a:r>
            <a:r>
              <a:rPr kumimoji="1" lang="zh-CN" altLang="en-US" sz="2400">
                <a:solidFill>
                  <a:srgbClr val="4D4D4D"/>
                </a:solidFill>
                <a:latin typeface="宋体" charset="-122"/>
              </a:rPr>
              <a:t>      </a:t>
            </a:r>
            <a:r>
              <a:rPr kumimoji="1" lang="zh-CN" altLang="en-US" sz="2400">
                <a:solidFill>
                  <a:srgbClr val="0000FF"/>
                </a:solidFill>
                <a:latin typeface="宋体" charset="-122"/>
              </a:rPr>
              <a:t>函数类型 函数名</a:t>
            </a:r>
            <a:r>
              <a:rPr kumimoji="1" lang="en-US" altLang="zh-CN" sz="2400">
                <a:solidFill>
                  <a:srgbClr val="0000FF"/>
                </a:solidFill>
                <a:latin typeface="宋体" charset="-122"/>
              </a:rPr>
              <a:t>(   );</a:t>
            </a:r>
          </a:p>
          <a:p>
            <a:pPr marL="1101725" lvl="3" indent="241300" algn="l" defTabSz="762000" eaLnBrk="0" hangingPunct="0">
              <a:lnSpc>
                <a:spcPct val="110000"/>
              </a:lnSpc>
              <a:spcBef>
                <a:spcPct val="20000"/>
              </a:spcBef>
              <a:buClr>
                <a:srgbClr val="CC0000"/>
              </a:buClr>
              <a:buFont typeface="Wingdings" pitchFamily="2" charset="2"/>
              <a:buChar char="ü"/>
            </a:pPr>
            <a:r>
              <a:rPr kumimoji="1" lang="zh-CN" altLang="en-US" sz="2400">
                <a:latin typeface="宋体" charset="-122"/>
              </a:rPr>
              <a:t>作用：通知编译系统</a:t>
            </a:r>
            <a:r>
              <a:rPr kumimoji="1" lang="zh-CN" altLang="en-US" sz="2400">
                <a:latin typeface="宋体" charset="-122"/>
                <a:sym typeface="Symbol" pitchFamily="18" charset="2"/>
              </a:rPr>
              <a:t>函数类型、参数个数及类型，</a:t>
            </a:r>
            <a:r>
              <a:rPr kumimoji="1" lang="zh-CN" altLang="en-US" sz="2400">
                <a:latin typeface="宋体" charset="-122"/>
              </a:rPr>
              <a:t>为编</a:t>
            </a:r>
          </a:p>
          <a:p>
            <a:pPr marL="342900" indent="-342900" algn="l" defTabSz="762000" eaLnBrk="0" hangingPunct="0">
              <a:lnSpc>
                <a:spcPct val="110000"/>
              </a:lnSpc>
              <a:spcBef>
                <a:spcPct val="20000"/>
              </a:spcBef>
            </a:pPr>
            <a:r>
              <a:rPr kumimoji="1" lang="zh-CN" altLang="en-US" sz="2400">
                <a:latin typeface="宋体" charset="-122"/>
              </a:rPr>
              <a:t>              译程序进行类型检查提供依据</a:t>
            </a:r>
            <a:r>
              <a:rPr kumimoji="1" lang="en-US" altLang="zh-CN" sz="2400">
                <a:latin typeface="宋体" charset="-122"/>
              </a:rPr>
              <a:t>,</a:t>
            </a:r>
            <a:r>
              <a:rPr kumimoji="1" lang="zh-CN" altLang="en-US" sz="2400">
                <a:latin typeface="宋体" charset="-122"/>
              </a:rPr>
              <a:t>参数名可以不写，</a:t>
            </a:r>
            <a:endParaRPr kumimoji="1" lang="en-US" altLang="zh-CN" sz="2400">
              <a:latin typeface="宋体" charset="-122"/>
            </a:endParaRPr>
          </a:p>
          <a:p>
            <a:pPr marL="342900" indent="-342900" algn="l" defTabSz="762000" eaLnBrk="0" hangingPunct="0">
              <a:lnSpc>
                <a:spcPct val="110000"/>
              </a:lnSpc>
              <a:spcBef>
                <a:spcPct val="20000"/>
              </a:spcBef>
            </a:pPr>
            <a:r>
              <a:rPr kumimoji="1" lang="en-US" altLang="zh-CN" sz="2400">
                <a:latin typeface="宋体" charset="-122"/>
              </a:rPr>
              <a:t>              </a:t>
            </a:r>
            <a:r>
              <a:rPr kumimoji="1" lang="zh-CN" altLang="en-US" sz="2400">
                <a:latin typeface="宋体" charset="-122"/>
              </a:rPr>
              <a:t>一般都写上。</a:t>
            </a:r>
          </a:p>
          <a:p>
            <a:pPr marL="1101725" lvl="3" indent="241300" algn="l" defTabSz="762000" eaLnBrk="0" hangingPunct="0">
              <a:lnSpc>
                <a:spcPct val="110000"/>
              </a:lnSpc>
              <a:spcBef>
                <a:spcPct val="20000"/>
              </a:spcBef>
              <a:buClr>
                <a:srgbClr val="CC0000"/>
              </a:buClr>
              <a:buFont typeface="Wingdings" pitchFamily="2" charset="2"/>
              <a:buChar char="ü"/>
            </a:pPr>
            <a:r>
              <a:rPr kumimoji="1" lang="zh-CN" altLang="en-US" sz="2400">
                <a:solidFill>
                  <a:srgbClr val="CC0000"/>
                </a:solidFill>
                <a:latin typeface="宋体" charset="-122"/>
                <a:sym typeface="Symbol" pitchFamily="18" charset="2"/>
              </a:rPr>
              <a:t>函数定义</a:t>
            </a:r>
            <a:r>
              <a:rPr kumimoji="1" lang="zh-CN" altLang="en-US" sz="2400">
                <a:latin typeface="宋体" charset="-122"/>
                <a:sym typeface="Symbol" pitchFamily="18" charset="2"/>
              </a:rPr>
              <a:t>与</a:t>
            </a:r>
            <a:r>
              <a:rPr kumimoji="1" lang="zh-CN" altLang="en-US" sz="2400">
                <a:solidFill>
                  <a:srgbClr val="0000FF"/>
                </a:solidFill>
                <a:latin typeface="宋体" charset="-122"/>
                <a:sym typeface="Symbol" pitchFamily="18" charset="2"/>
              </a:rPr>
              <a:t>函数说明</a:t>
            </a:r>
            <a:r>
              <a:rPr kumimoji="1" lang="zh-CN" altLang="en-US" sz="2400">
                <a:latin typeface="宋体" charset="-122"/>
                <a:sym typeface="Symbol" pitchFamily="18" charset="2"/>
              </a:rPr>
              <a:t>不同</a:t>
            </a:r>
          </a:p>
          <a:p>
            <a:pPr marL="1101725" lvl="3" indent="241300" algn="l" defTabSz="762000" eaLnBrk="0" hangingPunct="0">
              <a:lnSpc>
                <a:spcPct val="110000"/>
              </a:lnSpc>
              <a:spcBef>
                <a:spcPct val="20000"/>
              </a:spcBef>
              <a:buClr>
                <a:srgbClr val="CC0000"/>
              </a:buClr>
              <a:buFont typeface="Wingdings" pitchFamily="2" charset="2"/>
              <a:buChar char="ü"/>
            </a:pPr>
            <a:r>
              <a:rPr kumimoji="1" lang="zh-CN" altLang="en-US" sz="2400">
                <a:latin typeface="宋体" charset="-122"/>
              </a:rPr>
              <a:t>函数声明位置</a:t>
            </a:r>
            <a:r>
              <a:rPr kumimoji="1" lang="zh-CN" altLang="en-US" sz="2400">
                <a:solidFill>
                  <a:srgbClr val="4D4D4D"/>
                </a:solidFill>
                <a:latin typeface="宋体" charset="-122"/>
              </a:rPr>
              <a:t>：</a:t>
            </a:r>
            <a:r>
              <a:rPr kumimoji="1" lang="zh-CN" altLang="en-US" sz="2400">
                <a:solidFill>
                  <a:srgbClr val="990033"/>
                </a:solidFill>
                <a:latin typeface="宋体" charset="-122"/>
              </a:rPr>
              <a:t>程序的开头或</a:t>
            </a:r>
            <a:r>
              <a:rPr kumimoji="1" lang="en-US" altLang="zh-CN" sz="2400">
                <a:solidFill>
                  <a:srgbClr val="990033"/>
                </a:solidFill>
                <a:latin typeface="宋体" charset="-122"/>
              </a:rPr>
              <a:t>main</a:t>
            </a:r>
            <a:r>
              <a:rPr kumimoji="1" lang="zh-CN" altLang="en-US" sz="2400">
                <a:solidFill>
                  <a:srgbClr val="990033"/>
                </a:solidFill>
                <a:latin typeface="宋体" charset="-122"/>
              </a:rPr>
              <a:t>函数的数据说明部分。</a:t>
            </a:r>
          </a:p>
          <a:p>
            <a:pPr marL="342900" indent="-342900" algn="l" defTabSz="762000" eaLnBrk="0" hangingPunct="0">
              <a:lnSpc>
                <a:spcPct val="110000"/>
              </a:lnSpc>
              <a:spcBef>
                <a:spcPct val="20000"/>
              </a:spcBef>
            </a:pPr>
            <a:r>
              <a:rPr kumimoji="1" lang="zh-CN" altLang="en-US" sz="2400">
                <a:latin typeface="宋体"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5">
                                            <p:txEl>
                                              <p:pRg st="0" end="0"/>
                                            </p:txEl>
                                          </p:spTgt>
                                        </p:tgtEl>
                                        <p:attrNameLst>
                                          <p:attrName>style.visibility</p:attrName>
                                        </p:attrNameLst>
                                      </p:cBhvr>
                                      <p:to>
                                        <p:strVal val="visible"/>
                                      </p:to>
                                    </p:set>
                                    <p:animEffect transition="in" filter="wipe(left)">
                                      <p:cBhvr>
                                        <p:cTn id="7" dur="500"/>
                                        <p:tgtEl>
                                          <p:spTgt spid="31744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7445">
                                            <p:txEl>
                                              <p:pRg st="1" end="1"/>
                                            </p:txEl>
                                          </p:spTgt>
                                        </p:tgtEl>
                                        <p:attrNameLst>
                                          <p:attrName>style.visibility</p:attrName>
                                        </p:attrNameLst>
                                      </p:cBhvr>
                                      <p:to>
                                        <p:strVal val="visible"/>
                                      </p:to>
                                    </p:set>
                                    <p:animEffect transition="in" filter="wipe(left)">
                                      <p:cBhvr>
                                        <p:cTn id="10" dur="500"/>
                                        <p:tgtEl>
                                          <p:spTgt spid="31744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7445">
                                            <p:txEl>
                                              <p:pRg st="2" end="2"/>
                                            </p:txEl>
                                          </p:spTgt>
                                        </p:tgtEl>
                                        <p:attrNameLst>
                                          <p:attrName>style.visibility</p:attrName>
                                        </p:attrNameLst>
                                      </p:cBhvr>
                                      <p:to>
                                        <p:strVal val="visible"/>
                                      </p:to>
                                    </p:set>
                                    <p:animEffect transition="in" filter="wipe(left)">
                                      <p:cBhvr>
                                        <p:cTn id="13" dur="500"/>
                                        <p:tgtEl>
                                          <p:spTgt spid="31744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7445">
                                            <p:txEl>
                                              <p:pRg st="3" end="3"/>
                                            </p:txEl>
                                          </p:spTgt>
                                        </p:tgtEl>
                                        <p:attrNameLst>
                                          <p:attrName>style.visibility</p:attrName>
                                        </p:attrNameLst>
                                      </p:cBhvr>
                                      <p:to>
                                        <p:strVal val="visible"/>
                                      </p:to>
                                    </p:set>
                                    <p:animEffect transition="in" filter="wipe(left)">
                                      <p:cBhvr>
                                        <p:cTn id="16" dur="500"/>
                                        <p:tgtEl>
                                          <p:spTgt spid="31744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7445">
                                            <p:txEl>
                                              <p:pRg st="4" end="4"/>
                                            </p:txEl>
                                          </p:spTgt>
                                        </p:tgtEl>
                                        <p:attrNameLst>
                                          <p:attrName>style.visibility</p:attrName>
                                        </p:attrNameLst>
                                      </p:cBhvr>
                                      <p:to>
                                        <p:strVal val="visible"/>
                                      </p:to>
                                    </p:set>
                                    <p:animEffect transition="in" filter="wipe(left)">
                                      <p:cBhvr>
                                        <p:cTn id="19" dur="500"/>
                                        <p:tgtEl>
                                          <p:spTgt spid="31744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7445">
                                            <p:txEl>
                                              <p:pRg st="5" end="5"/>
                                            </p:txEl>
                                          </p:spTgt>
                                        </p:tgtEl>
                                        <p:attrNameLst>
                                          <p:attrName>style.visibility</p:attrName>
                                        </p:attrNameLst>
                                      </p:cBhvr>
                                      <p:to>
                                        <p:strVal val="visible"/>
                                      </p:to>
                                    </p:set>
                                    <p:animEffect transition="in" filter="wipe(left)">
                                      <p:cBhvr>
                                        <p:cTn id="24" dur="500"/>
                                        <p:tgtEl>
                                          <p:spTgt spid="31744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7445">
                                            <p:txEl>
                                              <p:pRg st="6" end="6"/>
                                            </p:txEl>
                                          </p:spTgt>
                                        </p:tgtEl>
                                        <p:attrNameLst>
                                          <p:attrName>style.visibility</p:attrName>
                                        </p:attrNameLst>
                                      </p:cBhvr>
                                      <p:to>
                                        <p:strVal val="visible"/>
                                      </p:to>
                                    </p:set>
                                    <p:animEffect transition="in" filter="wipe(left)">
                                      <p:cBhvr>
                                        <p:cTn id="29" dur="500"/>
                                        <p:tgtEl>
                                          <p:spTgt spid="31744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7445">
                                            <p:txEl>
                                              <p:pRg st="7" end="7"/>
                                            </p:txEl>
                                          </p:spTgt>
                                        </p:tgtEl>
                                        <p:attrNameLst>
                                          <p:attrName>style.visibility</p:attrName>
                                        </p:attrNameLst>
                                      </p:cBhvr>
                                      <p:to>
                                        <p:strVal val="visible"/>
                                      </p:to>
                                    </p:set>
                                    <p:animEffect transition="in" filter="wipe(left)">
                                      <p:cBhvr>
                                        <p:cTn id="32" dur="500"/>
                                        <p:tgtEl>
                                          <p:spTgt spid="31744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7445">
                                            <p:txEl>
                                              <p:pRg st="8" end="8"/>
                                            </p:txEl>
                                          </p:spTgt>
                                        </p:tgtEl>
                                        <p:attrNameLst>
                                          <p:attrName>style.visibility</p:attrName>
                                        </p:attrNameLst>
                                      </p:cBhvr>
                                      <p:to>
                                        <p:strVal val="visible"/>
                                      </p:to>
                                    </p:set>
                                    <p:animEffect transition="in" filter="wipe(left)">
                                      <p:cBhvr>
                                        <p:cTn id="35" dur="500"/>
                                        <p:tgtEl>
                                          <p:spTgt spid="31744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7445">
                                            <p:txEl>
                                              <p:pRg st="9" end="9"/>
                                            </p:txEl>
                                          </p:spTgt>
                                        </p:tgtEl>
                                        <p:attrNameLst>
                                          <p:attrName>style.visibility</p:attrName>
                                        </p:attrNameLst>
                                      </p:cBhvr>
                                      <p:to>
                                        <p:strVal val="visible"/>
                                      </p:to>
                                    </p:set>
                                    <p:animEffect transition="in" filter="wipe(left)">
                                      <p:cBhvr>
                                        <p:cTn id="40" dur="500"/>
                                        <p:tgtEl>
                                          <p:spTgt spid="3174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87CF2A1-5A0B-41EF-AF91-7FD76EFEAA92}" type="slidenum">
              <a:rPr lang="zh-CN" altLang="en-US" b="1">
                <a:solidFill>
                  <a:srgbClr val="FF9900"/>
                </a:solidFill>
              </a:rPr>
              <a:pPr>
                <a:defRPr/>
              </a:pPr>
              <a:t>33</a:t>
            </a:fld>
            <a:r>
              <a:rPr lang="zh-CN" altLang="en-US" b="1"/>
              <a:t> </a:t>
            </a:r>
            <a:r>
              <a:rPr lang="zh-CN" altLang="en-US"/>
              <a:t>页</a:t>
            </a:r>
          </a:p>
        </p:txBody>
      </p:sp>
      <p:sp>
        <p:nvSpPr>
          <p:cNvPr id="318468" name="Rectangle 4" descr="信纸"/>
          <p:cNvSpPr>
            <a:spLocks noChangeArrowheads="1"/>
          </p:cNvSpPr>
          <p:nvPr/>
        </p:nvSpPr>
        <p:spPr bwMode="auto">
          <a:xfrm>
            <a:off x="550863" y="746125"/>
            <a:ext cx="5400675" cy="6002338"/>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eaLnBrk="0" hangingPunct="0"/>
            <a:r>
              <a:rPr kumimoji="1" lang="en-US" altLang="zh-CN" sz="2400"/>
              <a:t>int  main( )</a:t>
            </a:r>
          </a:p>
          <a:p>
            <a:pPr algn="l" eaLnBrk="0" hangingPunct="0"/>
            <a:r>
              <a:rPr kumimoji="1" lang="en-US" altLang="zh-CN" sz="2400"/>
              <a:t>{   </a:t>
            </a:r>
          </a:p>
          <a:p>
            <a:pPr algn="l" eaLnBrk="0" hangingPunct="0"/>
            <a:r>
              <a:rPr kumimoji="1" lang="en-US" altLang="zh-CN" sz="2400"/>
              <a:t>    </a:t>
            </a:r>
            <a:r>
              <a:rPr kumimoji="1" lang="en-US" altLang="zh-CN" sz="2400">
                <a:solidFill>
                  <a:srgbClr val="0000FF"/>
                </a:solidFill>
              </a:rPr>
              <a:t>float add(float,float); </a:t>
            </a:r>
          </a:p>
          <a:p>
            <a:pPr algn="l" eaLnBrk="0" hangingPunct="0"/>
            <a:r>
              <a:rPr kumimoji="1" lang="en-US" altLang="zh-CN" sz="2400">
                <a:solidFill>
                  <a:srgbClr val="0000FF"/>
                </a:solidFill>
              </a:rPr>
              <a:t>    </a:t>
            </a:r>
            <a:r>
              <a:rPr kumimoji="1" lang="en-US" altLang="zh-CN" sz="2400"/>
              <a:t>float a, b ,c;</a:t>
            </a:r>
          </a:p>
          <a:p>
            <a:pPr algn="l" eaLnBrk="0" hangingPunct="0"/>
            <a:r>
              <a:rPr kumimoji="1" lang="en-US" altLang="zh-CN" sz="2400"/>
              <a:t>    scanf ("%f%f", &amp;a, &amp;b);</a:t>
            </a:r>
          </a:p>
          <a:p>
            <a:pPr algn="l" eaLnBrk="0" hangingPunct="0"/>
            <a:r>
              <a:rPr kumimoji="1" lang="en-US" altLang="zh-CN" sz="2400"/>
              <a:t>    c = add (a, b);</a:t>
            </a:r>
          </a:p>
          <a:p>
            <a:pPr algn="l" eaLnBrk="0" hangingPunct="0"/>
            <a:r>
              <a:rPr kumimoji="1" lang="en-US" altLang="zh-CN" sz="2400"/>
              <a:t>    printf ("sum is %f", c);</a:t>
            </a:r>
          </a:p>
          <a:p>
            <a:pPr algn="l" eaLnBrk="0" hangingPunct="0"/>
            <a:r>
              <a:rPr kumimoji="1" lang="en-US" altLang="zh-CN" sz="2400"/>
              <a:t>    return 0;</a:t>
            </a:r>
          </a:p>
          <a:p>
            <a:pPr algn="l" eaLnBrk="0" hangingPunct="0"/>
            <a:r>
              <a:rPr kumimoji="1" lang="en-US" altLang="zh-CN" sz="2400"/>
              <a:t>}</a:t>
            </a:r>
          </a:p>
          <a:p>
            <a:pPr algn="l" eaLnBrk="0" hangingPunct="0"/>
            <a:endParaRPr kumimoji="1" lang="en-US" altLang="zh-CN" sz="2400"/>
          </a:p>
          <a:p>
            <a:pPr algn="l" eaLnBrk="0" hangingPunct="0"/>
            <a:r>
              <a:rPr kumimoji="1" lang="en-US" altLang="zh-CN" sz="2400">
                <a:solidFill>
                  <a:srgbClr val="0000FF"/>
                </a:solidFill>
              </a:rPr>
              <a:t>float add (float x, float y)</a:t>
            </a:r>
          </a:p>
          <a:p>
            <a:pPr algn="l" eaLnBrk="0" hangingPunct="0"/>
            <a:r>
              <a:rPr kumimoji="1" lang="en-US" altLang="zh-CN" sz="2400"/>
              <a:t>{   </a:t>
            </a:r>
          </a:p>
          <a:p>
            <a:pPr algn="l" eaLnBrk="0" hangingPunct="0"/>
            <a:r>
              <a:rPr kumimoji="1" lang="en-US" altLang="zh-CN" sz="2400"/>
              <a:t>    float z;</a:t>
            </a:r>
          </a:p>
          <a:p>
            <a:pPr algn="l" eaLnBrk="0" hangingPunct="0"/>
            <a:r>
              <a:rPr kumimoji="1" lang="en-US" altLang="zh-CN" sz="2400"/>
              <a:t>    z = x + y;</a:t>
            </a:r>
          </a:p>
          <a:p>
            <a:pPr algn="l" eaLnBrk="0" hangingPunct="0"/>
            <a:r>
              <a:rPr kumimoji="1" lang="en-US" altLang="zh-CN" sz="2400"/>
              <a:t>    return (z);</a:t>
            </a:r>
          </a:p>
          <a:p>
            <a:pPr algn="l" eaLnBrk="0" hangingPunct="0"/>
            <a:r>
              <a:rPr kumimoji="1" lang="en-US" altLang="zh-CN" sz="2400"/>
              <a:t>}</a:t>
            </a:r>
          </a:p>
        </p:txBody>
      </p:sp>
      <p:sp>
        <p:nvSpPr>
          <p:cNvPr id="318469" name="Text Box 5"/>
          <p:cNvSpPr txBox="1">
            <a:spLocks noChangeArrowheads="1"/>
          </p:cNvSpPr>
          <p:nvPr/>
        </p:nvSpPr>
        <p:spPr bwMode="auto">
          <a:xfrm>
            <a:off x="684213" y="115888"/>
            <a:ext cx="5959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800">
                <a:solidFill>
                  <a:srgbClr val="CC0000"/>
                </a:solidFill>
                <a:effectLst>
                  <a:outerShdw blurRad="38100" dist="38100" dir="2700000" algn="tl">
                    <a:srgbClr val="C0C0C0"/>
                  </a:outerShdw>
                </a:effectLst>
                <a:latin typeface="隶书" pitchFamily="49" charset="-122"/>
                <a:ea typeface="隶书" pitchFamily="49" charset="-122"/>
              </a:rPr>
              <a:t>【</a:t>
            </a:r>
            <a:r>
              <a:rPr kumimoji="1" lang="zh-CN" altLang="en-US" sz="2800">
                <a:solidFill>
                  <a:srgbClr val="CC0000"/>
                </a:solidFill>
                <a:effectLst>
                  <a:outerShdw blurRad="38100" dist="38100" dir="2700000" algn="tl">
                    <a:srgbClr val="C0C0C0"/>
                  </a:outerShdw>
                </a:effectLst>
                <a:latin typeface="隶书" pitchFamily="49" charset="-122"/>
                <a:ea typeface="隶书" pitchFamily="49" charset="-122"/>
              </a:rPr>
              <a:t>例</a:t>
            </a:r>
            <a:r>
              <a:rPr kumimoji="1" lang="en-US" altLang="zh-CN" sz="2800">
                <a:solidFill>
                  <a:srgbClr val="CC0000"/>
                </a:solidFill>
                <a:effectLst>
                  <a:outerShdw blurRad="38100" dist="38100" dir="2700000" algn="tl">
                    <a:srgbClr val="C0C0C0"/>
                  </a:outerShdw>
                </a:effectLst>
                <a:latin typeface="隶书" pitchFamily="49" charset="-122"/>
                <a:ea typeface="隶书" pitchFamily="49" charset="-122"/>
              </a:rPr>
              <a:t>8-8】 </a:t>
            </a:r>
            <a:r>
              <a:rPr kumimoji="1" lang="zh-CN" altLang="en-US" sz="2800">
                <a:solidFill>
                  <a:srgbClr val="CC0000"/>
                </a:solidFill>
                <a:effectLst>
                  <a:outerShdw blurRad="38100" dist="38100" dir="2700000" algn="tl">
                    <a:srgbClr val="C0C0C0"/>
                  </a:outerShdw>
                </a:effectLst>
                <a:latin typeface="隶书" pitchFamily="49" charset="-122"/>
                <a:ea typeface="隶书" pitchFamily="49" charset="-122"/>
              </a:rPr>
              <a:t>编写两个实数相加程序。</a:t>
            </a:r>
          </a:p>
        </p:txBody>
      </p:sp>
      <p:sp>
        <p:nvSpPr>
          <p:cNvPr id="318471" name="AutoShape 7"/>
          <p:cNvSpPr>
            <a:spLocks noChangeArrowheads="1"/>
          </p:cNvSpPr>
          <p:nvPr/>
        </p:nvSpPr>
        <p:spPr bwMode="auto">
          <a:xfrm>
            <a:off x="5651500" y="2349500"/>
            <a:ext cx="3311525" cy="792163"/>
          </a:xfrm>
          <a:prstGeom prst="wedgeRoundRectCallout">
            <a:avLst>
              <a:gd name="adj1" fmla="val -116444"/>
              <a:gd name="adj2" fmla="val -102907"/>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l">
              <a:defRPr/>
            </a:pPr>
            <a:r>
              <a:rPr kumimoji="1" lang="zh-CN" altLang="en-US" sz="2000">
                <a:effectLst>
                  <a:outerShdw blurRad="38100" dist="38100" dir="2700000" algn="tl">
                    <a:srgbClr val="FFFFFF"/>
                  </a:outerShdw>
                </a:effectLst>
                <a:ea typeface="宋体" pitchFamily="2" charset="-122"/>
              </a:rPr>
              <a:t>函数原型声明（先使用，后定义）</a:t>
            </a:r>
          </a:p>
        </p:txBody>
      </p:sp>
      <p:sp>
        <p:nvSpPr>
          <p:cNvPr id="318472" name="Rectangle 8"/>
          <p:cNvSpPr>
            <a:spLocks noChangeArrowheads="1"/>
          </p:cNvSpPr>
          <p:nvPr/>
        </p:nvSpPr>
        <p:spPr bwMode="auto">
          <a:xfrm>
            <a:off x="550863" y="4137025"/>
            <a:ext cx="3978275" cy="2160588"/>
          </a:xfrm>
          <a:prstGeom prst="rect">
            <a:avLst/>
          </a:prstGeom>
          <a:noFill/>
          <a:ln w="28575">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73" name="AutoShape 9"/>
          <p:cNvSpPr>
            <a:spLocks/>
          </p:cNvSpPr>
          <p:nvPr/>
        </p:nvSpPr>
        <p:spPr bwMode="auto">
          <a:xfrm>
            <a:off x="6732588" y="5589588"/>
            <a:ext cx="2084387" cy="609600"/>
          </a:xfrm>
          <a:prstGeom prst="borderCallout1">
            <a:avLst>
              <a:gd name="adj1" fmla="val 18750"/>
              <a:gd name="adj2" fmla="val -3657"/>
              <a:gd name="adj3" fmla="val -140625"/>
              <a:gd name="adj4" fmla="val -107310"/>
            </a:avLst>
          </a:prstGeom>
          <a:solidFill>
            <a:srgbClr val="CCFFFF"/>
          </a:solidFill>
          <a:ln w="28575">
            <a:solidFill>
              <a:srgbClr val="FF66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t>函数定义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8468">
                                            <p:bg/>
                                          </p:spTgt>
                                        </p:tgtEl>
                                        <p:attrNameLst>
                                          <p:attrName>style.visibility</p:attrName>
                                        </p:attrNameLst>
                                      </p:cBhvr>
                                      <p:to>
                                        <p:strVal val="visible"/>
                                      </p:to>
                                    </p:set>
                                    <p:animEffect transition="in" filter="box(out)">
                                      <p:cBhvr>
                                        <p:cTn id="7" dur="500"/>
                                        <p:tgtEl>
                                          <p:spTgt spid="31846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8468">
                                            <p:txEl>
                                              <p:pRg st="0" end="0"/>
                                            </p:txEl>
                                          </p:spTgt>
                                        </p:tgtEl>
                                        <p:attrNameLst>
                                          <p:attrName>style.visibility</p:attrName>
                                        </p:attrNameLst>
                                      </p:cBhvr>
                                      <p:to>
                                        <p:strVal val="visible"/>
                                      </p:to>
                                    </p:set>
                                    <p:animEffect transition="in" filter="box(out)">
                                      <p:cBhvr>
                                        <p:cTn id="12" dur="500"/>
                                        <p:tgtEl>
                                          <p:spTgt spid="3184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8468">
                                            <p:txEl>
                                              <p:pRg st="1" end="1"/>
                                            </p:txEl>
                                          </p:spTgt>
                                        </p:tgtEl>
                                        <p:attrNameLst>
                                          <p:attrName>style.visibility</p:attrName>
                                        </p:attrNameLst>
                                      </p:cBhvr>
                                      <p:to>
                                        <p:strVal val="visible"/>
                                      </p:to>
                                    </p:set>
                                    <p:animEffect transition="in" filter="box(out)">
                                      <p:cBhvr>
                                        <p:cTn id="17" dur="500"/>
                                        <p:tgtEl>
                                          <p:spTgt spid="31846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8468">
                                            <p:txEl>
                                              <p:pRg st="2" end="2"/>
                                            </p:txEl>
                                          </p:spTgt>
                                        </p:tgtEl>
                                        <p:attrNameLst>
                                          <p:attrName>style.visibility</p:attrName>
                                        </p:attrNameLst>
                                      </p:cBhvr>
                                      <p:to>
                                        <p:strVal val="visible"/>
                                      </p:to>
                                    </p:set>
                                    <p:animEffect transition="in" filter="box(out)">
                                      <p:cBhvr>
                                        <p:cTn id="22" dur="500"/>
                                        <p:tgtEl>
                                          <p:spTgt spid="31846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18468">
                                            <p:txEl>
                                              <p:pRg st="3" end="3"/>
                                            </p:txEl>
                                          </p:spTgt>
                                        </p:tgtEl>
                                        <p:attrNameLst>
                                          <p:attrName>style.visibility</p:attrName>
                                        </p:attrNameLst>
                                      </p:cBhvr>
                                      <p:to>
                                        <p:strVal val="visible"/>
                                      </p:to>
                                    </p:set>
                                    <p:animEffect transition="in" filter="box(out)">
                                      <p:cBhvr>
                                        <p:cTn id="27" dur="500"/>
                                        <p:tgtEl>
                                          <p:spTgt spid="31846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8468">
                                            <p:txEl>
                                              <p:pRg st="4" end="4"/>
                                            </p:txEl>
                                          </p:spTgt>
                                        </p:tgtEl>
                                        <p:attrNameLst>
                                          <p:attrName>style.visibility</p:attrName>
                                        </p:attrNameLst>
                                      </p:cBhvr>
                                      <p:to>
                                        <p:strVal val="visible"/>
                                      </p:to>
                                    </p:set>
                                    <p:animEffect transition="in" filter="box(out)">
                                      <p:cBhvr>
                                        <p:cTn id="32" dur="500"/>
                                        <p:tgtEl>
                                          <p:spTgt spid="31846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18468">
                                            <p:txEl>
                                              <p:pRg st="5" end="5"/>
                                            </p:txEl>
                                          </p:spTgt>
                                        </p:tgtEl>
                                        <p:attrNameLst>
                                          <p:attrName>style.visibility</p:attrName>
                                        </p:attrNameLst>
                                      </p:cBhvr>
                                      <p:to>
                                        <p:strVal val="visible"/>
                                      </p:to>
                                    </p:set>
                                    <p:animEffect transition="in" filter="box(out)">
                                      <p:cBhvr>
                                        <p:cTn id="37" dur="500"/>
                                        <p:tgtEl>
                                          <p:spTgt spid="31846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18468">
                                            <p:txEl>
                                              <p:pRg st="6" end="6"/>
                                            </p:txEl>
                                          </p:spTgt>
                                        </p:tgtEl>
                                        <p:attrNameLst>
                                          <p:attrName>style.visibility</p:attrName>
                                        </p:attrNameLst>
                                      </p:cBhvr>
                                      <p:to>
                                        <p:strVal val="visible"/>
                                      </p:to>
                                    </p:set>
                                    <p:animEffect transition="in" filter="box(out)">
                                      <p:cBhvr>
                                        <p:cTn id="42" dur="500"/>
                                        <p:tgtEl>
                                          <p:spTgt spid="31846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18468">
                                            <p:txEl>
                                              <p:pRg st="7" end="7"/>
                                            </p:txEl>
                                          </p:spTgt>
                                        </p:tgtEl>
                                        <p:attrNameLst>
                                          <p:attrName>style.visibility</p:attrName>
                                        </p:attrNameLst>
                                      </p:cBhvr>
                                      <p:to>
                                        <p:strVal val="visible"/>
                                      </p:to>
                                    </p:set>
                                    <p:animEffect transition="in" filter="box(out)">
                                      <p:cBhvr>
                                        <p:cTn id="47" dur="500"/>
                                        <p:tgtEl>
                                          <p:spTgt spid="31846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18468">
                                            <p:txEl>
                                              <p:pRg st="8" end="8"/>
                                            </p:txEl>
                                          </p:spTgt>
                                        </p:tgtEl>
                                        <p:attrNameLst>
                                          <p:attrName>style.visibility</p:attrName>
                                        </p:attrNameLst>
                                      </p:cBhvr>
                                      <p:to>
                                        <p:strVal val="visible"/>
                                      </p:to>
                                    </p:set>
                                    <p:animEffect transition="in" filter="box(out)">
                                      <p:cBhvr>
                                        <p:cTn id="52" dur="500"/>
                                        <p:tgtEl>
                                          <p:spTgt spid="318468">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18468">
                                            <p:txEl>
                                              <p:pRg st="10" end="10"/>
                                            </p:txEl>
                                          </p:spTgt>
                                        </p:tgtEl>
                                        <p:attrNameLst>
                                          <p:attrName>style.visibility</p:attrName>
                                        </p:attrNameLst>
                                      </p:cBhvr>
                                      <p:to>
                                        <p:strVal val="visible"/>
                                      </p:to>
                                    </p:set>
                                    <p:animEffect transition="in" filter="box(out)">
                                      <p:cBhvr>
                                        <p:cTn id="57" dur="500"/>
                                        <p:tgtEl>
                                          <p:spTgt spid="31846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18468">
                                            <p:txEl>
                                              <p:pRg st="11" end="11"/>
                                            </p:txEl>
                                          </p:spTgt>
                                        </p:tgtEl>
                                        <p:attrNameLst>
                                          <p:attrName>style.visibility</p:attrName>
                                        </p:attrNameLst>
                                      </p:cBhvr>
                                      <p:to>
                                        <p:strVal val="visible"/>
                                      </p:to>
                                    </p:set>
                                    <p:animEffect transition="in" filter="box(out)">
                                      <p:cBhvr>
                                        <p:cTn id="62" dur="500"/>
                                        <p:tgtEl>
                                          <p:spTgt spid="318468">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18468">
                                            <p:txEl>
                                              <p:pRg st="12" end="12"/>
                                            </p:txEl>
                                          </p:spTgt>
                                        </p:tgtEl>
                                        <p:attrNameLst>
                                          <p:attrName>style.visibility</p:attrName>
                                        </p:attrNameLst>
                                      </p:cBhvr>
                                      <p:to>
                                        <p:strVal val="visible"/>
                                      </p:to>
                                    </p:set>
                                    <p:animEffect transition="in" filter="box(out)">
                                      <p:cBhvr>
                                        <p:cTn id="67" dur="500"/>
                                        <p:tgtEl>
                                          <p:spTgt spid="318468">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18468">
                                            <p:txEl>
                                              <p:pRg st="13" end="13"/>
                                            </p:txEl>
                                          </p:spTgt>
                                        </p:tgtEl>
                                        <p:attrNameLst>
                                          <p:attrName>style.visibility</p:attrName>
                                        </p:attrNameLst>
                                      </p:cBhvr>
                                      <p:to>
                                        <p:strVal val="visible"/>
                                      </p:to>
                                    </p:set>
                                    <p:animEffect transition="in" filter="box(out)">
                                      <p:cBhvr>
                                        <p:cTn id="72" dur="500"/>
                                        <p:tgtEl>
                                          <p:spTgt spid="318468">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18468">
                                            <p:txEl>
                                              <p:pRg st="14" end="14"/>
                                            </p:txEl>
                                          </p:spTgt>
                                        </p:tgtEl>
                                        <p:attrNameLst>
                                          <p:attrName>style.visibility</p:attrName>
                                        </p:attrNameLst>
                                      </p:cBhvr>
                                      <p:to>
                                        <p:strVal val="visible"/>
                                      </p:to>
                                    </p:set>
                                    <p:animEffect transition="in" filter="box(out)">
                                      <p:cBhvr>
                                        <p:cTn id="77" dur="500"/>
                                        <p:tgtEl>
                                          <p:spTgt spid="318468">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318468">
                                            <p:txEl>
                                              <p:pRg st="15" end="15"/>
                                            </p:txEl>
                                          </p:spTgt>
                                        </p:tgtEl>
                                        <p:attrNameLst>
                                          <p:attrName>style.visibility</p:attrName>
                                        </p:attrNameLst>
                                      </p:cBhvr>
                                      <p:to>
                                        <p:strVal val="visible"/>
                                      </p:to>
                                    </p:set>
                                    <p:animEffect transition="in" filter="box(out)">
                                      <p:cBhvr>
                                        <p:cTn id="82" dur="500"/>
                                        <p:tgtEl>
                                          <p:spTgt spid="318468">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18471"/>
                                        </p:tgtEl>
                                        <p:attrNameLst>
                                          <p:attrName>style.visibility</p:attrName>
                                        </p:attrNameLst>
                                      </p:cBhvr>
                                      <p:to>
                                        <p:strVal val="visible"/>
                                      </p:to>
                                    </p:set>
                                    <p:animEffect transition="in" filter="wipe(down)">
                                      <p:cBhvr>
                                        <p:cTn id="87" dur="500"/>
                                        <p:tgtEl>
                                          <p:spTgt spid="318471"/>
                                        </p:tgtEl>
                                      </p:cBhvr>
                                    </p:animEffect>
                                  </p:childTnLst>
                                </p:cTn>
                              </p:par>
                            </p:childTnLst>
                          </p:cTn>
                        </p:par>
                        <p:par>
                          <p:cTn id="88" fill="hold" nodeType="afterGroup">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318472"/>
                                        </p:tgtEl>
                                        <p:attrNameLst>
                                          <p:attrName>style.visibility</p:attrName>
                                        </p:attrNameLst>
                                      </p:cBhvr>
                                      <p:to>
                                        <p:strVal val="visible"/>
                                      </p:to>
                                    </p:set>
                                    <p:animEffect transition="in" filter="wipe(down)">
                                      <p:cBhvr>
                                        <p:cTn id="91" dur="500"/>
                                        <p:tgtEl>
                                          <p:spTgt spid="318472"/>
                                        </p:tgtEl>
                                      </p:cBhvr>
                                    </p:animEffect>
                                  </p:childTnLst>
                                </p:cTn>
                              </p:par>
                            </p:childTnLst>
                          </p:cTn>
                        </p:par>
                        <p:par>
                          <p:cTn id="92" fill="hold" nodeType="afterGroup">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318473"/>
                                        </p:tgtEl>
                                        <p:attrNameLst>
                                          <p:attrName>style.visibility</p:attrName>
                                        </p:attrNameLst>
                                      </p:cBhvr>
                                      <p:to>
                                        <p:strVal val="visible"/>
                                      </p:to>
                                    </p:set>
                                    <p:animEffect transition="in" filter="wipe(down)">
                                      <p:cBhvr>
                                        <p:cTn id="95" dur="500"/>
                                        <p:tgtEl>
                                          <p:spTgt spid="31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build="p" animBg="1"/>
      <p:bldP spid="318471" grpId="0" animBg="1"/>
      <p:bldP spid="318472" grpId="0" animBg="1"/>
      <p:bldP spid="31847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89A7D89B-5374-451C-8CED-F38079DE575A}" type="slidenum">
              <a:rPr lang="zh-CN" altLang="en-US" b="1">
                <a:solidFill>
                  <a:srgbClr val="FF9900"/>
                </a:solidFill>
              </a:rPr>
              <a:pPr>
                <a:defRPr/>
              </a:pPr>
              <a:t>34</a:t>
            </a:fld>
            <a:r>
              <a:rPr lang="zh-CN" altLang="en-US" b="1"/>
              <a:t> </a:t>
            </a:r>
            <a:r>
              <a:rPr lang="zh-CN" altLang="en-US"/>
              <a:t>页</a:t>
            </a:r>
          </a:p>
        </p:txBody>
      </p:sp>
      <p:sp>
        <p:nvSpPr>
          <p:cNvPr id="147458" name="Text Box 2"/>
          <p:cNvSpPr txBox="1">
            <a:spLocks noChangeArrowheads="1"/>
          </p:cNvSpPr>
          <p:nvPr/>
        </p:nvSpPr>
        <p:spPr bwMode="auto">
          <a:xfrm>
            <a:off x="479425" y="690563"/>
            <a:ext cx="83820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000"/>
              <a:t>(1)  </a:t>
            </a:r>
            <a:r>
              <a:rPr kumimoji="1" lang="zh-CN" altLang="en-US" sz="3000"/>
              <a:t>被调用函数在主调函数</a:t>
            </a:r>
            <a:r>
              <a:rPr kumimoji="1" lang="zh-CN" altLang="en-US" sz="3000">
                <a:solidFill>
                  <a:srgbClr val="CC0000"/>
                </a:solidFill>
              </a:rPr>
              <a:t>之前</a:t>
            </a:r>
            <a:r>
              <a:rPr kumimoji="1" lang="zh-CN" altLang="en-US" sz="3000"/>
              <a:t>定义 </a:t>
            </a:r>
          </a:p>
        </p:txBody>
      </p:sp>
      <p:sp>
        <p:nvSpPr>
          <p:cNvPr id="147459" name="Text Box 3"/>
          <p:cNvSpPr txBox="1">
            <a:spLocks noChangeArrowheads="1"/>
          </p:cNvSpPr>
          <p:nvPr/>
        </p:nvSpPr>
        <p:spPr bwMode="auto">
          <a:xfrm>
            <a:off x="539750" y="1245904"/>
            <a:ext cx="8229600" cy="55955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buClr>
                <a:schemeClr val="accent2"/>
              </a:buClr>
              <a:buSzPct val="80000"/>
              <a:buFont typeface="Wingdings" pitchFamily="2" charset="2"/>
              <a:buNone/>
            </a:pPr>
            <a:r>
              <a:rPr kumimoji="1" lang="en-US" altLang="zh-CN" sz="3000" dirty="0"/>
              <a:t>float add (float x, float y) </a:t>
            </a:r>
          </a:p>
          <a:p>
            <a:pPr algn="l" eaLnBrk="1" hangingPunct="1">
              <a:lnSpc>
                <a:spcPct val="80000"/>
              </a:lnSpc>
              <a:spcBef>
                <a:spcPct val="20000"/>
              </a:spcBef>
              <a:buClr>
                <a:schemeClr val="accent2"/>
              </a:buClr>
              <a:buSzPct val="80000"/>
              <a:buFont typeface="Wingdings" pitchFamily="2" charset="2"/>
              <a:buNone/>
            </a:pPr>
            <a:r>
              <a:rPr kumimoji="1" lang="en-US" altLang="zh-CN" sz="3000" dirty="0"/>
              <a:t>{</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float z;</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z=</a:t>
            </a:r>
            <a:r>
              <a:rPr kumimoji="1" lang="en-US" altLang="zh-CN" sz="3000" dirty="0" err="1"/>
              <a:t>x+y</a:t>
            </a:r>
            <a:r>
              <a:rPr kumimoji="1" lang="en-US" altLang="zh-CN" sz="3000" dirty="0"/>
              <a:t>;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return (z);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a:t>
            </a:r>
          </a:p>
          <a:p>
            <a:pPr algn="l" eaLnBrk="1" hangingPunct="1">
              <a:lnSpc>
                <a:spcPct val="70000"/>
              </a:lnSpc>
              <a:spcBef>
                <a:spcPct val="20000"/>
              </a:spcBef>
              <a:buClr>
                <a:schemeClr val="accent2"/>
              </a:buClr>
              <a:buSzPct val="80000"/>
              <a:buFont typeface="Wingdings" pitchFamily="2" charset="2"/>
              <a:buNone/>
            </a:pPr>
            <a:r>
              <a:rPr kumimoji="1" lang="en-US" altLang="zh-CN" sz="3000" dirty="0" err="1"/>
              <a:t>int</a:t>
            </a:r>
            <a:r>
              <a:rPr kumimoji="1" lang="en-US" altLang="zh-CN" sz="3000" dirty="0"/>
              <a:t> main()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float a, b;</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a:t>
            </a:r>
            <a:r>
              <a:rPr kumimoji="1" lang="en-US" altLang="zh-CN" sz="3000" dirty="0" err="1"/>
              <a:t>scanf</a:t>
            </a:r>
            <a:r>
              <a:rPr kumimoji="1" lang="en-US" altLang="zh-CN" sz="3000" dirty="0"/>
              <a:t>(“ %f, %f, “&amp;a, &amp;b);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a:t>
            </a:r>
            <a:r>
              <a:rPr kumimoji="1" lang="en-US" altLang="zh-CN" sz="3000" dirty="0" err="1"/>
              <a:t>printf</a:t>
            </a:r>
            <a:r>
              <a:rPr kumimoji="1" lang="en-US" altLang="zh-CN" sz="3000" dirty="0"/>
              <a:t>(“ sum is %f ”, add(a, b) );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return 0;  </a:t>
            </a:r>
          </a:p>
          <a:p>
            <a:pPr algn="l" eaLnBrk="1" hangingPunct="1">
              <a:lnSpc>
                <a:spcPct val="70000"/>
              </a:lnSpc>
              <a:spcBef>
                <a:spcPct val="20000"/>
              </a:spcBef>
              <a:buClr>
                <a:schemeClr val="accent2"/>
              </a:buClr>
              <a:buSzPct val="80000"/>
              <a:buFont typeface="Wingdings" pitchFamily="2" charset="2"/>
              <a:buNone/>
            </a:pPr>
            <a:r>
              <a:rPr kumimoji="1" lang="en-US" altLang="zh-CN" sz="3000" dirty="0"/>
              <a:t> } </a:t>
            </a:r>
            <a:endParaRPr kumimoji="1" lang="en-US" altLang="zh-CN" sz="3000" b="0" dirty="0"/>
          </a:p>
        </p:txBody>
      </p:sp>
      <p:sp>
        <p:nvSpPr>
          <p:cNvPr id="147462" name="Text Box 6"/>
          <p:cNvSpPr txBox="1">
            <a:spLocks noChangeArrowheads="1"/>
          </p:cNvSpPr>
          <p:nvPr/>
        </p:nvSpPr>
        <p:spPr bwMode="auto">
          <a:xfrm>
            <a:off x="304800" y="177800"/>
            <a:ext cx="8229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000">
                <a:latin typeface="宋体" charset="-122"/>
              </a:rPr>
              <a:t>2.  </a:t>
            </a:r>
            <a:r>
              <a:rPr kumimoji="1" lang="zh-CN" altLang="en-US" sz="3000">
                <a:latin typeface="宋体" charset="-122"/>
              </a:rPr>
              <a:t>可省略被调用函数声明的二种情况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62"/>
                                        </p:tgtEl>
                                        <p:attrNameLst>
                                          <p:attrName>style.visibility</p:attrName>
                                        </p:attrNameLst>
                                      </p:cBhvr>
                                      <p:to>
                                        <p:strVal val="visible"/>
                                      </p:to>
                                    </p:set>
                                    <p:animEffect transition="in" filter="wipe(left)">
                                      <p:cBhvr>
                                        <p:cTn id="7" dur="500"/>
                                        <p:tgtEl>
                                          <p:spTgt spid="14746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7458"/>
                                        </p:tgtEl>
                                        <p:attrNameLst>
                                          <p:attrName>style.visibility</p:attrName>
                                        </p:attrNameLst>
                                      </p:cBhvr>
                                      <p:to>
                                        <p:strVal val="visible"/>
                                      </p:to>
                                    </p:set>
                                    <p:animEffect transition="in" filter="wipe(left)">
                                      <p:cBhvr>
                                        <p:cTn id="11" dur="500"/>
                                        <p:tgtEl>
                                          <p:spTgt spid="1474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7459"/>
                                        </p:tgtEl>
                                        <p:attrNameLst>
                                          <p:attrName>style.visibility</p:attrName>
                                        </p:attrNameLst>
                                      </p:cBhvr>
                                      <p:to>
                                        <p:strVal val="visible"/>
                                      </p:to>
                                    </p:set>
                                    <p:animEffect transition="in" filter="wipe(up)">
                                      <p:cBhvr>
                                        <p:cTn id="16"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nimBg="1" autoUpdateAnimBg="0"/>
      <p:bldP spid="1474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1D126206-3CF7-4BD3-8030-2B0B1B0A805D}" type="slidenum">
              <a:rPr lang="zh-CN" altLang="en-US" b="1">
                <a:solidFill>
                  <a:srgbClr val="FF9900"/>
                </a:solidFill>
              </a:rPr>
              <a:pPr>
                <a:defRPr/>
              </a:pPr>
              <a:t>35</a:t>
            </a:fld>
            <a:r>
              <a:rPr lang="zh-CN" altLang="en-US" b="1"/>
              <a:t> </a:t>
            </a:r>
            <a:r>
              <a:rPr lang="zh-CN" altLang="en-US"/>
              <a:t>页</a:t>
            </a:r>
          </a:p>
        </p:txBody>
      </p:sp>
      <p:sp>
        <p:nvSpPr>
          <p:cNvPr id="148482" name="Text Box 2"/>
          <p:cNvSpPr txBox="1">
            <a:spLocks noChangeArrowheads="1"/>
          </p:cNvSpPr>
          <p:nvPr/>
        </p:nvSpPr>
        <p:spPr bwMode="auto">
          <a:xfrm>
            <a:off x="611188" y="115888"/>
            <a:ext cx="83820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000"/>
              <a:t>(2) </a:t>
            </a:r>
            <a:r>
              <a:rPr kumimoji="1" lang="zh-CN" altLang="en-US" sz="3000"/>
              <a:t>在所有函数</a:t>
            </a:r>
            <a:r>
              <a:rPr kumimoji="1" lang="zh-CN" altLang="en-US" sz="3000">
                <a:solidFill>
                  <a:srgbClr val="CC0000"/>
                </a:solidFill>
              </a:rPr>
              <a:t>定义之前说明</a:t>
            </a:r>
          </a:p>
        </p:txBody>
      </p:sp>
      <p:sp>
        <p:nvSpPr>
          <p:cNvPr id="148483" name="Text Box 3"/>
          <p:cNvSpPr txBox="1">
            <a:spLocks noChangeArrowheads="1"/>
          </p:cNvSpPr>
          <p:nvPr/>
        </p:nvSpPr>
        <p:spPr bwMode="auto">
          <a:xfrm>
            <a:off x="539750" y="1196975"/>
            <a:ext cx="8229600" cy="4659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buClr>
                <a:schemeClr val="accent2"/>
              </a:buClr>
              <a:buSzPct val="80000"/>
              <a:buFont typeface="Wingdings" pitchFamily="2" charset="2"/>
              <a:buNone/>
            </a:pPr>
            <a:r>
              <a:rPr kumimoji="1" lang="en-US" altLang="zh-CN" sz="2800">
                <a:solidFill>
                  <a:srgbClr val="CC0000"/>
                </a:solidFill>
              </a:rPr>
              <a:t>char letter( char,char);</a:t>
            </a:r>
          </a:p>
          <a:p>
            <a:pPr algn="l" eaLnBrk="1" hangingPunct="1">
              <a:lnSpc>
                <a:spcPct val="60000"/>
              </a:lnSpc>
              <a:spcBef>
                <a:spcPct val="20000"/>
              </a:spcBef>
              <a:buClr>
                <a:schemeClr val="accent2"/>
              </a:buClr>
              <a:buSzPct val="80000"/>
              <a:buFont typeface="Wingdings" pitchFamily="2" charset="2"/>
              <a:buNone/>
            </a:pPr>
            <a:r>
              <a:rPr kumimoji="1" lang="en-US" altLang="zh-CN" sz="2800">
                <a:solidFill>
                  <a:srgbClr val="CC0000"/>
                </a:solidFill>
              </a:rPr>
              <a:t>float f(float,float );</a:t>
            </a:r>
          </a:p>
          <a:p>
            <a:pPr algn="l" eaLnBrk="1" hangingPunct="1">
              <a:lnSpc>
                <a:spcPct val="60000"/>
              </a:lnSpc>
              <a:spcBef>
                <a:spcPct val="20000"/>
              </a:spcBef>
              <a:buClr>
                <a:schemeClr val="accent2"/>
              </a:buClr>
              <a:buSzPct val="80000"/>
              <a:buFont typeface="Wingdings" pitchFamily="2" charset="2"/>
              <a:buNone/>
            </a:pPr>
            <a:r>
              <a:rPr kumimoji="1" lang="en-US" altLang="zh-CN" sz="2800">
                <a:solidFill>
                  <a:srgbClr val="CC0000"/>
                </a:solidFill>
              </a:rPr>
              <a:t>int i(float,float);</a:t>
            </a:r>
          </a:p>
          <a:p>
            <a:pPr algn="l" eaLnBrk="1" hangingPunct="1">
              <a:lnSpc>
                <a:spcPct val="60000"/>
              </a:lnSpc>
              <a:spcBef>
                <a:spcPct val="20000"/>
              </a:spcBef>
              <a:buClr>
                <a:schemeClr val="accent2"/>
              </a:buClr>
              <a:buSzPct val="80000"/>
              <a:buFont typeface="Wingdings" pitchFamily="2" charset="2"/>
              <a:buNone/>
            </a:pPr>
            <a:r>
              <a:rPr kumimoji="1" lang="en-US" altLang="zh-CN" sz="2800"/>
              <a:t>main( ) </a:t>
            </a:r>
          </a:p>
          <a:p>
            <a:pPr algn="l" eaLnBrk="1" hangingPunct="1">
              <a:lnSpc>
                <a:spcPct val="60000"/>
              </a:lnSpc>
              <a:spcBef>
                <a:spcPct val="20000"/>
              </a:spcBef>
              <a:buClr>
                <a:schemeClr val="accent2"/>
              </a:buClr>
              <a:buSzPct val="80000"/>
              <a:buFont typeface="Wingdings" pitchFamily="2" charset="2"/>
              <a:buNone/>
            </a:pPr>
            <a:r>
              <a:rPr kumimoji="1" lang="en-US" altLang="zh-CN" sz="2800"/>
              <a:t>{   </a:t>
            </a:r>
          </a:p>
          <a:p>
            <a:pPr algn="l" eaLnBrk="1" hangingPunct="1">
              <a:lnSpc>
                <a:spcPct val="60000"/>
              </a:lnSpc>
              <a:spcBef>
                <a:spcPct val="20000"/>
              </a:spcBef>
              <a:buClr>
                <a:schemeClr val="accent2"/>
              </a:buClr>
              <a:buSzPct val="80000"/>
              <a:buFont typeface="Wingdings" pitchFamily="2" charset="2"/>
              <a:buNone/>
            </a:pPr>
            <a:r>
              <a:rPr kumimoji="1" lang="en-US" altLang="zh-CN" sz="2800"/>
              <a:t>      …….</a:t>
            </a:r>
          </a:p>
          <a:p>
            <a:pPr algn="l" eaLnBrk="1" hangingPunct="1">
              <a:lnSpc>
                <a:spcPct val="60000"/>
              </a:lnSpc>
              <a:spcBef>
                <a:spcPct val="20000"/>
              </a:spcBef>
              <a:buClr>
                <a:schemeClr val="accent2"/>
              </a:buClr>
              <a:buSzPct val="80000"/>
              <a:buFont typeface="Wingdings" pitchFamily="2" charset="2"/>
              <a:buNone/>
            </a:pPr>
            <a:r>
              <a:rPr kumimoji="1" lang="en-US" altLang="zh-CN" sz="2800"/>
              <a:t>}</a:t>
            </a:r>
          </a:p>
          <a:p>
            <a:pPr algn="l" eaLnBrk="1" hangingPunct="1">
              <a:lnSpc>
                <a:spcPct val="60000"/>
              </a:lnSpc>
              <a:spcBef>
                <a:spcPct val="20000"/>
              </a:spcBef>
              <a:buClr>
                <a:schemeClr val="accent2"/>
              </a:buClr>
              <a:buSzPct val="80000"/>
              <a:buFont typeface="Wingdings" pitchFamily="2" charset="2"/>
              <a:buNone/>
            </a:pPr>
            <a:r>
              <a:rPr kumimoji="1" lang="en-US" altLang="zh-CN" sz="2800"/>
              <a:t>char letter (char c1,char c2)</a:t>
            </a:r>
          </a:p>
          <a:p>
            <a:pPr algn="l" eaLnBrk="1" hangingPunct="1">
              <a:lnSpc>
                <a:spcPct val="60000"/>
              </a:lnSpc>
              <a:spcBef>
                <a:spcPct val="20000"/>
              </a:spcBef>
              <a:buClr>
                <a:schemeClr val="accent2"/>
              </a:buClr>
              <a:buSzPct val="80000"/>
              <a:buFont typeface="Wingdings" pitchFamily="2" charset="2"/>
              <a:buNone/>
            </a:pPr>
            <a:r>
              <a:rPr kumimoji="1" lang="en-US" altLang="zh-CN" sz="2800"/>
              <a:t>{……}</a:t>
            </a:r>
          </a:p>
          <a:p>
            <a:pPr algn="l" eaLnBrk="1" hangingPunct="1">
              <a:lnSpc>
                <a:spcPct val="60000"/>
              </a:lnSpc>
              <a:spcBef>
                <a:spcPct val="20000"/>
              </a:spcBef>
              <a:buClr>
                <a:schemeClr val="accent2"/>
              </a:buClr>
              <a:buSzPct val="80000"/>
              <a:buFont typeface="Wingdings" pitchFamily="2" charset="2"/>
              <a:buNone/>
            </a:pPr>
            <a:r>
              <a:rPr kumimoji="1" lang="en-US" altLang="zh-CN" sz="2800"/>
              <a:t>float f(float x,float y)</a:t>
            </a:r>
          </a:p>
          <a:p>
            <a:pPr algn="l" eaLnBrk="1" hangingPunct="1">
              <a:lnSpc>
                <a:spcPct val="60000"/>
              </a:lnSpc>
              <a:spcBef>
                <a:spcPct val="20000"/>
              </a:spcBef>
              <a:buClr>
                <a:schemeClr val="accent2"/>
              </a:buClr>
              <a:buSzPct val="80000"/>
              <a:buFont typeface="Wingdings" pitchFamily="2" charset="2"/>
              <a:buNone/>
            </a:pPr>
            <a:r>
              <a:rPr kumimoji="1" lang="en-US" altLang="zh-CN" sz="2800"/>
              <a:t>{……}</a:t>
            </a:r>
          </a:p>
          <a:p>
            <a:pPr algn="l" eaLnBrk="1" hangingPunct="1">
              <a:lnSpc>
                <a:spcPct val="60000"/>
              </a:lnSpc>
              <a:spcBef>
                <a:spcPct val="20000"/>
              </a:spcBef>
              <a:buClr>
                <a:schemeClr val="accent2"/>
              </a:buClr>
              <a:buSzPct val="80000"/>
              <a:buFont typeface="Wingdings" pitchFamily="2" charset="2"/>
              <a:buNone/>
            </a:pPr>
            <a:r>
              <a:rPr kumimoji="1" lang="en-US" altLang="zh-CN" sz="2800"/>
              <a:t>int i(float,float)</a:t>
            </a:r>
          </a:p>
          <a:p>
            <a:pPr algn="l" eaLnBrk="1" hangingPunct="1">
              <a:lnSpc>
                <a:spcPct val="60000"/>
              </a:lnSpc>
              <a:spcBef>
                <a:spcPct val="20000"/>
              </a:spcBef>
              <a:buClr>
                <a:schemeClr val="accent2"/>
              </a:buClr>
              <a:buSzPct val="80000"/>
              <a:buFont typeface="Wingdings" pitchFamily="2" charset="2"/>
              <a:buNone/>
            </a:pPr>
            <a:r>
              <a:rPr kumimoji="1" lang="en-US" altLang="zh-CN" sz="2800"/>
              <a:t>{……}</a:t>
            </a:r>
          </a:p>
        </p:txBody>
      </p:sp>
      <p:sp>
        <p:nvSpPr>
          <p:cNvPr id="148487" name="AutoShape 7"/>
          <p:cNvSpPr>
            <a:spLocks noChangeArrowheads="1"/>
          </p:cNvSpPr>
          <p:nvPr/>
        </p:nvSpPr>
        <p:spPr bwMode="auto">
          <a:xfrm>
            <a:off x="5651500" y="2349500"/>
            <a:ext cx="2160588" cy="1079500"/>
          </a:xfrm>
          <a:prstGeom prst="wedgeRoundRectCallout">
            <a:avLst>
              <a:gd name="adj1" fmla="val -125606"/>
              <a:gd name="adj2" fmla="val -115130"/>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l">
              <a:defRPr/>
            </a:pPr>
            <a:r>
              <a:rPr kumimoji="1" lang="zh-CN" altLang="en-US" sz="2000" dirty="0">
                <a:ea typeface="宋体" pitchFamily="2" charset="-122"/>
              </a:rPr>
              <a:t>在所有函数之前</a:t>
            </a:r>
          </a:p>
          <a:p>
            <a:pPr algn="l">
              <a:defRPr/>
            </a:pPr>
            <a:r>
              <a:rPr kumimoji="1" lang="zh-CN" altLang="en-US" sz="2000" dirty="0">
                <a:ea typeface="宋体" pitchFamily="2" charset="-122"/>
              </a:rPr>
              <a:t>声明（推荐的方法）</a:t>
            </a:r>
            <a:endParaRPr kumimoji="1" lang="zh-CN" altLang="en-US" sz="2000" b="0" dirty="0">
              <a:ea typeface="宋体" pitchFamily="2" charset="-122"/>
            </a:endParaRPr>
          </a:p>
          <a:p>
            <a:pPr algn="l">
              <a:defRPr/>
            </a:pPr>
            <a:endParaRPr kumimoji="1" lang="en-US" altLang="zh-CN" sz="2000" dirty="0">
              <a:effectLst>
                <a:outerShdw blurRad="38100" dist="38100" dir="2700000" algn="tl">
                  <a:srgbClr val="FFFFFF"/>
                </a:outerShdw>
              </a:effectLst>
              <a:ea typeface="宋体" pitchFamily="2" charset="-122"/>
            </a:endParaRPr>
          </a:p>
        </p:txBody>
      </p:sp>
      <p:sp>
        <p:nvSpPr>
          <p:cNvPr id="148488" name="AutoShape 8"/>
          <p:cNvSpPr>
            <a:spLocks noChangeArrowheads="1"/>
          </p:cNvSpPr>
          <p:nvPr/>
        </p:nvSpPr>
        <p:spPr bwMode="auto">
          <a:xfrm>
            <a:off x="5651500" y="4508500"/>
            <a:ext cx="2160588" cy="792163"/>
          </a:xfrm>
          <a:prstGeom prst="wedgeRoundRectCallout">
            <a:avLst>
              <a:gd name="adj1" fmla="val -119213"/>
              <a:gd name="adj2" fmla="val -32764"/>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l">
              <a:defRPr/>
            </a:pPr>
            <a:r>
              <a:rPr kumimoji="1" lang="zh-CN" altLang="en-US" sz="2000">
                <a:ea typeface="宋体" pitchFamily="2" charset="-122"/>
              </a:rPr>
              <a:t>定义函数</a:t>
            </a:r>
          </a:p>
          <a:p>
            <a:pPr algn="l">
              <a:defRPr/>
            </a:pPr>
            <a:r>
              <a:rPr kumimoji="1" lang="en-US" altLang="zh-CN" sz="2000">
                <a:ea typeface="宋体" pitchFamily="2" charset="-122"/>
              </a:rPr>
              <a:t>letter</a:t>
            </a:r>
            <a:r>
              <a:rPr kumimoji="1" lang="zh-CN" altLang="en-US" sz="2000">
                <a:ea typeface="宋体" pitchFamily="2" charset="-122"/>
              </a:rPr>
              <a:t>、</a:t>
            </a:r>
            <a:r>
              <a:rPr kumimoji="1" lang="en-US" altLang="zh-CN" sz="2000">
                <a:ea typeface="宋体" pitchFamily="2" charset="-122"/>
              </a:rPr>
              <a:t>f</a:t>
            </a:r>
            <a:r>
              <a:rPr kumimoji="1" lang="zh-CN" altLang="en-US" sz="2000">
                <a:ea typeface="宋体" pitchFamily="2" charset="-122"/>
              </a:rPr>
              <a:t>和</a:t>
            </a:r>
            <a:r>
              <a:rPr kumimoji="1" lang="en-US" altLang="zh-CN" sz="2000">
                <a:ea typeface="宋体" pitchFamily="2" charset="-122"/>
              </a:rPr>
              <a:t>i</a:t>
            </a:r>
          </a:p>
          <a:p>
            <a:pPr algn="l">
              <a:defRPr/>
            </a:pPr>
            <a:endParaRPr kumimoji="1" lang="en-US" altLang="zh-CN" sz="2000">
              <a:effectLst>
                <a:outerShdw blurRad="38100" dist="38100" dir="2700000" algn="tl">
                  <a:srgbClr val="FFFFFF"/>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left)">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wipe(left)">
                                      <p:cBhvr>
                                        <p:cTn id="12" dur="500"/>
                                        <p:tgtEl>
                                          <p:spTgt spid="148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8487"/>
                                        </p:tgtEl>
                                        <p:attrNameLst>
                                          <p:attrName>style.visibility</p:attrName>
                                        </p:attrNameLst>
                                      </p:cBhvr>
                                      <p:to>
                                        <p:strVal val="visible"/>
                                      </p:to>
                                    </p:set>
                                    <p:animEffect transition="in" filter="wipe(down)">
                                      <p:cBhvr>
                                        <p:cTn id="17" dur="500"/>
                                        <p:tgtEl>
                                          <p:spTgt spid="148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8488"/>
                                        </p:tgtEl>
                                        <p:attrNameLst>
                                          <p:attrName>style.visibility</p:attrName>
                                        </p:attrNameLst>
                                      </p:cBhvr>
                                      <p:to>
                                        <p:strVal val="visible"/>
                                      </p:to>
                                    </p:set>
                                    <p:animEffect transition="in" filter="wipe(down)">
                                      <p:cBhvr>
                                        <p:cTn id="22" dur="500"/>
                                        <p:tgtEl>
                                          <p:spTgt spid="14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nimBg="1" autoUpdateAnimBg="0"/>
      <p:bldP spid="148487" grpId="0" animBg="1"/>
      <p:bldP spid="14848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57200" y="2590800"/>
            <a:ext cx="8001000" cy="3886200"/>
          </a:xfrm>
        </p:spPr>
        <p:txBody>
          <a:bodyPr/>
          <a:lstStyle/>
          <a:p>
            <a:pPr>
              <a:buFontTx/>
              <a:buNone/>
            </a:pPr>
            <a:r>
              <a:rPr lang="en-US" altLang="zh-CN" sz="2400" b="1">
                <a:solidFill>
                  <a:srgbClr val="0000FF"/>
                </a:solidFill>
              </a:rPr>
              <a:t># include “stdio.h”</a:t>
            </a:r>
            <a:r>
              <a:rPr lang="en-US" altLang="zh-CN" sz="2400" b="1"/>
              <a:t>        </a:t>
            </a:r>
            <a:r>
              <a:rPr lang="en-US" altLang="zh-CN" sz="2400" b="1">
                <a:solidFill>
                  <a:schemeClr val="tx1"/>
                </a:solidFill>
              </a:rPr>
              <a:t>/*</a:t>
            </a:r>
            <a:r>
              <a:rPr lang="zh-CN" altLang="en-US" sz="2400" b="1">
                <a:solidFill>
                  <a:schemeClr val="tx1"/>
                </a:solidFill>
              </a:rPr>
              <a:t>调用输入输出函数*</a:t>
            </a:r>
            <a:r>
              <a:rPr lang="en-US" altLang="zh-CN" sz="2400" b="1">
                <a:solidFill>
                  <a:schemeClr val="tx1"/>
                </a:solidFill>
              </a:rPr>
              <a:t>/</a:t>
            </a:r>
          </a:p>
          <a:p>
            <a:pPr>
              <a:buFontTx/>
              <a:buNone/>
            </a:pPr>
            <a:r>
              <a:rPr lang="en-US" altLang="zh-CN" sz="2400" b="1">
                <a:solidFill>
                  <a:srgbClr val="008000"/>
                </a:solidFill>
              </a:rPr>
              <a:t># include “math.h”</a:t>
            </a:r>
            <a:r>
              <a:rPr lang="en-US" altLang="zh-CN" sz="2400" b="1"/>
              <a:t>        </a:t>
            </a:r>
            <a:r>
              <a:rPr lang="en-US" altLang="zh-CN" sz="2400" b="1">
                <a:solidFill>
                  <a:schemeClr val="tx1"/>
                </a:solidFill>
              </a:rPr>
              <a:t>/*</a:t>
            </a:r>
            <a:r>
              <a:rPr lang="zh-CN" altLang="en-US" sz="2400" b="1">
                <a:solidFill>
                  <a:schemeClr val="tx1"/>
                </a:solidFill>
              </a:rPr>
              <a:t>调用数学函数*</a:t>
            </a:r>
            <a:r>
              <a:rPr lang="en-US" altLang="zh-CN" sz="2400" b="1">
                <a:solidFill>
                  <a:schemeClr val="tx1"/>
                </a:solidFill>
              </a:rPr>
              <a:t>/</a:t>
            </a:r>
          </a:p>
          <a:p>
            <a:pPr>
              <a:buFontTx/>
              <a:buNone/>
            </a:pPr>
            <a:r>
              <a:rPr lang="en-US" altLang="zh-CN" sz="2400" b="1">
                <a:solidFill>
                  <a:srgbClr val="0000FF"/>
                </a:solidFill>
              </a:rPr>
              <a:t># include “string.h”</a:t>
            </a:r>
            <a:r>
              <a:rPr lang="en-US" altLang="zh-CN" sz="2400" b="1"/>
              <a:t>       </a:t>
            </a:r>
            <a:r>
              <a:rPr lang="en-US" altLang="zh-CN" sz="2400" b="1">
                <a:solidFill>
                  <a:schemeClr val="tx1"/>
                </a:solidFill>
              </a:rPr>
              <a:t>/*</a:t>
            </a:r>
            <a:r>
              <a:rPr lang="zh-CN" altLang="en-US" sz="2400" b="1">
                <a:solidFill>
                  <a:schemeClr val="tx1"/>
                </a:solidFill>
              </a:rPr>
              <a:t>调用字符，字符串函数*</a:t>
            </a:r>
            <a:r>
              <a:rPr lang="en-US" altLang="zh-CN" sz="2400" b="1">
                <a:solidFill>
                  <a:schemeClr val="tx1"/>
                </a:solidFill>
              </a:rPr>
              <a:t>/</a:t>
            </a:r>
          </a:p>
          <a:p>
            <a:pPr>
              <a:buFontTx/>
              <a:buNone/>
            </a:pPr>
            <a:r>
              <a:rPr lang="en-US" altLang="zh-CN" sz="2400" b="1">
                <a:solidFill>
                  <a:srgbClr val="008000"/>
                </a:solidFill>
              </a:rPr>
              <a:t># include “graphics.h”</a:t>
            </a:r>
            <a:r>
              <a:rPr lang="en-US" altLang="zh-CN" sz="2400" b="1"/>
              <a:t>   </a:t>
            </a:r>
            <a:r>
              <a:rPr lang="en-US" altLang="zh-CN" sz="2400" b="1">
                <a:solidFill>
                  <a:schemeClr val="tx1"/>
                </a:solidFill>
              </a:rPr>
              <a:t>/*</a:t>
            </a:r>
            <a:r>
              <a:rPr lang="zh-CN" altLang="en-US" sz="2400" b="1">
                <a:solidFill>
                  <a:schemeClr val="tx1"/>
                </a:solidFill>
              </a:rPr>
              <a:t>调用图形函数*</a:t>
            </a:r>
            <a:r>
              <a:rPr lang="en-US" altLang="zh-CN" sz="2400" b="1">
                <a:solidFill>
                  <a:schemeClr val="tx1"/>
                </a:solidFill>
              </a:rPr>
              <a:t>/</a:t>
            </a:r>
          </a:p>
          <a:p>
            <a:pPr>
              <a:buFontTx/>
              <a:buNone/>
            </a:pPr>
            <a:endParaRPr lang="en-US" altLang="zh-CN" sz="2400" b="1">
              <a:solidFill>
                <a:schemeClr val="tx1"/>
              </a:solidFill>
            </a:endParaRPr>
          </a:p>
          <a:p>
            <a:pPr>
              <a:buFontTx/>
              <a:buNone/>
            </a:pPr>
            <a:r>
              <a:rPr lang="zh-CN" altLang="en-US" sz="2400" b="1">
                <a:solidFill>
                  <a:schemeClr val="tx1"/>
                </a:solidFill>
              </a:rPr>
              <a:t>用户也可建立自己的库函数，这是高级应用的内容。</a:t>
            </a:r>
          </a:p>
        </p:txBody>
      </p:sp>
      <p:sp>
        <p:nvSpPr>
          <p:cNvPr id="136195" name="Text Box 3"/>
          <p:cNvSpPr txBox="1">
            <a:spLocks noChangeArrowheads="1"/>
          </p:cNvSpPr>
          <p:nvPr/>
        </p:nvSpPr>
        <p:spPr bwMode="auto">
          <a:xfrm>
            <a:off x="533400" y="228600"/>
            <a:ext cx="83058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en-US" altLang="zh-CN" sz="2800" u="sng"/>
              <a:t>8.1.7  </a:t>
            </a:r>
            <a:r>
              <a:rPr kumimoji="1" lang="zh-CN" altLang="en-US" sz="2800" u="sng"/>
              <a:t>库函数及调用</a:t>
            </a:r>
          </a:p>
          <a:p>
            <a:pPr algn="l"/>
            <a:r>
              <a:rPr kumimoji="1" lang="zh-CN" altLang="en-US" sz="2400"/>
              <a:t>        </a:t>
            </a:r>
          </a:p>
          <a:p>
            <a:pPr algn="l"/>
            <a:r>
              <a:rPr kumimoji="1" lang="zh-CN" altLang="en-US" sz="2400">
                <a:solidFill>
                  <a:srgbClr val="0000FF"/>
                </a:solidFill>
              </a:rPr>
              <a:t>库函数</a:t>
            </a:r>
            <a:r>
              <a:rPr kumimoji="1" lang="zh-CN" altLang="en-US" sz="2400"/>
              <a:t>：由人们根据需要编制并提供给用户使用的一些基</a:t>
            </a:r>
          </a:p>
          <a:p>
            <a:pPr algn="l"/>
            <a:r>
              <a:rPr kumimoji="1" lang="zh-CN" altLang="en-US" sz="2400"/>
              <a:t>                本函数，在用户定义的函数中常常调用这些函数。   </a:t>
            </a:r>
          </a:p>
          <a:p>
            <a:pPr algn="l"/>
            <a:r>
              <a:rPr kumimoji="1" lang="zh-CN" altLang="en-US" sz="2400">
                <a:solidFill>
                  <a:srgbClr val="0000FF"/>
                </a:solidFill>
              </a:rPr>
              <a:t>方法</a:t>
            </a:r>
            <a:r>
              <a:rPr kumimoji="1" lang="zh-CN" altLang="en-US" sz="2400"/>
              <a:t>：在文件的开头用</a:t>
            </a:r>
            <a:r>
              <a:rPr kumimoji="1" lang="en-US" altLang="zh-CN" sz="2400">
                <a:solidFill>
                  <a:srgbClr val="FF3300"/>
                </a:solidFill>
              </a:rPr>
              <a:t>#include</a:t>
            </a:r>
            <a:r>
              <a:rPr kumimoji="1" lang="en-US" altLang="zh-CN" sz="2400"/>
              <a:t> </a:t>
            </a:r>
            <a:r>
              <a:rPr kumimoji="1" lang="zh-CN" altLang="zh-CN" sz="2400"/>
              <a:t>命令将需要的库函数</a:t>
            </a:r>
            <a:r>
              <a:rPr kumimoji="1" lang="zh-CN" altLang="en-US" sz="2400"/>
              <a:t>包含到</a:t>
            </a:r>
          </a:p>
          <a:p>
            <a:pPr algn="l"/>
            <a:r>
              <a:rPr kumimoji="1" lang="zh-CN" altLang="en-US" sz="2400"/>
              <a:t>            文件中。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500"/>
                                        <p:tgtEl>
                                          <p:spTgt spid="136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4"/>
                                        </p:tgtEl>
                                        <p:attrNameLst>
                                          <p:attrName>style.visibility</p:attrName>
                                        </p:attrNameLst>
                                      </p:cBhvr>
                                      <p:to>
                                        <p:strVal val="visible"/>
                                      </p:to>
                                    </p:set>
                                    <p:animEffect transition="in" filter="wipe(left)">
                                      <p:cBhvr>
                                        <p:cTn id="12" dur="5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396DCAF-D52E-4EF0-A372-AE4BED583735}" type="slidenum">
              <a:rPr lang="zh-CN" altLang="en-US" b="1">
                <a:solidFill>
                  <a:srgbClr val="FF9900"/>
                </a:solidFill>
              </a:rPr>
              <a:pPr>
                <a:defRPr/>
              </a:pPr>
              <a:t>37</a:t>
            </a:fld>
            <a:r>
              <a:rPr lang="zh-CN" altLang="en-US" b="1"/>
              <a:t> </a:t>
            </a:r>
            <a:r>
              <a:rPr lang="zh-CN" altLang="en-US"/>
              <a:t>页</a:t>
            </a:r>
          </a:p>
        </p:txBody>
      </p:sp>
      <p:sp>
        <p:nvSpPr>
          <p:cNvPr id="202754" name="Rectangle 2"/>
          <p:cNvSpPr>
            <a:spLocks noChangeArrowheads="1"/>
          </p:cNvSpPr>
          <p:nvPr/>
        </p:nvSpPr>
        <p:spPr bwMode="auto">
          <a:xfrm>
            <a:off x="468313" y="0"/>
            <a:ext cx="77724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kumimoji="1" lang="en-US" altLang="zh-CN" sz="3200">
                <a:solidFill>
                  <a:schemeClr val="tx2"/>
                </a:solidFill>
              </a:rPr>
              <a:t>8.2  </a:t>
            </a:r>
            <a:r>
              <a:rPr kumimoji="1" lang="zh-CN" altLang="en-US" sz="3200">
                <a:solidFill>
                  <a:schemeClr val="tx2"/>
                </a:solidFill>
              </a:rPr>
              <a:t>数组作函数参数</a:t>
            </a:r>
          </a:p>
        </p:txBody>
      </p:sp>
      <p:sp>
        <p:nvSpPr>
          <p:cNvPr id="202755" name="Rectangle 3"/>
          <p:cNvSpPr>
            <a:spLocks noChangeArrowheads="1"/>
          </p:cNvSpPr>
          <p:nvPr/>
        </p:nvSpPr>
        <p:spPr bwMode="auto">
          <a:xfrm>
            <a:off x="468313" y="2533650"/>
            <a:ext cx="8424862" cy="352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buClr>
                <a:srgbClr val="0000FF"/>
              </a:buClr>
              <a:buSzPct val="130000"/>
              <a:buFont typeface="Wingdings" pitchFamily="2" charset="2"/>
              <a:buChar char="Ø"/>
            </a:pPr>
            <a:r>
              <a:rPr kumimoji="1" lang="zh-CN" altLang="en-US" sz="2800">
                <a:solidFill>
                  <a:schemeClr val="hlink"/>
                </a:solidFill>
              </a:rPr>
              <a:t>数组元素作函数的实参</a:t>
            </a:r>
          </a:p>
          <a:p>
            <a:pPr marL="342900" indent="-342900" algn="l" eaLnBrk="0" hangingPunct="0"/>
            <a:r>
              <a:rPr kumimoji="1" lang="zh-CN" altLang="en-US" sz="2800"/>
              <a:t>      由于表达式可以做实参，数组元素可以作为表达式的组成部分，因此，数组元素可以做函数的实参，与</a:t>
            </a:r>
            <a:r>
              <a:rPr kumimoji="1" lang="zh-CN" altLang="en-US" sz="2800">
                <a:solidFill>
                  <a:srgbClr val="CC0000"/>
                </a:solidFill>
              </a:rPr>
              <a:t>变量一样，可以单向将值传递给形参</a:t>
            </a:r>
            <a:r>
              <a:rPr kumimoji="1" lang="zh-CN" altLang="en-US" sz="2800"/>
              <a:t>。</a:t>
            </a:r>
          </a:p>
          <a:p>
            <a:pPr marL="342900" indent="-342900" algn="l" eaLnBrk="0" hangingPunct="0"/>
            <a:r>
              <a:rPr kumimoji="1" lang="zh-CN" altLang="en-US" sz="2800"/>
              <a:t>    </a:t>
            </a:r>
          </a:p>
          <a:p>
            <a:pPr marL="342900" indent="-342900" algn="l" eaLnBrk="0" hangingPunct="0"/>
            <a:r>
              <a:rPr kumimoji="1" lang="zh-CN" altLang="en-US" sz="2800"/>
              <a:t>   例如：</a:t>
            </a:r>
            <a:r>
              <a:rPr kumimoji="1" lang="en-US" altLang="en-US" sz="2800"/>
              <a:t>     double </a:t>
            </a:r>
            <a:r>
              <a:rPr kumimoji="1" lang="en-US" altLang="zh-CN" sz="2800"/>
              <a:t> a[10];    </a:t>
            </a:r>
          </a:p>
          <a:p>
            <a:pPr marL="342900" indent="-342900" algn="l" eaLnBrk="0" hangingPunct="0"/>
            <a:r>
              <a:rPr kumimoji="1" lang="en-US" altLang="zh-CN" sz="2800"/>
              <a:t>                        ······</a:t>
            </a:r>
          </a:p>
          <a:p>
            <a:pPr marL="342900" indent="-342900" algn="l" eaLnBrk="0" hangingPunct="0"/>
            <a:r>
              <a:rPr kumimoji="1" lang="en-US" altLang="zh-CN" sz="2800"/>
              <a:t>                     x=pow( </a:t>
            </a:r>
            <a:r>
              <a:rPr kumimoji="1" lang="en-US" altLang="zh-CN" sz="2800">
                <a:solidFill>
                  <a:srgbClr val="FF0000"/>
                </a:solidFill>
              </a:rPr>
              <a:t>a[6],</a:t>
            </a:r>
            <a:r>
              <a:rPr kumimoji="1" lang="en-US" altLang="zh-CN" sz="2800"/>
              <a:t>5);</a:t>
            </a:r>
          </a:p>
        </p:txBody>
      </p:sp>
      <p:sp>
        <p:nvSpPr>
          <p:cNvPr id="32777" name="Text Box 9"/>
          <p:cNvSpPr txBox="1">
            <a:spLocks noChangeArrowheads="1"/>
          </p:cNvSpPr>
          <p:nvPr/>
        </p:nvSpPr>
        <p:spPr bwMode="auto">
          <a:xfrm>
            <a:off x="639763" y="882650"/>
            <a:ext cx="756126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buFontTx/>
              <a:buChar char="•"/>
            </a:pPr>
            <a:r>
              <a:rPr kumimoji="1" lang="zh-CN" altLang="en-US" sz="2800"/>
              <a:t>数组元素可以作函数的</a:t>
            </a:r>
            <a:r>
              <a:rPr kumimoji="1" lang="zh-CN" altLang="en-US" sz="2800">
                <a:solidFill>
                  <a:srgbClr val="C00000"/>
                </a:solidFill>
              </a:rPr>
              <a:t>实参</a:t>
            </a:r>
          </a:p>
          <a:p>
            <a:pPr algn="l" eaLnBrk="1" hangingPunct="1">
              <a:buFontTx/>
              <a:buChar char="•"/>
            </a:pPr>
            <a:r>
              <a:rPr kumimoji="1" lang="zh-CN" altLang="en-US" sz="2800"/>
              <a:t>数组名可以作函数的</a:t>
            </a:r>
            <a:r>
              <a:rPr kumimoji="1" lang="zh-CN" altLang="en-US" sz="2800">
                <a:solidFill>
                  <a:srgbClr val="C00000"/>
                </a:solidFill>
              </a:rPr>
              <a:t>实参</a:t>
            </a:r>
            <a:r>
              <a:rPr kumimoji="1" lang="zh-CN" altLang="en-US" sz="2800"/>
              <a:t>和</a:t>
            </a:r>
            <a:r>
              <a:rPr kumimoji="1" lang="zh-CN" altLang="en-US" sz="2800">
                <a:solidFill>
                  <a:srgbClr val="C00000"/>
                </a:solidFill>
              </a:rPr>
              <a:t>形参</a:t>
            </a:r>
          </a:p>
          <a:p>
            <a:pPr algn="l" eaLnBrk="1" hangingPunct="1">
              <a:spcBef>
                <a:spcPct val="50000"/>
              </a:spcBef>
            </a:pPr>
            <a:endParaRPr lang="zh-CN" altLang="en-US" sz="2800"/>
          </a:p>
        </p:txBody>
      </p:sp>
      <p:grpSp>
        <p:nvGrpSpPr>
          <p:cNvPr id="32778" name="Group 10"/>
          <p:cNvGrpSpPr>
            <a:grpSpLocks/>
          </p:cNvGrpSpPr>
          <p:nvPr/>
        </p:nvGrpSpPr>
        <p:grpSpPr bwMode="auto">
          <a:xfrm>
            <a:off x="3971925" y="4822825"/>
            <a:ext cx="3308350" cy="1223963"/>
            <a:chOff x="2426" y="3294"/>
            <a:chExt cx="2084" cy="771"/>
          </a:xfrm>
        </p:grpSpPr>
        <p:sp>
          <p:nvSpPr>
            <p:cNvPr id="47111" name="Line 11"/>
            <p:cNvSpPr>
              <a:spLocks noChangeShapeType="1"/>
            </p:cNvSpPr>
            <p:nvPr/>
          </p:nvSpPr>
          <p:spPr bwMode="auto">
            <a:xfrm>
              <a:off x="2426" y="4065"/>
              <a:ext cx="409"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2" name="AutoShape 12"/>
            <p:cNvSpPr>
              <a:spLocks/>
            </p:cNvSpPr>
            <p:nvPr/>
          </p:nvSpPr>
          <p:spPr bwMode="auto">
            <a:xfrm>
              <a:off x="3379" y="3294"/>
              <a:ext cx="1131" cy="630"/>
            </a:xfrm>
            <a:prstGeom prst="borderCallout1">
              <a:avLst>
                <a:gd name="adj1" fmla="val 11431"/>
                <a:gd name="adj2" fmla="val -4245"/>
                <a:gd name="adj3" fmla="val 122380"/>
                <a:gd name="adj4" fmla="val -48366"/>
              </a:avLst>
            </a:prstGeom>
            <a:solidFill>
              <a:srgbClr val="DFFFD5"/>
            </a:solidFill>
            <a:ln w="5715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a:t>数组元素作实参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additive="base">
                                        <p:cTn id="7" dur="500" fill="hold"/>
                                        <p:tgtEl>
                                          <p:spTgt spid="202754"/>
                                        </p:tgtEl>
                                        <p:attrNameLst>
                                          <p:attrName>ppt_x</p:attrName>
                                        </p:attrNameLst>
                                      </p:cBhvr>
                                      <p:tavLst>
                                        <p:tav tm="0">
                                          <p:val>
                                            <p:strVal val="0-#ppt_w/2"/>
                                          </p:val>
                                        </p:tav>
                                        <p:tav tm="100000">
                                          <p:val>
                                            <p:strVal val="#ppt_x"/>
                                          </p:val>
                                        </p:tav>
                                      </p:tavLst>
                                    </p:anim>
                                    <p:anim calcmode="lin" valueType="num">
                                      <p:cBhvr additive="base">
                                        <p:cTn id="8" dur="500" fill="hold"/>
                                        <p:tgtEl>
                                          <p:spTgt spid="202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2777"/>
                                        </p:tgtEl>
                                        <p:attrNameLst>
                                          <p:attrName>style.visibility</p:attrName>
                                        </p:attrNameLst>
                                      </p:cBhvr>
                                      <p:to>
                                        <p:strVal val="visible"/>
                                      </p:to>
                                    </p:set>
                                    <p:animEffect transition="in" filter="wipe(down)">
                                      <p:cBhvr>
                                        <p:cTn id="13" dur="500"/>
                                        <p:tgtEl>
                                          <p:spTgt spid="327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2755">
                                            <p:txEl>
                                              <p:pRg st="0" end="0"/>
                                            </p:txEl>
                                          </p:spTgt>
                                        </p:tgtEl>
                                        <p:attrNameLst>
                                          <p:attrName>style.visibility</p:attrName>
                                        </p:attrNameLst>
                                      </p:cBhvr>
                                      <p:to>
                                        <p:strVal val="visible"/>
                                      </p:to>
                                    </p:set>
                                    <p:anim calcmode="lin" valueType="num">
                                      <p:cBhvr additive="base">
                                        <p:cTn id="18" dur="500" fill="hold"/>
                                        <p:tgtEl>
                                          <p:spTgt spid="20275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02755">
                                            <p:txEl>
                                              <p:pRg st="1" end="1"/>
                                            </p:txEl>
                                          </p:spTgt>
                                        </p:tgtEl>
                                        <p:attrNameLst>
                                          <p:attrName>style.visibility</p:attrName>
                                        </p:attrNameLst>
                                      </p:cBhvr>
                                      <p:to>
                                        <p:strVal val="visible"/>
                                      </p:to>
                                    </p:set>
                                    <p:anim calcmode="lin" valueType="num">
                                      <p:cBhvr additive="base">
                                        <p:cTn id="24" dur="500" fill="hold"/>
                                        <p:tgtEl>
                                          <p:spTgt spid="202755">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02755">
                                            <p:txEl>
                                              <p:pRg st="2" end="2"/>
                                            </p:txEl>
                                          </p:spTgt>
                                        </p:tgtEl>
                                        <p:attrNameLst>
                                          <p:attrName>style.visibility</p:attrName>
                                        </p:attrNameLst>
                                      </p:cBhvr>
                                      <p:to>
                                        <p:strVal val="visible"/>
                                      </p:to>
                                    </p:set>
                                    <p:anim calcmode="lin" valueType="num">
                                      <p:cBhvr additive="base">
                                        <p:cTn id="30" dur="500" fill="hold"/>
                                        <p:tgtEl>
                                          <p:spTgt spid="202755">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02755">
                                            <p:txEl>
                                              <p:pRg st="3" end="3"/>
                                            </p:txEl>
                                          </p:spTgt>
                                        </p:tgtEl>
                                        <p:attrNameLst>
                                          <p:attrName>style.visibility</p:attrName>
                                        </p:attrNameLst>
                                      </p:cBhvr>
                                      <p:to>
                                        <p:strVal val="visible"/>
                                      </p:to>
                                    </p:set>
                                    <p:anim calcmode="lin" valueType="num">
                                      <p:cBhvr additive="base">
                                        <p:cTn id="36" dur="500" fill="hold"/>
                                        <p:tgtEl>
                                          <p:spTgt spid="202755">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02755">
                                            <p:txEl>
                                              <p:pRg st="4" end="4"/>
                                            </p:txEl>
                                          </p:spTgt>
                                        </p:tgtEl>
                                        <p:attrNameLst>
                                          <p:attrName>style.visibility</p:attrName>
                                        </p:attrNameLst>
                                      </p:cBhvr>
                                      <p:to>
                                        <p:strVal val="visible"/>
                                      </p:to>
                                    </p:set>
                                    <p:anim calcmode="lin" valueType="num">
                                      <p:cBhvr additive="base">
                                        <p:cTn id="42" dur="500" fill="hold"/>
                                        <p:tgtEl>
                                          <p:spTgt spid="202755">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02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02755">
                                            <p:txEl>
                                              <p:pRg st="5" end="5"/>
                                            </p:txEl>
                                          </p:spTgt>
                                        </p:tgtEl>
                                        <p:attrNameLst>
                                          <p:attrName>style.visibility</p:attrName>
                                        </p:attrNameLst>
                                      </p:cBhvr>
                                      <p:to>
                                        <p:strVal val="visible"/>
                                      </p:to>
                                    </p:set>
                                    <p:anim calcmode="lin" valueType="num">
                                      <p:cBhvr additive="base">
                                        <p:cTn id="48" dur="500" fill="hold"/>
                                        <p:tgtEl>
                                          <p:spTgt spid="202755">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2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2778"/>
                                        </p:tgtEl>
                                        <p:attrNameLst>
                                          <p:attrName>style.visibility</p:attrName>
                                        </p:attrNameLst>
                                      </p:cBhvr>
                                      <p:to>
                                        <p:strVal val="visible"/>
                                      </p:to>
                                    </p:set>
                                    <p:animEffect transition="in" filter="wipe(left)">
                                      <p:cBhvr>
                                        <p:cTn id="54" dur="20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build="p" autoUpdateAnimBg="0"/>
      <p:bldP spid="327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539750" y="722313"/>
            <a:ext cx="8280400" cy="3671887"/>
          </a:xfrm>
        </p:spPr>
        <p:txBody>
          <a:bodyPr/>
          <a:lstStyle/>
          <a:p>
            <a:pPr>
              <a:buFont typeface="Wingdings" pitchFamily="2" charset="2"/>
              <a:buChar char="Ø"/>
            </a:pPr>
            <a:r>
              <a:rPr lang="zh-CN" altLang="en-US" b="1">
                <a:solidFill>
                  <a:schemeClr val="hlink"/>
                </a:solidFill>
              </a:rPr>
              <a:t> 数组名作函数的参数</a:t>
            </a:r>
            <a:endParaRPr lang="en-US" altLang="zh-CN" b="1">
              <a:solidFill>
                <a:schemeClr val="hlink"/>
              </a:solidFill>
            </a:endParaRPr>
          </a:p>
          <a:p>
            <a:pPr eaLnBrk="1" hangingPunct="1">
              <a:spcBef>
                <a:spcPct val="50000"/>
              </a:spcBef>
              <a:buFontTx/>
              <a:buNone/>
            </a:pPr>
            <a:r>
              <a:rPr lang="zh-CN" altLang="en-US" b="1">
                <a:solidFill>
                  <a:schemeClr val="tx1"/>
                </a:solidFill>
              </a:rPr>
              <a:t>     可以用数组名作函数参数，此时</a:t>
            </a:r>
            <a:r>
              <a:rPr lang="zh-CN" altLang="en-US" b="1">
                <a:solidFill>
                  <a:srgbClr val="C00000"/>
                </a:solidFill>
              </a:rPr>
              <a:t>实参</a:t>
            </a:r>
            <a:r>
              <a:rPr lang="zh-CN" altLang="en-US" b="1">
                <a:solidFill>
                  <a:schemeClr val="tx1"/>
                </a:solidFill>
              </a:rPr>
              <a:t>和</a:t>
            </a:r>
            <a:r>
              <a:rPr lang="zh-CN" altLang="en-US" b="1">
                <a:solidFill>
                  <a:srgbClr val="C00000"/>
                </a:solidFill>
              </a:rPr>
              <a:t>形参</a:t>
            </a:r>
            <a:r>
              <a:rPr lang="zh-CN" altLang="en-US" b="1">
                <a:solidFill>
                  <a:schemeClr val="tx1"/>
                </a:solidFill>
              </a:rPr>
              <a:t>都用</a:t>
            </a:r>
            <a:r>
              <a:rPr lang="zh-CN" altLang="en-US" b="1">
                <a:solidFill>
                  <a:srgbClr val="C00000"/>
                </a:solidFill>
              </a:rPr>
              <a:t>数组名</a:t>
            </a:r>
            <a:r>
              <a:rPr lang="zh-CN" altLang="en-US" b="1">
                <a:solidFill>
                  <a:schemeClr val="tx1"/>
                </a:solidFill>
              </a:rPr>
              <a:t>。</a:t>
            </a:r>
          </a:p>
          <a:p>
            <a:pPr eaLnBrk="1" hangingPunct="1">
              <a:spcBef>
                <a:spcPct val="50000"/>
              </a:spcBef>
              <a:buFontTx/>
              <a:buNone/>
            </a:pPr>
            <a:r>
              <a:rPr lang="zh-CN" altLang="en-US" b="1">
                <a:solidFill>
                  <a:schemeClr val="tx1"/>
                </a:solidFill>
              </a:rPr>
              <a:t>     由于</a:t>
            </a:r>
            <a:r>
              <a:rPr lang="zh-CN" altLang="en-US" b="1">
                <a:solidFill>
                  <a:srgbClr val="FF0000"/>
                </a:solidFill>
              </a:rPr>
              <a:t>数组名代表</a:t>
            </a:r>
            <a:r>
              <a:rPr lang="zh-CN" altLang="en-US" b="1">
                <a:solidFill>
                  <a:schemeClr val="tx1"/>
                </a:solidFill>
              </a:rPr>
              <a:t>数组在内存中存放区域的</a:t>
            </a:r>
            <a:r>
              <a:rPr lang="zh-CN" altLang="en-US" b="1">
                <a:solidFill>
                  <a:srgbClr val="FF0000"/>
                </a:solidFill>
              </a:rPr>
              <a:t>首地址</a:t>
            </a:r>
            <a:r>
              <a:rPr lang="zh-CN" altLang="en-US" b="1">
                <a:solidFill>
                  <a:schemeClr val="tx1"/>
                </a:solidFill>
              </a:rPr>
              <a:t>。把数组名作为函数参数来实现大量数据的传递是一种非常好的数据传递方法。</a:t>
            </a:r>
            <a:endParaRPr lang="zh-CN" altLang="en-US"/>
          </a:p>
        </p:txBody>
      </p:sp>
      <p:sp>
        <p:nvSpPr>
          <p:cNvPr id="202759" name="Text Box 7"/>
          <p:cNvSpPr txBox="1">
            <a:spLocks noChangeArrowheads="1"/>
          </p:cNvSpPr>
          <p:nvPr/>
        </p:nvSpPr>
        <p:spPr bwMode="auto">
          <a:xfrm>
            <a:off x="365125" y="4394200"/>
            <a:ext cx="4191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800" u="sng">
                <a:solidFill>
                  <a:srgbClr val="CC0000"/>
                </a:solidFill>
              </a:rPr>
              <a:t>数组名做参数的优点：</a:t>
            </a:r>
          </a:p>
        </p:txBody>
      </p:sp>
      <p:sp>
        <p:nvSpPr>
          <p:cNvPr id="202760" name="Text Box 8"/>
          <p:cNvSpPr txBox="1">
            <a:spLocks noChangeArrowheads="1"/>
          </p:cNvSpPr>
          <p:nvPr/>
        </p:nvSpPr>
        <p:spPr bwMode="auto">
          <a:xfrm>
            <a:off x="381000" y="4872038"/>
            <a:ext cx="8610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2600"/>
              <a:t>⑴</a:t>
            </a:r>
            <a:r>
              <a:rPr kumimoji="1" lang="zh-CN" altLang="en-US" sz="2600"/>
              <a:t>由于只需复制一个地址值，而无须复制全部需要处</a:t>
            </a:r>
          </a:p>
          <a:p>
            <a:pPr algn="l" eaLnBrk="1" hangingPunct="1">
              <a:lnSpc>
                <a:spcPct val="50000"/>
              </a:lnSpc>
              <a:spcBef>
                <a:spcPct val="50000"/>
              </a:spcBef>
            </a:pPr>
            <a:r>
              <a:rPr kumimoji="1" lang="zh-CN" altLang="en-US" sz="2600"/>
              <a:t>    理的数据，因此节约存储空间并提高效率。 </a:t>
            </a:r>
          </a:p>
        </p:txBody>
      </p:sp>
      <p:sp>
        <p:nvSpPr>
          <p:cNvPr id="202761" name="Text Box 9"/>
          <p:cNvSpPr txBox="1">
            <a:spLocks noChangeArrowheads="1"/>
          </p:cNvSpPr>
          <p:nvPr/>
        </p:nvSpPr>
        <p:spPr bwMode="auto">
          <a:xfrm>
            <a:off x="323850" y="5732463"/>
            <a:ext cx="8610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2600"/>
              <a:t>⑵</a:t>
            </a:r>
            <a:r>
              <a:rPr kumimoji="1" lang="zh-CN" altLang="en-US" sz="2600"/>
              <a:t>由于主调函数和被调函数是在相同的内存区域上对</a:t>
            </a:r>
          </a:p>
          <a:p>
            <a:pPr algn="l" eaLnBrk="1" hangingPunct="1">
              <a:lnSpc>
                <a:spcPct val="50000"/>
              </a:lnSpc>
              <a:spcBef>
                <a:spcPct val="50000"/>
              </a:spcBef>
            </a:pPr>
            <a:r>
              <a:rPr kumimoji="1" lang="zh-CN" altLang="en-US" sz="2600"/>
              <a:t>    数据进行操作，因此可以实现数据的同步更新。 </a:t>
            </a:r>
          </a:p>
        </p:txBody>
      </p:sp>
      <p:sp>
        <p:nvSpPr>
          <p:cNvPr id="139274" name="Text Box 10"/>
          <p:cNvSpPr txBox="1">
            <a:spLocks noChangeArrowheads="1"/>
          </p:cNvSpPr>
          <p:nvPr/>
        </p:nvSpPr>
        <p:spPr bwMode="auto">
          <a:xfrm>
            <a:off x="1187450" y="3910013"/>
            <a:ext cx="6264275" cy="523875"/>
          </a:xfrm>
          <a:prstGeom prst="rect">
            <a:avLst/>
          </a:prstGeom>
          <a:solidFill>
            <a:srgbClr val="F7CBD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lang="zh-CN" altLang="en-US" sz="2800"/>
              <a:t>这种传递方式是“地址传递”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wedge">
                                      <p:cBhvr>
                                        <p:cTn id="7" dur="2000"/>
                                        <p:tgtEl>
                                          <p:spTgt spid="139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9"/>
                                        </p:tgtEl>
                                        <p:attrNameLst>
                                          <p:attrName>style.visibility</p:attrName>
                                        </p:attrNameLst>
                                      </p:cBhvr>
                                      <p:to>
                                        <p:strVal val="visible"/>
                                      </p:to>
                                    </p:set>
                                    <p:animEffect transition="in" filter="wipe(left)">
                                      <p:cBhvr>
                                        <p:cTn id="12" dur="500"/>
                                        <p:tgtEl>
                                          <p:spTgt spid="202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60"/>
                                        </p:tgtEl>
                                        <p:attrNameLst>
                                          <p:attrName>style.visibility</p:attrName>
                                        </p:attrNameLst>
                                      </p:cBhvr>
                                      <p:to>
                                        <p:strVal val="visible"/>
                                      </p:to>
                                    </p:set>
                                    <p:animEffect transition="in" filter="wipe(left)">
                                      <p:cBhvr>
                                        <p:cTn id="17" dur="500"/>
                                        <p:tgtEl>
                                          <p:spTgt spid="202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61"/>
                                        </p:tgtEl>
                                        <p:attrNameLst>
                                          <p:attrName>style.visibility</p:attrName>
                                        </p:attrNameLst>
                                      </p:cBhvr>
                                      <p:to>
                                        <p:strVal val="visible"/>
                                      </p:to>
                                    </p:set>
                                    <p:animEffect transition="in" filter="wipe(left)">
                                      <p:cBhvr>
                                        <p:cTn id="22" dur="500"/>
                                        <p:tgtEl>
                                          <p:spTgt spid="202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9" grpId="0" autoUpdateAnimBg="0"/>
      <p:bldP spid="202760" grpId="0" autoUpdateAnimBg="0"/>
      <p:bldP spid="202761" grpId="0" autoUpdateAnimBg="0"/>
      <p:bldP spid="13927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813673B-3910-44C9-B2B5-7B38741C90BC}" type="slidenum">
              <a:rPr lang="zh-CN" altLang="en-US" b="1">
                <a:solidFill>
                  <a:srgbClr val="FF9900"/>
                </a:solidFill>
              </a:rPr>
              <a:pPr>
                <a:defRPr/>
              </a:pPr>
              <a:t>39</a:t>
            </a:fld>
            <a:r>
              <a:rPr lang="zh-CN" altLang="en-US" b="1"/>
              <a:t> </a:t>
            </a:r>
            <a:r>
              <a:rPr lang="zh-CN" altLang="en-US"/>
              <a:t>页</a:t>
            </a:r>
          </a:p>
        </p:txBody>
      </p:sp>
      <p:sp>
        <p:nvSpPr>
          <p:cNvPr id="97283" name="Rectangle 3"/>
          <p:cNvSpPr>
            <a:spLocks noGrp="1" noChangeArrowheads="1"/>
          </p:cNvSpPr>
          <p:nvPr>
            <p:ph type="body" idx="1"/>
          </p:nvPr>
        </p:nvSpPr>
        <p:spPr>
          <a:xfrm>
            <a:off x="496888" y="692150"/>
            <a:ext cx="8316912" cy="5976938"/>
          </a:xfrm>
        </p:spPr>
        <p:txBody>
          <a:bodyPr/>
          <a:lstStyle/>
          <a:p>
            <a:pPr>
              <a:lnSpc>
                <a:spcPct val="90000"/>
              </a:lnSpc>
              <a:buFontTx/>
              <a:buNone/>
            </a:pPr>
            <a:r>
              <a:rPr lang="zh-CN" altLang="en-US" sz="2400" b="1">
                <a:solidFill>
                  <a:schemeClr val="tx1"/>
                </a:solidFill>
              </a:rPr>
              <a:t>一维数组作函数参数，形参的写法为：  </a:t>
            </a:r>
          </a:p>
          <a:p>
            <a:pPr>
              <a:lnSpc>
                <a:spcPct val="90000"/>
              </a:lnSpc>
              <a:buFontTx/>
              <a:buNone/>
            </a:pPr>
            <a:r>
              <a:rPr lang="zh-CN" altLang="en-US" sz="2400" b="1">
                <a:solidFill>
                  <a:schemeClr val="tx1"/>
                </a:solidFill>
              </a:rPr>
              <a:t>            </a:t>
            </a:r>
            <a:r>
              <a:rPr lang="zh-CN" altLang="en-US" sz="2400" b="1" u="sng">
                <a:solidFill>
                  <a:srgbClr val="FF0000"/>
                </a:solidFill>
              </a:rPr>
              <a:t>类型说明符   形参数组名</a:t>
            </a:r>
            <a:r>
              <a:rPr lang="en-US" altLang="zh-CN" sz="2400" b="1" u="sng">
                <a:solidFill>
                  <a:srgbClr val="FF0000"/>
                </a:solidFill>
              </a:rPr>
              <a:t>[</a:t>
            </a:r>
            <a:r>
              <a:rPr lang="zh-CN" altLang="en-US" sz="2400" b="1" u="sng">
                <a:solidFill>
                  <a:srgbClr val="FF0000"/>
                </a:solidFill>
              </a:rPr>
              <a:t>数组长度</a:t>
            </a:r>
            <a:r>
              <a:rPr lang="en-US" altLang="zh-CN" sz="2400" b="1" u="sng">
                <a:solidFill>
                  <a:srgbClr val="FF0000"/>
                </a:solidFill>
              </a:rPr>
              <a:t>]</a:t>
            </a:r>
          </a:p>
          <a:p>
            <a:pPr>
              <a:lnSpc>
                <a:spcPct val="90000"/>
              </a:lnSpc>
              <a:buFontTx/>
              <a:buNone/>
            </a:pPr>
            <a:r>
              <a:rPr lang="en-US" altLang="zh-CN" sz="2000" b="1">
                <a:solidFill>
                  <a:srgbClr val="FF3300"/>
                </a:solidFill>
              </a:rPr>
              <a:t>【</a:t>
            </a:r>
            <a:r>
              <a:rPr lang="zh-CN" altLang="en-US" sz="2000" b="1">
                <a:solidFill>
                  <a:srgbClr val="FF3300"/>
                </a:solidFill>
              </a:rPr>
              <a:t>例如</a:t>
            </a:r>
            <a:r>
              <a:rPr lang="en-US" altLang="zh-CN" sz="2000" b="1">
                <a:solidFill>
                  <a:srgbClr val="FF3300"/>
                </a:solidFill>
              </a:rPr>
              <a:t>】</a:t>
            </a:r>
          </a:p>
          <a:p>
            <a:pPr>
              <a:lnSpc>
                <a:spcPct val="80000"/>
              </a:lnSpc>
              <a:buFontTx/>
              <a:buNone/>
            </a:pPr>
            <a:r>
              <a:rPr lang="en-US" altLang="zh-CN" sz="2000" b="1">
                <a:solidFill>
                  <a:schemeClr val="tx1"/>
                </a:solidFill>
              </a:rPr>
              <a:t>       </a:t>
            </a:r>
            <a:r>
              <a:rPr lang="en-US" altLang="zh-CN" sz="2600" b="1">
                <a:solidFill>
                  <a:schemeClr val="tx1"/>
                </a:solidFill>
              </a:rPr>
              <a:t>float average(float array[10])			 </a:t>
            </a:r>
          </a:p>
          <a:p>
            <a:pPr>
              <a:lnSpc>
                <a:spcPct val="80000"/>
              </a:lnSpc>
              <a:buFontTx/>
              <a:buNone/>
            </a:pPr>
            <a:r>
              <a:rPr lang="en-US" altLang="zh-CN" sz="2600" b="1">
                <a:solidFill>
                  <a:schemeClr val="tx1"/>
                </a:solidFill>
              </a:rPr>
              <a:t>     {			</a:t>
            </a:r>
          </a:p>
          <a:p>
            <a:pPr>
              <a:lnSpc>
                <a:spcPct val="80000"/>
              </a:lnSpc>
              <a:buFontTx/>
              <a:buNone/>
            </a:pPr>
            <a:r>
              <a:rPr lang="en-US" altLang="zh-CN" sz="2600" b="1">
                <a:solidFill>
                  <a:schemeClr val="tx1"/>
                </a:solidFill>
              </a:rPr>
              <a:t>              …						</a:t>
            </a:r>
          </a:p>
          <a:p>
            <a:pPr>
              <a:lnSpc>
                <a:spcPct val="80000"/>
              </a:lnSpc>
              <a:buFontTx/>
              <a:buNone/>
            </a:pPr>
            <a:r>
              <a:rPr lang="en-US" altLang="zh-CN" sz="2600" b="1">
                <a:solidFill>
                  <a:schemeClr val="tx1"/>
                </a:solidFill>
              </a:rPr>
              <a:t>      }</a:t>
            </a:r>
          </a:p>
          <a:p>
            <a:pPr>
              <a:lnSpc>
                <a:spcPct val="90000"/>
              </a:lnSpc>
              <a:buFontTx/>
              <a:buNone/>
            </a:pPr>
            <a:r>
              <a:rPr lang="en-US" altLang="zh-CN" sz="2600" b="1">
                <a:solidFill>
                  <a:schemeClr val="tx1"/>
                </a:solidFill>
              </a:rPr>
              <a:t>     main()</a:t>
            </a:r>
          </a:p>
          <a:p>
            <a:pPr>
              <a:lnSpc>
                <a:spcPct val="90000"/>
              </a:lnSpc>
              <a:buFontTx/>
              <a:buNone/>
            </a:pPr>
            <a:r>
              <a:rPr lang="en-US" altLang="zh-CN" sz="2600" b="1">
                <a:solidFill>
                  <a:schemeClr val="tx1"/>
                </a:solidFill>
              </a:rPr>
              <a:t>     { </a:t>
            </a:r>
          </a:p>
          <a:p>
            <a:pPr>
              <a:lnSpc>
                <a:spcPct val="90000"/>
              </a:lnSpc>
              <a:buFontTx/>
              <a:buNone/>
            </a:pPr>
            <a:r>
              <a:rPr lang="en-US" altLang="zh-CN" sz="2600" b="1">
                <a:solidFill>
                  <a:schemeClr val="tx1"/>
                </a:solidFill>
              </a:rPr>
              <a:t>           float b[10],ave;int i;</a:t>
            </a:r>
          </a:p>
          <a:p>
            <a:pPr>
              <a:lnSpc>
                <a:spcPct val="90000"/>
              </a:lnSpc>
              <a:buFontTx/>
              <a:buNone/>
            </a:pPr>
            <a:r>
              <a:rPr lang="en-US" altLang="zh-CN" sz="2600" b="1">
                <a:solidFill>
                  <a:schemeClr val="tx1"/>
                </a:solidFill>
              </a:rPr>
              <a:t>           for(i=0;i&lt;10;i++)</a:t>
            </a:r>
          </a:p>
          <a:p>
            <a:pPr>
              <a:lnSpc>
                <a:spcPct val="90000"/>
              </a:lnSpc>
              <a:buFontTx/>
              <a:buNone/>
            </a:pPr>
            <a:r>
              <a:rPr lang="en-US" altLang="zh-CN" sz="2600" b="1">
                <a:solidFill>
                  <a:schemeClr val="tx1"/>
                </a:solidFill>
              </a:rPr>
              <a:t>               scanf(“%f”,&amp;b[i]); </a:t>
            </a:r>
          </a:p>
          <a:p>
            <a:pPr>
              <a:lnSpc>
                <a:spcPct val="90000"/>
              </a:lnSpc>
              <a:buFontTx/>
              <a:buNone/>
            </a:pPr>
            <a:r>
              <a:rPr lang="en-US" altLang="zh-CN" sz="2600" b="1">
                <a:solidFill>
                  <a:schemeClr val="tx1"/>
                </a:solidFill>
              </a:rPr>
              <a:t>           ave=average(</a:t>
            </a:r>
            <a:r>
              <a:rPr lang="en-US" altLang="zh-CN" sz="2600" b="1">
                <a:solidFill>
                  <a:srgbClr val="CC0000"/>
                </a:solidFill>
              </a:rPr>
              <a:t>b</a:t>
            </a:r>
            <a:r>
              <a:rPr lang="en-US" altLang="zh-CN" sz="2600" b="1">
                <a:solidFill>
                  <a:schemeClr val="tx1"/>
                </a:solidFill>
              </a:rPr>
              <a:t>);</a:t>
            </a:r>
          </a:p>
          <a:p>
            <a:pPr>
              <a:lnSpc>
                <a:spcPct val="90000"/>
              </a:lnSpc>
              <a:buFontTx/>
              <a:buNone/>
            </a:pPr>
            <a:r>
              <a:rPr lang="en-US" altLang="zh-CN" sz="2600" b="1">
                <a:solidFill>
                  <a:schemeClr val="tx1"/>
                </a:solidFill>
              </a:rPr>
              <a:t>          printf(“%f”,ave);</a:t>
            </a:r>
          </a:p>
          <a:p>
            <a:pPr>
              <a:lnSpc>
                <a:spcPct val="90000"/>
              </a:lnSpc>
              <a:buFontTx/>
              <a:buNone/>
            </a:pPr>
            <a:r>
              <a:rPr lang="en-US" altLang="zh-CN" sz="2600" b="1">
                <a:solidFill>
                  <a:schemeClr val="tx1"/>
                </a:solidFill>
              </a:rPr>
              <a:t>     }</a:t>
            </a:r>
          </a:p>
        </p:txBody>
      </p:sp>
      <p:sp>
        <p:nvSpPr>
          <p:cNvPr id="49156" name="Text Box 9"/>
          <p:cNvSpPr txBox="1">
            <a:spLocks noChangeArrowheads="1"/>
          </p:cNvSpPr>
          <p:nvPr/>
        </p:nvSpPr>
        <p:spPr bwMode="auto">
          <a:xfrm>
            <a:off x="611188" y="188913"/>
            <a:ext cx="705643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90000"/>
              </a:lnSpc>
              <a:spcBef>
                <a:spcPct val="20000"/>
              </a:spcBef>
            </a:pPr>
            <a:r>
              <a:rPr kumimoji="1" lang="en-US" altLang="zh-CN" sz="3200"/>
              <a:t>8.2.1  </a:t>
            </a:r>
            <a:r>
              <a:rPr kumimoji="1" lang="zh-CN" altLang="en-US" sz="3200"/>
              <a:t>一维数组作函数参数</a:t>
            </a:r>
            <a:endParaRPr lang="zh-CN" altLang="en-US" sz="3200" b="0"/>
          </a:p>
        </p:txBody>
      </p:sp>
      <p:sp>
        <p:nvSpPr>
          <p:cNvPr id="97291" name="Text Box 11"/>
          <p:cNvSpPr txBox="1">
            <a:spLocks noChangeArrowheads="1"/>
          </p:cNvSpPr>
          <p:nvPr/>
        </p:nvSpPr>
        <p:spPr bwMode="auto">
          <a:xfrm>
            <a:off x="5256213" y="2347913"/>
            <a:ext cx="3887787" cy="4560887"/>
          </a:xfrm>
          <a:prstGeom prst="rect">
            <a:avLst/>
          </a:prstGeom>
          <a:solidFill>
            <a:schemeClr val="hlink"/>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400">
                <a:solidFill>
                  <a:schemeClr val="bg1"/>
                </a:solidFill>
              </a:rPr>
              <a:t>说明：</a:t>
            </a:r>
          </a:p>
          <a:p>
            <a:pPr algn="l" eaLnBrk="1" hangingPunct="1">
              <a:spcBef>
                <a:spcPct val="50000"/>
              </a:spcBef>
              <a:buClr>
                <a:srgbClr val="FF3300"/>
              </a:buClr>
              <a:buSzPct val="90000"/>
              <a:buFont typeface="Wingdings" pitchFamily="2" charset="2"/>
              <a:buChar char="ü"/>
            </a:pPr>
            <a:r>
              <a:rPr lang="zh-CN" altLang="en-US" sz="2400">
                <a:solidFill>
                  <a:schemeClr val="bg1"/>
                </a:solidFill>
              </a:rPr>
              <a:t>形参和实参</a:t>
            </a:r>
            <a:r>
              <a:rPr lang="zh-CN" altLang="en-US" sz="2400">
                <a:solidFill>
                  <a:srgbClr val="FFCC00"/>
                </a:solidFill>
              </a:rPr>
              <a:t>分别定义数组</a:t>
            </a:r>
            <a:r>
              <a:rPr lang="zh-CN" altLang="en-US" sz="2400">
                <a:solidFill>
                  <a:schemeClr val="bg1"/>
                </a:solidFill>
              </a:rPr>
              <a:t>。</a:t>
            </a:r>
          </a:p>
          <a:p>
            <a:pPr algn="l">
              <a:lnSpc>
                <a:spcPct val="90000"/>
              </a:lnSpc>
              <a:spcBef>
                <a:spcPct val="50000"/>
              </a:spcBef>
              <a:buClr>
                <a:srgbClr val="FF3300"/>
              </a:buClr>
              <a:buSzPct val="90000"/>
              <a:buFont typeface="Wingdings" pitchFamily="2" charset="2"/>
              <a:buChar char="ü"/>
            </a:pPr>
            <a:r>
              <a:rPr kumimoji="1" lang="zh-CN" altLang="en-US" sz="2400">
                <a:solidFill>
                  <a:schemeClr val="bg1"/>
                </a:solidFill>
              </a:rPr>
              <a:t>数组做函数参数时，实参用</a:t>
            </a:r>
            <a:r>
              <a:rPr kumimoji="1" lang="zh-CN" altLang="en-US" sz="2400">
                <a:solidFill>
                  <a:srgbClr val="FFCC00"/>
                </a:solidFill>
              </a:rPr>
              <a:t>数组名</a:t>
            </a:r>
            <a:r>
              <a:rPr kumimoji="1" lang="en-US" altLang="zh-CN" sz="2400">
                <a:solidFill>
                  <a:srgbClr val="FFCC00"/>
                </a:solidFill>
              </a:rPr>
              <a:t>, </a:t>
            </a:r>
            <a:r>
              <a:rPr kumimoji="1" lang="zh-CN" altLang="en-US" sz="2400">
                <a:solidFill>
                  <a:schemeClr val="bg1"/>
                </a:solidFill>
              </a:rPr>
              <a:t>必须有确切值。</a:t>
            </a:r>
          </a:p>
          <a:p>
            <a:pPr algn="l">
              <a:lnSpc>
                <a:spcPct val="90000"/>
              </a:lnSpc>
              <a:spcBef>
                <a:spcPct val="50000"/>
              </a:spcBef>
              <a:buClr>
                <a:srgbClr val="FF3300"/>
              </a:buClr>
              <a:buSzPct val="90000"/>
              <a:buFont typeface="Wingdings" pitchFamily="2" charset="2"/>
              <a:buChar char="ü"/>
            </a:pPr>
            <a:r>
              <a:rPr kumimoji="1" lang="zh-CN" altLang="en-US" sz="2400">
                <a:solidFill>
                  <a:schemeClr val="bg1"/>
                </a:solidFill>
              </a:rPr>
              <a:t>实参数组和形参数组</a:t>
            </a:r>
            <a:r>
              <a:rPr kumimoji="1" lang="zh-CN" altLang="en-US" sz="2400">
                <a:solidFill>
                  <a:srgbClr val="FFCC00"/>
                </a:solidFill>
              </a:rPr>
              <a:t>类型应一致</a:t>
            </a:r>
            <a:r>
              <a:rPr kumimoji="1" lang="zh-CN" altLang="en-US" sz="2400">
                <a:solidFill>
                  <a:schemeClr val="bg1"/>
                </a:solidFill>
              </a:rPr>
              <a:t>。</a:t>
            </a:r>
          </a:p>
          <a:p>
            <a:pPr algn="l" eaLnBrk="1" hangingPunct="1">
              <a:buClr>
                <a:srgbClr val="FF0000"/>
              </a:buClr>
              <a:buFont typeface="Wingdings" pitchFamily="2" charset="2"/>
              <a:buChar char="ü"/>
            </a:pPr>
            <a:r>
              <a:rPr kumimoji="1" lang="zh-CN" altLang="en-US" sz="2400">
                <a:solidFill>
                  <a:schemeClr val="bg1"/>
                </a:solidFill>
              </a:rPr>
              <a:t>形参数组和实参数组</a:t>
            </a:r>
            <a:r>
              <a:rPr kumimoji="1" lang="zh-CN" altLang="en-US" sz="2400">
                <a:solidFill>
                  <a:srgbClr val="FFCC00"/>
                </a:solidFill>
              </a:rPr>
              <a:t>长度可以不相同</a:t>
            </a:r>
            <a:r>
              <a:rPr kumimoji="1" lang="zh-CN" altLang="en-US" sz="2400">
                <a:solidFill>
                  <a:schemeClr val="bg1"/>
                </a:solidFill>
              </a:rPr>
              <a:t>，在调用时，只传送首地址而不检查形参数组的长度。一维可以不指定大小。</a:t>
            </a:r>
            <a:endParaRPr lang="zh-CN" altLang="en-US" sz="2400">
              <a:solidFill>
                <a:schemeClr val="bg1"/>
              </a:solidFill>
            </a:endParaRPr>
          </a:p>
        </p:txBody>
      </p:sp>
      <p:sp>
        <p:nvSpPr>
          <p:cNvPr id="33800" name="Line 8"/>
          <p:cNvSpPr>
            <a:spLocks noChangeShapeType="1"/>
          </p:cNvSpPr>
          <p:nvPr/>
        </p:nvSpPr>
        <p:spPr bwMode="auto">
          <a:xfrm>
            <a:off x="2987675" y="1412875"/>
            <a:ext cx="431800" cy="576263"/>
          </a:xfrm>
          <a:prstGeom prst="line">
            <a:avLst/>
          </a:prstGeom>
          <a:noFill/>
          <a:ln w="38100">
            <a:solidFill>
              <a:srgbClr val="DA224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Line 9"/>
          <p:cNvSpPr>
            <a:spLocks noChangeShapeType="1"/>
          </p:cNvSpPr>
          <p:nvPr/>
        </p:nvSpPr>
        <p:spPr bwMode="auto">
          <a:xfrm flipH="1">
            <a:off x="4140200" y="1484313"/>
            <a:ext cx="215900" cy="504825"/>
          </a:xfrm>
          <a:prstGeom prst="line">
            <a:avLst/>
          </a:prstGeom>
          <a:noFill/>
          <a:ln w="38100">
            <a:solidFill>
              <a:srgbClr val="DA224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0"/>
          <p:cNvSpPr>
            <a:spLocks noChangeShapeType="1"/>
          </p:cNvSpPr>
          <p:nvPr/>
        </p:nvSpPr>
        <p:spPr bwMode="auto">
          <a:xfrm flipH="1">
            <a:off x="4932363" y="1484313"/>
            <a:ext cx="647700" cy="431800"/>
          </a:xfrm>
          <a:prstGeom prst="line">
            <a:avLst/>
          </a:prstGeom>
          <a:noFill/>
          <a:ln w="38100">
            <a:solidFill>
              <a:srgbClr val="DA224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AutoShape 11"/>
          <p:cNvSpPr>
            <a:spLocks/>
          </p:cNvSpPr>
          <p:nvPr/>
        </p:nvSpPr>
        <p:spPr bwMode="auto">
          <a:xfrm>
            <a:off x="6732588" y="1268413"/>
            <a:ext cx="2160587" cy="1077912"/>
          </a:xfrm>
          <a:prstGeom prst="borderCallout1">
            <a:avLst>
              <a:gd name="adj1" fmla="val 10602"/>
              <a:gd name="adj2" fmla="val -3528"/>
              <a:gd name="adj3" fmla="val 87481"/>
              <a:gd name="adj4" fmla="val -95153"/>
            </a:avLst>
          </a:prstGeom>
          <a:solidFill>
            <a:srgbClr val="FFFF4B"/>
          </a:solidFill>
          <a:ln w="38100">
            <a:solidFill>
              <a:srgbClr val="DA224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a:t>一维数组形参的定义</a:t>
            </a:r>
          </a:p>
        </p:txBody>
      </p:sp>
      <p:sp>
        <p:nvSpPr>
          <p:cNvPr id="33804" name="AutoShape 12"/>
          <p:cNvSpPr>
            <a:spLocks/>
          </p:cNvSpPr>
          <p:nvPr/>
        </p:nvSpPr>
        <p:spPr bwMode="auto">
          <a:xfrm>
            <a:off x="250825" y="2349500"/>
            <a:ext cx="2160588" cy="1079500"/>
          </a:xfrm>
          <a:prstGeom prst="borderCallout1">
            <a:avLst>
              <a:gd name="adj1" fmla="val 10588"/>
              <a:gd name="adj2" fmla="val 103528"/>
              <a:gd name="adj3" fmla="val 314704"/>
              <a:gd name="adj4" fmla="val 147171"/>
            </a:avLst>
          </a:prstGeom>
          <a:solidFill>
            <a:srgbClr val="FFFF4B"/>
          </a:solidFill>
          <a:ln w="38100">
            <a:solidFill>
              <a:srgbClr val="DA224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800"/>
              <a:t>一维数组的调用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wipe(up)">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wipe(up)">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wipe(up)">
                                      <p:cBhvr>
                                        <p:cTn id="17" dur="500"/>
                                        <p:tgtEl>
                                          <p:spTgt spid="97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transition="in" filter="wipe(up)">
                                      <p:cBhvr>
                                        <p:cTn id="22" dur="500"/>
                                        <p:tgtEl>
                                          <p:spTgt spid="97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transition="in" filter="wipe(up)">
                                      <p:cBhvr>
                                        <p:cTn id="27" dur="500"/>
                                        <p:tgtEl>
                                          <p:spTgt spid="97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7283">
                                            <p:txEl>
                                              <p:pRg st="5" end="5"/>
                                            </p:txEl>
                                          </p:spTgt>
                                        </p:tgtEl>
                                        <p:attrNameLst>
                                          <p:attrName>style.visibility</p:attrName>
                                        </p:attrNameLst>
                                      </p:cBhvr>
                                      <p:to>
                                        <p:strVal val="visible"/>
                                      </p:to>
                                    </p:set>
                                    <p:animEffect transition="in" filter="wipe(up)">
                                      <p:cBhvr>
                                        <p:cTn id="32" dur="500"/>
                                        <p:tgtEl>
                                          <p:spTgt spid="97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7283">
                                            <p:txEl>
                                              <p:pRg st="6" end="6"/>
                                            </p:txEl>
                                          </p:spTgt>
                                        </p:tgtEl>
                                        <p:attrNameLst>
                                          <p:attrName>style.visibility</p:attrName>
                                        </p:attrNameLst>
                                      </p:cBhvr>
                                      <p:to>
                                        <p:strVal val="visible"/>
                                      </p:to>
                                    </p:set>
                                    <p:animEffect transition="in" filter="wipe(up)">
                                      <p:cBhvr>
                                        <p:cTn id="37" dur="500"/>
                                        <p:tgtEl>
                                          <p:spTgt spid="972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7283">
                                            <p:txEl>
                                              <p:pRg st="7" end="7"/>
                                            </p:txEl>
                                          </p:spTgt>
                                        </p:tgtEl>
                                        <p:attrNameLst>
                                          <p:attrName>style.visibility</p:attrName>
                                        </p:attrNameLst>
                                      </p:cBhvr>
                                      <p:to>
                                        <p:strVal val="visible"/>
                                      </p:to>
                                    </p:set>
                                    <p:animEffect transition="in" filter="wipe(up)">
                                      <p:cBhvr>
                                        <p:cTn id="42" dur="500"/>
                                        <p:tgtEl>
                                          <p:spTgt spid="972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7283">
                                            <p:txEl>
                                              <p:pRg st="8" end="8"/>
                                            </p:txEl>
                                          </p:spTgt>
                                        </p:tgtEl>
                                        <p:attrNameLst>
                                          <p:attrName>style.visibility</p:attrName>
                                        </p:attrNameLst>
                                      </p:cBhvr>
                                      <p:to>
                                        <p:strVal val="visible"/>
                                      </p:to>
                                    </p:set>
                                    <p:animEffect transition="in" filter="wipe(up)">
                                      <p:cBhvr>
                                        <p:cTn id="47" dur="500"/>
                                        <p:tgtEl>
                                          <p:spTgt spid="972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7283">
                                            <p:txEl>
                                              <p:pRg st="9" end="9"/>
                                            </p:txEl>
                                          </p:spTgt>
                                        </p:tgtEl>
                                        <p:attrNameLst>
                                          <p:attrName>style.visibility</p:attrName>
                                        </p:attrNameLst>
                                      </p:cBhvr>
                                      <p:to>
                                        <p:strVal val="visible"/>
                                      </p:to>
                                    </p:set>
                                    <p:animEffect transition="in" filter="wipe(up)">
                                      <p:cBhvr>
                                        <p:cTn id="52" dur="500"/>
                                        <p:tgtEl>
                                          <p:spTgt spid="972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7283">
                                            <p:txEl>
                                              <p:pRg st="10" end="10"/>
                                            </p:txEl>
                                          </p:spTgt>
                                        </p:tgtEl>
                                        <p:attrNameLst>
                                          <p:attrName>style.visibility</p:attrName>
                                        </p:attrNameLst>
                                      </p:cBhvr>
                                      <p:to>
                                        <p:strVal val="visible"/>
                                      </p:to>
                                    </p:set>
                                    <p:animEffect transition="in" filter="wipe(up)">
                                      <p:cBhvr>
                                        <p:cTn id="57" dur="500"/>
                                        <p:tgtEl>
                                          <p:spTgt spid="972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97283">
                                            <p:txEl>
                                              <p:pRg st="11" end="11"/>
                                            </p:txEl>
                                          </p:spTgt>
                                        </p:tgtEl>
                                        <p:attrNameLst>
                                          <p:attrName>style.visibility</p:attrName>
                                        </p:attrNameLst>
                                      </p:cBhvr>
                                      <p:to>
                                        <p:strVal val="visible"/>
                                      </p:to>
                                    </p:set>
                                    <p:animEffect transition="in" filter="wipe(up)">
                                      <p:cBhvr>
                                        <p:cTn id="62" dur="500"/>
                                        <p:tgtEl>
                                          <p:spTgt spid="972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97283">
                                            <p:txEl>
                                              <p:pRg st="12" end="12"/>
                                            </p:txEl>
                                          </p:spTgt>
                                        </p:tgtEl>
                                        <p:attrNameLst>
                                          <p:attrName>style.visibility</p:attrName>
                                        </p:attrNameLst>
                                      </p:cBhvr>
                                      <p:to>
                                        <p:strVal val="visible"/>
                                      </p:to>
                                    </p:set>
                                    <p:animEffect transition="in" filter="wipe(up)">
                                      <p:cBhvr>
                                        <p:cTn id="67" dur="500"/>
                                        <p:tgtEl>
                                          <p:spTgt spid="9728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7283">
                                            <p:txEl>
                                              <p:pRg st="13" end="13"/>
                                            </p:txEl>
                                          </p:spTgt>
                                        </p:tgtEl>
                                        <p:attrNameLst>
                                          <p:attrName>style.visibility</p:attrName>
                                        </p:attrNameLst>
                                      </p:cBhvr>
                                      <p:to>
                                        <p:strVal val="visible"/>
                                      </p:to>
                                    </p:set>
                                    <p:animEffect transition="in" filter="wipe(up)">
                                      <p:cBhvr>
                                        <p:cTn id="72" dur="500"/>
                                        <p:tgtEl>
                                          <p:spTgt spid="9728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97283">
                                            <p:txEl>
                                              <p:pRg st="14" end="14"/>
                                            </p:txEl>
                                          </p:spTgt>
                                        </p:tgtEl>
                                        <p:attrNameLst>
                                          <p:attrName>style.visibility</p:attrName>
                                        </p:attrNameLst>
                                      </p:cBhvr>
                                      <p:to>
                                        <p:strVal val="visible"/>
                                      </p:to>
                                    </p:set>
                                    <p:animEffect transition="in" filter="wipe(up)">
                                      <p:cBhvr>
                                        <p:cTn id="77" dur="500"/>
                                        <p:tgtEl>
                                          <p:spTgt spid="9728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97291">
                                            <p:bg/>
                                          </p:spTgt>
                                        </p:tgtEl>
                                        <p:attrNameLst>
                                          <p:attrName>style.visibility</p:attrName>
                                        </p:attrNameLst>
                                      </p:cBhvr>
                                      <p:to>
                                        <p:strVal val="visible"/>
                                      </p:to>
                                    </p:set>
                                    <p:animEffect transition="in" filter="blinds(vertical)">
                                      <p:cBhvr>
                                        <p:cTn id="82" dur="500"/>
                                        <p:tgtEl>
                                          <p:spTgt spid="97291">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5" fill="hold" grpId="0" nodeType="clickEffect">
                                  <p:stCondLst>
                                    <p:cond delay="0"/>
                                  </p:stCondLst>
                                  <p:childTnLst>
                                    <p:set>
                                      <p:cBhvr>
                                        <p:cTn id="86" dur="1" fill="hold">
                                          <p:stCondLst>
                                            <p:cond delay="0"/>
                                          </p:stCondLst>
                                        </p:cTn>
                                        <p:tgtEl>
                                          <p:spTgt spid="97291">
                                            <p:txEl>
                                              <p:pRg st="0" end="0"/>
                                            </p:txEl>
                                          </p:spTgt>
                                        </p:tgtEl>
                                        <p:attrNameLst>
                                          <p:attrName>style.visibility</p:attrName>
                                        </p:attrNameLst>
                                      </p:cBhvr>
                                      <p:to>
                                        <p:strVal val="visible"/>
                                      </p:to>
                                    </p:set>
                                    <p:animEffect transition="in" filter="blinds(vertical)">
                                      <p:cBhvr>
                                        <p:cTn id="87" dur="500"/>
                                        <p:tgtEl>
                                          <p:spTgt spid="9729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5" fill="hold" grpId="0" nodeType="clickEffect">
                                  <p:stCondLst>
                                    <p:cond delay="0"/>
                                  </p:stCondLst>
                                  <p:childTnLst>
                                    <p:set>
                                      <p:cBhvr>
                                        <p:cTn id="91" dur="1" fill="hold">
                                          <p:stCondLst>
                                            <p:cond delay="0"/>
                                          </p:stCondLst>
                                        </p:cTn>
                                        <p:tgtEl>
                                          <p:spTgt spid="97291">
                                            <p:txEl>
                                              <p:pRg st="1" end="1"/>
                                            </p:txEl>
                                          </p:spTgt>
                                        </p:tgtEl>
                                        <p:attrNameLst>
                                          <p:attrName>style.visibility</p:attrName>
                                        </p:attrNameLst>
                                      </p:cBhvr>
                                      <p:to>
                                        <p:strVal val="visible"/>
                                      </p:to>
                                    </p:set>
                                    <p:animEffect transition="in" filter="blinds(vertical)">
                                      <p:cBhvr>
                                        <p:cTn id="92" dur="500"/>
                                        <p:tgtEl>
                                          <p:spTgt spid="97291">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5" fill="hold" grpId="0" nodeType="clickEffect">
                                  <p:stCondLst>
                                    <p:cond delay="0"/>
                                  </p:stCondLst>
                                  <p:childTnLst>
                                    <p:set>
                                      <p:cBhvr>
                                        <p:cTn id="96" dur="1" fill="hold">
                                          <p:stCondLst>
                                            <p:cond delay="0"/>
                                          </p:stCondLst>
                                        </p:cTn>
                                        <p:tgtEl>
                                          <p:spTgt spid="97291">
                                            <p:txEl>
                                              <p:pRg st="2" end="2"/>
                                            </p:txEl>
                                          </p:spTgt>
                                        </p:tgtEl>
                                        <p:attrNameLst>
                                          <p:attrName>style.visibility</p:attrName>
                                        </p:attrNameLst>
                                      </p:cBhvr>
                                      <p:to>
                                        <p:strVal val="visible"/>
                                      </p:to>
                                    </p:set>
                                    <p:animEffect transition="in" filter="blinds(vertical)">
                                      <p:cBhvr>
                                        <p:cTn id="97" dur="500"/>
                                        <p:tgtEl>
                                          <p:spTgt spid="97291">
                                            <p:txEl>
                                              <p:pRg st="2" end="2"/>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5" fill="hold" grpId="0" nodeType="clickEffect">
                                  <p:stCondLst>
                                    <p:cond delay="0"/>
                                  </p:stCondLst>
                                  <p:childTnLst>
                                    <p:set>
                                      <p:cBhvr>
                                        <p:cTn id="101" dur="1" fill="hold">
                                          <p:stCondLst>
                                            <p:cond delay="0"/>
                                          </p:stCondLst>
                                        </p:cTn>
                                        <p:tgtEl>
                                          <p:spTgt spid="97291">
                                            <p:txEl>
                                              <p:pRg st="3" end="3"/>
                                            </p:txEl>
                                          </p:spTgt>
                                        </p:tgtEl>
                                        <p:attrNameLst>
                                          <p:attrName>style.visibility</p:attrName>
                                        </p:attrNameLst>
                                      </p:cBhvr>
                                      <p:to>
                                        <p:strVal val="visible"/>
                                      </p:to>
                                    </p:set>
                                    <p:animEffect transition="in" filter="blinds(vertical)">
                                      <p:cBhvr>
                                        <p:cTn id="102" dur="500"/>
                                        <p:tgtEl>
                                          <p:spTgt spid="97291">
                                            <p:txEl>
                                              <p:pRg st="3" end="3"/>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5" fill="hold" grpId="0" nodeType="clickEffect">
                                  <p:stCondLst>
                                    <p:cond delay="0"/>
                                  </p:stCondLst>
                                  <p:childTnLst>
                                    <p:set>
                                      <p:cBhvr>
                                        <p:cTn id="106" dur="1" fill="hold">
                                          <p:stCondLst>
                                            <p:cond delay="0"/>
                                          </p:stCondLst>
                                        </p:cTn>
                                        <p:tgtEl>
                                          <p:spTgt spid="97291">
                                            <p:txEl>
                                              <p:pRg st="4" end="4"/>
                                            </p:txEl>
                                          </p:spTgt>
                                        </p:tgtEl>
                                        <p:attrNameLst>
                                          <p:attrName>style.visibility</p:attrName>
                                        </p:attrNameLst>
                                      </p:cBhvr>
                                      <p:to>
                                        <p:strVal val="visible"/>
                                      </p:to>
                                    </p:set>
                                    <p:animEffect transition="in" filter="blinds(vertical)">
                                      <p:cBhvr>
                                        <p:cTn id="107" dur="500"/>
                                        <p:tgtEl>
                                          <p:spTgt spid="97291">
                                            <p:txEl>
                                              <p:pRg st="4" end="4"/>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3800"/>
                                        </p:tgtEl>
                                        <p:attrNameLst>
                                          <p:attrName>style.visibility</p:attrName>
                                        </p:attrNameLst>
                                      </p:cBhvr>
                                      <p:to>
                                        <p:strVal val="visible"/>
                                      </p:to>
                                    </p:set>
                                    <p:animEffect transition="in" filter="wipe(up)">
                                      <p:cBhvr>
                                        <p:cTn id="112" dur="500"/>
                                        <p:tgtEl>
                                          <p:spTgt spid="3380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3801"/>
                                        </p:tgtEl>
                                        <p:attrNameLst>
                                          <p:attrName>style.visibility</p:attrName>
                                        </p:attrNameLst>
                                      </p:cBhvr>
                                      <p:to>
                                        <p:strVal val="visible"/>
                                      </p:to>
                                    </p:set>
                                    <p:animEffect transition="in" filter="wipe(up)">
                                      <p:cBhvr>
                                        <p:cTn id="117" dur="500"/>
                                        <p:tgtEl>
                                          <p:spTgt spid="3380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3802"/>
                                        </p:tgtEl>
                                        <p:attrNameLst>
                                          <p:attrName>style.visibility</p:attrName>
                                        </p:attrNameLst>
                                      </p:cBhvr>
                                      <p:to>
                                        <p:strVal val="visible"/>
                                      </p:to>
                                    </p:set>
                                    <p:animEffect transition="in" filter="wipe(up)">
                                      <p:cBhvr>
                                        <p:cTn id="122" dur="500"/>
                                        <p:tgtEl>
                                          <p:spTgt spid="3380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3803"/>
                                        </p:tgtEl>
                                        <p:attrNameLst>
                                          <p:attrName>style.visibility</p:attrName>
                                        </p:attrNameLst>
                                      </p:cBhvr>
                                      <p:to>
                                        <p:strVal val="visible"/>
                                      </p:to>
                                    </p:set>
                                    <p:animEffect transition="in" filter="wipe(left)">
                                      <p:cBhvr>
                                        <p:cTn id="127" dur="1000"/>
                                        <p:tgtEl>
                                          <p:spTgt spid="3380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3804"/>
                                        </p:tgtEl>
                                        <p:attrNameLst>
                                          <p:attrName>style.visibility</p:attrName>
                                        </p:attrNameLst>
                                      </p:cBhvr>
                                      <p:to>
                                        <p:strVal val="visible"/>
                                      </p:to>
                                    </p:set>
                                    <p:animEffect transition="in" filter="wipe(left)">
                                      <p:cBhvr>
                                        <p:cTn id="132" dur="10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91" grpId="0" build="p" animBg="1"/>
      <p:bldP spid="33800" grpId="0" animBg="1"/>
      <p:bldP spid="33801" grpId="0" animBg="1"/>
      <p:bldP spid="33802" grpId="0" animBg="1"/>
      <p:bldP spid="33803" grpId="0" animBg="1"/>
      <p:bldP spid="338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509588" y="2171700"/>
            <a:ext cx="990600" cy="609600"/>
          </a:xfrm>
          <a:prstGeom prst="wedgeEllipseCallout">
            <a:avLst>
              <a:gd name="adj1" fmla="val 24199"/>
              <a:gd name="adj2" fmla="val 113023"/>
            </a:avLst>
          </a:prstGeom>
          <a:solidFill>
            <a:srgbClr val="FFFFCC"/>
          </a:solidFill>
          <a:ln w="25400" cap="sq">
            <a:solidFill>
              <a:srgbClr val="8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kumimoji="1" lang="zh-CN" altLang="en-US" sz="2800"/>
              <a:t>函数</a:t>
            </a:r>
          </a:p>
        </p:txBody>
      </p:sp>
      <p:grpSp>
        <p:nvGrpSpPr>
          <p:cNvPr id="122883" name="Group 3"/>
          <p:cNvGrpSpPr>
            <a:grpSpLocks/>
          </p:cNvGrpSpPr>
          <p:nvPr/>
        </p:nvGrpSpPr>
        <p:grpSpPr bwMode="auto">
          <a:xfrm>
            <a:off x="109538" y="2171700"/>
            <a:ext cx="4800600" cy="2514600"/>
            <a:chOff x="69" y="1080"/>
            <a:chExt cx="3024" cy="1584"/>
          </a:xfrm>
        </p:grpSpPr>
        <p:sp>
          <p:nvSpPr>
            <p:cNvPr id="14350" name="Rectangle 4"/>
            <p:cNvSpPr>
              <a:spLocks noChangeArrowheads="1"/>
            </p:cNvSpPr>
            <p:nvPr/>
          </p:nvSpPr>
          <p:spPr bwMode="auto">
            <a:xfrm>
              <a:off x="693" y="1704"/>
              <a:ext cx="720"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F</a:t>
              </a:r>
              <a:r>
                <a:rPr kumimoji="1" lang="en-US" altLang="zh-CN" sz="2800" baseline="-25000">
                  <a:solidFill>
                    <a:srgbClr val="0033CC"/>
                  </a:solidFill>
                </a:rPr>
                <a:t>1</a:t>
              </a:r>
              <a:r>
                <a:rPr kumimoji="1" lang="en-US" altLang="zh-CN" sz="2800">
                  <a:solidFill>
                    <a:srgbClr val="0033CC"/>
                  </a:solidFill>
                </a:rPr>
                <a:t> ( )</a:t>
              </a:r>
            </a:p>
          </p:txBody>
        </p:sp>
        <p:sp>
          <p:nvSpPr>
            <p:cNvPr id="14351" name="Rectangle 5"/>
            <p:cNvSpPr>
              <a:spLocks noChangeArrowheads="1"/>
            </p:cNvSpPr>
            <p:nvPr/>
          </p:nvSpPr>
          <p:spPr bwMode="auto">
            <a:xfrm>
              <a:off x="1128" y="1080"/>
              <a:ext cx="909"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main ( )</a:t>
              </a:r>
            </a:p>
          </p:txBody>
        </p:sp>
        <p:sp>
          <p:nvSpPr>
            <p:cNvPr id="14352" name="Rectangle 6"/>
            <p:cNvSpPr>
              <a:spLocks noChangeArrowheads="1"/>
            </p:cNvSpPr>
            <p:nvPr/>
          </p:nvSpPr>
          <p:spPr bwMode="auto">
            <a:xfrm>
              <a:off x="69" y="2328"/>
              <a:ext cx="720"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F</a:t>
              </a:r>
              <a:r>
                <a:rPr kumimoji="1" lang="en-US" altLang="zh-CN" sz="2800" baseline="-25000">
                  <a:solidFill>
                    <a:srgbClr val="0033CC"/>
                  </a:solidFill>
                </a:rPr>
                <a:t>11</a:t>
              </a:r>
              <a:r>
                <a:rPr kumimoji="1" lang="en-US" altLang="zh-CN" sz="2800">
                  <a:solidFill>
                    <a:srgbClr val="0033CC"/>
                  </a:solidFill>
                </a:rPr>
                <a:t> ( )</a:t>
              </a:r>
            </a:p>
          </p:txBody>
        </p:sp>
        <p:sp>
          <p:nvSpPr>
            <p:cNvPr id="14353" name="Rectangle 7"/>
            <p:cNvSpPr>
              <a:spLocks noChangeArrowheads="1"/>
            </p:cNvSpPr>
            <p:nvPr/>
          </p:nvSpPr>
          <p:spPr bwMode="auto">
            <a:xfrm>
              <a:off x="1941" y="1704"/>
              <a:ext cx="720"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F</a:t>
              </a:r>
              <a:r>
                <a:rPr kumimoji="1" lang="en-US" altLang="zh-CN" sz="2800" baseline="-25000">
                  <a:solidFill>
                    <a:srgbClr val="0033CC"/>
                  </a:solidFill>
                </a:rPr>
                <a:t>2</a:t>
              </a:r>
              <a:r>
                <a:rPr kumimoji="1" lang="en-US" altLang="zh-CN" sz="2800">
                  <a:solidFill>
                    <a:srgbClr val="0033CC"/>
                  </a:solidFill>
                </a:rPr>
                <a:t> ( )</a:t>
              </a:r>
            </a:p>
          </p:txBody>
        </p:sp>
        <p:sp>
          <p:nvSpPr>
            <p:cNvPr id="14354" name="Rectangle 8"/>
            <p:cNvSpPr>
              <a:spLocks noChangeArrowheads="1"/>
            </p:cNvSpPr>
            <p:nvPr/>
          </p:nvSpPr>
          <p:spPr bwMode="auto">
            <a:xfrm>
              <a:off x="1413" y="2328"/>
              <a:ext cx="720"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F</a:t>
              </a:r>
              <a:r>
                <a:rPr kumimoji="1" lang="en-US" altLang="zh-CN" sz="2800" baseline="-25000">
                  <a:solidFill>
                    <a:srgbClr val="0033CC"/>
                  </a:solidFill>
                </a:rPr>
                <a:t>21</a:t>
              </a:r>
              <a:r>
                <a:rPr kumimoji="1" lang="en-US" altLang="zh-CN" sz="2800">
                  <a:solidFill>
                    <a:srgbClr val="0033CC"/>
                  </a:solidFill>
                </a:rPr>
                <a:t> ( )</a:t>
              </a:r>
            </a:p>
          </p:txBody>
        </p:sp>
        <p:sp>
          <p:nvSpPr>
            <p:cNvPr id="14355" name="Rectangle 9"/>
            <p:cNvSpPr>
              <a:spLocks noChangeArrowheads="1"/>
            </p:cNvSpPr>
            <p:nvPr/>
          </p:nvSpPr>
          <p:spPr bwMode="auto">
            <a:xfrm>
              <a:off x="2373" y="2328"/>
              <a:ext cx="720" cy="336"/>
            </a:xfrm>
            <a:prstGeom prst="rect">
              <a:avLst/>
            </a:prstGeom>
            <a:solidFill>
              <a:srgbClr val="CCFFFF"/>
            </a:solidFill>
            <a:ln w="9525">
              <a:solidFill>
                <a:schemeClr val="tx1"/>
              </a:solidFill>
              <a:miter lim="800000"/>
              <a:headEnd/>
              <a:tailEnd/>
            </a:ln>
          </p:spPr>
          <p:txBody>
            <a:bodyPr wrap="none" anchor="ctr"/>
            <a:lstStyle/>
            <a:p>
              <a:pPr algn="ctr"/>
              <a:r>
                <a:rPr kumimoji="1" lang="en-US" altLang="zh-CN" sz="2800">
                  <a:solidFill>
                    <a:srgbClr val="0033CC"/>
                  </a:solidFill>
                </a:rPr>
                <a:t>F</a:t>
              </a:r>
              <a:r>
                <a:rPr kumimoji="1" lang="en-US" altLang="zh-CN" sz="2800" baseline="-25000">
                  <a:solidFill>
                    <a:srgbClr val="0033CC"/>
                  </a:solidFill>
                </a:rPr>
                <a:t>22</a:t>
              </a:r>
              <a:r>
                <a:rPr kumimoji="1" lang="en-US" altLang="zh-CN" sz="2800">
                  <a:solidFill>
                    <a:srgbClr val="0033CC"/>
                  </a:solidFill>
                </a:rPr>
                <a:t> ( )</a:t>
              </a:r>
            </a:p>
          </p:txBody>
        </p:sp>
        <p:sp>
          <p:nvSpPr>
            <p:cNvPr id="14356" name="Line 10"/>
            <p:cNvSpPr>
              <a:spLocks noChangeShapeType="1"/>
            </p:cNvSpPr>
            <p:nvPr/>
          </p:nvSpPr>
          <p:spPr bwMode="auto">
            <a:xfrm flipH="1">
              <a:off x="1272" y="1415"/>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1"/>
            <p:cNvSpPr>
              <a:spLocks noChangeShapeType="1"/>
            </p:cNvSpPr>
            <p:nvPr/>
          </p:nvSpPr>
          <p:spPr bwMode="auto">
            <a:xfrm flipH="1">
              <a:off x="500" y="2041"/>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12"/>
            <p:cNvSpPr>
              <a:spLocks noChangeShapeType="1"/>
            </p:cNvSpPr>
            <p:nvPr/>
          </p:nvSpPr>
          <p:spPr bwMode="auto">
            <a:xfrm flipH="1">
              <a:off x="1797" y="2040"/>
              <a:ext cx="288"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13"/>
            <p:cNvSpPr>
              <a:spLocks noChangeShapeType="1"/>
            </p:cNvSpPr>
            <p:nvPr/>
          </p:nvSpPr>
          <p:spPr bwMode="auto">
            <a:xfrm>
              <a:off x="1752" y="1416"/>
              <a:ext cx="3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14"/>
            <p:cNvSpPr>
              <a:spLocks noChangeShapeType="1"/>
            </p:cNvSpPr>
            <p:nvPr/>
          </p:nvSpPr>
          <p:spPr bwMode="auto">
            <a:xfrm>
              <a:off x="2373" y="2040"/>
              <a:ext cx="3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15"/>
            <p:cNvSpPr>
              <a:spLocks noChangeShapeType="1"/>
            </p:cNvSpPr>
            <p:nvPr/>
          </p:nvSpPr>
          <p:spPr bwMode="auto">
            <a:xfrm>
              <a:off x="1128" y="2040"/>
              <a:ext cx="3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16"/>
            <p:cNvSpPr>
              <a:spLocks noChangeShapeType="1"/>
            </p:cNvSpPr>
            <p:nvPr/>
          </p:nvSpPr>
          <p:spPr bwMode="auto">
            <a:xfrm>
              <a:off x="792" y="2520"/>
              <a:ext cx="6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22897" name="AutoShape 17"/>
          <p:cNvCxnSpPr>
            <a:cxnSpLocks noChangeShapeType="1"/>
          </p:cNvCxnSpPr>
          <p:nvPr/>
        </p:nvCxnSpPr>
        <p:spPr bwMode="auto">
          <a:xfrm flipH="1" flipV="1">
            <a:off x="3779838" y="3141663"/>
            <a:ext cx="571500" cy="266700"/>
          </a:xfrm>
          <a:prstGeom prst="curvedConnector4">
            <a:avLst>
              <a:gd name="adj1" fmla="val -40000"/>
              <a:gd name="adj2" fmla="val 185713"/>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2898" name="Text Box 18"/>
          <p:cNvSpPr txBox="1">
            <a:spLocks noChangeArrowheads="1"/>
          </p:cNvSpPr>
          <p:nvPr/>
        </p:nvSpPr>
        <p:spPr bwMode="auto">
          <a:xfrm>
            <a:off x="1116013" y="981075"/>
            <a:ext cx="3275012" cy="584200"/>
          </a:xfrm>
          <a:prstGeom prst="rect">
            <a:avLst/>
          </a:prstGeom>
          <a:solidFill>
            <a:srgbClr val="FFCCFF"/>
          </a:solidFill>
          <a:ln w="38100" cmpd="dbl">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defRPr/>
            </a:pPr>
            <a:r>
              <a:rPr kumimoji="1" lang="en-US" altLang="zh-CN" sz="3200">
                <a:effectLst>
                  <a:outerShdw blurRad="38100" dist="38100" dir="2700000" algn="tl">
                    <a:srgbClr val="FFFFFF"/>
                  </a:outerShdw>
                </a:effectLst>
                <a:latin typeface="楷体_GB2312" pitchFamily="49" charset="-122"/>
                <a:ea typeface="楷体_GB2312" pitchFamily="49" charset="-122"/>
              </a:rPr>
              <a:t>C</a:t>
            </a:r>
            <a:r>
              <a:rPr kumimoji="1" lang="zh-CN" altLang="en-US" sz="3200">
                <a:effectLst>
                  <a:outerShdw blurRad="38100" dist="38100" dir="2700000" algn="tl">
                    <a:srgbClr val="FFFFFF"/>
                  </a:outerShdw>
                </a:effectLst>
                <a:latin typeface="楷体_GB2312" pitchFamily="49" charset="-122"/>
                <a:ea typeface="楷体_GB2312" pitchFamily="49" charset="-122"/>
              </a:rPr>
              <a:t>语言程序的结构</a:t>
            </a:r>
            <a:endParaRPr kumimoji="1" lang="zh-CN" altLang="en-US" sz="2400" b="0">
              <a:effectLst>
                <a:outerShdw blurRad="38100" dist="38100" dir="2700000" algn="tl">
                  <a:srgbClr val="FFFFFF"/>
                </a:outerShdw>
              </a:effectLst>
              <a:ea typeface="宋体" pitchFamily="2" charset="-122"/>
            </a:endParaRPr>
          </a:p>
        </p:txBody>
      </p:sp>
      <p:sp>
        <p:nvSpPr>
          <p:cNvPr id="14342" name="Rectangle 19"/>
          <p:cNvSpPr>
            <a:spLocks noChangeArrowheads="1"/>
          </p:cNvSpPr>
          <p:nvPr/>
        </p:nvSpPr>
        <p:spPr bwMode="auto">
          <a:xfrm>
            <a:off x="468313" y="0"/>
            <a:ext cx="68405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defTabSz="762000" eaLnBrk="0" hangingPunct="0"/>
            <a:r>
              <a:rPr kumimoji="1" lang="en-US" altLang="zh-CN" sz="3200">
                <a:latin typeface="宋体" charset="-122"/>
              </a:rPr>
              <a:t>8.1 </a:t>
            </a:r>
            <a:r>
              <a:rPr kumimoji="1" lang="zh-CN" altLang="en-US" sz="3200">
                <a:latin typeface="宋体" charset="-122"/>
              </a:rPr>
              <a:t>函数的概念和函数的定义</a:t>
            </a:r>
          </a:p>
        </p:txBody>
      </p:sp>
      <p:grpSp>
        <p:nvGrpSpPr>
          <p:cNvPr id="122900" name="Group 20"/>
          <p:cNvGrpSpPr>
            <a:grpSpLocks/>
          </p:cNvGrpSpPr>
          <p:nvPr/>
        </p:nvGrpSpPr>
        <p:grpSpPr bwMode="auto">
          <a:xfrm>
            <a:off x="4608513" y="989013"/>
            <a:ext cx="4284662" cy="5391150"/>
            <a:chOff x="3047" y="624"/>
            <a:chExt cx="2713" cy="3396"/>
          </a:xfrm>
        </p:grpSpPr>
        <p:sp>
          <p:nvSpPr>
            <p:cNvPr id="14346" name="Rectangle 21"/>
            <p:cNvSpPr>
              <a:spLocks noChangeArrowheads="1"/>
            </p:cNvSpPr>
            <p:nvPr/>
          </p:nvSpPr>
          <p:spPr bwMode="auto">
            <a:xfrm>
              <a:off x="3047" y="624"/>
              <a:ext cx="2691" cy="3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defTabSz="762000" eaLnBrk="0" hangingPunct="0">
                <a:spcBef>
                  <a:spcPct val="20000"/>
                </a:spcBef>
                <a:buFontTx/>
                <a:buChar char="•"/>
              </a:pPr>
              <a:r>
                <a:rPr kumimoji="1" lang="en-US" altLang="zh-CN" sz="2400">
                  <a:latin typeface="宋体" charset="-122"/>
                </a:rPr>
                <a:t>C</a:t>
              </a:r>
              <a:r>
                <a:rPr kumimoji="1" lang="zh-CN" altLang="zh-CN" sz="2400">
                  <a:latin typeface="宋体" charset="-122"/>
                </a:rPr>
                <a:t>程序是函数的集合体，每个函数是一个独立的程序模块；</a:t>
              </a:r>
            </a:p>
            <a:p>
              <a:pPr marL="342900" indent="-342900" algn="l" defTabSz="762000" eaLnBrk="0" hangingPunct="0">
                <a:spcBef>
                  <a:spcPct val="20000"/>
                </a:spcBef>
                <a:buFontTx/>
                <a:buChar char="•"/>
              </a:pPr>
              <a:r>
                <a:rPr kumimoji="1" lang="zh-CN" altLang="en-US" sz="2400"/>
                <a:t>一个</a:t>
              </a:r>
              <a:r>
                <a:rPr kumimoji="1" lang="en-US" altLang="zh-CN" sz="2400"/>
                <a:t>C</a:t>
              </a:r>
              <a:r>
                <a:rPr kumimoji="1" lang="zh-CN" altLang="en-US" sz="2400"/>
                <a:t>程序必须包含</a:t>
              </a:r>
              <a:r>
                <a:rPr kumimoji="1" lang="zh-CN" altLang="zh-CN" sz="2400"/>
                <a:t>一个主函数，</a:t>
              </a:r>
              <a:r>
                <a:rPr kumimoji="1" lang="zh-CN" altLang="en-US" sz="2400"/>
                <a:t>或</a:t>
              </a:r>
              <a:r>
                <a:rPr kumimoji="1" lang="zh-CN" altLang="zh-CN" sz="2400"/>
                <a:t>若干个子函数，程序总是从主函数开始执行</a:t>
              </a:r>
              <a:endParaRPr kumimoji="1" lang="zh-CN" altLang="en-US" sz="2400"/>
            </a:p>
            <a:p>
              <a:pPr marL="342900" indent="-342900" algn="l" defTabSz="762000" eaLnBrk="0" hangingPunct="0">
                <a:spcBef>
                  <a:spcPct val="20000"/>
                </a:spcBef>
                <a:buFontTx/>
                <a:buChar char="•"/>
              </a:pPr>
              <a:r>
                <a:rPr kumimoji="1" lang="zh-CN" altLang="zh-CN" sz="2400">
                  <a:latin typeface="宋体" charset="-122"/>
                </a:rPr>
                <a:t>所有子函数地位平等，可互相调用、自我调用。</a:t>
              </a:r>
              <a:endParaRPr kumimoji="1" lang="zh-CN" altLang="en-US" sz="2400">
                <a:latin typeface="宋体" charset="-122"/>
              </a:endParaRPr>
            </a:p>
            <a:p>
              <a:pPr marL="342900" indent="-342900" algn="l" defTabSz="762000" eaLnBrk="0" hangingPunct="0">
                <a:spcBef>
                  <a:spcPct val="20000"/>
                </a:spcBef>
                <a:buFontTx/>
                <a:buChar char="•"/>
              </a:pPr>
              <a:r>
                <a:rPr kumimoji="1" lang="zh-CN" altLang="zh-CN" sz="2400">
                  <a:latin typeface="宋体" charset="-122"/>
                </a:rPr>
                <a:t>函数可集中或分散存放在一个或多个源程序文件中。</a:t>
              </a:r>
            </a:p>
            <a:p>
              <a:pPr marL="342900" indent="-342900" algn="l" defTabSz="762000" eaLnBrk="0" hangingPunct="0">
                <a:spcBef>
                  <a:spcPct val="20000"/>
                </a:spcBef>
                <a:buFont typeface="Wingdings" pitchFamily="2" charset="2"/>
                <a:buNone/>
              </a:pPr>
              <a:r>
                <a:rPr kumimoji="1" lang="en-US" altLang="zh-CN" sz="2400">
                  <a:latin typeface="宋体" charset="-122"/>
                </a:rPr>
                <a:t>·  </a:t>
              </a:r>
              <a:r>
                <a:rPr kumimoji="1" lang="zh-CN" altLang="en-US" sz="2400">
                  <a:latin typeface="宋体" charset="-122"/>
                </a:rPr>
                <a:t>引入函数的优点： 减少重复编写程序的工作量；使程序便于调试和阅读。</a:t>
              </a:r>
            </a:p>
            <a:p>
              <a:pPr marL="342900" indent="-342900" algn="l" defTabSz="762000" eaLnBrk="0" hangingPunct="0">
                <a:spcBef>
                  <a:spcPct val="20000"/>
                </a:spcBef>
              </a:pPr>
              <a:r>
                <a:rPr kumimoji="1" lang="zh-CN" altLang="en-US" sz="2400">
                  <a:latin typeface="宋体" charset="-122"/>
                </a:rPr>
                <a:t>  </a:t>
              </a:r>
            </a:p>
          </p:txBody>
        </p:sp>
        <p:sp>
          <p:nvSpPr>
            <p:cNvPr id="14347" name="AutoShape 22">
              <a:hlinkClick r:id="rId2" action="ppaction://hlinksldjump" highlightClick="1"/>
            </p:cNvPr>
            <p:cNvSpPr>
              <a:spLocks noChangeArrowheads="1"/>
            </p:cNvSpPr>
            <p:nvPr/>
          </p:nvSpPr>
          <p:spPr bwMode="auto">
            <a:xfrm>
              <a:off x="5284" y="2432"/>
              <a:ext cx="363" cy="182"/>
            </a:xfrm>
            <a:prstGeom prst="actionButtonForwardNex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AutoShape 23">
              <a:hlinkClick r:id="rId3" action="ppaction://hlinksldjump" highlightClick="1"/>
            </p:cNvPr>
            <p:cNvSpPr>
              <a:spLocks noChangeArrowheads="1"/>
            </p:cNvSpPr>
            <p:nvPr/>
          </p:nvSpPr>
          <p:spPr bwMode="auto">
            <a:xfrm>
              <a:off x="5375" y="1979"/>
              <a:ext cx="385" cy="136"/>
            </a:xfrm>
            <a:prstGeom prst="actionButtonForwardNex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AutoShape 24">
              <a:hlinkClick r:id="rId4" action="ppaction://hlinksldjump" highlightClick="1"/>
            </p:cNvPr>
            <p:cNvSpPr>
              <a:spLocks noChangeArrowheads="1"/>
            </p:cNvSpPr>
            <p:nvPr/>
          </p:nvSpPr>
          <p:spPr bwMode="auto">
            <a:xfrm>
              <a:off x="5420" y="2976"/>
              <a:ext cx="227" cy="182"/>
            </a:xfrm>
            <a:prstGeom prst="actionButtonForwardNex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05" name="AutoShape 25">
            <a:hlinkClick r:id="rId5" action="ppaction://hlinksldjump" highlightClick="1"/>
          </p:cNvPr>
          <p:cNvSpPr>
            <a:spLocks noChangeArrowheads="1"/>
          </p:cNvSpPr>
          <p:nvPr/>
        </p:nvSpPr>
        <p:spPr bwMode="auto">
          <a:xfrm>
            <a:off x="8459788" y="6308725"/>
            <a:ext cx="504825" cy="360363"/>
          </a:xfrm>
          <a:prstGeom prst="actionButtonForwardNex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1" name="Text Box 23"/>
          <p:cNvSpPr txBox="1">
            <a:spLocks noChangeArrowheads="1"/>
          </p:cNvSpPr>
          <p:nvPr/>
        </p:nvSpPr>
        <p:spPr bwMode="auto">
          <a:xfrm>
            <a:off x="560388" y="4975225"/>
            <a:ext cx="4321175" cy="15700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400">
                <a:latin typeface="宋体" charset="-122"/>
              </a:rPr>
              <a:t>通过对函数的学习，掌握模块化程序设计的理念，为将来进行团队合作，协同完成大型应用软件奠定一定的基础。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98"/>
                                        </p:tgtEl>
                                        <p:attrNameLst>
                                          <p:attrName>style.visibility</p:attrName>
                                        </p:attrNameLst>
                                      </p:cBhvr>
                                      <p:to>
                                        <p:strVal val="visible"/>
                                      </p:to>
                                    </p:set>
                                  </p:childTnLst>
                                </p:cTn>
                              </p:par>
                            </p:childTnLst>
                          </p:cTn>
                        </p:par>
                        <p:par>
                          <p:cTn id="7" fill="hold" nodeType="afterGroup">
                            <p:stCondLst>
                              <p:cond delay="500"/>
                            </p:stCondLst>
                            <p:childTnLst>
                              <p:par>
                                <p:cTn id="8" presetID="12" presetClass="entr" presetSubtype="1" fill="hold" grpId="0" nodeType="afterEffect">
                                  <p:stCondLst>
                                    <p:cond delay="2000"/>
                                  </p:stCondLst>
                                  <p:childTnLst>
                                    <p:set>
                                      <p:cBhvr>
                                        <p:cTn id="9" dur="1" fill="hold">
                                          <p:stCondLst>
                                            <p:cond delay="0"/>
                                          </p:stCondLst>
                                        </p:cTn>
                                        <p:tgtEl>
                                          <p:spTgt spid="122882"/>
                                        </p:tgtEl>
                                        <p:attrNameLst>
                                          <p:attrName>style.visibility</p:attrName>
                                        </p:attrNameLst>
                                      </p:cBhvr>
                                      <p:to>
                                        <p:strVal val="visible"/>
                                      </p:to>
                                    </p:set>
                                    <p:animEffect transition="in" filter="slide(fromTop)">
                                      <p:cBhvr>
                                        <p:cTn id="10" dur="500"/>
                                        <p:tgtEl>
                                          <p:spTgt spid="1228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122883"/>
                                        </p:tgtEl>
                                        <p:attrNameLst>
                                          <p:attrName>style.visibility</p:attrName>
                                        </p:attrNameLst>
                                      </p:cBhvr>
                                      <p:to>
                                        <p:strVal val="visible"/>
                                      </p:to>
                                    </p:set>
                                    <p:animEffect transition="in" filter="box(out)">
                                      <p:cBhvr>
                                        <p:cTn id="15" dur="500"/>
                                        <p:tgtEl>
                                          <p:spTgt spid="122883"/>
                                        </p:tgtEl>
                                      </p:cBhvr>
                                    </p:animEffect>
                                  </p:childTnLst>
                                </p:cTn>
                              </p:par>
                            </p:childTnLst>
                          </p:cTn>
                        </p:par>
                        <p:par>
                          <p:cTn id="16" fill="hold" nodeType="afterGroup">
                            <p:stCondLst>
                              <p:cond delay="500"/>
                            </p:stCondLst>
                            <p:childTnLst>
                              <p:par>
                                <p:cTn id="17" presetID="2" presetClass="entr" presetSubtype="1" fill="hold" nodeType="afterEffect">
                                  <p:stCondLst>
                                    <p:cond delay="1000"/>
                                  </p:stCondLst>
                                  <p:childTnLst>
                                    <p:set>
                                      <p:cBhvr>
                                        <p:cTn id="18" dur="1" fill="hold">
                                          <p:stCondLst>
                                            <p:cond delay="0"/>
                                          </p:stCondLst>
                                        </p:cTn>
                                        <p:tgtEl>
                                          <p:spTgt spid="122897"/>
                                        </p:tgtEl>
                                        <p:attrNameLst>
                                          <p:attrName>style.visibility</p:attrName>
                                        </p:attrNameLst>
                                      </p:cBhvr>
                                      <p:to>
                                        <p:strVal val="visible"/>
                                      </p:to>
                                    </p:set>
                                    <p:anim calcmode="lin" valueType="num">
                                      <p:cBhvr additive="base">
                                        <p:cTn id="19" dur="500" fill="hold"/>
                                        <p:tgtEl>
                                          <p:spTgt spid="122897"/>
                                        </p:tgtEl>
                                        <p:attrNameLst>
                                          <p:attrName>ppt_x</p:attrName>
                                        </p:attrNameLst>
                                      </p:cBhvr>
                                      <p:tavLst>
                                        <p:tav tm="0">
                                          <p:val>
                                            <p:strVal val="#ppt_x"/>
                                          </p:val>
                                        </p:tav>
                                        <p:tav tm="100000">
                                          <p:val>
                                            <p:strVal val="#ppt_x"/>
                                          </p:val>
                                        </p:tav>
                                      </p:tavLst>
                                    </p:anim>
                                    <p:anim calcmode="lin" valueType="num">
                                      <p:cBhvr additive="base">
                                        <p:cTn id="20" dur="500" fill="hold"/>
                                        <p:tgtEl>
                                          <p:spTgt spid="12289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2905"/>
                                        </p:tgtEl>
                                        <p:attrNameLst>
                                          <p:attrName>style.visibility</p:attrName>
                                        </p:attrNameLst>
                                      </p:cBhvr>
                                      <p:to>
                                        <p:strVal val="visible"/>
                                      </p:to>
                                    </p:set>
                                    <p:animEffect transition="in" filter="wipe(down)">
                                      <p:cBhvr>
                                        <p:cTn id="25" dur="500"/>
                                        <p:tgtEl>
                                          <p:spTgt spid="1229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2900"/>
                                        </p:tgtEl>
                                        <p:attrNameLst>
                                          <p:attrName>style.visibility</p:attrName>
                                        </p:attrNameLst>
                                      </p:cBhvr>
                                      <p:to>
                                        <p:strVal val="visible"/>
                                      </p:to>
                                    </p:set>
                                    <p:animEffect transition="in" filter="wipe(left)">
                                      <p:cBhvr>
                                        <p:cTn id="30" dur="500"/>
                                        <p:tgtEl>
                                          <p:spTgt spid="1229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autoUpdateAnimBg="0"/>
      <p:bldP spid="122898" grpId="0" animBg="1" autoUpdateAnimBg="0"/>
      <p:bldP spid="122905" grpId="0" animBg="1"/>
      <p:bldP spid="18127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29EB7B33-3067-4488-BB35-8505CA63D5A2}" type="slidenum">
              <a:rPr lang="zh-CN" altLang="en-US" b="1">
                <a:solidFill>
                  <a:srgbClr val="FF9900"/>
                </a:solidFill>
              </a:rPr>
              <a:pPr>
                <a:defRPr/>
              </a:pPr>
              <a:t>40</a:t>
            </a:fld>
            <a:r>
              <a:rPr lang="zh-CN" altLang="en-US" b="1"/>
              <a:t> </a:t>
            </a:r>
            <a:r>
              <a:rPr lang="zh-CN" altLang="en-US"/>
              <a:t>页</a:t>
            </a:r>
          </a:p>
        </p:txBody>
      </p:sp>
      <p:sp>
        <p:nvSpPr>
          <p:cNvPr id="227330" name="Rectangle 2"/>
          <p:cNvSpPr>
            <a:spLocks noGrp="1" noChangeArrowheads="1"/>
          </p:cNvSpPr>
          <p:nvPr>
            <p:ph type="body" idx="1"/>
          </p:nvPr>
        </p:nvSpPr>
        <p:spPr>
          <a:xfrm>
            <a:off x="468313" y="620713"/>
            <a:ext cx="8516937" cy="5903912"/>
          </a:xfrm>
        </p:spPr>
        <p:txBody>
          <a:bodyPr/>
          <a:lstStyle/>
          <a:p>
            <a:pPr>
              <a:lnSpc>
                <a:spcPct val="95000"/>
              </a:lnSpc>
              <a:buFontTx/>
              <a:buNone/>
            </a:pPr>
            <a:r>
              <a:rPr lang="zh-CN" altLang="en-US" sz="2600" b="1">
                <a:solidFill>
                  <a:srgbClr val="800000"/>
                </a:solidFill>
              </a:rPr>
              <a:t>说明：</a:t>
            </a:r>
          </a:p>
          <a:p>
            <a:pPr>
              <a:lnSpc>
                <a:spcPct val="95000"/>
              </a:lnSpc>
            </a:pPr>
            <a:r>
              <a:rPr lang="zh-CN" altLang="en-US" sz="2600" b="1">
                <a:solidFill>
                  <a:schemeClr val="tx1"/>
                </a:solidFill>
              </a:rPr>
              <a:t>实参数组和形参数组大小不一定一致，</a:t>
            </a:r>
            <a:r>
              <a:rPr lang="zh-CN" altLang="en-US" sz="2600" b="1">
                <a:solidFill>
                  <a:srgbClr val="CC0000"/>
                </a:solidFill>
              </a:rPr>
              <a:t>一维</a:t>
            </a:r>
            <a:r>
              <a:rPr lang="zh-CN" altLang="en-US" sz="2600" b="1">
                <a:solidFill>
                  <a:schemeClr val="hlink"/>
                </a:solidFill>
              </a:rPr>
              <a:t>形参数组可以不指定大小</a:t>
            </a:r>
            <a:r>
              <a:rPr lang="zh-CN" altLang="en-US" sz="2600" b="1"/>
              <a:t>。</a:t>
            </a:r>
          </a:p>
          <a:p>
            <a:pPr>
              <a:lnSpc>
                <a:spcPct val="95000"/>
              </a:lnSpc>
            </a:pPr>
            <a:r>
              <a:rPr lang="zh-CN" altLang="en-US" sz="2600" b="1">
                <a:solidFill>
                  <a:schemeClr val="tx1"/>
                </a:solidFill>
              </a:rPr>
              <a:t>数组名除作为变量的标识外</a:t>
            </a:r>
            <a:r>
              <a:rPr lang="en-US" altLang="zh-CN" sz="2600" b="1">
                <a:solidFill>
                  <a:schemeClr val="tx1"/>
                </a:solidFill>
              </a:rPr>
              <a:t>,</a:t>
            </a:r>
            <a:r>
              <a:rPr lang="zh-CN" altLang="en-US" sz="2600" b="1">
                <a:solidFill>
                  <a:schemeClr val="tx1"/>
                </a:solidFill>
              </a:rPr>
              <a:t>还代表该</a:t>
            </a:r>
            <a:r>
              <a:rPr lang="zh-CN" altLang="en-US" sz="2600" b="1">
                <a:solidFill>
                  <a:srgbClr val="CC0000"/>
                </a:solidFill>
              </a:rPr>
              <a:t>数组在内存中存放区域的首地址</a:t>
            </a:r>
            <a:r>
              <a:rPr lang="zh-CN" altLang="en-US" sz="2600" b="1">
                <a:solidFill>
                  <a:schemeClr val="tx1"/>
                </a:solidFill>
              </a:rPr>
              <a:t>。</a:t>
            </a:r>
          </a:p>
          <a:p>
            <a:pPr>
              <a:lnSpc>
                <a:spcPct val="95000"/>
              </a:lnSpc>
            </a:pPr>
            <a:r>
              <a:rPr lang="zh-CN" altLang="en-US" sz="2600" b="1">
                <a:solidFill>
                  <a:schemeClr val="tx1"/>
                </a:solidFill>
              </a:rPr>
              <a:t>数组名做函数实参与形参之间是</a:t>
            </a:r>
            <a:r>
              <a:rPr lang="zh-CN" altLang="en-US" sz="2600" b="1"/>
              <a:t>“</a:t>
            </a:r>
            <a:r>
              <a:rPr lang="zh-CN" altLang="en-US" sz="2600" b="1">
                <a:solidFill>
                  <a:srgbClr val="FF0000"/>
                </a:solidFill>
              </a:rPr>
              <a:t>地址传递</a:t>
            </a:r>
            <a:r>
              <a:rPr lang="zh-CN" altLang="en-US" sz="2600" b="1"/>
              <a:t>”</a:t>
            </a:r>
            <a:r>
              <a:rPr lang="en-US" altLang="zh-CN" sz="2600" b="1"/>
              <a:t>,</a:t>
            </a:r>
            <a:r>
              <a:rPr lang="zh-CN" altLang="en-US" sz="2600" b="1">
                <a:solidFill>
                  <a:schemeClr val="tx1"/>
                </a:solidFill>
              </a:rPr>
              <a:t>实参数组将数组的起始地址传递给形参数组。</a:t>
            </a:r>
            <a:r>
              <a:rPr lang="zh-CN" altLang="en-US" sz="2600" b="1">
                <a:solidFill>
                  <a:srgbClr val="CC0000"/>
                </a:solidFill>
              </a:rPr>
              <a:t>编译系统不再为形参数组分配存储单元。</a:t>
            </a:r>
          </a:p>
          <a:p>
            <a:pPr>
              <a:lnSpc>
                <a:spcPct val="95000"/>
              </a:lnSpc>
            </a:pPr>
            <a:r>
              <a:rPr lang="zh-CN" altLang="en-US" sz="2600" b="1">
                <a:solidFill>
                  <a:schemeClr val="tx1"/>
                </a:solidFill>
              </a:rPr>
              <a:t>在函数体中对形参数组的元素操作时就是对实参数组的元素进行操作。</a:t>
            </a:r>
            <a:r>
              <a:rPr lang="zh-CN" altLang="en-US" sz="2600" b="1">
                <a:solidFill>
                  <a:srgbClr val="CC0000"/>
                </a:solidFill>
              </a:rPr>
              <a:t>形参数组各元素的值发生变化会使实参数组各元素的值发生同样的变化</a:t>
            </a:r>
            <a:r>
              <a:rPr lang="zh-CN" altLang="en-US" sz="2600" b="1">
                <a:solidFill>
                  <a:schemeClr val="tx2"/>
                </a:solidFill>
              </a:rPr>
              <a:t>。</a:t>
            </a:r>
          </a:p>
          <a:p>
            <a:pPr eaLnBrk="1" hangingPunct="1">
              <a:lnSpc>
                <a:spcPct val="95000"/>
              </a:lnSpc>
              <a:spcBef>
                <a:spcPct val="50000"/>
              </a:spcBef>
            </a:pPr>
            <a:r>
              <a:rPr lang="zh-CN" altLang="en-US" sz="2600" b="1">
                <a:solidFill>
                  <a:schemeClr val="tx1"/>
                </a:solidFill>
              </a:rPr>
              <a:t>数组名作函数参数可实现大量数据的传递</a:t>
            </a:r>
            <a:r>
              <a:rPr lang="en-US" altLang="zh-CN" sz="2600" b="1">
                <a:solidFill>
                  <a:schemeClr val="tx1"/>
                </a:solidFill>
              </a:rPr>
              <a:t>,</a:t>
            </a:r>
            <a:r>
              <a:rPr lang="zh-CN" altLang="en-US" sz="2600" b="1">
                <a:solidFill>
                  <a:srgbClr val="CC0000"/>
                </a:solidFill>
              </a:rPr>
              <a:t>无须返回数组值。</a:t>
            </a:r>
          </a:p>
          <a:p>
            <a:pPr>
              <a:lnSpc>
                <a:spcPct val="95000"/>
              </a:lnSpc>
            </a:pPr>
            <a:endParaRPr lang="en-US" altLang="zh-CN" sz="2600" b="1">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0">
                                            <p:txEl>
                                              <p:pRg st="0" end="0"/>
                                            </p:txEl>
                                          </p:spTgt>
                                        </p:tgtEl>
                                        <p:attrNameLst>
                                          <p:attrName>style.visibility</p:attrName>
                                        </p:attrNameLst>
                                      </p:cBhvr>
                                      <p:to>
                                        <p:strVal val="visible"/>
                                      </p:to>
                                    </p:set>
                                    <p:animEffect transition="in" filter="wipe(left)">
                                      <p:cBhvr>
                                        <p:cTn id="7" dur="500"/>
                                        <p:tgtEl>
                                          <p:spTgt spid="227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0">
                                            <p:txEl>
                                              <p:pRg st="1" end="1"/>
                                            </p:txEl>
                                          </p:spTgt>
                                        </p:tgtEl>
                                        <p:attrNameLst>
                                          <p:attrName>style.visibility</p:attrName>
                                        </p:attrNameLst>
                                      </p:cBhvr>
                                      <p:to>
                                        <p:strVal val="visible"/>
                                      </p:to>
                                    </p:set>
                                    <p:animEffect transition="in" filter="wipe(left)">
                                      <p:cBhvr>
                                        <p:cTn id="12" dur="500"/>
                                        <p:tgtEl>
                                          <p:spTgt spid="227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0">
                                            <p:txEl>
                                              <p:pRg st="2" end="2"/>
                                            </p:txEl>
                                          </p:spTgt>
                                        </p:tgtEl>
                                        <p:attrNameLst>
                                          <p:attrName>style.visibility</p:attrName>
                                        </p:attrNameLst>
                                      </p:cBhvr>
                                      <p:to>
                                        <p:strVal val="visible"/>
                                      </p:to>
                                    </p:set>
                                    <p:animEffect transition="in" filter="wipe(left)">
                                      <p:cBhvr>
                                        <p:cTn id="17" dur="500"/>
                                        <p:tgtEl>
                                          <p:spTgt spid="227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0">
                                            <p:txEl>
                                              <p:pRg st="3" end="3"/>
                                            </p:txEl>
                                          </p:spTgt>
                                        </p:tgtEl>
                                        <p:attrNameLst>
                                          <p:attrName>style.visibility</p:attrName>
                                        </p:attrNameLst>
                                      </p:cBhvr>
                                      <p:to>
                                        <p:strVal val="visible"/>
                                      </p:to>
                                    </p:set>
                                    <p:animEffect transition="in" filter="wipe(left)">
                                      <p:cBhvr>
                                        <p:cTn id="22" dur="500"/>
                                        <p:tgtEl>
                                          <p:spTgt spid="227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0">
                                            <p:txEl>
                                              <p:pRg st="4" end="4"/>
                                            </p:txEl>
                                          </p:spTgt>
                                        </p:tgtEl>
                                        <p:attrNameLst>
                                          <p:attrName>style.visibility</p:attrName>
                                        </p:attrNameLst>
                                      </p:cBhvr>
                                      <p:to>
                                        <p:strVal val="visible"/>
                                      </p:to>
                                    </p:set>
                                    <p:animEffect transition="in" filter="wipe(left)">
                                      <p:cBhvr>
                                        <p:cTn id="27" dur="500"/>
                                        <p:tgtEl>
                                          <p:spTgt spid="2273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7330">
                                            <p:txEl>
                                              <p:pRg st="5" end="5"/>
                                            </p:txEl>
                                          </p:spTgt>
                                        </p:tgtEl>
                                        <p:attrNameLst>
                                          <p:attrName>style.visibility</p:attrName>
                                        </p:attrNameLst>
                                      </p:cBhvr>
                                      <p:to>
                                        <p:strVal val="visible"/>
                                      </p:to>
                                    </p:set>
                                    <p:animEffect transition="in" filter="wipe(left)">
                                      <p:cBhvr>
                                        <p:cTn id="32" dur="500"/>
                                        <p:tgtEl>
                                          <p:spTgt spid="2273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DD16A00-4824-462E-A63D-89D5D42CAA36}" type="slidenum">
              <a:rPr lang="zh-CN" altLang="en-US" b="1">
                <a:solidFill>
                  <a:srgbClr val="FF9900"/>
                </a:solidFill>
              </a:rPr>
              <a:pPr>
                <a:defRPr/>
              </a:pPr>
              <a:t>41</a:t>
            </a:fld>
            <a:r>
              <a:rPr lang="zh-CN" altLang="en-US" b="1"/>
              <a:t> </a:t>
            </a:r>
            <a:r>
              <a:rPr lang="zh-CN" altLang="en-US"/>
              <a:t>页</a:t>
            </a:r>
          </a:p>
        </p:txBody>
      </p:sp>
      <p:sp>
        <p:nvSpPr>
          <p:cNvPr id="344066" name="Text Box 2"/>
          <p:cNvSpPr txBox="1">
            <a:spLocks noChangeArrowheads="1"/>
          </p:cNvSpPr>
          <p:nvPr/>
        </p:nvSpPr>
        <p:spPr bwMode="auto">
          <a:xfrm>
            <a:off x="228600" y="152400"/>
            <a:ext cx="8915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spcBef>
                <a:spcPct val="20000"/>
              </a:spcBef>
              <a:buClr>
                <a:schemeClr val="accent2"/>
              </a:buClr>
              <a:buSzPct val="80000"/>
              <a:buFont typeface="Wingdings" pitchFamily="2" charset="2"/>
              <a:buNone/>
            </a:pPr>
            <a:r>
              <a:rPr kumimoji="1" lang="en-US" altLang="zh-CN" sz="2800"/>
              <a:t>[</a:t>
            </a:r>
            <a:r>
              <a:rPr kumimoji="1" lang="zh-CN" altLang="en-US" sz="2800"/>
              <a:t>例</a:t>
            </a:r>
            <a:r>
              <a:rPr kumimoji="1" lang="en-US" altLang="zh-CN" sz="2800"/>
              <a:t>8-9]</a:t>
            </a:r>
            <a:r>
              <a:rPr kumimoji="1" lang="zh-CN" altLang="en-US" sz="2800"/>
              <a:t>：</a:t>
            </a:r>
            <a:r>
              <a:rPr kumimoji="1" lang="zh-CN" altLang="en-US" sz="2400"/>
              <a:t>编写函数求</a:t>
            </a:r>
            <a:r>
              <a:rPr kumimoji="1" lang="en-US" altLang="zh-CN" sz="2400"/>
              <a:t>n</a:t>
            </a:r>
            <a:r>
              <a:rPr kumimoji="1" lang="zh-CN" altLang="en-US" sz="2400"/>
              <a:t>元数组的平均值。</a:t>
            </a:r>
            <a:endParaRPr kumimoji="1" lang="zh-CN" altLang="en-US" sz="2400" b="0"/>
          </a:p>
        </p:txBody>
      </p:sp>
      <p:sp>
        <p:nvSpPr>
          <p:cNvPr id="344068" name="Text Box 4"/>
          <p:cNvSpPr txBox="1">
            <a:spLocks noChangeArrowheads="1"/>
          </p:cNvSpPr>
          <p:nvPr/>
        </p:nvSpPr>
        <p:spPr bwMode="auto">
          <a:xfrm>
            <a:off x="381000" y="55245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400">
                <a:solidFill>
                  <a:srgbClr val="CC0000"/>
                </a:solidFill>
              </a:rPr>
              <a:t>函数</a:t>
            </a:r>
            <a:r>
              <a:rPr kumimoji="1" lang="en-US" altLang="zh-CN" sz="2400">
                <a:solidFill>
                  <a:srgbClr val="CC0000"/>
                </a:solidFill>
              </a:rPr>
              <a:t>aver</a:t>
            </a:r>
            <a:r>
              <a:rPr kumimoji="1" lang="en-US" altLang="zh-CN" sz="2400">
                <a:solidFill>
                  <a:schemeClr val="hlink"/>
                </a:solidFill>
              </a:rPr>
              <a:t>(array[], n)</a:t>
            </a:r>
            <a:r>
              <a:rPr kumimoji="1" lang="en-US" altLang="zh-CN" sz="2400">
                <a:solidFill>
                  <a:srgbClr val="CC0000"/>
                </a:solidFill>
              </a:rPr>
              <a:t> </a:t>
            </a:r>
            <a:r>
              <a:rPr kumimoji="1" lang="zh-CN" altLang="en-US" sz="2400">
                <a:solidFill>
                  <a:srgbClr val="CC0000"/>
                </a:solidFill>
              </a:rPr>
              <a:t>：计算</a:t>
            </a:r>
            <a:r>
              <a:rPr kumimoji="1" lang="en-US" altLang="zh-CN" sz="2400">
                <a:solidFill>
                  <a:srgbClr val="CC0000"/>
                </a:solidFill>
              </a:rPr>
              <a:t>n</a:t>
            </a:r>
            <a:r>
              <a:rPr kumimoji="1" lang="zh-CN" altLang="en-US" sz="2400">
                <a:solidFill>
                  <a:srgbClr val="CC0000"/>
                </a:solidFill>
              </a:rPr>
              <a:t>个数组元素的平均值。</a:t>
            </a:r>
          </a:p>
        </p:txBody>
      </p:sp>
      <p:sp>
        <p:nvSpPr>
          <p:cNvPr id="344069" name="Text Box 5"/>
          <p:cNvSpPr txBox="1">
            <a:spLocks noChangeArrowheads="1"/>
          </p:cNvSpPr>
          <p:nvPr/>
        </p:nvSpPr>
        <p:spPr bwMode="auto">
          <a:xfrm>
            <a:off x="381000" y="1004888"/>
            <a:ext cx="8763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solidFill>
                  <a:srgbClr val="CC0000"/>
                </a:solidFill>
              </a:rPr>
              <a:t>主程序 </a:t>
            </a:r>
            <a:r>
              <a:rPr kumimoji="1" lang="en-US" altLang="zh-CN" sz="2400">
                <a:solidFill>
                  <a:srgbClr val="CC0000"/>
                </a:solidFill>
              </a:rPr>
              <a:t>:</a:t>
            </a:r>
            <a:r>
              <a:rPr kumimoji="1" lang="zh-CN" altLang="en-US" sz="2400"/>
              <a:t>输入</a:t>
            </a:r>
            <a:r>
              <a:rPr kumimoji="1" lang="en-US" altLang="zh-CN" sz="2400"/>
              <a:t>array</a:t>
            </a:r>
            <a:r>
              <a:rPr kumimoji="1" lang="zh-CN" altLang="en-US" sz="2400"/>
              <a:t>数组，调用 </a:t>
            </a:r>
            <a:r>
              <a:rPr kumimoji="1" lang="en-US" altLang="zh-CN" sz="2400"/>
              <a:t>aver </a:t>
            </a:r>
            <a:r>
              <a:rPr kumimoji="1" lang="zh-CN" altLang="en-US" sz="2400"/>
              <a:t>函数，输出平均值</a:t>
            </a:r>
          </a:p>
        </p:txBody>
      </p:sp>
      <p:sp>
        <p:nvSpPr>
          <p:cNvPr id="344070" name="Text Box 6"/>
          <p:cNvSpPr txBox="1">
            <a:spLocks noChangeArrowheads="1"/>
          </p:cNvSpPr>
          <p:nvPr/>
        </p:nvSpPr>
        <p:spPr bwMode="auto">
          <a:xfrm>
            <a:off x="500063" y="1477963"/>
            <a:ext cx="8458200" cy="286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spcBef>
                <a:spcPct val="20000"/>
              </a:spcBef>
              <a:buClr>
                <a:schemeClr val="accent2"/>
              </a:buClr>
              <a:buSzPct val="80000"/>
              <a:buFont typeface="Wingdings" pitchFamily="2" charset="2"/>
              <a:buNone/>
            </a:pPr>
            <a:r>
              <a:rPr kumimoji="1" lang="en-US" altLang="zh-CN" sz="2400">
                <a:solidFill>
                  <a:srgbClr val="CC0000"/>
                </a:solidFill>
                <a:latin typeface="Arial" charset="0"/>
              </a:rPr>
              <a:t>float aver (float array[ ], int n)</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   int i;</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     float sum=0;</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     for (i=0; i&lt;</a:t>
            </a:r>
            <a:r>
              <a:rPr kumimoji="1" lang="en-US" altLang="zh-CN" sz="2400">
                <a:solidFill>
                  <a:srgbClr val="FF66FF"/>
                </a:solidFill>
                <a:latin typeface="Arial" charset="0"/>
              </a:rPr>
              <a:t>n</a:t>
            </a:r>
            <a:r>
              <a:rPr kumimoji="1" lang="en-US" altLang="zh-CN" sz="2400">
                <a:latin typeface="Arial" charset="0"/>
              </a:rPr>
              <a:t>; i++)</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           sum=sum+array[i];</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     </a:t>
            </a:r>
            <a:r>
              <a:rPr kumimoji="1" lang="en-US" altLang="zh-CN" sz="2400">
                <a:solidFill>
                  <a:srgbClr val="CC0000"/>
                </a:solidFill>
                <a:latin typeface="Arial" charset="0"/>
              </a:rPr>
              <a:t>return sum/n;</a:t>
            </a:r>
          </a:p>
          <a:p>
            <a:pPr algn="l" eaLnBrk="1" hangingPunct="1">
              <a:lnSpc>
                <a:spcPct val="90000"/>
              </a:lnSpc>
              <a:spcBef>
                <a:spcPct val="20000"/>
              </a:spcBef>
              <a:buClr>
                <a:schemeClr val="accent2"/>
              </a:buClr>
              <a:buSzPct val="80000"/>
              <a:buFont typeface="Wingdings" pitchFamily="2" charset="2"/>
              <a:buNone/>
            </a:pPr>
            <a:r>
              <a:rPr kumimoji="1" lang="en-US" altLang="zh-CN" sz="2400">
                <a:latin typeface="Arial" charset="0"/>
              </a:rPr>
              <a:t>}</a:t>
            </a:r>
            <a:endParaRPr kumimoji="1" lang="en-US" altLang="zh-CN" sz="2400" b="0">
              <a:latin typeface="Arial" charset="0"/>
            </a:endParaRPr>
          </a:p>
        </p:txBody>
      </p:sp>
      <p:sp>
        <p:nvSpPr>
          <p:cNvPr id="344071" name="AutoShape 7"/>
          <p:cNvSpPr>
            <a:spLocks noChangeArrowheads="1"/>
          </p:cNvSpPr>
          <p:nvPr/>
        </p:nvSpPr>
        <p:spPr bwMode="auto">
          <a:xfrm>
            <a:off x="5651500" y="2349500"/>
            <a:ext cx="3241675" cy="647700"/>
          </a:xfrm>
          <a:prstGeom prst="wedgeRectCallout">
            <a:avLst>
              <a:gd name="adj1" fmla="val -84917"/>
              <a:gd name="adj2" fmla="val -131861"/>
            </a:avLst>
          </a:prstGeom>
          <a:solidFill>
            <a:srgbClr val="CCFFFF"/>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r>
              <a:rPr kumimoji="1" lang="zh-CN" altLang="en-US" sz="2000"/>
              <a:t>用另外一个参数表示数组的长度</a:t>
            </a:r>
            <a:r>
              <a:rPr kumimoji="1" lang="en-US" altLang="zh-CN" sz="2000"/>
              <a:t>,</a:t>
            </a:r>
            <a:r>
              <a:rPr kumimoji="1" lang="zh-CN" altLang="en-US" sz="2000"/>
              <a:t>提高函数通用性</a:t>
            </a:r>
          </a:p>
        </p:txBody>
      </p:sp>
      <p:sp>
        <p:nvSpPr>
          <p:cNvPr id="344072" name="Text Box 8"/>
          <p:cNvSpPr txBox="1">
            <a:spLocks noChangeArrowheads="1"/>
          </p:cNvSpPr>
          <p:nvPr/>
        </p:nvSpPr>
        <p:spPr bwMode="auto">
          <a:xfrm>
            <a:off x="442913" y="4262438"/>
            <a:ext cx="8458200" cy="2678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400" dirty="0">
                <a:solidFill>
                  <a:srgbClr val="CC0000"/>
                </a:solidFill>
                <a:latin typeface="Arial" charset="0"/>
              </a:rPr>
              <a:t>  </a:t>
            </a:r>
            <a:r>
              <a:rPr kumimoji="1" lang="en-US" altLang="zh-CN" sz="2400" dirty="0" err="1">
                <a:solidFill>
                  <a:srgbClr val="CC0000"/>
                </a:solidFill>
                <a:latin typeface="Arial" charset="0"/>
              </a:rPr>
              <a:t>int</a:t>
            </a:r>
            <a:r>
              <a:rPr kumimoji="1" lang="en-US" altLang="zh-CN" sz="2400" dirty="0">
                <a:solidFill>
                  <a:srgbClr val="CC0000"/>
                </a:solidFill>
                <a:latin typeface="Arial" charset="0"/>
              </a:rPr>
              <a:t> </a:t>
            </a:r>
            <a:r>
              <a:rPr kumimoji="1" lang="en-US" altLang="zh-CN" sz="2400" dirty="0">
                <a:latin typeface="Arial" charset="0"/>
              </a:rPr>
              <a:t>main()</a:t>
            </a:r>
          </a:p>
          <a:p>
            <a:pPr algn="l" eaLnBrk="1" hangingPunct="1"/>
            <a:r>
              <a:rPr kumimoji="1" lang="en-US" altLang="zh-CN" sz="2400" dirty="0">
                <a:latin typeface="Arial" charset="0"/>
              </a:rPr>
              <a:t> {   </a:t>
            </a:r>
            <a:r>
              <a:rPr kumimoji="1" lang="en-US" altLang="zh-CN" sz="2400" dirty="0" err="1">
                <a:latin typeface="Arial" charset="0"/>
              </a:rPr>
              <a:t>int</a:t>
            </a:r>
            <a:r>
              <a:rPr kumimoji="1" lang="en-US" altLang="zh-CN" sz="2400" dirty="0">
                <a:latin typeface="Arial" charset="0"/>
              </a:rPr>
              <a:t> i;</a:t>
            </a:r>
          </a:p>
          <a:p>
            <a:pPr algn="l" eaLnBrk="1" hangingPunct="1"/>
            <a:r>
              <a:rPr kumimoji="1" lang="en-US" altLang="zh-CN" sz="2400" dirty="0">
                <a:latin typeface="Arial" charset="0"/>
              </a:rPr>
              <a:t>     float a[10];</a:t>
            </a:r>
          </a:p>
          <a:p>
            <a:pPr algn="l" eaLnBrk="1" hangingPunct="1"/>
            <a:r>
              <a:rPr kumimoji="1" lang="en-US" altLang="zh-CN" sz="2400" dirty="0">
                <a:latin typeface="Arial" charset="0"/>
              </a:rPr>
              <a:t>     for (i=0; i&lt;</a:t>
            </a:r>
            <a:r>
              <a:rPr kumimoji="1" lang="en-US" altLang="zh-CN" sz="2400" dirty="0">
                <a:solidFill>
                  <a:srgbClr val="FF33CC"/>
                </a:solidFill>
                <a:latin typeface="Arial" charset="0"/>
              </a:rPr>
              <a:t>10</a:t>
            </a:r>
            <a:r>
              <a:rPr kumimoji="1" lang="en-US" altLang="zh-CN" sz="2400" dirty="0">
                <a:latin typeface="Arial" charset="0"/>
              </a:rPr>
              <a:t>; i++)</a:t>
            </a:r>
          </a:p>
          <a:p>
            <a:pPr algn="l" eaLnBrk="1" hangingPunct="1"/>
            <a:r>
              <a:rPr kumimoji="1" lang="en-US" altLang="zh-CN" sz="2400" dirty="0">
                <a:latin typeface="Arial" charset="0"/>
              </a:rPr>
              <a:t>           </a:t>
            </a:r>
            <a:r>
              <a:rPr kumimoji="1" lang="en-US" altLang="zh-CN" sz="2400" dirty="0" err="1">
                <a:latin typeface="Arial" charset="0"/>
              </a:rPr>
              <a:t>scanf</a:t>
            </a:r>
            <a:r>
              <a:rPr kumimoji="1" lang="en-US" altLang="zh-CN" sz="2400" dirty="0">
                <a:latin typeface="Arial" charset="0"/>
              </a:rPr>
              <a:t>("%</a:t>
            </a:r>
            <a:r>
              <a:rPr kumimoji="1" lang="en-US" altLang="zh-CN" sz="2400" dirty="0" err="1">
                <a:latin typeface="Arial" charset="0"/>
              </a:rPr>
              <a:t>f",&amp;a</a:t>
            </a:r>
            <a:r>
              <a:rPr kumimoji="1" lang="en-US" altLang="zh-CN" sz="2400" dirty="0">
                <a:latin typeface="Arial" charset="0"/>
              </a:rPr>
              <a:t>[i]);</a:t>
            </a:r>
          </a:p>
          <a:p>
            <a:pPr algn="l" eaLnBrk="1" hangingPunct="1"/>
            <a:r>
              <a:rPr kumimoji="1" lang="en-US" altLang="zh-CN" sz="2400" dirty="0">
                <a:latin typeface="Arial" charset="0"/>
              </a:rPr>
              <a:t>     </a:t>
            </a:r>
            <a:r>
              <a:rPr kumimoji="1" lang="en-US" altLang="zh-CN" sz="2400" dirty="0" err="1">
                <a:latin typeface="Arial" charset="0"/>
              </a:rPr>
              <a:t>printf</a:t>
            </a:r>
            <a:r>
              <a:rPr kumimoji="1" lang="en-US" altLang="zh-CN" sz="2400" dirty="0">
                <a:latin typeface="Arial" charset="0"/>
              </a:rPr>
              <a:t>("</a:t>
            </a:r>
            <a:r>
              <a:rPr kumimoji="1" lang="zh-CN" altLang="en-US" sz="2400" dirty="0">
                <a:latin typeface="Arial" charset="0"/>
              </a:rPr>
              <a:t>平均值</a:t>
            </a:r>
            <a:r>
              <a:rPr kumimoji="1" lang="en-US" altLang="zh-CN" sz="2400" dirty="0">
                <a:latin typeface="Arial" charset="0"/>
              </a:rPr>
              <a:t>=%f\</a:t>
            </a:r>
            <a:r>
              <a:rPr kumimoji="1" lang="en-US" altLang="zh-CN" sz="2400" dirty="0" err="1">
                <a:latin typeface="Arial" charset="0"/>
              </a:rPr>
              <a:t>n",</a:t>
            </a:r>
            <a:r>
              <a:rPr kumimoji="1" lang="en-US" altLang="zh-CN" sz="2400" dirty="0" err="1">
                <a:solidFill>
                  <a:srgbClr val="CC0000"/>
                </a:solidFill>
                <a:latin typeface="Arial" charset="0"/>
              </a:rPr>
              <a:t>aver</a:t>
            </a:r>
            <a:r>
              <a:rPr kumimoji="1" lang="en-US" altLang="zh-CN" sz="2400" dirty="0">
                <a:latin typeface="Arial" charset="0"/>
              </a:rPr>
              <a:t>(</a:t>
            </a:r>
            <a:r>
              <a:rPr kumimoji="1" lang="en-US" altLang="zh-CN" sz="2400" dirty="0">
                <a:solidFill>
                  <a:srgbClr val="CC0000"/>
                </a:solidFill>
                <a:latin typeface="Arial" charset="0"/>
              </a:rPr>
              <a:t>a</a:t>
            </a:r>
            <a:r>
              <a:rPr kumimoji="1" lang="en-US" altLang="zh-CN" sz="2400" dirty="0">
                <a:latin typeface="Arial" charset="0"/>
              </a:rPr>
              <a:t>,</a:t>
            </a:r>
            <a:r>
              <a:rPr kumimoji="1" lang="en-US" altLang="zh-CN" sz="2400" dirty="0">
                <a:solidFill>
                  <a:schemeClr val="accent1"/>
                </a:solidFill>
                <a:latin typeface="Arial" charset="0"/>
              </a:rPr>
              <a:t>10</a:t>
            </a:r>
            <a:r>
              <a:rPr kumimoji="1" lang="en-US" altLang="zh-CN" sz="2400" dirty="0">
                <a:latin typeface="Arial" charset="0"/>
              </a:rPr>
              <a:t>));</a:t>
            </a:r>
          </a:p>
          <a:p>
            <a:pPr algn="l" eaLnBrk="1" hangingPunct="1"/>
            <a:r>
              <a:rPr kumimoji="1" lang="en-US" altLang="zh-CN" sz="2400" dirty="0">
                <a:latin typeface="Arial" charset="0"/>
              </a:rPr>
              <a:t>     return 0;}</a:t>
            </a:r>
          </a:p>
        </p:txBody>
      </p:sp>
      <p:sp>
        <p:nvSpPr>
          <p:cNvPr id="35849" name="AutoShape 9"/>
          <p:cNvSpPr>
            <a:spLocks noChangeArrowheads="1"/>
          </p:cNvSpPr>
          <p:nvPr/>
        </p:nvSpPr>
        <p:spPr bwMode="auto">
          <a:xfrm>
            <a:off x="5651500" y="3429000"/>
            <a:ext cx="2362200" cy="1219200"/>
          </a:xfrm>
          <a:prstGeom prst="wedgeRectCallout">
            <a:avLst>
              <a:gd name="adj1" fmla="val -132861"/>
              <a:gd name="adj2" fmla="val -179949"/>
            </a:avLst>
          </a:prstGeom>
          <a:solidFill>
            <a:srgbClr val="D8D8F2"/>
          </a:solidFill>
          <a:ln w="127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400"/>
              <a:t>形参数组不指定大小，数组名后跟一个空方括号</a:t>
            </a:r>
          </a:p>
        </p:txBody>
      </p:sp>
      <p:grpSp>
        <p:nvGrpSpPr>
          <p:cNvPr id="35850" name="Group 10"/>
          <p:cNvGrpSpPr>
            <a:grpSpLocks/>
          </p:cNvGrpSpPr>
          <p:nvPr/>
        </p:nvGrpSpPr>
        <p:grpSpPr bwMode="auto">
          <a:xfrm>
            <a:off x="4572000" y="5589588"/>
            <a:ext cx="2271713" cy="873125"/>
            <a:chOff x="3600" y="3146"/>
            <a:chExt cx="1431" cy="550"/>
          </a:xfrm>
        </p:grpSpPr>
        <p:sp>
          <p:nvSpPr>
            <p:cNvPr id="51211" name="Line 11"/>
            <p:cNvSpPr>
              <a:spLocks noChangeShapeType="1"/>
            </p:cNvSpPr>
            <p:nvPr/>
          </p:nvSpPr>
          <p:spPr bwMode="auto">
            <a:xfrm>
              <a:off x="3600" y="3696"/>
              <a:ext cx="432" cy="0"/>
            </a:xfrm>
            <a:prstGeom prst="line">
              <a:avLst/>
            </a:prstGeom>
            <a:noFill/>
            <a:ln w="38100">
              <a:solidFill>
                <a:srgbClr val="FF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2" name="AutoShape 12"/>
            <p:cNvSpPr>
              <a:spLocks/>
            </p:cNvSpPr>
            <p:nvPr/>
          </p:nvSpPr>
          <p:spPr bwMode="auto">
            <a:xfrm>
              <a:off x="4455" y="3146"/>
              <a:ext cx="576" cy="384"/>
            </a:xfrm>
            <a:prstGeom prst="borderCallout1">
              <a:avLst>
                <a:gd name="adj1" fmla="val 18750"/>
                <a:gd name="adj2" fmla="val -8333"/>
                <a:gd name="adj3" fmla="val 145051"/>
                <a:gd name="adj4" fmla="val -84551"/>
              </a:avLst>
            </a:prstGeom>
            <a:solidFill>
              <a:srgbClr val="B1FFEB"/>
            </a:solidFill>
            <a:ln w="19050">
              <a:solidFill>
                <a:srgbClr val="FF0000"/>
              </a:solidFill>
              <a:miter lim="800000"/>
              <a:headEnd type="triangle" w="med" len="lg"/>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400"/>
                <a:t>实参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wipe(left)">
                                      <p:cBhvr>
                                        <p:cTn id="7" dur="500"/>
                                        <p:tgtEl>
                                          <p:spTgt spid="344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68"/>
                                        </p:tgtEl>
                                        <p:attrNameLst>
                                          <p:attrName>style.visibility</p:attrName>
                                        </p:attrNameLst>
                                      </p:cBhvr>
                                      <p:to>
                                        <p:strVal val="visible"/>
                                      </p:to>
                                    </p:set>
                                    <p:animEffect transition="in" filter="wipe(left)">
                                      <p:cBhvr>
                                        <p:cTn id="12" dur="500"/>
                                        <p:tgtEl>
                                          <p:spTgt spid="344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69"/>
                                        </p:tgtEl>
                                        <p:attrNameLst>
                                          <p:attrName>style.visibility</p:attrName>
                                        </p:attrNameLst>
                                      </p:cBhvr>
                                      <p:to>
                                        <p:strVal val="visible"/>
                                      </p:to>
                                    </p:set>
                                    <p:animEffect transition="in" filter="wipe(left)">
                                      <p:cBhvr>
                                        <p:cTn id="17" dur="500"/>
                                        <p:tgtEl>
                                          <p:spTgt spid="344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4070"/>
                                        </p:tgtEl>
                                        <p:attrNameLst>
                                          <p:attrName>style.visibility</p:attrName>
                                        </p:attrNameLst>
                                      </p:cBhvr>
                                      <p:to>
                                        <p:strVal val="visible"/>
                                      </p:to>
                                    </p:set>
                                    <p:animEffect transition="in" filter="wipe(up)">
                                      <p:cBhvr>
                                        <p:cTn id="22" dur="500"/>
                                        <p:tgtEl>
                                          <p:spTgt spid="3440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4071"/>
                                        </p:tgtEl>
                                        <p:attrNameLst>
                                          <p:attrName>style.visibility</p:attrName>
                                        </p:attrNameLst>
                                      </p:cBhvr>
                                      <p:to>
                                        <p:strVal val="visible"/>
                                      </p:to>
                                    </p:set>
                                    <p:animEffect transition="in" filter="wipe(down)">
                                      <p:cBhvr>
                                        <p:cTn id="27" dur="500"/>
                                        <p:tgtEl>
                                          <p:spTgt spid="3440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4072"/>
                                        </p:tgtEl>
                                        <p:attrNameLst>
                                          <p:attrName>style.visibility</p:attrName>
                                        </p:attrNameLst>
                                      </p:cBhvr>
                                      <p:to>
                                        <p:strVal val="visible"/>
                                      </p:to>
                                    </p:set>
                                    <p:animEffect transition="in" filter="wipe(up)">
                                      <p:cBhvr>
                                        <p:cTn id="32" dur="500"/>
                                        <p:tgtEl>
                                          <p:spTgt spid="3440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849"/>
                                        </p:tgtEl>
                                        <p:attrNameLst>
                                          <p:attrName>style.visibility</p:attrName>
                                        </p:attrNameLst>
                                      </p:cBhvr>
                                      <p:to>
                                        <p:strVal val="visible"/>
                                      </p:to>
                                    </p:set>
                                    <p:animEffect transition="in" filter="wipe(up)">
                                      <p:cBhvr>
                                        <p:cTn id="37" dur="500"/>
                                        <p:tgtEl>
                                          <p:spTgt spid="35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5850"/>
                                        </p:tgtEl>
                                        <p:attrNameLst>
                                          <p:attrName>style.visibility</p:attrName>
                                        </p:attrNameLst>
                                      </p:cBhvr>
                                      <p:to>
                                        <p:strVal val="visible"/>
                                      </p:to>
                                    </p:set>
                                    <p:animEffect transition="in" filter="wipe(left)">
                                      <p:cBhvr>
                                        <p:cTn id="42"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utoUpdateAnimBg="0"/>
      <p:bldP spid="344068" grpId="0" autoUpdateAnimBg="0"/>
      <p:bldP spid="344069" grpId="0" autoUpdateAnimBg="0"/>
      <p:bldP spid="344070" grpId="0" animBg="1" autoUpdateAnimBg="0"/>
      <p:bldP spid="344071" grpId="0" animBg="1"/>
      <p:bldP spid="344072" grpId="0" animBg="1" autoUpdateAnimBg="0"/>
      <p:bldP spid="3584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C54CE301-A212-484F-AD1F-F62D3A62BF5A}" type="slidenum">
              <a:rPr lang="zh-CN" altLang="en-US" b="1">
                <a:solidFill>
                  <a:srgbClr val="FF9900"/>
                </a:solidFill>
              </a:rPr>
              <a:pPr>
                <a:defRPr/>
              </a:pPr>
              <a:t>42</a:t>
            </a:fld>
            <a:r>
              <a:rPr lang="zh-CN" altLang="en-US" b="1"/>
              <a:t> </a:t>
            </a:r>
            <a:r>
              <a:rPr lang="zh-CN" altLang="en-US"/>
              <a:t>页</a:t>
            </a:r>
          </a:p>
        </p:txBody>
      </p:sp>
      <p:sp>
        <p:nvSpPr>
          <p:cNvPr id="100356" name="Rectangle 4"/>
          <p:cNvSpPr>
            <a:spLocks noGrp="1" noChangeArrowheads="1"/>
          </p:cNvSpPr>
          <p:nvPr>
            <p:ph type="body" sz="half" idx="2"/>
          </p:nvPr>
        </p:nvSpPr>
        <p:spPr>
          <a:xfrm>
            <a:off x="468313" y="692150"/>
            <a:ext cx="8210550" cy="5041900"/>
          </a:xfrm>
          <a:extLst>
            <a:ext uri="{909E8E84-426E-40DD-AFC4-6F175D3DCCD1}">
              <a14:hiddenFill xmlns:a14="http://schemas.microsoft.com/office/drawing/2010/main">
                <a:solidFill>
                  <a:srgbClr val="CCFFFF"/>
                </a:solidFill>
              </a14:hiddenFill>
            </a:ext>
          </a:extLst>
        </p:spPr>
        <p:txBody>
          <a:bodyPr/>
          <a:lstStyle/>
          <a:p>
            <a:pPr>
              <a:buFontTx/>
              <a:buNone/>
            </a:pPr>
            <a:r>
              <a:rPr lang="en-US" altLang="zh-CN" b="1">
                <a:solidFill>
                  <a:schemeClr val="tx1"/>
                </a:solidFill>
                <a:latin typeface="Arial" charset="0"/>
                <a:ea typeface="Arial Unicode MS" pitchFamily="34" charset="-122"/>
                <a:cs typeface="Arial Unicode MS" pitchFamily="34" charset="-122"/>
              </a:rPr>
              <a:t>[</a:t>
            </a:r>
            <a:r>
              <a:rPr lang="zh-CN" altLang="en-US" b="1">
                <a:solidFill>
                  <a:schemeClr val="tx1"/>
                </a:solidFill>
                <a:latin typeface="Arial" charset="0"/>
                <a:ea typeface="Arial Unicode MS" pitchFamily="34" charset="-122"/>
                <a:cs typeface="Arial Unicode MS" pitchFamily="34" charset="-122"/>
              </a:rPr>
              <a:t>例</a:t>
            </a:r>
            <a:r>
              <a:rPr lang="en-US" altLang="zh-CN" b="1">
                <a:solidFill>
                  <a:schemeClr val="tx1"/>
                </a:solidFill>
                <a:latin typeface="Arial" charset="0"/>
                <a:ea typeface="Arial Unicode MS" pitchFamily="34" charset="-122"/>
                <a:cs typeface="Arial Unicode MS" pitchFamily="34" charset="-122"/>
              </a:rPr>
              <a:t>8-10]    </a:t>
            </a:r>
            <a:r>
              <a:rPr lang="zh-CN" altLang="en-US" b="1">
                <a:solidFill>
                  <a:schemeClr val="tx1"/>
                </a:solidFill>
                <a:latin typeface="Arial" charset="0"/>
                <a:ea typeface="Arial Unicode MS" pitchFamily="34" charset="-122"/>
                <a:cs typeface="Arial Unicode MS" pitchFamily="34" charset="-122"/>
              </a:rPr>
              <a:t>阅读如下程序</a:t>
            </a:r>
            <a:r>
              <a:rPr lang="en-US" altLang="zh-CN" b="1">
                <a:solidFill>
                  <a:schemeClr val="tx1"/>
                </a:solidFill>
                <a:latin typeface="Arial" charset="0"/>
                <a:ea typeface="Arial Unicode MS" pitchFamily="34" charset="-122"/>
                <a:cs typeface="Arial Unicode MS" pitchFamily="34" charset="-122"/>
              </a:rPr>
              <a:t>,</a:t>
            </a:r>
            <a:r>
              <a:rPr lang="zh-CN" altLang="en-US" b="1">
                <a:solidFill>
                  <a:schemeClr val="tx1"/>
                </a:solidFill>
                <a:latin typeface="Arial" charset="0"/>
                <a:ea typeface="Arial Unicode MS" pitchFamily="34" charset="-122"/>
                <a:cs typeface="Arial Unicode MS" pitchFamily="34" charset="-122"/>
              </a:rPr>
              <a:t>给出打印结果。</a:t>
            </a:r>
          </a:p>
          <a:p>
            <a:pPr>
              <a:buFontTx/>
              <a:buNone/>
            </a:pPr>
            <a:r>
              <a:rPr lang="zh-CN" altLang="en-US" b="1">
                <a:latin typeface="Arial" charset="0"/>
                <a:ea typeface="Arial Unicode MS" pitchFamily="34" charset="-122"/>
                <a:cs typeface="Arial Unicode MS" pitchFamily="34" charset="-122"/>
              </a:rPr>
              <a:t> </a:t>
            </a:r>
            <a:r>
              <a:rPr lang="en-US" altLang="zh-CN" b="1">
                <a:solidFill>
                  <a:schemeClr val="tx1"/>
                </a:solidFill>
                <a:latin typeface="Arial" charset="0"/>
                <a:ea typeface="Arial Unicode MS" pitchFamily="34" charset="-122"/>
                <a:cs typeface="Arial Unicode MS" pitchFamily="34" charset="-122"/>
              </a:rPr>
              <a:t>void swap( int  a[2])</a:t>
            </a:r>
          </a:p>
          <a:p>
            <a:pPr>
              <a:buFontTx/>
              <a:buNone/>
            </a:pPr>
            <a:r>
              <a:rPr lang="en-US" altLang="zh-CN" b="1">
                <a:solidFill>
                  <a:schemeClr val="tx1"/>
                </a:solidFill>
                <a:latin typeface="Arial" charset="0"/>
                <a:ea typeface="Arial Unicode MS" pitchFamily="34" charset="-122"/>
                <a:cs typeface="Arial Unicode MS" pitchFamily="34" charset="-122"/>
              </a:rPr>
              <a:t>     {  int t;</a:t>
            </a:r>
          </a:p>
          <a:p>
            <a:pPr>
              <a:buFontTx/>
              <a:buNone/>
            </a:pPr>
            <a:r>
              <a:rPr lang="en-US" altLang="zh-CN" b="1">
                <a:solidFill>
                  <a:schemeClr val="tx1"/>
                </a:solidFill>
                <a:latin typeface="Arial" charset="0"/>
                <a:ea typeface="Arial Unicode MS" pitchFamily="34" charset="-122"/>
                <a:cs typeface="Arial Unicode MS" pitchFamily="34" charset="-122"/>
              </a:rPr>
              <a:t>         t=a[0];  a[0]=a[1];  a[1]=t;</a:t>
            </a:r>
          </a:p>
          <a:p>
            <a:pPr>
              <a:buFontTx/>
              <a:buNone/>
            </a:pPr>
            <a:r>
              <a:rPr lang="en-US" altLang="zh-CN" b="1">
                <a:solidFill>
                  <a:schemeClr val="tx1"/>
                </a:solidFill>
                <a:latin typeface="Arial" charset="0"/>
                <a:ea typeface="Arial Unicode MS" pitchFamily="34" charset="-122"/>
                <a:cs typeface="Arial Unicode MS" pitchFamily="34" charset="-122"/>
              </a:rPr>
              <a:t>     }</a:t>
            </a:r>
          </a:p>
          <a:p>
            <a:pPr>
              <a:buFontTx/>
              <a:buNone/>
            </a:pPr>
            <a:r>
              <a:rPr lang="en-US" altLang="zh-CN" b="1">
                <a:solidFill>
                  <a:schemeClr val="tx1"/>
                </a:solidFill>
                <a:latin typeface="Arial" charset="0"/>
                <a:ea typeface="Arial Unicode MS" pitchFamily="34" charset="-122"/>
                <a:cs typeface="Arial Unicode MS" pitchFamily="34" charset="-122"/>
              </a:rPr>
              <a:t> main( )</a:t>
            </a:r>
          </a:p>
          <a:p>
            <a:pPr>
              <a:buFontTx/>
              <a:buNone/>
            </a:pPr>
            <a:r>
              <a:rPr lang="en-US" altLang="zh-CN" b="1">
                <a:solidFill>
                  <a:schemeClr val="tx1"/>
                </a:solidFill>
                <a:latin typeface="Arial" charset="0"/>
                <a:ea typeface="Arial Unicode MS" pitchFamily="34" charset="-122"/>
                <a:cs typeface="Arial Unicode MS" pitchFamily="34" charset="-122"/>
              </a:rPr>
              <a:t>    {  int b[2]={10,2} ;</a:t>
            </a:r>
          </a:p>
          <a:p>
            <a:pPr>
              <a:buFontTx/>
              <a:buNone/>
            </a:pPr>
            <a:r>
              <a:rPr lang="en-US" altLang="zh-CN" b="1">
                <a:solidFill>
                  <a:schemeClr val="tx1"/>
                </a:solidFill>
                <a:latin typeface="Arial" charset="0"/>
                <a:ea typeface="Arial Unicode MS" pitchFamily="34" charset="-122"/>
                <a:cs typeface="Arial Unicode MS" pitchFamily="34" charset="-122"/>
              </a:rPr>
              <a:t>        swap(</a:t>
            </a:r>
            <a:r>
              <a:rPr lang="en-US" altLang="zh-CN" b="1">
                <a:solidFill>
                  <a:srgbClr val="CC0000"/>
                </a:solidFill>
                <a:latin typeface="Arial" charset="0"/>
                <a:ea typeface="Arial Unicode MS" pitchFamily="34" charset="-122"/>
                <a:cs typeface="Arial Unicode MS" pitchFamily="34" charset="-122"/>
              </a:rPr>
              <a:t>b</a:t>
            </a:r>
            <a:r>
              <a:rPr lang="en-US" altLang="zh-CN" b="1">
                <a:solidFill>
                  <a:schemeClr val="tx1"/>
                </a:solidFill>
                <a:latin typeface="Arial" charset="0"/>
                <a:ea typeface="Arial Unicode MS" pitchFamily="34" charset="-122"/>
                <a:cs typeface="Arial Unicode MS" pitchFamily="34" charset="-122"/>
              </a:rPr>
              <a:t>);</a:t>
            </a:r>
          </a:p>
          <a:p>
            <a:pPr>
              <a:buFontTx/>
              <a:buNone/>
            </a:pPr>
            <a:r>
              <a:rPr lang="en-US" altLang="zh-CN" b="1">
                <a:solidFill>
                  <a:schemeClr val="tx1"/>
                </a:solidFill>
                <a:latin typeface="Arial" charset="0"/>
                <a:ea typeface="Arial Unicode MS" pitchFamily="34" charset="-122"/>
                <a:cs typeface="Arial Unicode MS" pitchFamily="34" charset="-122"/>
              </a:rPr>
              <a:t>        printf(“b[0]=%d,b[1]=%d\n”,b[0],b[1]);</a:t>
            </a:r>
          </a:p>
          <a:p>
            <a:pPr>
              <a:buFontTx/>
              <a:buNone/>
            </a:pPr>
            <a:r>
              <a:rPr lang="en-US" altLang="zh-CN" b="1">
                <a:solidFill>
                  <a:schemeClr val="tx1"/>
                </a:solidFill>
                <a:latin typeface="Arial" charset="0"/>
                <a:ea typeface="Arial Unicode MS" pitchFamily="34" charset="-122"/>
                <a:cs typeface="Arial Unicode MS" pitchFamily="34" charset="-122"/>
              </a:rPr>
              <a:t>    }</a:t>
            </a:r>
          </a:p>
        </p:txBody>
      </p:sp>
      <p:sp>
        <p:nvSpPr>
          <p:cNvPr id="100358" name="Text Box 6"/>
          <p:cNvSpPr txBox="1">
            <a:spLocks noChangeArrowheads="1"/>
          </p:cNvSpPr>
          <p:nvPr/>
        </p:nvSpPr>
        <p:spPr bwMode="auto">
          <a:xfrm>
            <a:off x="539750" y="5876925"/>
            <a:ext cx="29527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zh-CN" altLang="en-US" sz="2400">
                <a:solidFill>
                  <a:srgbClr val="CC0000"/>
                </a:solidFill>
              </a:rPr>
              <a:t>结果：</a:t>
            </a:r>
            <a:r>
              <a:rPr kumimoji="1" lang="en-US" altLang="zh-CN" sz="2400">
                <a:solidFill>
                  <a:srgbClr val="CC0000"/>
                </a:solidFill>
              </a:rPr>
              <a:t>b[0]=2,b[1]=10</a:t>
            </a:r>
          </a:p>
        </p:txBody>
      </p:sp>
      <p:sp>
        <p:nvSpPr>
          <p:cNvPr id="100369" name="AutoShape 17"/>
          <p:cNvSpPr>
            <a:spLocks/>
          </p:cNvSpPr>
          <p:nvPr/>
        </p:nvSpPr>
        <p:spPr bwMode="auto">
          <a:xfrm>
            <a:off x="6796088" y="693738"/>
            <a:ext cx="2097087" cy="914400"/>
          </a:xfrm>
          <a:prstGeom prst="borderCallout1">
            <a:avLst>
              <a:gd name="adj1" fmla="val 108333"/>
              <a:gd name="adj2" fmla="val 94551"/>
              <a:gd name="adj3" fmla="val 108333"/>
              <a:gd name="adj4" fmla="val -203181"/>
            </a:avLst>
          </a:prstGeom>
          <a:solidFill>
            <a:schemeClr val="accent1"/>
          </a:solidFill>
          <a:ln w="28575">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可不定义 长度</a:t>
            </a:r>
          </a:p>
          <a:p>
            <a:pPr algn="ctr"/>
            <a:r>
              <a:rPr kumimoji="1" lang="en-US" altLang="zh-CN" sz="2800"/>
              <a:t>int  a[]</a:t>
            </a:r>
          </a:p>
        </p:txBody>
      </p:sp>
      <p:grpSp>
        <p:nvGrpSpPr>
          <p:cNvPr id="100371" name="Group 19"/>
          <p:cNvGrpSpPr>
            <a:grpSpLocks/>
          </p:cNvGrpSpPr>
          <p:nvPr/>
        </p:nvGrpSpPr>
        <p:grpSpPr bwMode="auto">
          <a:xfrm>
            <a:off x="5762625" y="2755900"/>
            <a:ext cx="3273425" cy="1916113"/>
            <a:chOff x="774" y="1962"/>
            <a:chExt cx="2366" cy="1300"/>
          </a:xfrm>
        </p:grpSpPr>
        <p:grpSp>
          <p:nvGrpSpPr>
            <p:cNvPr id="52233" name="Group 20"/>
            <p:cNvGrpSpPr>
              <a:grpSpLocks/>
            </p:cNvGrpSpPr>
            <p:nvPr/>
          </p:nvGrpSpPr>
          <p:grpSpPr bwMode="auto">
            <a:xfrm>
              <a:off x="884" y="2387"/>
              <a:ext cx="2256" cy="510"/>
              <a:chOff x="684" y="2736"/>
              <a:chExt cx="2256" cy="510"/>
            </a:xfrm>
          </p:grpSpPr>
          <p:sp>
            <p:nvSpPr>
              <p:cNvPr id="52236" name="Rectangle 21"/>
              <p:cNvSpPr>
                <a:spLocks noChangeArrowheads="1"/>
              </p:cNvSpPr>
              <p:nvPr/>
            </p:nvSpPr>
            <p:spPr bwMode="auto">
              <a:xfrm>
                <a:off x="684" y="2866"/>
                <a:ext cx="2256" cy="251"/>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7" name="Line 22"/>
              <p:cNvSpPr>
                <a:spLocks noChangeShapeType="1"/>
              </p:cNvSpPr>
              <p:nvPr/>
            </p:nvSpPr>
            <p:spPr bwMode="auto">
              <a:xfrm>
                <a:off x="1020" y="2736"/>
                <a:ext cx="0" cy="51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8" name="Line 23"/>
              <p:cNvSpPr>
                <a:spLocks noChangeShapeType="1"/>
              </p:cNvSpPr>
              <p:nvPr/>
            </p:nvSpPr>
            <p:spPr bwMode="auto">
              <a:xfrm>
                <a:off x="1308" y="2736"/>
                <a:ext cx="0" cy="51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9" name="Line 24"/>
              <p:cNvSpPr>
                <a:spLocks noChangeShapeType="1"/>
              </p:cNvSpPr>
              <p:nvPr/>
            </p:nvSpPr>
            <p:spPr bwMode="auto">
              <a:xfrm>
                <a:off x="2700" y="2736"/>
                <a:ext cx="0" cy="51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2234" name="Rectangle 25"/>
            <p:cNvSpPr>
              <a:spLocks noChangeArrowheads="1"/>
            </p:cNvSpPr>
            <p:nvPr/>
          </p:nvSpPr>
          <p:spPr bwMode="auto">
            <a:xfrm>
              <a:off x="819" y="1962"/>
              <a:ext cx="967" cy="439"/>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zh-CN" sz="3600" b="0">
                  <a:solidFill>
                    <a:schemeClr val="hlink"/>
                  </a:solidFill>
                  <a:latin typeface="隶书" pitchFamily="49" charset="-122"/>
                  <a:ea typeface="隶书" pitchFamily="49" charset="-122"/>
                </a:rPr>
                <a:t>b</a:t>
              </a:r>
              <a:r>
                <a:rPr kumimoji="1" lang="zh-CN" altLang="zh-CN" sz="3600" b="0">
                  <a:solidFill>
                    <a:schemeClr val="hlink"/>
                  </a:solidFill>
                  <a:latin typeface="隶书" pitchFamily="49" charset="-122"/>
                  <a:ea typeface="隶书" pitchFamily="49" charset="-122"/>
                </a:rPr>
                <a:t>数组</a:t>
              </a:r>
              <a:endParaRPr kumimoji="1" lang="zh-CN" altLang="en-US" sz="3600" b="0">
                <a:solidFill>
                  <a:schemeClr val="hlink"/>
                </a:solidFill>
                <a:latin typeface="隶书" pitchFamily="49" charset="-122"/>
                <a:ea typeface="隶书" pitchFamily="49" charset="-122"/>
              </a:endParaRPr>
            </a:p>
          </p:txBody>
        </p:sp>
        <p:sp>
          <p:nvSpPr>
            <p:cNvPr id="52235" name="Rectangle 26"/>
            <p:cNvSpPr>
              <a:spLocks noChangeArrowheads="1"/>
            </p:cNvSpPr>
            <p:nvPr/>
          </p:nvSpPr>
          <p:spPr bwMode="auto">
            <a:xfrm>
              <a:off x="774" y="2823"/>
              <a:ext cx="967" cy="439"/>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CC99FF"/>
                </a:buClr>
                <a:buFont typeface="Monotype Sorts" pitchFamily="2" charset="2"/>
                <a:buNone/>
              </a:pPr>
              <a:r>
                <a:rPr kumimoji="1" lang="en-US" altLang="zh-CN" sz="3600" b="0">
                  <a:solidFill>
                    <a:schemeClr val="hlink"/>
                  </a:solidFill>
                  <a:latin typeface="隶书" pitchFamily="49" charset="-122"/>
                  <a:ea typeface="隶书" pitchFamily="49" charset="-122"/>
                </a:rPr>
                <a:t>a</a:t>
              </a:r>
              <a:r>
                <a:rPr kumimoji="1" lang="zh-CN" altLang="zh-CN" sz="3600" b="0">
                  <a:solidFill>
                    <a:schemeClr val="hlink"/>
                  </a:solidFill>
                  <a:latin typeface="隶书" pitchFamily="49" charset="-122"/>
                  <a:ea typeface="隶书" pitchFamily="49" charset="-122"/>
                </a:rPr>
                <a:t>数组</a:t>
              </a:r>
              <a:endParaRPr kumimoji="1" lang="zh-CN" altLang="en-US" sz="3600" b="0">
                <a:solidFill>
                  <a:schemeClr val="hlink"/>
                </a:solidFill>
                <a:latin typeface="隶书" pitchFamily="49" charset="-122"/>
                <a:ea typeface="隶书" pitchFamily="49" charset="-122"/>
              </a:endParaRPr>
            </a:p>
          </p:txBody>
        </p:sp>
      </p:grpSp>
      <p:sp>
        <p:nvSpPr>
          <p:cNvPr id="100379" name="AutoShape 27"/>
          <p:cNvSpPr>
            <a:spLocks/>
          </p:cNvSpPr>
          <p:nvPr/>
        </p:nvSpPr>
        <p:spPr bwMode="auto">
          <a:xfrm>
            <a:off x="7451725" y="5186363"/>
            <a:ext cx="1692275" cy="1266825"/>
          </a:xfrm>
          <a:prstGeom prst="borderCallout2">
            <a:avLst>
              <a:gd name="adj1" fmla="val 9023"/>
              <a:gd name="adj2" fmla="val -4505"/>
              <a:gd name="adj3" fmla="val 9023"/>
              <a:gd name="adj4" fmla="val -39870"/>
              <a:gd name="adj5" fmla="val 9023"/>
              <a:gd name="adj6" fmla="val -76546"/>
            </a:avLst>
          </a:prstGeom>
          <a:solidFill>
            <a:srgbClr val="FFCC00"/>
          </a:solidFill>
          <a:ln w="28575">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600"/>
              <a:t>在调用函数过程中改变了原数组的值，实参数组与形参数组共享一组存储空间，</a:t>
            </a:r>
            <a:endParaRPr lang="zh-CN" altLang="en-US" sz="1600" b="0"/>
          </a:p>
        </p:txBody>
      </p:sp>
      <p:sp>
        <p:nvSpPr>
          <p:cNvPr id="100381" name="WordArt 29"/>
          <p:cNvSpPr>
            <a:spLocks noChangeArrowheads="1" noChangeShapeType="1" noTextEdit="1"/>
          </p:cNvSpPr>
          <p:nvPr/>
        </p:nvSpPr>
        <p:spPr bwMode="auto">
          <a:xfrm>
            <a:off x="6300788" y="2060575"/>
            <a:ext cx="2428875" cy="47625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zh-CN" altLang="en-US" sz="3600" kern="10">
                <a:ln w="9525">
                  <a:round/>
                  <a:headEnd/>
                  <a:tailEnd/>
                </a:ln>
                <a:gradFill rotWithShape="1">
                  <a:gsLst>
                    <a:gs pos="0">
                      <a:srgbClr val="FF9999"/>
                    </a:gs>
                    <a:gs pos="50000">
                      <a:srgbClr val="FFFFFF"/>
                    </a:gs>
                    <a:gs pos="100000">
                      <a:srgbClr val="FF9999"/>
                    </a:gs>
                  </a:gsLst>
                  <a:lin ang="5400000" scaled="1"/>
                </a:gradFill>
                <a:latin typeface="隶书"/>
                <a:ea typeface="隶书"/>
              </a:rPr>
              <a:t>地址传递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animEffect transition="in" filter="wipe(left)">
                                      <p:cBhvr>
                                        <p:cTn id="7" dur="500"/>
                                        <p:tgtEl>
                                          <p:spTgt spid="1003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6">
                                            <p:txEl>
                                              <p:pRg st="1" end="1"/>
                                            </p:txEl>
                                          </p:spTgt>
                                        </p:tgtEl>
                                        <p:attrNameLst>
                                          <p:attrName>style.visibility</p:attrName>
                                        </p:attrNameLst>
                                      </p:cBhvr>
                                      <p:to>
                                        <p:strVal val="visible"/>
                                      </p:to>
                                    </p:set>
                                    <p:animEffect transition="in" filter="wipe(left)">
                                      <p:cBhvr>
                                        <p:cTn id="12" dur="500"/>
                                        <p:tgtEl>
                                          <p:spTgt spid="1003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6">
                                            <p:txEl>
                                              <p:pRg st="2" end="2"/>
                                            </p:txEl>
                                          </p:spTgt>
                                        </p:tgtEl>
                                        <p:attrNameLst>
                                          <p:attrName>style.visibility</p:attrName>
                                        </p:attrNameLst>
                                      </p:cBhvr>
                                      <p:to>
                                        <p:strVal val="visible"/>
                                      </p:to>
                                    </p:set>
                                    <p:animEffect transition="in" filter="wipe(left)">
                                      <p:cBhvr>
                                        <p:cTn id="17" dur="500"/>
                                        <p:tgtEl>
                                          <p:spTgt spid="1003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56">
                                            <p:txEl>
                                              <p:pRg st="3" end="3"/>
                                            </p:txEl>
                                          </p:spTgt>
                                        </p:tgtEl>
                                        <p:attrNameLst>
                                          <p:attrName>style.visibility</p:attrName>
                                        </p:attrNameLst>
                                      </p:cBhvr>
                                      <p:to>
                                        <p:strVal val="visible"/>
                                      </p:to>
                                    </p:set>
                                    <p:animEffect transition="in" filter="wipe(left)">
                                      <p:cBhvr>
                                        <p:cTn id="22" dur="500"/>
                                        <p:tgtEl>
                                          <p:spTgt spid="1003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6">
                                            <p:txEl>
                                              <p:pRg st="4" end="4"/>
                                            </p:txEl>
                                          </p:spTgt>
                                        </p:tgtEl>
                                        <p:attrNameLst>
                                          <p:attrName>style.visibility</p:attrName>
                                        </p:attrNameLst>
                                      </p:cBhvr>
                                      <p:to>
                                        <p:strVal val="visible"/>
                                      </p:to>
                                    </p:set>
                                    <p:animEffect transition="in" filter="wipe(left)">
                                      <p:cBhvr>
                                        <p:cTn id="27" dur="500"/>
                                        <p:tgtEl>
                                          <p:spTgt spid="10035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356">
                                            <p:txEl>
                                              <p:pRg st="5" end="5"/>
                                            </p:txEl>
                                          </p:spTgt>
                                        </p:tgtEl>
                                        <p:attrNameLst>
                                          <p:attrName>style.visibility</p:attrName>
                                        </p:attrNameLst>
                                      </p:cBhvr>
                                      <p:to>
                                        <p:strVal val="visible"/>
                                      </p:to>
                                    </p:set>
                                    <p:animEffect transition="in" filter="wipe(left)">
                                      <p:cBhvr>
                                        <p:cTn id="32" dur="500"/>
                                        <p:tgtEl>
                                          <p:spTgt spid="10035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0356">
                                            <p:txEl>
                                              <p:pRg st="6" end="6"/>
                                            </p:txEl>
                                          </p:spTgt>
                                        </p:tgtEl>
                                        <p:attrNameLst>
                                          <p:attrName>style.visibility</p:attrName>
                                        </p:attrNameLst>
                                      </p:cBhvr>
                                      <p:to>
                                        <p:strVal val="visible"/>
                                      </p:to>
                                    </p:set>
                                    <p:animEffect transition="in" filter="wipe(left)">
                                      <p:cBhvr>
                                        <p:cTn id="37" dur="500"/>
                                        <p:tgtEl>
                                          <p:spTgt spid="10035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0356">
                                            <p:txEl>
                                              <p:pRg st="7" end="7"/>
                                            </p:txEl>
                                          </p:spTgt>
                                        </p:tgtEl>
                                        <p:attrNameLst>
                                          <p:attrName>style.visibility</p:attrName>
                                        </p:attrNameLst>
                                      </p:cBhvr>
                                      <p:to>
                                        <p:strVal val="visible"/>
                                      </p:to>
                                    </p:set>
                                    <p:animEffect transition="in" filter="wipe(left)">
                                      <p:cBhvr>
                                        <p:cTn id="42" dur="500"/>
                                        <p:tgtEl>
                                          <p:spTgt spid="10035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0356">
                                            <p:txEl>
                                              <p:pRg st="8" end="8"/>
                                            </p:txEl>
                                          </p:spTgt>
                                        </p:tgtEl>
                                        <p:attrNameLst>
                                          <p:attrName>style.visibility</p:attrName>
                                        </p:attrNameLst>
                                      </p:cBhvr>
                                      <p:to>
                                        <p:strVal val="visible"/>
                                      </p:to>
                                    </p:set>
                                    <p:animEffect transition="in" filter="wipe(left)">
                                      <p:cBhvr>
                                        <p:cTn id="47" dur="500"/>
                                        <p:tgtEl>
                                          <p:spTgt spid="10035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0356">
                                            <p:txEl>
                                              <p:pRg st="9" end="9"/>
                                            </p:txEl>
                                          </p:spTgt>
                                        </p:tgtEl>
                                        <p:attrNameLst>
                                          <p:attrName>style.visibility</p:attrName>
                                        </p:attrNameLst>
                                      </p:cBhvr>
                                      <p:to>
                                        <p:strVal val="visible"/>
                                      </p:to>
                                    </p:set>
                                    <p:animEffect transition="in" filter="wipe(left)">
                                      <p:cBhvr>
                                        <p:cTn id="52" dur="500"/>
                                        <p:tgtEl>
                                          <p:spTgt spid="10035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0369"/>
                                        </p:tgtEl>
                                        <p:attrNameLst>
                                          <p:attrName>style.visibility</p:attrName>
                                        </p:attrNameLst>
                                      </p:cBhvr>
                                      <p:to>
                                        <p:strVal val="visible"/>
                                      </p:to>
                                    </p:set>
                                    <p:animEffect transition="in" filter="wipe(left)">
                                      <p:cBhvr>
                                        <p:cTn id="57" dur="500"/>
                                        <p:tgtEl>
                                          <p:spTgt spid="1003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00358"/>
                                        </p:tgtEl>
                                        <p:attrNameLst>
                                          <p:attrName>style.visibility</p:attrName>
                                        </p:attrNameLst>
                                      </p:cBhvr>
                                      <p:to>
                                        <p:strVal val="visible"/>
                                      </p:to>
                                    </p:set>
                                    <p:animEffect transition="in" filter="barn(outHorizontal)">
                                      <p:cBhvr>
                                        <p:cTn id="62" dur="500"/>
                                        <p:tgtEl>
                                          <p:spTgt spid="1003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7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00379"/>
                                        </p:tgtEl>
                                        <p:attrNameLst>
                                          <p:attrName>style.visibility</p:attrName>
                                        </p:attrNameLst>
                                      </p:cBhvr>
                                      <p:to>
                                        <p:strVal val="visible"/>
                                      </p:to>
                                    </p:set>
                                    <p:animEffect transition="in" filter="wipe(up)">
                                      <p:cBhvr>
                                        <p:cTn id="71" dur="500"/>
                                        <p:tgtEl>
                                          <p:spTgt spid="100379"/>
                                        </p:tgtEl>
                                      </p:cBhvr>
                                    </p:animEffect>
                                  </p:childTnLst>
                                </p:cTn>
                              </p:par>
                            </p:childTnLst>
                          </p:cTn>
                        </p:par>
                        <p:par>
                          <p:cTn id="72" fill="hold" nodeType="afterGroup">
                            <p:stCondLst>
                              <p:cond delay="500"/>
                            </p:stCondLst>
                            <p:childTnLst>
                              <p:par>
                                <p:cTn id="73" presetID="3" presetClass="entr" presetSubtype="0" fill="hold" grpId="0" nodeType="afterEffect">
                                  <p:stCondLst>
                                    <p:cond delay="0"/>
                                  </p:stCondLst>
                                  <p:childTnLst>
                                    <p:set>
                                      <p:cBhvr>
                                        <p:cTn id="74" dur="1" fill="hold">
                                          <p:stCondLst>
                                            <p:cond delay="499"/>
                                          </p:stCondLst>
                                        </p:cTn>
                                        <p:tgtEl>
                                          <p:spTgt spid="100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autoUpdateAnimBg="0"/>
      <p:bldP spid="100358" grpId="0" autoUpdateAnimBg="0"/>
      <p:bldP spid="100369" grpId="0" animBg="1"/>
      <p:bldP spid="100379" grpId="0" animBg="1"/>
      <p:bldP spid="1003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762000" y="542925"/>
            <a:ext cx="2286000" cy="1295400"/>
            <a:chOff x="7125" y="5028"/>
            <a:chExt cx="2175" cy="1404"/>
          </a:xfrm>
        </p:grpSpPr>
        <p:sp>
          <p:nvSpPr>
            <p:cNvPr id="53289" name="Text Box 3"/>
            <p:cNvSpPr txBox="1">
              <a:spLocks noChangeArrowheads="1"/>
            </p:cNvSpPr>
            <p:nvPr/>
          </p:nvSpPr>
          <p:spPr bwMode="auto">
            <a:xfrm>
              <a:off x="7740" y="5028"/>
              <a:ext cx="108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数组</a:t>
              </a:r>
              <a:r>
                <a:rPr lang="en-US" altLang="zh-CN" sz="2000"/>
                <a:t>b</a:t>
              </a:r>
            </a:p>
          </p:txBody>
        </p:sp>
        <p:sp>
          <p:nvSpPr>
            <p:cNvPr id="53290" name="Text Box 4"/>
            <p:cNvSpPr txBox="1">
              <a:spLocks noChangeArrowheads="1"/>
            </p:cNvSpPr>
            <p:nvPr/>
          </p:nvSpPr>
          <p:spPr bwMode="auto">
            <a:xfrm>
              <a:off x="7125" y="510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a:t>
              </a:r>
            </a:p>
          </p:txBody>
        </p:sp>
        <p:sp>
          <p:nvSpPr>
            <p:cNvPr id="53291" name="Text Box 5"/>
            <p:cNvSpPr txBox="1">
              <a:spLocks noChangeArrowheads="1"/>
            </p:cNvSpPr>
            <p:nvPr/>
          </p:nvSpPr>
          <p:spPr bwMode="auto">
            <a:xfrm>
              <a:off x="8580" y="5964"/>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b[1]</a:t>
              </a:r>
            </a:p>
          </p:txBody>
        </p:sp>
        <p:sp>
          <p:nvSpPr>
            <p:cNvPr id="53292" name="Text Box 6"/>
            <p:cNvSpPr txBox="1">
              <a:spLocks noChangeArrowheads="1"/>
            </p:cNvSpPr>
            <p:nvPr/>
          </p:nvSpPr>
          <p:spPr bwMode="auto">
            <a:xfrm>
              <a:off x="8580" y="5496"/>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b[0]</a:t>
              </a:r>
            </a:p>
          </p:txBody>
        </p:sp>
        <p:sp>
          <p:nvSpPr>
            <p:cNvPr id="53293" name="Text Box 7"/>
            <p:cNvSpPr txBox="1">
              <a:spLocks noChangeArrowheads="1"/>
            </p:cNvSpPr>
            <p:nvPr/>
          </p:nvSpPr>
          <p:spPr bwMode="auto">
            <a:xfrm>
              <a:off x="7920" y="5496"/>
              <a:ext cx="720" cy="468"/>
            </a:xfrm>
            <a:prstGeom prst="rect">
              <a:avLst/>
            </a:prstGeom>
            <a:solidFill>
              <a:srgbClr val="F7CBD2"/>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10</a:t>
              </a:r>
            </a:p>
          </p:txBody>
        </p:sp>
        <p:sp>
          <p:nvSpPr>
            <p:cNvPr id="53294" name="Text Box 8"/>
            <p:cNvSpPr txBox="1">
              <a:spLocks noChangeArrowheads="1"/>
            </p:cNvSpPr>
            <p:nvPr/>
          </p:nvSpPr>
          <p:spPr bwMode="auto">
            <a:xfrm>
              <a:off x="7920" y="5964"/>
              <a:ext cx="720" cy="468"/>
            </a:xfrm>
            <a:prstGeom prst="rect">
              <a:avLst/>
            </a:prstGeom>
            <a:solidFill>
              <a:srgbClr val="BBFFED"/>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2</a:t>
              </a:r>
            </a:p>
          </p:txBody>
        </p:sp>
        <p:sp>
          <p:nvSpPr>
            <p:cNvPr id="53295" name="Line 9"/>
            <p:cNvSpPr>
              <a:spLocks noChangeShapeType="1"/>
            </p:cNvSpPr>
            <p:nvPr/>
          </p:nvSpPr>
          <p:spPr bwMode="auto">
            <a:xfrm>
              <a:off x="7380" y="549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7226" name="Group 10"/>
          <p:cNvGrpSpPr>
            <a:grpSpLocks/>
          </p:cNvGrpSpPr>
          <p:nvPr/>
        </p:nvGrpSpPr>
        <p:grpSpPr bwMode="auto">
          <a:xfrm>
            <a:off x="5257800" y="390525"/>
            <a:ext cx="2895600" cy="1828800"/>
            <a:chOff x="5175" y="8046"/>
            <a:chExt cx="2700" cy="1743"/>
          </a:xfrm>
        </p:grpSpPr>
        <p:sp>
          <p:nvSpPr>
            <p:cNvPr id="53277" name="Text Box 11"/>
            <p:cNvSpPr txBox="1">
              <a:spLocks noChangeArrowheads="1"/>
            </p:cNvSpPr>
            <p:nvPr/>
          </p:nvSpPr>
          <p:spPr bwMode="auto">
            <a:xfrm>
              <a:off x="5910" y="8046"/>
              <a:ext cx="90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just"/>
              <a:r>
                <a:rPr lang="zh-CN" altLang="en-US" sz="2000"/>
                <a:t>数组</a:t>
              </a:r>
              <a:r>
                <a:rPr lang="en-US" altLang="zh-CN" sz="2000"/>
                <a:t>a</a:t>
              </a:r>
            </a:p>
          </p:txBody>
        </p:sp>
        <p:sp>
          <p:nvSpPr>
            <p:cNvPr id="53278" name="Text Box 12"/>
            <p:cNvSpPr txBox="1">
              <a:spLocks noChangeArrowheads="1"/>
            </p:cNvSpPr>
            <p:nvPr/>
          </p:nvSpPr>
          <p:spPr bwMode="auto">
            <a:xfrm>
              <a:off x="5790" y="8385"/>
              <a:ext cx="108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数组</a:t>
              </a:r>
              <a:r>
                <a:rPr lang="en-US" altLang="zh-CN" sz="2000"/>
                <a:t>b</a:t>
              </a:r>
            </a:p>
          </p:txBody>
        </p:sp>
        <p:sp>
          <p:nvSpPr>
            <p:cNvPr id="53279" name="Text Box 13"/>
            <p:cNvSpPr txBox="1">
              <a:spLocks noChangeArrowheads="1"/>
            </p:cNvSpPr>
            <p:nvPr/>
          </p:nvSpPr>
          <p:spPr bwMode="auto">
            <a:xfrm>
              <a:off x="5175" y="8460"/>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 a</a:t>
              </a:r>
            </a:p>
          </p:txBody>
        </p:sp>
        <p:grpSp>
          <p:nvGrpSpPr>
            <p:cNvPr id="53280" name="Group 14"/>
            <p:cNvGrpSpPr>
              <a:grpSpLocks/>
            </p:cNvGrpSpPr>
            <p:nvPr/>
          </p:nvGrpSpPr>
          <p:grpSpPr bwMode="auto">
            <a:xfrm>
              <a:off x="6630" y="8853"/>
              <a:ext cx="720" cy="936"/>
              <a:chOff x="6630" y="8853"/>
              <a:chExt cx="720" cy="936"/>
            </a:xfrm>
          </p:grpSpPr>
          <p:sp>
            <p:nvSpPr>
              <p:cNvPr id="53287" name="Text Box 15"/>
              <p:cNvSpPr txBox="1">
                <a:spLocks noChangeArrowheads="1"/>
              </p:cNvSpPr>
              <p:nvPr/>
            </p:nvSpPr>
            <p:spPr bwMode="auto">
              <a:xfrm>
                <a:off x="6630" y="9321"/>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b[1]</a:t>
                </a:r>
              </a:p>
            </p:txBody>
          </p:sp>
          <p:sp>
            <p:nvSpPr>
              <p:cNvPr id="53288" name="Text Box 16"/>
              <p:cNvSpPr txBox="1">
                <a:spLocks noChangeArrowheads="1"/>
              </p:cNvSpPr>
              <p:nvPr/>
            </p:nvSpPr>
            <p:spPr bwMode="auto">
              <a:xfrm>
                <a:off x="6630" y="885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b[0]</a:t>
                </a:r>
              </a:p>
            </p:txBody>
          </p:sp>
        </p:grpSp>
        <p:sp>
          <p:nvSpPr>
            <p:cNvPr id="53281" name="Text Box 17"/>
            <p:cNvSpPr txBox="1">
              <a:spLocks noChangeArrowheads="1"/>
            </p:cNvSpPr>
            <p:nvPr/>
          </p:nvSpPr>
          <p:spPr bwMode="auto">
            <a:xfrm>
              <a:off x="5970" y="8853"/>
              <a:ext cx="720" cy="468"/>
            </a:xfrm>
            <a:prstGeom prst="rect">
              <a:avLst/>
            </a:prstGeom>
            <a:solidFill>
              <a:srgbClr val="F7CBD2"/>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10</a:t>
              </a:r>
            </a:p>
          </p:txBody>
        </p:sp>
        <p:sp>
          <p:nvSpPr>
            <p:cNvPr id="53282" name="Text Box 18"/>
            <p:cNvSpPr txBox="1">
              <a:spLocks noChangeArrowheads="1"/>
            </p:cNvSpPr>
            <p:nvPr/>
          </p:nvSpPr>
          <p:spPr bwMode="auto">
            <a:xfrm>
              <a:off x="5970" y="9321"/>
              <a:ext cx="720" cy="468"/>
            </a:xfrm>
            <a:prstGeom prst="rect">
              <a:avLst/>
            </a:prstGeom>
            <a:solidFill>
              <a:srgbClr val="BBFFED"/>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2</a:t>
              </a:r>
            </a:p>
          </p:txBody>
        </p:sp>
        <p:sp>
          <p:nvSpPr>
            <p:cNvPr id="53283" name="Line 19"/>
            <p:cNvSpPr>
              <a:spLocks noChangeShapeType="1"/>
            </p:cNvSpPr>
            <p:nvPr/>
          </p:nvSpPr>
          <p:spPr bwMode="auto">
            <a:xfrm>
              <a:off x="5430" y="8853"/>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84" name="Group 20"/>
            <p:cNvGrpSpPr>
              <a:grpSpLocks/>
            </p:cNvGrpSpPr>
            <p:nvPr/>
          </p:nvGrpSpPr>
          <p:grpSpPr bwMode="auto">
            <a:xfrm>
              <a:off x="7155" y="8853"/>
              <a:ext cx="720" cy="936"/>
              <a:chOff x="6630" y="8853"/>
              <a:chExt cx="720" cy="936"/>
            </a:xfrm>
          </p:grpSpPr>
          <p:sp>
            <p:nvSpPr>
              <p:cNvPr id="53285" name="Text Box 21"/>
              <p:cNvSpPr txBox="1">
                <a:spLocks noChangeArrowheads="1"/>
              </p:cNvSpPr>
              <p:nvPr/>
            </p:nvSpPr>
            <p:spPr bwMode="auto">
              <a:xfrm>
                <a:off x="6630" y="9321"/>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a[1]</a:t>
                </a:r>
              </a:p>
            </p:txBody>
          </p:sp>
          <p:sp>
            <p:nvSpPr>
              <p:cNvPr id="53286" name="Text Box 22"/>
              <p:cNvSpPr txBox="1">
                <a:spLocks noChangeArrowheads="1"/>
              </p:cNvSpPr>
              <p:nvPr/>
            </p:nvSpPr>
            <p:spPr bwMode="auto">
              <a:xfrm>
                <a:off x="6630" y="885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a[0]</a:t>
                </a:r>
              </a:p>
            </p:txBody>
          </p:sp>
        </p:grpSp>
      </p:grpSp>
      <p:sp>
        <p:nvSpPr>
          <p:cNvPr id="137239" name="Text Box 23"/>
          <p:cNvSpPr txBox="1">
            <a:spLocks noChangeArrowheads="1"/>
          </p:cNvSpPr>
          <p:nvPr/>
        </p:nvSpPr>
        <p:spPr bwMode="auto">
          <a:xfrm>
            <a:off x="539750" y="2133600"/>
            <a:ext cx="2590800" cy="457200"/>
          </a:xfrm>
          <a:prstGeom prst="rect">
            <a:avLst/>
          </a:prstGeom>
          <a:solidFill>
            <a:srgbClr val="FFFF87"/>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函数开始调用之前</a:t>
            </a:r>
          </a:p>
        </p:txBody>
      </p:sp>
      <p:sp>
        <p:nvSpPr>
          <p:cNvPr id="137240" name="Text Box 24"/>
          <p:cNvSpPr txBox="1">
            <a:spLocks noChangeArrowheads="1"/>
          </p:cNvSpPr>
          <p:nvPr/>
        </p:nvSpPr>
        <p:spPr bwMode="auto">
          <a:xfrm>
            <a:off x="4343400" y="2600325"/>
            <a:ext cx="4800600" cy="685800"/>
          </a:xfrm>
          <a:prstGeom prst="rect">
            <a:avLst/>
          </a:prstGeom>
          <a:solidFill>
            <a:srgbClr val="DFFFD5"/>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just"/>
            <a:r>
              <a:rPr lang="zh-CN" altLang="en-US" sz="2000"/>
              <a:t>函数开始调用，实参数组</a:t>
            </a:r>
            <a:r>
              <a:rPr lang="en-US" altLang="zh-CN" sz="2000"/>
              <a:t>b</a:t>
            </a:r>
            <a:r>
              <a:rPr lang="zh-CN" altLang="en-US" sz="2000"/>
              <a:t>将起始地址传递给形参数组</a:t>
            </a:r>
            <a:r>
              <a:rPr lang="en-US" altLang="zh-CN" sz="2000"/>
              <a:t>a</a:t>
            </a:r>
            <a:r>
              <a:rPr lang="zh-CN" altLang="en-US" sz="2000"/>
              <a:t>，二者共占一段内存单元</a:t>
            </a:r>
          </a:p>
        </p:txBody>
      </p:sp>
      <p:grpSp>
        <p:nvGrpSpPr>
          <p:cNvPr id="137241" name="Group 25"/>
          <p:cNvGrpSpPr>
            <a:grpSpLocks/>
          </p:cNvGrpSpPr>
          <p:nvPr/>
        </p:nvGrpSpPr>
        <p:grpSpPr bwMode="auto">
          <a:xfrm>
            <a:off x="1085850" y="3522663"/>
            <a:ext cx="3200400" cy="1871662"/>
            <a:chOff x="5175" y="8046"/>
            <a:chExt cx="2700" cy="1743"/>
          </a:xfrm>
        </p:grpSpPr>
        <p:sp>
          <p:nvSpPr>
            <p:cNvPr id="53265" name="Text Box 26"/>
            <p:cNvSpPr txBox="1">
              <a:spLocks noChangeArrowheads="1"/>
            </p:cNvSpPr>
            <p:nvPr/>
          </p:nvSpPr>
          <p:spPr bwMode="auto">
            <a:xfrm>
              <a:off x="5910" y="8046"/>
              <a:ext cx="90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just"/>
              <a:r>
                <a:rPr lang="zh-CN" altLang="en-US" sz="2000"/>
                <a:t>数组</a:t>
              </a:r>
              <a:r>
                <a:rPr lang="en-US" altLang="zh-CN" sz="2000"/>
                <a:t>a</a:t>
              </a:r>
            </a:p>
          </p:txBody>
        </p:sp>
        <p:sp>
          <p:nvSpPr>
            <p:cNvPr id="53266" name="Text Box 27"/>
            <p:cNvSpPr txBox="1">
              <a:spLocks noChangeArrowheads="1"/>
            </p:cNvSpPr>
            <p:nvPr/>
          </p:nvSpPr>
          <p:spPr bwMode="auto">
            <a:xfrm>
              <a:off x="5790" y="8385"/>
              <a:ext cx="108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数组</a:t>
              </a:r>
              <a:r>
                <a:rPr lang="en-US" altLang="zh-CN" sz="2000"/>
                <a:t>b</a:t>
              </a:r>
            </a:p>
          </p:txBody>
        </p:sp>
        <p:sp>
          <p:nvSpPr>
            <p:cNvPr id="53267" name="Text Box 28"/>
            <p:cNvSpPr txBox="1">
              <a:spLocks noChangeArrowheads="1"/>
            </p:cNvSpPr>
            <p:nvPr/>
          </p:nvSpPr>
          <p:spPr bwMode="auto">
            <a:xfrm>
              <a:off x="5175" y="8460"/>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 a</a:t>
              </a:r>
            </a:p>
          </p:txBody>
        </p:sp>
        <p:grpSp>
          <p:nvGrpSpPr>
            <p:cNvPr id="53268" name="Group 29"/>
            <p:cNvGrpSpPr>
              <a:grpSpLocks/>
            </p:cNvGrpSpPr>
            <p:nvPr/>
          </p:nvGrpSpPr>
          <p:grpSpPr bwMode="auto">
            <a:xfrm>
              <a:off x="6630" y="8853"/>
              <a:ext cx="720" cy="936"/>
              <a:chOff x="6630" y="8853"/>
              <a:chExt cx="720" cy="936"/>
            </a:xfrm>
          </p:grpSpPr>
          <p:sp>
            <p:nvSpPr>
              <p:cNvPr id="53275" name="Text Box 30"/>
              <p:cNvSpPr txBox="1">
                <a:spLocks noChangeArrowheads="1"/>
              </p:cNvSpPr>
              <p:nvPr/>
            </p:nvSpPr>
            <p:spPr bwMode="auto">
              <a:xfrm>
                <a:off x="6630" y="9321"/>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b[1]</a:t>
                </a:r>
              </a:p>
            </p:txBody>
          </p:sp>
          <p:sp>
            <p:nvSpPr>
              <p:cNvPr id="53276" name="Text Box 31"/>
              <p:cNvSpPr txBox="1">
                <a:spLocks noChangeArrowheads="1"/>
              </p:cNvSpPr>
              <p:nvPr/>
            </p:nvSpPr>
            <p:spPr bwMode="auto">
              <a:xfrm>
                <a:off x="6630" y="885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b[0]</a:t>
                </a:r>
              </a:p>
            </p:txBody>
          </p:sp>
        </p:grpSp>
        <p:sp>
          <p:nvSpPr>
            <p:cNvPr id="53269" name="Text Box 32"/>
            <p:cNvSpPr txBox="1">
              <a:spLocks noChangeArrowheads="1"/>
            </p:cNvSpPr>
            <p:nvPr/>
          </p:nvSpPr>
          <p:spPr bwMode="auto">
            <a:xfrm>
              <a:off x="5970" y="8853"/>
              <a:ext cx="720" cy="468"/>
            </a:xfrm>
            <a:prstGeom prst="rect">
              <a:avLst/>
            </a:prstGeom>
            <a:solidFill>
              <a:srgbClr val="BBFFED"/>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2</a:t>
              </a:r>
            </a:p>
          </p:txBody>
        </p:sp>
        <p:sp>
          <p:nvSpPr>
            <p:cNvPr id="53270" name="Text Box 33"/>
            <p:cNvSpPr txBox="1">
              <a:spLocks noChangeArrowheads="1"/>
            </p:cNvSpPr>
            <p:nvPr/>
          </p:nvSpPr>
          <p:spPr bwMode="auto">
            <a:xfrm>
              <a:off x="5970" y="9321"/>
              <a:ext cx="720" cy="468"/>
            </a:xfrm>
            <a:prstGeom prst="rect">
              <a:avLst/>
            </a:prstGeom>
            <a:solidFill>
              <a:srgbClr val="F7CBD2"/>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10</a:t>
              </a:r>
            </a:p>
          </p:txBody>
        </p:sp>
        <p:sp>
          <p:nvSpPr>
            <p:cNvPr id="53271" name="Line 34"/>
            <p:cNvSpPr>
              <a:spLocks noChangeShapeType="1"/>
            </p:cNvSpPr>
            <p:nvPr/>
          </p:nvSpPr>
          <p:spPr bwMode="auto">
            <a:xfrm>
              <a:off x="5430" y="8853"/>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72" name="Group 35"/>
            <p:cNvGrpSpPr>
              <a:grpSpLocks/>
            </p:cNvGrpSpPr>
            <p:nvPr/>
          </p:nvGrpSpPr>
          <p:grpSpPr bwMode="auto">
            <a:xfrm>
              <a:off x="7155" y="8853"/>
              <a:ext cx="720" cy="936"/>
              <a:chOff x="6630" y="8853"/>
              <a:chExt cx="720" cy="936"/>
            </a:xfrm>
          </p:grpSpPr>
          <p:sp>
            <p:nvSpPr>
              <p:cNvPr id="53273" name="Text Box 36"/>
              <p:cNvSpPr txBox="1">
                <a:spLocks noChangeArrowheads="1"/>
              </p:cNvSpPr>
              <p:nvPr/>
            </p:nvSpPr>
            <p:spPr bwMode="auto">
              <a:xfrm>
                <a:off x="6630" y="9321"/>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a[1]</a:t>
                </a:r>
              </a:p>
            </p:txBody>
          </p:sp>
          <p:sp>
            <p:nvSpPr>
              <p:cNvPr id="53274" name="Text Box 37"/>
              <p:cNvSpPr txBox="1">
                <a:spLocks noChangeArrowheads="1"/>
              </p:cNvSpPr>
              <p:nvPr/>
            </p:nvSpPr>
            <p:spPr bwMode="auto">
              <a:xfrm>
                <a:off x="6630" y="885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a[0]</a:t>
                </a:r>
              </a:p>
            </p:txBody>
          </p:sp>
        </p:grpSp>
      </p:grpSp>
      <p:sp>
        <p:nvSpPr>
          <p:cNvPr id="137254" name="Text Box 38"/>
          <p:cNvSpPr txBox="1">
            <a:spLocks noChangeArrowheads="1"/>
          </p:cNvSpPr>
          <p:nvPr/>
        </p:nvSpPr>
        <p:spPr bwMode="auto">
          <a:xfrm>
            <a:off x="762000" y="5724525"/>
            <a:ext cx="3581400" cy="838200"/>
          </a:xfrm>
          <a:prstGeom prst="rect">
            <a:avLst/>
          </a:prstGeom>
          <a:solidFill>
            <a:srgbClr val="DFFFD5"/>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just"/>
            <a:r>
              <a:rPr lang="en-US" altLang="zh-CN" sz="2000"/>
              <a:t>swap</a:t>
            </a:r>
            <a:r>
              <a:rPr lang="zh-CN" altLang="en-US" sz="2000"/>
              <a:t>函数执行过程中，</a:t>
            </a:r>
            <a:r>
              <a:rPr lang="en-US" altLang="zh-CN" sz="2000"/>
              <a:t>a[0]</a:t>
            </a:r>
            <a:r>
              <a:rPr lang="zh-CN" altLang="en-US" sz="2000"/>
              <a:t>与</a:t>
            </a:r>
            <a:r>
              <a:rPr lang="en-US" altLang="zh-CN" sz="2000"/>
              <a:t>a[1]</a:t>
            </a:r>
            <a:r>
              <a:rPr lang="zh-CN" altLang="en-US" sz="2000"/>
              <a:t>的值交换</a:t>
            </a:r>
          </a:p>
        </p:txBody>
      </p:sp>
      <p:grpSp>
        <p:nvGrpSpPr>
          <p:cNvPr id="137255" name="Group 39"/>
          <p:cNvGrpSpPr>
            <a:grpSpLocks/>
          </p:cNvGrpSpPr>
          <p:nvPr/>
        </p:nvGrpSpPr>
        <p:grpSpPr bwMode="auto">
          <a:xfrm>
            <a:off x="5410200" y="4068763"/>
            <a:ext cx="2514600" cy="1198562"/>
            <a:chOff x="7125" y="5028"/>
            <a:chExt cx="2175" cy="1404"/>
          </a:xfrm>
        </p:grpSpPr>
        <p:sp>
          <p:nvSpPr>
            <p:cNvPr id="53258" name="Text Box 40"/>
            <p:cNvSpPr txBox="1">
              <a:spLocks noChangeArrowheads="1"/>
            </p:cNvSpPr>
            <p:nvPr/>
          </p:nvSpPr>
          <p:spPr bwMode="auto">
            <a:xfrm>
              <a:off x="7740" y="5028"/>
              <a:ext cx="108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数组</a:t>
              </a:r>
              <a:r>
                <a:rPr lang="en-US" altLang="zh-CN" sz="2000"/>
                <a:t>b</a:t>
              </a:r>
            </a:p>
          </p:txBody>
        </p:sp>
        <p:sp>
          <p:nvSpPr>
            <p:cNvPr id="53259" name="Text Box 41"/>
            <p:cNvSpPr txBox="1">
              <a:spLocks noChangeArrowheads="1"/>
            </p:cNvSpPr>
            <p:nvPr/>
          </p:nvSpPr>
          <p:spPr bwMode="auto">
            <a:xfrm>
              <a:off x="7125" y="5103"/>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a:t>
              </a:r>
            </a:p>
          </p:txBody>
        </p:sp>
        <p:sp>
          <p:nvSpPr>
            <p:cNvPr id="53260" name="Text Box 42"/>
            <p:cNvSpPr txBox="1">
              <a:spLocks noChangeArrowheads="1"/>
            </p:cNvSpPr>
            <p:nvPr/>
          </p:nvSpPr>
          <p:spPr bwMode="auto">
            <a:xfrm>
              <a:off x="8580" y="5964"/>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b[1]</a:t>
              </a:r>
            </a:p>
          </p:txBody>
        </p:sp>
        <p:sp>
          <p:nvSpPr>
            <p:cNvPr id="53261" name="Text Box 43"/>
            <p:cNvSpPr txBox="1">
              <a:spLocks noChangeArrowheads="1"/>
            </p:cNvSpPr>
            <p:nvPr/>
          </p:nvSpPr>
          <p:spPr bwMode="auto">
            <a:xfrm>
              <a:off x="8580" y="5496"/>
              <a:ext cx="720" cy="468"/>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b[0]</a:t>
              </a:r>
            </a:p>
          </p:txBody>
        </p:sp>
        <p:sp>
          <p:nvSpPr>
            <p:cNvPr id="53262" name="Text Box 44"/>
            <p:cNvSpPr txBox="1">
              <a:spLocks noChangeArrowheads="1"/>
            </p:cNvSpPr>
            <p:nvPr/>
          </p:nvSpPr>
          <p:spPr bwMode="auto">
            <a:xfrm>
              <a:off x="7920" y="5496"/>
              <a:ext cx="720" cy="468"/>
            </a:xfrm>
            <a:prstGeom prst="rect">
              <a:avLst/>
            </a:prstGeom>
            <a:solidFill>
              <a:srgbClr val="BBFFED"/>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2</a:t>
              </a:r>
            </a:p>
          </p:txBody>
        </p:sp>
        <p:sp>
          <p:nvSpPr>
            <p:cNvPr id="53263" name="Text Box 45"/>
            <p:cNvSpPr txBox="1">
              <a:spLocks noChangeArrowheads="1"/>
            </p:cNvSpPr>
            <p:nvPr/>
          </p:nvSpPr>
          <p:spPr bwMode="auto">
            <a:xfrm>
              <a:off x="7920" y="5964"/>
              <a:ext cx="720" cy="468"/>
            </a:xfrm>
            <a:prstGeom prst="rect">
              <a:avLst/>
            </a:prstGeom>
            <a:solidFill>
              <a:srgbClr val="F7CBD2"/>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en-US" altLang="zh-CN" sz="2000"/>
                <a:t>10</a:t>
              </a:r>
            </a:p>
          </p:txBody>
        </p:sp>
        <p:sp>
          <p:nvSpPr>
            <p:cNvPr id="53264" name="Line 46"/>
            <p:cNvSpPr>
              <a:spLocks noChangeShapeType="1"/>
            </p:cNvSpPr>
            <p:nvPr/>
          </p:nvSpPr>
          <p:spPr bwMode="auto">
            <a:xfrm>
              <a:off x="7380" y="549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7263" name="Text Box 47"/>
          <p:cNvSpPr txBox="1">
            <a:spLocks noChangeArrowheads="1"/>
          </p:cNvSpPr>
          <p:nvPr/>
        </p:nvSpPr>
        <p:spPr bwMode="auto">
          <a:xfrm>
            <a:off x="5562600" y="5724525"/>
            <a:ext cx="2209800" cy="457200"/>
          </a:xfrm>
          <a:prstGeom prst="rect">
            <a:avLst/>
          </a:prstGeom>
          <a:solidFill>
            <a:srgbClr val="FFFF87"/>
          </a:solidFill>
          <a:ln w="9525">
            <a:solidFill>
              <a:srgbClr val="000000"/>
            </a:solidFill>
            <a:miter lim="800000"/>
            <a:headEnd/>
            <a:tailEnd/>
          </a:ln>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r>
              <a:rPr lang="zh-CN" altLang="en-US" sz="2000"/>
              <a:t>函数调用结束后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box(in)">
                                      <p:cBhvr>
                                        <p:cTn id="7" dur="500"/>
                                        <p:tgtEl>
                                          <p:spTgt spid="13721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7239"/>
                                        </p:tgtEl>
                                        <p:attrNameLst>
                                          <p:attrName>style.visibility</p:attrName>
                                        </p:attrNameLst>
                                      </p:cBhvr>
                                      <p:to>
                                        <p:strVal val="visible"/>
                                      </p:to>
                                    </p:set>
                                    <p:animEffect transition="in" filter="wipe(up)">
                                      <p:cBhvr>
                                        <p:cTn id="11" dur="500"/>
                                        <p:tgtEl>
                                          <p:spTgt spid="1372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37226"/>
                                        </p:tgtEl>
                                        <p:attrNameLst>
                                          <p:attrName>style.visibility</p:attrName>
                                        </p:attrNameLst>
                                      </p:cBhvr>
                                      <p:to>
                                        <p:strVal val="visible"/>
                                      </p:to>
                                    </p:set>
                                    <p:animEffect transition="in" filter="checkerboard(across)">
                                      <p:cBhvr>
                                        <p:cTn id="16" dur="500"/>
                                        <p:tgtEl>
                                          <p:spTgt spid="137226"/>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7240"/>
                                        </p:tgtEl>
                                        <p:attrNameLst>
                                          <p:attrName>style.visibility</p:attrName>
                                        </p:attrNameLst>
                                      </p:cBhvr>
                                      <p:to>
                                        <p:strVal val="visible"/>
                                      </p:to>
                                    </p:set>
                                    <p:animEffect transition="in" filter="wipe(up)">
                                      <p:cBhvr>
                                        <p:cTn id="20" dur="500"/>
                                        <p:tgtEl>
                                          <p:spTgt spid="1372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37241"/>
                                        </p:tgtEl>
                                        <p:attrNameLst>
                                          <p:attrName>style.visibility</p:attrName>
                                        </p:attrNameLst>
                                      </p:cBhvr>
                                      <p:to>
                                        <p:strVal val="visible"/>
                                      </p:to>
                                    </p:set>
                                    <p:animEffect transition="in" filter="dissolve">
                                      <p:cBhvr>
                                        <p:cTn id="25" dur="500"/>
                                        <p:tgtEl>
                                          <p:spTgt spid="137241"/>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37254"/>
                                        </p:tgtEl>
                                        <p:attrNameLst>
                                          <p:attrName>style.visibility</p:attrName>
                                        </p:attrNameLst>
                                      </p:cBhvr>
                                      <p:to>
                                        <p:strVal val="visible"/>
                                      </p:to>
                                    </p:set>
                                    <p:animEffect transition="in" filter="wipe(up)">
                                      <p:cBhvr>
                                        <p:cTn id="29" dur="500"/>
                                        <p:tgtEl>
                                          <p:spTgt spid="1372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37255"/>
                                        </p:tgtEl>
                                        <p:attrNameLst>
                                          <p:attrName>style.visibility</p:attrName>
                                        </p:attrNameLst>
                                      </p:cBhvr>
                                      <p:to>
                                        <p:strVal val="visible"/>
                                      </p:to>
                                    </p:set>
                                    <p:animEffect transition="in" filter="dissolve">
                                      <p:cBhvr>
                                        <p:cTn id="34" dur="500"/>
                                        <p:tgtEl>
                                          <p:spTgt spid="137255"/>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37263"/>
                                        </p:tgtEl>
                                        <p:attrNameLst>
                                          <p:attrName>style.visibility</p:attrName>
                                        </p:attrNameLst>
                                      </p:cBhvr>
                                      <p:to>
                                        <p:strVal val="visible"/>
                                      </p:to>
                                    </p:set>
                                    <p:animEffect transition="in" filter="wipe(up)">
                                      <p:cBhvr>
                                        <p:cTn id="38" dur="500"/>
                                        <p:tgtEl>
                                          <p:spTgt spid="137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9" grpId="0" animBg="1" autoUpdateAnimBg="0"/>
      <p:bldP spid="137240" grpId="0" animBg="1" autoUpdateAnimBg="0"/>
      <p:bldP spid="137254" grpId="0" animBg="1" autoUpdateAnimBg="0"/>
      <p:bldP spid="13726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00038" y="188913"/>
            <a:ext cx="8915400" cy="3970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spcBef>
                <a:spcPct val="20000"/>
              </a:spcBef>
              <a:buClr>
                <a:schemeClr val="accent2"/>
              </a:buClr>
              <a:buSzPct val="80000"/>
              <a:buFont typeface="Wingdings" pitchFamily="2" charset="2"/>
              <a:buNone/>
            </a:pPr>
            <a:r>
              <a:rPr kumimoji="1" lang="en-US" altLang="zh-CN" sz="2200" dirty="0"/>
              <a:t>[</a:t>
            </a:r>
            <a:r>
              <a:rPr kumimoji="1" lang="zh-CN" altLang="en-US" sz="2200" dirty="0"/>
              <a:t>例</a:t>
            </a:r>
            <a:r>
              <a:rPr kumimoji="1" lang="en-US" altLang="zh-CN" sz="2200" dirty="0"/>
              <a:t>8-11] </a:t>
            </a:r>
            <a:r>
              <a:rPr kumimoji="1" lang="zh-CN" altLang="en-US" sz="2200" dirty="0"/>
              <a:t>编写函数，用冒泡排序法对数组中</a:t>
            </a:r>
            <a:r>
              <a:rPr kumimoji="1" lang="en-US" altLang="zh-CN" sz="2200" dirty="0"/>
              <a:t>10</a:t>
            </a:r>
            <a:r>
              <a:rPr kumimoji="1" lang="zh-CN" altLang="en-US" sz="2200" dirty="0"/>
              <a:t>个整数按由小到大排序</a:t>
            </a:r>
            <a:r>
              <a:rPr kumimoji="1" lang="en-US" altLang="zh-CN" sz="2200" dirty="0"/>
              <a:t>.</a:t>
            </a:r>
            <a:endParaRPr kumimoji="1" lang="en-US" altLang="zh-CN" sz="2200" b="0" dirty="0"/>
          </a:p>
        </p:txBody>
      </p:sp>
      <p:sp>
        <p:nvSpPr>
          <p:cNvPr id="152579" name="Rectangle 3"/>
          <p:cNvSpPr>
            <a:spLocks noChangeArrowheads="1"/>
          </p:cNvSpPr>
          <p:nvPr/>
        </p:nvSpPr>
        <p:spPr bwMode="auto">
          <a:xfrm>
            <a:off x="381000" y="609600"/>
            <a:ext cx="2133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a:solidFill>
                  <a:srgbClr val="CC0000"/>
                </a:solidFill>
              </a:rPr>
              <a:t>方法：</a:t>
            </a:r>
          </a:p>
        </p:txBody>
      </p:sp>
      <p:sp>
        <p:nvSpPr>
          <p:cNvPr id="152580" name="Text Box 4"/>
          <p:cNvSpPr txBox="1">
            <a:spLocks noChangeArrowheads="1"/>
          </p:cNvSpPr>
          <p:nvPr/>
        </p:nvSpPr>
        <p:spPr bwMode="auto">
          <a:xfrm>
            <a:off x="381000" y="106680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400">
                <a:solidFill>
                  <a:srgbClr val="CC0000"/>
                </a:solidFill>
              </a:rPr>
              <a:t>写一个函数</a:t>
            </a:r>
            <a:r>
              <a:rPr kumimoji="1" lang="en-US" altLang="zh-CN" sz="2400">
                <a:solidFill>
                  <a:srgbClr val="CC0000"/>
                </a:solidFill>
              </a:rPr>
              <a:t>sort(int array[], int n) </a:t>
            </a:r>
            <a:r>
              <a:rPr kumimoji="1" lang="zh-CN" altLang="en-US" sz="2400">
                <a:solidFill>
                  <a:srgbClr val="CC0000"/>
                </a:solidFill>
              </a:rPr>
              <a:t>：对数组元素按由小到大排序。</a:t>
            </a:r>
          </a:p>
        </p:txBody>
      </p:sp>
      <p:sp>
        <p:nvSpPr>
          <p:cNvPr id="152581" name="Text Box 5"/>
          <p:cNvSpPr txBox="1">
            <a:spLocks noChangeArrowheads="1"/>
          </p:cNvSpPr>
          <p:nvPr/>
        </p:nvSpPr>
        <p:spPr bwMode="auto">
          <a:xfrm>
            <a:off x="381000" y="1412875"/>
            <a:ext cx="8763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solidFill>
                  <a:srgbClr val="CC0000"/>
                </a:solidFill>
              </a:rPr>
              <a:t>写主函数 ：</a:t>
            </a:r>
            <a:r>
              <a:rPr kumimoji="1" lang="zh-CN" altLang="en-US" sz="2400"/>
              <a:t>输入</a:t>
            </a:r>
            <a:r>
              <a:rPr kumimoji="1" lang="en-US" altLang="zh-CN" sz="2400"/>
              <a:t>array</a:t>
            </a:r>
            <a:r>
              <a:rPr kumimoji="1" lang="zh-CN" altLang="en-US" sz="2400"/>
              <a:t>数组，调用 </a:t>
            </a:r>
            <a:r>
              <a:rPr kumimoji="1" lang="en-US" altLang="zh-CN" sz="2400"/>
              <a:t>sort </a:t>
            </a:r>
            <a:r>
              <a:rPr kumimoji="1" lang="zh-CN" altLang="en-US" sz="2400"/>
              <a:t>函数，输出排序后的</a:t>
            </a:r>
            <a:r>
              <a:rPr kumimoji="1" lang="en-US" altLang="zh-CN" sz="2400"/>
              <a:t>array</a:t>
            </a:r>
            <a:r>
              <a:rPr kumimoji="1" lang="zh-CN" altLang="en-US" sz="2400"/>
              <a:t>数组。</a:t>
            </a:r>
          </a:p>
        </p:txBody>
      </p:sp>
      <p:sp>
        <p:nvSpPr>
          <p:cNvPr id="152582" name="Text Box 6"/>
          <p:cNvSpPr txBox="1">
            <a:spLocks noChangeArrowheads="1"/>
          </p:cNvSpPr>
          <p:nvPr/>
        </p:nvSpPr>
        <p:spPr bwMode="auto">
          <a:xfrm>
            <a:off x="250825" y="2349500"/>
            <a:ext cx="8458200" cy="36256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buClr>
                <a:schemeClr val="accent2"/>
              </a:buClr>
              <a:buSzPct val="80000"/>
              <a:buFont typeface="Wingdings" pitchFamily="2" charset="2"/>
              <a:buNone/>
            </a:pPr>
            <a:r>
              <a:rPr kumimoji="1" lang="en-US" altLang="zh-CN" sz="2800" dirty="0"/>
              <a:t>void sort (</a:t>
            </a:r>
            <a:r>
              <a:rPr kumimoji="1" lang="en-US" altLang="zh-CN" sz="2800" dirty="0" err="1"/>
              <a:t>int</a:t>
            </a:r>
            <a:r>
              <a:rPr kumimoji="1" lang="en-US" altLang="zh-CN" sz="2800" dirty="0"/>
              <a:t> array[ ], </a:t>
            </a:r>
            <a:r>
              <a:rPr kumimoji="1" lang="en-US" altLang="zh-CN" sz="2800" dirty="0" err="1"/>
              <a:t>int</a:t>
            </a:r>
            <a:r>
              <a:rPr kumimoji="1" lang="en-US" altLang="zh-CN" sz="2800" dirty="0"/>
              <a:t> n)</a:t>
            </a:r>
          </a:p>
          <a:p>
            <a:pPr algn="l" eaLnBrk="1" hangingPunct="1">
              <a:spcBef>
                <a:spcPct val="20000"/>
              </a:spcBef>
              <a:buClr>
                <a:schemeClr val="accent2"/>
              </a:buClr>
              <a:buSzPct val="80000"/>
              <a:buFont typeface="Wingdings" pitchFamily="2" charset="2"/>
              <a:buNone/>
            </a:pPr>
            <a:r>
              <a:rPr kumimoji="1" lang="en-US" altLang="zh-CN" sz="2800" dirty="0"/>
              <a:t>{   </a:t>
            </a:r>
            <a:r>
              <a:rPr kumimoji="1" lang="en-US" altLang="zh-CN" sz="2800" dirty="0" err="1"/>
              <a:t>int</a:t>
            </a:r>
            <a:r>
              <a:rPr kumimoji="1" lang="en-US" altLang="zh-CN" sz="2800" dirty="0"/>
              <a:t>  i, j</a:t>
            </a:r>
            <a:r>
              <a:rPr kumimoji="1" lang="en-US" altLang="zh-CN" sz="2400" dirty="0"/>
              <a:t>, </a:t>
            </a:r>
            <a:r>
              <a:rPr kumimoji="1" lang="en-US" altLang="zh-CN" sz="2800" dirty="0"/>
              <a:t>t;</a:t>
            </a:r>
          </a:p>
          <a:p>
            <a:pPr algn="l" eaLnBrk="1" hangingPunct="1">
              <a:spcBef>
                <a:spcPct val="20000"/>
              </a:spcBef>
              <a:buClr>
                <a:schemeClr val="accent2"/>
              </a:buClr>
              <a:buSzPct val="80000"/>
              <a:buFont typeface="Wingdings" pitchFamily="2" charset="2"/>
              <a:buNone/>
            </a:pPr>
            <a:r>
              <a:rPr kumimoji="1" lang="en-US" altLang="zh-CN" sz="2800" dirty="0"/>
              <a:t>     for (i=0; i&lt;n-1; i++)</a:t>
            </a:r>
          </a:p>
          <a:p>
            <a:pPr algn="l" eaLnBrk="1" hangingPunct="1">
              <a:spcBef>
                <a:spcPct val="20000"/>
              </a:spcBef>
              <a:buClr>
                <a:schemeClr val="accent2"/>
              </a:buClr>
              <a:buSzPct val="80000"/>
              <a:buFont typeface="Wingdings" pitchFamily="2" charset="2"/>
              <a:buNone/>
            </a:pPr>
            <a:r>
              <a:rPr kumimoji="1" lang="en-US" altLang="zh-CN" sz="2800" dirty="0"/>
              <a:t>       for (j=1; j&lt;n-i; j++)  </a:t>
            </a:r>
          </a:p>
          <a:p>
            <a:pPr algn="l" eaLnBrk="1" hangingPunct="1">
              <a:spcBef>
                <a:spcPct val="20000"/>
              </a:spcBef>
              <a:buClr>
                <a:schemeClr val="accent2"/>
              </a:buClr>
              <a:buSzPct val="80000"/>
              <a:buFont typeface="Wingdings" pitchFamily="2" charset="2"/>
              <a:buNone/>
            </a:pPr>
            <a:r>
              <a:rPr kumimoji="1" lang="en-US" altLang="zh-CN" sz="2800" dirty="0"/>
              <a:t>             if (array[j-1]&gt;array[j])</a:t>
            </a:r>
          </a:p>
          <a:p>
            <a:pPr algn="l" eaLnBrk="1" hangingPunct="1">
              <a:spcBef>
                <a:spcPct val="20000"/>
              </a:spcBef>
              <a:buClr>
                <a:schemeClr val="accent2"/>
              </a:buClr>
              <a:buSzPct val="80000"/>
              <a:buFont typeface="Wingdings" pitchFamily="2" charset="2"/>
              <a:buNone/>
            </a:pPr>
            <a:r>
              <a:rPr kumimoji="1" lang="en-US" altLang="zh-CN" sz="2800" dirty="0"/>
              <a:t>               {t=array[j-1]; array[j-1]=array[j]; array[j]=t;}</a:t>
            </a:r>
          </a:p>
          <a:p>
            <a:pPr algn="l" eaLnBrk="1" hangingPunct="1">
              <a:spcBef>
                <a:spcPct val="20000"/>
              </a:spcBef>
              <a:buClr>
                <a:schemeClr val="accent2"/>
              </a:buClr>
              <a:buSzPct val="80000"/>
              <a:buFont typeface="Wingdings" pitchFamily="2" charset="2"/>
              <a:buNone/>
            </a:pPr>
            <a:r>
              <a:rPr kumimoji="1" lang="en-US" altLang="zh-CN" sz="2800" dirty="0"/>
              <a:t> }</a:t>
            </a:r>
          </a:p>
        </p:txBody>
      </p:sp>
      <p:grpSp>
        <p:nvGrpSpPr>
          <p:cNvPr id="152583" name="Group 7"/>
          <p:cNvGrpSpPr>
            <a:grpSpLocks/>
          </p:cNvGrpSpPr>
          <p:nvPr/>
        </p:nvGrpSpPr>
        <p:grpSpPr bwMode="auto">
          <a:xfrm>
            <a:off x="323850" y="3000375"/>
            <a:ext cx="8569325" cy="3857625"/>
            <a:chOff x="204" y="2115"/>
            <a:chExt cx="4990" cy="2057"/>
          </a:xfrm>
        </p:grpSpPr>
        <p:sp>
          <p:nvSpPr>
            <p:cNvPr id="54280" name="Rectangle 8"/>
            <p:cNvSpPr>
              <a:spLocks noChangeArrowheads="1"/>
            </p:cNvSpPr>
            <p:nvPr/>
          </p:nvSpPr>
          <p:spPr bwMode="auto">
            <a:xfrm>
              <a:off x="204" y="2115"/>
              <a:ext cx="4990" cy="1542"/>
            </a:xfrm>
            <a:prstGeom prst="rect">
              <a:avLst/>
            </a:prstGeom>
            <a:noFill/>
            <a:ln w="38100">
              <a:solidFill>
                <a:srgbClr val="DA224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AutoShape 9"/>
            <p:cNvSpPr>
              <a:spLocks noChangeArrowheads="1"/>
            </p:cNvSpPr>
            <p:nvPr/>
          </p:nvSpPr>
          <p:spPr bwMode="auto">
            <a:xfrm>
              <a:off x="1791" y="3657"/>
              <a:ext cx="226" cy="515"/>
            </a:xfrm>
            <a:prstGeom prst="upArrow">
              <a:avLst>
                <a:gd name="adj1" fmla="val 50000"/>
                <a:gd name="adj2" fmla="val 56969"/>
              </a:avLst>
            </a:prstGeom>
            <a:solidFill>
              <a:srgbClr val="DA2241"/>
            </a:solidFill>
            <a:ln w="12700">
              <a:solidFill>
                <a:srgbClr val="DA224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Text Box 10"/>
            <p:cNvSpPr txBox="1">
              <a:spLocks noChangeArrowheads="1"/>
            </p:cNvSpPr>
            <p:nvPr/>
          </p:nvSpPr>
          <p:spPr bwMode="auto">
            <a:xfrm>
              <a:off x="1837" y="3793"/>
              <a:ext cx="231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lang="zh-CN" altLang="en-US" sz="3200">
                  <a:solidFill>
                    <a:srgbClr val="DA2241"/>
                  </a:solidFill>
                </a:rPr>
                <a:t>前面所学内容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ipe(left)">
                                      <p:cBhvr>
                                        <p:cTn id="7" dur="5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wipe(left)">
                                      <p:cBhvr>
                                        <p:cTn id="12" dur="500"/>
                                        <p:tgtEl>
                                          <p:spTgt spid="152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80"/>
                                        </p:tgtEl>
                                        <p:attrNameLst>
                                          <p:attrName>style.visibility</p:attrName>
                                        </p:attrNameLst>
                                      </p:cBhvr>
                                      <p:to>
                                        <p:strVal val="visible"/>
                                      </p:to>
                                    </p:set>
                                    <p:animEffect transition="in" filter="wipe(left)">
                                      <p:cBhvr>
                                        <p:cTn id="17" dur="500"/>
                                        <p:tgtEl>
                                          <p:spTgt spid="152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81"/>
                                        </p:tgtEl>
                                        <p:attrNameLst>
                                          <p:attrName>style.visibility</p:attrName>
                                        </p:attrNameLst>
                                      </p:cBhvr>
                                      <p:to>
                                        <p:strVal val="visible"/>
                                      </p:to>
                                    </p:set>
                                    <p:animEffect transition="in" filter="wipe(left)">
                                      <p:cBhvr>
                                        <p:cTn id="22" dur="500"/>
                                        <p:tgtEl>
                                          <p:spTgt spid="152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2582"/>
                                        </p:tgtEl>
                                        <p:attrNameLst>
                                          <p:attrName>style.visibility</p:attrName>
                                        </p:attrNameLst>
                                      </p:cBhvr>
                                      <p:to>
                                        <p:strVal val="visible"/>
                                      </p:to>
                                    </p:set>
                                    <p:animEffect transition="in" filter="wipe(up)">
                                      <p:cBhvr>
                                        <p:cTn id="27" dur="500"/>
                                        <p:tgtEl>
                                          <p:spTgt spid="152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2583"/>
                                        </p:tgtEl>
                                        <p:attrNameLst>
                                          <p:attrName>style.visibility</p:attrName>
                                        </p:attrNameLst>
                                      </p:cBhvr>
                                      <p:to>
                                        <p:strVal val="visible"/>
                                      </p:to>
                                    </p:set>
                                    <p:animEffect transition="in" filter="wipe(left)">
                                      <p:cBhvr>
                                        <p:cTn id="32" dur="20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autoUpdateAnimBg="0"/>
      <p:bldP spid="152579" grpId="0" autoUpdateAnimBg="0"/>
      <p:bldP spid="152580" grpId="0" autoUpdateAnimBg="0"/>
      <p:bldP spid="152581" grpId="0" autoUpdateAnimBg="0"/>
      <p:bldP spid="152582"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93713" y="739775"/>
            <a:ext cx="8305800" cy="4357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spcBef>
                <a:spcPct val="20000"/>
              </a:spcBef>
              <a:buClr>
                <a:schemeClr val="accent2"/>
              </a:buClr>
              <a:buSzPct val="80000"/>
              <a:buFont typeface="Wingdings" pitchFamily="2" charset="2"/>
              <a:buNone/>
            </a:pPr>
            <a:r>
              <a:rPr kumimoji="1" lang="en-US" altLang="zh-CN" sz="2800" dirty="0"/>
              <a:t>main (  )</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int</a:t>
            </a:r>
            <a:r>
              <a:rPr kumimoji="1" lang="en-US" altLang="zh-CN" sz="2800" dirty="0"/>
              <a:t> a[10], i;</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printf</a:t>
            </a:r>
            <a:r>
              <a:rPr kumimoji="1" lang="en-US" altLang="zh-CN" sz="2800" dirty="0"/>
              <a:t>(</a:t>
            </a:r>
            <a:r>
              <a:rPr kumimoji="1" lang="en-US" altLang="zh-CN" sz="2800" dirty="0">
                <a:cs typeface="Times New Roman" pitchFamily="18" charset="0"/>
              </a:rPr>
              <a:t>“</a:t>
            </a:r>
            <a:r>
              <a:rPr kumimoji="1" lang="en-US" altLang="zh-CN" sz="2800" dirty="0"/>
              <a:t>enter array: \n”);</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for (i=0; i&lt;10; i++)</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scanf</a:t>
            </a:r>
            <a:r>
              <a:rPr kumimoji="1" lang="en-US" altLang="zh-CN" sz="2800" dirty="0"/>
              <a:t> (“%</a:t>
            </a:r>
            <a:r>
              <a:rPr kumimoji="1" lang="en-US" altLang="zh-CN" sz="2800" dirty="0" err="1"/>
              <a:t>d”,&amp;a</a:t>
            </a:r>
            <a:r>
              <a:rPr kumimoji="1" lang="en-US" altLang="zh-CN" sz="2800" dirty="0"/>
              <a:t>[i]);</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a:solidFill>
                  <a:srgbClr val="CC0000"/>
                </a:solidFill>
              </a:rPr>
              <a:t>sort(a, 10);</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printf</a:t>
            </a:r>
            <a:r>
              <a:rPr kumimoji="1" lang="en-US" altLang="zh-CN" sz="2800" dirty="0"/>
              <a:t>(“the sorted array: \n”);</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for (i=0; i&lt;10; i++)</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printf</a:t>
            </a:r>
            <a:r>
              <a:rPr kumimoji="1" lang="en-US" altLang="zh-CN" sz="2800" dirty="0"/>
              <a:t> (“ %d ”, a[i]);</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    </a:t>
            </a:r>
            <a:r>
              <a:rPr kumimoji="1" lang="en-US" altLang="zh-CN" sz="2800" dirty="0" err="1"/>
              <a:t>printf</a:t>
            </a:r>
            <a:r>
              <a:rPr kumimoji="1" lang="en-US" altLang="zh-CN" sz="2800" dirty="0"/>
              <a:t>(“\n”);</a:t>
            </a:r>
          </a:p>
          <a:p>
            <a:pPr algn="l" eaLnBrk="1" hangingPunct="1">
              <a:lnSpc>
                <a:spcPct val="70000"/>
              </a:lnSpc>
              <a:spcBef>
                <a:spcPct val="20000"/>
              </a:spcBef>
              <a:buClr>
                <a:schemeClr val="accent2"/>
              </a:buClr>
              <a:buSzPct val="80000"/>
              <a:buFont typeface="Wingdings" pitchFamily="2" charset="2"/>
              <a:buNone/>
            </a:pPr>
            <a:r>
              <a:rPr kumimoji="1" lang="en-US" altLang="zh-CN" sz="2800" dirty="0"/>
              <a:t>}</a:t>
            </a:r>
            <a:endParaRPr kumimoji="1" lang="en-US" altLang="zh-CN" sz="2400" b="0" dirty="0"/>
          </a:p>
        </p:txBody>
      </p:sp>
      <p:sp>
        <p:nvSpPr>
          <p:cNvPr id="153603" name="AutoShape 3"/>
          <p:cNvSpPr>
            <a:spLocks noChangeArrowheads="1"/>
          </p:cNvSpPr>
          <p:nvPr/>
        </p:nvSpPr>
        <p:spPr bwMode="auto">
          <a:xfrm>
            <a:off x="5651500" y="3429000"/>
            <a:ext cx="2895600" cy="914400"/>
          </a:xfrm>
          <a:prstGeom prst="wedgeRoundRectCallout">
            <a:avLst>
              <a:gd name="adj1" fmla="val -105097"/>
              <a:gd name="adj2" fmla="val 375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a:t>由于地址传递，实参数组 </a:t>
            </a:r>
            <a:r>
              <a:rPr kumimoji="1" lang="en-US" altLang="zh-CN" sz="2800"/>
              <a:t>a </a:t>
            </a:r>
            <a:r>
              <a:rPr kumimoji="1" lang="zh-CN" altLang="en-US" sz="2800"/>
              <a:t>改变</a:t>
            </a:r>
          </a:p>
        </p:txBody>
      </p:sp>
      <p:sp>
        <p:nvSpPr>
          <p:cNvPr id="153604" name="Text Box 4"/>
          <p:cNvSpPr txBox="1">
            <a:spLocks noChangeArrowheads="1"/>
          </p:cNvSpPr>
          <p:nvPr/>
        </p:nvSpPr>
        <p:spPr bwMode="auto">
          <a:xfrm>
            <a:off x="228600" y="441960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endParaRPr kumimoji="1" lang="zh-CN" altLang="en-US" sz="2400" b="0"/>
          </a:p>
        </p:txBody>
      </p:sp>
      <p:sp>
        <p:nvSpPr>
          <p:cNvPr id="153608" name="AutoShape 8"/>
          <p:cNvSpPr>
            <a:spLocks/>
          </p:cNvSpPr>
          <p:nvPr/>
        </p:nvSpPr>
        <p:spPr bwMode="auto">
          <a:xfrm>
            <a:off x="5651500" y="2349500"/>
            <a:ext cx="2587625" cy="690563"/>
          </a:xfrm>
          <a:prstGeom prst="borderCallout1">
            <a:avLst>
              <a:gd name="adj1" fmla="val 16551"/>
              <a:gd name="adj2" fmla="val -2944"/>
              <a:gd name="adj3" fmla="val 83907"/>
              <a:gd name="adj4" fmla="val -11159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a:t>函数的调用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wipe(left)">
                                      <p:cBhvr>
                                        <p:cTn id="7" dur="500"/>
                                        <p:tgtEl>
                                          <p:spTgt spid="15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8"/>
                                        </p:tgtEl>
                                        <p:attrNameLst>
                                          <p:attrName>style.visibility</p:attrName>
                                        </p:attrNameLst>
                                      </p:cBhvr>
                                      <p:to>
                                        <p:strVal val="visible"/>
                                      </p:to>
                                    </p:set>
                                    <p:animEffect transition="in" filter="wipe(left)">
                                      <p:cBhvr>
                                        <p:cTn id="12" dur="500"/>
                                        <p:tgtEl>
                                          <p:spTgt spid="153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3"/>
                                        </p:tgtEl>
                                        <p:attrNameLst>
                                          <p:attrName>style.visibility</p:attrName>
                                        </p:attrNameLst>
                                      </p:cBhvr>
                                      <p:to>
                                        <p:strVal val="visible"/>
                                      </p:to>
                                    </p:set>
                                    <p:animEffect transition="in" filter="wipe(left)">
                                      <p:cBhvr>
                                        <p:cTn id="17" dur="500"/>
                                        <p:tgtEl>
                                          <p:spTgt spid="153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153604"/>
                                        </p:tgtEl>
                                        <p:attrNameLst>
                                          <p:attrName>style.visibility</p:attrName>
                                        </p:attrNameLst>
                                      </p:cBhvr>
                                      <p:to>
                                        <p:strVal val="visible"/>
                                      </p:to>
                                    </p:set>
                                    <p:animEffect transition="in" filter="wipe(left)">
                                      <p:cBhvr>
                                        <p:cTn id="22"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autoUpdateAnimBg="0"/>
      <p:bldP spid="153603" grpId="0" animBg="1" autoUpdateAnimBg="0"/>
      <p:bldP spid="153604" grpId="0" autoUpdateAnimBg="0"/>
      <p:bldP spid="15360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AD8984CF-4306-47BF-84C2-20B568746A04}" type="slidenum">
              <a:rPr lang="zh-CN" altLang="en-US" b="1">
                <a:solidFill>
                  <a:srgbClr val="FF9900"/>
                </a:solidFill>
              </a:rPr>
              <a:pPr>
                <a:defRPr/>
              </a:pPr>
              <a:t>46</a:t>
            </a:fld>
            <a:r>
              <a:rPr lang="zh-CN" altLang="en-US" b="1"/>
              <a:t> </a:t>
            </a:r>
            <a:r>
              <a:rPr lang="zh-CN" altLang="en-US"/>
              <a:t>页</a:t>
            </a:r>
          </a:p>
        </p:txBody>
      </p:sp>
      <p:sp>
        <p:nvSpPr>
          <p:cNvPr id="311298" name="Text Box 2"/>
          <p:cNvSpPr txBox="1">
            <a:spLocks noChangeArrowheads="1"/>
          </p:cNvSpPr>
          <p:nvPr/>
        </p:nvSpPr>
        <p:spPr bwMode="auto">
          <a:xfrm>
            <a:off x="484188" y="1588"/>
            <a:ext cx="86598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l" eaLnBrk="1" hangingPunct="1">
              <a:defRPr/>
            </a:pPr>
            <a:r>
              <a:rPr kumimoji="1" lang="en-US" altLang="zh-CN" sz="2400">
                <a:solidFill>
                  <a:srgbClr val="CC0000"/>
                </a:solidFill>
                <a:effectLst>
                  <a:outerShdw blurRad="38100" dist="38100" dir="2700000" algn="tl">
                    <a:srgbClr val="C0C0C0"/>
                  </a:outerShdw>
                </a:effectLst>
                <a:latin typeface="宋体" pitchFamily="2" charset="-122"/>
              </a:rPr>
              <a:t>【</a:t>
            </a:r>
            <a:r>
              <a:rPr kumimoji="1" lang="zh-CN" altLang="en-US" sz="2400">
                <a:solidFill>
                  <a:srgbClr val="CC0000"/>
                </a:solidFill>
                <a:effectLst>
                  <a:outerShdw blurRad="38100" dist="38100" dir="2700000" algn="tl">
                    <a:srgbClr val="C0C0C0"/>
                  </a:outerShdw>
                </a:effectLst>
                <a:latin typeface="宋体" pitchFamily="2" charset="-122"/>
              </a:rPr>
              <a:t>例</a:t>
            </a:r>
            <a:r>
              <a:rPr kumimoji="1" lang="en-US" altLang="zh-CN" sz="2400">
                <a:solidFill>
                  <a:srgbClr val="CC0000"/>
                </a:solidFill>
                <a:effectLst>
                  <a:outerShdw blurRad="38100" dist="38100" dir="2700000" algn="tl">
                    <a:srgbClr val="C0C0C0"/>
                  </a:outerShdw>
                </a:effectLst>
                <a:latin typeface="宋体" pitchFamily="2" charset="-122"/>
              </a:rPr>
              <a:t>8-12】 </a:t>
            </a:r>
            <a:r>
              <a:rPr kumimoji="1" lang="zh-CN" altLang="zh-CN" sz="2400">
                <a:solidFill>
                  <a:srgbClr val="CC0000"/>
                </a:solidFill>
                <a:effectLst>
                  <a:outerShdw blurRad="38100" dist="38100" dir="2700000" algn="tl">
                    <a:srgbClr val="C0C0C0"/>
                  </a:outerShdw>
                </a:effectLst>
                <a:latin typeface="宋体" pitchFamily="2" charset="-122"/>
              </a:rPr>
              <a:t>将任意两个字符串连接成一个字符串</a:t>
            </a:r>
            <a:r>
              <a:rPr kumimoji="1" lang="zh-CN" altLang="zh-CN" sz="2400" b="0">
                <a:latin typeface="宋体" pitchFamily="2" charset="-122"/>
              </a:rPr>
              <a:t> </a:t>
            </a:r>
            <a:r>
              <a:rPr kumimoji="1" lang="en-US" altLang="zh-CN" sz="2400">
                <a:solidFill>
                  <a:schemeClr val="accent2"/>
                </a:solidFill>
                <a:effectLst>
                  <a:outerShdw blurRad="38100" dist="38100" dir="2700000" algn="tl">
                    <a:srgbClr val="C0C0C0"/>
                  </a:outerShdw>
                </a:effectLst>
                <a:latin typeface="宋体" pitchFamily="2" charset="-122"/>
              </a:rPr>
              <a:t>(</a:t>
            </a:r>
            <a:r>
              <a:rPr kumimoji="1" lang="zh-CN" altLang="zh-CN" sz="2400">
                <a:solidFill>
                  <a:schemeClr val="accent2"/>
                </a:solidFill>
                <a:effectLst>
                  <a:outerShdw blurRad="38100" dist="38100" dir="2700000" algn="tl">
                    <a:srgbClr val="C0C0C0"/>
                  </a:outerShdw>
                </a:effectLst>
                <a:latin typeface="宋体" pitchFamily="2" charset="-122"/>
              </a:rPr>
              <a:t>数组名作为函数参数实现</a:t>
            </a:r>
            <a:r>
              <a:rPr kumimoji="1" lang="zh-CN" altLang="en-US" sz="2400">
                <a:solidFill>
                  <a:schemeClr val="accent2"/>
                </a:solidFill>
                <a:effectLst>
                  <a:outerShdw blurRad="38100" dist="38100" dir="2700000" algn="tl">
                    <a:srgbClr val="C0C0C0"/>
                  </a:outerShdw>
                </a:effectLst>
                <a:latin typeface="宋体" pitchFamily="2" charset="-122"/>
              </a:rPr>
              <a:t>地址传递方式</a:t>
            </a:r>
            <a:r>
              <a:rPr kumimoji="1" lang="en-US" altLang="zh-CN" sz="2400">
                <a:solidFill>
                  <a:schemeClr val="accent2"/>
                </a:solidFill>
                <a:effectLst>
                  <a:outerShdw blurRad="38100" dist="38100" dir="2700000" algn="tl">
                    <a:srgbClr val="C0C0C0"/>
                  </a:outerShdw>
                </a:effectLst>
                <a:latin typeface="宋体" pitchFamily="2" charset="-122"/>
              </a:rPr>
              <a:t>)</a:t>
            </a:r>
          </a:p>
        </p:txBody>
      </p:sp>
      <p:sp>
        <p:nvSpPr>
          <p:cNvPr id="311299" name="Rectangle 3" descr="信纸"/>
          <p:cNvSpPr>
            <a:spLocks noChangeArrowheads="1"/>
          </p:cNvSpPr>
          <p:nvPr/>
        </p:nvSpPr>
        <p:spPr bwMode="auto">
          <a:xfrm>
            <a:off x="669925" y="808038"/>
            <a:ext cx="6062663" cy="5881687"/>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457200" indent="-457200" algn="l">
              <a:lnSpc>
                <a:spcPct val="90000"/>
              </a:lnSpc>
            </a:pPr>
            <a:r>
              <a:rPr kumimoji="1" lang="en-US" altLang="zh-CN" sz="2200">
                <a:ea typeface="楷体_GB2312" pitchFamily="49" charset="-122"/>
              </a:rPr>
              <a:t>#include &lt;stdio.h&gt;</a:t>
            </a:r>
          </a:p>
          <a:p>
            <a:pPr marL="457200" indent="-457200" algn="l">
              <a:lnSpc>
                <a:spcPct val="90000"/>
              </a:lnSpc>
            </a:pPr>
            <a:r>
              <a:rPr kumimoji="1" lang="en-US" altLang="zh-CN" sz="2200">
                <a:solidFill>
                  <a:srgbClr val="000066"/>
                </a:solidFill>
                <a:ea typeface="楷体_GB2312" pitchFamily="49" charset="-122"/>
              </a:rPr>
              <a:t>void mergestr (char s1[ ], char s2[ ], char s3[ ]);</a:t>
            </a:r>
            <a:r>
              <a:rPr kumimoji="1" lang="en-US" altLang="zh-CN" sz="2200">
                <a:ea typeface="楷体_GB2312" pitchFamily="49" charset="-122"/>
              </a:rPr>
              <a:t>  </a:t>
            </a:r>
          </a:p>
          <a:p>
            <a:pPr marL="457200" indent="-457200" algn="l">
              <a:lnSpc>
                <a:spcPct val="90000"/>
              </a:lnSpc>
            </a:pPr>
            <a:r>
              <a:rPr kumimoji="1" lang="en-US" altLang="zh-CN" sz="2200">
                <a:solidFill>
                  <a:srgbClr val="CC0000"/>
                </a:solidFill>
                <a:ea typeface="楷体_GB2312" pitchFamily="49" charset="-122"/>
              </a:rPr>
              <a:t>void main ( )</a:t>
            </a:r>
          </a:p>
          <a:p>
            <a:pPr marL="457200" indent="-457200" algn="l">
              <a:lnSpc>
                <a:spcPct val="90000"/>
              </a:lnSpc>
            </a:pPr>
            <a:r>
              <a:rPr kumimoji="1" lang="en-US" altLang="zh-CN" sz="2200">
                <a:ea typeface="楷体_GB2312" pitchFamily="49" charset="-122"/>
              </a:rPr>
              <a:t>{</a:t>
            </a:r>
          </a:p>
          <a:p>
            <a:pPr marL="457200" indent="-457200" algn="l">
              <a:lnSpc>
                <a:spcPct val="90000"/>
              </a:lnSpc>
            </a:pPr>
            <a:r>
              <a:rPr kumimoji="1" lang="en-US" altLang="zh-CN" sz="2200">
                <a:ea typeface="楷体_GB2312" pitchFamily="49" charset="-122"/>
              </a:rPr>
              <a:t>    char str1[ ] = {"Hello "};</a:t>
            </a:r>
          </a:p>
          <a:p>
            <a:pPr marL="457200" indent="-457200" algn="l">
              <a:lnSpc>
                <a:spcPct val="90000"/>
              </a:lnSpc>
            </a:pPr>
            <a:r>
              <a:rPr kumimoji="1" lang="en-US" altLang="zh-CN" sz="2200">
                <a:ea typeface="楷体_GB2312" pitchFamily="49" charset="-122"/>
              </a:rPr>
              <a:t>    char str2[ ] = {"china!"};</a:t>
            </a:r>
          </a:p>
          <a:p>
            <a:pPr marL="457200" indent="-457200" algn="l">
              <a:lnSpc>
                <a:spcPct val="90000"/>
              </a:lnSpc>
            </a:pPr>
            <a:r>
              <a:rPr kumimoji="1" lang="en-US" altLang="zh-CN" sz="2200">
                <a:ea typeface="楷体_GB2312" pitchFamily="49" charset="-122"/>
              </a:rPr>
              <a:t>    char str3[40];</a:t>
            </a:r>
          </a:p>
          <a:p>
            <a:pPr marL="457200" indent="-457200" algn="l">
              <a:lnSpc>
                <a:spcPct val="90000"/>
              </a:lnSpc>
            </a:pPr>
            <a:r>
              <a:rPr kumimoji="1" lang="en-US" altLang="zh-CN" sz="2200">
                <a:ea typeface="楷体_GB2312" pitchFamily="49" charset="-122"/>
              </a:rPr>
              <a:t>    </a:t>
            </a:r>
            <a:r>
              <a:rPr kumimoji="1" lang="en-US" altLang="zh-CN" sz="2200">
                <a:solidFill>
                  <a:srgbClr val="CC0000"/>
                </a:solidFill>
                <a:ea typeface="楷体_GB2312" pitchFamily="49" charset="-122"/>
              </a:rPr>
              <a:t>mergestr (str1, str2, str3);</a:t>
            </a:r>
            <a:r>
              <a:rPr kumimoji="1" lang="en-US" altLang="zh-CN" sz="2200">
                <a:ea typeface="楷体_GB2312" pitchFamily="49" charset="-122"/>
              </a:rPr>
              <a:t> </a:t>
            </a:r>
          </a:p>
          <a:p>
            <a:pPr marL="457200" indent="-457200" algn="l">
              <a:lnSpc>
                <a:spcPct val="90000"/>
              </a:lnSpc>
            </a:pPr>
            <a:r>
              <a:rPr kumimoji="1" lang="en-US" altLang="zh-CN" sz="2200">
                <a:ea typeface="楷体_GB2312" pitchFamily="49" charset="-122"/>
              </a:rPr>
              <a:t>    printf ("%s\n", str3);</a:t>
            </a:r>
          </a:p>
          <a:p>
            <a:pPr marL="457200" indent="-457200" algn="l">
              <a:lnSpc>
                <a:spcPct val="90000"/>
              </a:lnSpc>
            </a:pPr>
            <a:r>
              <a:rPr kumimoji="1" lang="en-US" altLang="zh-CN" sz="2200">
                <a:ea typeface="楷体_GB2312" pitchFamily="49" charset="-122"/>
              </a:rPr>
              <a:t>}</a:t>
            </a:r>
          </a:p>
          <a:p>
            <a:pPr marL="457200" indent="-457200" algn="l">
              <a:lnSpc>
                <a:spcPct val="90000"/>
              </a:lnSpc>
            </a:pPr>
            <a:r>
              <a:rPr kumimoji="1" lang="en-US" altLang="zh-CN" sz="2200">
                <a:solidFill>
                  <a:srgbClr val="000066"/>
                </a:solidFill>
                <a:ea typeface="楷体_GB2312" pitchFamily="49" charset="-122"/>
              </a:rPr>
              <a:t>void mergestr (char s1[ ], char s2[ ], char s3[ ]) </a:t>
            </a:r>
          </a:p>
          <a:p>
            <a:pPr marL="457200" indent="-457200" algn="l">
              <a:lnSpc>
                <a:spcPct val="90000"/>
              </a:lnSpc>
            </a:pPr>
            <a:r>
              <a:rPr kumimoji="1" lang="en-US" altLang="zh-CN" sz="2200">
                <a:solidFill>
                  <a:srgbClr val="000066"/>
                </a:solidFill>
                <a:ea typeface="楷体_GB2312" pitchFamily="49" charset="-122"/>
              </a:rPr>
              <a:t>{</a:t>
            </a:r>
          </a:p>
          <a:p>
            <a:pPr marL="457200" indent="-457200" algn="l">
              <a:lnSpc>
                <a:spcPct val="90000"/>
              </a:lnSpc>
            </a:pPr>
            <a:r>
              <a:rPr kumimoji="1" lang="en-US" altLang="zh-CN" sz="2200">
                <a:solidFill>
                  <a:srgbClr val="008000"/>
                </a:solidFill>
                <a:ea typeface="楷体_GB2312" pitchFamily="49" charset="-122"/>
              </a:rPr>
              <a:t>    </a:t>
            </a:r>
            <a:r>
              <a:rPr kumimoji="1" lang="en-US" altLang="zh-CN" sz="2200">
                <a:solidFill>
                  <a:srgbClr val="000066"/>
                </a:solidFill>
                <a:ea typeface="楷体_GB2312" pitchFamily="49" charset="-122"/>
              </a:rPr>
              <a:t>int i, j;</a:t>
            </a:r>
          </a:p>
          <a:p>
            <a:pPr marL="457200" indent="-457200" algn="l">
              <a:lnSpc>
                <a:spcPct val="90000"/>
              </a:lnSpc>
            </a:pPr>
            <a:r>
              <a:rPr kumimoji="1" lang="en-US" altLang="zh-CN" sz="2200">
                <a:solidFill>
                  <a:srgbClr val="008000"/>
                </a:solidFill>
                <a:ea typeface="楷体_GB2312" pitchFamily="49" charset="-122"/>
              </a:rPr>
              <a:t>    </a:t>
            </a:r>
            <a:r>
              <a:rPr kumimoji="1" lang="en-US" altLang="zh-CN" sz="2200">
                <a:solidFill>
                  <a:srgbClr val="000066"/>
                </a:solidFill>
                <a:ea typeface="楷体_GB2312" pitchFamily="49" charset="-122"/>
              </a:rPr>
              <a:t>for (i = 0; s1[i] != '\0'; i++)</a:t>
            </a:r>
            <a:r>
              <a:rPr kumimoji="1" lang="en-US" altLang="zh-CN" sz="2200">
                <a:solidFill>
                  <a:srgbClr val="008000"/>
                </a:solidFill>
                <a:ea typeface="楷体_GB2312" pitchFamily="49" charset="-122"/>
              </a:rPr>
              <a:t>   </a:t>
            </a:r>
            <a:r>
              <a:rPr kumimoji="1" lang="en-US" altLang="zh-CN" sz="2200">
                <a:solidFill>
                  <a:schemeClr val="accent2"/>
                </a:solidFill>
                <a:ea typeface="楷体_GB2312" pitchFamily="49" charset="-122"/>
              </a:rPr>
              <a:t>//</a:t>
            </a:r>
            <a:r>
              <a:rPr kumimoji="1" lang="zh-CN" altLang="en-US" sz="2200">
                <a:solidFill>
                  <a:schemeClr val="accent2"/>
                </a:solidFill>
                <a:ea typeface="楷体_GB2312" pitchFamily="49" charset="-122"/>
              </a:rPr>
              <a:t>将</a:t>
            </a:r>
            <a:r>
              <a:rPr kumimoji="1" lang="en-US" altLang="zh-CN" sz="2200">
                <a:solidFill>
                  <a:schemeClr val="accent2"/>
                </a:solidFill>
                <a:ea typeface="楷体_GB2312" pitchFamily="49" charset="-122"/>
              </a:rPr>
              <a:t>s1</a:t>
            </a:r>
            <a:r>
              <a:rPr kumimoji="1" lang="zh-CN" altLang="en-US" sz="2200">
                <a:solidFill>
                  <a:schemeClr val="accent2"/>
                </a:solidFill>
                <a:ea typeface="楷体_GB2312" pitchFamily="49" charset="-122"/>
              </a:rPr>
              <a:t>复制到</a:t>
            </a:r>
            <a:r>
              <a:rPr kumimoji="1" lang="en-US" altLang="zh-CN" sz="2200">
                <a:solidFill>
                  <a:schemeClr val="accent2"/>
                </a:solidFill>
                <a:ea typeface="楷体_GB2312" pitchFamily="49" charset="-122"/>
              </a:rPr>
              <a:t>s3</a:t>
            </a:r>
            <a:r>
              <a:rPr kumimoji="1" lang="zh-CN" altLang="en-US" sz="2200">
                <a:solidFill>
                  <a:schemeClr val="accent2"/>
                </a:solidFill>
                <a:ea typeface="楷体_GB2312" pitchFamily="49" charset="-122"/>
              </a:rPr>
              <a:t>中</a:t>
            </a:r>
          </a:p>
          <a:p>
            <a:pPr marL="457200" indent="-457200" algn="l">
              <a:lnSpc>
                <a:spcPct val="90000"/>
              </a:lnSpc>
            </a:pPr>
            <a:r>
              <a:rPr kumimoji="1" lang="zh-CN" altLang="en-US" sz="2200">
                <a:solidFill>
                  <a:srgbClr val="008000"/>
                </a:solidFill>
                <a:ea typeface="楷体_GB2312" pitchFamily="49" charset="-122"/>
              </a:rPr>
              <a:t>        </a:t>
            </a:r>
            <a:r>
              <a:rPr kumimoji="1" lang="en-US" altLang="zh-CN" sz="2200">
                <a:solidFill>
                  <a:srgbClr val="000066"/>
                </a:solidFill>
                <a:ea typeface="楷体_GB2312" pitchFamily="49" charset="-122"/>
              </a:rPr>
              <a:t>s3[i] = s1[i];</a:t>
            </a:r>
          </a:p>
          <a:p>
            <a:pPr marL="457200" indent="-457200" algn="l">
              <a:lnSpc>
                <a:spcPct val="90000"/>
              </a:lnSpc>
            </a:pPr>
            <a:r>
              <a:rPr kumimoji="1" lang="en-US" altLang="zh-CN" sz="2200">
                <a:solidFill>
                  <a:srgbClr val="008000"/>
                </a:solidFill>
                <a:ea typeface="楷体_GB2312" pitchFamily="49" charset="-122"/>
              </a:rPr>
              <a:t>    </a:t>
            </a:r>
            <a:r>
              <a:rPr kumimoji="1" lang="en-US" altLang="zh-CN" sz="2200">
                <a:solidFill>
                  <a:srgbClr val="000066"/>
                </a:solidFill>
                <a:ea typeface="楷体_GB2312" pitchFamily="49" charset="-122"/>
              </a:rPr>
              <a:t>for (j = 0; s2[j] != '\0'; j++)</a:t>
            </a:r>
            <a:r>
              <a:rPr kumimoji="1" lang="en-US" altLang="zh-CN" sz="2200">
                <a:solidFill>
                  <a:srgbClr val="008000"/>
                </a:solidFill>
                <a:ea typeface="楷体_GB2312" pitchFamily="49" charset="-122"/>
              </a:rPr>
              <a:t>  </a:t>
            </a:r>
            <a:r>
              <a:rPr kumimoji="1" lang="en-US" altLang="zh-CN" sz="2200">
                <a:solidFill>
                  <a:schemeClr val="accent2"/>
                </a:solidFill>
                <a:ea typeface="楷体_GB2312" pitchFamily="49" charset="-122"/>
              </a:rPr>
              <a:t>//</a:t>
            </a:r>
            <a:r>
              <a:rPr kumimoji="1" lang="zh-CN" altLang="en-US" sz="2200">
                <a:solidFill>
                  <a:schemeClr val="accent2"/>
                </a:solidFill>
                <a:ea typeface="楷体_GB2312" pitchFamily="49" charset="-122"/>
              </a:rPr>
              <a:t>将</a:t>
            </a:r>
            <a:r>
              <a:rPr kumimoji="1" lang="en-US" altLang="zh-CN" sz="2200">
                <a:solidFill>
                  <a:schemeClr val="accent2"/>
                </a:solidFill>
                <a:ea typeface="楷体_GB2312" pitchFamily="49" charset="-122"/>
              </a:rPr>
              <a:t>s2</a:t>
            </a:r>
            <a:r>
              <a:rPr kumimoji="1" lang="zh-CN" altLang="en-US" sz="2200">
                <a:solidFill>
                  <a:schemeClr val="accent2"/>
                </a:solidFill>
                <a:ea typeface="楷体_GB2312" pitchFamily="49" charset="-122"/>
              </a:rPr>
              <a:t>复制到</a:t>
            </a:r>
            <a:r>
              <a:rPr kumimoji="1" lang="en-US" altLang="zh-CN" sz="2200">
                <a:solidFill>
                  <a:schemeClr val="accent2"/>
                </a:solidFill>
                <a:ea typeface="楷体_GB2312" pitchFamily="49" charset="-122"/>
              </a:rPr>
              <a:t>s3</a:t>
            </a:r>
            <a:r>
              <a:rPr kumimoji="1" lang="zh-CN" altLang="en-US" sz="2200">
                <a:solidFill>
                  <a:schemeClr val="accent2"/>
                </a:solidFill>
                <a:ea typeface="楷体_GB2312" pitchFamily="49" charset="-122"/>
              </a:rPr>
              <a:t>后</a:t>
            </a:r>
          </a:p>
          <a:p>
            <a:pPr marL="457200" indent="-457200" algn="l">
              <a:lnSpc>
                <a:spcPct val="90000"/>
              </a:lnSpc>
            </a:pPr>
            <a:r>
              <a:rPr kumimoji="1" lang="zh-CN" altLang="en-US" sz="2200">
                <a:solidFill>
                  <a:srgbClr val="008000"/>
                </a:solidFill>
                <a:ea typeface="楷体_GB2312" pitchFamily="49" charset="-122"/>
              </a:rPr>
              <a:t>        </a:t>
            </a:r>
            <a:r>
              <a:rPr kumimoji="1" lang="en-US" altLang="zh-CN" sz="2200">
                <a:solidFill>
                  <a:srgbClr val="000066"/>
                </a:solidFill>
                <a:ea typeface="楷体_GB2312" pitchFamily="49" charset="-122"/>
              </a:rPr>
              <a:t>s3[i+j] = s2[j];</a:t>
            </a:r>
          </a:p>
          <a:p>
            <a:pPr marL="457200" indent="-457200" algn="l">
              <a:lnSpc>
                <a:spcPct val="90000"/>
              </a:lnSpc>
            </a:pPr>
            <a:r>
              <a:rPr kumimoji="1" lang="en-US" altLang="zh-CN" sz="2200">
                <a:solidFill>
                  <a:srgbClr val="008000"/>
                </a:solidFill>
                <a:ea typeface="楷体_GB2312" pitchFamily="49" charset="-122"/>
              </a:rPr>
              <a:t>    </a:t>
            </a:r>
            <a:r>
              <a:rPr kumimoji="1" lang="en-US" altLang="zh-CN" sz="2200">
                <a:solidFill>
                  <a:srgbClr val="000066"/>
                </a:solidFill>
                <a:ea typeface="楷体_GB2312" pitchFamily="49" charset="-122"/>
              </a:rPr>
              <a:t>s3[i+j] = '\0';</a:t>
            </a:r>
            <a:r>
              <a:rPr kumimoji="1" lang="en-US" altLang="zh-CN" sz="2200">
                <a:solidFill>
                  <a:srgbClr val="008000"/>
                </a:solidFill>
                <a:ea typeface="楷体_GB2312" pitchFamily="49" charset="-122"/>
              </a:rPr>
              <a:t>                       </a:t>
            </a:r>
            <a:r>
              <a:rPr kumimoji="1" lang="en-US" altLang="zh-CN" sz="2200">
                <a:solidFill>
                  <a:schemeClr val="accent2"/>
                </a:solidFill>
                <a:ea typeface="楷体_GB2312" pitchFamily="49" charset="-122"/>
              </a:rPr>
              <a:t>//</a:t>
            </a:r>
            <a:r>
              <a:rPr kumimoji="1" lang="zh-CN" altLang="en-US" sz="2200">
                <a:solidFill>
                  <a:schemeClr val="accent2"/>
                </a:solidFill>
                <a:ea typeface="楷体_GB2312" pitchFamily="49" charset="-122"/>
              </a:rPr>
              <a:t>置字符串结束标志</a:t>
            </a:r>
          </a:p>
          <a:p>
            <a:pPr marL="457200" indent="-457200" algn="l">
              <a:lnSpc>
                <a:spcPct val="90000"/>
              </a:lnSpc>
            </a:pPr>
            <a:r>
              <a:rPr kumimoji="1" lang="en-US" altLang="zh-CN" sz="2200">
                <a:solidFill>
                  <a:srgbClr val="000066"/>
                </a:solidFill>
                <a:ea typeface="楷体_GB2312" pitchFamily="49" charset="-122"/>
              </a:rPr>
              <a:t>}</a:t>
            </a:r>
          </a:p>
        </p:txBody>
      </p:sp>
      <p:sp>
        <p:nvSpPr>
          <p:cNvPr id="311300" name="Rectangle 4"/>
          <p:cNvSpPr>
            <a:spLocks noChangeArrowheads="1"/>
          </p:cNvSpPr>
          <p:nvPr/>
        </p:nvSpPr>
        <p:spPr bwMode="auto">
          <a:xfrm>
            <a:off x="7034213" y="5834063"/>
            <a:ext cx="1871662" cy="8318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lgn="l">
              <a:defRPr/>
            </a:pPr>
            <a:r>
              <a:rPr kumimoji="1" lang="zh-CN" altLang="en-US" sz="2400">
                <a:solidFill>
                  <a:srgbClr val="FF3300"/>
                </a:solidFill>
                <a:effectLst>
                  <a:outerShdw blurRad="38100" dist="38100" dir="2700000" algn="tl">
                    <a:srgbClr val="C0C0C0"/>
                  </a:outerShdw>
                </a:effectLst>
                <a:ea typeface="楷体_GB2312" pitchFamily="49" charset="-122"/>
              </a:rPr>
              <a:t>运行结果：</a:t>
            </a:r>
          </a:p>
          <a:p>
            <a:pPr algn="just">
              <a:defRPr/>
            </a:pPr>
            <a:r>
              <a:rPr kumimoji="1" lang="en-US" altLang="zh-CN" sz="2400">
                <a:solidFill>
                  <a:schemeClr val="accent2"/>
                </a:solidFill>
                <a:effectLst>
                  <a:outerShdw blurRad="38100" dist="38100" dir="2700000" algn="tl">
                    <a:srgbClr val="C0C0C0"/>
                  </a:outerShdw>
                </a:effectLst>
                <a:ea typeface="宋体" pitchFamily="2" charset="-122"/>
              </a:rPr>
              <a:t>Hello china!</a:t>
            </a:r>
          </a:p>
        </p:txBody>
      </p:sp>
      <p:sp>
        <p:nvSpPr>
          <p:cNvPr id="311302" name="AutoShape 6"/>
          <p:cNvSpPr>
            <a:spLocks noChangeArrowheads="1"/>
          </p:cNvSpPr>
          <p:nvPr/>
        </p:nvSpPr>
        <p:spPr bwMode="auto">
          <a:xfrm>
            <a:off x="6732588" y="1268413"/>
            <a:ext cx="2160587" cy="792162"/>
          </a:xfrm>
          <a:prstGeom prst="wedgeRoundRectCallout">
            <a:avLst>
              <a:gd name="adj1" fmla="val -71750"/>
              <a:gd name="adj2" fmla="val -34370"/>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l">
              <a:defRPr/>
            </a:pPr>
            <a:r>
              <a:rPr kumimoji="1" lang="zh-CN" altLang="en-US" sz="2000">
                <a:ea typeface="宋体" pitchFamily="2" charset="-122"/>
              </a:rPr>
              <a:t>函数使用在前，</a:t>
            </a:r>
          </a:p>
          <a:p>
            <a:pPr algn="l">
              <a:defRPr/>
            </a:pPr>
            <a:r>
              <a:rPr kumimoji="1" lang="zh-CN" altLang="en-US" sz="2000">
                <a:ea typeface="宋体" pitchFamily="2" charset="-122"/>
              </a:rPr>
              <a:t>要进行函数声明</a:t>
            </a:r>
            <a:endParaRPr kumimoji="1" lang="zh-CN" altLang="en-US" sz="2000" b="0">
              <a:ea typeface="宋体" pitchFamily="2" charset="-122"/>
            </a:endParaRPr>
          </a:p>
          <a:p>
            <a:pPr algn="l">
              <a:defRPr/>
            </a:pPr>
            <a:endParaRPr kumimoji="1" lang="en-US" altLang="zh-CN" sz="2000">
              <a:effectLst>
                <a:outerShdw blurRad="38100" dist="38100" dir="2700000" algn="tl">
                  <a:srgbClr val="FFFFFF"/>
                </a:outerShdw>
              </a:effectLst>
              <a:ea typeface="宋体" pitchFamily="2" charset="-122"/>
            </a:endParaRPr>
          </a:p>
        </p:txBody>
      </p:sp>
      <p:sp>
        <p:nvSpPr>
          <p:cNvPr id="311303" name="AutoShape 7"/>
          <p:cNvSpPr>
            <a:spLocks noChangeArrowheads="1"/>
          </p:cNvSpPr>
          <p:nvPr/>
        </p:nvSpPr>
        <p:spPr bwMode="auto">
          <a:xfrm>
            <a:off x="6732588" y="3429000"/>
            <a:ext cx="2160587" cy="792163"/>
          </a:xfrm>
          <a:prstGeom prst="wedgeRoundRectCallout">
            <a:avLst>
              <a:gd name="adj1" fmla="val -225019"/>
              <a:gd name="adj2" fmla="val 126551"/>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l">
              <a:defRPr/>
            </a:pPr>
            <a:r>
              <a:rPr kumimoji="1" lang="zh-CN" altLang="en-US" sz="2000">
                <a:ea typeface="宋体" pitchFamily="2" charset="-122"/>
              </a:rPr>
              <a:t>处理字符串时控制循环的方法</a:t>
            </a:r>
            <a:endParaRPr kumimoji="1" lang="zh-CN" altLang="en-US" sz="2000">
              <a:effectLst>
                <a:outerShdw blurRad="38100" dist="38100" dir="2700000" algn="tl">
                  <a:srgbClr val="FFFFFF"/>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1299"/>
                                        </p:tgtEl>
                                        <p:attrNameLst>
                                          <p:attrName>style.visibility</p:attrName>
                                        </p:attrNameLst>
                                      </p:cBhvr>
                                      <p:to>
                                        <p:strVal val="visible"/>
                                      </p:to>
                                    </p:set>
                                    <p:animEffect transition="in" filter="box(out)">
                                      <p:cBhvr>
                                        <p:cTn id="7" dur="500"/>
                                        <p:tgtEl>
                                          <p:spTgt spid="311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1302"/>
                                        </p:tgtEl>
                                        <p:attrNameLst>
                                          <p:attrName>style.visibility</p:attrName>
                                        </p:attrNameLst>
                                      </p:cBhvr>
                                      <p:to>
                                        <p:strVal val="visible"/>
                                      </p:to>
                                    </p:set>
                                    <p:animEffect transition="in" filter="wipe(down)">
                                      <p:cBhvr>
                                        <p:cTn id="12" dur="500"/>
                                        <p:tgtEl>
                                          <p:spTgt spid="311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1303"/>
                                        </p:tgtEl>
                                        <p:attrNameLst>
                                          <p:attrName>style.visibility</p:attrName>
                                        </p:attrNameLst>
                                      </p:cBhvr>
                                      <p:to>
                                        <p:strVal val="visible"/>
                                      </p:to>
                                    </p:set>
                                    <p:animEffect transition="in" filter="wipe(down)">
                                      <p:cBhvr>
                                        <p:cTn id="17" dur="500"/>
                                        <p:tgtEl>
                                          <p:spTgt spid="3113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box(in)">
                                      <p:cBhvr>
                                        <p:cTn id="22" dur="500"/>
                                        <p:tgtEl>
                                          <p:spTgt spid="311300"/>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animBg="1"/>
      <p:bldP spid="311300" grpId="0" animBg="1"/>
      <p:bldP spid="311302" grpId="0" animBg="1"/>
      <p:bldP spid="31130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5A2B457-929B-4700-AA17-10BA4824482C}" type="slidenum">
              <a:rPr lang="zh-CN" altLang="en-US" b="1">
                <a:solidFill>
                  <a:srgbClr val="FF9900"/>
                </a:solidFill>
              </a:rPr>
              <a:pPr>
                <a:defRPr/>
              </a:pPr>
              <a:t>47</a:t>
            </a:fld>
            <a:r>
              <a:rPr lang="zh-CN" altLang="en-US" b="1"/>
              <a:t> </a:t>
            </a:r>
            <a:r>
              <a:rPr lang="zh-CN" altLang="en-US"/>
              <a:t>页</a:t>
            </a:r>
          </a:p>
        </p:txBody>
      </p:sp>
      <p:grpSp>
        <p:nvGrpSpPr>
          <p:cNvPr id="57347" name="Group 2"/>
          <p:cNvGrpSpPr>
            <a:grpSpLocks/>
          </p:cNvGrpSpPr>
          <p:nvPr/>
        </p:nvGrpSpPr>
        <p:grpSpPr bwMode="auto">
          <a:xfrm>
            <a:off x="976313" y="1370013"/>
            <a:ext cx="588962" cy="639762"/>
            <a:chOff x="840" y="800"/>
            <a:chExt cx="371" cy="403"/>
          </a:xfrm>
        </p:grpSpPr>
        <p:sp>
          <p:nvSpPr>
            <p:cNvPr id="57471" name="Line 3"/>
            <p:cNvSpPr>
              <a:spLocks noChangeShapeType="1"/>
            </p:cNvSpPr>
            <p:nvPr/>
          </p:nvSpPr>
          <p:spPr bwMode="auto">
            <a:xfrm>
              <a:off x="984" y="999"/>
              <a:ext cx="0" cy="204"/>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324" name="Text Box 4"/>
            <p:cNvSpPr txBox="1">
              <a:spLocks noChangeArrowheads="1"/>
            </p:cNvSpPr>
            <p:nvPr/>
          </p:nvSpPr>
          <p:spPr bwMode="auto">
            <a:xfrm>
              <a:off x="840" y="800"/>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chemeClr val="accent2"/>
                  </a:solidFill>
                  <a:effectLst>
                    <a:outerShdw blurRad="38100" dist="38100" dir="2700000" algn="tl">
                      <a:srgbClr val="C0C0C0"/>
                    </a:outerShdw>
                  </a:effectLst>
                  <a:ea typeface="宋体" pitchFamily="2" charset="-122"/>
                </a:rPr>
                <a:t>str1</a:t>
              </a:r>
            </a:p>
          </p:txBody>
        </p:sp>
      </p:grpSp>
      <p:grpSp>
        <p:nvGrpSpPr>
          <p:cNvPr id="57348" name="Group 5"/>
          <p:cNvGrpSpPr>
            <a:grpSpLocks/>
          </p:cNvGrpSpPr>
          <p:nvPr/>
        </p:nvGrpSpPr>
        <p:grpSpPr bwMode="auto">
          <a:xfrm>
            <a:off x="5302250" y="1370013"/>
            <a:ext cx="588963" cy="639762"/>
            <a:chOff x="3097" y="800"/>
            <a:chExt cx="371" cy="403"/>
          </a:xfrm>
        </p:grpSpPr>
        <p:sp>
          <p:nvSpPr>
            <p:cNvPr id="57469" name="Line 6"/>
            <p:cNvSpPr>
              <a:spLocks noChangeShapeType="1"/>
            </p:cNvSpPr>
            <p:nvPr/>
          </p:nvSpPr>
          <p:spPr bwMode="auto">
            <a:xfrm>
              <a:off x="3270" y="999"/>
              <a:ext cx="0" cy="204"/>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327" name="Text Box 7"/>
            <p:cNvSpPr txBox="1">
              <a:spLocks noChangeArrowheads="1"/>
            </p:cNvSpPr>
            <p:nvPr/>
          </p:nvSpPr>
          <p:spPr bwMode="auto">
            <a:xfrm>
              <a:off x="3097" y="800"/>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chemeClr val="accent2"/>
                  </a:solidFill>
                  <a:effectLst>
                    <a:outerShdw blurRad="38100" dist="38100" dir="2700000" algn="tl">
                      <a:srgbClr val="C0C0C0"/>
                    </a:outerShdw>
                  </a:effectLst>
                  <a:ea typeface="宋体" pitchFamily="2" charset="-122"/>
                </a:rPr>
                <a:t>str2</a:t>
              </a:r>
            </a:p>
          </p:txBody>
        </p:sp>
      </p:grpSp>
      <p:grpSp>
        <p:nvGrpSpPr>
          <p:cNvPr id="57349" name="Group 8"/>
          <p:cNvGrpSpPr>
            <a:grpSpLocks/>
          </p:cNvGrpSpPr>
          <p:nvPr/>
        </p:nvGrpSpPr>
        <p:grpSpPr bwMode="auto">
          <a:xfrm>
            <a:off x="915988" y="4162425"/>
            <a:ext cx="588962" cy="600075"/>
            <a:chOff x="748" y="2415"/>
            <a:chExt cx="371" cy="378"/>
          </a:xfrm>
        </p:grpSpPr>
        <p:sp>
          <p:nvSpPr>
            <p:cNvPr id="57467" name="Line 9"/>
            <p:cNvSpPr>
              <a:spLocks noChangeShapeType="1"/>
            </p:cNvSpPr>
            <p:nvPr/>
          </p:nvSpPr>
          <p:spPr bwMode="auto">
            <a:xfrm rot="10800000">
              <a:off x="930" y="2415"/>
              <a:ext cx="0" cy="204"/>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0" name="Text Box 10"/>
            <p:cNvSpPr txBox="1">
              <a:spLocks noChangeArrowheads="1"/>
            </p:cNvSpPr>
            <p:nvPr/>
          </p:nvSpPr>
          <p:spPr bwMode="auto">
            <a:xfrm>
              <a:off x="748" y="2560"/>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chemeClr val="accent2"/>
                  </a:solidFill>
                  <a:effectLst>
                    <a:outerShdw blurRad="38100" dist="38100" dir="2700000" algn="tl">
                      <a:srgbClr val="C0C0C0"/>
                    </a:outerShdw>
                  </a:effectLst>
                  <a:ea typeface="宋体" pitchFamily="2" charset="-122"/>
                </a:rPr>
                <a:t>str3</a:t>
              </a:r>
            </a:p>
          </p:txBody>
        </p:sp>
      </p:grpSp>
      <p:graphicFrame>
        <p:nvGraphicFramePr>
          <p:cNvPr id="312331" name="Group 11"/>
          <p:cNvGraphicFramePr>
            <a:graphicFrameLocks noGrp="1"/>
          </p:cNvGraphicFramePr>
          <p:nvPr/>
        </p:nvGraphicFramePr>
        <p:xfrm>
          <a:off x="931863" y="3648075"/>
          <a:ext cx="7931150" cy="495300"/>
        </p:xfrm>
        <a:graphic>
          <a:graphicData uri="http://schemas.openxmlformats.org/drawingml/2006/table">
            <a:tbl>
              <a:tblPr/>
              <a:tblGrid>
                <a:gridCol w="536575">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8162">
                  <a:extLst>
                    <a:ext uri="{9D8B030D-6E8A-4147-A177-3AD203B41FA5}">
                      <a16:colId xmlns:a16="http://schemas.microsoft.com/office/drawing/2014/main" val="20005"/>
                    </a:ext>
                  </a:extLst>
                </a:gridCol>
                <a:gridCol w="536575">
                  <a:extLst>
                    <a:ext uri="{9D8B030D-6E8A-4147-A177-3AD203B41FA5}">
                      <a16:colId xmlns:a16="http://schemas.microsoft.com/office/drawing/2014/main" val="20006"/>
                    </a:ext>
                  </a:extLst>
                </a:gridCol>
                <a:gridCol w="541338">
                  <a:extLst>
                    <a:ext uri="{9D8B030D-6E8A-4147-A177-3AD203B41FA5}">
                      <a16:colId xmlns:a16="http://schemas.microsoft.com/office/drawing/2014/main" val="20007"/>
                    </a:ext>
                  </a:extLst>
                </a:gridCol>
                <a:gridCol w="536575">
                  <a:extLst>
                    <a:ext uri="{9D8B030D-6E8A-4147-A177-3AD203B41FA5}">
                      <a16:colId xmlns:a16="http://schemas.microsoft.com/office/drawing/2014/main" val="20008"/>
                    </a:ext>
                  </a:extLst>
                </a:gridCol>
                <a:gridCol w="538162">
                  <a:extLst>
                    <a:ext uri="{9D8B030D-6E8A-4147-A177-3AD203B41FA5}">
                      <a16:colId xmlns:a16="http://schemas.microsoft.com/office/drawing/2014/main" val="20009"/>
                    </a:ext>
                  </a:extLst>
                </a:gridCol>
                <a:gridCol w="539750">
                  <a:extLst>
                    <a:ext uri="{9D8B030D-6E8A-4147-A177-3AD203B41FA5}">
                      <a16:colId xmlns:a16="http://schemas.microsoft.com/office/drawing/2014/main" val="20010"/>
                    </a:ext>
                  </a:extLst>
                </a:gridCol>
                <a:gridCol w="538163">
                  <a:extLst>
                    <a:ext uri="{9D8B030D-6E8A-4147-A177-3AD203B41FA5}">
                      <a16:colId xmlns:a16="http://schemas.microsoft.com/office/drawing/2014/main" val="20011"/>
                    </a:ext>
                  </a:extLst>
                </a:gridCol>
                <a:gridCol w="536575">
                  <a:extLst>
                    <a:ext uri="{9D8B030D-6E8A-4147-A177-3AD203B41FA5}">
                      <a16:colId xmlns:a16="http://schemas.microsoft.com/office/drawing/2014/main" val="20012"/>
                    </a:ext>
                  </a:extLst>
                </a:gridCol>
                <a:gridCol w="541337">
                  <a:extLst>
                    <a:ext uri="{9D8B030D-6E8A-4147-A177-3AD203B41FA5}">
                      <a16:colId xmlns:a16="http://schemas.microsoft.com/office/drawing/2014/main" val="20013"/>
                    </a:ext>
                  </a:extLst>
                </a:gridCol>
                <a:gridCol w="392113">
                  <a:extLst>
                    <a:ext uri="{9D8B030D-6E8A-4147-A177-3AD203B41FA5}">
                      <a16:colId xmlns:a16="http://schemas.microsoft.com/office/drawing/2014/main" val="20014"/>
                    </a:ext>
                  </a:extLst>
                </a:gridCol>
              </a:tblGrid>
              <a:tr h="495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7254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FF"/>
                        </a:gs>
                        <a:gs pos="100000">
                          <a:srgbClr val="FF99FF">
                            <a:gamma/>
                            <a:shade val="7882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zh-CN" sz="1900" b="0" i="0" u="none" strike="noStrike" cap="none" normalizeH="0" baseline="0">
                        <a:ln>
                          <a:noFill/>
                        </a:ln>
                        <a:solidFill>
                          <a:srgbClr val="4D4D4D"/>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2365" name="Group 45"/>
          <p:cNvGraphicFramePr>
            <a:graphicFrameLocks noGrp="1"/>
          </p:cNvGraphicFramePr>
          <p:nvPr/>
        </p:nvGraphicFramePr>
        <p:xfrm>
          <a:off x="930275" y="2028825"/>
          <a:ext cx="3816350" cy="504825"/>
        </p:xfrm>
        <a:graphic>
          <a:graphicData uri="http://schemas.openxmlformats.org/drawingml/2006/table">
            <a:tbl>
              <a:tblPr/>
              <a:tblGrid>
                <a:gridCol w="544513">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544512">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544513">
                  <a:extLst>
                    <a:ext uri="{9D8B030D-6E8A-4147-A177-3AD203B41FA5}">
                      <a16:colId xmlns:a16="http://schemas.microsoft.com/office/drawing/2014/main" val="20004"/>
                    </a:ext>
                  </a:extLst>
                </a:gridCol>
                <a:gridCol w="522287">
                  <a:extLst>
                    <a:ext uri="{9D8B030D-6E8A-4147-A177-3AD203B41FA5}">
                      <a16:colId xmlns:a16="http://schemas.microsoft.com/office/drawing/2014/main" val="20005"/>
                    </a:ext>
                  </a:extLst>
                </a:gridCol>
                <a:gridCol w="568325">
                  <a:extLst>
                    <a:ext uri="{9D8B030D-6E8A-4147-A177-3AD203B41FA5}">
                      <a16:colId xmlns:a16="http://schemas.microsoft.com/office/drawing/2014/main" val="20006"/>
                    </a:ext>
                  </a:extLst>
                </a:gridCol>
              </a:tblGrid>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'H'</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'l'</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'l'</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'o'</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CCFFFF"/>
                        </a:gs>
                        <a:gs pos="100000">
                          <a:srgbClr val="CCFFFF">
                            <a:gamma/>
                            <a:shade val="63529"/>
                            <a:invGamma/>
                          </a:srgbClr>
                        </a:gs>
                      </a:gsLst>
                      <a:lin ang="5400000" scaled="1"/>
                    </a:gradFill>
                  </a:tcPr>
                </a:tc>
                <a:extLst>
                  <a:ext uri="{0D108BD9-81ED-4DB2-BD59-A6C34878D82A}">
                    <a16:rowId xmlns:a16="http://schemas.microsoft.com/office/drawing/2014/main" val="10000"/>
                  </a:ext>
                </a:extLst>
              </a:tr>
            </a:tbl>
          </a:graphicData>
        </a:graphic>
      </p:graphicFrame>
      <p:graphicFrame>
        <p:nvGraphicFramePr>
          <p:cNvPr id="312383" name="Group 63"/>
          <p:cNvGraphicFramePr>
            <a:graphicFrameLocks noGrp="1"/>
          </p:cNvGraphicFramePr>
          <p:nvPr/>
        </p:nvGraphicFramePr>
        <p:xfrm>
          <a:off x="5334000" y="2035175"/>
          <a:ext cx="3527425" cy="482600"/>
        </p:xfrm>
        <a:graphic>
          <a:graphicData uri="http://schemas.openxmlformats.org/drawingml/2006/table">
            <a:tbl>
              <a:tblPr/>
              <a:tblGrid>
                <a:gridCol w="504825">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525462">
                  <a:extLst>
                    <a:ext uri="{9D8B030D-6E8A-4147-A177-3AD203B41FA5}">
                      <a16:colId xmlns:a16="http://schemas.microsoft.com/office/drawing/2014/main" val="20006"/>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'h'</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'i'</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900" b="0" i="0" u="none" strike="noStrike" cap="none" normalizeH="0" baseline="0">
                          <a:ln>
                            <a:noFill/>
                          </a:ln>
                          <a:solidFill>
                            <a:srgbClr val="4D4D4D"/>
                          </a:solidFill>
                          <a:effectLst/>
                          <a:latin typeface="Times New Roman" pitchFamily="18" charset="0"/>
                          <a:ea typeface="宋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99"/>
                        </a:gs>
                        <a:gs pos="100000">
                          <a:srgbClr val="FFFF99">
                            <a:gamma/>
                            <a:shade val="60784"/>
                            <a:invGamma/>
                          </a:srgbClr>
                        </a:gs>
                      </a:gsLst>
                      <a:lin ang="5400000" scaled="1"/>
                    </a:gradFill>
                  </a:tcPr>
                </a:tc>
                <a:extLst>
                  <a:ext uri="{0D108BD9-81ED-4DB2-BD59-A6C34878D82A}">
                    <a16:rowId xmlns:a16="http://schemas.microsoft.com/office/drawing/2014/main" val="10000"/>
                  </a:ext>
                </a:extLst>
              </a:tr>
            </a:tbl>
          </a:graphicData>
        </a:graphic>
      </p:graphicFrame>
      <p:grpSp>
        <p:nvGrpSpPr>
          <p:cNvPr id="312401" name="Group 81"/>
          <p:cNvGrpSpPr>
            <a:grpSpLocks/>
          </p:cNvGrpSpPr>
          <p:nvPr/>
        </p:nvGrpSpPr>
        <p:grpSpPr bwMode="auto">
          <a:xfrm>
            <a:off x="409575" y="1352550"/>
            <a:ext cx="519113" cy="617538"/>
            <a:chOff x="249" y="573"/>
            <a:chExt cx="327" cy="389"/>
          </a:xfrm>
        </p:grpSpPr>
        <p:sp>
          <p:nvSpPr>
            <p:cNvPr id="57465" name="Line 82"/>
            <p:cNvSpPr>
              <a:spLocks noChangeShapeType="1"/>
            </p:cNvSpPr>
            <p:nvPr/>
          </p:nvSpPr>
          <p:spPr bwMode="auto">
            <a:xfrm>
              <a:off x="394" y="781"/>
              <a:ext cx="182" cy="181"/>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03" name="Text Box 83"/>
            <p:cNvSpPr txBox="1">
              <a:spLocks noChangeArrowheads="1"/>
            </p:cNvSpPr>
            <p:nvPr/>
          </p:nvSpPr>
          <p:spPr bwMode="auto">
            <a:xfrm>
              <a:off x="249" y="573"/>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rgbClr val="FF3300"/>
                  </a:solidFill>
                  <a:effectLst>
                    <a:outerShdw blurRad="38100" dist="38100" dir="2700000" algn="tl">
                      <a:srgbClr val="C0C0C0"/>
                    </a:outerShdw>
                  </a:effectLst>
                  <a:ea typeface="宋体" pitchFamily="2" charset="-122"/>
                </a:rPr>
                <a:t>s1</a:t>
              </a:r>
            </a:p>
          </p:txBody>
        </p:sp>
      </p:grpSp>
      <p:grpSp>
        <p:nvGrpSpPr>
          <p:cNvPr id="312404" name="Group 84"/>
          <p:cNvGrpSpPr>
            <a:grpSpLocks/>
          </p:cNvGrpSpPr>
          <p:nvPr/>
        </p:nvGrpSpPr>
        <p:grpSpPr bwMode="auto">
          <a:xfrm>
            <a:off x="4772025" y="1379538"/>
            <a:ext cx="519113" cy="617537"/>
            <a:chOff x="249" y="573"/>
            <a:chExt cx="327" cy="389"/>
          </a:xfrm>
        </p:grpSpPr>
        <p:sp>
          <p:nvSpPr>
            <p:cNvPr id="57463" name="Line 85"/>
            <p:cNvSpPr>
              <a:spLocks noChangeShapeType="1"/>
            </p:cNvSpPr>
            <p:nvPr/>
          </p:nvSpPr>
          <p:spPr bwMode="auto">
            <a:xfrm>
              <a:off x="394" y="781"/>
              <a:ext cx="182" cy="181"/>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06" name="Text Box 86"/>
            <p:cNvSpPr txBox="1">
              <a:spLocks noChangeArrowheads="1"/>
            </p:cNvSpPr>
            <p:nvPr/>
          </p:nvSpPr>
          <p:spPr bwMode="auto">
            <a:xfrm>
              <a:off x="249" y="573"/>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rgbClr val="FF3300"/>
                  </a:solidFill>
                  <a:effectLst>
                    <a:outerShdw blurRad="38100" dist="38100" dir="2700000" algn="tl">
                      <a:srgbClr val="C0C0C0"/>
                    </a:outerShdw>
                  </a:effectLst>
                  <a:ea typeface="宋体" pitchFamily="2" charset="-122"/>
                </a:rPr>
                <a:t>s2</a:t>
              </a:r>
            </a:p>
          </p:txBody>
        </p:sp>
      </p:grpSp>
      <p:grpSp>
        <p:nvGrpSpPr>
          <p:cNvPr id="312407" name="Group 87"/>
          <p:cNvGrpSpPr>
            <a:grpSpLocks/>
          </p:cNvGrpSpPr>
          <p:nvPr/>
        </p:nvGrpSpPr>
        <p:grpSpPr bwMode="auto">
          <a:xfrm>
            <a:off x="439738" y="4187825"/>
            <a:ext cx="460375" cy="673100"/>
            <a:chOff x="268" y="2323"/>
            <a:chExt cx="290" cy="424"/>
          </a:xfrm>
        </p:grpSpPr>
        <p:sp>
          <p:nvSpPr>
            <p:cNvPr id="57461" name="Line 88"/>
            <p:cNvSpPr>
              <a:spLocks noChangeShapeType="1"/>
            </p:cNvSpPr>
            <p:nvPr/>
          </p:nvSpPr>
          <p:spPr bwMode="auto">
            <a:xfrm flipV="1">
              <a:off x="385" y="2323"/>
              <a:ext cx="173" cy="245"/>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09" name="Text Box 89"/>
            <p:cNvSpPr txBox="1">
              <a:spLocks noChangeArrowheads="1"/>
            </p:cNvSpPr>
            <p:nvPr/>
          </p:nvSpPr>
          <p:spPr bwMode="auto">
            <a:xfrm>
              <a:off x="268" y="2514"/>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a:solidFill>
                    <a:srgbClr val="FF3300"/>
                  </a:solidFill>
                  <a:effectLst>
                    <a:outerShdw blurRad="38100" dist="38100" dir="2700000" algn="tl">
                      <a:srgbClr val="C0C0C0"/>
                    </a:outerShdw>
                  </a:effectLst>
                  <a:ea typeface="宋体" pitchFamily="2" charset="-122"/>
                </a:rPr>
                <a:t>s3</a:t>
              </a:r>
            </a:p>
          </p:txBody>
        </p:sp>
      </p:grpSp>
      <p:sp>
        <p:nvSpPr>
          <p:cNvPr id="312410" name="Text Box 90"/>
          <p:cNvSpPr txBox="1">
            <a:spLocks noChangeArrowheads="1"/>
          </p:cNvSpPr>
          <p:nvPr/>
        </p:nvSpPr>
        <p:spPr bwMode="auto">
          <a:xfrm>
            <a:off x="762000" y="474663"/>
            <a:ext cx="1368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800">
                <a:solidFill>
                  <a:schemeClr val="accent2"/>
                </a:solidFill>
                <a:effectLst>
                  <a:outerShdw blurRad="38100" dist="38100" dir="2700000" algn="tl">
                    <a:srgbClr val="C0C0C0"/>
                  </a:outerShdw>
                </a:effectLst>
                <a:ea typeface="隶书" pitchFamily="49" charset="-122"/>
              </a:rPr>
              <a:t>调用前</a:t>
            </a:r>
          </a:p>
        </p:txBody>
      </p:sp>
      <p:sp>
        <p:nvSpPr>
          <p:cNvPr id="312411" name="Line 91"/>
          <p:cNvSpPr>
            <a:spLocks noChangeShapeType="1"/>
          </p:cNvSpPr>
          <p:nvPr/>
        </p:nvSpPr>
        <p:spPr bwMode="auto">
          <a:xfrm>
            <a:off x="2057400" y="777875"/>
            <a:ext cx="647700"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12" name="Text Box 92"/>
          <p:cNvSpPr txBox="1">
            <a:spLocks noChangeArrowheads="1"/>
          </p:cNvSpPr>
          <p:nvPr/>
        </p:nvSpPr>
        <p:spPr bwMode="auto">
          <a:xfrm>
            <a:off x="2663825" y="476250"/>
            <a:ext cx="10080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800">
                <a:solidFill>
                  <a:srgbClr val="FF3300"/>
                </a:solidFill>
                <a:effectLst>
                  <a:outerShdw blurRad="38100" dist="38100" dir="2700000" algn="tl">
                    <a:srgbClr val="C0C0C0"/>
                  </a:outerShdw>
                </a:effectLst>
                <a:ea typeface="隶书" pitchFamily="49" charset="-122"/>
              </a:rPr>
              <a:t>调用</a:t>
            </a:r>
          </a:p>
        </p:txBody>
      </p:sp>
      <p:sp>
        <p:nvSpPr>
          <p:cNvPr id="312413" name="Line 93"/>
          <p:cNvSpPr>
            <a:spLocks noChangeShapeType="1"/>
          </p:cNvSpPr>
          <p:nvPr/>
        </p:nvSpPr>
        <p:spPr bwMode="auto">
          <a:xfrm>
            <a:off x="3570288" y="792163"/>
            <a:ext cx="647700" cy="0"/>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14" name="Text Box 94"/>
          <p:cNvSpPr txBox="1">
            <a:spLocks noChangeArrowheads="1"/>
          </p:cNvSpPr>
          <p:nvPr/>
        </p:nvSpPr>
        <p:spPr bwMode="auto">
          <a:xfrm>
            <a:off x="4189413" y="476250"/>
            <a:ext cx="10080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800">
                <a:solidFill>
                  <a:srgbClr val="008000"/>
                </a:solidFill>
                <a:effectLst>
                  <a:outerShdw blurRad="38100" dist="38100" dir="2700000" algn="tl">
                    <a:srgbClr val="C0C0C0"/>
                  </a:outerShdw>
                </a:effectLst>
                <a:ea typeface="隶书" pitchFamily="49" charset="-122"/>
              </a:rPr>
              <a:t>连接</a:t>
            </a:r>
          </a:p>
        </p:txBody>
      </p:sp>
      <p:sp>
        <p:nvSpPr>
          <p:cNvPr id="312415" name="AutoShape 95"/>
          <p:cNvSpPr>
            <a:spLocks/>
          </p:cNvSpPr>
          <p:nvPr/>
        </p:nvSpPr>
        <p:spPr bwMode="auto">
          <a:xfrm rot="-5400000">
            <a:off x="2339975" y="1268413"/>
            <a:ext cx="287338" cy="2881312"/>
          </a:xfrm>
          <a:prstGeom prst="leftBrace">
            <a:avLst>
              <a:gd name="adj1" fmla="val 83563"/>
              <a:gd name="adj2" fmla="val 50000"/>
            </a:avLst>
          </a:prstGeom>
          <a:noFill/>
          <a:ln w="25400">
            <a:solidFill>
              <a:srgbClr val="008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12416" name="AutoShape 96"/>
          <p:cNvSpPr>
            <a:spLocks noChangeArrowheads="1"/>
          </p:cNvSpPr>
          <p:nvPr/>
        </p:nvSpPr>
        <p:spPr bwMode="auto">
          <a:xfrm rot="5400000">
            <a:off x="2159794" y="3032919"/>
            <a:ext cx="649288"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12417" name="Rectangle 97"/>
          <p:cNvSpPr>
            <a:spLocks noChangeArrowheads="1"/>
          </p:cNvSpPr>
          <p:nvPr/>
        </p:nvSpPr>
        <p:spPr bwMode="auto">
          <a:xfrm>
            <a:off x="942975" y="3687763"/>
            <a:ext cx="523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'H'</a:t>
            </a:r>
          </a:p>
        </p:txBody>
      </p:sp>
      <p:sp>
        <p:nvSpPr>
          <p:cNvPr id="312418" name="Rectangle 98"/>
          <p:cNvSpPr>
            <a:spLocks noChangeArrowheads="1"/>
          </p:cNvSpPr>
          <p:nvPr/>
        </p:nvSpPr>
        <p:spPr bwMode="auto">
          <a:xfrm>
            <a:off x="1533525" y="3687763"/>
            <a:ext cx="4397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'e'</a:t>
            </a:r>
          </a:p>
        </p:txBody>
      </p:sp>
      <p:sp>
        <p:nvSpPr>
          <p:cNvPr id="312419" name="Rectangle 99"/>
          <p:cNvSpPr>
            <a:spLocks noChangeArrowheads="1"/>
          </p:cNvSpPr>
          <p:nvPr/>
        </p:nvSpPr>
        <p:spPr bwMode="auto">
          <a:xfrm>
            <a:off x="2079625" y="3687763"/>
            <a:ext cx="396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'l'</a:t>
            </a:r>
          </a:p>
        </p:txBody>
      </p:sp>
      <p:sp>
        <p:nvSpPr>
          <p:cNvPr id="312420" name="Rectangle 100"/>
          <p:cNvSpPr>
            <a:spLocks noChangeArrowheads="1"/>
          </p:cNvSpPr>
          <p:nvPr/>
        </p:nvSpPr>
        <p:spPr bwMode="auto">
          <a:xfrm>
            <a:off x="2609850" y="3675063"/>
            <a:ext cx="396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'l'</a:t>
            </a:r>
          </a:p>
        </p:txBody>
      </p:sp>
      <p:sp>
        <p:nvSpPr>
          <p:cNvPr id="312421" name="Rectangle 101"/>
          <p:cNvSpPr>
            <a:spLocks noChangeArrowheads="1"/>
          </p:cNvSpPr>
          <p:nvPr/>
        </p:nvSpPr>
        <p:spPr bwMode="auto">
          <a:xfrm>
            <a:off x="3103563" y="3675063"/>
            <a:ext cx="454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'o'</a:t>
            </a:r>
          </a:p>
        </p:txBody>
      </p:sp>
      <p:sp>
        <p:nvSpPr>
          <p:cNvPr id="312422" name="Rectangle 102"/>
          <p:cNvSpPr>
            <a:spLocks noChangeArrowheads="1"/>
          </p:cNvSpPr>
          <p:nvPr/>
        </p:nvSpPr>
        <p:spPr bwMode="auto">
          <a:xfrm>
            <a:off x="3678238" y="3687763"/>
            <a:ext cx="3905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FF33CC"/>
                </a:solidFill>
                <a:effectLst>
                  <a:outerShdw blurRad="38100" dist="38100" dir="2700000" algn="tl">
                    <a:srgbClr val="C0C0C0"/>
                  </a:outerShdw>
                </a:effectLst>
                <a:ea typeface="宋体" pitchFamily="2" charset="-122"/>
              </a:rPr>
              <a:t>' '</a:t>
            </a:r>
          </a:p>
        </p:txBody>
      </p:sp>
      <p:grpSp>
        <p:nvGrpSpPr>
          <p:cNvPr id="312423" name="Group 103"/>
          <p:cNvGrpSpPr>
            <a:grpSpLocks/>
          </p:cNvGrpSpPr>
          <p:nvPr/>
        </p:nvGrpSpPr>
        <p:grpSpPr bwMode="auto">
          <a:xfrm>
            <a:off x="971550" y="4149725"/>
            <a:ext cx="3743325" cy="1477963"/>
            <a:chOff x="612" y="2614"/>
            <a:chExt cx="2358" cy="931"/>
          </a:xfrm>
        </p:grpSpPr>
        <p:sp>
          <p:nvSpPr>
            <p:cNvPr id="312424" name="Rectangle 104"/>
            <p:cNvSpPr>
              <a:spLocks noChangeArrowheads="1"/>
            </p:cNvSpPr>
            <p:nvPr/>
          </p:nvSpPr>
          <p:spPr bwMode="auto">
            <a:xfrm>
              <a:off x="612" y="3022"/>
              <a:ext cx="2358" cy="523"/>
            </a:xfrm>
            <a:prstGeom prst="rect">
              <a:avLst/>
            </a:prstGeom>
            <a:gradFill rotWithShape="1">
              <a:gsLst>
                <a:gs pos="0">
                  <a:srgbClr val="CCFFFF"/>
                </a:gs>
                <a:gs pos="100000">
                  <a:schemeClr val="bg1"/>
                </a:gs>
              </a:gsLst>
              <a:lin ang="5400000" scaled="1"/>
            </a:grad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algn="l">
                <a:defRPr/>
              </a:pPr>
              <a:r>
                <a:rPr kumimoji="1" lang="en-US" altLang="zh-CN" sz="2400">
                  <a:solidFill>
                    <a:srgbClr val="008000"/>
                  </a:solidFill>
                  <a:effectLst>
                    <a:outerShdw blurRad="38100" dist="38100" dir="2700000" algn="tl">
                      <a:srgbClr val="000000"/>
                    </a:outerShdw>
                  </a:effectLst>
                  <a:ea typeface="宋体" pitchFamily="2" charset="-122"/>
                </a:rPr>
                <a:t>for (i = 0; s1[i] != '\0'; i++) </a:t>
              </a:r>
            </a:p>
            <a:p>
              <a:pPr algn="l">
                <a:defRPr/>
              </a:pPr>
              <a:r>
                <a:rPr kumimoji="1" lang="en-US" altLang="zh-CN" sz="2400">
                  <a:solidFill>
                    <a:srgbClr val="008000"/>
                  </a:solidFill>
                  <a:effectLst>
                    <a:outerShdw blurRad="38100" dist="38100" dir="2700000" algn="tl">
                      <a:srgbClr val="000000"/>
                    </a:outerShdw>
                  </a:effectLst>
                  <a:ea typeface="宋体" pitchFamily="2" charset="-122"/>
                </a:rPr>
                <a:t>      s3[i] = s1[i];</a:t>
              </a:r>
            </a:p>
          </p:txBody>
        </p:sp>
        <p:sp>
          <p:nvSpPr>
            <p:cNvPr id="57460" name="Line 105"/>
            <p:cNvSpPr>
              <a:spLocks noChangeShapeType="1"/>
            </p:cNvSpPr>
            <p:nvPr/>
          </p:nvSpPr>
          <p:spPr bwMode="auto">
            <a:xfrm>
              <a:off x="1383" y="2614"/>
              <a:ext cx="272" cy="408"/>
            </a:xfrm>
            <a:prstGeom prst="line">
              <a:avLst/>
            </a:prstGeom>
            <a:noFill/>
            <a:ln w="28575">
              <a:solidFill>
                <a:srgbClr val="008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12426" name="AutoShape 106"/>
          <p:cNvSpPr>
            <a:spLocks/>
          </p:cNvSpPr>
          <p:nvPr/>
        </p:nvSpPr>
        <p:spPr bwMode="auto">
          <a:xfrm rot="-5400000">
            <a:off x="6661150" y="1239838"/>
            <a:ext cx="287338" cy="2881312"/>
          </a:xfrm>
          <a:prstGeom prst="leftBrace">
            <a:avLst>
              <a:gd name="adj1" fmla="val 83563"/>
              <a:gd name="adj2" fmla="val 50000"/>
            </a:avLst>
          </a:prstGeom>
          <a:noFill/>
          <a:ln w="25400">
            <a:solidFill>
              <a:srgbClr val="FFCC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12427" name="AutoShape 107"/>
          <p:cNvSpPr>
            <a:spLocks noChangeArrowheads="1"/>
          </p:cNvSpPr>
          <p:nvPr/>
        </p:nvSpPr>
        <p:spPr bwMode="auto">
          <a:xfrm rot="8220912">
            <a:off x="5441950" y="3001963"/>
            <a:ext cx="1176338" cy="4048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12428" name="Rectangle 108"/>
          <p:cNvSpPr>
            <a:spLocks noChangeArrowheads="1"/>
          </p:cNvSpPr>
          <p:nvPr/>
        </p:nvSpPr>
        <p:spPr bwMode="auto">
          <a:xfrm>
            <a:off x="4211638" y="3673475"/>
            <a:ext cx="4397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'c'</a:t>
            </a:r>
          </a:p>
        </p:txBody>
      </p:sp>
      <p:sp>
        <p:nvSpPr>
          <p:cNvPr id="312429" name="Rectangle 109"/>
          <p:cNvSpPr>
            <a:spLocks noChangeArrowheads="1"/>
          </p:cNvSpPr>
          <p:nvPr/>
        </p:nvSpPr>
        <p:spPr bwMode="auto">
          <a:xfrm>
            <a:off x="4759325" y="3673475"/>
            <a:ext cx="468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'h'</a:t>
            </a:r>
          </a:p>
        </p:txBody>
      </p:sp>
      <p:sp>
        <p:nvSpPr>
          <p:cNvPr id="312430" name="Rectangle 110"/>
          <p:cNvSpPr>
            <a:spLocks noChangeArrowheads="1"/>
          </p:cNvSpPr>
          <p:nvPr/>
        </p:nvSpPr>
        <p:spPr bwMode="auto">
          <a:xfrm>
            <a:off x="5292725" y="3673475"/>
            <a:ext cx="396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'i'</a:t>
            </a:r>
          </a:p>
        </p:txBody>
      </p:sp>
      <p:sp>
        <p:nvSpPr>
          <p:cNvPr id="312431" name="Rectangle 111"/>
          <p:cNvSpPr>
            <a:spLocks noChangeArrowheads="1"/>
          </p:cNvSpPr>
          <p:nvPr/>
        </p:nvSpPr>
        <p:spPr bwMode="auto">
          <a:xfrm>
            <a:off x="5795963" y="3673475"/>
            <a:ext cx="4683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'n'</a:t>
            </a:r>
          </a:p>
        </p:txBody>
      </p:sp>
      <p:sp>
        <p:nvSpPr>
          <p:cNvPr id="312432" name="Rectangle 112"/>
          <p:cNvSpPr>
            <a:spLocks noChangeArrowheads="1"/>
          </p:cNvSpPr>
          <p:nvPr/>
        </p:nvSpPr>
        <p:spPr bwMode="auto">
          <a:xfrm>
            <a:off x="6357938" y="3673475"/>
            <a:ext cx="454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'a'</a:t>
            </a:r>
          </a:p>
        </p:txBody>
      </p:sp>
      <p:sp>
        <p:nvSpPr>
          <p:cNvPr id="312433" name="Rectangle 113"/>
          <p:cNvSpPr>
            <a:spLocks noChangeArrowheads="1"/>
          </p:cNvSpPr>
          <p:nvPr/>
        </p:nvSpPr>
        <p:spPr bwMode="auto">
          <a:xfrm>
            <a:off x="6905625" y="3673475"/>
            <a:ext cx="411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rgbClr val="CC0000"/>
                </a:solidFill>
                <a:effectLst>
                  <a:outerShdw blurRad="38100" dist="38100" dir="2700000" algn="tl">
                    <a:srgbClr val="C0C0C0"/>
                  </a:outerShdw>
                </a:effectLst>
                <a:ea typeface="宋体" pitchFamily="2" charset="-122"/>
              </a:rPr>
              <a:t>'!'</a:t>
            </a:r>
          </a:p>
        </p:txBody>
      </p:sp>
      <p:grpSp>
        <p:nvGrpSpPr>
          <p:cNvPr id="312434" name="Group 114"/>
          <p:cNvGrpSpPr>
            <a:grpSpLocks/>
          </p:cNvGrpSpPr>
          <p:nvPr/>
        </p:nvGrpSpPr>
        <p:grpSpPr bwMode="auto">
          <a:xfrm>
            <a:off x="5003800" y="4164013"/>
            <a:ext cx="3743325" cy="1477962"/>
            <a:chOff x="612" y="2614"/>
            <a:chExt cx="2358" cy="931"/>
          </a:xfrm>
        </p:grpSpPr>
        <p:sp>
          <p:nvSpPr>
            <p:cNvPr id="312435" name="Rectangle 115"/>
            <p:cNvSpPr>
              <a:spLocks noChangeArrowheads="1"/>
            </p:cNvSpPr>
            <p:nvPr/>
          </p:nvSpPr>
          <p:spPr bwMode="auto">
            <a:xfrm>
              <a:off x="612" y="3022"/>
              <a:ext cx="2358" cy="523"/>
            </a:xfrm>
            <a:prstGeom prst="rect">
              <a:avLst/>
            </a:prstGeom>
            <a:gradFill rotWithShape="1">
              <a:gsLst>
                <a:gs pos="0">
                  <a:srgbClr val="FFFF99"/>
                </a:gs>
                <a:gs pos="100000">
                  <a:schemeClr val="bg1"/>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spAutoFit/>
            </a:bodyPr>
            <a:lstStyle/>
            <a:p>
              <a:pPr algn="l">
                <a:defRPr/>
              </a:pPr>
              <a:r>
                <a:rPr kumimoji="1" lang="en-US" altLang="zh-CN" sz="2400">
                  <a:solidFill>
                    <a:srgbClr val="CC0000"/>
                  </a:solidFill>
                  <a:effectLst>
                    <a:outerShdw blurRad="38100" dist="38100" dir="2700000" algn="tl">
                      <a:srgbClr val="000000"/>
                    </a:outerShdw>
                  </a:effectLst>
                  <a:ea typeface="宋体" pitchFamily="2" charset="-122"/>
                </a:rPr>
                <a:t>for (j = 0; s2[j] != '\0'; j++)</a:t>
              </a:r>
            </a:p>
            <a:p>
              <a:pPr algn="l">
                <a:defRPr/>
              </a:pPr>
              <a:r>
                <a:rPr kumimoji="1" lang="en-US" altLang="zh-CN" sz="2400">
                  <a:solidFill>
                    <a:srgbClr val="CC0000"/>
                  </a:solidFill>
                  <a:effectLst>
                    <a:outerShdw blurRad="38100" dist="38100" dir="2700000" algn="tl">
                      <a:srgbClr val="000000"/>
                    </a:outerShdw>
                  </a:effectLst>
                  <a:ea typeface="宋体" pitchFamily="2" charset="-122"/>
                </a:rPr>
                <a:t>      s3[i+j] = s2[j];</a:t>
              </a:r>
            </a:p>
          </p:txBody>
        </p:sp>
        <p:sp>
          <p:nvSpPr>
            <p:cNvPr id="57458" name="Line 116"/>
            <p:cNvSpPr>
              <a:spLocks noChangeShapeType="1"/>
            </p:cNvSpPr>
            <p:nvPr/>
          </p:nvSpPr>
          <p:spPr bwMode="auto">
            <a:xfrm>
              <a:off x="1383" y="2614"/>
              <a:ext cx="272" cy="408"/>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12437" name="Rectangle 117"/>
          <p:cNvSpPr>
            <a:spLocks noChangeArrowheads="1"/>
          </p:cNvSpPr>
          <p:nvPr/>
        </p:nvSpPr>
        <p:spPr bwMode="auto">
          <a:xfrm>
            <a:off x="7394575" y="3673475"/>
            <a:ext cx="523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000">
                <a:solidFill>
                  <a:schemeClr val="accent2"/>
                </a:solidFill>
                <a:effectLst>
                  <a:outerShdw blurRad="38100" dist="38100" dir="2700000" algn="tl">
                    <a:srgbClr val="C0C0C0"/>
                  </a:outerShdw>
                </a:effectLst>
                <a:ea typeface="宋体" pitchFamily="2" charset="-122"/>
              </a:rPr>
              <a:t>'\0'</a:t>
            </a:r>
          </a:p>
        </p:txBody>
      </p:sp>
      <p:sp>
        <p:nvSpPr>
          <p:cNvPr id="312438" name="Line 118"/>
          <p:cNvSpPr>
            <a:spLocks noChangeShapeType="1"/>
          </p:cNvSpPr>
          <p:nvPr/>
        </p:nvSpPr>
        <p:spPr bwMode="auto">
          <a:xfrm>
            <a:off x="5083175" y="777875"/>
            <a:ext cx="647700" cy="0"/>
          </a:xfrm>
          <a:prstGeom prst="line">
            <a:avLst/>
          </a:prstGeom>
          <a:noFill/>
          <a:ln w="28575">
            <a:solidFill>
              <a:srgbClr val="FF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39" name="Text Box 119"/>
          <p:cNvSpPr txBox="1">
            <a:spLocks noChangeArrowheads="1"/>
          </p:cNvSpPr>
          <p:nvPr/>
        </p:nvSpPr>
        <p:spPr bwMode="auto">
          <a:xfrm>
            <a:off x="5700713" y="504825"/>
            <a:ext cx="10080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800">
                <a:solidFill>
                  <a:srgbClr val="FF66FF"/>
                </a:solidFill>
                <a:effectLst>
                  <a:outerShdw blurRad="38100" dist="38100" dir="2700000" algn="tl">
                    <a:srgbClr val="C0C0C0"/>
                  </a:outerShdw>
                </a:effectLst>
                <a:ea typeface="隶书" pitchFamily="49" charset="-122"/>
              </a:rPr>
              <a:t>补</a:t>
            </a:r>
            <a:r>
              <a:rPr kumimoji="1" lang="en-US" altLang="zh-CN" sz="2800">
                <a:solidFill>
                  <a:srgbClr val="FF66FF"/>
                </a:solidFill>
                <a:effectLst>
                  <a:outerShdw blurRad="38100" dist="38100" dir="2700000" algn="tl">
                    <a:srgbClr val="C0C0C0"/>
                  </a:outerShdw>
                </a:effectLst>
                <a:ea typeface="隶书" pitchFamily="49" charset="-122"/>
              </a:rPr>
              <a:t>\0</a:t>
            </a:r>
          </a:p>
        </p:txBody>
      </p:sp>
      <p:grpSp>
        <p:nvGrpSpPr>
          <p:cNvPr id="312440" name="Group 120"/>
          <p:cNvGrpSpPr>
            <a:grpSpLocks/>
          </p:cNvGrpSpPr>
          <p:nvPr/>
        </p:nvGrpSpPr>
        <p:grpSpPr bwMode="auto">
          <a:xfrm>
            <a:off x="7092950" y="2852738"/>
            <a:ext cx="1866900" cy="792162"/>
            <a:chOff x="4468" y="1797"/>
            <a:chExt cx="1176" cy="499"/>
          </a:xfrm>
        </p:grpSpPr>
        <p:sp>
          <p:nvSpPr>
            <p:cNvPr id="312441" name="Rectangle 121"/>
            <p:cNvSpPr>
              <a:spLocks noChangeArrowheads="1"/>
            </p:cNvSpPr>
            <p:nvPr/>
          </p:nvSpPr>
          <p:spPr bwMode="auto">
            <a:xfrm>
              <a:off x="4468" y="1797"/>
              <a:ext cx="1176" cy="291"/>
            </a:xfrm>
            <a:prstGeom prst="rect">
              <a:avLst/>
            </a:prstGeom>
            <a:gradFill rotWithShape="1">
              <a:gsLst>
                <a:gs pos="0">
                  <a:srgbClr val="FF99CC"/>
                </a:gs>
                <a:gs pos="100000">
                  <a:schemeClr val="bg1"/>
                </a:gs>
              </a:gsLst>
              <a:lin ang="5400000" scaled="1"/>
            </a:gra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2400">
                  <a:solidFill>
                    <a:schemeClr val="accent2"/>
                  </a:solidFill>
                  <a:effectLst>
                    <a:outerShdw blurRad="38100" dist="38100" dir="2700000" algn="tl">
                      <a:srgbClr val="000000"/>
                    </a:outerShdw>
                  </a:effectLst>
                  <a:ea typeface="宋体" pitchFamily="2" charset="-122"/>
                </a:rPr>
                <a:t>s3[i+j] = '\0';</a:t>
              </a:r>
            </a:p>
          </p:txBody>
        </p:sp>
        <p:sp>
          <p:nvSpPr>
            <p:cNvPr id="57456" name="Line 122"/>
            <p:cNvSpPr>
              <a:spLocks noChangeShapeType="1"/>
            </p:cNvSpPr>
            <p:nvPr/>
          </p:nvSpPr>
          <p:spPr bwMode="auto">
            <a:xfrm>
              <a:off x="4649" y="2115"/>
              <a:ext cx="136" cy="181"/>
            </a:xfrm>
            <a:prstGeom prst="line">
              <a:avLst/>
            </a:prstGeom>
            <a:noFill/>
            <a:ln w="38100">
              <a:solidFill>
                <a:srgbClr val="993366"/>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12443" name="Line 123"/>
          <p:cNvSpPr>
            <a:spLocks noChangeShapeType="1"/>
          </p:cNvSpPr>
          <p:nvPr/>
        </p:nvSpPr>
        <p:spPr bwMode="auto">
          <a:xfrm>
            <a:off x="6521450" y="763588"/>
            <a:ext cx="647700" cy="0"/>
          </a:xfrm>
          <a:prstGeom prst="line">
            <a:avLst/>
          </a:prstGeom>
          <a:noFill/>
          <a:ln w="28575">
            <a:solidFill>
              <a:srgbClr val="80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12444" name="Text Box 124"/>
          <p:cNvSpPr txBox="1">
            <a:spLocks noChangeArrowheads="1"/>
          </p:cNvSpPr>
          <p:nvPr/>
        </p:nvSpPr>
        <p:spPr bwMode="auto">
          <a:xfrm>
            <a:off x="7127875" y="461963"/>
            <a:ext cx="1701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800">
                <a:solidFill>
                  <a:srgbClr val="993366"/>
                </a:solidFill>
                <a:effectLst>
                  <a:outerShdw blurRad="38100" dist="38100" dir="2700000" algn="tl">
                    <a:srgbClr val="C0C0C0"/>
                  </a:outerShdw>
                </a:effectLst>
                <a:ea typeface="隶书" pitchFamily="49" charset="-122"/>
              </a:rPr>
              <a:t>调用结束</a:t>
            </a:r>
          </a:p>
        </p:txBody>
      </p:sp>
      <p:sp useBgFill="1">
        <p:nvSpPr>
          <p:cNvPr id="312445" name="Rectangle 125"/>
          <p:cNvSpPr>
            <a:spLocks noChangeArrowheads="1"/>
          </p:cNvSpPr>
          <p:nvPr/>
        </p:nvSpPr>
        <p:spPr bwMode="auto">
          <a:xfrm>
            <a:off x="468313" y="1412875"/>
            <a:ext cx="503237" cy="576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12446" name="Rectangle 126"/>
          <p:cNvSpPr>
            <a:spLocks noChangeArrowheads="1"/>
          </p:cNvSpPr>
          <p:nvPr/>
        </p:nvSpPr>
        <p:spPr bwMode="auto">
          <a:xfrm>
            <a:off x="4873625" y="1441450"/>
            <a:ext cx="503238" cy="576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12447" name="Rectangle 127"/>
          <p:cNvSpPr>
            <a:spLocks noChangeArrowheads="1"/>
          </p:cNvSpPr>
          <p:nvPr/>
        </p:nvSpPr>
        <p:spPr bwMode="auto">
          <a:xfrm>
            <a:off x="496888" y="4178300"/>
            <a:ext cx="431800" cy="6905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2411"/>
                                        </p:tgtEl>
                                        <p:attrNameLst>
                                          <p:attrName>style.visibility</p:attrName>
                                        </p:attrNameLst>
                                      </p:cBhvr>
                                      <p:to>
                                        <p:strVal val="visible"/>
                                      </p:to>
                                    </p:set>
                                    <p:animEffect transition="in" filter="strips(downRight)">
                                      <p:cBhvr>
                                        <p:cTn id="7" dur="500"/>
                                        <p:tgtEl>
                                          <p:spTgt spid="31241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12412"/>
                                        </p:tgtEl>
                                        <p:attrNameLst>
                                          <p:attrName>style.visibility</p:attrName>
                                        </p:attrNameLst>
                                      </p:cBhvr>
                                      <p:to>
                                        <p:strVal val="visible"/>
                                      </p:to>
                                    </p:set>
                                    <p:animEffect transition="in" filter="box(in)">
                                      <p:cBhvr>
                                        <p:cTn id="11" dur="500"/>
                                        <p:tgtEl>
                                          <p:spTgt spid="312412"/>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312401"/>
                                        </p:tgtEl>
                                        <p:attrNameLst>
                                          <p:attrName>style.visibility</p:attrName>
                                        </p:attrNameLst>
                                      </p:cBhvr>
                                      <p:to>
                                        <p:strVal val="visible"/>
                                      </p:to>
                                    </p:set>
                                    <p:animEffect transition="in" filter="strips(downRight)">
                                      <p:cBhvr>
                                        <p:cTn id="15" dur="500"/>
                                        <p:tgtEl>
                                          <p:spTgt spid="312401"/>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312404"/>
                                        </p:tgtEl>
                                        <p:attrNameLst>
                                          <p:attrName>style.visibility</p:attrName>
                                        </p:attrNameLst>
                                      </p:cBhvr>
                                      <p:to>
                                        <p:strVal val="visible"/>
                                      </p:to>
                                    </p:set>
                                    <p:animEffect transition="in" filter="strips(downRight)">
                                      <p:cBhvr>
                                        <p:cTn id="19" dur="500"/>
                                        <p:tgtEl>
                                          <p:spTgt spid="312404"/>
                                        </p:tgtEl>
                                      </p:cBhvr>
                                    </p:animEffect>
                                  </p:childTnLst>
                                </p:cTn>
                              </p:par>
                            </p:childTnLst>
                          </p:cTn>
                        </p:par>
                        <p:par>
                          <p:cTn id="20" fill="hold" nodeType="afterGroup">
                            <p:stCondLst>
                              <p:cond delay="2000"/>
                            </p:stCondLst>
                            <p:childTnLst>
                              <p:par>
                                <p:cTn id="21" presetID="18" presetClass="entr" presetSubtype="3" fill="hold" nodeType="afterEffect">
                                  <p:stCondLst>
                                    <p:cond delay="0"/>
                                  </p:stCondLst>
                                  <p:childTnLst>
                                    <p:set>
                                      <p:cBhvr>
                                        <p:cTn id="22" dur="1" fill="hold">
                                          <p:stCondLst>
                                            <p:cond delay="0"/>
                                          </p:stCondLst>
                                        </p:cTn>
                                        <p:tgtEl>
                                          <p:spTgt spid="312407"/>
                                        </p:tgtEl>
                                        <p:attrNameLst>
                                          <p:attrName>style.visibility</p:attrName>
                                        </p:attrNameLst>
                                      </p:cBhvr>
                                      <p:to>
                                        <p:strVal val="visible"/>
                                      </p:to>
                                    </p:set>
                                    <p:animEffect transition="in" filter="strips(upRight)">
                                      <p:cBhvr>
                                        <p:cTn id="23" dur="500"/>
                                        <p:tgtEl>
                                          <p:spTgt spid="3124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312413"/>
                                        </p:tgtEl>
                                        <p:attrNameLst>
                                          <p:attrName>style.visibility</p:attrName>
                                        </p:attrNameLst>
                                      </p:cBhvr>
                                      <p:to>
                                        <p:strVal val="visible"/>
                                      </p:to>
                                    </p:set>
                                    <p:animEffect transition="in" filter="strips(downRight)">
                                      <p:cBhvr>
                                        <p:cTn id="28" dur="500"/>
                                        <p:tgtEl>
                                          <p:spTgt spid="312413"/>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312414"/>
                                        </p:tgtEl>
                                        <p:attrNameLst>
                                          <p:attrName>style.visibility</p:attrName>
                                        </p:attrNameLst>
                                      </p:cBhvr>
                                      <p:to>
                                        <p:strVal val="visible"/>
                                      </p:to>
                                    </p:set>
                                    <p:animEffect transition="in" filter="box(in)">
                                      <p:cBhvr>
                                        <p:cTn id="32" dur="500"/>
                                        <p:tgtEl>
                                          <p:spTgt spid="312414"/>
                                        </p:tgtEl>
                                      </p:cBhvr>
                                    </p:animEffect>
                                  </p:childTnLst>
                                </p:cTn>
                              </p:par>
                            </p:childTnLst>
                          </p:cTn>
                        </p:par>
                        <p:par>
                          <p:cTn id="33" fill="hold" nodeType="afterGroup">
                            <p:stCondLst>
                              <p:cond delay="1000"/>
                            </p:stCondLst>
                            <p:childTnLst>
                              <p:par>
                                <p:cTn id="34" presetID="4" presetClass="entr" presetSubtype="16" fill="hold" grpId="0" nodeType="afterEffect">
                                  <p:stCondLst>
                                    <p:cond delay="0"/>
                                  </p:stCondLst>
                                  <p:childTnLst>
                                    <p:set>
                                      <p:cBhvr>
                                        <p:cTn id="35" dur="1" fill="hold">
                                          <p:stCondLst>
                                            <p:cond delay="0"/>
                                          </p:stCondLst>
                                        </p:cTn>
                                        <p:tgtEl>
                                          <p:spTgt spid="312415"/>
                                        </p:tgtEl>
                                        <p:attrNameLst>
                                          <p:attrName>style.visibility</p:attrName>
                                        </p:attrNameLst>
                                      </p:cBhvr>
                                      <p:to>
                                        <p:strVal val="visible"/>
                                      </p:to>
                                    </p:set>
                                    <p:animEffect transition="in" filter="box(in)">
                                      <p:cBhvr>
                                        <p:cTn id="36" dur="500"/>
                                        <p:tgtEl>
                                          <p:spTgt spid="312415"/>
                                        </p:tgtEl>
                                      </p:cBhvr>
                                    </p:animEffect>
                                  </p:childTnLst>
                                </p:cTn>
                              </p:par>
                            </p:childTnLst>
                          </p:cTn>
                        </p:par>
                        <p:par>
                          <p:cTn id="37" fill="hold" nodeType="afterGroup">
                            <p:stCondLst>
                              <p:cond delay="1500"/>
                            </p:stCondLst>
                            <p:childTnLst>
                              <p:par>
                                <p:cTn id="38" presetID="18" presetClass="entr" presetSubtype="12" fill="hold" grpId="0" nodeType="afterEffect">
                                  <p:stCondLst>
                                    <p:cond delay="0"/>
                                  </p:stCondLst>
                                  <p:childTnLst>
                                    <p:set>
                                      <p:cBhvr>
                                        <p:cTn id="39" dur="1" fill="hold">
                                          <p:stCondLst>
                                            <p:cond delay="0"/>
                                          </p:stCondLst>
                                        </p:cTn>
                                        <p:tgtEl>
                                          <p:spTgt spid="312416"/>
                                        </p:tgtEl>
                                        <p:attrNameLst>
                                          <p:attrName>style.visibility</p:attrName>
                                        </p:attrNameLst>
                                      </p:cBhvr>
                                      <p:to>
                                        <p:strVal val="visible"/>
                                      </p:to>
                                    </p:set>
                                    <p:animEffect transition="in" filter="strips(downLeft)">
                                      <p:cBhvr>
                                        <p:cTn id="40" dur="500"/>
                                        <p:tgtEl>
                                          <p:spTgt spid="312416"/>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nodeType="afterGroup">
                            <p:stCondLst>
                              <p:cond delay="2000"/>
                            </p:stCondLst>
                            <p:childTnLst>
                              <p:par>
                                <p:cTn id="42" presetID="4" presetClass="entr" presetSubtype="16" fill="hold" grpId="0" nodeType="afterEffect">
                                  <p:stCondLst>
                                    <p:cond delay="0"/>
                                  </p:stCondLst>
                                  <p:childTnLst>
                                    <p:set>
                                      <p:cBhvr>
                                        <p:cTn id="43" dur="1" fill="hold">
                                          <p:stCondLst>
                                            <p:cond delay="0"/>
                                          </p:stCondLst>
                                        </p:cTn>
                                        <p:tgtEl>
                                          <p:spTgt spid="312417"/>
                                        </p:tgtEl>
                                        <p:attrNameLst>
                                          <p:attrName>style.visibility</p:attrName>
                                        </p:attrNameLst>
                                      </p:cBhvr>
                                      <p:to>
                                        <p:strVal val="visible"/>
                                      </p:to>
                                    </p:set>
                                    <p:animEffect transition="in" filter="box(in)">
                                      <p:cBhvr>
                                        <p:cTn id="44" dur="500"/>
                                        <p:tgtEl>
                                          <p:spTgt spid="312417"/>
                                        </p:tgtEl>
                                      </p:cBhvr>
                                    </p:animEffect>
                                  </p:childTnLst>
                                  <p:subTnLst>
                                    <p:audio>
                                      <p:cMediaNode>
                                        <p:cTn display="0" masterRel="sameClick">
                                          <p:stCondLst>
                                            <p:cond evt="begin" delay="0">
                                              <p:tn val="42"/>
                                            </p:cond>
                                          </p:stCondLst>
                                          <p:endCondLst>
                                            <p:cond evt="onStopAudio" delay="0">
                                              <p:tgtEl>
                                                <p:sldTgt/>
                                              </p:tgtEl>
                                            </p:cond>
                                          </p:endCondLst>
                                        </p:cTn>
                                        <p:tgtEl>
                                          <p:sndTgt r:embed="rId3" name="type.wav"/>
                                        </p:tgtEl>
                                      </p:cMediaNode>
                                    </p:audio>
                                  </p:subTnLst>
                                </p:cTn>
                              </p:par>
                            </p:childTnLst>
                          </p:cTn>
                        </p:par>
                        <p:par>
                          <p:cTn id="45" fill="hold" nodeType="afterGroup">
                            <p:stCondLst>
                              <p:cond delay="2500"/>
                            </p:stCondLst>
                            <p:childTnLst>
                              <p:par>
                                <p:cTn id="46" presetID="4" presetClass="entr" presetSubtype="16" fill="hold" grpId="0" nodeType="afterEffect">
                                  <p:stCondLst>
                                    <p:cond delay="0"/>
                                  </p:stCondLst>
                                  <p:childTnLst>
                                    <p:set>
                                      <p:cBhvr>
                                        <p:cTn id="47" dur="1" fill="hold">
                                          <p:stCondLst>
                                            <p:cond delay="0"/>
                                          </p:stCondLst>
                                        </p:cTn>
                                        <p:tgtEl>
                                          <p:spTgt spid="312418"/>
                                        </p:tgtEl>
                                        <p:attrNameLst>
                                          <p:attrName>style.visibility</p:attrName>
                                        </p:attrNameLst>
                                      </p:cBhvr>
                                      <p:to>
                                        <p:strVal val="visible"/>
                                      </p:to>
                                    </p:set>
                                    <p:animEffect transition="in" filter="box(in)">
                                      <p:cBhvr>
                                        <p:cTn id="48" dur="500"/>
                                        <p:tgtEl>
                                          <p:spTgt spid="312418"/>
                                        </p:tgtEl>
                                      </p:cBhvr>
                                    </p:animEffect>
                                  </p:childTnLst>
                                </p:cTn>
                              </p:par>
                            </p:childTnLst>
                          </p:cTn>
                        </p:par>
                        <p:par>
                          <p:cTn id="49" fill="hold" nodeType="afterGroup">
                            <p:stCondLst>
                              <p:cond delay="3000"/>
                            </p:stCondLst>
                            <p:childTnLst>
                              <p:par>
                                <p:cTn id="50" presetID="4" presetClass="entr" presetSubtype="16" fill="hold" grpId="0" nodeType="afterEffect">
                                  <p:stCondLst>
                                    <p:cond delay="0"/>
                                  </p:stCondLst>
                                  <p:childTnLst>
                                    <p:set>
                                      <p:cBhvr>
                                        <p:cTn id="51" dur="1" fill="hold">
                                          <p:stCondLst>
                                            <p:cond delay="0"/>
                                          </p:stCondLst>
                                        </p:cTn>
                                        <p:tgtEl>
                                          <p:spTgt spid="312419"/>
                                        </p:tgtEl>
                                        <p:attrNameLst>
                                          <p:attrName>style.visibility</p:attrName>
                                        </p:attrNameLst>
                                      </p:cBhvr>
                                      <p:to>
                                        <p:strVal val="visible"/>
                                      </p:to>
                                    </p:set>
                                    <p:animEffect transition="in" filter="box(in)">
                                      <p:cBhvr>
                                        <p:cTn id="52" dur="500"/>
                                        <p:tgtEl>
                                          <p:spTgt spid="312419"/>
                                        </p:tgtEl>
                                      </p:cBhvr>
                                    </p:animEffect>
                                  </p:childTnLst>
                                </p:cTn>
                              </p:par>
                            </p:childTnLst>
                          </p:cTn>
                        </p:par>
                        <p:par>
                          <p:cTn id="53" fill="hold" nodeType="afterGroup">
                            <p:stCondLst>
                              <p:cond delay="3500"/>
                            </p:stCondLst>
                            <p:childTnLst>
                              <p:par>
                                <p:cTn id="54" presetID="4" presetClass="entr" presetSubtype="16" fill="hold" grpId="0" nodeType="afterEffect">
                                  <p:stCondLst>
                                    <p:cond delay="0"/>
                                  </p:stCondLst>
                                  <p:childTnLst>
                                    <p:set>
                                      <p:cBhvr>
                                        <p:cTn id="55" dur="1" fill="hold">
                                          <p:stCondLst>
                                            <p:cond delay="0"/>
                                          </p:stCondLst>
                                        </p:cTn>
                                        <p:tgtEl>
                                          <p:spTgt spid="312420"/>
                                        </p:tgtEl>
                                        <p:attrNameLst>
                                          <p:attrName>style.visibility</p:attrName>
                                        </p:attrNameLst>
                                      </p:cBhvr>
                                      <p:to>
                                        <p:strVal val="visible"/>
                                      </p:to>
                                    </p:set>
                                    <p:animEffect transition="in" filter="box(in)">
                                      <p:cBhvr>
                                        <p:cTn id="56" dur="500"/>
                                        <p:tgtEl>
                                          <p:spTgt spid="312420"/>
                                        </p:tgtEl>
                                      </p:cBhvr>
                                    </p:animEffect>
                                  </p:childTnLst>
                                </p:cTn>
                              </p:par>
                            </p:childTnLst>
                          </p:cTn>
                        </p:par>
                        <p:par>
                          <p:cTn id="57" fill="hold" nodeType="afterGroup">
                            <p:stCondLst>
                              <p:cond delay="4000"/>
                            </p:stCondLst>
                            <p:childTnLst>
                              <p:par>
                                <p:cTn id="58" presetID="4" presetClass="entr" presetSubtype="16" fill="hold" grpId="0" nodeType="afterEffect">
                                  <p:stCondLst>
                                    <p:cond delay="0"/>
                                  </p:stCondLst>
                                  <p:childTnLst>
                                    <p:set>
                                      <p:cBhvr>
                                        <p:cTn id="59" dur="1" fill="hold">
                                          <p:stCondLst>
                                            <p:cond delay="0"/>
                                          </p:stCondLst>
                                        </p:cTn>
                                        <p:tgtEl>
                                          <p:spTgt spid="312421"/>
                                        </p:tgtEl>
                                        <p:attrNameLst>
                                          <p:attrName>style.visibility</p:attrName>
                                        </p:attrNameLst>
                                      </p:cBhvr>
                                      <p:to>
                                        <p:strVal val="visible"/>
                                      </p:to>
                                    </p:set>
                                    <p:animEffect transition="in" filter="box(in)">
                                      <p:cBhvr>
                                        <p:cTn id="60" dur="500"/>
                                        <p:tgtEl>
                                          <p:spTgt spid="312421"/>
                                        </p:tgtEl>
                                      </p:cBhvr>
                                    </p:animEffect>
                                  </p:childTnLst>
                                </p:cTn>
                              </p:par>
                            </p:childTnLst>
                          </p:cTn>
                        </p:par>
                        <p:par>
                          <p:cTn id="61" fill="hold" nodeType="afterGroup">
                            <p:stCondLst>
                              <p:cond delay="4500"/>
                            </p:stCondLst>
                            <p:childTnLst>
                              <p:par>
                                <p:cTn id="62" presetID="4" presetClass="entr" presetSubtype="16" fill="hold" grpId="0" nodeType="afterEffect">
                                  <p:stCondLst>
                                    <p:cond delay="0"/>
                                  </p:stCondLst>
                                  <p:childTnLst>
                                    <p:set>
                                      <p:cBhvr>
                                        <p:cTn id="63" dur="1" fill="hold">
                                          <p:stCondLst>
                                            <p:cond delay="0"/>
                                          </p:stCondLst>
                                        </p:cTn>
                                        <p:tgtEl>
                                          <p:spTgt spid="312422"/>
                                        </p:tgtEl>
                                        <p:attrNameLst>
                                          <p:attrName>style.visibility</p:attrName>
                                        </p:attrNameLst>
                                      </p:cBhvr>
                                      <p:to>
                                        <p:strVal val="visible"/>
                                      </p:to>
                                    </p:set>
                                    <p:animEffect transition="in" filter="box(in)">
                                      <p:cBhvr>
                                        <p:cTn id="64" dur="500"/>
                                        <p:tgtEl>
                                          <p:spTgt spid="312422"/>
                                        </p:tgtEl>
                                      </p:cBhvr>
                                    </p:animEffect>
                                  </p:childTnLst>
                                </p:cTn>
                              </p:par>
                            </p:childTnLst>
                          </p:cTn>
                        </p:par>
                        <p:par>
                          <p:cTn id="65" fill="hold" nodeType="afterGroup">
                            <p:stCondLst>
                              <p:cond delay="5000"/>
                            </p:stCondLst>
                            <p:childTnLst>
                              <p:par>
                                <p:cTn id="66" presetID="18" presetClass="entr" presetSubtype="6" fill="hold" nodeType="afterEffect">
                                  <p:stCondLst>
                                    <p:cond delay="0"/>
                                  </p:stCondLst>
                                  <p:childTnLst>
                                    <p:set>
                                      <p:cBhvr>
                                        <p:cTn id="67" dur="1" fill="hold">
                                          <p:stCondLst>
                                            <p:cond delay="0"/>
                                          </p:stCondLst>
                                        </p:cTn>
                                        <p:tgtEl>
                                          <p:spTgt spid="312423"/>
                                        </p:tgtEl>
                                        <p:attrNameLst>
                                          <p:attrName>style.visibility</p:attrName>
                                        </p:attrNameLst>
                                      </p:cBhvr>
                                      <p:to>
                                        <p:strVal val="visible"/>
                                      </p:to>
                                    </p:set>
                                    <p:animEffect transition="in" filter="strips(downRight)">
                                      <p:cBhvr>
                                        <p:cTn id="68" dur="500"/>
                                        <p:tgtEl>
                                          <p:spTgt spid="312423"/>
                                        </p:tgtEl>
                                      </p:cBhvr>
                                    </p:animEffect>
                                  </p:childTnLst>
                                </p:cTn>
                              </p:par>
                            </p:childTnLst>
                          </p:cTn>
                        </p:par>
                        <p:par>
                          <p:cTn id="69" fill="hold" nodeType="afterGroup">
                            <p:stCondLst>
                              <p:cond delay="5500"/>
                            </p:stCondLst>
                            <p:childTnLst>
                              <p:par>
                                <p:cTn id="70" presetID="4" presetClass="entr" presetSubtype="16" fill="hold" grpId="0" nodeType="afterEffect">
                                  <p:stCondLst>
                                    <p:cond delay="0"/>
                                  </p:stCondLst>
                                  <p:childTnLst>
                                    <p:set>
                                      <p:cBhvr>
                                        <p:cTn id="71" dur="1" fill="hold">
                                          <p:stCondLst>
                                            <p:cond delay="0"/>
                                          </p:stCondLst>
                                        </p:cTn>
                                        <p:tgtEl>
                                          <p:spTgt spid="312426"/>
                                        </p:tgtEl>
                                        <p:attrNameLst>
                                          <p:attrName>style.visibility</p:attrName>
                                        </p:attrNameLst>
                                      </p:cBhvr>
                                      <p:to>
                                        <p:strVal val="visible"/>
                                      </p:to>
                                    </p:set>
                                    <p:animEffect transition="in" filter="box(in)">
                                      <p:cBhvr>
                                        <p:cTn id="72" dur="500"/>
                                        <p:tgtEl>
                                          <p:spTgt spid="312426"/>
                                        </p:tgtEl>
                                      </p:cBhvr>
                                    </p:animEffect>
                                  </p:childTnLst>
                                </p:cTn>
                              </p:par>
                            </p:childTnLst>
                          </p:cTn>
                        </p:par>
                        <p:par>
                          <p:cTn id="73" fill="hold" nodeType="afterGroup">
                            <p:stCondLst>
                              <p:cond delay="6000"/>
                            </p:stCondLst>
                            <p:childTnLst>
                              <p:par>
                                <p:cTn id="74" presetID="18" presetClass="entr" presetSubtype="12" fill="hold" grpId="0" nodeType="afterEffect">
                                  <p:stCondLst>
                                    <p:cond delay="0"/>
                                  </p:stCondLst>
                                  <p:childTnLst>
                                    <p:set>
                                      <p:cBhvr>
                                        <p:cTn id="75" dur="1" fill="hold">
                                          <p:stCondLst>
                                            <p:cond delay="0"/>
                                          </p:stCondLst>
                                        </p:cTn>
                                        <p:tgtEl>
                                          <p:spTgt spid="312427"/>
                                        </p:tgtEl>
                                        <p:attrNameLst>
                                          <p:attrName>style.visibility</p:attrName>
                                        </p:attrNameLst>
                                      </p:cBhvr>
                                      <p:to>
                                        <p:strVal val="visible"/>
                                      </p:to>
                                    </p:set>
                                    <p:animEffect transition="in" filter="strips(downLeft)">
                                      <p:cBhvr>
                                        <p:cTn id="76" dur="500"/>
                                        <p:tgtEl>
                                          <p:spTgt spid="312427"/>
                                        </p:tgtEl>
                                      </p:cBhvr>
                                    </p:animEffect>
                                  </p:childTnLst>
                                </p:cTn>
                              </p:par>
                            </p:childTnLst>
                          </p:cTn>
                        </p:par>
                        <p:par>
                          <p:cTn id="77" fill="hold" nodeType="afterGroup">
                            <p:stCondLst>
                              <p:cond delay="6500"/>
                            </p:stCondLst>
                            <p:childTnLst>
                              <p:par>
                                <p:cTn id="78" presetID="4" presetClass="entr" presetSubtype="16" fill="hold" grpId="0" nodeType="afterEffect">
                                  <p:stCondLst>
                                    <p:cond delay="0"/>
                                  </p:stCondLst>
                                  <p:childTnLst>
                                    <p:set>
                                      <p:cBhvr>
                                        <p:cTn id="79" dur="1" fill="hold">
                                          <p:stCondLst>
                                            <p:cond delay="0"/>
                                          </p:stCondLst>
                                        </p:cTn>
                                        <p:tgtEl>
                                          <p:spTgt spid="312428"/>
                                        </p:tgtEl>
                                        <p:attrNameLst>
                                          <p:attrName>style.visibility</p:attrName>
                                        </p:attrNameLst>
                                      </p:cBhvr>
                                      <p:to>
                                        <p:strVal val="visible"/>
                                      </p:to>
                                    </p:set>
                                    <p:animEffect transition="in" filter="box(in)">
                                      <p:cBhvr>
                                        <p:cTn id="80" dur="500"/>
                                        <p:tgtEl>
                                          <p:spTgt spid="312428"/>
                                        </p:tgtEl>
                                      </p:cBhvr>
                                    </p:animEffect>
                                  </p:childTnLst>
                                  <p:subTnLst>
                                    <p:audio>
                                      <p:cMediaNode>
                                        <p:cTn display="0" masterRel="sameClick">
                                          <p:stCondLst>
                                            <p:cond evt="begin" delay="0">
                                              <p:tn val="78"/>
                                            </p:cond>
                                          </p:stCondLst>
                                          <p:endCondLst>
                                            <p:cond evt="onStopAudio" delay="0">
                                              <p:tgtEl>
                                                <p:sldTgt/>
                                              </p:tgtEl>
                                            </p:cond>
                                          </p:endCondLst>
                                        </p:cTn>
                                        <p:tgtEl>
                                          <p:sndTgt r:embed="rId3" name="type.wav"/>
                                        </p:tgtEl>
                                      </p:cMediaNode>
                                    </p:audio>
                                  </p:subTnLst>
                                </p:cTn>
                              </p:par>
                            </p:childTnLst>
                          </p:cTn>
                        </p:par>
                        <p:par>
                          <p:cTn id="81" fill="hold" nodeType="afterGroup">
                            <p:stCondLst>
                              <p:cond delay="7000"/>
                            </p:stCondLst>
                            <p:childTnLst>
                              <p:par>
                                <p:cTn id="82" presetID="4" presetClass="entr" presetSubtype="16" fill="hold" grpId="0" nodeType="afterEffect">
                                  <p:stCondLst>
                                    <p:cond delay="0"/>
                                  </p:stCondLst>
                                  <p:childTnLst>
                                    <p:set>
                                      <p:cBhvr>
                                        <p:cTn id="83" dur="1" fill="hold">
                                          <p:stCondLst>
                                            <p:cond delay="0"/>
                                          </p:stCondLst>
                                        </p:cTn>
                                        <p:tgtEl>
                                          <p:spTgt spid="312429"/>
                                        </p:tgtEl>
                                        <p:attrNameLst>
                                          <p:attrName>style.visibility</p:attrName>
                                        </p:attrNameLst>
                                      </p:cBhvr>
                                      <p:to>
                                        <p:strVal val="visible"/>
                                      </p:to>
                                    </p:set>
                                    <p:animEffect transition="in" filter="box(in)">
                                      <p:cBhvr>
                                        <p:cTn id="84" dur="500"/>
                                        <p:tgtEl>
                                          <p:spTgt spid="312429"/>
                                        </p:tgtEl>
                                      </p:cBhvr>
                                    </p:animEffect>
                                  </p:childTnLst>
                                </p:cTn>
                              </p:par>
                            </p:childTnLst>
                          </p:cTn>
                        </p:par>
                        <p:par>
                          <p:cTn id="85" fill="hold" nodeType="afterGroup">
                            <p:stCondLst>
                              <p:cond delay="7500"/>
                            </p:stCondLst>
                            <p:childTnLst>
                              <p:par>
                                <p:cTn id="86" presetID="4" presetClass="entr" presetSubtype="16" fill="hold" grpId="0" nodeType="afterEffect">
                                  <p:stCondLst>
                                    <p:cond delay="0"/>
                                  </p:stCondLst>
                                  <p:childTnLst>
                                    <p:set>
                                      <p:cBhvr>
                                        <p:cTn id="87" dur="1" fill="hold">
                                          <p:stCondLst>
                                            <p:cond delay="0"/>
                                          </p:stCondLst>
                                        </p:cTn>
                                        <p:tgtEl>
                                          <p:spTgt spid="312430"/>
                                        </p:tgtEl>
                                        <p:attrNameLst>
                                          <p:attrName>style.visibility</p:attrName>
                                        </p:attrNameLst>
                                      </p:cBhvr>
                                      <p:to>
                                        <p:strVal val="visible"/>
                                      </p:to>
                                    </p:set>
                                    <p:animEffect transition="in" filter="box(in)">
                                      <p:cBhvr>
                                        <p:cTn id="88" dur="500"/>
                                        <p:tgtEl>
                                          <p:spTgt spid="312430"/>
                                        </p:tgtEl>
                                      </p:cBhvr>
                                    </p:animEffect>
                                  </p:childTnLst>
                                </p:cTn>
                              </p:par>
                            </p:childTnLst>
                          </p:cTn>
                        </p:par>
                        <p:par>
                          <p:cTn id="89" fill="hold" nodeType="afterGroup">
                            <p:stCondLst>
                              <p:cond delay="8000"/>
                            </p:stCondLst>
                            <p:childTnLst>
                              <p:par>
                                <p:cTn id="90" presetID="4" presetClass="entr" presetSubtype="16" fill="hold" grpId="0" nodeType="afterEffect">
                                  <p:stCondLst>
                                    <p:cond delay="0"/>
                                  </p:stCondLst>
                                  <p:childTnLst>
                                    <p:set>
                                      <p:cBhvr>
                                        <p:cTn id="91" dur="1" fill="hold">
                                          <p:stCondLst>
                                            <p:cond delay="0"/>
                                          </p:stCondLst>
                                        </p:cTn>
                                        <p:tgtEl>
                                          <p:spTgt spid="312431"/>
                                        </p:tgtEl>
                                        <p:attrNameLst>
                                          <p:attrName>style.visibility</p:attrName>
                                        </p:attrNameLst>
                                      </p:cBhvr>
                                      <p:to>
                                        <p:strVal val="visible"/>
                                      </p:to>
                                    </p:set>
                                    <p:animEffect transition="in" filter="box(in)">
                                      <p:cBhvr>
                                        <p:cTn id="92" dur="500"/>
                                        <p:tgtEl>
                                          <p:spTgt spid="312431"/>
                                        </p:tgtEl>
                                      </p:cBhvr>
                                    </p:animEffect>
                                  </p:childTnLst>
                                </p:cTn>
                              </p:par>
                            </p:childTnLst>
                          </p:cTn>
                        </p:par>
                        <p:par>
                          <p:cTn id="93" fill="hold" nodeType="afterGroup">
                            <p:stCondLst>
                              <p:cond delay="8500"/>
                            </p:stCondLst>
                            <p:childTnLst>
                              <p:par>
                                <p:cTn id="94" presetID="4" presetClass="entr" presetSubtype="16" fill="hold" grpId="0" nodeType="afterEffect">
                                  <p:stCondLst>
                                    <p:cond delay="0"/>
                                  </p:stCondLst>
                                  <p:childTnLst>
                                    <p:set>
                                      <p:cBhvr>
                                        <p:cTn id="95" dur="1" fill="hold">
                                          <p:stCondLst>
                                            <p:cond delay="0"/>
                                          </p:stCondLst>
                                        </p:cTn>
                                        <p:tgtEl>
                                          <p:spTgt spid="312432"/>
                                        </p:tgtEl>
                                        <p:attrNameLst>
                                          <p:attrName>style.visibility</p:attrName>
                                        </p:attrNameLst>
                                      </p:cBhvr>
                                      <p:to>
                                        <p:strVal val="visible"/>
                                      </p:to>
                                    </p:set>
                                    <p:animEffect transition="in" filter="box(in)">
                                      <p:cBhvr>
                                        <p:cTn id="96" dur="500"/>
                                        <p:tgtEl>
                                          <p:spTgt spid="312432"/>
                                        </p:tgtEl>
                                      </p:cBhvr>
                                    </p:animEffect>
                                  </p:childTnLst>
                                </p:cTn>
                              </p:par>
                            </p:childTnLst>
                          </p:cTn>
                        </p:par>
                        <p:par>
                          <p:cTn id="97" fill="hold" nodeType="afterGroup">
                            <p:stCondLst>
                              <p:cond delay="9000"/>
                            </p:stCondLst>
                            <p:childTnLst>
                              <p:par>
                                <p:cTn id="98" presetID="4" presetClass="entr" presetSubtype="16" fill="hold" grpId="0" nodeType="afterEffect">
                                  <p:stCondLst>
                                    <p:cond delay="0"/>
                                  </p:stCondLst>
                                  <p:childTnLst>
                                    <p:set>
                                      <p:cBhvr>
                                        <p:cTn id="99" dur="1" fill="hold">
                                          <p:stCondLst>
                                            <p:cond delay="0"/>
                                          </p:stCondLst>
                                        </p:cTn>
                                        <p:tgtEl>
                                          <p:spTgt spid="312433"/>
                                        </p:tgtEl>
                                        <p:attrNameLst>
                                          <p:attrName>style.visibility</p:attrName>
                                        </p:attrNameLst>
                                      </p:cBhvr>
                                      <p:to>
                                        <p:strVal val="visible"/>
                                      </p:to>
                                    </p:set>
                                    <p:animEffect transition="in" filter="box(in)">
                                      <p:cBhvr>
                                        <p:cTn id="100" dur="500"/>
                                        <p:tgtEl>
                                          <p:spTgt spid="312433"/>
                                        </p:tgtEl>
                                      </p:cBhvr>
                                    </p:animEffect>
                                  </p:childTnLst>
                                </p:cTn>
                              </p:par>
                            </p:childTnLst>
                          </p:cTn>
                        </p:par>
                        <p:par>
                          <p:cTn id="101" fill="hold" nodeType="afterGroup">
                            <p:stCondLst>
                              <p:cond delay="9500"/>
                            </p:stCondLst>
                            <p:childTnLst>
                              <p:par>
                                <p:cTn id="102" presetID="18" presetClass="entr" presetSubtype="6" fill="hold" nodeType="afterEffect">
                                  <p:stCondLst>
                                    <p:cond delay="0"/>
                                  </p:stCondLst>
                                  <p:childTnLst>
                                    <p:set>
                                      <p:cBhvr>
                                        <p:cTn id="103" dur="1" fill="hold">
                                          <p:stCondLst>
                                            <p:cond delay="0"/>
                                          </p:stCondLst>
                                        </p:cTn>
                                        <p:tgtEl>
                                          <p:spTgt spid="312434"/>
                                        </p:tgtEl>
                                        <p:attrNameLst>
                                          <p:attrName>style.visibility</p:attrName>
                                        </p:attrNameLst>
                                      </p:cBhvr>
                                      <p:to>
                                        <p:strVal val="visible"/>
                                      </p:to>
                                    </p:set>
                                    <p:animEffect transition="in" filter="strips(downRight)">
                                      <p:cBhvr>
                                        <p:cTn id="104" dur="500"/>
                                        <p:tgtEl>
                                          <p:spTgt spid="31243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grpId="0" nodeType="clickEffect">
                                  <p:stCondLst>
                                    <p:cond delay="0"/>
                                  </p:stCondLst>
                                  <p:childTnLst>
                                    <p:set>
                                      <p:cBhvr>
                                        <p:cTn id="108" dur="1" fill="hold">
                                          <p:stCondLst>
                                            <p:cond delay="0"/>
                                          </p:stCondLst>
                                        </p:cTn>
                                        <p:tgtEl>
                                          <p:spTgt spid="312438"/>
                                        </p:tgtEl>
                                        <p:attrNameLst>
                                          <p:attrName>style.visibility</p:attrName>
                                        </p:attrNameLst>
                                      </p:cBhvr>
                                      <p:to>
                                        <p:strVal val="visible"/>
                                      </p:to>
                                    </p:set>
                                    <p:animEffect transition="in" filter="strips(downRight)">
                                      <p:cBhvr>
                                        <p:cTn id="109" dur="500"/>
                                        <p:tgtEl>
                                          <p:spTgt spid="312438"/>
                                        </p:tgtEl>
                                      </p:cBhvr>
                                    </p:animEffect>
                                  </p:childTnLst>
                                </p:cTn>
                              </p:par>
                            </p:childTnLst>
                          </p:cTn>
                        </p:par>
                        <p:par>
                          <p:cTn id="110" fill="hold" nodeType="afterGroup">
                            <p:stCondLst>
                              <p:cond delay="500"/>
                            </p:stCondLst>
                            <p:childTnLst>
                              <p:par>
                                <p:cTn id="111" presetID="4" presetClass="entr" presetSubtype="16" fill="hold" grpId="0" nodeType="afterEffect">
                                  <p:stCondLst>
                                    <p:cond delay="0"/>
                                  </p:stCondLst>
                                  <p:childTnLst>
                                    <p:set>
                                      <p:cBhvr>
                                        <p:cTn id="112" dur="1" fill="hold">
                                          <p:stCondLst>
                                            <p:cond delay="0"/>
                                          </p:stCondLst>
                                        </p:cTn>
                                        <p:tgtEl>
                                          <p:spTgt spid="312439"/>
                                        </p:tgtEl>
                                        <p:attrNameLst>
                                          <p:attrName>style.visibility</p:attrName>
                                        </p:attrNameLst>
                                      </p:cBhvr>
                                      <p:to>
                                        <p:strVal val="visible"/>
                                      </p:to>
                                    </p:set>
                                    <p:animEffect transition="in" filter="box(in)">
                                      <p:cBhvr>
                                        <p:cTn id="113" dur="500"/>
                                        <p:tgtEl>
                                          <p:spTgt spid="312439"/>
                                        </p:tgtEl>
                                      </p:cBhvr>
                                    </p:animEffect>
                                  </p:childTnLst>
                                </p:cTn>
                              </p:par>
                            </p:childTnLst>
                          </p:cTn>
                        </p:par>
                        <p:par>
                          <p:cTn id="114" fill="hold" nodeType="afterGroup">
                            <p:stCondLst>
                              <p:cond delay="1000"/>
                            </p:stCondLst>
                            <p:childTnLst>
                              <p:par>
                                <p:cTn id="115" presetID="4" presetClass="entr" presetSubtype="16" fill="hold" grpId="0" nodeType="afterEffect">
                                  <p:stCondLst>
                                    <p:cond delay="0"/>
                                  </p:stCondLst>
                                  <p:childTnLst>
                                    <p:set>
                                      <p:cBhvr>
                                        <p:cTn id="116" dur="1" fill="hold">
                                          <p:stCondLst>
                                            <p:cond delay="0"/>
                                          </p:stCondLst>
                                        </p:cTn>
                                        <p:tgtEl>
                                          <p:spTgt spid="312437"/>
                                        </p:tgtEl>
                                        <p:attrNameLst>
                                          <p:attrName>style.visibility</p:attrName>
                                        </p:attrNameLst>
                                      </p:cBhvr>
                                      <p:to>
                                        <p:strVal val="visible"/>
                                      </p:to>
                                    </p:set>
                                    <p:animEffect transition="in" filter="box(in)">
                                      <p:cBhvr>
                                        <p:cTn id="117" dur="500"/>
                                        <p:tgtEl>
                                          <p:spTgt spid="312437"/>
                                        </p:tgtEl>
                                      </p:cBhvr>
                                    </p:animEffect>
                                  </p:childTnLst>
                                </p:cTn>
                              </p:par>
                            </p:childTnLst>
                          </p:cTn>
                        </p:par>
                        <p:par>
                          <p:cTn id="118" fill="hold" nodeType="afterGroup">
                            <p:stCondLst>
                              <p:cond delay="1500"/>
                            </p:stCondLst>
                            <p:childTnLst>
                              <p:par>
                                <p:cTn id="119" presetID="18" presetClass="entr" presetSubtype="3" fill="hold" nodeType="afterEffect">
                                  <p:stCondLst>
                                    <p:cond delay="0"/>
                                  </p:stCondLst>
                                  <p:childTnLst>
                                    <p:set>
                                      <p:cBhvr>
                                        <p:cTn id="120" dur="1" fill="hold">
                                          <p:stCondLst>
                                            <p:cond delay="0"/>
                                          </p:stCondLst>
                                        </p:cTn>
                                        <p:tgtEl>
                                          <p:spTgt spid="312440"/>
                                        </p:tgtEl>
                                        <p:attrNameLst>
                                          <p:attrName>style.visibility</p:attrName>
                                        </p:attrNameLst>
                                      </p:cBhvr>
                                      <p:to>
                                        <p:strVal val="visible"/>
                                      </p:to>
                                    </p:set>
                                    <p:animEffect transition="in" filter="strips(upRight)">
                                      <p:cBhvr>
                                        <p:cTn id="121" dur="500"/>
                                        <p:tgtEl>
                                          <p:spTgt spid="3124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6" fill="hold" grpId="0" nodeType="clickEffect">
                                  <p:stCondLst>
                                    <p:cond delay="0"/>
                                  </p:stCondLst>
                                  <p:childTnLst>
                                    <p:set>
                                      <p:cBhvr>
                                        <p:cTn id="125" dur="1" fill="hold">
                                          <p:stCondLst>
                                            <p:cond delay="0"/>
                                          </p:stCondLst>
                                        </p:cTn>
                                        <p:tgtEl>
                                          <p:spTgt spid="312443"/>
                                        </p:tgtEl>
                                        <p:attrNameLst>
                                          <p:attrName>style.visibility</p:attrName>
                                        </p:attrNameLst>
                                      </p:cBhvr>
                                      <p:to>
                                        <p:strVal val="visible"/>
                                      </p:to>
                                    </p:set>
                                    <p:animEffect transition="in" filter="strips(downRight)">
                                      <p:cBhvr>
                                        <p:cTn id="126" dur="500"/>
                                        <p:tgtEl>
                                          <p:spTgt spid="312443"/>
                                        </p:tgtEl>
                                      </p:cBhvr>
                                    </p:animEffect>
                                  </p:childTnLst>
                                  <p:subTnLst>
                                    <p:audio>
                                      <p:cMediaNode>
                                        <p:cTn display="0" masterRel="sameClick">
                                          <p:stCondLst>
                                            <p:cond evt="begin" delay="0">
                                              <p:tn val="124"/>
                                            </p:cond>
                                          </p:stCondLst>
                                          <p:endCondLst>
                                            <p:cond evt="onStopAudio" delay="0">
                                              <p:tgtEl>
                                                <p:sldTgt/>
                                              </p:tgtEl>
                                            </p:cond>
                                          </p:endCondLst>
                                        </p:cTn>
                                        <p:tgtEl>
                                          <p:sndTgt r:embed="rId2" name="camera.wav"/>
                                        </p:tgtEl>
                                      </p:cMediaNode>
                                    </p:audio>
                                  </p:subTnLst>
                                </p:cTn>
                              </p:par>
                            </p:childTnLst>
                          </p:cTn>
                        </p:par>
                        <p:par>
                          <p:cTn id="127" fill="hold" nodeType="afterGroup">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312444"/>
                                        </p:tgtEl>
                                        <p:attrNameLst>
                                          <p:attrName>style.visibility</p:attrName>
                                        </p:attrNameLst>
                                      </p:cBhvr>
                                      <p:to>
                                        <p:strVal val="visible"/>
                                      </p:to>
                                    </p:set>
                                    <p:animEffect transition="in" filter="box(in)">
                                      <p:cBhvr>
                                        <p:cTn id="130" dur="500"/>
                                        <p:tgtEl>
                                          <p:spTgt spid="312444"/>
                                        </p:tgtEl>
                                      </p:cBhvr>
                                    </p:animEffect>
                                  </p:childTnLst>
                                </p:cTn>
                              </p:par>
                            </p:childTnLst>
                          </p:cTn>
                        </p:par>
                        <p:par>
                          <p:cTn id="131" fill="hold" nodeType="afterGroup">
                            <p:stCondLst>
                              <p:cond delay="1000"/>
                            </p:stCondLst>
                            <p:childTnLst>
                              <p:par>
                                <p:cTn id="132" presetID="4" presetClass="entr" presetSubtype="16" fill="hold" grpId="0" nodeType="afterEffect">
                                  <p:stCondLst>
                                    <p:cond delay="0"/>
                                  </p:stCondLst>
                                  <p:childTnLst>
                                    <p:set>
                                      <p:cBhvr>
                                        <p:cTn id="133" dur="1" fill="hold">
                                          <p:stCondLst>
                                            <p:cond delay="0"/>
                                          </p:stCondLst>
                                        </p:cTn>
                                        <p:tgtEl>
                                          <p:spTgt spid="312445"/>
                                        </p:tgtEl>
                                        <p:attrNameLst>
                                          <p:attrName>style.visibility</p:attrName>
                                        </p:attrNameLst>
                                      </p:cBhvr>
                                      <p:to>
                                        <p:strVal val="visible"/>
                                      </p:to>
                                    </p:set>
                                    <p:animEffect transition="in" filter="box(in)">
                                      <p:cBhvr>
                                        <p:cTn id="134" dur="500"/>
                                        <p:tgtEl>
                                          <p:spTgt spid="312445"/>
                                        </p:tgtEl>
                                      </p:cBhvr>
                                    </p:animEffect>
                                  </p:childTnLst>
                                </p:cTn>
                              </p:par>
                            </p:childTnLst>
                          </p:cTn>
                        </p:par>
                        <p:par>
                          <p:cTn id="135" fill="hold" nodeType="afterGroup">
                            <p:stCondLst>
                              <p:cond delay="1500"/>
                            </p:stCondLst>
                            <p:childTnLst>
                              <p:par>
                                <p:cTn id="136" presetID="4" presetClass="entr" presetSubtype="16" fill="hold" grpId="0" nodeType="afterEffect">
                                  <p:stCondLst>
                                    <p:cond delay="0"/>
                                  </p:stCondLst>
                                  <p:childTnLst>
                                    <p:set>
                                      <p:cBhvr>
                                        <p:cTn id="137" dur="1" fill="hold">
                                          <p:stCondLst>
                                            <p:cond delay="0"/>
                                          </p:stCondLst>
                                        </p:cTn>
                                        <p:tgtEl>
                                          <p:spTgt spid="312446"/>
                                        </p:tgtEl>
                                        <p:attrNameLst>
                                          <p:attrName>style.visibility</p:attrName>
                                        </p:attrNameLst>
                                      </p:cBhvr>
                                      <p:to>
                                        <p:strVal val="visible"/>
                                      </p:to>
                                    </p:set>
                                    <p:animEffect transition="in" filter="box(in)">
                                      <p:cBhvr>
                                        <p:cTn id="138" dur="500"/>
                                        <p:tgtEl>
                                          <p:spTgt spid="312446"/>
                                        </p:tgtEl>
                                      </p:cBhvr>
                                    </p:animEffect>
                                  </p:childTnLst>
                                </p:cTn>
                              </p:par>
                            </p:childTnLst>
                          </p:cTn>
                        </p:par>
                        <p:par>
                          <p:cTn id="139" fill="hold" nodeType="afterGroup">
                            <p:stCondLst>
                              <p:cond delay="2000"/>
                            </p:stCondLst>
                            <p:childTnLst>
                              <p:par>
                                <p:cTn id="140" presetID="4" presetClass="entr" presetSubtype="16" fill="hold" grpId="0" nodeType="afterEffect">
                                  <p:stCondLst>
                                    <p:cond delay="0"/>
                                  </p:stCondLst>
                                  <p:childTnLst>
                                    <p:set>
                                      <p:cBhvr>
                                        <p:cTn id="141" dur="1" fill="hold">
                                          <p:stCondLst>
                                            <p:cond delay="0"/>
                                          </p:stCondLst>
                                        </p:cTn>
                                        <p:tgtEl>
                                          <p:spTgt spid="312447"/>
                                        </p:tgtEl>
                                        <p:attrNameLst>
                                          <p:attrName>style.visibility</p:attrName>
                                        </p:attrNameLst>
                                      </p:cBhvr>
                                      <p:to>
                                        <p:strVal val="visible"/>
                                      </p:to>
                                    </p:set>
                                    <p:animEffect transition="in" filter="box(in)">
                                      <p:cBhvr>
                                        <p:cTn id="142" dur="500"/>
                                        <p:tgtEl>
                                          <p:spTgt spid="312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411" grpId="0" animBg="1"/>
      <p:bldP spid="312412" grpId="0"/>
      <p:bldP spid="312413" grpId="0" animBg="1"/>
      <p:bldP spid="312414" grpId="0"/>
      <p:bldP spid="312415" grpId="0" animBg="1"/>
      <p:bldP spid="312416" grpId="0" animBg="1"/>
      <p:bldP spid="312417" grpId="0"/>
      <p:bldP spid="312418" grpId="0"/>
      <p:bldP spid="312419" grpId="0"/>
      <p:bldP spid="312420" grpId="0"/>
      <p:bldP spid="312421" grpId="0"/>
      <p:bldP spid="312422" grpId="0"/>
      <p:bldP spid="312426" grpId="0" animBg="1"/>
      <p:bldP spid="312427" grpId="0" animBg="1"/>
      <p:bldP spid="312428" grpId="0"/>
      <p:bldP spid="312429" grpId="0"/>
      <p:bldP spid="312430" grpId="0"/>
      <p:bldP spid="312431" grpId="0"/>
      <p:bldP spid="312432" grpId="0"/>
      <p:bldP spid="312433" grpId="0"/>
      <p:bldP spid="312437" grpId="0"/>
      <p:bldP spid="312438" grpId="0" animBg="1"/>
      <p:bldP spid="312439" grpId="0"/>
      <p:bldP spid="312443" grpId="0" animBg="1"/>
      <p:bldP spid="312444" grpId="0"/>
      <p:bldP spid="312445" grpId="0" animBg="1"/>
      <p:bldP spid="312446" grpId="0" animBg="1"/>
      <p:bldP spid="31244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866775" y="188913"/>
            <a:ext cx="7416800" cy="6480175"/>
          </a:xfrm>
        </p:spPr>
        <p:txBody>
          <a:bodyPr/>
          <a:lstStyle/>
          <a:p>
            <a:pPr>
              <a:buFontTx/>
              <a:buNone/>
            </a:pPr>
            <a:r>
              <a:rPr lang="zh-CN" altLang="en-US" sz="2400" b="1" dirty="0">
                <a:solidFill>
                  <a:schemeClr val="hlink"/>
                </a:solidFill>
                <a:latin typeface="Arial" charset="0"/>
              </a:rPr>
              <a:t> 写成函数：将给定字符串</a:t>
            </a:r>
            <a:r>
              <a:rPr lang="en-US" altLang="zh-CN" sz="2400" b="1" dirty="0">
                <a:solidFill>
                  <a:schemeClr val="hlink"/>
                </a:solidFill>
                <a:latin typeface="Arial" charset="0"/>
              </a:rPr>
              <a:t>s2</a:t>
            </a:r>
            <a:r>
              <a:rPr lang="zh-CN" altLang="en-US" sz="2400" b="1" dirty="0">
                <a:solidFill>
                  <a:schemeClr val="hlink"/>
                </a:solidFill>
                <a:latin typeface="Arial" charset="0"/>
              </a:rPr>
              <a:t>复制到另一字符串</a:t>
            </a:r>
            <a:r>
              <a:rPr lang="en-US" altLang="zh-CN" sz="2400" b="1" dirty="0">
                <a:solidFill>
                  <a:schemeClr val="hlink"/>
                </a:solidFill>
                <a:latin typeface="Arial" charset="0"/>
              </a:rPr>
              <a:t>s1</a:t>
            </a:r>
            <a:r>
              <a:rPr lang="zh-CN" altLang="en-US" sz="2400" b="1" dirty="0">
                <a:solidFill>
                  <a:schemeClr val="tx1"/>
                </a:solidFill>
                <a:latin typeface="Arial" charset="0"/>
              </a:rPr>
              <a:t>。</a:t>
            </a:r>
            <a:endParaRPr lang="zh-CN" altLang="en-US" sz="2400" dirty="0">
              <a:solidFill>
                <a:schemeClr val="tx1"/>
              </a:solidFill>
              <a:latin typeface="Arial" charset="0"/>
            </a:endParaRPr>
          </a:p>
          <a:p>
            <a:pPr>
              <a:lnSpc>
                <a:spcPct val="85000"/>
              </a:lnSpc>
              <a:buFontTx/>
              <a:buNone/>
            </a:pPr>
            <a:r>
              <a:rPr lang="en-US" altLang="zh-CN" sz="2400" b="1" dirty="0">
                <a:solidFill>
                  <a:schemeClr val="tx1"/>
                </a:solidFill>
                <a:latin typeface="Arial" charset="0"/>
              </a:rPr>
              <a:t>#include “</a:t>
            </a:r>
            <a:r>
              <a:rPr lang="en-US" altLang="zh-CN" sz="2400" b="1" dirty="0" err="1">
                <a:solidFill>
                  <a:schemeClr val="tx1"/>
                </a:solidFill>
                <a:latin typeface="Arial" charset="0"/>
              </a:rPr>
              <a:t>stdio.h</a:t>
            </a:r>
            <a:r>
              <a:rPr lang="en-US" altLang="zh-CN" sz="2400" b="1" dirty="0">
                <a:solidFill>
                  <a:schemeClr val="tx1"/>
                </a:solidFill>
                <a:latin typeface="Arial" charset="0"/>
              </a:rPr>
              <a:t>”</a:t>
            </a:r>
          </a:p>
          <a:p>
            <a:pPr>
              <a:lnSpc>
                <a:spcPct val="85000"/>
              </a:lnSpc>
              <a:buFontTx/>
              <a:buNone/>
            </a:pPr>
            <a:r>
              <a:rPr lang="en-US" altLang="zh-CN" sz="2400" b="1" dirty="0">
                <a:solidFill>
                  <a:schemeClr val="tx1"/>
                </a:solidFill>
                <a:latin typeface="Arial" charset="0"/>
              </a:rPr>
              <a:t>void  </a:t>
            </a:r>
            <a:r>
              <a:rPr lang="en-US" altLang="zh-CN" sz="2400" b="1" dirty="0" err="1">
                <a:solidFill>
                  <a:schemeClr val="tx1"/>
                </a:solidFill>
                <a:latin typeface="Arial" charset="0"/>
              </a:rPr>
              <a:t>strcopy</a:t>
            </a:r>
            <a:r>
              <a:rPr lang="en-US" altLang="zh-CN" sz="2400" b="1" dirty="0">
                <a:solidFill>
                  <a:schemeClr val="tx1"/>
                </a:solidFill>
                <a:latin typeface="Arial" charset="0"/>
              </a:rPr>
              <a:t>(char str1[ ],char str2[ ])</a:t>
            </a:r>
          </a:p>
          <a:p>
            <a:pPr>
              <a:lnSpc>
                <a:spcPct val="85000"/>
              </a:lnSpc>
              <a:buFontTx/>
              <a:buNone/>
            </a:pPr>
            <a:r>
              <a:rPr lang="en-US" altLang="zh-CN" sz="2400" b="1" dirty="0">
                <a:solidFill>
                  <a:schemeClr val="tx1"/>
                </a:solidFill>
                <a:latin typeface="Arial" charset="0"/>
              </a:rPr>
              <a:t>{  </a:t>
            </a:r>
            <a:r>
              <a:rPr lang="en-US" altLang="zh-CN" sz="2400" b="1" dirty="0" err="1">
                <a:solidFill>
                  <a:srgbClr val="DA2241"/>
                </a:solidFill>
                <a:latin typeface="Arial" charset="0"/>
              </a:rPr>
              <a:t>int</a:t>
            </a:r>
            <a:r>
              <a:rPr lang="en-US" altLang="zh-CN" sz="2400" b="1" dirty="0">
                <a:solidFill>
                  <a:srgbClr val="DA2241"/>
                </a:solidFill>
                <a:latin typeface="Arial" charset="0"/>
              </a:rPr>
              <a:t> i=0;</a:t>
            </a:r>
          </a:p>
          <a:p>
            <a:pPr>
              <a:lnSpc>
                <a:spcPct val="85000"/>
              </a:lnSpc>
              <a:buFontTx/>
              <a:buNone/>
            </a:pPr>
            <a:r>
              <a:rPr kumimoji="0" lang="en-US" altLang="zh-CN" sz="2400" b="1" dirty="0">
                <a:solidFill>
                  <a:schemeClr val="tx1"/>
                </a:solidFill>
              </a:rPr>
              <a:t>   </a:t>
            </a:r>
            <a:r>
              <a:rPr lang="en-US" altLang="zh-CN" sz="2400" b="1" dirty="0">
                <a:solidFill>
                  <a:srgbClr val="DA2241"/>
                </a:solidFill>
                <a:latin typeface="Arial" charset="0"/>
              </a:rPr>
              <a:t>for(i=0;str2[i]!='\0';i++)</a:t>
            </a:r>
          </a:p>
          <a:p>
            <a:pPr>
              <a:buFontTx/>
              <a:buNone/>
            </a:pPr>
            <a:r>
              <a:rPr lang="en-US" altLang="zh-CN" sz="2400" b="1" dirty="0">
                <a:solidFill>
                  <a:srgbClr val="DA2241"/>
                </a:solidFill>
                <a:latin typeface="Arial" charset="0"/>
              </a:rPr>
              <a:t>        str1[i]=str2[i];</a:t>
            </a:r>
          </a:p>
          <a:p>
            <a:pPr>
              <a:lnSpc>
                <a:spcPct val="85000"/>
              </a:lnSpc>
              <a:buFontTx/>
              <a:buNone/>
            </a:pPr>
            <a:r>
              <a:rPr lang="en-US" altLang="zh-CN" sz="2400" b="1" dirty="0">
                <a:solidFill>
                  <a:srgbClr val="DA2241"/>
                </a:solidFill>
                <a:latin typeface="Arial" charset="0"/>
              </a:rPr>
              <a:t>   str1[i]=‘\0’;</a:t>
            </a:r>
          </a:p>
          <a:p>
            <a:pPr>
              <a:lnSpc>
                <a:spcPct val="85000"/>
              </a:lnSpc>
              <a:buFontTx/>
              <a:buNone/>
            </a:pPr>
            <a:r>
              <a:rPr lang="en-US" altLang="zh-CN" sz="2400" b="1" dirty="0">
                <a:solidFill>
                  <a:schemeClr val="tx1"/>
                </a:solidFill>
                <a:latin typeface="Arial" charset="0"/>
              </a:rPr>
              <a:t>}</a:t>
            </a:r>
          </a:p>
          <a:p>
            <a:pPr>
              <a:buFontTx/>
              <a:buNone/>
            </a:pPr>
            <a:r>
              <a:rPr lang="en-US" altLang="zh-CN" sz="2400" b="1" dirty="0" err="1">
                <a:solidFill>
                  <a:schemeClr val="tx1"/>
                </a:solidFill>
                <a:latin typeface="Arial" charset="0"/>
              </a:rPr>
              <a:t>int</a:t>
            </a:r>
            <a:r>
              <a:rPr lang="en-US" altLang="zh-CN" sz="2400" b="1" dirty="0">
                <a:solidFill>
                  <a:schemeClr val="tx1"/>
                </a:solidFill>
                <a:latin typeface="Arial" charset="0"/>
              </a:rPr>
              <a:t> main()</a:t>
            </a:r>
          </a:p>
          <a:p>
            <a:pPr>
              <a:buFontTx/>
              <a:buNone/>
            </a:pPr>
            <a:r>
              <a:rPr lang="en-US" altLang="zh-CN" sz="2400" b="1" dirty="0">
                <a:solidFill>
                  <a:schemeClr val="tx1"/>
                </a:solidFill>
                <a:latin typeface="Arial" charset="0"/>
              </a:rPr>
              <a:t>{ char s1[50],s2[50];</a:t>
            </a:r>
          </a:p>
          <a:p>
            <a:pPr>
              <a:lnSpc>
                <a:spcPct val="85000"/>
              </a:lnSpc>
              <a:buFontTx/>
              <a:buNone/>
            </a:pPr>
            <a:r>
              <a:rPr lang="en-US" altLang="zh-CN" sz="2400" b="1" dirty="0">
                <a:solidFill>
                  <a:schemeClr val="tx1"/>
                </a:solidFill>
                <a:latin typeface="Arial" charset="0"/>
              </a:rPr>
              <a:t>   gets(s2);</a:t>
            </a:r>
          </a:p>
          <a:p>
            <a:pPr>
              <a:buFontTx/>
              <a:buNone/>
            </a:pPr>
            <a:r>
              <a:rPr lang="en-US" altLang="zh-CN" sz="2400" b="1" dirty="0">
                <a:solidFill>
                  <a:srgbClr val="CC0000"/>
                </a:solidFill>
                <a:latin typeface="Arial" charset="0"/>
              </a:rPr>
              <a:t>   </a:t>
            </a:r>
            <a:r>
              <a:rPr lang="en-US" altLang="zh-CN" sz="2400" b="1" dirty="0" err="1">
                <a:solidFill>
                  <a:srgbClr val="CC0000"/>
                </a:solidFill>
                <a:latin typeface="Arial" charset="0"/>
              </a:rPr>
              <a:t>strcopy</a:t>
            </a:r>
            <a:r>
              <a:rPr lang="en-US" altLang="zh-CN" sz="2400" b="1" dirty="0">
                <a:solidFill>
                  <a:srgbClr val="CC0000"/>
                </a:solidFill>
                <a:latin typeface="Arial" charset="0"/>
              </a:rPr>
              <a:t>(s1,s2);</a:t>
            </a:r>
          </a:p>
          <a:p>
            <a:pPr>
              <a:buFontTx/>
              <a:buNone/>
            </a:pPr>
            <a:r>
              <a:rPr lang="en-US" altLang="zh-CN" sz="2400" b="1" dirty="0">
                <a:solidFill>
                  <a:srgbClr val="006600"/>
                </a:solidFill>
                <a:latin typeface="Arial" charset="0"/>
              </a:rPr>
              <a:t>   </a:t>
            </a:r>
            <a:r>
              <a:rPr lang="en-US" altLang="zh-CN" sz="2400" b="1" dirty="0" err="1">
                <a:solidFill>
                  <a:schemeClr val="tx1"/>
                </a:solidFill>
                <a:latin typeface="Arial" charset="0"/>
              </a:rPr>
              <a:t>printf</a:t>
            </a:r>
            <a:r>
              <a:rPr lang="en-US" altLang="zh-CN" sz="2400" b="1" dirty="0">
                <a:solidFill>
                  <a:schemeClr val="tx1"/>
                </a:solidFill>
                <a:latin typeface="Arial" charset="0"/>
              </a:rPr>
              <a:t>(“%s\n”,s1);</a:t>
            </a:r>
          </a:p>
          <a:p>
            <a:pPr>
              <a:buFontTx/>
              <a:buNone/>
            </a:pPr>
            <a:r>
              <a:rPr lang="en-US" altLang="zh-CN" sz="2400" b="1" dirty="0">
                <a:solidFill>
                  <a:schemeClr val="tx1"/>
                </a:solidFill>
                <a:latin typeface="Arial" charset="0"/>
              </a:rPr>
              <a:t>   return 0;</a:t>
            </a:r>
          </a:p>
          <a:p>
            <a:pPr>
              <a:buFontTx/>
              <a:buNone/>
            </a:pPr>
            <a:r>
              <a:rPr lang="en-US" altLang="zh-CN" sz="2400" b="1" dirty="0">
                <a:solidFill>
                  <a:schemeClr val="tx1"/>
                </a:solidFill>
                <a:latin typeface="Arial" charset="0"/>
              </a:rPr>
              <a:t>}</a:t>
            </a:r>
          </a:p>
        </p:txBody>
      </p:sp>
      <p:sp>
        <p:nvSpPr>
          <p:cNvPr id="138243" name="Text Box 3"/>
          <p:cNvSpPr txBox="1">
            <a:spLocks noChangeArrowheads="1"/>
          </p:cNvSpPr>
          <p:nvPr/>
        </p:nvSpPr>
        <p:spPr bwMode="auto">
          <a:xfrm>
            <a:off x="4779963" y="1697038"/>
            <a:ext cx="4364037" cy="301625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lang="zh-CN" altLang="en-US" sz="2000">
                <a:latin typeface="Arial" charset="0"/>
              </a:rPr>
              <a:t>或将函数改为：</a:t>
            </a:r>
          </a:p>
          <a:p>
            <a:pPr algn="l" eaLnBrk="1" hangingPunct="1"/>
            <a:r>
              <a:rPr kumimoji="1" lang="en-US" altLang="zh-CN" sz="2000">
                <a:latin typeface="Arial" charset="0"/>
              </a:rPr>
              <a:t>void  strcopy(char s1[ ],char s2[ ])</a:t>
            </a:r>
          </a:p>
          <a:p>
            <a:pPr algn="l" eaLnBrk="1" hangingPunct="1"/>
            <a:r>
              <a:rPr kumimoji="1" lang="en-US" altLang="zh-CN" sz="2000">
                <a:latin typeface="Arial" charset="0"/>
              </a:rPr>
              <a:t>{  </a:t>
            </a:r>
          </a:p>
          <a:p>
            <a:pPr algn="l" eaLnBrk="1" hangingPunct="1"/>
            <a:r>
              <a:rPr kumimoji="1" lang="en-US" altLang="zh-CN" sz="2000">
                <a:latin typeface="Arial" charset="0"/>
              </a:rPr>
              <a:t>    int i,m;</a:t>
            </a:r>
          </a:p>
          <a:p>
            <a:pPr algn="l" eaLnBrk="1" hangingPunct="1"/>
            <a:r>
              <a:rPr kumimoji="1" lang="en-US" altLang="zh-CN" sz="2000">
                <a:latin typeface="Arial" charset="0"/>
              </a:rPr>
              <a:t>    m=strlen(s2);</a:t>
            </a:r>
          </a:p>
          <a:p>
            <a:pPr algn="l" eaLnBrk="1" hangingPunct="1"/>
            <a:r>
              <a:rPr lang="en-US" altLang="zh-CN" sz="2000">
                <a:latin typeface="Arial" charset="0"/>
              </a:rPr>
              <a:t>    for(i=0;i</a:t>
            </a:r>
            <a:r>
              <a:rPr lang="en-US" altLang="zh-CN" sz="2000">
                <a:solidFill>
                  <a:srgbClr val="CC0000"/>
                </a:solidFill>
                <a:latin typeface="Arial" charset="0"/>
              </a:rPr>
              <a:t>&lt;=m;</a:t>
            </a:r>
            <a:r>
              <a:rPr lang="en-US" altLang="zh-CN" sz="2000">
                <a:latin typeface="Arial" charset="0"/>
              </a:rPr>
              <a:t>i++)</a:t>
            </a:r>
          </a:p>
          <a:p>
            <a:pPr algn="l" eaLnBrk="1" hangingPunct="1"/>
            <a:r>
              <a:rPr lang="en-US" altLang="zh-CN" sz="2000">
                <a:latin typeface="Arial" charset="0"/>
              </a:rPr>
              <a:t>	 s1[i]=s2[i];</a:t>
            </a:r>
          </a:p>
          <a:p>
            <a:pPr algn="l" eaLnBrk="1" hangingPunct="1"/>
            <a:r>
              <a:rPr kumimoji="1" lang="en-US" altLang="zh-CN" sz="2000">
                <a:latin typeface="Arial" charset="0"/>
              </a:rPr>
              <a:t>}</a:t>
            </a:r>
          </a:p>
          <a:p>
            <a:pPr algn="l" eaLnBrk="1" hangingPunct="1">
              <a:spcBef>
                <a:spcPct val="50000"/>
              </a:spcBef>
            </a:pPr>
            <a:endParaRPr lang="zh-CN" altLang="en-US" sz="2000">
              <a:latin typeface="Arial" charset="0"/>
            </a:endParaRPr>
          </a:p>
        </p:txBody>
      </p:sp>
      <p:sp>
        <p:nvSpPr>
          <p:cNvPr id="138245" name="AutoShape 5"/>
          <p:cNvSpPr>
            <a:spLocks/>
          </p:cNvSpPr>
          <p:nvPr/>
        </p:nvSpPr>
        <p:spPr bwMode="auto">
          <a:xfrm>
            <a:off x="6732588" y="5589588"/>
            <a:ext cx="2047875" cy="639762"/>
          </a:xfrm>
          <a:prstGeom prst="borderCallout1">
            <a:avLst>
              <a:gd name="adj1" fmla="val 17866"/>
              <a:gd name="adj2" fmla="val -3722"/>
              <a:gd name="adj3" fmla="val -323324"/>
              <a:gd name="adj4" fmla="val -47287"/>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000"/>
              <a:t>i=0</a:t>
            </a:r>
            <a:r>
              <a:rPr lang="zh-CN" altLang="en-US" sz="2000"/>
              <a:t>开始，后没有追加’</a:t>
            </a:r>
            <a:r>
              <a:rPr lang="en-US" altLang="zh-CN" sz="2000"/>
              <a:t>\0’</a:t>
            </a:r>
          </a:p>
        </p:txBody>
      </p:sp>
      <p:sp>
        <p:nvSpPr>
          <p:cNvPr id="138248" name="AutoShape 8"/>
          <p:cNvSpPr>
            <a:spLocks/>
          </p:cNvSpPr>
          <p:nvPr/>
        </p:nvSpPr>
        <p:spPr bwMode="auto">
          <a:xfrm>
            <a:off x="7097713" y="4508500"/>
            <a:ext cx="2047875" cy="639763"/>
          </a:xfrm>
          <a:prstGeom prst="borderCallout1">
            <a:avLst>
              <a:gd name="adj1" fmla="val 17866"/>
              <a:gd name="adj2" fmla="val -3722"/>
              <a:gd name="adj3" fmla="val -151861"/>
              <a:gd name="adj4" fmla="val -36435"/>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400"/>
              <a:t>注意表达式</a:t>
            </a:r>
            <a:r>
              <a:rPr lang="en-US" altLang="zh-CN" sz="2400"/>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wipe(left)">
                                      <p:cBhvr>
                                        <p:cTn id="12" dur="500"/>
                                        <p:tgtEl>
                                          <p:spTgt spid="13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8"/>
                                        </p:tgtEl>
                                        <p:attrNameLst>
                                          <p:attrName>style.visibility</p:attrName>
                                        </p:attrNameLst>
                                      </p:cBhvr>
                                      <p:to>
                                        <p:strVal val="visible"/>
                                      </p:to>
                                    </p:set>
                                    <p:animEffect transition="in" filter="wipe(left)">
                                      <p:cBhvr>
                                        <p:cTn id="17" dur="500"/>
                                        <p:tgtEl>
                                          <p:spTgt spid="13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nimBg="1"/>
      <p:bldP spid="138245" grpId="0" animBg="1"/>
      <p:bldP spid="13824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2CEC6BB-33E3-4B5C-A6B6-288D5ABFEC3C}" type="slidenum">
              <a:rPr lang="zh-CN" altLang="en-US" b="1">
                <a:solidFill>
                  <a:srgbClr val="FF9900"/>
                </a:solidFill>
              </a:rPr>
              <a:pPr>
                <a:defRPr/>
              </a:pPr>
              <a:t>49</a:t>
            </a:fld>
            <a:r>
              <a:rPr lang="zh-CN" altLang="en-US" b="1"/>
              <a:t> </a:t>
            </a:r>
            <a:r>
              <a:rPr lang="zh-CN" altLang="en-US"/>
              <a:t>页</a:t>
            </a:r>
          </a:p>
        </p:txBody>
      </p:sp>
      <p:sp>
        <p:nvSpPr>
          <p:cNvPr id="245762" name="Rectangle 2"/>
          <p:cNvSpPr>
            <a:spLocks noGrp="1" noChangeArrowheads="1"/>
          </p:cNvSpPr>
          <p:nvPr>
            <p:ph type="title"/>
          </p:nvPr>
        </p:nvSpPr>
        <p:spPr>
          <a:xfrm>
            <a:off x="611188" y="0"/>
            <a:ext cx="8532812" cy="620713"/>
          </a:xfrm>
        </p:spPr>
        <p:txBody>
          <a:bodyPr/>
          <a:lstStyle/>
          <a:p>
            <a:pPr>
              <a:defRPr/>
            </a:pPr>
            <a:r>
              <a:rPr lang="en-US" altLang="zh-CN" sz="2400" dirty="0">
                <a:solidFill>
                  <a:schemeClr val="tx1"/>
                </a:solidFill>
              </a:rPr>
              <a:t>[</a:t>
            </a:r>
            <a:r>
              <a:rPr lang="zh-CN" altLang="en-US" sz="2400" dirty="0">
                <a:solidFill>
                  <a:schemeClr val="tx1"/>
                </a:solidFill>
              </a:rPr>
              <a:t>例</a:t>
            </a:r>
            <a:r>
              <a:rPr lang="en-US" altLang="zh-CN" sz="2400" dirty="0">
                <a:solidFill>
                  <a:schemeClr val="tx1"/>
                </a:solidFill>
              </a:rPr>
              <a:t>8-13]</a:t>
            </a:r>
            <a:r>
              <a:rPr lang="zh-CN" altLang="en-US" sz="2400" dirty="0">
                <a:solidFill>
                  <a:schemeClr val="tx1"/>
                </a:solidFill>
              </a:rPr>
              <a:t>编写函数，</a:t>
            </a:r>
            <a:r>
              <a:rPr lang="zh-CN" altLang="en-US" sz="2400" dirty="0">
                <a:solidFill>
                  <a:schemeClr val="tx1"/>
                </a:solidFill>
                <a:effectLst/>
              </a:rPr>
              <a:t>将十进制数转换为二进制。</a:t>
            </a:r>
            <a:r>
              <a:rPr lang="zh-CN" altLang="en-US" sz="2400" dirty="0"/>
              <a:t> </a:t>
            </a:r>
          </a:p>
        </p:txBody>
      </p:sp>
      <p:sp>
        <p:nvSpPr>
          <p:cNvPr id="245763" name="Rectangle 3"/>
          <p:cNvSpPr>
            <a:spLocks noGrp="1" noChangeArrowheads="1"/>
          </p:cNvSpPr>
          <p:nvPr>
            <p:ph type="body" sz="half" idx="1"/>
          </p:nvPr>
        </p:nvSpPr>
        <p:spPr>
          <a:xfrm>
            <a:off x="365125" y="776444"/>
            <a:ext cx="4206875" cy="5083175"/>
          </a:xfrm>
          <a:ln w="76200">
            <a:solidFill>
              <a:srgbClr val="CCFFFF"/>
            </a:solidFill>
            <a:miter lim="800000"/>
            <a:headEnd/>
            <a:tailEnd/>
          </a:ln>
          <a:extLst>
            <a:ext uri="{909E8E84-426E-40DD-AFC4-6F175D3DCCD1}">
              <a14:hiddenFill xmlns:a14="http://schemas.microsoft.com/office/drawing/2010/main">
                <a:solidFill>
                  <a:srgbClr val="CCFFFF"/>
                </a:solidFill>
              </a14:hiddenFill>
            </a:ext>
          </a:extLst>
        </p:spPr>
        <p:txBody>
          <a:bodyPr/>
          <a:lstStyle/>
          <a:p>
            <a:pPr>
              <a:lnSpc>
                <a:spcPct val="80000"/>
              </a:lnSpc>
              <a:buFontTx/>
              <a:buNone/>
            </a:pPr>
            <a:r>
              <a:rPr lang="pt-BR" altLang="zh-CN" sz="2400" b="1" dirty="0">
                <a:solidFill>
                  <a:schemeClr val="tx1"/>
                </a:solidFill>
                <a:latin typeface="Arial" charset="0"/>
              </a:rPr>
              <a:t>#include "stdio.h"</a:t>
            </a:r>
          </a:p>
          <a:p>
            <a:pPr>
              <a:lnSpc>
                <a:spcPct val="80000"/>
              </a:lnSpc>
              <a:buFontTx/>
              <a:buNone/>
            </a:pPr>
            <a:r>
              <a:rPr lang="pt-BR" altLang="zh-CN" sz="2400" b="1" dirty="0">
                <a:solidFill>
                  <a:schemeClr val="tx1"/>
                </a:solidFill>
                <a:latin typeface="Arial" charset="0"/>
              </a:rPr>
              <a:t>void  to_binary(int  n)</a:t>
            </a:r>
          </a:p>
          <a:p>
            <a:pPr>
              <a:lnSpc>
                <a:spcPct val="80000"/>
              </a:lnSpc>
              <a:buFontTx/>
              <a:buNone/>
            </a:pPr>
            <a:r>
              <a:rPr lang="pt-BR" altLang="zh-CN" sz="2400" b="1" dirty="0">
                <a:solidFill>
                  <a:schemeClr val="tx1"/>
                </a:solidFill>
                <a:latin typeface="Arial" charset="0"/>
              </a:rPr>
              <a:t>{</a:t>
            </a:r>
          </a:p>
          <a:p>
            <a:pPr>
              <a:lnSpc>
                <a:spcPct val="80000"/>
              </a:lnSpc>
              <a:buFontTx/>
              <a:buNone/>
            </a:pPr>
            <a:r>
              <a:rPr lang="pt-BR" altLang="zh-CN" sz="2400" b="1" dirty="0">
                <a:solidFill>
                  <a:schemeClr val="tx1"/>
                </a:solidFill>
                <a:latin typeface="Arial" charset="0"/>
              </a:rPr>
              <a:t>	 int i,a[20];</a:t>
            </a:r>
          </a:p>
          <a:p>
            <a:pPr>
              <a:lnSpc>
                <a:spcPct val="80000"/>
              </a:lnSpc>
              <a:buFontTx/>
              <a:buNone/>
            </a:pPr>
            <a:r>
              <a:rPr lang="pt-BR" altLang="zh-CN" sz="2400" b="1" dirty="0">
                <a:solidFill>
                  <a:schemeClr val="tx1"/>
                </a:solidFill>
                <a:latin typeface="Arial" charset="0"/>
              </a:rPr>
              <a:t>     for(i=0;n!=0;i++)</a:t>
            </a:r>
          </a:p>
          <a:p>
            <a:pPr>
              <a:lnSpc>
                <a:spcPct val="80000"/>
              </a:lnSpc>
              <a:buFontTx/>
              <a:buNone/>
            </a:pPr>
            <a:r>
              <a:rPr lang="pt-BR" altLang="zh-CN" sz="2400" b="1" dirty="0">
                <a:solidFill>
                  <a:schemeClr val="tx1"/>
                </a:solidFill>
                <a:latin typeface="Arial" charset="0"/>
              </a:rPr>
              <a:t>     { </a:t>
            </a:r>
          </a:p>
          <a:p>
            <a:pPr>
              <a:lnSpc>
                <a:spcPct val="80000"/>
              </a:lnSpc>
              <a:buFontTx/>
              <a:buNone/>
            </a:pPr>
            <a:r>
              <a:rPr lang="pt-BR" altLang="zh-CN" sz="2400" b="1" dirty="0">
                <a:solidFill>
                  <a:schemeClr val="tx1"/>
                </a:solidFill>
                <a:latin typeface="Arial" charset="0"/>
              </a:rPr>
              <a:t>	     a[i]=n%2;  </a:t>
            </a:r>
          </a:p>
          <a:p>
            <a:pPr>
              <a:lnSpc>
                <a:spcPct val="80000"/>
              </a:lnSpc>
              <a:buFontTx/>
              <a:buNone/>
            </a:pPr>
            <a:r>
              <a:rPr lang="pt-BR" altLang="zh-CN" sz="2400" b="1" dirty="0">
                <a:solidFill>
                  <a:schemeClr val="tx1"/>
                </a:solidFill>
                <a:latin typeface="Arial" charset="0"/>
              </a:rPr>
              <a:t>         n=n/2;  </a:t>
            </a:r>
          </a:p>
          <a:p>
            <a:pPr>
              <a:lnSpc>
                <a:spcPct val="80000"/>
              </a:lnSpc>
              <a:buFontTx/>
              <a:buNone/>
            </a:pPr>
            <a:r>
              <a:rPr lang="pt-BR" altLang="zh-CN" sz="2400" b="1" dirty="0">
                <a:solidFill>
                  <a:schemeClr val="tx1"/>
                </a:solidFill>
                <a:latin typeface="Arial" charset="0"/>
              </a:rPr>
              <a:t>    }</a:t>
            </a:r>
          </a:p>
          <a:p>
            <a:pPr>
              <a:lnSpc>
                <a:spcPct val="80000"/>
              </a:lnSpc>
              <a:buFontTx/>
              <a:buNone/>
            </a:pPr>
            <a:r>
              <a:rPr lang="pt-BR" altLang="zh-CN" sz="2400" b="1" dirty="0">
                <a:solidFill>
                  <a:schemeClr val="tx1"/>
                </a:solidFill>
                <a:latin typeface="Arial" charset="0"/>
              </a:rPr>
              <a:t>    for(i--;i&gt;=0;i--)</a:t>
            </a:r>
          </a:p>
          <a:p>
            <a:pPr>
              <a:lnSpc>
                <a:spcPct val="80000"/>
              </a:lnSpc>
              <a:buFontTx/>
              <a:buNone/>
            </a:pPr>
            <a:r>
              <a:rPr lang="pt-BR" altLang="zh-CN" sz="2400" b="1" dirty="0">
                <a:solidFill>
                  <a:schemeClr val="tx1"/>
                </a:solidFill>
                <a:latin typeface="Arial" charset="0"/>
              </a:rPr>
              <a:t>        printf("%d  ",a[i]);</a:t>
            </a:r>
          </a:p>
          <a:p>
            <a:pPr>
              <a:lnSpc>
                <a:spcPct val="80000"/>
              </a:lnSpc>
              <a:buFontTx/>
              <a:buNone/>
            </a:pPr>
            <a:r>
              <a:rPr lang="pt-BR" altLang="zh-CN" sz="2400" b="1" dirty="0">
                <a:solidFill>
                  <a:schemeClr val="tx1"/>
                </a:solidFill>
                <a:latin typeface="Arial" charset="0"/>
              </a:rPr>
              <a:t> }</a:t>
            </a:r>
            <a:endParaRPr lang="en-US" altLang="zh-CN" sz="2400" b="1" dirty="0">
              <a:solidFill>
                <a:schemeClr val="tx1"/>
              </a:solidFill>
              <a:latin typeface="Arial" charset="0"/>
            </a:endParaRPr>
          </a:p>
        </p:txBody>
      </p:sp>
      <p:sp>
        <p:nvSpPr>
          <p:cNvPr id="245764" name="Text Box 4"/>
          <p:cNvSpPr txBox="1">
            <a:spLocks noChangeArrowheads="1"/>
          </p:cNvSpPr>
          <p:nvPr/>
        </p:nvSpPr>
        <p:spPr bwMode="auto">
          <a:xfrm>
            <a:off x="4572000" y="618896"/>
            <a:ext cx="4320544" cy="2677656"/>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400" dirty="0" err="1">
                <a:latin typeface="Arial" charset="0"/>
              </a:rPr>
              <a:t>int</a:t>
            </a:r>
            <a:r>
              <a:rPr kumimoji="1" lang="en-US" altLang="zh-CN" sz="2400" dirty="0">
                <a:latin typeface="Arial" charset="0"/>
              </a:rPr>
              <a:t>  main()</a:t>
            </a:r>
          </a:p>
          <a:p>
            <a:pPr algn="l" eaLnBrk="1" hangingPunct="1"/>
            <a:r>
              <a:rPr kumimoji="1" lang="en-US" altLang="zh-CN" sz="2400" dirty="0">
                <a:latin typeface="Arial" charset="0"/>
              </a:rPr>
              <a:t>{ </a:t>
            </a:r>
          </a:p>
          <a:p>
            <a:pPr algn="l" eaLnBrk="1" hangingPunct="1"/>
            <a:r>
              <a:rPr kumimoji="1" lang="en-US" altLang="zh-CN" sz="2400" dirty="0">
                <a:latin typeface="Arial" charset="0"/>
              </a:rPr>
              <a:t>     </a:t>
            </a:r>
            <a:r>
              <a:rPr lang="pt-BR" altLang="zh-CN" sz="2400" dirty="0">
                <a:latin typeface="Arial" charset="0"/>
              </a:rPr>
              <a:t>int n;</a:t>
            </a:r>
          </a:p>
          <a:p>
            <a:pPr algn="l" eaLnBrk="1" hangingPunct="1"/>
            <a:r>
              <a:rPr lang="pt-BR" altLang="zh-CN" sz="2400" dirty="0">
                <a:latin typeface="Arial" charset="0"/>
              </a:rPr>
              <a:t>     scanf("%d",&amp;n);</a:t>
            </a:r>
          </a:p>
          <a:p>
            <a:pPr algn="l" eaLnBrk="1" hangingPunct="1"/>
            <a:r>
              <a:rPr kumimoji="1" lang="en-US" altLang="zh-CN" sz="2400" dirty="0">
                <a:solidFill>
                  <a:srgbClr val="CC0000"/>
                </a:solidFill>
                <a:latin typeface="Arial" charset="0"/>
              </a:rPr>
              <a:t>     </a:t>
            </a:r>
            <a:r>
              <a:rPr kumimoji="1" lang="en-US" altLang="zh-CN" sz="2400" dirty="0" err="1">
                <a:solidFill>
                  <a:srgbClr val="CC0000"/>
                </a:solidFill>
                <a:latin typeface="Arial" charset="0"/>
              </a:rPr>
              <a:t>to_binary</a:t>
            </a:r>
            <a:r>
              <a:rPr kumimoji="1" lang="en-US" altLang="zh-CN" sz="2400" dirty="0">
                <a:solidFill>
                  <a:srgbClr val="006600"/>
                </a:solidFill>
                <a:latin typeface="Arial" charset="0"/>
              </a:rPr>
              <a:t>(n)</a:t>
            </a:r>
            <a:r>
              <a:rPr kumimoji="1" lang="en-US" altLang="zh-CN" sz="2400" dirty="0">
                <a:solidFill>
                  <a:srgbClr val="CC0000"/>
                </a:solidFill>
                <a:latin typeface="Arial" charset="0"/>
              </a:rPr>
              <a:t>;</a:t>
            </a:r>
          </a:p>
          <a:p>
            <a:pPr algn="l" eaLnBrk="1" hangingPunct="1"/>
            <a:r>
              <a:rPr kumimoji="1" lang="en-US" altLang="zh-CN" sz="2400" dirty="0">
                <a:solidFill>
                  <a:srgbClr val="CC0000"/>
                </a:solidFill>
                <a:latin typeface="Arial" charset="0"/>
              </a:rPr>
              <a:t>   </a:t>
            </a:r>
            <a:r>
              <a:rPr kumimoji="1" lang="en-US" altLang="zh-CN" sz="2400" dirty="0">
                <a:latin typeface="Arial" charset="0"/>
              </a:rPr>
              <a:t>return 0;</a:t>
            </a:r>
          </a:p>
          <a:p>
            <a:pPr algn="l" eaLnBrk="1" hangingPunct="1"/>
            <a:r>
              <a:rPr kumimoji="1" lang="en-US" altLang="zh-CN" sz="2400" dirty="0">
                <a:latin typeface="Arial" charset="0"/>
              </a:rPr>
              <a:t>}</a:t>
            </a:r>
          </a:p>
        </p:txBody>
      </p:sp>
      <p:sp>
        <p:nvSpPr>
          <p:cNvPr id="7" name="Text Box 4"/>
          <p:cNvSpPr txBox="1">
            <a:spLocks noChangeArrowheads="1"/>
          </p:cNvSpPr>
          <p:nvPr/>
        </p:nvSpPr>
        <p:spPr bwMode="auto">
          <a:xfrm>
            <a:off x="4626122" y="3494257"/>
            <a:ext cx="4320544" cy="83099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400" dirty="0">
                <a:latin typeface="Arial" charset="0"/>
              </a:rPr>
              <a:t>如果将转换后的二进制数在主函数输出如何修改程序？</a:t>
            </a:r>
            <a:endParaRPr kumimoji="1" lang="en-US" altLang="zh-CN" sz="2400" dirty="0">
              <a:latin typeface="Arial" charset="0"/>
            </a:endParaRPr>
          </a:p>
        </p:txBody>
      </p:sp>
    </p:spTree>
    <p:extLst>
      <p:ext uri="{BB962C8B-B14F-4D97-AF65-F5344CB8AC3E}">
        <p14:creationId xmlns:p14="http://schemas.microsoft.com/office/powerpoint/2010/main" val="51582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wipe(left)">
                                      <p:cBhvr>
                                        <p:cTn id="7" dur="500"/>
                                        <p:tgtEl>
                                          <p:spTgt spid="24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wipe(left)">
                                      <p:cBhvr>
                                        <p:cTn id="12" dur="500"/>
                                        <p:tgtEl>
                                          <p:spTgt spid="245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nimBg="1" autoUpdateAnimBg="0"/>
      <p:bldP spid="24576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3906" name="Rectangle 2"/>
          <p:cNvSpPr>
            <a:spLocks noGrp="1" noChangeArrowheads="1"/>
          </p:cNvSpPr>
          <p:nvPr>
            <p:ph type="body" sz="half" idx="1"/>
          </p:nvPr>
        </p:nvSpPr>
        <p:spPr>
          <a:xfrm>
            <a:off x="4356100" y="4868863"/>
            <a:ext cx="4419600" cy="1368425"/>
          </a:xfrm>
          <a:solidFill>
            <a:srgbClr val="A5FFA5"/>
          </a:solidFill>
        </p:spPr>
        <p:txBody>
          <a:bodyPr/>
          <a:lstStyle/>
          <a:p>
            <a:pPr defTabSz="914400">
              <a:buFontTx/>
              <a:buNone/>
            </a:pPr>
            <a:r>
              <a:rPr lang="en-US" altLang="zh-CN" sz="2400" b="1"/>
              <a:t>main:  </a:t>
            </a:r>
            <a:r>
              <a:rPr lang="zh-CN" altLang="en-US" sz="2400" b="1"/>
              <a:t>主函数                  </a:t>
            </a:r>
          </a:p>
          <a:p>
            <a:pPr defTabSz="914400">
              <a:buFontTx/>
              <a:buNone/>
            </a:pPr>
            <a:r>
              <a:rPr lang="en-US" altLang="zh-CN" sz="2400" b="1"/>
              <a:t>e, d, h ,g </a:t>
            </a:r>
            <a:r>
              <a:rPr lang="zh-CN" altLang="en-US" sz="2400" b="1"/>
              <a:t>被多次调用</a:t>
            </a:r>
          </a:p>
          <a:p>
            <a:pPr defTabSz="914400">
              <a:buFontTx/>
              <a:buNone/>
            </a:pPr>
            <a:r>
              <a:rPr lang="en-US" altLang="zh-CN" sz="2400" b="1"/>
              <a:t>a, b, c,d, e, f,g, h, </a:t>
            </a:r>
            <a:r>
              <a:rPr lang="zh-CN" altLang="en-US" sz="2400" b="1"/>
              <a:t>相互调</a:t>
            </a:r>
            <a:r>
              <a:rPr lang="zh-CN" altLang="zh-CN" sz="2400" b="1"/>
              <a:t>用</a:t>
            </a:r>
            <a:endParaRPr lang="zh-CN" altLang="en-US" sz="2400"/>
          </a:p>
        </p:txBody>
      </p:sp>
      <p:grpSp>
        <p:nvGrpSpPr>
          <p:cNvPr id="123907" name="Group 3"/>
          <p:cNvGrpSpPr>
            <a:grpSpLocks/>
          </p:cNvGrpSpPr>
          <p:nvPr/>
        </p:nvGrpSpPr>
        <p:grpSpPr bwMode="auto">
          <a:xfrm>
            <a:off x="755650" y="836613"/>
            <a:ext cx="5867400" cy="4556125"/>
            <a:chOff x="480" y="528"/>
            <a:chExt cx="3696" cy="2870"/>
          </a:xfrm>
        </p:grpSpPr>
        <p:sp>
          <p:nvSpPr>
            <p:cNvPr id="15366" name="Rectangle 4"/>
            <p:cNvSpPr>
              <a:spLocks noChangeArrowheads="1"/>
            </p:cNvSpPr>
            <p:nvPr/>
          </p:nvSpPr>
          <p:spPr bwMode="auto">
            <a:xfrm>
              <a:off x="1728" y="528"/>
              <a:ext cx="768" cy="336"/>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t>main</a:t>
              </a:r>
            </a:p>
          </p:txBody>
        </p:sp>
        <p:sp>
          <p:nvSpPr>
            <p:cNvPr id="15367" name="Rectangle 5"/>
            <p:cNvSpPr>
              <a:spLocks noChangeArrowheads="1"/>
            </p:cNvSpPr>
            <p:nvPr/>
          </p:nvSpPr>
          <p:spPr bwMode="auto">
            <a:xfrm>
              <a:off x="672" y="1152"/>
              <a:ext cx="336" cy="432"/>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t>a</a:t>
              </a:r>
            </a:p>
          </p:txBody>
        </p:sp>
        <p:sp>
          <p:nvSpPr>
            <p:cNvPr id="15368" name="Rectangle 6"/>
            <p:cNvSpPr>
              <a:spLocks noChangeArrowheads="1"/>
            </p:cNvSpPr>
            <p:nvPr/>
          </p:nvSpPr>
          <p:spPr bwMode="auto">
            <a:xfrm>
              <a:off x="1920" y="1152"/>
              <a:ext cx="336" cy="432"/>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t>b</a:t>
              </a:r>
            </a:p>
          </p:txBody>
        </p:sp>
        <p:sp>
          <p:nvSpPr>
            <p:cNvPr id="15369" name="Rectangle 7"/>
            <p:cNvSpPr>
              <a:spLocks noChangeArrowheads="1"/>
            </p:cNvSpPr>
            <p:nvPr/>
          </p:nvSpPr>
          <p:spPr bwMode="auto">
            <a:xfrm>
              <a:off x="480" y="1872"/>
              <a:ext cx="288" cy="288"/>
            </a:xfrm>
            <a:prstGeom prst="rect">
              <a:avLst/>
            </a:prstGeom>
            <a:solidFill>
              <a:srgbClr val="DFFFD5"/>
            </a:solidFill>
            <a:ln w="9525">
              <a:solidFill>
                <a:schemeClr val="tx1"/>
              </a:solidFill>
              <a:miter lim="800000"/>
              <a:headEnd/>
              <a:tailEnd/>
            </a:ln>
          </p:spPr>
          <p:txBody>
            <a:bodyPr wrap="none" anchor="ctr"/>
            <a:lstStyle/>
            <a:p>
              <a:pPr algn="ctr"/>
              <a:r>
                <a:rPr kumimoji="1" lang="en-US" altLang="zh-CN" sz="2400" b="0"/>
                <a:t>d</a:t>
              </a:r>
            </a:p>
          </p:txBody>
        </p:sp>
        <p:sp>
          <p:nvSpPr>
            <p:cNvPr id="15370" name="Rectangle 8"/>
            <p:cNvSpPr>
              <a:spLocks noChangeArrowheads="1"/>
            </p:cNvSpPr>
            <p:nvPr/>
          </p:nvSpPr>
          <p:spPr bwMode="auto">
            <a:xfrm>
              <a:off x="912" y="1872"/>
              <a:ext cx="288" cy="288"/>
            </a:xfrm>
            <a:prstGeom prst="rect">
              <a:avLst/>
            </a:prstGeom>
            <a:solidFill>
              <a:srgbClr val="9177D3"/>
            </a:solidFill>
            <a:ln w="9525">
              <a:solidFill>
                <a:schemeClr val="tx1"/>
              </a:solidFill>
              <a:miter lim="800000"/>
              <a:headEnd/>
              <a:tailEnd/>
            </a:ln>
          </p:spPr>
          <p:txBody>
            <a:bodyPr wrap="none" anchor="ctr"/>
            <a:lstStyle/>
            <a:p>
              <a:pPr algn="ctr"/>
              <a:r>
                <a:rPr kumimoji="1" lang="en-US" altLang="zh-CN" sz="2400" b="0"/>
                <a:t>e</a:t>
              </a:r>
            </a:p>
          </p:txBody>
        </p:sp>
        <p:sp>
          <p:nvSpPr>
            <p:cNvPr id="15371" name="Rectangle 9"/>
            <p:cNvSpPr>
              <a:spLocks noChangeArrowheads="1"/>
            </p:cNvSpPr>
            <p:nvPr/>
          </p:nvSpPr>
          <p:spPr bwMode="auto">
            <a:xfrm>
              <a:off x="1680" y="1872"/>
              <a:ext cx="288" cy="28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solidFill>
                    <a:srgbClr val="0000CC"/>
                  </a:solidFill>
                </a:rPr>
                <a:t>g</a:t>
              </a:r>
            </a:p>
          </p:txBody>
        </p:sp>
        <p:sp>
          <p:nvSpPr>
            <p:cNvPr id="15372" name="Rectangle 10"/>
            <p:cNvSpPr>
              <a:spLocks noChangeArrowheads="1"/>
            </p:cNvSpPr>
            <p:nvPr/>
          </p:nvSpPr>
          <p:spPr bwMode="auto">
            <a:xfrm>
              <a:off x="2064" y="1872"/>
              <a:ext cx="288" cy="288"/>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solidFill>
                    <a:srgbClr val="69009E"/>
                  </a:solidFill>
                </a:rPr>
                <a:t>h</a:t>
              </a:r>
            </a:p>
          </p:txBody>
        </p:sp>
        <p:sp>
          <p:nvSpPr>
            <p:cNvPr id="15373" name="Rectangle 11"/>
            <p:cNvSpPr>
              <a:spLocks noChangeArrowheads="1"/>
            </p:cNvSpPr>
            <p:nvPr/>
          </p:nvSpPr>
          <p:spPr bwMode="auto">
            <a:xfrm>
              <a:off x="2448" y="1872"/>
              <a:ext cx="288" cy="288"/>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solidFill>
                    <a:srgbClr val="69009E"/>
                  </a:solidFill>
                </a:rPr>
                <a:t>h</a:t>
              </a:r>
            </a:p>
          </p:txBody>
        </p:sp>
        <p:sp>
          <p:nvSpPr>
            <p:cNvPr id="15374" name="Rectangle 12"/>
            <p:cNvSpPr>
              <a:spLocks noChangeArrowheads="1"/>
            </p:cNvSpPr>
            <p:nvPr/>
          </p:nvSpPr>
          <p:spPr bwMode="auto">
            <a:xfrm>
              <a:off x="1248" y="2496"/>
              <a:ext cx="288" cy="28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t>g</a:t>
              </a:r>
            </a:p>
          </p:txBody>
        </p:sp>
        <p:sp>
          <p:nvSpPr>
            <p:cNvPr id="15375" name="Rectangle 13"/>
            <p:cNvSpPr>
              <a:spLocks noChangeArrowheads="1"/>
            </p:cNvSpPr>
            <p:nvPr/>
          </p:nvSpPr>
          <p:spPr bwMode="auto">
            <a:xfrm>
              <a:off x="2064" y="2496"/>
              <a:ext cx="288" cy="288"/>
            </a:xfrm>
            <a:prstGeom prst="rect">
              <a:avLst/>
            </a:prstGeom>
            <a:solidFill>
              <a:srgbClr val="9177D3"/>
            </a:solidFill>
            <a:ln w="9525">
              <a:solidFill>
                <a:schemeClr val="tx1"/>
              </a:solidFill>
              <a:miter lim="800000"/>
              <a:headEnd/>
              <a:tailEnd/>
            </a:ln>
          </p:spPr>
          <p:txBody>
            <a:bodyPr wrap="none" anchor="ctr"/>
            <a:lstStyle/>
            <a:p>
              <a:pPr algn="ctr"/>
              <a:r>
                <a:rPr kumimoji="1" lang="en-US" altLang="zh-CN" sz="2400" b="0"/>
                <a:t>e</a:t>
              </a:r>
            </a:p>
          </p:txBody>
        </p:sp>
        <p:sp>
          <p:nvSpPr>
            <p:cNvPr id="15376" name="Line 14"/>
            <p:cNvSpPr>
              <a:spLocks noChangeShapeType="1"/>
            </p:cNvSpPr>
            <p:nvPr/>
          </p:nvSpPr>
          <p:spPr bwMode="auto">
            <a:xfrm flipH="1">
              <a:off x="624" y="1584"/>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15"/>
            <p:cNvSpPr>
              <a:spLocks noChangeShapeType="1"/>
            </p:cNvSpPr>
            <p:nvPr/>
          </p:nvSpPr>
          <p:spPr bwMode="auto">
            <a:xfrm>
              <a:off x="816" y="158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Line 16"/>
            <p:cNvSpPr>
              <a:spLocks noChangeShapeType="1"/>
            </p:cNvSpPr>
            <p:nvPr/>
          </p:nvSpPr>
          <p:spPr bwMode="auto">
            <a:xfrm flipH="1">
              <a:off x="1824" y="158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17"/>
            <p:cNvSpPr>
              <a:spLocks noChangeShapeType="1"/>
            </p:cNvSpPr>
            <p:nvPr/>
          </p:nvSpPr>
          <p:spPr bwMode="auto">
            <a:xfrm>
              <a:off x="2064" y="158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18"/>
            <p:cNvSpPr>
              <a:spLocks noChangeShapeType="1"/>
            </p:cNvSpPr>
            <p:nvPr/>
          </p:nvSpPr>
          <p:spPr bwMode="auto">
            <a:xfrm>
              <a:off x="2064" y="1584"/>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Rectangle 19"/>
            <p:cNvSpPr>
              <a:spLocks noChangeArrowheads="1"/>
            </p:cNvSpPr>
            <p:nvPr/>
          </p:nvSpPr>
          <p:spPr bwMode="auto">
            <a:xfrm>
              <a:off x="672" y="2496"/>
              <a:ext cx="288" cy="288"/>
            </a:xfrm>
            <a:prstGeom prst="rect">
              <a:avLst/>
            </a:prstGeom>
            <a:solidFill>
              <a:srgbClr val="DFFFD5"/>
            </a:solidFill>
            <a:ln w="9525">
              <a:solidFill>
                <a:schemeClr val="tx1"/>
              </a:solidFill>
              <a:miter lim="800000"/>
              <a:headEnd/>
              <a:tailEnd/>
            </a:ln>
          </p:spPr>
          <p:txBody>
            <a:bodyPr wrap="none" anchor="ctr"/>
            <a:lstStyle/>
            <a:p>
              <a:pPr algn="ctr"/>
              <a:r>
                <a:rPr kumimoji="1" lang="en-US" altLang="zh-CN" sz="2400" b="0"/>
                <a:t>d</a:t>
              </a:r>
            </a:p>
          </p:txBody>
        </p:sp>
        <p:sp>
          <p:nvSpPr>
            <p:cNvPr id="15382" name="Line 20"/>
            <p:cNvSpPr>
              <a:spLocks noChangeShapeType="1"/>
            </p:cNvSpPr>
            <p:nvPr/>
          </p:nvSpPr>
          <p:spPr bwMode="auto">
            <a:xfrm flipH="1">
              <a:off x="816" y="2160"/>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21"/>
            <p:cNvSpPr>
              <a:spLocks noChangeShapeType="1"/>
            </p:cNvSpPr>
            <p:nvPr/>
          </p:nvSpPr>
          <p:spPr bwMode="auto">
            <a:xfrm>
              <a:off x="1056" y="216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22"/>
            <p:cNvSpPr>
              <a:spLocks noChangeShapeType="1"/>
            </p:cNvSpPr>
            <p:nvPr/>
          </p:nvSpPr>
          <p:spPr bwMode="auto">
            <a:xfrm>
              <a:off x="2208" y="216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5" name="Rectangle 23"/>
            <p:cNvSpPr>
              <a:spLocks noChangeArrowheads="1"/>
            </p:cNvSpPr>
            <p:nvPr/>
          </p:nvSpPr>
          <p:spPr bwMode="auto">
            <a:xfrm>
              <a:off x="3264" y="1152"/>
              <a:ext cx="336" cy="432"/>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t>c</a:t>
              </a:r>
            </a:p>
          </p:txBody>
        </p:sp>
        <p:sp>
          <p:nvSpPr>
            <p:cNvPr id="15386" name="Rectangle 24"/>
            <p:cNvSpPr>
              <a:spLocks noChangeArrowheads="1"/>
            </p:cNvSpPr>
            <p:nvPr/>
          </p:nvSpPr>
          <p:spPr bwMode="auto">
            <a:xfrm>
              <a:off x="3120" y="1920"/>
              <a:ext cx="288" cy="28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solidFill>
                    <a:srgbClr val="0000CC"/>
                  </a:solidFill>
                </a:rPr>
                <a:t>g</a:t>
              </a:r>
            </a:p>
          </p:txBody>
        </p:sp>
        <p:sp>
          <p:nvSpPr>
            <p:cNvPr id="15387" name="Rectangle 25"/>
            <p:cNvSpPr>
              <a:spLocks noChangeArrowheads="1"/>
            </p:cNvSpPr>
            <p:nvPr/>
          </p:nvSpPr>
          <p:spPr bwMode="auto">
            <a:xfrm>
              <a:off x="3888" y="1920"/>
              <a:ext cx="288" cy="288"/>
            </a:xfrm>
            <a:prstGeom prst="rect">
              <a:avLst/>
            </a:prstGeom>
            <a:solidFill>
              <a:srgbClr val="FFFF00"/>
            </a:solidFill>
            <a:ln w="9525">
              <a:solidFill>
                <a:schemeClr val="tx1"/>
              </a:solidFill>
              <a:miter lim="800000"/>
              <a:headEnd/>
              <a:tailEnd/>
            </a:ln>
          </p:spPr>
          <p:txBody>
            <a:bodyPr wrap="none" anchor="ctr"/>
            <a:lstStyle/>
            <a:p>
              <a:pPr algn="ctr"/>
              <a:r>
                <a:rPr kumimoji="1" lang="en-US" altLang="zh-CN" sz="2400" b="0"/>
                <a:t>f</a:t>
              </a:r>
            </a:p>
          </p:txBody>
        </p:sp>
        <p:sp>
          <p:nvSpPr>
            <p:cNvPr id="15388" name="Line 26"/>
            <p:cNvSpPr>
              <a:spLocks noChangeShapeType="1"/>
            </p:cNvSpPr>
            <p:nvPr/>
          </p:nvSpPr>
          <p:spPr bwMode="auto">
            <a:xfrm flipH="1">
              <a:off x="3264" y="1584"/>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9" name="Line 27"/>
            <p:cNvSpPr>
              <a:spLocks noChangeShapeType="1"/>
            </p:cNvSpPr>
            <p:nvPr/>
          </p:nvSpPr>
          <p:spPr bwMode="auto">
            <a:xfrm>
              <a:off x="3408" y="1584"/>
              <a:ext cx="62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28"/>
            <p:cNvSpPr>
              <a:spLocks noChangeShapeType="1"/>
            </p:cNvSpPr>
            <p:nvPr/>
          </p:nvSpPr>
          <p:spPr bwMode="auto">
            <a:xfrm flipH="1">
              <a:off x="864" y="864"/>
              <a:ext cx="120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1" name="Line 29"/>
            <p:cNvSpPr>
              <a:spLocks noChangeShapeType="1"/>
            </p:cNvSpPr>
            <p:nvPr/>
          </p:nvSpPr>
          <p:spPr bwMode="auto">
            <a:xfrm flipV="1">
              <a:off x="2064" y="86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2" name="Line 30"/>
            <p:cNvSpPr>
              <a:spLocks noChangeShapeType="1"/>
            </p:cNvSpPr>
            <p:nvPr/>
          </p:nvSpPr>
          <p:spPr bwMode="auto">
            <a:xfrm>
              <a:off x="2064" y="864"/>
              <a:ext cx="13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Text Box 31"/>
            <p:cNvSpPr txBox="1">
              <a:spLocks noChangeArrowheads="1"/>
            </p:cNvSpPr>
            <p:nvPr/>
          </p:nvSpPr>
          <p:spPr bwMode="auto">
            <a:xfrm>
              <a:off x="960" y="3107"/>
              <a:ext cx="116" cy="29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endParaRPr kumimoji="1" lang="zh-CN" altLang="en-US" sz="2400" b="0"/>
            </a:p>
          </p:txBody>
        </p:sp>
      </p:grpSp>
      <p:sp>
        <p:nvSpPr>
          <p:cNvPr id="15364" name="AutoShape 32">
            <a:hlinkClick r:id="" action="ppaction://hlinkshowjump?jump=previousslide" highlightClick="1"/>
          </p:cNvPr>
          <p:cNvSpPr>
            <a:spLocks noChangeArrowheads="1"/>
          </p:cNvSpPr>
          <p:nvPr/>
        </p:nvSpPr>
        <p:spPr bwMode="auto">
          <a:xfrm>
            <a:off x="8820150" y="6524625"/>
            <a:ext cx="323850" cy="333375"/>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Text Box 33"/>
          <p:cNvSpPr txBox="1">
            <a:spLocks noChangeArrowheads="1"/>
          </p:cNvSpPr>
          <p:nvPr/>
        </p:nvSpPr>
        <p:spPr bwMode="auto">
          <a:xfrm>
            <a:off x="5003800" y="333375"/>
            <a:ext cx="4140200" cy="1200150"/>
          </a:xfrm>
          <a:prstGeom prst="rect">
            <a:avLst/>
          </a:prstGeom>
          <a:solidFill>
            <a:srgbClr val="BBFFE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buClr>
                <a:srgbClr val="FFFF00"/>
              </a:buClr>
              <a:buSzPct val="70000"/>
              <a:buFont typeface="Wingdings" pitchFamily="2" charset="2"/>
              <a:buNone/>
            </a:pPr>
            <a:r>
              <a:rPr kumimoji="1" lang="zh-CN" altLang="en-US" sz="2400">
                <a:solidFill>
                  <a:srgbClr val="CC0000"/>
                </a:solidFill>
              </a:rPr>
              <a:t>函数</a:t>
            </a:r>
            <a:r>
              <a:rPr kumimoji="1" lang="zh-CN" altLang="en-US" sz="2400">
                <a:solidFill>
                  <a:srgbClr val="006600"/>
                </a:solidFill>
              </a:rPr>
              <a:t>是</a:t>
            </a:r>
            <a:r>
              <a:rPr kumimoji="1" lang="en-US" altLang="zh-CN" sz="2400">
                <a:solidFill>
                  <a:srgbClr val="006600"/>
                </a:solidFill>
              </a:rPr>
              <a:t>C</a:t>
            </a:r>
            <a:r>
              <a:rPr kumimoji="1" lang="zh-CN" altLang="en-US" sz="2400">
                <a:solidFill>
                  <a:srgbClr val="006600"/>
                </a:solidFill>
              </a:rPr>
              <a:t>程序的</a:t>
            </a:r>
            <a:r>
              <a:rPr kumimoji="1" lang="zh-CN" altLang="en-US" sz="2400">
                <a:solidFill>
                  <a:srgbClr val="CC0000"/>
                </a:solidFill>
              </a:rPr>
              <a:t>最小</a:t>
            </a:r>
            <a:r>
              <a:rPr kumimoji="1" lang="zh-CN" altLang="en-US" sz="2400">
                <a:solidFill>
                  <a:srgbClr val="006600"/>
                </a:solidFill>
              </a:rPr>
              <a:t>单元。</a:t>
            </a:r>
            <a:r>
              <a:rPr kumimoji="1" lang="zh-CN" altLang="en-US" sz="2400"/>
              <a:t>主函数可以调用其它函数，其它函数可以相互调用</a:t>
            </a:r>
            <a:r>
              <a:rPr kumimoji="1" lang="en-US" altLang="zh-CN"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blinds(horizontal)">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906"/>
                                        </p:tgtEl>
                                        <p:attrNameLst>
                                          <p:attrName>style.visibility</p:attrName>
                                        </p:attrNameLst>
                                      </p:cBhvr>
                                      <p:to>
                                        <p:strVal val="visible"/>
                                      </p:to>
                                    </p:set>
                                    <p:animEffect transition="in" filter="wipe(up)">
                                      <p:cBhvr>
                                        <p:cTn id="12" dur="500"/>
                                        <p:tgtEl>
                                          <p:spTgt spid="1239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37">
                                            <p:bg/>
                                          </p:spTgt>
                                        </p:tgtEl>
                                        <p:attrNameLst>
                                          <p:attrName>style.visibility</p:attrName>
                                        </p:attrNameLst>
                                      </p:cBhvr>
                                      <p:to>
                                        <p:strVal val="visible"/>
                                      </p:to>
                                    </p:set>
                                    <p:animEffect transition="in" filter="wipe(left)">
                                      <p:cBhvr>
                                        <p:cTn id="17" dur="1000"/>
                                        <p:tgtEl>
                                          <p:spTgt spid="12393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37">
                                            <p:txEl>
                                              <p:pRg st="0" end="0"/>
                                            </p:txEl>
                                          </p:spTgt>
                                        </p:tgtEl>
                                        <p:attrNameLst>
                                          <p:attrName>style.visibility</p:attrName>
                                        </p:attrNameLst>
                                      </p:cBhvr>
                                      <p:to>
                                        <p:strVal val="visible"/>
                                      </p:to>
                                    </p:set>
                                    <p:animEffect transition="in" filter="wipe(left)">
                                      <p:cBhvr>
                                        <p:cTn id="22" dur="1000"/>
                                        <p:tgtEl>
                                          <p:spTgt spid="1239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autoUpdateAnimBg="0"/>
      <p:bldP spid="123937"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B7DE26A0-4923-414B-84D9-E5C1AD331BD9}" type="slidenum">
              <a:rPr lang="zh-CN" altLang="en-US" b="1">
                <a:solidFill>
                  <a:srgbClr val="FF9900"/>
                </a:solidFill>
              </a:rPr>
              <a:pPr>
                <a:defRPr/>
              </a:pPr>
              <a:t>50</a:t>
            </a:fld>
            <a:r>
              <a:rPr lang="zh-CN" altLang="en-US" b="1"/>
              <a:t> </a:t>
            </a:r>
            <a:r>
              <a:rPr lang="zh-CN" altLang="en-US"/>
              <a:t>页</a:t>
            </a:r>
          </a:p>
        </p:txBody>
      </p:sp>
      <p:sp>
        <p:nvSpPr>
          <p:cNvPr id="101378" name="Rectangle 2"/>
          <p:cNvSpPr>
            <a:spLocks noGrp="1" noChangeArrowheads="1"/>
          </p:cNvSpPr>
          <p:nvPr>
            <p:ph type="title"/>
          </p:nvPr>
        </p:nvSpPr>
        <p:spPr>
          <a:xfrm>
            <a:off x="395288" y="115888"/>
            <a:ext cx="7772400" cy="504825"/>
          </a:xfrm>
        </p:spPr>
        <p:txBody>
          <a:bodyPr/>
          <a:lstStyle/>
          <a:p>
            <a:pPr>
              <a:defRPr/>
            </a:pPr>
            <a:r>
              <a:rPr lang="en-US" altLang="zh-CN">
                <a:solidFill>
                  <a:schemeClr val="tx1"/>
                </a:solidFill>
              </a:rPr>
              <a:t>8.2.2   </a:t>
            </a:r>
            <a:r>
              <a:rPr lang="zh-CN" altLang="en-US">
                <a:solidFill>
                  <a:schemeClr val="tx1"/>
                </a:solidFill>
              </a:rPr>
              <a:t>二维数组作函数参数</a:t>
            </a:r>
          </a:p>
        </p:txBody>
      </p:sp>
      <p:sp>
        <p:nvSpPr>
          <p:cNvPr id="101379" name="Rectangle 3"/>
          <p:cNvSpPr>
            <a:spLocks noGrp="1" noChangeArrowheads="1"/>
          </p:cNvSpPr>
          <p:nvPr>
            <p:ph type="body" sz="half" idx="1"/>
          </p:nvPr>
        </p:nvSpPr>
        <p:spPr>
          <a:xfrm>
            <a:off x="501650" y="765175"/>
            <a:ext cx="8642350" cy="3097213"/>
          </a:xfrm>
          <a:extLst>
            <a:ext uri="{91240B29-F687-4F45-9708-019B960494DF}">
              <a14:hiddenLine xmlns:a14="http://schemas.microsoft.com/office/drawing/2010/main" w="9525">
                <a:solidFill>
                  <a:srgbClr val="CC0000"/>
                </a:solidFill>
                <a:miter lim="800000"/>
                <a:headEnd/>
                <a:tailEnd/>
              </a14:hiddenLine>
            </a:ext>
          </a:extLst>
        </p:spPr>
        <p:txBody>
          <a:bodyPr/>
          <a:lstStyle/>
          <a:p>
            <a:pPr>
              <a:buFontTx/>
              <a:buNone/>
            </a:pPr>
            <a:r>
              <a:rPr lang="zh-CN" altLang="en-US" b="1">
                <a:solidFill>
                  <a:schemeClr val="tx1"/>
                </a:solidFill>
              </a:rPr>
              <a:t>二维数组作函数参数，形参的写法为：</a:t>
            </a:r>
            <a:r>
              <a:rPr lang="zh-CN" altLang="en-US" b="1"/>
              <a:t>  </a:t>
            </a:r>
          </a:p>
          <a:p>
            <a:pPr>
              <a:buFontTx/>
              <a:buNone/>
            </a:pPr>
            <a:r>
              <a:rPr lang="zh-CN" altLang="en-US" b="1"/>
              <a:t>       </a:t>
            </a:r>
            <a:r>
              <a:rPr lang="zh-CN" altLang="en-US" b="1">
                <a:solidFill>
                  <a:schemeClr val="hlink"/>
                </a:solidFill>
              </a:rPr>
              <a:t>类型说明符   形参名</a:t>
            </a:r>
            <a:r>
              <a:rPr lang="en-US" altLang="zh-CN" b="1">
                <a:solidFill>
                  <a:schemeClr val="hlink"/>
                </a:solidFill>
              </a:rPr>
              <a:t>[ </a:t>
            </a:r>
            <a:r>
              <a:rPr lang="zh-CN" altLang="en-US" b="1">
                <a:solidFill>
                  <a:schemeClr val="hlink"/>
                </a:solidFill>
              </a:rPr>
              <a:t>数组长度</a:t>
            </a:r>
            <a:r>
              <a:rPr lang="en-US" altLang="zh-CN" b="1">
                <a:solidFill>
                  <a:schemeClr val="hlink"/>
                </a:solidFill>
              </a:rPr>
              <a:t>1 ][</a:t>
            </a:r>
            <a:r>
              <a:rPr lang="zh-CN" altLang="en-US" b="1">
                <a:solidFill>
                  <a:schemeClr val="hlink"/>
                </a:solidFill>
              </a:rPr>
              <a:t>数组长度</a:t>
            </a:r>
            <a:r>
              <a:rPr lang="en-US" altLang="zh-CN" b="1">
                <a:solidFill>
                  <a:schemeClr val="hlink"/>
                </a:solidFill>
              </a:rPr>
              <a:t>2]</a:t>
            </a:r>
          </a:p>
          <a:p>
            <a:pPr>
              <a:buFontTx/>
              <a:buNone/>
            </a:pPr>
            <a:r>
              <a:rPr lang="zh-CN" altLang="en-US" b="1">
                <a:solidFill>
                  <a:schemeClr val="hlink"/>
                </a:solidFill>
              </a:rPr>
              <a:t>说明：</a:t>
            </a:r>
          </a:p>
          <a:p>
            <a:r>
              <a:rPr lang="zh-CN" altLang="en-US" b="1">
                <a:solidFill>
                  <a:schemeClr val="tx1"/>
                </a:solidFill>
              </a:rPr>
              <a:t>形参数组定义时可以指定或</a:t>
            </a:r>
            <a:r>
              <a:rPr lang="zh-CN" altLang="en-US" b="1">
                <a:solidFill>
                  <a:srgbClr val="CC0000"/>
                </a:solidFill>
              </a:rPr>
              <a:t>省略第一维的大小</a:t>
            </a:r>
          </a:p>
          <a:p>
            <a:pPr>
              <a:buFontTx/>
              <a:buNone/>
            </a:pPr>
            <a:r>
              <a:rPr lang="zh-CN" altLang="en-US" b="1">
                <a:solidFill>
                  <a:schemeClr val="tx1"/>
                </a:solidFill>
              </a:rPr>
              <a:t>    例如 ： </a:t>
            </a:r>
            <a:r>
              <a:rPr lang="en-US" altLang="zh-CN" b="1">
                <a:solidFill>
                  <a:schemeClr val="tx1"/>
                </a:solidFill>
              </a:rPr>
              <a:t>int array [3][10]; </a:t>
            </a:r>
            <a:r>
              <a:rPr lang="zh-CN" altLang="en-US" b="1">
                <a:solidFill>
                  <a:schemeClr val="tx1"/>
                </a:solidFill>
              </a:rPr>
              <a:t>或 </a:t>
            </a:r>
            <a:r>
              <a:rPr lang="en-US" altLang="zh-CN" b="1">
                <a:solidFill>
                  <a:schemeClr val="tx1"/>
                </a:solidFill>
              </a:rPr>
              <a:t>int array [ ][10]; </a:t>
            </a:r>
          </a:p>
          <a:p>
            <a:pPr>
              <a:buFontTx/>
              <a:buNone/>
            </a:pPr>
            <a:r>
              <a:rPr lang="en-US" altLang="zh-CN" b="1">
                <a:solidFill>
                  <a:schemeClr val="tx1"/>
                </a:solidFill>
              </a:rPr>
              <a:t>         </a:t>
            </a:r>
            <a:r>
              <a:rPr lang="en-US" altLang="en-US" b="1">
                <a:solidFill>
                  <a:schemeClr val="tx1"/>
                </a:solidFill>
              </a:rPr>
              <a:t>         </a:t>
            </a:r>
            <a:r>
              <a:rPr lang="en-US" altLang="zh-CN" b="1">
                <a:solidFill>
                  <a:schemeClr val="tx1"/>
                </a:solidFill>
              </a:rPr>
              <a:t>int array [3][  ]; </a:t>
            </a:r>
            <a:r>
              <a:rPr lang="zh-CN" altLang="en-US" b="1">
                <a:solidFill>
                  <a:schemeClr val="tx1"/>
                </a:solidFill>
              </a:rPr>
              <a:t>和</a:t>
            </a:r>
            <a:r>
              <a:rPr lang="en-US" altLang="zh-CN" b="1">
                <a:solidFill>
                  <a:schemeClr val="tx1"/>
                </a:solidFill>
              </a:rPr>
              <a:t>int array [ ][ ];</a:t>
            </a:r>
            <a:r>
              <a:rPr lang="zh-CN" altLang="en-US" b="1">
                <a:solidFill>
                  <a:srgbClr val="CC0000"/>
                </a:solidFill>
              </a:rPr>
              <a:t>错误</a:t>
            </a:r>
          </a:p>
        </p:txBody>
      </p:sp>
      <p:sp>
        <p:nvSpPr>
          <p:cNvPr id="101385" name="Text Box 9"/>
          <p:cNvSpPr txBox="1">
            <a:spLocks noChangeArrowheads="1"/>
          </p:cNvSpPr>
          <p:nvPr/>
        </p:nvSpPr>
        <p:spPr bwMode="auto">
          <a:xfrm>
            <a:off x="250825" y="4292600"/>
            <a:ext cx="8893175"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buFontTx/>
              <a:buChar char="•"/>
            </a:pPr>
            <a:r>
              <a:rPr kumimoji="1" lang="en-US" altLang="zh-CN" sz="2600"/>
              <a:t>  </a:t>
            </a:r>
            <a:r>
              <a:rPr kumimoji="1" lang="zh-CN" altLang="en-US" sz="2600"/>
              <a:t>实参数组可以</a:t>
            </a:r>
            <a:r>
              <a:rPr kumimoji="1" lang="zh-CN" altLang="en-US" sz="2600">
                <a:solidFill>
                  <a:srgbClr val="CC0000"/>
                </a:solidFill>
              </a:rPr>
              <a:t>大于</a:t>
            </a:r>
            <a:r>
              <a:rPr kumimoji="1" lang="zh-CN" altLang="en-US" sz="2600"/>
              <a:t>形参数组</a:t>
            </a:r>
            <a:r>
              <a:rPr kumimoji="1" lang="en-US" altLang="zh-CN" sz="2600"/>
              <a:t>, (</a:t>
            </a:r>
            <a:r>
              <a:rPr kumimoji="1" lang="zh-CN" altLang="en-US" sz="2600">
                <a:solidFill>
                  <a:srgbClr val="FF0000"/>
                </a:solidFill>
              </a:rPr>
              <a:t>行</a:t>
            </a:r>
            <a:r>
              <a:rPr kumimoji="1" lang="zh-CN" altLang="en-US" sz="2600"/>
              <a:t>可以不同，</a:t>
            </a:r>
            <a:r>
              <a:rPr kumimoji="1" lang="zh-CN" altLang="en-US" sz="2600">
                <a:solidFill>
                  <a:srgbClr val="FF0000"/>
                </a:solidFill>
              </a:rPr>
              <a:t>列</a:t>
            </a:r>
            <a:r>
              <a:rPr kumimoji="1" lang="zh-CN" altLang="en-US" sz="2600"/>
              <a:t>必须相同）</a:t>
            </a:r>
            <a:endParaRPr kumimoji="1" lang="en-US" altLang="zh-CN" sz="2600"/>
          </a:p>
          <a:p>
            <a:pPr algn="l"/>
            <a:r>
              <a:rPr kumimoji="1" lang="zh-CN" altLang="en-US" sz="2600"/>
              <a:t>    例如：实参数组定义为：</a:t>
            </a:r>
            <a:r>
              <a:rPr kumimoji="1" lang="en-US" altLang="zh-CN" sz="2600"/>
              <a:t>int array [5][10]; </a:t>
            </a:r>
          </a:p>
          <a:p>
            <a:pPr algn="l"/>
            <a:r>
              <a:rPr kumimoji="1" lang="en-US" altLang="zh-CN" sz="2600"/>
              <a:t>                </a:t>
            </a:r>
            <a:r>
              <a:rPr kumimoji="1" lang="zh-CN" altLang="en-US" sz="2600"/>
              <a:t>形参数组定义为：</a:t>
            </a:r>
            <a:r>
              <a:rPr kumimoji="1" lang="en-US" altLang="zh-CN" sz="2600"/>
              <a:t>int array [3][10];</a:t>
            </a:r>
          </a:p>
          <a:p>
            <a:pPr algn="l"/>
            <a:r>
              <a:rPr kumimoji="1" lang="en-US" altLang="zh-CN" sz="2600"/>
              <a:t>    </a:t>
            </a:r>
            <a:r>
              <a:rPr kumimoji="1" lang="zh-CN" altLang="en-US" sz="2600"/>
              <a:t>这时形参数组只取实参数组的一部分，其余部分不起作用。</a:t>
            </a:r>
          </a:p>
        </p:txBody>
      </p:sp>
      <p:sp>
        <p:nvSpPr>
          <p:cNvPr id="39943" name="Line 7"/>
          <p:cNvSpPr>
            <a:spLocks noChangeShapeType="1"/>
          </p:cNvSpPr>
          <p:nvPr/>
        </p:nvSpPr>
        <p:spPr bwMode="auto">
          <a:xfrm flipH="1">
            <a:off x="2092325" y="3392488"/>
            <a:ext cx="4752975" cy="431800"/>
          </a:xfrm>
          <a:prstGeom prst="line">
            <a:avLst/>
          </a:prstGeom>
          <a:noFill/>
          <a:ln w="57150">
            <a:solidFill>
              <a:srgbClr val="DA224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4" name="Line 8"/>
          <p:cNvSpPr>
            <a:spLocks noChangeShapeType="1"/>
          </p:cNvSpPr>
          <p:nvPr/>
        </p:nvSpPr>
        <p:spPr bwMode="auto">
          <a:xfrm flipH="1" flipV="1">
            <a:off x="2092325" y="3392488"/>
            <a:ext cx="4752975" cy="431800"/>
          </a:xfrm>
          <a:prstGeom prst="line">
            <a:avLst/>
          </a:prstGeom>
          <a:noFill/>
          <a:ln w="57150">
            <a:solidFill>
              <a:srgbClr val="DA224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wipe(left)">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9">
                                            <p:txEl>
                                              <p:pRg st="0" end="0"/>
                                            </p:txEl>
                                          </p:spTgt>
                                        </p:tgtEl>
                                        <p:attrNameLst>
                                          <p:attrName>style.visibility</p:attrName>
                                        </p:attrNameLst>
                                      </p:cBhvr>
                                      <p:to>
                                        <p:strVal val="visible"/>
                                      </p:to>
                                    </p:set>
                                    <p:animEffect transition="in" filter="wipe(left)">
                                      <p:cBhvr>
                                        <p:cTn id="12" dur="500"/>
                                        <p:tgtEl>
                                          <p:spTgt spid="1013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pRg st="1" end="1"/>
                                            </p:txEl>
                                          </p:spTgt>
                                        </p:tgtEl>
                                        <p:attrNameLst>
                                          <p:attrName>style.visibility</p:attrName>
                                        </p:attrNameLst>
                                      </p:cBhvr>
                                      <p:to>
                                        <p:strVal val="visible"/>
                                      </p:to>
                                    </p:set>
                                    <p:animEffect transition="in" filter="wipe(left)">
                                      <p:cBhvr>
                                        <p:cTn id="17" dur="500"/>
                                        <p:tgtEl>
                                          <p:spTgt spid="1013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pRg st="2" end="2"/>
                                            </p:txEl>
                                          </p:spTgt>
                                        </p:tgtEl>
                                        <p:attrNameLst>
                                          <p:attrName>style.visibility</p:attrName>
                                        </p:attrNameLst>
                                      </p:cBhvr>
                                      <p:to>
                                        <p:strVal val="visible"/>
                                      </p:to>
                                    </p:set>
                                    <p:animEffect transition="in" filter="wipe(left)">
                                      <p:cBhvr>
                                        <p:cTn id="22" dur="500"/>
                                        <p:tgtEl>
                                          <p:spTgt spid="1013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pRg st="3" end="3"/>
                                            </p:txEl>
                                          </p:spTgt>
                                        </p:tgtEl>
                                        <p:attrNameLst>
                                          <p:attrName>style.visibility</p:attrName>
                                        </p:attrNameLst>
                                      </p:cBhvr>
                                      <p:to>
                                        <p:strVal val="visible"/>
                                      </p:to>
                                    </p:set>
                                    <p:animEffect transition="in" filter="wipe(left)">
                                      <p:cBhvr>
                                        <p:cTn id="27" dur="500"/>
                                        <p:tgtEl>
                                          <p:spTgt spid="10137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pRg st="4" end="4"/>
                                            </p:txEl>
                                          </p:spTgt>
                                        </p:tgtEl>
                                        <p:attrNameLst>
                                          <p:attrName>style.visibility</p:attrName>
                                        </p:attrNameLst>
                                      </p:cBhvr>
                                      <p:to>
                                        <p:strVal val="visible"/>
                                      </p:to>
                                    </p:set>
                                    <p:animEffect transition="in" filter="wipe(left)">
                                      <p:cBhvr>
                                        <p:cTn id="32" dur="500"/>
                                        <p:tgtEl>
                                          <p:spTgt spid="10137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79">
                                            <p:txEl>
                                              <p:pRg st="5" end="5"/>
                                            </p:txEl>
                                          </p:spTgt>
                                        </p:tgtEl>
                                        <p:attrNameLst>
                                          <p:attrName>style.visibility</p:attrName>
                                        </p:attrNameLst>
                                      </p:cBhvr>
                                      <p:to>
                                        <p:strVal val="visible"/>
                                      </p:to>
                                    </p:set>
                                    <p:animEffect transition="in" filter="wipe(left)">
                                      <p:cBhvr>
                                        <p:cTn id="37" dur="500"/>
                                        <p:tgtEl>
                                          <p:spTgt spid="10137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1385"/>
                                        </p:tgtEl>
                                        <p:attrNameLst>
                                          <p:attrName>style.visibility</p:attrName>
                                        </p:attrNameLst>
                                      </p:cBhvr>
                                      <p:to>
                                        <p:strVal val="visible"/>
                                      </p:to>
                                    </p:set>
                                    <p:animEffect transition="in" filter="wipe(left)">
                                      <p:cBhvr>
                                        <p:cTn id="42" dur="500"/>
                                        <p:tgtEl>
                                          <p:spTgt spid="1013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9943"/>
                                        </p:tgtEl>
                                        <p:attrNameLst>
                                          <p:attrName>style.visibility</p:attrName>
                                        </p:attrNameLst>
                                      </p:cBhvr>
                                      <p:to>
                                        <p:strVal val="visible"/>
                                      </p:to>
                                    </p:set>
                                    <p:animEffect transition="in" filter="wipe(right)">
                                      <p:cBhvr>
                                        <p:cTn id="47" dur="500"/>
                                        <p:tgtEl>
                                          <p:spTgt spid="399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44"/>
                                        </p:tgtEl>
                                        <p:attrNameLst>
                                          <p:attrName>style.visibility</p:attrName>
                                        </p:attrNameLst>
                                      </p:cBhvr>
                                      <p:to>
                                        <p:strVal val="visible"/>
                                      </p:to>
                                    </p:set>
                                    <p:animEffect transition="in" filter="wipe(left)">
                                      <p:cBhvr>
                                        <p:cTn id="52"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build="p" autoUpdateAnimBg="0"/>
      <p:bldP spid="101385" grpId="0"/>
      <p:bldP spid="39943" grpId="0" animBg="1"/>
      <p:bldP spid="399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E927301-3E1B-448B-B483-62E8B609BAC0}" type="slidenum">
              <a:rPr lang="zh-CN" altLang="en-US" b="1">
                <a:solidFill>
                  <a:srgbClr val="FF9900"/>
                </a:solidFill>
              </a:rPr>
              <a:pPr>
                <a:defRPr/>
              </a:pPr>
              <a:t>51</a:t>
            </a:fld>
            <a:r>
              <a:rPr lang="zh-CN" altLang="en-US" b="1"/>
              <a:t> </a:t>
            </a:r>
            <a:r>
              <a:rPr lang="zh-CN" altLang="en-US"/>
              <a:t>页</a:t>
            </a:r>
          </a:p>
        </p:txBody>
      </p:sp>
      <p:sp>
        <p:nvSpPr>
          <p:cNvPr id="171011" name="Rectangle 3"/>
          <p:cNvSpPr>
            <a:spLocks noGrp="1" noChangeArrowheads="1"/>
          </p:cNvSpPr>
          <p:nvPr>
            <p:ph type="body" idx="1"/>
          </p:nvPr>
        </p:nvSpPr>
        <p:spPr>
          <a:xfrm>
            <a:off x="539750" y="260350"/>
            <a:ext cx="8280400" cy="6264275"/>
          </a:xfrm>
          <a:extLst>
            <a:ext uri="{909E8E84-426E-40DD-AFC4-6F175D3DCCD1}">
              <a14:hiddenFill xmlns:a14="http://schemas.microsoft.com/office/drawing/2010/main">
                <a:solidFill>
                  <a:srgbClr val="CCFFFF"/>
                </a:solidFill>
              </a14:hiddenFill>
            </a:ext>
          </a:extLst>
        </p:spPr>
        <p:txBody>
          <a:bodyPr/>
          <a:lstStyle/>
          <a:p>
            <a:pPr>
              <a:lnSpc>
                <a:spcPct val="90000"/>
              </a:lnSpc>
              <a:buFontTx/>
              <a:buNone/>
            </a:pPr>
            <a:r>
              <a:rPr lang="en-US" altLang="zh-CN" sz="2400" b="1" dirty="0">
                <a:solidFill>
                  <a:schemeClr val="tx1"/>
                </a:solidFill>
                <a:latin typeface="宋体" charset="-122"/>
              </a:rPr>
              <a:t>[</a:t>
            </a:r>
            <a:r>
              <a:rPr lang="zh-CN" altLang="en-US" sz="2400" b="1" dirty="0">
                <a:solidFill>
                  <a:schemeClr val="tx1"/>
                </a:solidFill>
                <a:latin typeface="宋体" charset="-122"/>
              </a:rPr>
              <a:t>例</a:t>
            </a:r>
            <a:r>
              <a:rPr lang="en-US" altLang="zh-CN" sz="2400" b="1" dirty="0">
                <a:solidFill>
                  <a:schemeClr val="tx1"/>
                </a:solidFill>
                <a:latin typeface="宋体" charset="-122"/>
              </a:rPr>
              <a:t>] </a:t>
            </a:r>
            <a:r>
              <a:rPr lang="zh-CN" altLang="en-US" sz="2400" b="1" dirty="0">
                <a:solidFill>
                  <a:schemeClr val="tx1"/>
                </a:solidFill>
                <a:latin typeface="宋体" charset="-122"/>
              </a:rPr>
              <a:t>编写函数，求</a:t>
            </a:r>
            <a:r>
              <a:rPr lang="en-US" altLang="zh-CN" sz="2400" b="1" dirty="0">
                <a:solidFill>
                  <a:schemeClr val="tx1"/>
                </a:solidFill>
                <a:latin typeface="宋体" charset="-122"/>
              </a:rPr>
              <a:t>3*4</a:t>
            </a:r>
            <a:r>
              <a:rPr lang="zh-CN" altLang="en-US" sz="2400" b="1" dirty="0">
                <a:solidFill>
                  <a:schemeClr val="tx1"/>
                </a:solidFill>
                <a:latin typeface="宋体" charset="-122"/>
              </a:rPr>
              <a:t>矩阵中的最大值。</a:t>
            </a:r>
          </a:p>
          <a:p>
            <a:pPr>
              <a:lnSpc>
                <a:spcPct val="90000"/>
              </a:lnSpc>
              <a:buFontTx/>
              <a:buNone/>
            </a:pPr>
            <a:r>
              <a:rPr lang="zh-CN" altLang="en-US" sz="2000" b="1" dirty="0">
                <a:solidFill>
                  <a:schemeClr val="tx1"/>
                </a:solidFill>
              </a:rPr>
              <a:t>    </a:t>
            </a:r>
            <a:r>
              <a:rPr lang="en-US" altLang="zh-CN" sz="2400" b="1" dirty="0" err="1">
                <a:solidFill>
                  <a:schemeClr val="tx1"/>
                </a:solidFill>
                <a:latin typeface="Arial" charset="0"/>
              </a:rPr>
              <a:t>int</a:t>
            </a:r>
            <a:r>
              <a:rPr lang="en-US" altLang="zh-CN" sz="2400" b="1" dirty="0">
                <a:solidFill>
                  <a:schemeClr val="tx1"/>
                </a:solidFill>
                <a:latin typeface="Arial" charset="0"/>
              </a:rPr>
              <a:t> </a:t>
            </a:r>
            <a:r>
              <a:rPr lang="en-US" altLang="zh-CN" sz="2400" b="1" dirty="0" err="1">
                <a:solidFill>
                  <a:schemeClr val="tx1"/>
                </a:solidFill>
                <a:latin typeface="Arial" charset="0"/>
              </a:rPr>
              <a:t>max_value</a:t>
            </a:r>
            <a:r>
              <a:rPr lang="en-US" altLang="zh-CN" sz="2400" b="1" dirty="0">
                <a:solidFill>
                  <a:schemeClr val="tx1"/>
                </a:solidFill>
                <a:latin typeface="Arial" charset="0"/>
              </a:rPr>
              <a:t>(</a:t>
            </a:r>
            <a:r>
              <a:rPr lang="en-US" altLang="zh-CN" sz="2400" b="1" dirty="0" err="1">
                <a:solidFill>
                  <a:schemeClr val="hlink"/>
                </a:solidFill>
                <a:latin typeface="Arial" charset="0"/>
              </a:rPr>
              <a:t>int</a:t>
            </a:r>
            <a:r>
              <a:rPr lang="en-US" altLang="zh-CN" sz="2400" b="1" dirty="0">
                <a:solidFill>
                  <a:schemeClr val="hlink"/>
                </a:solidFill>
                <a:latin typeface="Arial" charset="0"/>
              </a:rPr>
              <a:t> </a:t>
            </a:r>
            <a:r>
              <a:rPr lang="en-US" altLang="zh-CN" sz="2400" b="1" dirty="0">
                <a:solidFill>
                  <a:srgbClr val="FF66FF"/>
                </a:solidFill>
                <a:latin typeface="Arial" charset="0"/>
              </a:rPr>
              <a:t>array</a:t>
            </a:r>
            <a:r>
              <a:rPr lang="en-US" altLang="zh-CN" sz="2400" b="1" dirty="0">
                <a:solidFill>
                  <a:schemeClr val="hlink"/>
                </a:solidFill>
                <a:latin typeface="Arial" charset="0"/>
              </a:rPr>
              <a:t>[ ][4]</a:t>
            </a:r>
            <a:r>
              <a:rPr lang="en-US" altLang="zh-CN" sz="2400" b="1" dirty="0">
                <a:solidFill>
                  <a:schemeClr val="tx1"/>
                </a:solidFill>
                <a:latin typeface="Arial" charset="0"/>
              </a:rPr>
              <a:t>)</a:t>
            </a:r>
          </a:p>
          <a:p>
            <a:pPr>
              <a:lnSpc>
                <a:spcPct val="90000"/>
              </a:lnSpc>
              <a:buFontTx/>
              <a:buNone/>
            </a:pPr>
            <a:r>
              <a:rPr lang="en-US" altLang="zh-CN" sz="2400" b="1" dirty="0">
                <a:solidFill>
                  <a:schemeClr val="tx1"/>
                </a:solidFill>
                <a:latin typeface="Arial" charset="0"/>
              </a:rPr>
              <a:t>    { </a:t>
            </a:r>
          </a:p>
          <a:p>
            <a:pPr>
              <a:lnSpc>
                <a:spcPct val="90000"/>
              </a:lnSpc>
              <a:buFontTx/>
              <a:buNone/>
            </a:pPr>
            <a:r>
              <a:rPr lang="en-US" altLang="zh-CN" sz="2400" b="1" dirty="0">
                <a:solidFill>
                  <a:schemeClr val="tx1"/>
                </a:solidFill>
                <a:latin typeface="Arial" charset="0"/>
              </a:rPr>
              <a:t>         </a:t>
            </a:r>
            <a:r>
              <a:rPr lang="en-US" altLang="zh-CN" sz="2400" b="1" dirty="0" err="1">
                <a:solidFill>
                  <a:schemeClr val="tx1"/>
                </a:solidFill>
                <a:latin typeface="Arial" charset="0"/>
              </a:rPr>
              <a:t>int</a:t>
            </a:r>
            <a:r>
              <a:rPr lang="en-US" altLang="zh-CN" sz="2400" b="1" dirty="0">
                <a:solidFill>
                  <a:schemeClr val="tx1"/>
                </a:solidFill>
                <a:latin typeface="Arial" charset="0"/>
              </a:rPr>
              <a:t> i, j, max;</a:t>
            </a:r>
          </a:p>
          <a:p>
            <a:pPr>
              <a:lnSpc>
                <a:spcPct val="90000"/>
              </a:lnSpc>
              <a:buFontTx/>
              <a:buNone/>
            </a:pPr>
            <a:r>
              <a:rPr lang="en-US" altLang="zh-CN" sz="2400" b="1" dirty="0">
                <a:solidFill>
                  <a:schemeClr val="tx1"/>
                </a:solidFill>
                <a:latin typeface="Arial" charset="0"/>
              </a:rPr>
              <a:t>         max=</a:t>
            </a:r>
            <a:r>
              <a:rPr lang="en-US" altLang="zh-CN" sz="2400" b="1" dirty="0">
                <a:solidFill>
                  <a:srgbClr val="FF66FF"/>
                </a:solidFill>
                <a:latin typeface="Arial" charset="0"/>
              </a:rPr>
              <a:t>array</a:t>
            </a:r>
            <a:r>
              <a:rPr lang="en-US" altLang="zh-CN" sz="2400" b="1" dirty="0">
                <a:solidFill>
                  <a:schemeClr val="tx1"/>
                </a:solidFill>
                <a:latin typeface="Arial" charset="0"/>
              </a:rPr>
              <a:t>[0][0];</a:t>
            </a:r>
          </a:p>
          <a:p>
            <a:pPr>
              <a:lnSpc>
                <a:spcPct val="90000"/>
              </a:lnSpc>
              <a:buFontTx/>
              <a:buNone/>
            </a:pPr>
            <a:r>
              <a:rPr lang="en-US" altLang="zh-CN" sz="2400" b="1" dirty="0">
                <a:solidFill>
                  <a:schemeClr val="tx1"/>
                </a:solidFill>
                <a:latin typeface="Arial" charset="0"/>
              </a:rPr>
              <a:t>         for(i=0 ; i&lt;3 ; i++) </a:t>
            </a:r>
          </a:p>
          <a:p>
            <a:pPr>
              <a:lnSpc>
                <a:spcPct val="90000"/>
              </a:lnSpc>
              <a:buFontTx/>
              <a:buNone/>
            </a:pPr>
            <a:r>
              <a:rPr lang="en-US" altLang="zh-CN" sz="2400" b="1" dirty="0">
                <a:solidFill>
                  <a:schemeClr val="tx1"/>
                </a:solidFill>
                <a:latin typeface="Arial" charset="0"/>
              </a:rPr>
              <a:t>             for(j=0; j&lt;4; j++)</a:t>
            </a:r>
          </a:p>
          <a:p>
            <a:pPr>
              <a:lnSpc>
                <a:spcPct val="90000"/>
              </a:lnSpc>
              <a:buFontTx/>
              <a:buNone/>
            </a:pPr>
            <a:r>
              <a:rPr lang="en-US" altLang="zh-CN" sz="2400" b="1" dirty="0">
                <a:solidFill>
                  <a:schemeClr val="tx1"/>
                </a:solidFill>
                <a:latin typeface="Arial" charset="0"/>
              </a:rPr>
              <a:t>                  if(</a:t>
            </a:r>
            <a:r>
              <a:rPr lang="en-US" altLang="zh-CN" sz="2400" b="1" dirty="0">
                <a:solidFill>
                  <a:srgbClr val="FF66FF"/>
                </a:solidFill>
                <a:latin typeface="Arial" charset="0"/>
              </a:rPr>
              <a:t>array</a:t>
            </a:r>
            <a:r>
              <a:rPr lang="en-US" altLang="zh-CN" sz="2400" b="1" dirty="0">
                <a:solidFill>
                  <a:schemeClr val="tx1"/>
                </a:solidFill>
                <a:latin typeface="Arial" charset="0"/>
              </a:rPr>
              <a:t>[i][j]&gt;max) max=</a:t>
            </a:r>
            <a:r>
              <a:rPr lang="en-US" altLang="zh-CN" sz="2400" b="1" dirty="0">
                <a:solidFill>
                  <a:srgbClr val="FF66FF"/>
                </a:solidFill>
                <a:latin typeface="Arial" charset="0"/>
              </a:rPr>
              <a:t>array</a:t>
            </a:r>
            <a:r>
              <a:rPr lang="en-US" altLang="zh-CN" sz="2400" b="1" dirty="0">
                <a:solidFill>
                  <a:schemeClr val="tx1"/>
                </a:solidFill>
                <a:latin typeface="Arial" charset="0"/>
              </a:rPr>
              <a:t>[i][j];</a:t>
            </a:r>
          </a:p>
          <a:p>
            <a:pPr>
              <a:lnSpc>
                <a:spcPct val="90000"/>
              </a:lnSpc>
              <a:buFontTx/>
              <a:buNone/>
            </a:pPr>
            <a:r>
              <a:rPr lang="en-US" altLang="zh-CN" sz="2400" b="1" dirty="0">
                <a:solidFill>
                  <a:schemeClr val="tx1"/>
                </a:solidFill>
                <a:latin typeface="Arial" charset="0"/>
              </a:rPr>
              <a:t>         return (max);</a:t>
            </a:r>
          </a:p>
          <a:p>
            <a:pPr>
              <a:lnSpc>
                <a:spcPct val="90000"/>
              </a:lnSpc>
              <a:buFontTx/>
              <a:buNone/>
            </a:pPr>
            <a:r>
              <a:rPr lang="en-US" altLang="zh-CN" sz="2400" b="1" dirty="0">
                <a:solidFill>
                  <a:schemeClr val="tx1"/>
                </a:solidFill>
                <a:latin typeface="Arial" charset="0"/>
              </a:rPr>
              <a:t>   }</a:t>
            </a:r>
          </a:p>
          <a:p>
            <a:pPr>
              <a:lnSpc>
                <a:spcPct val="90000"/>
              </a:lnSpc>
              <a:buFontTx/>
              <a:buNone/>
            </a:pPr>
            <a:r>
              <a:rPr lang="en-US" altLang="zh-CN" sz="2400" b="1" dirty="0">
                <a:solidFill>
                  <a:schemeClr val="tx1"/>
                </a:solidFill>
                <a:latin typeface="Arial" charset="0"/>
              </a:rPr>
              <a:t>   </a:t>
            </a:r>
            <a:r>
              <a:rPr lang="en-US" altLang="zh-CN" sz="2400" b="1" dirty="0" err="1">
                <a:solidFill>
                  <a:schemeClr val="tx1"/>
                </a:solidFill>
                <a:latin typeface="Arial" charset="0"/>
              </a:rPr>
              <a:t>int</a:t>
            </a:r>
            <a:r>
              <a:rPr lang="en-US" altLang="zh-CN" sz="2400" b="1" dirty="0">
                <a:solidFill>
                  <a:schemeClr val="tx1"/>
                </a:solidFill>
                <a:latin typeface="Arial" charset="0"/>
              </a:rPr>
              <a:t>  main()</a:t>
            </a:r>
          </a:p>
          <a:p>
            <a:pPr>
              <a:lnSpc>
                <a:spcPct val="90000"/>
              </a:lnSpc>
              <a:buFontTx/>
              <a:buNone/>
            </a:pPr>
            <a:r>
              <a:rPr lang="en-US" altLang="zh-CN" sz="2400" b="1" dirty="0">
                <a:solidFill>
                  <a:schemeClr val="tx1"/>
                </a:solidFill>
                <a:latin typeface="Arial" charset="0"/>
              </a:rPr>
              <a:t>   { </a:t>
            </a:r>
          </a:p>
          <a:p>
            <a:pPr>
              <a:lnSpc>
                <a:spcPct val="90000"/>
              </a:lnSpc>
              <a:buFontTx/>
              <a:buNone/>
            </a:pPr>
            <a:r>
              <a:rPr lang="en-US" altLang="zh-CN" sz="2400" b="1" dirty="0">
                <a:solidFill>
                  <a:schemeClr val="tx1"/>
                </a:solidFill>
                <a:latin typeface="Arial" charset="0"/>
              </a:rPr>
              <a:t>       </a:t>
            </a:r>
            <a:r>
              <a:rPr lang="en-US" altLang="zh-CN" sz="2400" b="1" dirty="0" err="1">
                <a:solidFill>
                  <a:schemeClr val="tx1"/>
                </a:solidFill>
                <a:latin typeface="Arial" charset="0"/>
              </a:rPr>
              <a:t>int</a:t>
            </a:r>
            <a:r>
              <a:rPr lang="en-US" altLang="zh-CN" sz="2400" b="1" dirty="0">
                <a:solidFill>
                  <a:schemeClr val="tx1"/>
                </a:solidFill>
                <a:latin typeface="Arial" charset="0"/>
              </a:rPr>
              <a:t> </a:t>
            </a:r>
            <a:r>
              <a:rPr lang="en-US" altLang="zh-CN" sz="2400" b="1" dirty="0">
                <a:solidFill>
                  <a:schemeClr val="hlink"/>
                </a:solidFill>
                <a:latin typeface="Arial" charset="0"/>
              </a:rPr>
              <a:t>a</a:t>
            </a:r>
            <a:r>
              <a:rPr lang="en-US" altLang="zh-CN" sz="2400" b="1" dirty="0">
                <a:solidFill>
                  <a:schemeClr val="tx1"/>
                </a:solidFill>
                <a:latin typeface="Arial" charset="0"/>
              </a:rPr>
              <a:t>[3][4]={{1,3,5,7},{2,4,6,8},{10,12,15,17}};</a:t>
            </a:r>
          </a:p>
          <a:p>
            <a:pPr>
              <a:lnSpc>
                <a:spcPct val="90000"/>
              </a:lnSpc>
              <a:buFontTx/>
              <a:buNone/>
            </a:pPr>
            <a:r>
              <a:rPr lang="en-US" altLang="zh-CN" sz="2400" b="1" dirty="0">
                <a:solidFill>
                  <a:schemeClr val="tx1"/>
                </a:solidFill>
                <a:latin typeface="Arial" charset="0"/>
              </a:rPr>
              <a:t>       </a:t>
            </a:r>
            <a:r>
              <a:rPr lang="en-US" altLang="zh-CN" sz="2400" b="1" dirty="0" err="1">
                <a:solidFill>
                  <a:schemeClr val="tx1"/>
                </a:solidFill>
                <a:latin typeface="Arial" charset="0"/>
              </a:rPr>
              <a:t>printf</a:t>
            </a:r>
            <a:r>
              <a:rPr lang="en-US" altLang="zh-CN" sz="2400" b="1" dirty="0">
                <a:solidFill>
                  <a:schemeClr val="tx1"/>
                </a:solidFill>
                <a:latin typeface="Arial" charset="0"/>
              </a:rPr>
              <a:t>(“max=%d\n”,</a:t>
            </a:r>
            <a:r>
              <a:rPr lang="en-US" altLang="zh-CN" sz="2400" b="1" dirty="0" err="1">
                <a:solidFill>
                  <a:srgbClr val="CC0000"/>
                </a:solidFill>
                <a:latin typeface="Arial" charset="0"/>
              </a:rPr>
              <a:t>max_value</a:t>
            </a:r>
            <a:r>
              <a:rPr lang="en-US" altLang="zh-CN" sz="2400" b="1" dirty="0">
                <a:solidFill>
                  <a:srgbClr val="CC0000"/>
                </a:solidFill>
                <a:latin typeface="Arial" charset="0"/>
              </a:rPr>
              <a:t>(</a:t>
            </a:r>
            <a:r>
              <a:rPr lang="en-US" altLang="zh-CN" sz="2400" b="1" dirty="0">
                <a:solidFill>
                  <a:schemeClr val="hlink"/>
                </a:solidFill>
                <a:latin typeface="Arial" charset="0"/>
              </a:rPr>
              <a:t>a</a:t>
            </a:r>
            <a:r>
              <a:rPr lang="en-US" altLang="zh-CN" sz="2400" b="1" dirty="0">
                <a:solidFill>
                  <a:srgbClr val="CC0000"/>
                </a:solidFill>
                <a:latin typeface="Arial" charset="0"/>
              </a:rPr>
              <a:t>)</a:t>
            </a:r>
            <a:r>
              <a:rPr lang="en-US" altLang="zh-CN" sz="2400" b="1" dirty="0">
                <a:solidFill>
                  <a:schemeClr val="tx1"/>
                </a:solidFill>
                <a:latin typeface="Arial" charset="0"/>
              </a:rPr>
              <a:t>);</a:t>
            </a:r>
          </a:p>
          <a:p>
            <a:pPr>
              <a:lnSpc>
                <a:spcPct val="90000"/>
              </a:lnSpc>
              <a:buFontTx/>
              <a:buNone/>
            </a:pPr>
            <a:r>
              <a:rPr lang="en-US" altLang="zh-CN" sz="2400" b="1" dirty="0">
                <a:solidFill>
                  <a:schemeClr val="tx1"/>
                </a:solidFill>
                <a:latin typeface="Arial" charset="0"/>
              </a:rPr>
              <a:t>       return 0;   </a:t>
            </a:r>
          </a:p>
          <a:p>
            <a:pPr>
              <a:lnSpc>
                <a:spcPct val="90000"/>
              </a:lnSpc>
              <a:buFontTx/>
              <a:buNone/>
            </a:pPr>
            <a:r>
              <a:rPr lang="en-US" altLang="zh-CN" sz="2400" b="1" dirty="0">
                <a:solidFill>
                  <a:schemeClr val="tx1"/>
                </a:solidFill>
                <a:latin typeface="Arial" charset="0"/>
              </a:rPr>
              <a:t>  }</a:t>
            </a:r>
          </a:p>
        </p:txBody>
      </p:sp>
      <p:grpSp>
        <p:nvGrpSpPr>
          <p:cNvPr id="171017" name="Group 9"/>
          <p:cNvGrpSpPr>
            <a:grpSpLocks/>
          </p:cNvGrpSpPr>
          <p:nvPr/>
        </p:nvGrpSpPr>
        <p:grpSpPr bwMode="auto">
          <a:xfrm>
            <a:off x="3873500" y="5411788"/>
            <a:ext cx="4202113" cy="1130300"/>
            <a:chOff x="2819" y="3398"/>
            <a:chExt cx="2647" cy="712"/>
          </a:xfrm>
        </p:grpSpPr>
        <p:sp>
          <p:nvSpPr>
            <p:cNvPr id="60422" name="Oval 4"/>
            <p:cNvSpPr>
              <a:spLocks noChangeArrowheads="1"/>
            </p:cNvSpPr>
            <p:nvPr/>
          </p:nvSpPr>
          <p:spPr bwMode="auto">
            <a:xfrm>
              <a:off x="2819" y="3398"/>
              <a:ext cx="1542" cy="363"/>
            </a:xfrm>
            <a:prstGeom prst="ellipse">
              <a:avLst/>
            </a:prstGeom>
            <a:noFill/>
            <a:ln w="28575">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3" name="AutoShape 8"/>
            <p:cNvSpPr>
              <a:spLocks noChangeArrowheads="1"/>
            </p:cNvSpPr>
            <p:nvPr/>
          </p:nvSpPr>
          <p:spPr bwMode="auto">
            <a:xfrm>
              <a:off x="4604" y="3793"/>
              <a:ext cx="862" cy="317"/>
            </a:xfrm>
            <a:prstGeom prst="wedgeRectCallout">
              <a:avLst>
                <a:gd name="adj1" fmla="val -145824"/>
                <a:gd name="adj2" fmla="val -52838"/>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函数调用</a:t>
              </a:r>
            </a:p>
          </p:txBody>
        </p:sp>
      </p:grpSp>
      <p:sp>
        <p:nvSpPr>
          <p:cNvPr id="171018" name="AutoShape 10"/>
          <p:cNvSpPr>
            <a:spLocks noChangeArrowheads="1"/>
          </p:cNvSpPr>
          <p:nvPr/>
        </p:nvSpPr>
        <p:spPr bwMode="auto">
          <a:xfrm>
            <a:off x="6983413" y="3429000"/>
            <a:ext cx="2160587" cy="1081088"/>
          </a:xfrm>
          <a:prstGeom prst="wedgeRectCallout">
            <a:avLst>
              <a:gd name="adj1" fmla="val -105398"/>
              <a:gd name="adj2" fmla="val 169824"/>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数组名地址传递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wipe(left)">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wipe(left)">
                                      <p:cBhvr>
                                        <p:cTn id="12" dur="500"/>
                                        <p:tgtEl>
                                          <p:spTgt spid="171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wipe(left)">
                                      <p:cBhvr>
                                        <p:cTn id="17" dur="500"/>
                                        <p:tgtEl>
                                          <p:spTgt spid="171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wipe(left)">
                                      <p:cBhvr>
                                        <p:cTn id="22" dur="500"/>
                                        <p:tgtEl>
                                          <p:spTgt spid="1710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wipe(left)">
                                      <p:cBhvr>
                                        <p:cTn id="27" dur="500"/>
                                        <p:tgtEl>
                                          <p:spTgt spid="1710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wipe(left)">
                                      <p:cBhvr>
                                        <p:cTn id="32" dur="500"/>
                                        <p:tgtEl>
                                          <p:spTgt spid="1710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wipe(left)">
                                      <p:cBhvr>
                                        <p:cTn id="37" dur="500"/>
                                        <p:tgtEl>
                                          <p:spTgt spid="1710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wipe(left)">
                                      <p:cBhvr>
                                        <p:cTn id="42" dur="500"/>
                                        <p:tgtEl>
                                          <p:spTgt spid="1710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1011">
                                            <p:txEl>
                                              <p:pRg st="8" end="8"/>
                                            </p:txEl>
                                          </p:spTgt>
                                        </p:tgtEl>
                                        <p:attrNameLst>
                                          <p:attrName>style.visibility</p:attrName>
                                        </p:attrNameLst>
                                      </p:cBhvr>
                                      <p:to>
                                        <p:strVal val="visible"/>
                                      </p:to>
                                    </p:set>
                                    <p:animEffect transition="in" filter="wipe(left)">
                                      <p:cBhvr>
                                        <p:cTn id="47" dur="500"/>
                                        <p:tgtEl>
                                          <p:spTgt spid="1710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1011">
                                            <p:txEl>
                                              <p:pRg st="9" end="9"/>
                                            </p:txEl>
                                          </p:spTgt>
                                        </p:tgtEl>
                                        <p:attrNameLst>
                                          <p:attrName>style.visibility</p:attrName>
                                        </p:attrNameLst>
                                      </p:cBhvr>
                                      <p:to>
                                        <p:strVal val="visible"/>
                                      </p:to>
                                    </p:set>
                                    <p:animEffect transition="in" filter="wipe(left)">
                                      <p:cBhvr>
                                        <p:cTn id="52" dur="500"/>
                                        <p:tgtEl>
                                          <p:spTgt spid="1710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1011">
                                            <p:txEl>
                                              <p:pRg st="10" end="10"/>
                                            </p:txEl>
                                          </p:spTgt>
                                        </p:tgtEl>
                                        <p:attrNameLst>
                                          <p:attrName>style.visibility</p:attrName>
                                        </p:attrNameLst>
                                      </p:cBhvr>
                                      <p:to>
                                        <p:strVal val="visible"/>
                                      </p:to>
                                    </p:set>
                                    <p:animEffect transition="in" filter="wipe(left)">
                                      <p:cBhvr>
                                        <p:cTn id="57" dur="500"/>
                                        <p:tgtEl>
                                          <p:spTgt spid="1710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1011">
                                            <p:txEl>
                                              <p:pRg st="11" end="11"/>
                                            </p:txEl>
                                          </p:spTgt>
                                        </p:tgtEl>
                                        <p:attrNameLst>
                                          <p:attrName>style.visibility</p:attrName>
                                        </p:attrNameLst>
                                      </p:cBhvr>
                                      <p:to>
                                        <p:strVal val="visible"/>
                                      </p:to>
                                    </p:set>
                                    <p:animEffect transition="in" filter="wipe(left)">
                                      <p:cBhvr>
                                        <p:cTn id="62" dur="500"/>
                                        <p:tgtEl>
                                          <p:spTgt spid="17101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1011">
                                            <p:txEl>
                                              <p:pRg st="12" end="12"/>
                                            </p:txEl>
                                          </p:spTgt>
                                        </p:tgtEl>
                                        <p:attrNameLst>
                                          <p:attrName>style.visibility</p:attrName>
                                        </p:attrNameLst>
                                      </p:cBhvr>
                                      <p:to>
                                        <p:strVal val="visible"/>
                                      </p:to>
                                    </p:set>
                                    <p:animEffect transition="in" filter="wipe(left)">
                                      <p:cBhvr>
                                        <p:cTn id="67" dur="500"/>
                                        <p:tgtEl>
                                          <p:spTgt spid="17101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1011">
                                            <p:txEl>
                                              <p:pRg st="13" end="13"/>
                                            </p:txEl>
                                          </p:spTgt>
                                        </p:tgtEl>
                                        <p:attrNameLst>
                                          <p:attrName>style.visibility</p:attrName>
                                        </p:attrNameLst>
                                      </p:cBhvr>
                                      <p:to>
                                        <p:strVal val="visible"/>
                                      </p:to>
                                    </p:set>
                                    <p:animEffect transition="in" filter="wipe(left)">
                                      <p:cBhvr>
                                        <p:cTn id="72" dur="500"/>
                                        <p:tgtEl>
                                          <p:spTgt spid="171011">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1011">
                                            <p:txEl>
                                              <p:pRg st="14" end="14"/>
                                            </p:txEl>
                                          </p:spTgt>
                                        </p:tgtEl>
                                        <p:attrNameLst>
                                          <p:attrName>style.visibility</p:attrName>
                                        </p:attrNameLst>
                                      </p:cBhvr>
                                      <p:to>
                                        <p:strVal val="visible"/>
                                      </p:to>
                                    </p:set>
                                    <p:animEffect transition="in" filter="wipe(left)">
                                      <p:cBhvr>
                                        <p:cTn id="77" dur="500"/>
                                        <p:tgtEl>
                                          <p:spTgt spid="171011">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1011">
                                            <p:txEl>
                                              <p:pRg st="15" end="15"/>
                                            </p:txEl>
                                          </p:spTgt>
                                        </p:tgtEl>
                                        <p:attrNameLst>
                                          <p:attrName>style.visibility</p:attrName>
                                        </p:attrNameLst>
                                      </p:cBhvr>
                                      <p:to>
                                        <p:strVal val="visible"/>
                                      </p:to>
                                    </p:set>
                                    <p:animEffect transition="in" filter="wipe(left)">
                                      <p:cBhvr>
                                        <p:cTn id="82" dur="500"/>
                                        <p:tgtEl>
                                          <p:spTgt spid="171011">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71017"/>
                                        </p:tgtEl>
                                        <p:attrNameLst>
                                          <p:attrName>style.visibility</p:attrName>
                                        </p:attrNameLst>
                                      </p:cBhvr>
                                      <p:to>
                                        <p:strVal val="visible"/>
                                      </p:to>
                                    </p:set>
                                    <p:animEffect transition="in" filter="wipe(up)">
                                      <p:cBhvr>
                                        <p:cTn id="87" dur="1000"/>
                                        <p:tgtEl>
                                          <p:spTgt spid="17101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71018"/>
                                        </p:tgtEl>
                                        <p:attrNameLst>
                                          <p:attrName>style.visibility</p:attrName>
                                        </p:attrNameLst>
                                      </p:cBhvr>
                                      <p:to>
                                        <p:strVal val="visible"/>
                                      </p:to>
                                    </p:set>
                                    <p:animEffect transition="in" filter="wipe(down)">
                                      <p:cBhvr>
                                        <p:cTn id="92" dur="500"/>
                                        <p:tgtEl>
                                          <p:spTgt spid="17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1710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685800" y="260350"/>
            <a:ext cx="8207375" cy="504825"/>
          </a:xfrm>
          <a:solidFill>
            <a:schemeClr val="bg1"/>
          </a:solidFill>
        </p:spPr>
        <p:txBody>
          <a:bodyPr lIns="91440" tIns="45720" rIns="91440" bIns="45720"/>
          <a:lstStyle/>
          <a:p>
            <a:pPr eaLnBrk="1" hangingPunct="1"/>
            <a:r>
              <a:rPr lang="zh-CN" altLang="en-US" sz="2800">
                <a:solidFill>
                  <a:schemeClr val="tx1"/>
                </a:solidFill>
                <a:effectLst/>
              </a:rPr>
              <a:t>例： 编写计算组合数的程序 </a:t>
            </a:r>
          </a:p>
        </p:txBody>
      </p:sp>
      <p:sp>
        <p:nvSpPr>
          <p:cNvPr id="61443" name="内容占位符 2"/>
          <p:cNvSpPr>
            <a:spLocks noGrp="1"/>
          </p:cNvSpPr>
          <p:nvPr>
            <p:ph idx="4294967295"/>
          </p:nvPr>
        </p:nvSpPr>
        <p:spPr>
          <a:xfrm>
            <a:off x="250825" y="777875"/>
            <a:ext cx="4897438" cy="5832475"/>
          </a:xfrm>
          <a:ln>
            <a:solidFill>
              <a:schemeClr val="tx1"/>
            </a:solidFill>
            <a:miter lim="800000"/>
            <a:headEnd/>
            <a:tailEnd/>
          </a:ln>
        </p:spPr>
        <p:txBody>
          <a:bodyPr lIns="91440" tIns="45720" rIns="91440" bIns="45720"/>
          <a:lstStyle/>
          <a:p>
            <a:pPr marL="0" indent="0" defTabSz="914400" eaLnBrk="1" hangingPunct="1">
              <a:buFontTx/>
              <a:buNone/>
            </a:pPr>
            <a:r>
              <a:rPr lang="en-US" altLang="zh-CN" sz="2200" dirty="0">
                <a:latin typeface="Arial" charset="0"/>
                <a:ea typeface="Arial Unicode MS" pitchFamily="34" charset="-122"/>
                <a:cs typeface="Arial Unicode MS" pitchFamily="34" charset="-122"/>
              </a:rPr>
              <a:t> </a:t>
            </a:r>
            <a:r>
              <a:rPr lang="en-US" altLang="zh-CN" sz="2200" dirty="0">
                <a:solidFill>
                  <a:schemeClr val="tx1"/>
                </a:solidFill>
                <a:latin typeface="Arial" charset="0"/>
                <a:ea typeface="Arial Unicode MS" pitchFamily="34" charset="-122"/>
                <a:cs typeface="Arial Unicode MS" pitchFamily="34" charset="-122"/>
              </a:rPr>
              <a:t>/*</a:t>
            </a:r>
            <a:r>
              <a:rPr lang="zh-CN" altLang="en-US" sz="2200" dirty="0">
                <a:solidFill>
                  <a:schemeClr val="tx1"/>
                </a:solidFill>
                <a:latin typeface="Arial" charset="0"/>
                <a:ea typeface="Arial Unicode MS" pitchFamily="34" charset="-122"/>
                <a:cs typeface="Arial Unicode MS" pitchFamily="34" charset="-122"/>
              </a:rPr>
              <a:t>计算组合数程序*</a:t>
            </a:r>
            <a:r>
              <a:rPr lang="en-US" altLang="zh-CN" sz="2200" dirty="0">
                <a:solidFill>
                  <a:schemeClr val="tx1"/>
                </a:solidFill>
                <a:latin typeface="Arial" charset="0"/>
                <a:ea typeface="Arial Unicode MS" pitchFamily="34" charset="-122"/>
                <a:cs typeface="Arial Unicode MS" pitchFamily="34" charset="-122"/>
              </a:rPr>
              <a:t>/</a:t>
            </a:r>
          </a:p>
          <a:p>
            <a:pPr marL="0" indent="0" defTabSz="914400" eaLnBrk="1" hangingPunct="1">
              <a:buFontTx/>
              <a:buNone/>
            </a:pPr>
            <a:r>
              <a:rPr lang="en-US" altLang="zh-CN" sz="2200" dirty="0">
                <a:solidFill>
                  <a:schemeClr val="tx1"/>
                </a:solidFill>
                <a:latin typeface="Arial" charset="0"/>
                <a:ea typeface="Arial Unicode MS" pitchFamily="34" charset="-122"/>
                <a:cs typeface="Arial Unicode MS" pitchFamily="34" charset="-122"/>
              </a:rPr>
              <a:t>#include &lt;</a:t>
            </a:r>
            <a:r>
              <a:rPr lang="en-US" altLang="zh-CN" sz="2200" dirty="0" err="1">
                <a:solidFill>
                  <a:schemeClr val="tx1"/>
                </a:solidFill>
                <a:latin typeface="Arial" charset="0"/>
                <a:ea typeface="Arial Unicode MS" pitchFamily="34" charset="-122"/>
                <a:cs typeface="Arial Unicode MS" pitchFamily="34" charset="-122"/>
              </a:rPr>
              <a:t>stdio.h</a:t>
            </a:r>
            <a:r>
              <a:rPr lang="en-US" altLang="zh-CN" sz="2200" dirty="0">
                <a:solidFill>
                  <a:schemeClr val="tx1"/>
                </a:solidFill>
                <a:latin typeface="Arial" charset="0"/>
                <a:ea typeface="Arial Unicode MS" pitchFamily="34" charset="-122"/>
                <a:cs typeface="Arial Unicode MS" pitchFamily="34" charset="-122"/>
              </a:rPr>
              <a:t>&gt;</a:t>
            </a:r>
          </a:p>
          <a:p>
            <a:pPr marL="0" indent="0" defTabSz="914400" eaLnBrk="1" hangingPunct="1">
              <a:buFontTx/>
              <a:buNone/>
            </a:pPr>
            <a:r>
              <a:rPr lang="en-US" altLang="zh-CN" sz="2200" dirty="0">
                <a:solidFill>
                  <a:srgbClr val="C00000"/>
                </a:solidFill>
                <a:latin typeface="Arial" charset="0"/>
                <a:ea typeface="Arial Unicode MS" pitchFamily="34" charset="-122"/>
                <a:cs typeface="Arial Unicode MS" pitchFamily="34" charset="-122"/>
              </a:rPr>
              <a:t>long fact(long n);   //</a:t>
            </a:r>
            <a:r>
              <a:rPr lang="zh-CN" altLang="en-US" sz="2200" dirty="0">
                <a:solidFill>
                  <a:srgbClr val="C00000"/>
                </a:solidFill>
                <a:latin typeface="Arial" charset="0"/>
                <a:ea typeface="Arial Unicode MS" pitchFamily="34" charset="-122"/>
                <a:cs typeface="Arial Unicode MS" pitchFamily="34" charset="-122"/>
              </a:rPr>
              <a:t>函数声明</a:t>
            </a:r>
            <a:endParaRPr lang="en-US" altLang="zh-CN" sz="2200" dirty="0">
              <a:solidFill>
                <a:srgbClr val="C00000"/>
              </a:solidFill>
              <a:latin typeface="Arial" charset="0"/>
              <a:ea typeface="Arial Unicode MS" pitchFamily="34" charset="-122"/>
              <a:cs typeface="Arial Unicode MS" pitchFamily="34" charset="-122"/>
            </a:endParaRPr>
          </a:p>
          <a:p>
            <a:pPr marL="0" indent="0" defTabSz="914400" eaLnBrk="1" hangingPunct="1">
              <a:buFontTx/>
              <a:buNone/>
            </a:pPr>
            <a:r>
              <a:rPr lang="en-US" altLang="zh-CN" sz="2200" dirty="0" err="1">
                <a:solidFill>
                  <a:schemeClr val="tx1"/>
                </a:solidFill>
                <a:latin typeface="Arial" charset="0"/>
                <a:ea typeface="Arial Unicode MS" pitchFamily="34" charset="-122"/>
                <a:cs typeface="Arial Unicode MS" pitchFamily="34" charset="-122"/>
              </a:rPr>
              <a:t>int</a:t>
            </a:r>
            <a:r>
              <a:rPr lang="en-US" altLang="zh-CN" sz="2200" dirty="0">
                <a:solidFill>
                  <a:schemeClr val="tx1"/>
                </a:solidFill>
                <a:latin typeface="Arial" charset="0"/>
                <a:ea typeface="Arial Unicode MS" pitchFamily="34" charset="-122"/>
                <a:cs typeface="Arial Unicode MS" pitchFamily="34" charset="-122"/>
              </a:rPr>
              <a:t> main() </a:t>
            </a:r>
          </a:p>
          <a:p>
            <a:pPr marL="0" indent="0" defTabSz="914400" eaLnBrk="1" hangingPunct="1">
              <a:buFontTx/>
              <a:buNone/>
            </a:pPr>
            <a:r>
              <a:rPr lang="en-US" altLang="zh-CN" sz="2200" dirty="0">
                <a:solidFill>
                  <a:schemeClr val="tx1"/>
                </a:solidFill>
                <a:latin typeface="Arial" charset="0"/>
                <a:ea typeface="Arial Unicode MS" pitchFamily="34" charset="-122"/>
                <a:cs typeface="Arial Unicode MS" pitchFamily="34" charset="-122"/>
              </a:rPr>
              <a:t>{</a:t>
            </a:r>
          </a:p>
          <a:p>
            <a:pPr marL="0" indent="0" defTabSz="914400" eaLnBrk="1" hangingPunct="1">
              <a:buFontTx/>
              <a:buNone/>
            </a:pPr>
            <a:r>
              <a:rPr lang="en-US" altLang="zh-CN" sz="2200" dirty="0">
                <a:solidFill>
                  <a:schemeClr val="tx1"/>
                </a:solidFill>
                <a:latin typeface="Arial" charset="0"/>
                <a:ea typeface="Arial Unicode MS" pitchFamily="34" charset="-122"/>
                <a:cs typeface="Arial Unicode MS" pitchFamily="34" charset="-122"/>
              </a:rPr>
              <a:t>  long </a:t>
            </a:r>
            <a:r>
              <a:rPr lang="en-US" altLang="zh-CN" sz="2200" dirty="0" err="1">
                <a:solidFill>
                  <a:schemeClr val="tx1"/>
                </a:solidFill>
                <a:latin typeface="Arial" charset="0"/>
                <a:ea typeface="Arial Unicode MS" pitchFamily="34" charset="-122"/>
                <a:cs typeface="Arial Unicode MS" pitchFamily="34" charset="-122"/>
              </a:rPr>
              <a:t>m,n</a:t>
            </a:r>
            <a:r>
              <a:rPr lang="en-US" altLang="zh-CN" sz="2200" dirty="0">
                <a:solidFill>
                  <a:schemeClr val="tx1"/>
                </a:solidFill>
                <a:latin typeface="Arial" charset="0"/>
                <a:ea typeface="Arial Unicode MS" pitchFamily="34" charset="-122"/>
                <a:cs typeface="Arial Unicode MS" pitchFamily="34" charset="-122"/>
              </a:rPr>
              <a:t>;</a:t>
            </a:r>
          </a:p>
          <a:p>
            <a:pPr marL="0" indent="0" defTabSz="914400" eaLnBrk="1" hangingPunct="1">
              <a:buFontTx/>
              <a:buNone/>
            </a:pPr>
            <a:r>
              <a:rPr lang="en-US" altLang="zh-CN" sz="2200" dirty="0">
                <a:solidFill>
                  <a:schemeClr val="tx1"/>
                </a:solidFill>
                <a:latin typeface="Arial" charset="0"/>
                <a:ea typeface="Arial Unicode MS" pitchFamily="34" charset="-122"/>
                <a:cs typeface="Arial Unicode MS" pitchFamily="34" charset="-122"/>
              </a:rPr>
              <a:t>  double p;</a:t>
            </a:r>
          </a:p>
          <a:p>
            <a:pPr marL="0" indent="0" defTabSz="914400" eaLnBrk="1" hangingPunct="1">
              <a:buFontTx/>
              <a:buNone/>
            </a:pPr>
            <a:r>
              <a:rPr lang="en-US" altLang="zh-CN" sz="2200" dirty="0">
                <a:latin typeface="Arial" charset="0"/>
                <a:ea typeface="Arial Unicode MS" pitchFamily="34" charset="-122"/>
                <a:cs typeface="Arial Unicode MS" pitchFamily="34" charset="-122"/>
              </a:rPr>
              <a:t>  </a:t>
            </a:r>
            <a:r>
              <a:rPr lang="en-US" altLang="zh-CN" sz="2200" dirty="0">
                <a:solidFill>
                  <a:srgbClr val="C00000"/>
                </a:solidFill>
                <a:latin typeface="Arial" charset="0"/>
                <a:ea typeface="Arial Unicode MS" pitchFamily="34" charset="-122"/>
                <a:cs typeface="Arial Unicode MS" pitchFamily="34" charset="-122"/>
              </a:rPr>
              <a:t>do{</a:t>
            </a:r>
          </a:p>
          <a:p>
            <a:pPr marL="0" indent="0" defTabSz="914400" eaLnBrk="1" hangingPunct="1">
              <a:buFontTx/>
              <a:buNone/>
            </a:pPr>
            <a:r>
              <a:rPr lang="en-US" altLang="zh-CN" sz="2200" dirty="0">
                <a:solidFill>
                  <a:srgbClr val="C00000"/>
                </a:solidFill>
                <a:latin typeface="Arial" charset="0"/>
                <a:ea typeface="Arial Unicode MS" pitchFamily="34" charset="-122"/>
                <a:cs typeface="Arial Unicode MS" pitchFamily="34" charset="-122"/>
              </a:rPr>
              <a:t>      </a:t>
            </a:r>
            <a:r>
              <a:rPr lang="en-US" altLang="zh-CN" sz="2200" dirty="0" err="1">
                <a:solidFill>
                  <a:srgbClr val="C00000"/>
                </a:solidFill>
                <a:latin typeface="Arial" charset="0"/>
                <a:ea typeface="Arial Unicode MS" pitchFamily="34" charset="-122"/>
                <a:cs typeface="Arial Unicode MS" pitchFamily="34" charset="-122"/>
              </a:rPr>
              <a:t>printf</a:t>
            </a:r>
            <a:r>
              <a:rPr lang="en-US" altLang="zh-CN" sz="2200" dirty="0">
                <a:solidFill>
                  <a:srgbClr val="C00000"/>
                </a:solidFill>
                <a:latin typeface="Arial" charset="0"/>
                <a:ea typeface="Arial Unicode MS" pitchFamily="34" charset="-122"/>
                <a:cs typeface="Arial Unicode MS" pitchFamily="34" charset="-122"/>
              </a:rPr>
              <a:t>("Please enter m and n:\n");</a:t>
            </a:r>
          </a:p>
          <a:p>
            <a:pPr marL="0" indent="0" defTabSz="914400" eaLnBrk="1" hangingPunct="1">
              <a:buFontTx/>
              <a:buNone/>
            </a:pPr>
            <a:r>
              <a:rPr lang="en-US" altLang="zh-CN" sz="2200" dirty="0">
                <a:solidFill>
                  <a:srgbClr val="C00000"/>
                </a:solidFill>
                <a:latin typeface="Arial" charset="0"/>
                <a:ea typeface="Arial Unicode MS" pitchFamily="34" charset="-122"/>
                <a:cs typeface="Arial Unicode MS" pitchFamily="34" charset="-122"/>
              </a:rPr>
              <a:t>      </a:t>
            </a:r>
            <a:r>
              <a:rPr lang="en-US" altLang="zh-CN" sz="2200" dirty="0" err="1">
                <a:solidFill>
                  <a:srgbClr val="C00000"/>
                </a:solidFill>
                <a:latin typeface="Arial" charset="0"/>
                <a:ea typeface="Arial Unicode MS" pitchFamily="34" charset="-122"/>
                <a:cs typeface="Arial Unicode MS" pitchFamily="34" charset="-122"/>
              </a:rPr>
              <a:t>scanf</a:t>
            </a:r>
            <a:r>
              <a:rPr lang="en-US" altLang="zh-CN" sz="2200" dirty="0">
                <a:solidFill>
                  <a:srgbClr val="C00000"/>
                </a:solidFill>
                <a:latin typeface="Arial" charset="0"/>
                <a:ea typeface="Arial Unicode MS" pitchFamily="34" charset="-122"/>
                <a:cs typeface="Arial Unicode MS" pitchFamily="34" charset="-122"/>
              </a:rPr>
              <a:t>("%</a:t>
            </a:r>
            <a:r>
              <a:rPr lang="en-US" altLang="zh-CN" sz="2200" dirty="0" err="1">
                <a:solidFill>
                  <a:srgbClr val="C00000"/>
                </a:solidFill>
                <a:latin typeface="Arial" charset="0"/>
                <a:ea typeface="Arial Unicode MS" pitchFamily="34" charset="-122"/>
                <a:cs typeface="Arial Unicode MS" pitchFamily="34" charset="-122"/>
              </a:rPr>
              <a:t>ld%ld</a:t>
            </a:r>
            <a:r>
              <a:rPr lang="en-US" altLang="zh-CN" sz="2200" dirty="0">
                <a:solidFill>
                  <a:srgbClr val="C00000"/>
                </a:solidFill>
                <a:latin typeface="Arial" charset="0"/>
                <a:ea typeface="Arial Unicode MS" pitchFamily="34" charset="-122"/>
                <a:cs typeface="Arial Unicode MS" pitchFamily="34" charset="-122"/>
              </a:rPr>
              <a:t>", &amp;m, &amp;n);</a:t>
            </a:r>
          </a:p>
          <a:p>
            <a:pPr marL="0" indent="0" defTabSz="914400" eaLnBrk="1" hangingPunct="1">
              <a:buFontTx/>
              <a:buNone/>
            </a:pPr>
            <a:r>
              <a:rPr lang="en-US" altLang="zh-CN" sz="2200" dirty="0">
                <a:solidFill>
                  <a:srgbClr val="C00000"/>
                </a:solidFill>
                <a:latin typeface="Arial" charset="0"/>
                <a:ea typeface="Arial Unicode MS" pitchFamily="34" charset="-122"/>
                <a:cs typeface="Arial Unicode MS" pitchFamily="34" charset="-122"/>
              </a:rPr>
              <a:t>  }while(m&lt;n||m&lt;0||n&lt;0);</a:t>
            </a:r>
          </a:p>
          <a:p>
            <a:pPr marL="0" indent="0" defTabSz="914400" eaLnBrk="1" hangingPunct="1">
              <a:buFontTx/>
              <a:buNone/>
            </a:pPr>
            <a:r>
              <a:rPr lang="en-US" altLang="zh-CN" sz="2200" dirty="0">
                <a:latin typeface="Arial" charset="0"/>
                <a:ea typeface="Arial Unicode MS" pitchFamily="34" charset="-122"/>
                <a:cs typeface="Arial Unicode MS" pitchFamily="34" charset="-122"/>
              </a:rPr>
              <a:t>  </a:t>
            </a:r>
            <a:r>
              <a:rPr lang="en-US" altLang="zh-CN" sz="2200" dirty="0">
                <a:solidFill>
                  <a:srgbClr val="CC0066"/>
                </a:solidFill>
                <a:latin typeface="Arial" charset="0"/>
                <a:ea typeface="Arial Unicode MS" pitchFamily="34" charset="-122"/>
                <a:cs typeface="Arial Unicode MS" pitchFamily="34" charset="-122"/>
              </a:rPr>
              <a:t>p=(double)fact(m)/(fact(n)*fact(m-n));</a:t>
            </a:r>
          </a:p>
          <a:p>
            <a:pPr marL="0" indent="0" defTabSz="914400" eaLnBrk="1" hangingPunct="1">
              <a:buFontTx/>
              <a:buNone/>
            </a:pPr>
            <a:r>
              <a:rPr lang="en-US" altLang="zh-CN" sz="2200" dirty="0">
                <a:latin typeface="Arial" charset="0"/>
                <a:ea typeface="Arial Unicode MS" pitchFamily="34" charset="-122"/>
                <a:cs typeface="Arial Unicode MS" pitchFamily="34" charset="-122"/>
              </a:rPr>
              <a:t>  </a:t>
            </a:r>
            <a:r>
              <a:rPr lang="en-US" altLang="zh-CN" sz="2200" dirty="0" err="1">
                <a:solidFill>
                  <a:schemeClr val="tx1"/>
                </a:solidFill>
                <a:latin typeface="Arial" charset="0"/>
                <a:ea typeface="Arial Unicode MS" pitchFamily="34" charset="-122"/>
                <a:cs typeface="Arial Unicode MS" pitchFamily="34" charset="-122"/>
              </a:rPr>
              <a:t>printf</a:t>
            </a:r>
            <a:r>
              <a:rPr lang="en-US" altLang="zh-CN" sz="2200" dirty="0">
                <a:solidFill>
                  <a:schemeClr val="tx1"/>
                </a:solidFill>
                <a:latin typeface="Arial" charset="0"/>
                <a:ea typeface="Arial Unicode MS" pitchFamily="34" charset="-122"/>
                <a:cs typeface="Arial Unicode MS" pitchFamily="34" charset="-122"/>
              </a:rPr>
              <a:t>("p=%f\n", p);</a:t>
            </a:r>
          </a:p>
          <a:p>
            <a:pPr marL="0" indent="0" defTabSz="914400" eaLnBrk="1" hangingPunct="1">
              <a:buFontTx/>
              <a:buNone/>
            </a:pPr>
            <a:r>
              <a:rPr lang="en-US" altLang="zh-CN" sz="2200" dirty="0">
                <a:solidFill>
                  <a:schemeClr val="tx1"/>
                </a:solidFill>
                <a:latin typeface="Arial" charset="0"/>
                <a:ea typeface="Arial Unicode MS" pitchFamily="34" charset="-122"/>
                <a:cs typeface="Arial Unicode MS" pitchFamily="34" charset="-122"/>
              </a:rPr>
              <a:t>  return 0;}</a:t>
            </a:r>
          </a:p>
          <a:p>
            <a:pPr marL="0" indent="0" defTabSz="914400" eaLnBrk="1" hangingPunct="1">
              <a:buFontTx/>
              <a:buNone/>
            </a:pPr>
            <a:endParaRPr lang="en-US" altLang="zh-CN" sz="2200" dirty="0">
              <a:solidFill>
                <a:schemeClr val="tx1"/>
              </a:solidFill>
              <a:latin typeface="Arial" charset="0"/>
              <a:ea typeface="Arial Unicode MS" pitchFamily="34" charset="-122"/>
              <a:cs typeface="Arial Unicode MS" pitchFamily="34" charset="-122"/>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63" y="122238"/>
            <a:ext cx="1795462"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内容占位符 2"/>
          <p:cNvSpPr txBox="1">
            <a:spLocks/>
          </p:cNvSpPr>
          <p:nvPr/>
        </p:nvSpPr>
        <p:spPr bwMode="auto">
          <a:xfrm>
            <a:off x="5213350" y="909638"/>
            <a:ext cx="3851275" cy="5832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pPr>
            <a:r>
              <a:rPr kumimoji="1" lang="en-US" altLang="zh-CN" sz="2300">
                <a:solidFill>
                  <a:srgbClr val="000000"/>
                </a:solidFill>
                <a:latin typeface="Arial" charset="0"/>
              </a:rPr>
              <a:t> </a:t>
            </a:r>
            <a:r>
              <a:rPr kumimoji="1" lang="en-US" altLang="zh-CN" sz="2300">
                <a:latin typeface="Arial" charset="0"/>
              </a:rPr>
              <a:t>/*</a:t>
            </a:r>
            <a:r>
              <a:rPr kumimoji="1" lang="zh-CN" altLang="en-US" sz="2300">
                <a:latin typeface="Arial" charset="0"/>
              </a:rPr>
              <a:t>该函数用于计算</a:t>
            </a:r>
            <a:r>
              <a:rPr kumimoji="1" lang="en-US" altLang="zh-CN" sz="2300">
                <a:latin typeface="Arial" charset="0"/>
              </a:rPr>
              <a:t>n</a:t>
            </a:r>
            <a:r>
              <a:rPr kumimoji="1" lang="zh-CN" altLang="en-US" sz="2300">
                <a:latin typeface="Arial" charset="0"/>
              </a:rPr>
              <a:t>的阶乘*</a:t>
            </a:r>
            <a:r>
              <a:rPr kumimoji="1" lang="en-US" altLang="zh-CN" sz="2300">
                <a:latin typeface="Arial" charset="0"/>
              </a:rPr>
              <a:t>/</a:t>
            </a:r>
          </a:p>
          <a:p>
            <a:pPr algn="l" eaLnBrk="1" hangingPunct="1">
              <a:spcBef>
                <a:spcPct val="20000"/>
              </a:spcBef>
            </a:pPr>
            <a:r>
              <a:rPr kumimoji="1" lang="en-US" altLang="zh-CN" sz="2300">
                <a:latin typeface="Arial" charset="0"/>
              </a:rPr>
              <a:t>long fact(long n)     </a:t>
            </a:r>
          </a:p>
          <a:p>
            <a:pPr algn="l" eaLnBrk="1" hangingPunct="1">
              <a:spcBef>
                <a:spcPct val="20000"/>
              </a:spcBef>
            </a:pPr>
            <a:r>
              <a:rPr kumimoji="1" lang="en-US" altLang="zh-CN" sz="2300">
                <a:latin typeface="Arial" charset="0"/>
              </a:rPr>
              <a:t> {</a:t>
            </a:r>
          </a:p>
          <a:p>
            <a:pPr algn="l" eaLnBrk="1" hangingPunct="1">
              <a:spcBef>
                <a:spcPct val="20000"/>
              </a:spcBef>
            </a:pPr>
            <a:r>
              <a:rPr kumimoji="1" lang="en-US" altLang="zh-CN" sz="2300">
                <a:latin typeface="Arial" charset="0"/>
              </a:rPr>
              <a:t>      int i;</a:t>
            </a:r>
          </a:p>
          <a:p>
            <a:pPr algn="l" eaLnBrk="1" hangingPunct="1">
              <a:spcBef>
                <a:spcPct val="20000"/>
              </a:spcBef>
            </a:pPr>
            <a:r>
              <a:rPr kumimoji="1" lang="en-US" altLang="zh-CN" sz="2300">
                <a:latin typeface="Arial" charset="0"/>
              </a:rPr>
              <a:t>      long result=1;</a:t>
            </a:r>
          </a:p>
          <a:p>
            <a:pPr algn="l" eaLnBrk="1" hangingPunct="1">
              <a:spcBef>
                <a:spcPct val="20000"/>
              </a:spcBef>
            </a:pPr>
            <a:r>
              <a:rPr kumimoji="1" lang="en-US" altLang="zh-CN" sz="2300">
                <a:latin typeface="Arial" charset="0"/>
              </a:rPr>
              <a:t>      for(i=2;i&lt;=n;i++)</a:t>
            </a:r>
          </a:p>
          <a:p>
            <a:pPr algn="l" eaLnBrk="1" hangingPunct="1">
              <a:spcBef>
                <a:spcPct val="20000"/>
              </a:spcBef>
            </a:pPr>
            <a:r>
              <a:rPr kumimoji="1" lang="en-US" altLang="zh-CN" sz="2300">
                <a:latin typeface="Arial" charset="0"/>
              </a:rPr>
              <a:t>         result*=i;</a:t>
            </a:r>
          </a:p>
          <a:p>
            <a:pPr algn="l" eaLnBrk="1" hangingPunct="1">
              <a:spcBef>
                <a:spcPct val="20000"/>
              </a:spcBef>
            </a:pPr>
            <a:r>
              <a:rPr kumimoji="1" lang="en-US" altLang="zh-CN" sz="2300">
                <a:latin typeface="Arial" charset="0"/>
              </a:rPr>
              <a:t>       return result;</a:t>
            </a:r>
          </a:p>
          <a:p>
            <a:pPr algn="l" eaLnBrk="1" hangingPunct="1">
              <a:spcBef>
                <a:spcPct val="20000"/>
              </a:spcBef>
            </a:pPr>
            <a:r>
              <a:rPr kumimoji="1" lang="en-US" altLang="zh-CN" sz="2300">
                <a:latin typeface="Arial" charset="0"/>
              </a:rPr>
              <a:t>}</a:t>
            </a:r>
          </a:p>
          <a:p>
            <a:pPr algn="l" eaLnBrk="1" hangingPunct="1">
              <a:spcBef>
                <a:spcPct val="20000"/>
              </a:spcBef>
            </a:pPr>
            <a:endParaRPr kumimoji="1" lang="zh-CN" altLang="en-US" sz="230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1322A60-EAEC-4346-A06D-683E7DC76C1C}" type="slidenum">
              <a:rPr lang="zh-CN" altLang="en-US" b="1">
                <a:solidFill>
                  <a:srgbClr val="FF9900"/>
                </a:solidFill>
              </a:rPr>
              <a:pPr>
                <a:defRPr/>
              </a:pPr>
              <a:t>53</a:t>
            </a:fld>
            <a:r>
              <a:rPr lang="zh-CN" altLang="en-US" b="1"/>
              <a:t> </a:t>
            </a:r>
            <a:r>
              <a:rPr lang="zh-CN" altLang="en-US"/>
              <a:t>页</a:t>
            </a:r>
          </a:p>
        </p:txBody>
      </p:sp>
      <p:sp>
        <p:nvSpPr>
          <p:cNvPr id="63491" name="Rectangle 2"/>
          <p:cNvSpPr>
            <a:spLocks noGrp="1" noChangeArrowheads="1"/>
          </p:cNvSpPr>
          <p:nvPr>
            <p:ph type="body" idx="1"/>
          </p:nvPr>
        </p:nvSpPr>
        <p:spPr>
          <a:xfrm>
            <a:off x="685800" y="85725"/>
            <a:ext cx="7772400" cy="6669088"/>
          </a:xfrm>
        </p:spPr>
        <p:txBody>
          <a:bodyPr/>
          <a:lstStyle/>
          <a:p>
            <a:pPr>
              <a:lnSpc>
                <a:spcPct val="80000"/>
              </a:lnSpc>
              <a:buFontTx/>
              <a:buNone/>
            </a:pPr>
            <a:r>
              <a:rPr lang="zh-CN" altLang="en-US" sz="2000" b="1">
                <a:solidFill>
                  <a:srgbClr val="CC0000"/>
                </a:solidFill>
              </a:rPr>
              <a:t>程序示例：</a:t>
            </a:r>
            <a:r>
              <a:rPr lang="en-US" altLang="zh-CN" sz="2000" b="1">
                <a:solidFill>
                  <a:srgbClr val="CC0000"/>
                </a:solidFill>
              </a:rPr>
              <a:t>/* </a:t>
            </a:r>
            <a:r>
              <a:rPr lang="zh-CN" altLang="en-US" sz="2000" b="1">
                <a:solidFill>
                  <a:srgbClr val="CC0000"/>
                </a:solidFill>
              </a:rPr>
              <a:t>该程序功能包括</a:t>
            </a:r>
            <a:r>
              <a:rPr lang="en-US" altLang="zh-CN" sz="2000" b="1">
                <a:solidFill>
                  <a:srgbClr val="CC0000"/>
                </a:solidFill>
              </a:rPr>
              <a:t>3</a:t>
            </a:r>
            <a:r>
              <a:rPr lang="zh-CN" altLang="en-US" sz="2000" b="1">
                <a:solidFill>
                  <a:srgbClr val="CC0000"/>
                </a:solidFill>
              </a:rPr>
              <a:t>个计算圆形体体积的函数，通过主函数调用*</a:t>
            </a:r>
            <a:r>
              <a:rPr lang="en-US" altLang="zh-CN" sz="2000" b="1">
                <a:solidFill>
                  <a:srgbClr val="CC0000"/>
                </a:solidFill>
              </a:rPr>
              <a:t>/</a:t>
            </a:r>
          </a:p>
          <a:p>
            <a:pPr>
              <a:lnSpc>
                <a:spcPct val="80000"/>
              </a:lnSpc>
              <a:buFontTx/>
              <a:buNone/>
            </a:pPr>
            <a:r>
              <a:rPr lang="en-US" altLang="zh-CN" sz="2000" b="1">
                <a:solidFill>
                  <a:schemeClr val="tx1"/>
                </a:solidFill>
              </a:rPr>
              <a:t>#include "stdio.h"</a:t>
            </a:r>
          </a:p>
          <a:p>
            <a:pPr>
              <a:lnSpc>
                <a:spcPct val="80000"/>
              </a:lnSpc>
              <a:buFontTx/>
              <a:buNone/>
            </a:pPr>
            <a:r>
              <a:rPr lang="en-US" altLang="zh-CN" sz="2000" b="1">
                <a:solidFill>
                  <a:schemeClr val="tx1"/>
                </a:solidFill>
              </a:rPr>
              <a:t>double vol_ball() /* </a:t>
            </a:r>
            <a:r>
              <a:rPr lang="zh-CN" altLang="en-US" sz="2000" b="1">
                <a:solidFill>
                  <a:schemeClr val="tx1"/>
                </a:solidFill>
              </a:rPr>
              <a:t>计算球体体积*</a:t>
            </a:r>
            <a:r>
              <a:rPr lang="en-US" altLang="zh-CN" sz="2000" b="1">
                <a:solidFill>
                  <a:schemeClr val="tx1"/>
                </a:solidFill>
              </a:rPr>
              <a:t>/</a:t>
            </a:r>
          </a:p>
          <a:p>
            <a:pPr>
              <a:lnSpc>
                <a:spcPct val="80000"/>
              </a:lnSpc>
              <a:buFontTx/>
              <a:buNone/>
            </a:pPr>
            <a:r>
              <a:rPr lang="en-US" altLang="zh-CN" sz="2000" b="1">
                <a:solidFill>
                  <a:schemeClr val="tx1"/>
                </a:solidFill>
              </a:rPr>
              <a:t>{</a:t>
            </a:r>
          </a:p>
          <a:p>
            <a:pPr>
              <a:lnSpc>
                <a:spcPct val="80000"/>
              </a:lnSpc>
              <a:buFontTx/>
              <a:buNone/>
            </a:pPr>
            <a:r>
              <a:rPr lang="en-US" altLang="zh-CN" sz="2000" b="1">
                <a:solidFill>
                  <a:schemeClr val="tx1"/>
                </a:solidFill>
              </a:rPr>
              <a:t>	double r;</a:t>
            </a:r>
          </a:p>
          <a:p>
            <a:pPr>
              <a:lnSpc>
                <a:spcPct val="80000"/>
              </a:lnSpc>
              <a:buFontTx/>
              <a:buNone/>
            </a:pPr>
            <a:r>
              <a:rPr lang="en-US" altLang="zh-CN" sz="2000" b="1">
                <a:solidFill>
                  <a:schemeClr val="tx1"/>
                </a:solidFill>
              </a:rPr>
              <a:t>	printf("</a:t>
            </a:r>
            <a:r>
              <a:rPr lang="zh-CN" altLang="en-US" sz="2000" b="1">
                <a:solidFill>
                  <a:schemeClr val="tx1"/>
                </a:solidFill>
              </a:rPr>
              <a:t>请输入球的半径：</a:t>
            </a:r>
            <a:r>
              <a:rPr lang="en-US" altLang="zh-CN" sz="2000" b="1">
                <a:solidFill>
                  <a:schemeClr val="tx1"/>
                </a:solidFill>
              </a:rPr>
              <a:t>");</a:t>
            </a:r>
          </a:p>
          <a:p>
            <a:pPr>
              <a:lnSpc>
                <a:spcPct val="80000"/>
              </a:lnSpc>
              <a:buFontTx/>
              <a:buNone/>
            </a:pPr>
            <a:r>
              <a:rPr lang="en-US" altLang="zh-CN" sz="2000" b="1">
                <a:solidFill>
                  <a:schemeClr val="tx1"/>
                </a:solidFill>
              </a:rPr>
              <a:t>      scanf("%lf",&amp;r);</a:t>
            </a:r>
          </a:p>
          <a:p>
            <a:pPr>
              <a:lnSpc>
                <a:spcPct val="80000"/>
              </a:lnSpc>
              <a:buFontTx/>
              <a:buNone/>
            </a:pPr>
            <a:r>
              <a:rPr lang="en-US" altLang="zh-CN" sz="2000" b="1">
                <a:solidFill>
                  <a:schemeClr val="tx1"/>
                </a:solidFill>
              </a:rPr>
              <a:t>      return (4.0/3.0*3.1415926*r*r*r);</a:t>
            </a:r>
          </a:p>
          <a:p>
            <a:pPr>
              <a:lnSpc>
                <a:spcPct val="80000"/>
              </a:lnSpc>
              <a:buFontTx/>
              <a:buNone/>
            </a:pPr>
            <a:r>
              <a:rPr lang="en-US" altLang="zh-CN" sz="2000" b="1">
                <a:solidFill>
                  <a:schemeClr val="tx1"/>
                </a:solidFill>
              </a:rPr>
              <a:t>}</a:t>
            </a:r>
          </a:p>
          <a:p>
            <a:pPr>
              <a:lnSpc>
                <a:spcPct val="80000"/>
              </a:lnSpc>
              <a:buFontTx/>
              <a:buNone/>
            </a:pPr>
            <a:r>
              <a:rPr lang="en-US" altLang="zh-CN" sz="2000" b="1">
                <a:solidFill>
                  <a:schemeClr val="tx1"/>
                </a:solidFill>
              </a:rPr>
              <a:t>double vol_cylind() /* </a:t>
            </a:r>
            <a:r>
              <a:rPr lang="zh-CN" altLang="en-US" sz="2000" b="1">
                <a:solidFill>
                  <a:schemeClr val="tx1"/>
                </a:solidFill>
              </a:rPr>
              <a:t>计算圆柱体积*</a:t>
            </a:r>
            <a:r>
              <a:rPr lang="en-US" altLang="zh-CN" sz="2000" b="1">
                <a:solidFill>
                  <a:schemeClr val="tx1"/>
                </a:solidFill>
              </a:rPr>
              <a:t>/</a:t>
            </a:r>
          </a:p>
          <a:p>
            <a:pPr>
              <a:lnSpc>
                <a:spcPct val="80000"/>
              </a:lnSpc>
              <a:buFontTx/>
              <a:buNone/>
            </a:pPr>
            <a:r>
              <a:rPr lang="en-US" altLang="zh-CN" sz="2000" b="1">
                <a:solidFill>
                  <a:schemeClr val="tx1"/>
                </a:solidFill>
              </a:rPr>
              <a:t>{</a:t>
            </a:r>
          </a:p>
          <a:p>
            <a:pPr>
              <a:lnSpc>
                <a:spcPct val="80000"/>
              </a:lnSpc>
              <a:buFontTx/>
              <a:buNone/>
            </a:pPr>
            <a:r>
              <a:rPr lang="en-US" altLang="zh-CN" sz="2000" b="1">
                <a:solidFill>
                  <a:schemeClr val="tx1"/>
                </a:solidFill>
              </a:rPr>
              <a:t>	double r,h;</a:t>
            </a:r>
          </a:p>
          <a:p>
            <a:pPr>
              <a:lnSpc>
                <a:spcPct val="80000"/>
              </a:lnSpc>
              <a:buFontTx/>
              <a:buNone/>
            </a:pPr>
            <a:r>
              <a:rPr lang="en-US" altLang="zh-CN" sz="2000" b="1">
                <a:solidFill>
                  <a:schemeClr val="tx1"/>
                </a:solidFill>
              </a:rPr>
              <a:t>	printf("</a:t>
            </a:r>
            <a:r>
              <a:rPr lang="zh-CN" altLang="en-US" sz="2000" b="1">
                <a:solidFill>
                  <a:schemeClr val="tx1"/>
                </a:solidFill>
              </a:rPr>
              <a:t>请输入圆柱的底圆半径和高：</a:t>
            </a:r>
            <a:r>
              <a:rPr lang="en-US" altLang="zh-CN" sz="2000" b="1">
                <a:solidFill>
                  <a:schemeClr val="tx1"/>
                </a:solidFill>
              </a:rPr>
              <a:t>");</a:t>
            </a:r>
          </a:p>
          <a:p>
            <a:pPr>
              <a:lnSpc>
                <a:spcPct val="80000"/>
              </a:lnSpc>
              <a:buFontTx/>
              <a:buNone/>
            </a:pPr>
            <a:r>
              <a:rPr lang="en-US" altLang="zh-CN" sz="2000" b="1">
                <a:solidFill>
                  <a:schemeClr val="tx1"/>
                </a:solidFill>
              </a:rPr>
              <a:t>      scanf("%lf%lf",&amp;r,&amp;h);</a:t>
            </a:r>
          </a:p>
          <a:p>
            <a:pPr>
              <a:lnSpc>
                <a:spcPct val="80000"/>
              </a:lnSpc>
              <a:buFontTx/>
              <a:buNone/>
            </a:pPr>
            <a:r>
              <a:rPr lang="en-US" altLang="zh-CN" sz="2000" b="1">
                <a:solidFill>
                  <a:schemeClr val="tx1"/>
                </a:solidFill>
              </a:rPr>
              <a:t>      return (3.1415926*r*r*h);</a:t>
            </a:r>
          </a:p>
          <a:p>
            <a:pPr>
              <a:lnSpc>
                <a:spcPct val="80000"/>
              </a:lnSpc>
              <a:buFontTx/>
              <a:buNone/>
            </a:pPr>
            <a:r>
              <a:rPr lang="en-US" altLang="zh-CN" sz="2000" b="1">
                <a:solidFill>
                  <a:schemeClr val="tx1"/>
                </a:solidFill>
              </a:rPr>
              <a:t>}</a:t>
            </a:r>
          </a:p>
          <a:p>
            <a:pPr>
              <a:lnSpc>
                <a:spcPct val="80000"/>
              </a:lnSpc>
              <a:buFontTx/>
              <a:buNone/>
            </a:pPr>
            <a:r>
              <a:rPr lang="en-US" altLang="zh-CN" sz="2000" b="1">
                <a:solidFill>
                  <a:schemeClr val="tx1"/>
                </a:solidFill>
              </a:rPr>
              <a:t>double vol_cone() /* </a:t>
            </a:r>
            <a:r>
              <a:rPr lang="zh-CN" altLang="en-US" sz="2000" b="1">
                <a:solidFill>
                  <a:schemeClr val="tx1"/>
                </a:solidFill>
              </a:rPr>
              <a:t>计算圆锥体积*</a:t>
            </a:r>
            <a:r>
              <a:rPr lang="en-US" altLang="zh-CN" sz="2000" b="1">
                <a:solidFill>
                  <a:schemeClr val="tx1"/>
                </a:solidFill>
              </a:rPr>
              <a:t>/</a:t>
            </a:r>
          </a:p>
          <a:p>
            <a:pPr>
              <a:lnSpc>
                <a:spcPct val="80000"/>
              </a:lnSpc>
              <a:buFontTx/>
              <a:buNone/>
            </a:pPr>
            <a:r>
              <a:rPr lang="en-US" altLang="zh-CN" sz="2000" b="1">
                <a:solidFill>
                  <a:schemeClr val="tx1"/>
                </a:solidFill>
              </a:rPr>
              <a:t>{	double r,h;</a:t>
            </a:r>
          </a:p>
          <a:p>
            <a:pPr>
              <a:lnSpc>
                <a:spcPct val="80000"/>
              </a:lnSpc>
              <a:buFontTx/>
              <a:buNone/>
            </a:pPr>
            <a:r>
              <a:rPr lang="en-US" altLang="zh-CN" sz="2000" b="1">
                <a:solidFill>
                  <a:schemeClr val="tx1"/>
                </a:solidFill>
              </a:rPr>
              <a:t>	printf("</a:t>
            </a:r>
            <a:r>
              <a:rPr lang="zh-CN" altLang="en-US" sz="2000" b="1">
                <a:solidFill>
                  <a:schemeClr val="tx1"/>
                </a:solidFill>
              </a:rPr>
              <a:t>请输入圆锥的底圆半径和高：</a:t>
            </a:r>
            <a:r>
              <a:rPr lang="en-US" altLang="zh-CN" sz="2000" b="1">
                <a:solidFill>
                  <a:schemeClr val="tx1"/>
                </a:solidFill>
              </a:rPr>
              <a:t>");</a:t>
            </a:r>
          </a:p>
          <a:p>
            <a:pPr>
              <a:lnSpc>
                <a:spcPct val="80000"/>
              </a:lnSpc>
              <a:buFontTx/>
              <a:buNone/>
            </a:pPr>
            <a:r>
              <a:rPr lang="en-US" altLang="zh-CN" sz="2000" b="1">
                <a:solidFill>
                  <a:schemeClr val="tx1"/>
                </a:solidFill>
              </a:rPr>
              <a:t>      scanf("%lf%lf",&amp;r,&amp;h);</a:t>
            </a:r>
          </a:p>
          <a:p>
            <a:pPr>
              <a:lnSpc>
                <a:spcPct val="80000"/>
              </a:lnSpc>
              <a:buFontTx/>
              <a:buNone/>
            </a:pPr>
            <a:r>
              <a:rPr lang="en-US" altLang="zh-CN" sz="2000" b="1">
                <a:solidFill>
                  <a:schemeClr val="tx1"/>
                </a:solidFill>
              </a:rPr>
              <a:t>      return (3.1415926*r*r*h/3.0);</a:t>
            </a:r>
          </a:p>
          <a:p>
            <a:pPr>
              <a:lnSpc>
                <a:spcPct val="80000"/>
              </a:lnSpc>
              <a:buFontTx/>
              <a:buNone/>
            </a:pPr>
            <a:r>
              <a:rPr lang="en-US" altLang="zh-CN" sz="2000" b="1">
                <a:solidFill>
                  <a:schemeClr val="tx1"/>
                </a:solidFill>
              </a:rPr>
              <a: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6DD674E-D72E-463E-9ADB-A145BC17B721}" type="slidenum">
              <a:rPr lang="zh-CN" altLang="en-US" b="1">
                <a:solidFill>
                  <a:srgbClr val="FF9900"/>
                </a:solidFill>
              </a:rPr>
              <a:pPr>
                <a:defRPr/>
              </a:pPr>
              <a:t>54</a:t>
            </a:fld>
            <a:r>
              <a:rPr lang="zh-CN" altLang="en-US" b="1"/>
              <a:t> </a:t>
            </a:r>
            <a:r>
              <a:rPr lang="zh-CN" altLang="en-US"/>
              <a:t>页</a:t>
            </a:r>
          </a:p>
        </p:txBody>
      </p:sp>
      <p:sp>
        <p:nvSpPr>
          <p:cNvPr id="64515" name="Rectangle 2"/>
          <p:cNvSpPr>
            <a:spLocks noGrp="1" noChangeArrowheads="1"/>
          </p:cNvSpPr>
          <p:nvPr>
            <p:ph type="body" idx="1"/>
          </p:nvPr>
        </p:nvSpPr>
        <p:spPr>
          <a:xfrm>
            <a:off x="468313" y="117475"/>
            <a:ext cx="8424862" cy="6740525"/>
          </a:xfrm>
        </p:spPr>
        <p:txBody>
          <a:bodyPr/>
          <a:lstStyle/>
          <a:p>
            <a:pPr>
              <a:lnSpc>
                <a:spcPct val="80000"/>
              </a:lnSpc>
              <a:buFontTx/>
              <a:buNone/>
            </a:pPr>
            <a:r>
              <a:rPr lang="en-US" altLang="zh-CN" sz="2000" b="1">
                <a:solidFill>
                  <a:schemeClr val="tx1"/>
                </a:solidFill>
              </a:rPr>
              <a:t>main()</a:t>
            </a:r>
          </a:p>
          <a:p>
            <a:pPr>
              <a:lnSpc>
                <a:spcPct val="80000"/>
              </a:lnSpc>
              <a:buFontTx/>
              <a:buNone/>
            </a:pPr>
            <a:r>
              <a:rPr lang="en-US" altLang="zh-CN" sz="2000" b="1">
                <a:solidFill>
                  <a:schemeClr val="tx1"/>
                </a:solidFill>
              </a:rPr>
              <a:t>{	int choice;</a:t>
            </a:r>
          </a:p>
          <a:p>
            <a:pPr>
              <a:lnSpc>
                <a:spcPct val="80000"/>
              </a:lnSpc>
              <a:buFontTx/>
              <a:buNone/>
            </a:pPr>
            <a:r>
              <a:rPr lang="en-US" altLang="zh-CN" sz="2000" b="1">
                <a:solidFill>
                  <a:schemeClr val="tx1"/>
                </a:solidFill>
              </a:rPr>
              <a:t>    do</a:t>
            </a:r>
          </a:p>
          <a:p>
            <a:pPr>
              <a:lnSpc>
                <a:spcPct val="80000"/>
              </a:lnSpc>
              <a:buFontTx/>
              <a:buNone/>
            </a:pPr>
            <a:r>
              <a:rPr lang="en-US" altLang="zh-CN" sz="2000" b="1">
                <a:solidFill>
                  <a:schemeClr val="tx1"/>
                </a:solidFill>
              </a:rPr>
              <a:t>	{  printf("       ====</a:t>
            </a:r>
            <a:r>
              <a:rPr lang="zh-CN" altLang="en-US" sz="2000" b="1">
                <a:solidFill>
                  <a:schemeClr val="tx1"/>
                </a:solidFill>
              </a:rPr>
              <a:t>功能选项</a:t>
            </a:r>
            <a:r>
              <a:rPr lang="en-US" altLang="zh-CN" sz="2000" b="1">
                <a:solidFill>
                  <a:schemeClr val="tx1"/>
                </a:solidFill>
              </a:rPr>
              <a:t>====\n");</a:t>
            </a:r>
          </a:p>
          <a:p>
            <a:pPr>
              <a:lnSpc>
                <a:spcPct val="80000"/>
              </a:lnSpc>
              <a:buFontTx/>
              <a:buNone/>
            </a:pPr>
            <a:r>
              <a:rPr lang="en-US" altLang="zh-CN" sz="2000" b="1">
                <a:solidFill>
                  <a:schemeClr val="tx1"/>
                </a:solidFill>
              </a:rPr>
              <a:t>        printf("       1--</a:t>
            </a:r>
            <a:r>
              <a:rPr lang="zh-CN" altLang="en-US" sz="2000" b="1">
                <a:solidFill>
                  <a:schemeClr val="tx1"/>
                </a:solidFill>
              </a:rPr>
              <a:t>计算球体体积 </a:t>
            </a:r>
            <a:r>
              <a:rPr lang="en-US" altLang="zh-CN" sz="2000" b="1">
                <a:solidFill>
                  <a:schemeClr val="tx1"/>
                </a:solidFill>
              </a:rPr>
              <a:t>\n");</a:t>
            </a:r>
          </a:p>
          <a:p>
            <a:pPr>
              <a:lnSpc>
                <a:spcPct val="80000"/>
              </a:lnSpc>
              <a:buFontTx/>
              <a:buNone/>
            </a:pPr>
            <a:r>
              <a:rPr lang="en-US" altLang="zh-CN" sz="2000" b="1">
                <a:solidFill>
                  <a:schemeClr val="tx1"/>
                </a:solidFill>
              </a:rPr>
              <a:t>        printf("       2--</a:t>
            </a:r>
            <a:r>
              <a:rPr lang="zh-CN" altLang="en-US" sz="2000" b="1">
                <a:solidFill>
                  <a:schemeClr val="tx1"/>
                </a:solidFill>
              </a:rPr>
              <a:t>计算圆柱体积 </a:t>
            </a:r>
            <a:r>
              <a:rPr lang="en-US" altLang="zh-CN" sz="2000" b="1">
                <a:solidFill>
                  <a:schemeClr val="tx1"/>
                </a:solidFill>
              </a:rPr>
              <a:t>\n");</a:t>
            </a:r>
          </a:p>
          <a:p>
            <a:pPr>
              <a:lnSpc>
                <a:spcPct val="80000"/>
              </a:lnSpc>
              <a:buFontTx/>
              <a:buNone/>
            </a:pPr>
            <a:r>
              <a:rPr lang="en-US" altLang="zh-CN" sz="2000" b="1">
                <a:solidFill>
                  <a:schemeClr val="tx1"/>
                </a:solidFill>
              </a:rPr>
              <a:t>        printf("       3--</a:t>
            </a:r>
            <a:r>
              <a:rPr lang="zh-CN" altLang="en-US" sz="2000" b="1">
                <a:solidFill>
                  <a:schemeClr val="tx1"/>
                </a:solidFill>
              </a:rPr>
              <a:t>计算圆锥体积 </a:t>
            </a:r>
            <a:r>
              <a:rPr lang="en-US" altLang="zh-CN" sz="2000" b="1">
                <a:solidFill>
                  <a:schemeClr val="tx1"/>
                </a:solidFill>
              </a:rPr>
              <a:t>\n");</a:t>
            </a:r>
          </a:p>
          <a:p>
            <a:pPr>
              <a:lnSpc>
                <a:spcPct val="80000"/>
              </a:lnSpc>
              <a:buFontTx/>
              <a:buNone/>
            </a:pPr>
            <a:r>
              <a:rPr lang="en-US" altLang="zh-CN" sz="2000" b="1">
                <a:solidFill>
                  <a:schemeClr val="tx1"/>
                </a:solidFill>
              </a:rPr>
              <a:t>        printf("       0--</a:t>
            </a:r>
            <a:r>
              <a:rPr lang="zh-CN" altLang="en-US" sz="2000" b="1">
                <a:solidFill>
                  <a:schemeClr val="tx1"/>
                </a:solidFill>
              </a:rPr>
              <a:t>退        出  </a:t>
            </a:r>
            <a:r>
              <a:rPr lang="en-US" altLang="zh-CN" sz="2000" b="1">
                <a:solidFill>
                  <a:schemeClr val="tx1"/>
                </a:solidFill>
              </a:rPr>
              <a:t>\n");</a:t>
            </a:r>
          </a:p>
          <a:p>
            <a:pPr>
              <a:lnSpc>
                <a:spcPct val="80000"/>
              </a:lnSpc>
              <a:buFontTx/>
              <a:buNone/>
            </a:pPr>
            <a:r>
              <a:rPr lang="en-US" altLang="zh-CN" sz="2000" b="1">
                <a:solidFill>
                  <a:schemeClr val="tx1"/>
                </a:solidFill>
              </a:rPr>
              <a:t>        printf("</a:t>
            </a:r>
            <a:r>
              <a:rPr lang="zh-CN" altLang="en-US" sz="2000" b="1">
                <a:solidFill>
                  <a:schemeClr val="tx1"/>
                </a:solidFill>
              </a:rPr>
              <a:t>请选择</a:t>
            </a:r>
            <a:r>
              <a:rPr lang="en-US" altLang="zh-CN" sz="2000" b="1">
                <a:solidFill>
                  <a:schemeClr val="tx1"/>
                </a:solidFill>
              </a:rPr>
              <a:t>:  ");</a:t>
            </a:r>
          </a:p>
          <a:p>
            <a:pPr>
              <a:lnSpc>
                <a:spcPct val="80000"/>
              </a:lnSpc>
              <a:buFontTx/>
              <a:buNone/>
            </a:pPr>
            <a:r>
              <a:rPr lang="en-US" altLang="zh-CN" sz="2000" b="1">
                <a:solidFill>
                  <a:schemeClr val="tx1"/>
                </a:solidFill>
              </a:rPr>
              <a:t>        scanf("%d",&amp;choice);</a:t>
            </a:r>
          </a:p>
          <a:p>
            <a:pPr>
              <a:lnSpc>
                <a:spcPct val="80000"/>
              </a:lnSpc>
              <a:buFontTx/>
              <a:buNone/>
            </a:pPr>
            <a:r>
              <a:rPr lang="en-US" altLang="zh-CN" sz="2000" b="1">
                <a:solidFill>
                  <a:schemeClr val="tx1"/>
                </a:solidFill>
              </a:rPr>
              <a:t>        switch(choice)</a:t>
            </a:r>
          </a:p>
          <a:p>
            <a:pPr>
              <a:lnSpc>
                <a:spcPct val="80000"/>
              </a:lnSpc>
              <a:buFontTx/>
              <a:buNone/>
            </a:pPr>
            <a:r>
              <a:rPr lang="en-US" altLang="zh-CN" sz="2000" b="1">
                <a:solidFill>
                  <a:schemeClr val="tx1"/>
                </a:solidFill>
              </a:rPr>
              <a:t>	    {	case 1: </a:t>
            </a:r>
          </a:p>
          <a:p>
            <a:pPr>
              <a:lnSpc>
                <a:spcPct val="80000"/>
              </a:lnSpc>
              <a:buFontTx/>
              <a:buNone/>
            </a:pPr>
            <a:r>
              <a:rPr lang="en-US" altLang="zh-CN" sz="2000" b="1">
                <a:solidFill>
                  <a:schemeClr val="tx1"/>
                </a:solidFill>
              </a:rPr>
              <a:t>		   printf("</a:t>
            </a:r>
            <a:r>
              <a:rPr lang="zh-CN" altLang="en-US" sz="2000" b="1">
                <a:solidFill>
                  <a:schemeClr val="tx1"/>
                </a:solidFill>
              </a:rPr>
              <a:t>球体积为：</a:t>
            </a:r>
            <a:r>
              <a:rPr lang="en-US" altLang="zh-CN" sz="2000" b="1">
                <a:solidFill>
                  <a:schemeClr val="tx1"/>
                </a:solidFill>
              </a:rPr>
              <a:t>%.2f\n",vol_ball()); break;</a:t>
            </a:r>
          </a:p>
          <a:p>
            <a:pPr>
              <a:lnSpc>
                <a:spcPct val="80000"/>
              </a:lnSpc>
              <a:buFontTx/>
              <a:buNone/>
            </a:pPr>
            <a:r>
              <a:rPr lang="en-US" altLang="zh-CN" sz="2000" b="1">
                <a:solidFill>
                  <a:schemeClr val="tx1"/>
                </a:solidFill>
              </a:rPr>
              <a:t>            case 2:</a:t>
            </a:r>
          </a:p>
          <a:p>
            <a:pPr>
              <a:lnSpc>
                <a:spcPct val="80000"/>
              </a:lnSpc>
              <a:buFontTx/>
              <a:buNone/>
            </a:pPr>
            <a:r>
              <a:rPr lang="en-US" altLang="zh-CN" sz="2000" b="1">
                <a:solidFill>
                  <a:schemeClr val="tx1"/>
                </a:solidFill>
              </a:rPr>
              <a:t>              printf("</a:t>
            </a:r>
            <a:r>
              <a:rPr lang="zh-CN" altLang="en-US" sz="2000" b="1">
                <a:solidFill>
                  <a:schemeClr val="tx1"/>
                </a:solidFill>
              </a:rPr>
              <a:t>圆柱体积为：</a:t>
            </a:r>
            <a:r>
              <a:rPr lang="en-US" altLang="zh-CN" sz="2000" b="1">
                <a:solidFill>
                  <a:schemeClr val="tx1"/>
                </a:solidFill>
              </a:rPr>
              <a:t>%.2f\n",vol_cylind()); break;</a:t>
            </a:r>
          </a:p>
          <a:p>
            <a:pPr>
              <a:lnSpc>
                <a:spcPct val="80000"/>
              </a:lnSpc>
              <a:buFontTx/>
              <a:buNone/>
            </a:pPr>
            <a:r>
              <a:rPr lang="en-US" altLang="zh-CN" sz="2000" b="1">
                <a:solidFill>
                  <a:schemeClr val="tx1"/>
                </a:solidFill>
              </a:rPr>
              <a:t>            case 3:</a:t>
            </a:r>
          </a:p>
          <a:p>
            <a:pPr>
              <a:lnSpc>
                <a:spcPct val="80000"/>
              </a:lnSpc>
              <a:buFontTx/>
              <a:buNone/>
            </a:pPr>
            <a:r>
              <a:rPr lang="en-US" altLang="zh-CN" sz="2000" b="1">
                <a:solidFill>
                  <a:schemeClr val="tx1"/>
                </a:solidFill>
              </a:rPr>
              <a:t>              printf("</a:t>
            </a:r>
            <a:r>
              <a:rPr lang="zh-CN" altLang="en-US" sz="2000" b="1">
                <a:solidFill>
                  <a:schemeClr val="tx1"/>
                </a:solidFill>
              </a:rPr>
              <a:t>圆锥体积为：</a:t>
            </a:r>
            <a:r>
              <a:rPr lang="en-US" altLang="zh-CN" sz="2000" b="1">
                <a:solidFill>
                  <a:schemeClr val="tx1"/>
                </a:solidFill>
              </a:rPr>
              <a:t>%.2f\n",vol_cone());   break;</a:t>
            </a:r>
          </a:p>
          <a:p>
            <a:pPr>
              <a:lnSpc>
                <a:spcPct val="80000"/>
              </a:lnSpc>
              <a:buFontTx/>
              <a:buNone/>
            </a:pPr>
            <a:r>
              <a:rPr lang="en-US" altLang="zh-CN" sz="2000" b="1">
                <a:solidFill>
                  <a:schemeClr val="tx1"/>
                </a:solidFill>
              </a:rPr>
              <a:t>	        case 0: break;</a:t>
            </a:r>
          </a:p>
          <a:p>
            <a:pPr>
              <a:lnSpc>
                <a:spcPct val="80000"/>
              </a:lnSpc>
              <a:buFontTx/>
              <a:buNone/>
            </a:pPr>
            <a:r>
              <a:rPr lang="en-US" altLang="zh-CN" sz="2000" b="1">
                <a:solidFill>
                  <a:schemeClr val="tx1"/>
                </a:solidFill>
              </a:rPr>
              <a:t>	    }	</a:t>
            </a:r>
          </a:p>
          <a:p>
            <a:pPr>
              <a:lnSpc>
                <a:spcPct val="80000"/>
              </a:lnSpc>
              <a:buFontTx/>
              <a:buNone/>
            </a:pPr>
            <a:r>
              <a:rPr lang="en-US" altLang="zh-CN" sz="2000" b="1">
                <a:solidFill>
                  <a:schemeClr val="tx1"/>
                </a:solidFill>
              </a:rPr>
              <a:t>     }while(choice!=0);</a:t>
            </a:r>
          </a:p>
          <a:p>
            <a:pPr>
              <a:lnSpc>
                <a:spcPct val="80000"/>
              </a:lnSpc>
              <a:buFontTx/>
              <a:buNone/>
            </a:pPr>
            <a:r>
              <a:rPr lang="en-US" altLang="zh-CN" sz="2000" b="1">
                <a:solidFill>
                  <a:schemeClr val="tx1"/>
                </a:solidFill>
              </a:rPr>
              <a:t>  printf("</a:t>
            </a:r>
            <a:r>
              <a:rPr lang="zh-CN" altLang="en-US" sz="2000" b="1">
                <a:solidFill>
                  <a:schemeClr val="tx1"/>
                </a:solidFill>
              </a:rPr>
              <a:t>谢谢使用</a:t>
            </a:r>
            <a:r>
              <a:rPr lang="en-US" altLang="zh-CN" sz="2000" b="1">
                <a:solidFill>
                  <a:schemeClr val="tx1"/>
                </a:solidFill>
              </a:rPr>
              <a:t>! \n");</a:t>
            </a:r>
          </a:p>
          <a:p>
            <a:pPr>
              <a:lnSpc>
                <a:spcPct val="80000"/>
              </a:lnSpc>
              <a:buFontTx/>
              <a:buNone/>
            </a:pPr>
            <a:r>
              <a:rPr lang="en-US" altLang="zh-CN" sz="2000" b="1">
                <a:solidFill>
                  <a:schemeClr val="tx1"/>
                </a:solidFill>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txBox="1">
            <a:spLocks noGrp="1"/>
          </p:cNvSpPr>
          <p:nvPr/>
        </p:nvSpPr>
        <p:spPr bwMode="auto">
          <a:xfrm>
            <a:off x="6443663" y="6526213"/>
            <a:ext cx="2406650" cy="331787"/>
          </a:xfrm>
          <a:prstGeom prst="rect">
            <a:avLst/>
          </a:prstGeom>
          <a:noFill/>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CC99FF"/>
              </a:buClr>
              <a:buFont typeface="Monotype Sorts" pitchFamily="2" charset="2"/>
              <a:buNone/>
              <a:defRPr/>
            </a:pPr>
            <a:r>
              <a:rPr kumimoji="1" lang="zh-CN" altLang="en-US" sz="1600" b="0">
                <a:solidFill>
                  <a:srgbClr val="008000"/>
                </a:solidFill>
                <a:latin typeface="+mj-lt"/>
                <a:ea typeface="宋体" pitchFamily="2" charset="-122"/>
              </a:rPr>
              <a:t>共</a:t>
            </a:r>
            <a:r>
              <a:rPr kumimoji="1" lang="zh-CN" altLang="en-US" sz="1600" b="0">
                <a:solidFill>
                  <a:srgbClr val="FF9900"/>
                </a:solidFill>
                <a:latin typeface="+mj-lt"/>
                <a:ea typeface="宋体" pitchFamily="2" charset="-122"/>
              </a:rPr>
              <a:t> </a:t>
            </a:r>
            <a:r>
              <a:rPr kumimoji="1" lang="en-US" altLang="zh-CN" sz="1600" b="0">
                <a:solidFill>
                  <a:srgbClr val="FF9900"/>
                </a:solidFill>
                <a:latin typeface="+mj-lt"/>
                <a:ea typeface="宋体" pitchFamily="2" charset="-122"/>
              </a:rPr>
              <a:t>93 </a:t>
            </a:r>
            <a:r>
              <a:rPr kumimoji="1" lang="zh-CN" altLang="en-US" sz="1600" b="0">
                <a:solidFill>
                  <a:srgbClr val="008000"/>
                </a:solidFill>
                <a:latin typeface="+mj-lt"/>
                <a:ea typeface="宋体" pitchFamily="2" charset="-122"/>
              </a:rPr>
              <a:t>页   第 </a:t>
            </a:r>
            <a:fld id="{821FDECB-7D1C-4519-9C26-E70DF79C4D0D}" type="slidenum">
              <a:rPr kumimoji="1" lang="zh-CN" altLang="en-US" sz="1600">
                <a:solidFill>
                  <a:srgbClr val="FF9900"/>
                </a:solidFill>
                <a:latin typeface="+mj-lt"/>
                <a:ea typeface="宋体" pitchFamily="2" charset="-122"/>
              </a:rPr>
              <a:pPr>
                <a:spcBef>
                  <a:spcPct val="20000"/>
                </a:spcBef>
                <a:buClr>
                  <a:srgbClr val="CC99FF"/>
                </a:buClr>
                <a:buFont typeface="Monotype Sorts" pitchFamily="2" charset="2"/>
                <a:buNone/>
                <a:defRPr/>
              </a:pPr>
              <a:t>55</a:t>
            </a:fld>
            <a:r>
              <a:rPr kumimoji="1" lang="zh-CN" altLang="en-US" sz="1600">
                <a:solidFill>
                  <a:srgbClr val="008000"/>
                </a:solidFill>
                <a:latin typeface="+mj-lt"/>
                <a:ea typeface="宋体" pitchFamily="2" charset="-122"/>
              </a:rPr>
              <a:t> </a:t>
            </a:r>
            <a:r>
              <a:rPr kumimoji="1" lang="zh-CN" altLang="en-US" sz="1600" b="0">
                <a:solidFill>
                  <a:srgbClr val="008000"/>
                </a:solidFill>
                <a:latin typeface="+mj-lt"/>
                <a:ea typeface="宋体" pitchFamily="2" charset="-122"/>
              </a:rPr>
              <a:t>页</a:t>
            </a:r>
          </a:p>
        </p:txBody>
      </p:sp>
      <p:sp>
        <p:nvSpPr>
          <p:cNvPr id="171011" name="Rectangle 3"/>
          <p:cNvSpPr>
            <a:spLocks noGrp="1" noChangeArrowheads="1"/>
          </p:cNvSpPr>
          <p:nvPr>
            <p:ph type="body" idx="4294967295"/>
          </p:nvPr>
        </p:nvSpPr>
        <p:spPr>
          <a:xfrm>
            <a:off x="250825" y="260350"/>
            <a:ext cx="4321175" cy="6264275"/>
          </a:xfrm>
          <a:ln>
            <a:solidFill>
              <a:srgbClr val="006600"/>
            </a:solidFill>
            <a:miter lim="800000"/>
            <a:headEnd/>
            <a:tailEnd/>
          </a:ln>
          <a:extLst>
            <a:ext uri="{909E8E84-426E-40DD-AFC4-6F175D3DCCD1}">
              <a14:hiddenFill xmlns:a14="http://schemas.microsoft.com/office/drawing/2010/main">
                <a:solidFill>
                  <a:srgbClr val="CCFFFF"/>
                </a:solidFill>
              </a14:hiddenFill>
            </a:ext>
          </a:extLst>
        </p:spPr>
        <p:txBody>
          <a:bodyPr/>
          <a:lstStyle/>
          <a:p>
            <a:pPr>
              <a:lnSpc>
                <a:spcPct val="90000"/>
              </a:lnSpc>
              <a:buFontTx/>
              <a:buNone/>
            </a:pPr>
            <a:r>
              <a:rPr lang="zh-CN" altLang="en-US" sz="2200" b="1">
                <a:solidFill>
                  <a:schemeClr val="tx1"/>
                </a:solidFill>
                <a:latin typeface="宋体" charset="-122"/>
              </a:rPr>
              <a:t>函数程序设计归纳：</a:t>
            </a:r>
          </a:p>
          <a:p>
            <a:pPr>
              <a:lnSpc>
                <a:spcPct val="90000"/>
              </a:lnSpc>
              <a:buFontTx/>
              <a:buNone/>
            </a:pPr>
            <a:r>
              <a:rPr lang="en-US" altLang="zh-CN" sz="2200" b="1">
                <a:solidFill>
                  <a:schemeClr val="tx1"/>
                </a:solidFill>
              </a:rPr>
              <a:t>1. </a:t>
            </a:r>
            <a:r>
              <a:rPr lang="zh-CN" altLang="en-US" sz="2200" b="1">
                <a:solidFill>
                  <a:schemeClr val="tx1"/>
                </a:solidFill>
              </a:rPr>
              <a:t>有返回值、值传递</a:t>
            </a:r>
          </a:p>
          <a:p>
            <a:pPr>
              <a:lnSpc>
                <a:spcPct val="90000"/>
              </a:lnSpc>
              <a:buFontTx/>
              <a:buNone/>
            </a:pPr>
            <a:r>
              <a:rPr lang="en-US" altLang="zh-CN" sz="2200" b="1">
                <a:solidFill>
                  <a:schemeClr val="tx1"/>
                </a:solidFill>
              </a:rPr>
              <a:t>    </a:t>
            </a:r>
            <a:r>
              <a:rPr lang="en-US" altLang="zh-CN" sz="2200" b="1">
                <a:solidFill>
                  <a:srgbClr val="CC0000"/>
                </a:solidFill>
                <a:latin typeface="Arial" charset="0"/>
              </a:rPr>
              <a:t>int </a:t>
            </a:r>
            <a:r>
              <a:rPr lang="en-US" altLang="zh-CN" sz="2200" b="1">
                <a:solidFill>
                  <a:schemeClr val="tx1"/>
                </a:solidFill>
                <a:latin typeface="Arial" charset="0"/>
              </a:rPr>
              <a:t> add(</a:t>
            </a:r>
            <a:r>
              <a:rPr lang="en-US" altLang="zh-CN" sz="2200" b="1">
                <a:solidFill>
                  <a:schemeClr val="hlink"/>
                </a:solidFill>
                <a:latin typeface="Arial" charset="0"/>
              </a:rPr>
              <a:t>int x,int y</a:t>
            </a:r>
            <a:r>
              <a:rPr lang="en-US" altLang="zh-CN" sz="2200" b="1">
                <a:solidFill>
                  <a:schemeClr val="tx1"/>
                </a:solidFill>
                <a:latin typeface="Arial" charset="0"/>
              </a:rPr>
              <a:t>)</a:t>
            </a:r>
          </a:p>
          <a:p>
            <a:pPr>
              <a:lnSpc>
                <a:spcPct val="90000"/>
              </a:lnSpc>
              <a:buFontTx/>
              <a:buNone/>
            </a:pPr>
            <a:r>
              <a:rPr lang="en-US" altLang="zh-CN" sz="2200" b="1">
                <a:solidFill>
                  <a:schemeClr val="tx1"/>
                </a:solidFill>
                <a:latin typeface="Arial" charset="0"/>
              </a:rPr>
              <a:t>    { </a:t>
            </a:r>
          </a:p>
          <a:p>
            <a:pPr>
              <a:lnSpc>
                <a:spcPct val="90000"/>
              </a:lnSpc>
              <a:buFontTx/>
              <a:buNone/>
            </a:pPr>
            <a:r>
              <a:rPr lang="en-US" altLang="zh-CN" sz="2200" b="1">
                <a:solidFill>
                  <a:schemeClr val="tx1"/>
                </a:solidFill>
                <a:latin typeface="Arial" charset="0"/>
              </a:rPr>
              <a:t>         int  sum;</a:t>
            </a:r>
          </a:p>
          <a:p>
            <a:pPr>
              <a:lnSpc>
                <a:spcPct val="90000"/>
              </a:lnSpc>
              <a:buFontTx/>
              <a:buNone/>
            </a:pPr>
            <a:r>
              <a:rPr lang="en-US" altLang="zh-CN" sz="2200" b="1">
                <a:solidFill>
                  <a:schemeClr val="tx1"/>
                </a:solidFill>
                <a:latin typeface="Arial" charset="0"/>
              </a:rPr>
              <a:t>         sum=x+y;</a:t>
            </a:r>
          </a:p>
          <a:p>
            <a:pPr>
              <a:lnSpc>
                <a:spcPct val="90000"/>
              </a:lnSpc>
              <a:buFontTx/>
              <a:buNone/>
            </a:pPr>
            <a:r>
              <a:rPr lang="en-US" altLang="zh-CN" sz="2200" b="1">
                <a:solidFill>
                  <a:schemeClr val="tx1"/>
                </a:solidFill>
                <a:latin typeface="Arial" charset="0"/>
              </a:rPr>
              <a:t>         </a:t>
            </a:r>
            <a:r>
              <a:rPr lang="en-US" altLang="zh-CN" sz="2200" b="1">
                <a:solidFill>
                  <a:srgbClr val="CC0000"/>
                </a:solidFill>
                <a:latin typeface="Arial" charset="0"/>
              </a:rPr>
              <a:t>return sum;</a:t>
            </a:r>
          </a:p>
          <a:p>
            <a:pPr>
              <a:lnSpc>
                <a:spcPct val="90000"/>
              </a:lnSpc>
              <a:buFontTx/>
              <a:buNone/>
            </a:pPr>
            <a:r>
              <a:rPr lang="en-US" altLang="zh-CN" sz="2200" b="1">
                <a:solidFill>
                  <a:schemeClr val="tx1"/>
                </a:solidFill>
                <a:latin typeface="Arial" charset="0"/>
              </a:rPr>
              <a:t>   }</a:t>
            </a:r>
          </a:p>
          <a:p>
            <a:pPr>
              <a:lnSpc>
                <a:spcPct val="90000"/>
              </a:lnSpc>
              <a:buFontTx/>
              <a:buNone/>
            </a:pPr>
            <a:r>
              <a:rPr lang="en-US" altLang="zh-CN" sz="2200" b="1">
                <a:solidFill>
                  <a:schemeClr val="tx1"/>
                </a:solidFill>
                <a:latin typeface="Arial" charset="0"/>
              </a:rPr>
              <a:t>   int  main()</a:t>
            </a:r>
          </a:p>
          <a:p>
            <a:pPr>
              <a:lnSpc>
                <a:spcPct val="90000"/>
              </a:lnSpc>
              <a:buFontTx/>
              <a:buNone/>
            </a:pPr>
            <a:r>
              <a:rPr lang="en-US" altLang="zh-CN" sz="2200" b="1">
                <a:solidFill>
                  <a:schemeClr val="tx1"/>
                </a:solidFill>
                <a:latin typeface="Arial" charset="0"/>
              </a:rPr>
              <a:t>   { </a:t>
            </a:r>
          </a:p>
          <a:p>
            <a:pPr>
              <a:lnSpc>
                <a:spcPct val="90000"/>
              </a:lnSpc>
              <a:buFontTx/>
              <a:buNone/>
            </a:pPr>
            <a:r>
              <a:rPr lang="en-US" altLang="zh-CN" sz="2200" b="1">
                <a:solidFill>
                  <a:schemeClr val="tx1"/>
                </a:solidFill>
                <a:latin typeface="Arial" charset="0"/>
              </a:rPr>
              <a:t>       int a,b;</a:t>
            </a:r>
          </a:p>
          <a:p>
            <a:pPr>
              <a:lnSpc>
                <a:spcPct val="90000"/>
              </a:lnSpc>
              <a:buFontTx/>
              <a:buNone/>
            </a:pPr>
            <a:r>
              <a:rPr lang="en-US" altLang="zh-CN" sz="2200" b="1">
                <a:solidFill>
                  <a:schemeClr val="tx1"/>
                </a:solidFill>
                <a:latin typeface="Arial" charset="0"/>
              </a:rPr>
              <a:t>       scanf(“%d%d”,&amp;a,&amp;b);</a:t>
            </a:r>
          </a:p>
          <a:p>
            <a:pPr>
              <a:lnSpc>
                <a:spcPct val="90000"/>
              </a:lnSpc>
              <a:buFontTx/>
              <a:buNone/>
            </a:pPr>
            <a:r>
              <a:rPr lang="en-US" altLang="zh-CN" sz="2200" b="1">
                <a:solidFill>
                  <a:schemeClr val="tx1"/>
                </a:solidFill>
                <a:latin typeface="Arial" charset="0"/>
              </a:rPr>
              <a:t>       printf(“max=%d\n”,</a:t>
            </a:r>
            <a:r>
              <a:rPr lang="en-US" altLang="zh-CN" sz="2200" b="1">
                <a:solidFill>
                  <a:srgbClr val="CC0000"/>
                </a:solidFill>
                <a:latin typeface="Arial" charset="0"/>
              </a:rPr>
              <a:t>add(a,b)</a:t>
            </a:r>
            <a:r>
              <a:rPr lang="en-US" altLang="zh-CN" sz="2200" b="1">
                <a:solidFill>
                  <a:srgbClr val="000066"/>
                </a:solidFill>
                <a:latin typeface="Arial" charset="0"/>
              </a:rPr>
              <a:t>);</a:t>
            </a:r>
          </a:p>
          <a:p>
            <a:pPr>
              <a:lnSpc>
                <a:spcPct val="90000"/>
              </a:lnSpc>
              <a:buFontTx/>
              <a:buNone/>
            </a:pPr>
            <a:r>
              <a:rPr lang="en-US" altLang="zh-CN" sz="2200" b="1">
                <a:solidFill>
                  <a:schemeClr val="tx1"/>
                </a:solidFill>
                <a:latin typeface="Arial" charset="0"/>
              </a:rPr>
              <a:t>   }</a:t>
            </a:r>
          </a:p>
        </p:txBody>
      </p:sp>
      <p:sp>
        <p:nvSpPr>
          <p:cNvPr id="2" name="Rectangle 3"/>
          <p:cNvSpPr>
            <a:spLocks noChangeArrowheads="1"/>
          </p:cNvSpPr>
          <p:nvPr/>
        </p:nvSpPr>
        <p:spPr bwMode="auto">
          <a:xfrm>
            <a:off x="4572000" y="188913"/>
            <a:ext cx="4321175" cy="6264275"/>
          </a:xfrm>
          <a:prstGeom prst="rect">
            <a:avLst/>
          </a:prstGeom>
          <a:solidFill>
            <a:srgbClr val="CCFFFF"/>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defTabSz="762000" eaLnBrk="0" hangingPunct="0">
              <a:spcBef>
                <a:spcPct val="20000"/>
              </a:spcBef>
            </a:pPr>
            <a:r>
              <a:rPr kumimoji="1" lang="zh-CN" altLang="en-US" sz="2400">
                <a:latin typeface="宋体" charset="-122"/>
              </a:rPr>
              <a:t>函数程序设计归纳：</a:t>
            </a:r>
          </a:p>
          <a:p>
            <a:pPr marL="342900" indent="-342900" algn="l" defTabSz="762000" eaLnBrk="0" hangingPunct="0">
              <a:spcBef>
                <a:spcPct val="20000"/>
              </a:spcBef>
            </a:pPr>
            <a:r>
              <a:rPr kumimoji="1" lang="en-US" altLang="zh-CN" sz="2000"/>
              <a:t>2. </a:t>
            </a:r>
            <a:r>
              <a:rPr kumimoji="1" lang="zh-CN" altLang="en-US" sz="2000"/>
              <a:t>无返回值、值传递</a:t>
            </a:r>
          </a:p>
          <a:p>
            <a:pPr marL="342900" indent="-342900" algn="l" defTabSz="762000" eaLnBrk="0" hangingPunct="0">
              <a:spcBef>
                <a:spcPct val="20000"/>
              </a:spcBef>
            </a:pPr>
            <a:r>
              <a:rPr kumimoji="1" lang="en-US" altLang="zh-CN" sz="2000"/>
              <a:t>    </a:t>
            </a:r>
            <a:r>
              <a:rPr kumimoji="1" lang="en-US" altLang="zh-CN" sz="2400">
                <a:solidFill>
                  <a:srgbClr val="CC0000"/>
                </a:solidFill>
              </a:rPr>
              <a:t>void</a:t>
            </a:r>
            <a:r>
              <a:rPr kumimoji="1" lang="en-US" altLang="zh-CN" sz="2400">
                <a:solidFill>
                  <a:srgbClr val="CC0000"/>
                </a:solidFill>
                <a:latin typeface="Arial" charset="0"/>
              </a:rPr>
              <a:t> </a:t>
            </a:r>
            <a:r>
              <a:rPr kumimoji="1" lang="en-US" altLang="zh-CN" sz="2400">
                <a:latin typeface="Arial" charset="0"/>
              </a:rPr>
              <a:t> swap(</a:t>
            </a:r>
            <a:r>
              <a:rPr kumimoji="1" lang="en-US" altLang="zh-CN" sz="2400">
                <a:solidFill>
                  <a:schemeClr val="hlink"/>
                </a:solidFill>
                <a:latin typeface="Arial" charset="0"/>
              </a:rPr>
              <a:t>int x,int y</a:t>
            </a:r>
            <a:r>
              <a:rPr kumimoji="1" lang="en-US" altLang="zh-CN" sz="2400">
                <a:latin typeface="Arial" charset="0"/>
              </a:rPr>
              <a:t>)</a:t>
            </a:r>
          </a:p>
          <a:p>
            <a:pPr marL="342900" indent="-342900" algn="l" defTabSz="762000" eaLnBrk="0" hangingPunct="0">
              <a:spcBef>
                <a:spcPct val="20000"/>
              </a:spcBef>
            </a:pPr>
            <a:r>
              <a:rPr kumimoji="1" lang="en-US" altLang="zh-CN" sz="2400">
                <a:latin typeface="Arial" charset="0"/>
              </a:rPr>
              <a:t>    { </a:t>
            </a:r>
          </a:p>
          <a:p>
            <a:pPr marL="342900" indent="-342900" algn="l" defTabSz="762000" eaLnBrk="0" hangingPunct="0">
              <a:spcBef>
                <a:spcPct val="20000"/>
              </a:spcBef>
            </a:pPr>
            <a:r>
              <a:rPr kumimoji="1" lang="en-US" altLang="zh-CN" sz="2400">
                <a:latin typeface="Arial" charset="0"/>
              </a:rPr>
              <a:t>         int  t;</a:t>
            </a:r>
          </a:p>
          <a:p>
            <a:pPr marL="342900" indent="-342900" algn="l" defTabSz="762000" eaLnBrk="0" hangingPunct="0">
              <a:spcBef>
                <a:spcPct val="20000"/>
              </a:spcBef>
            </a:pPr>
            <a:r>
              <a:rPr kumimoji="1" lang="en-US" altLang="zh-CN" sz="2400">
                <a:latin typeface="Arial" charset="0"/>
              </a:rPr>
              <a:t>         ……</a:t>
            </a:r>
          </a:p>
          <a:p>
            <a:pPr marL="342900" indent="-342900" algn="l" defTabSz="762000" eaLnBrk="0" hangingPunct="0">
              <a:spcBef>
                <a:spcPct val="20000"/>
              </a:spcBef>
            </a:pPr>
            <a:r>
              <a:rPr kumimoji="1" lang="en-US" altLang="zh-CN" sz="2400">
                <a:latin typeface="Arial" charset="0"/>
              </a:rPr>
              <a:t>         printf(“%d,%d\n”,x,y);</a:t>
            </a:r>
          </a:p>
          <a:p>
            <a:pPr marL="342900" indent="-342900" algn="l" defTabSz="762000" eaLnBrk="0" hangingPunct="0">
              <a:spcBef>
                <a:spcPct val="20000"/>
              </a:spcBef>
            </a:pPr>
            <a:r>
              <a:rPr kumimoji="1" lang="en-US" altLang="zh-CN" sz="2400">
                <a:latin typeface="Arial" charset="0"/>
              </a:rPr>
              <a:t>   }</a:t>
            </a:r>
          </a:p>
          <a:p>
            <a:pPr marL="342900" indent="-342900" algn="l" defTabSz="762000" eaLnBrk="0" hangingPunct="0">
              <a:spcBef>
                <a:spcPct val="20000"/>
              </a:spcBef>
            </a:pPr>
            <a:r>
              <a:rPr kumimoji="1" lang="en-US" altLang="zh-CN" sz="2400">
                <a:latin typeface="Arial" charset="0"/>
              </a:rPr>
              <a:t>   int  main()</a:t>
            </a:r>
          </a:p>
          <a:p>
            <a:pPr marL="342900" indent="-342900" algn="l" defTabSz="762000" eaLnBrk="0" hangingPunct="0">
              <a:spcBef>
                <a:spcPct val="20000"/>
              </a:spcBef>
            </a:pPr>
            <a:r>
              <a:rPr kumimoji="1" lang="en-US" altLang="zh-CN" sz="2400">
                <a:latin typeface="Arial" charset="0"/>
              </a:rPr>
              <a:t>   { </a:t>
            </a:r>
          </a:p>
          <a:p>
            <a:pPr marL="342900" indent="-342900" algn="l" defTabSz="762000" eaLnBrk="0" hangingPunct="0">
              <a:spcBef>
                <a:spcPct val="20000"/>
              </a:spcBef>
            </a:pPr>
            <a:r>
              <a:rPr kumimoji="1" lang="en-US" altLang="zh-CN" sz="2400">
                <a:latin typeface="Arial" charset="0"/>
              </a:rPr>
              <a:t>       int a,b;</a:t>
            </a:r>
          </a:p>
          <a:p>
            <a:pPr marL="342900" indent="-342900" algn="l" defTabSz="762000" eaLnBrk="0" hangingPunct="0">
              <a:spcBef>
                <a:spcPct val="20000"/>
              </a:spcBef>
            </a:pPr>
            <a:r>
              <a:rPr kumimoji="1" lang="en-US" altLang="zh-CN" sz="2400">
                <a:latin typeface="Arial" charset="0"/>
              </a:rPr>
              <a:t>       scanf(“%d%d”,&amp;a,&amp;b);</a:t>
            </a:r>
          </a:p>
          <a:p>
            <a:pPr marL="342900" indent="-342900" algn="l" defTabSz="762000" eaLnBrk="0" hangingPunct="0">
              <a:spcBef>
                <a:spcPct val="20000"/>
              </a:spcBef>
            </a:pPr>
            <a:r>
              <a:rPr kumimoji="1" lang="en-US" altLang="zh-CN" sz="2400">
                <a:solidFill>
                  <a:srgbClr val="FF0000"/>
                </a:solidFill>
                <a:latin typeface="Arial" charset="0"/>
              </a:rPr>
              <a:t>       swap(a,b</a:t>
            </a:r>
            <a:r>
              <a:rPr kumimoji="1" lang="en-US" altLang="zh-CN" sz="2400">
                <a:solidFill>
                  <a:srgbClr val="CC0000"/>
                </a:solidFill>
                <a:latin typeface="Arial" charset="0"/>
              </a:rPr>
              <a:t>);</a:t>
            </a:r>
            <a:r>
              <a:rPr kumimoji="1" lang="en-US" altLang="zh-CN" sz="2400">
                <a:latin typeface="Arial" charset="0"/>
              </a:rPr>
              <a:t>   </a:t>
            </a:r>
          </a:p>
          <a:p>
            <a:pPr marL="342900" indent="-342900" algn="l" defTabSz="762000" eaLnBrk="0" hangingPunct="0">
              <a:spcBef>
                <a:spcPct val="20000"/>
              </a:spcBef>
            </a:pPr>
            <a:r>
              <a:rPr kumimoji="1" lang="en-US" altLang="zh-CN" sz="2400">
                <a:latin typeface="Arial" charset="0"/>
              </a:rPr>
              <a:t>       ……</a:t>
            </a:r>
          </a:p>
          <a:p>
            <a:pPr marL="342900" indent="-342900" algn="l" defTabSz="762000" eaLnBrk="0" hangingPunct="0">
              <a:spcBef>
                <a:spcPct val="20000"/>
              </a:spcBef>
            </a:pPr>
            <a:r>
              <a:rPr kumimoji="1" lang="en-US" altLang="zh-CN" sz="2400">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bg/>
                                          </p:spTgt>
                                        </p:tgtEl>
                                        <p:attrNameLst>
                                          <p:attrName>style.visibility</p:attrName>
                                        </p:attrNameLst>
                                      </p:cBhvr>
                                      <p:to>
                                        <p:strVal val="visible"/>
                                      </p:to>
                                    </p:set>
                                    <p:animEffect transition="in" filter="wipe(left)">
                                      <p:cBhvr>
                                        <p:cTn id="7" dur="500"/>
                                        <p:tgtEl>
                                          <p:spTgt spid="17101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pRg st="0" end="0"/>
                                            </p:txEl>
                                          </p:spTgt>
                                        </p:tgtEl>
                                        <p:attrNameLst>
                                          <p:attrName>style.visibility</p:attrName>
                                        </p:attrNameLst>
                                      </p:cBhvr>
                                      <p:to>
                                        <p:strVal val="visible"/>
                                      </p:to>
                                    </p:set>
                                    <p:animEffect transition="in" filter="wipe(left)">
                                      <p:cBhvr>
                                        <p:cTn id="12" dur="500"/>
                                        <p:tgtEl>
                                          <p:spTgt spid="1710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pRg st="1" end="1"/>
                                            </p:txEl>
                                          </p:spTgt>
                                        </p:tgtEl>
                                        <p:attrNameLst>
                                          <p:attrName>style.visibility</p:attrName>
                                        </p:attrNameLst>
                                      </p:cBhvr>
                                      <p:to>
                                        <p:strVal val="visible"/>
                                      </p:to>
                                    </p:set>
                                    <p:animEffect transition="in" filter="wipe(left)">
                                      <p:cBhvr>
                                        <p:cTn id="17" dur="500"/>
                                        <p:tgtEl>
                                          <p:spTgt spid="1710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pRg st="2" end="2"/>
                                            </p:txEl>
                                          </p:spTgt>
                                        </p:tgtEl>
                                        <p:attrNameLst>
                                          <p:attrName>style.visibility</p:attrName>
                                        </p:attrNameLst>
                                      </p:cBhvr>
                                      <p:to>
                                        <p:strVal val="visible"/>
                                      </p:to>
                                    </p:set>
                                    <p:animEffect transition="in" filter="wipe(left)">
                                      <p:cBhvr>
                                        <p:cTn id="22" dur="500"/>
                                        <p:tgtEl>
                                          <p:spTgt spid="1710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pRg st="3" end="3"/>
                                            </p:txEl>
                                          </p:spTgt>
                                        </p:tgtEl>
                                        <p:attrNameLst>
                                          <p:attrName>style.visibility</p:attrName>
                                        </p:attrNameLst>
                                      </p:cBhvr>
                                      <p:to>
                                        <p:strVal val="visible"/>
                                      </p:to>
                                    </p:set>
                                    <p:animEffect transition="in" filter="wipe(left)">
                                      <p:cBhvr>
                                        <p:cTn id="27" dur="500"/>
                                        <p:tgtEl>
                                          <p:spTgt spid="1710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1">
                                            <p:txEl>
                                              <p:pRg st="4" end="4"/>
                                            </p:txEl>
                                          </p:spTgt>
                                        </p:tgtEl>
                                        <p:attrNameLst>
                                          <p:attrName>style.visibility</p:attrName>
                                        </p:attrNameLst>
                                      </p:cBhvr>
                                      <p:to>
                                        <p:strVal val="visible"/>
                                      </p:to>
                                    </p:set>
                                    <p:animEffect transition="in" filter="wipe(left)">
                                      <p:cBhvr>
                                        <p:cTn id="32" dur="500"/>
                                        <p:tgtEl>
                                          <p:spTgt spid="1710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11">
                                            <p:txEl>
                                              <p:pRg st="5" end="5"/>
                                            </p:txEl>
                                          </p:spTgt>
                                        </p:tgtEl>
                                        <p:attrNameLst>
                                          <p:attrName>style.visibility</p:attrName>
                                        </p:attrNameLst>
                                      </p:cBhvr>
                                      <p:to>
                                        <p:strVal val="visible"/>
                                      </p:to>
                                    </p:set>
                                    <p:animEffect transition="in" filter="wipe(left)">
                                      <p:cBhvr>
                                        <p:cTn id="37" dur="500"/>
                                        <p:tgtEl>
                                          <p:spTgt spid="17101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1011">
                                            <p:txEl>
                                              <p:pRg st="6" end="6"/>
                                            </p:txEl>
                                          </p:spTgt>
                                        </p:tgtEl>
                                        <p:attrNameLst>
                                          <p:attrName>style.visibility</p:attrName>
                                        </p:attrNameLst>
                                      </p:cBhvr>
                                      <p:to>
                                        <p:strVal val="visible"/>
                                      </p:to>
                                    </p:set>
                                    <p:animEffect transition="in" filter="wipe(left)">
                                      <p:cBhvr>
                                        <p:cTn id="42" dur="500"/>
                                        <p:tgtEl>
                                          <p:spTgt spid="17101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1011">
                                            <p:txEl>
                                              <p:pRg st="7" end="7"/>
                                            </p:txEl>
                                          </p:spTgt>
                                        </p:tgtEl>
                                        <p:attrNameLst>
                                          <p:attrName>style.visibility</p:attrName>
                                        </p:attrNameLst>
                                      </p:cBhvr>
                                      <p:to>
                                        <p:strVal val="visible"/>
                                      </p:to>
                                    </p:set>
                                    <p:animEffect transition="in" filter="wipe(left)">
                                      <p:cBhvr>
                                        <p:cTn id="47" dur="500"/>
                                        <p:tgtEl>
                                          <p:spTgt spid="17101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1011">
                                            <p:txEl>
                                              <p:pRg st="8" end="8"/>
                                            </p:txEl>
                                          </p:spTgt>
                                        </p:tgtEl>
                                        <p:attrNameLst>
                                          <p:attrName>style.visibility</p:attrName>
                                        </p:attrNameLst>
                                      </p:cBhvr>
                                      <p:to>
                                        <p:strVal val="visible"/>
                                      </p:to>
                                    </p:set>
                                    <p:animEffect transition="in" filter="wipe(left)">
                                      <p:cBhvr>
                                        <p:cTn id="52" dur="500"/>
                                        <p:tgtEl>
                                          <p:spTgt spid="17101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1011">
                                            <p:txEl>
                                              <p:pRg st="9" end="9"/>
                                            </p:txEl>
                                          </p:spTgt>
                                        </p:tgtEl>
                                        <p:attrNameLst>
                                          <p:attrName>style.visibility</p:attrName>
                                        </p:attrNameLst>
                                      </p:cBhvr>
                                      <p:to>
                                        <p:strVal val="visible"/>
                                      </p:to>
                                    </p:set>
                                    <p:animEffect transition="in" filter="wipe(left)">
                                      <p:cBhvr>
                                        <p:cTn id="57" dur="500"/>
                                        <p:tgtEl>
                                          <p:spTgt spid="17101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1011">
                                            <p:txEl>
                                              <p:pRg st="10" end="10"/>
                                            </p:txEl>
                                          </p:spTgt>
                                        </p:tgtEl>
                                        <p:attrNameLst>
                                          <p:attrName>style.visibility</p:attrName>
                                        </p:attrNameLst>
                                      </p:cBhvr>
                                      <p:to>
                                        <p:strVal val="visible"/>
                                      </p:to>
                                    </p:set>
                                    <p:animEffect transition="in" filter="wipe(left)">
                                      <p:cBhvr>
                                        <p:cTn id="62" dur="500"/>
                                        <p:tgtEl>
                                          <p:spTgt spid="17101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1011">
                                            <p:txEl>
                                              <p:pRg st="11" end="11"/>
                                            </p:txEl>
                                          </p:spTgt>
                                        </p:tgtEl>
                                        <p:attrNameLst>
                                          <p:attrName>style.visibility</p:attrName>
                                        </p:attrNameLst>
                                      </p:cBhvr>
                                      <p:to>
                                        <p:strVal val="visible"/>
                                      </p:to>
                                    </p:set>
                                    <p:animEffect transition="in" filter="wipe(left)">
                                      <p:cBhvr>
                                        <p:cTn id="67" dur="500"/>
                                        <p:tgtEl>
                                          <p:spTgt spid="171011">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1011">
                                            <p:txEl>
                                              <p:pRg st="12" end="12"/>
                                            </p:txEl>
                                          </p:spTgt>
                                        </p:tgtEl>
                                        <p:attrNameLst>
                                          <p:attrName>style.visibility</p:attrName>
                                        </p:attrNameLst>
                                      </p:cBhvr>
                                      <p:to>
                                        <p:strVal val="visible"/>
                                      </p:to>
                                    </p:set>
                                    <p:animEffect transition="in" filter="wipe(left)">
                                      <p:cBhvr>
                                        <p:cTn id="72" dur="500"/>
                                        <p:tgtEl>
                                          <p:spTgt spid="171011">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1011">
                                            <p:txEl>
                                              <p:pRg st="13" end="13"/>
                                            </p:txEl>
                                          </p:spTgt>
                                        </p:tgtEl>
                                        <p:attrNameLst>
                                          <p:attrName>style.visibility</p:attrName>
                                        </p:attrNameLst>
                                      </p:cBhvr>
                                      <p:to>
                                        <p:strVal val="visible"/>
                                      </p:to>
                                    </p:set>
                                    <p:animEffect transition="in" filter="wipe(left)">
                                      <p:cBhvr>
                                        <p:cTn id="77" dur="500"/>
                                        <p:tgtEl>
                                          <p:spTgt spid="171011">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
                                            <p:bg/>
                                          </p:spTgt>
                                        </p:tgtEl>
                                        <p:attrNameLst>
                                          <p:attrName>style.visibility</p:attrName>
                                        </p:attrNameLst>
                                      </p:cBhvr>
                                      <p:to>
                                        <p:strVal val="visible"/>
                                      </p:to>
                                    </p:set>
                                    <p:animEffect transition="in" filter="wipe(left)">
                                      <p:cBhvr>
                                        <p:cTn id="82" dur="500"/>
                                        <p:tgtEl>
                                          <p:spTgt spid="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
                                            <p:txEl>
                                              <p:pRg st="0" end="0"/>
                                            </p:txEl>
                                          </p:spTgt>
                                        </p:tgtEl>
                                        <p:attrNameLst>
                                          <p:attrName>style.visibility</p:attrName>
                                        </p:attrNameLst>
                                      </p:cBhvr>
                                      <p:to>
                                        <p:strVal val="visible"/>
                                      </p:to>
                                    </p:set>
                                    <p:animEffect transition="in" filter="wipe(left)">
                                      <p:cBhvr>
                                        <p:cTn id="87" dur="500"/>
                                        <p:tgtEl>
                                          <p:spTgt spid="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
                                            <p:txEl>
                                              <p:pRg st="1" end="1"/>
                                            </p:txEl>
                                          </p:spTgt>
                                        </p:tgtEl>
                                        <p:attrNameLst>
                                          <p:attrName>style.visibility</p:attrName>
                                        </p:attrNameLst>
                                      </p:cBhvr>
                                      <p:to>
                                        <p:strVal val="visible"/>
                                      </p:to>
                                    </p:set>
                                    <p:animEffect transition="in" filter="wipe(left)">
                                      <p:cBhvr>
                                        <p:cTn id="92" dur="500"/>
                                        <p:tgtEl>
                                          <p:spTgt spid="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
                                            <p:txEl>
                                              <p:pRg st="2" end="2"/>
                                            </p:txEl>
                                          </p:spTgt>
                                        </p:tgtEl>
                                        <p:attrNameLst>
                                          <p:attrName>style.visibility</p:attrName>
                                        </p:attrNameLst>
                                      </p:cBhvr>
                                      <p:to>
                                        <p:strVal val="visible"/>
                                      </p:to>
                                    </p:set>
                                    <p:animEffect transition="in" filter="wipe(left)">
                                      <p:cBhvr>
                                        <p:cTn id="97" dur="500"/>
                                        <p:tgtEl>
                                          <p:spTgt spid="2">
                                            <p:txEl>
                                              <p:pRg st="2" end="2"/>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
                                            <p:txEl>
                                              <p:pRg st="3" end="3"/>
                                            </p:txEl>
                                          </p:spTgt>
                                        </p:tgtEl>
                                        <p:attrNameLst>
                                          <p:attrName>style.visibility</p:attrName>
                                        </p:attrNameLst>
                                      </p:cBhvr>
                                      <p:to>
                                        <p:strVal val="visible"/>
                                      </p:to>
                                    </p:set>
                                    <p:animEffect transition="in" filter="wipe(left)">
                                      <p:cBhvr>
                                        <p:cTn id="102" dur="500"/>
                                        <p:tgtEl>
                                          <p:spTgt spid="2">
                                            <p:txEl>
                                              <p:pRg st="3" end="3"/>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
                                            <p:txEl>
                                              <p:pRg st="4" end="4"/>
                                            </p:txEl>
                                          </p:spTgt>
                                        </p:tgtEl>
                                        <p:attrNameLst>
                                          <p:attrName>style.visibility</p:attrName>
                                        </p:attrNameLst>
                                      </p:cBhvr>
                                      <p:to>
                                        <p:strVal val="visible"/>
                                      </p:to>
                                    </p:set>
                                    <p:animEffect transition="in" filter="wipe(left)">
                                      <p:cBhvr>
                                        <p:cTn id="107" dur="500"/>
                                        <p:tgtEl>
                                          <p:spTgt spid="2">
                                            <p:txEl>
                                              <p:pRg st="4" end="4"/>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
                                            <p:txEl>
                                              <p:pRg st="5" end="5"/>
                                            </p:txEl>
                                          </p:spTgt>
                                        </p:tgtEl>
                                        <p:attrNameLst>
                                          <p:attrName>style.visibility</p:attrName>
                                        </p:attrNameLst>
                                      </p:cBhvr>
                                      <p:to>
                                        <p:strVal val="visible"/>
                                      </p:to>
                                    </p:set>
                                    <p:animEffect transition="in" filter="wipe(left)">
                                      <p:cBhvr>
                                        <p:cTn id="112" dur="500"/>
                                        <p:tgtEl>
                                          <p:spTgt spid="2">
                                            <p:txEl>
                                              <p:pRg st="5" end="5"/>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
                                            <p:txEl>
                                              <p:pRg st="6" end="6"/>
                                            </p:txEl>
                                          </p:spTgt>
                                        </p:tgtEl>
                                        <p:attrNameLst>
                                          <p:attrName>style.visibility</p:attrName>
                                        </p:attrNameLst>
                                      </p:cBhvr>
                                      <p:to>
                                        <p:strVal val="visible"/>
                                      </p:to>
                                    </p:set>
                                    <p:animEffect transition="in" filter="wipe(left)">
                                      <p:cBhvr>
                                        <p:cTn id="117" dur="500"/>
                                        <p:tgtEl>
                                          <p:spTgt spid="2">
                                            <p:txEl>
                                              <p:pRg st="6" end="6"/>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
                                            <p:txEl>
                                              <p:pRg st="7" end="7"/>
                                            </p:txEl>
                                          </p:spTgt>
                                        </p:tgtEl>
                                        <p:attrNameLst>
                                          <p:attrName>style.visibility</p:attrName>
                                        </p:attrNameLst>
                                      </p:cBhvr>
                                      <p:to>
                                        <p:strVal val="visible"/>
                                      </p:to>
                                    </p:set>
                                    <p:animEffect transition="in" filter="wipe(left)">
                                      <p:cBhvr>
                                        <p:cTn id="122" dur="500"/>
                                        <p:tgtEl>
                                          <p:spTgt spid="2">
                                            <p:txEl>
                                              <p:pRg st="7" end="7"/>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
                                            <p:txEl>
                                              <p:pRg st="8" end="8"/>
                                            </p:txEl>
                                          </p:spTgt>
                                        </p:tgtEl>
                                        <p:attrNameLst>
                                          <p:attrName>style.visibility</p:attrName>
                                        </p:attrNameLst>
                                      </p:cBhvr>
                                      <p:to>
                                        <p:strVal val="visible"/>
                                      </p:to>
                                    </p:set>
                                    <p:animEffect transition="in" filter="wipe(left)">
                                      <p:cBhvr>
                                        <p:cTn id="127" dur="500"/>
                                        <p:tgtEl>
                                          <p:spTgt spid="2">
                                            <p:txEl>
                                              <p:pRg st="8" end="8"/>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
                                            <p:txEl>
                                              <p:pRg st="9" end="9"/>
                                            </p:txEl>
                                          </p:spTgt>
                                        </p:tgtEl>
                                        <p:attrNameLst>
                                          <p:attrName>style.visibility</p:attrName>
                                        </p:attrNameLst>
                                      </p:cBhvr>
                                      <p:to>
                                        <p:strVal val="visible"/>
                                      </p:to>
                                    </p:set>
                                    <p:animEffect transition="in" filter="wipe(left)">
                                      <p:cBhvr>
                                        <p:cTn id="132" dur="500"/>
                                        <p:tgtEl>
                                          <p:spTgt spid="2">
                                            <p:txEl>
                                              <p:pRg st="9" end="9"/>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
                                            <p:txEl>
                                              <p:pRg st="10" end="10"/>
                                            </p:txEl>
                                          </p:spTgt>
                                        </p:tgtEl>
                                        <p:attrNameLst>
                                          <p:attrName>style.visibility</p:attrName>
                                        </p:attrNameLst>
                                      </p:cBhvr>
                                      <p:to>
                                        <p:strVal val="visible"/>
                                      </p:to>
                                    </p:set>
                                    <p:animEffect transition="in" filter="wipe(left)">
                                      <p:cBhvr>
                                        <p:cTn id="137" dur="500"/>
                                        <p:tgtEl>
                                          <p:spTgt spid="2">
                                            <p:txEl>
                                              <p:pRg st="10" end="10"/>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
                                            <p:txEl>
                                              <p:pRg st="11" end="11"/>
                                            </p:txEl>
                                          </p:spTgt>
                                        </p:tgtEl>
                                        <p:attrNameLst>
                                          <p:attrName>style.visibility</p:attrName>
                                        </p:attrNameLst>
                                      </p:cBhvr>
                                      <p:to>
                                        <p:strVal val="visible"/>
                                      </p:to>
                                    </p:set>
                                    <p:animEffect transition="in" filter="wipe(left)">
                                      <p:cBhvr>
                                        <p:cTn id="142" dur="500"/>
                                        <p:tgtEl>
                                          <p:spTgt spid="2">
                                            <p:txEl>
                                              <p:pRg st="11" end="11"/>
                                            </p:txEl>
                                          </p:spTgt>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
                                            <p:txEl>
                                              <p:pRg st="12" end="12"/>
                                            </p:txEl>
                                          </p:spTgt>
                                        </p:tgtEl>
                                        <p:attrNameLst>
                                          <p:attrName>style.visibility</p:attrName>
                                        </p:attrNameLst>
                                      </p:cBhvr>
                                      <p:to>
                                        <p:strVal val="visible"/>
                                      </p:to>
                                    </p:set>
                                    <p:animEffect transition="in" filter="wipe(left)">
                                      <p:cBhvr>
                                        <p:cTn id="147" dur="500"/>
                                        <p:tgtEl>
                                          <p:spTgt spid="2">
                                            <p:txEl>
                                              <p:pRg st="12" end="12"/>
                                            </p:txEl>
                                          </p:spTgt>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
                                            <p:txEl>
                                              <p:pRg st="13" end="13"/>
                                            </p:txEl>
                                          </p:spTgt>
                                        </p:tgtEl>
                                        <p:attrNameLst>
                                          <p:attrName>style.visibility</p:attrName>
                                        </p:attrNameLst>
                                      </p:cBhvr>
                                      <p:to>
                                        <p:strVal val="visible"/>
                                      </p:to>
                                    </p:set>
                                    <p:animEffect transition="in" filter="wipe(left)">
                                      <p:cBhvr>
                                        <p:cTn id="152" dur="500"/>
                                        <p:tgtEl>
                                          <p:spTgt spid="2">
                                            <p:txEl>
                                              <p:pRg st="13" end="13"/>
                                            </p:txEl>
                                          </p:spTgt>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
                                            <p:txEl>
                                              <p:pRg st="14" end="14"/>
                                            </p:txEl>
                                          </p:spTgt>
                                        </p:tgtEl>
                                        <p:attrNameLst>
                                          <p:attrName>style.visibility</p:attrName>
                                        </p:attrNameLst>
                                      </p:cBhvr>
                                      <p:to>
                                        <p:strVal val="visible"/>
                                      </p:to>
                                    </p:set>
                                    <p:animEffect transition="in" filter="wipe(left)">
                                      <p:cBhvr>
                                        <p:cTn id="15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nimBg="1"/>
      <p:bldP spid="2"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txBox="1">
            <a:spLocks noGrp="1"/>
          </p:cNvSpPr>
          <p:nvPr/>
        </p:nvSpPr>
        <p:spPr bwMode="auto">
          <a:xfrm>
            <a:off x="6443663" y="6526213"/>
            <a:ext cx="2406650" cy="331787"/>
          </a:xfrm>
          <a:prstGeom prst="rect">
            <a:avLst/>
          </a:prstGeom>
          <a:noFill/>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CC99FF"/>
              </a:buClr>
              <a:buFont typeface="Monotype Sorts" pitchFamily="2" charset="2"/>
              <a:buNone/>
              <a:defRPr/>
            </a:pPr>
            <a:r>
              <a:rPr kumimoji="1" lang="zh-CN" altLang="en-US" sz="1600" b="0">
                <a:solidFill>
                  <a:srgbClr val="008000"/>
                </a:solidFill>
                <a:latin typeface="+mj-lt"/>
                <a:ea typeface="宋体" pitchFamily="2" charset="-122"/>
              </a:rPr>
              <a:t>共</a:t>
            </a:r>
            <a:r>
              <a:rPr kumimoji="1" lang="zh-CN" altLang="en-US" sz="1600" b="0">
                <a:solidFill>
                  <a:srgbClr val="FF9900"/>
                </a:solidFill>
                <a:latin typeface="+mj-lt"/>
                <a:ea typeface="宋体" pitchFamily="2" charset="-122"/>
              </a:rPr>
              <a:t> </a:t>
            </a:r>
            <a:r>
              <a:rPr kumimoji="1" lang="en-US" altLang="zh-CN" sz="1600" b="0">
                <a:solidFill>
                  <a:srgbClr val="FF9900"/>
                </a:solidFill>
                <a:latin typeface="+mj-lt"/>
                <a:ea typeface="宋体" pitchFamily="2" charset="-122"/>
              </a:rPr>
              <a:t>93 </a:t>
            </a:r>
            <a:r>
              <a:rPr kumimoji="1" lang="zh-CN" altLang="en-US" sz="1600" b="0">
                <a:solidFill>
                  <a:srgbClr val="008000"/>
                </a:solidFill>
                <a:latin typeface="+mj-lt"/>
                <a:ea typeface="宋体" pitchFamily="2" charset="-122"/>
              </a:rPr>
              <a:t>页   第 </a:t>
            </a:r>
            <a:fld id="{AE6220AE-86C3-4786-B9F3-6DDF7E14137E}" type="slidenum">
              <a:rPr kumimoji="1" lang="zh-CN" altLang="en-US" sz="1600">
                <a:solidFill>
                  <a:srgbClr val="FF9900"/>
                </a:solidFill>
                <a:latin typeface="+mj-lt"/>
                <a:ea typeface="宋体" pitchFamily="2" charset="-122"/>
              </a:rPr>
              <a:pPr>
                <a:spcBef>
                  <a:spcPct val="20000"/>
                </a:spcBef>
                <a:buClr>
                  <a:srgbClr val="CC99FF"/>
                </a:buClr>
                <a:buFont typeface="Monotype Sorts" pitchFamily="2" charset="2"/>
                <a:buNone/>
                <a:defRPr/>
              </a:pPr>
              <a:t>56</a:t>
            </a:fld>
            <a:r>
              <a:rPr kumimoji="1" lang="zh-CN" altLang="en-US" sz="1600">
                <a:solidFill>
                  <a:srgbClr val="008000"/>
                </a:solidFill>
                <a:latin typeface="+mj-lt"/>
                <a:ea typeface="宋体" pitchFamily="2" charset="-122"/>
              </a:rPr>
              <a:t> </a:t>
            </a:r>
            <a:r>
              <a:rPr kumimoji="1" lang="zh-CN" altLang="en-US" sz="1600" b="0">
                <a:solidFill>
                  <a:srgbClr val="008000"/>
                </a:solidFill>
                <a:latin typeface="+mj-lt"/>
                <a:ea typeface="宋体" pitchFamily="2" charset="-122"/>
              </a:rPr>
              <a:t>页</a:t>
            </a:r>
          </a:p>
        </p:txBody>
      </p:sp>
      <p:sp>
        <p:nvSpPr>
          <p:cNvPr id="171011" name="Rectangle 3"/>
          <p:cNvSpPr>
            <a:spLocks noGrp="1" noChangeArrowheads="1"/>
          </p:cNvSpPr>
          <p:nvPr>
            <p:ph type="body" idx="4294967295"/>
          </p:nvPr>
        </p:nvSpPr>
        <p:spPr>
          <a:xfrm>
            <a:off x="539750" y="260350"/>
            <a:ext cx="8280400" cy="6264275"/>
          </a:xfrm>
          <a:extLst>
            <a:ext uri="{909E8E84-426E-40DD-AFC4-6F175D3DCCD1}">
              <a14:hiddenFill xmlns:a14="http://schemas.microsoft.com/office/drawing/2010/main">
                <a:solidFill>
                  <a:srgbClr val="CCFFFF"/>
                </a:solidFill>
              </a14:hiddenFill>
            </a:ext>
          </a:extLst>
        </p:spPr>
        <p:txBody>
          <a:bodyPr/>
          <a:lstStyle/>
          <a:p>
            <a:pPr>
              <a:lnSpc>
                <a:spcPct val="90000"/>
              </a:lnSpc>
              <a:buFontTx/>
              <a:buNone/>
            </a:pPr>
            <a:r>
              <a:rPr lang="zh-CN" altLang="en-US" b="1" dirty="0">
                <a:solidFill>
                  <a:schemeClr val="tx1"/>
                </a:solidFill>
                <a:latin typeface="宋体" charset="-122"/>
              </a:rPr>
              <a:t>函数程序设计归纳：</a:t>
            </a:r>
          </a:p>
          <a:p>
            <a:pPr>
              <a:lnSpc>
                <a:spcPct val="90000"/>
              </a:lnSpc>
              <a:buFontTx/>
              <a:buNone/>
            </a:pPr>
            <a:r>
              <a:rPr lang="en-US" altLang="zh-CN" sz="2400" b="1" dirty="0">
                <a:solidFill>
                  <a:schemeClr val="tx1"/>
                </a:solidFill>
              </a:rPr>
              <a:t>3. </a:t>
            </a:r>
            <a:r>
              <a:rPr lang="zh-CN" altLang="en-US" sz="2400" b="1" dirty="0">
                <a:solidFill>
                  <a:schemeClr val="tx1"/>
                </a:solidFill>
              </a:rPr>
              <a:t>有返回值、地址传递</a:t>
            </a:r>
          </a:p>
          <a:p>
            <a:pPr>
              <a:lnSpc>
                <a:spcPct val="90000"/>
              </a:lnSpc>
              <a:buFontTx/>
              <a:buNone/>
            </a:pPr>
            <a:r>
              <a:rPr lang="en-US" altLang="zh-CN" sz="2400" b="1" dirty="0">
                <a:solidFill>
                  <a:schemeClr val="tx1"/>
                </a:solidFill>
              </a:rPr>
              <a:t>   </a:t>
            </a:r>
            <a:r>
              <a:rPr lang="en-US" altLang="zh-CN" sz="2400" b="1" dirty="0">
                <a:solidFill>
                  <a:srgbClr val="CC0000"/>
                </a:solidFill>
              </a:rPr>
              <a:t> </a:t>
            </a:r>
            <a:r>
              <a:rPr lang="en-US" altLang="zh-CN" b="1" dirty="0" err="1">
                <a:solidFill>
                  <a:srgbClr val="CC0000"/>
                </a:solidFill>
                <a:latin typeface="Arial" charset="0"/>
              </a:rPr>
              <a:t>int</a:t>
            </a:r>
            <a:r>
              <a:rPr lang="en-US" altLang="zh-CN" b="1" dirty="0">
                <a:solidFill>
                  <a:srgbClr val="CC0000"/>
                </a:solidFill>
                <a:latin typeface="Arial" charset="0"/>
              </a:rPr>
              <a:t> </a:t>
            </a:r>
            <a:r>
              <a:rPr lang="en-US" altLang="zh-CN" b="1" dirty="0" err="1">
                <a:solidFill>
                  <a:schemeClr val="tx1"/>
                </a:solidFill>
                <a:latin typeface="Arial" charset="0"/>
              </a:rPr>
              <a:t>max_value</a:t>
            </a:r>
            <a:r>
              <a:rPr lang="en-US" altLang="zh-CN" b="1" dirty="0">
                <a:solidFill>
                  <a:schemeClr val="tx1"/>
                </a:solidFill>
                <a:latin typeface="Arial" charset="0"/>
              </a:rPr>
              <a:t>(</a:t>
            </a:r>
            <a:r>
              <a:rPr lang="en-US" altLang="zh-CN" b="1" dirty="0" err="1">
                <a:solidFill>
                  <a:schemeClr val="hlink"/>
                </a:solidFill>
                <a:latin typeface="Arial" charset="0"/>
              </a:rPr>
              <a:t>int</a:t>
            </a:r>
            <a:r>
              <a:rPr lang="en-US" altLang="zh-CN" b="1" dirty="0">
                <a:solidFill>
                  <a:schemeClr val="hlink"/>
                </a:solidFill>
                <a:latin typeface="Arial" charset="0"/>
              </a:rPr>
              <a:t> </a:t>
            </a:r>
            <a:r>
              <a:rPr lang="en-US" altLang="zh-CN" b="1" dirty="0">
                <a:solidFill>
                  <a:srgbClr val="FF66FF"/>
                </a:solidFill>
                <a:latin typeface="Arial" charset="0"/>
              </a:rPr>
              <a:t>array</a:t>
            </a:r>
            <a:r>
              <a:rPr lang="en-US" altLang="zh-CN" b="1" dirty="0">
                <a:solidFill>
                  <a:schemeClr val="hlink"/>
                </a:solidFill>
                <a:latin typeface="Arial" charset="0"/>
              </a:rPr>
              <a:t>[ ][4]</a:t>
            </a:r>
            <a:r>
              <a:rPr lang="en-US" altLang="zh-CN" b="1" dirty="0">
                <a:solidFill>
                  <a:schemeClr val="tx1"/>
                </a:solidFill>
                <a:latin typeface="Arial" charset="0"/>
              </a:rPr>
              <a:t>)</a:t>
            </a:r>
          </a:p>
          <a:p>
            <a:pPr>
              <a:lnSpc>
                <a:spcPct val="90000"/>
              </a:lnSpc>
              <a:buFontTx/>
              <a:buNone/>
            </a:pPr>
            <a:r>
              <a:rPr lang="en-US" altLang="zh-CN" b="1" dirty="0">
                <a:solidFill>
                  <a:schemeClr val="tx1"/>
                </a:solidFill>
                <a:latin typeface="Arial" charset="0"/>
              </a:rPr>
              <a:t>    { </a:t>
            </a:r>
          </a:p>
          <a:p>
            <a:pPr>
              <a:lnSpc>
                <a:spcPct val="90000"/>
              </a:lnSpc>
              <a:buFontTx/>
              <a:buNone/>
            </a:pPr>
            <a:r>
              <a:rPr lang="en-US" altLang="zh-CN" b="1" dirty="0">
                <a:solidFill>
                  <a:schemeClr val="tx1"/>
                </a:solidFill>
                <a:latin typeface="Arial" charset="0"/>
              </a:rPr>
              <a:t>         </a:t>
            </a:r>
            <a:r>
              <a:rPr lang="en-US" altLang="zh-CN" b="1" dirty="0" err="1">
                <a:solidFill>
                  <a:schemeClr val="tx1"/>
                </a:solidFill>
                <a:latin typeface="Arial" charset="0"/>
              </a:rPr>
              <a:t>int</a:t>
            </a:r>
            <a:r>
              <a:rPr lang="en-US" altLang="zh-CN" b="1" dirty="0">
                <a:solidFill>
                  <a:schemeClr val="tx1"/>
                </a:solidFill>
                <a:latin typeface="Arial" charset="0"/>
              </a:rPr>
              <a:t> i, j, max;</a:t>
            </a:r>
          </a:p>
          <a:p>
            <a:pPr>
              <a:lnSpc>
                <a:spcPct val="90000"/>
              </a:lnSpc>
              <a:buFontTx/>
              <a:buNone/>
            </a:pPr>
            <a:r>
              <a:rPr lang="en-US" altLang="zh-CN" b="1" dirty="0">
                <a:solidFill>
                  <a:schemeClr val="tx1"/>
                </a:solidFill>
                <a:latin typeface="Arial" charset="0"/>
              </a:rPr>
              <a:t>         ……</a:t>
            </a:r>
          </a:p>
          <a:p>
            <a:pPr>
              <a:lnSpc>
                <a:spcPct val="90000"/>
              </a:lnSpc>
              <a:buFontTx/>
              <a:buNone/>
            </a:pPr>
            <a:r>
              <a:rPr lang="en-US" altLang="zh-CN" b="1" dirty="0">
                <a:solidFill>
                  <a:schemeClr val="tx1"/>
                </a:solidFill>
                <a:latin typeface="Arial" charset="0"/>
              </a:rPr>
              <a:t>         </a:t>
            </a:r>
            <a:r>
              <a:rPr lang="en-US" altLang="zh-CN" b="1" dirty="0">
                <a:solidFill>
                  <a:srgbClr val="CC0000"/>
                </a:solidFill>
                <a:latin typeface="Arial" charset="0"/>
              </a:rPr>
              <a:t>return (max);</a:t>
            </a:r>
          </a:p>
          <a:p>
            <a:pPr>
              <a:lnSpc>
                <a:spcPct val="90000"/>
              </a:lnSpc>
              <a:buFontTx/>
              <a:buNone/>
            </a:pPr>
            <a:r>
              <a:rPr lang="en-US" altLang="zh-CN" b="1" dirty="0">
                <a:solidFill>
                  <a:schemeClr val="tx1"/>
                </a:solidFill>
                <a:latin typeface="Arial" charset="0"/>
              </a:rPr>
              <a:t>   }</a:t>
            </a:r>
          </a:p>
          <a:p>
            <a:pPr>
              <a:lnSpc>
                <a:spcPct val="90000"/>
              </a:lnSpc>
              <a:buFontTx/>
              <a:buNone/>
            </a:pPr>
            <a:r>
              <a:rPr lang="en-US" altLang="zh-CN" b="1" dirty="0">
                <a:solidFill>
                  <a:schemeClr val="tx1"/>
                </a:solidFill>
                <a:latin typeface="Arial" charset="0"/>
              </a:rPr>
              <a:t>   </a:t>
            </a:r>
            <a:r>
              <a:rPr lang="en-US" altLang="zh-CN" b="1" dirty="0" err="1">
                <a:solidFill>
                  <a:schemeClr val="tx1"/>
                </a:solidFill>
                <a:latin typeface="Arial" charset="0"/>
              </a:rPr>
              <a:t>int</a:t>
            </a:r>
            <a:r>
              <a:rPr lang="en-US" altLang="zh-CN" b="1" dirty="0">
                <a:solidFill>
                  <a:schemeClr val="tx1"/>
                </a:solidFill>
                <a:latin typeface="Arial" charset="0"/>
              </a:rPr>
              <a:t>  main()</a:t>
            </a:r>
          </a:p>
          <a:p>
            <a:pPr>
              <a:lnSpc>
                <a:spcPct val="90000"/>
              </a:lnSpc>
              <a:buFontTx/>
              <a:buNone/>
            </a:pPr>
            <a:r>
              <a:rPr lang="en-US" altLang="zh-CN" b="1" dirty="0">
                <a:solidFill>
                  <a:schemeClr val="tx1"/>
                </a:solidFill>
                <a:latin typeface="Arial" charset="0"/>
              </a:rPr>
              <a:t>   { </a:t>
            </a:r>
          </a:p>
          <a:p>
            <a:pPr>
              <a:lnSpc>
                <a:spcPct val="90000"/>
              </a:lnSpc>
              <a:buFontTx/>
              <a:buNone/>
            </a:pPr>
            <a:r>
              <a:rPr lang="en-US" altLang="zh-CN" b="1" dirty="0">
                <a:solidFill>
                  <a:schemeClr val="tx1"/>
                </a:solidFill>
                <a:latin typeface="Arial" charset="0"/>
              </a:rPr>
              <a:t>       </a:t>
            </a:r>
            <a:r>
              <a:rPr lang="en-US" altLang="zh-CN" b="1" dirty="0" err="1">
                <a:solidFill>
                  <a:schemeClr val="tx1"/>
                </a:solidFill>
                <a:latin typeface="Arial" charset="0"/>
              </a:rPr>
              <a:t>int</a:t>
            </a:r>
            <a:r>
              <a:rPr lang="en-US" altLang="zh-CN" b="1" dirty="0">
                <a:solidFill>
                  <a:schemeClr val="tx1"/>
                </a:solidFill>
                <a:latin typeface="Arial" charset="0"/>
              </a:rPr>
              <a:t> </a:t>
            </a:r>
            <a:r>
              <a:rPr lang="en-US" altLang="zh-CN" b="1" dirty="0">
                <a:solidFill>
                  <a:schemeClr val="hlink"/>
                </a:solidFill>
                <a:latin typeface="Arial" charset="0"/>
              </a:rPr>
              <a:t>a</a:t>
            </a:r>
            <a:r>
              <a:rPr lang="en-US" altLang="zh-CN" b="1" dirty="0">
                <a:solidFill>
                  <a:schemeClr val="tx1"/>
                </a:solidFill>
                <a:latin typeface="Arial" charset="0"/>
              </a:rPr>
              <a:t>[3][4]={{1,3,5,7},{2,4,6,8},{10,12,15,17}};</a:t>
            </a:r>
          </a:p>
          <a:p>
            <a:pPr>
              <a:lnSpc>
                <a:spcPct val="90000"/>
              </a:lnSpc>
              <a:buFontTx/>
              <a:buNone/>
            </a:pPr>
            <a:r>
              <a:rPr lang="en-US" altLang="zh-CN" b="1" dirty="0">
                <a:solidFill>
                  <a:schemeClr val="tx1"/>
                </a:solidFill>
                <a:latin typeface="Arial" charset="0"/>
              </a:rPr>
              <a:t>       </a:t>
            </a:r>
            <a:r>
              <a:rPr lang="en-US" altLang="zh-CN" b="1" dirty="0" err="1">
                <a:solidFill>
                  <a:schemeClr val="tx1"/>
                </a:solidFill>
                <a:latin typeface="Arial" charset="0"/>
              </a:rPr>
              <a:t>printf</a:t>
            </a:r>
            <a:r>
              <a:rPr lang="en-US" altLang="zh-CN" b="1" dirty="0">
                <a:solidFill>
                  <a:schemeClr val="tx1"/>
                </a:solidFill>
                <a:latin typeface="Arial" charset="0"/>
              </a:rPr>
              <a:t>(“max=%d\n”,</a:t>
            </a:r>
            <a:r>
              <a:rPr lang="en-US" altLang="zh-CN" b="1" dirty="0" err="1">
                <a:solidFill>
                  <a:srgbClr val="CC0000"/>
                </a:solidFill>
                <a:latin typeface="Arial" charset="0"/>
              </a:rPr>
              <a:t>max_value</a:t>
            </a:r>
            <a:r>
              <a:rPr lang="en-US" altLang="zh-CN" b="1" dirty="0">
                <a:solidFill>
                  <a:srgbClr val="CC0000"/>
                </a:solidFill>
                <a:latin typeface="Arial" charset="0"/>
              </a:rPr>
              <a:t>(</a:t>
            </a:r>
            <a:r>
              <a:rPr lang="en-US" altLang="zh-CN" b="1" dirty="0">
                <a:solidFill>
                  <a:schemeClr val="hlink"/>
                </a:solidFill>
                <a:latin typeface="Arial" charset="0"/>
              </a:rPr>
              <a:t>a</a:t>
            </a:r>
            <a:r>
              <a:rPr lang="en-US" altLang="zh-CN" b="1" dirty="0">
                <a:solidFill>
                  <a:srgbClr val="CC0000"/>
                </a:solidFill>
                <a:latin typeface="Arial" charset="0"/>
              </a:rPr>
              <a:t>)</a:t>
            </a:r>
            <a:r>
              <a:rPr lang="en-US" altLang="zh-CN" b="1" dirty="0">
                <a:solidFill>
                  <a:schemeClr val="tx1"/>
                </a:solidFill>
                <a:latin typeface="Arial" charset="0"/>
              </a:rPr>
              <a:t>);</a:t>
            </a:r>
          </a:p>
          <a:p>
            <a:pPr>
              <a:lnSpc>
                <a:spcPct val="90000"/>
              </a:lnSpc>
              <a:buFontTx/>
              <a:buNone/>
            </a:pPr>
            <a:r>
              <a:rPr lang="en-US" altLang="zh-CN" b="1" dirty="0">
                <a:solidFill>
                  <a:schemeClr val="tx1"/>
                </a:solidFill>
                <a:latin typeface="Arial" charset="0"/>
              </a:rPr>
              <a:t>       return 0;</a:t>
            </a:r>
          </a:p>
          <a:p>
            <a:pPr>
              <a:lnSpc>
                <a:spcPct val="90000"/>
              </a:lnSpc>
              <a:buFontTx/>
              <a:buNone/>
            </a:pPr>
            <a:r>
              <a:rPr lang="en-US" altLang="zh-CN" b="1" dirty="0">
                <a:solidFill>
                  <a:schemeClr val="tx1"/>
                </a:solidFill>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wipe(left)">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wipe(left)">
                                      <p:cBhvr>
                                        <p:cTn id="12" dur="500"/>
                                        <p:tgtEl>
                                          <p:spTgt spid="171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wipe(left)">
                                      <p:cBhvr>
                                        <p:cTn id="17" dur="500"/>
                                        <p:tgtEl>
                                          <p:spTgt spid="171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wipe(left)">
                                      <p:cBhvr>
                                        <p:cTn id="22" dur="500"/>
                                        <p:tgtEl>
                                          <p:spTgt spid="1710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wipe(left)">
                                      <p:cBhvr>
                                        <p:cTn id="27" dur="500"/>
                                        <p:tgtEl>
                                          <p:spTgt spid="1710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wipe(left)">
                                      <p:cBhvr>
                                        <p:cTn id="32" dur="500"/>
                                        <p:tgtEl>
                                          <p:spTgt spid="1710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wipe(left)">
                                      <p:cBhvr>
                                        <p:cTn id="37" dur="500"/>
                                        <p:tgtEl>
                                          <p:spTgt spid="1710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wipe(left)">
                                      <p:cBhvr>
                                        <p:cTn id="42" dur="500"/>
                                        <p:tgtEl>
                                          <p:spTgt spid="1710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1011">
                                            <p:txEl>
                                              <p:pRg st="8" end="8"/>
                                            </p:txEl>
                                          </p:spTgt>
                                        </p:tgtEl>
                                        <p:attrNameLst>
                                          <p:attrName>style.visibility</p:attrName>
                                        </p:attrNameLst>
                                      </p:cBhvr>
                                      <p:to>
                                        <p:strVal val="visible"/>
                                      </p:to>
                                    </p:set>
                                    <p:animEffect transition="in" filter="wipe(left)">
                                      <p:cBhvr>
                                        <p:cTn id="47" dur="500"/>
                                        <p:tgtEl>
                                          <p:spTgt spid="1710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1011">
                                            <p:txEl>
                                              <p:pRg st="9" end="9"/>
                                            </p:txEl>
                                          </p:spTgt>
                                        </p:tgtEl>
                                        <p:attrNameLst>
                                          <p:attrName>style.visibility</p:attrName>
                                        </p:attrNameLst>
                                      </p:cBhvr>
                                      <p:to>
                                        <p:strVal val="visible"/>
                                      </p:to>
                                    </p:set>
                                    <p:animEffect transition="in" filter="wipe(left)">
                                      <p:cBhvr>
                                        <p:cTn id="52" dur="500"/>
                                        <p:tgtEl>
                                          <p:spTgt spid="1710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1011">
                                            <p:txEl>
                                              <p:pRg st="10" end="10"/>
                                            </p:txEl>
                                          </p:spTgt>
                                        </p:tgtEl>
                                        <p:attrNameLst>
                                          <p:attrName>style.visibility</p:attrName>
                                        </p:attrNameLst>
                                      </p:cBhvr>
                                      <p:to>
                                        <p:strVal val="visible"/>
                                      </p:to>
                                    </p:set>
                                    <p:animEffect transition="in" filter="wipe(left)">
                                      <p:cBhvr>
                                        <p:cTn id="57" dur="500"/>
                                        <p:tgtEl>
                                          <p:spTgt spid="1710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1011">
                                            <p:txEl>
                                              <p:pRg st="11" end="11"/>
                                            </p:txEl>
                                          </p:spTgt>
                                        </p:tgtEl>
                                        <p:attrNameLst>
                                          <p:attrName>style.visibility</p:attrName>
                                        </p:attrNameLst>
                                      </p:cBhvr>
                                      <p:to>
                                        <p:strVal val="visible"/>
                                      </p:to>
                                    </p:set>
                                    <p:animEffect transition="in" filter="wipe(left)">
                                      <p:cBhvr>
                                        <p:cTn id="62" dur="500"/>
                                        <p:tgtEl>
                                          <p:spTgt spid="17101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1011">
                                            <p:txEl>
                                              <p:pRg st="12" end="12"/>
                                            </p:txEl>
                                          </p:spTgt>
                                        </p:tgtEl>
                                        <p:attrNameLst>
                                          <p:attrName>style.visibility</p:attrName>
                                        </p:attrNameLst>
                                      </p:cBhvr>
                                      <p:to>
                                        <p:strVal val="visible"/>
                                      </p:to>
                                    </p:set>
                                    <p:animEffect transition="in" filter="wipe(left)">
                                      <p:cBhvr>
                                        <p:cTn id="67" dur="500"/>
                                        <p:tgtEl>
                                          <p:spTgt spid="1710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1011">
                                            <p:txEl>
                                              <p:pRg st="13" end="13"/>
                                            </p:txEl>
                                          </p:spTgt>
                                        </p:tgtEl>
                                        <p:attrNameLst>
                                          <p:attrName>style.visibility</p:attrName>
                                        </p:attrNameLst>
                                      </p:cBhvr>
                                      <p:to>
                                        <p:strVal val="visible"/>
                                      </p:to>
                                    </p:set>
                                    <p:animEffect transition="in" filter="wipe(left)">
                                      <p:cBhvr>
                                        <p:cTn id="72" dur="500"/>
                                        <p:tgtEl>
                                          <p:spTgt spid="1710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C2A0BC6A-8C1A-4589-9F84-D48C18B6D823}" type="slidenum">
              <a:rPr lang="zh-CN" altLang="en-US" b="1">
                <a:solidFill>
                  <a:srgbClr val="FF9900"/>
                </a:solidFill>
              </a:rPr>
              <a:pPr>
                <a:defRPr/>
              </a:pPr>
              <a:t>57</a:t>
            </a:fld>
            <a:r>
              <a:rPr lang="zh-CN" altLang="en-US" b="1"/>
              <a:t> </a:t>
            </a:r>
            <a:r>
              <a:rPr lang="zh-CN" altLang="en-US"/>
              <a:t>页</a:t>
            </a:r>
          </a:p>
        </p:txBody>
      </p:sp>
      <p:sp>
        <p:nvSpPr>
          <p:cNvPr id="149506" name="Rectangle 2"/>
          <p:cNvSpPr>
            <a:spLocks noChangeArrowheads="1"/>
          </p:cNvSpPr>
          <p:nvPr/>
        </p:nvSpPr>
        <p:spPr bwMode="auto">
          <a:xfrm>
            <a:off x="468313" y="0"/>
            <a:ext cx="7772400" cy="69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kumimoji="1" lang="en-US" altLang="zh-CN" sz="3200">
                <a:solidFill>
                  <a:schemeClr val="tx2"/>
                </a:solidFill>
              </a:rPr>
              <a:t>8.3    </a:t>
            </a:r>
            <a:r>
              <a:rPr kumimoji="1" lang="zh-CN" altLang="en-US" sz="3200">
                <a:solidFill>
                  <a:schemeClr val="tx2"/>
                </a:solidFill>
              </a:rPr>
              <a:t>函数的嵌套调用和递归调用</a:t>
            </a:r>
            <a:endParaRPr kumimoji="1" lang="zh-CN" altLang="en-US" sz="3200" b="0">
              <a:solidFill>
                <a:schemeClr val="tx2"/>
              </a:solidFill>
            </a:endParaRPr>
          </a:p>
        </p:txBody>
      </p:sp>
      <p:sp>
        <p:nvSpPr>
          <p:cNvPr id="149507" name="Rectangle 3"/>
          <p:cNvSpPr>
            <a:spLocks noChangeArrowheads="1"/>
          </p:cNvSpPr>
          <p:nvPr/>
        </p:nvSpPr>
        <p:spPr bwMode="auto">
          <a:xfrm>
            <a:off x="407988" y="722313"/>
            <a:ext cx="8589962" cy="162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en-US" altLang="zh-CN" sz="2400"/>
              <a:t>8.3.1 </a:t>
            </a:r>
            <a:r>
              <a:rPr kumimoji="1" lang="zh-CN" altLang="en-US" sz="2400"/>
              <a:t>函数的嵌套调用</a:t>
            </a:r>
          </a:p>
          <a:p>
            <a:pPr marL="342900" indent="-342900" algn="l">
              <a:spcBef>
                <a:spcPct val="20000"/>
              </a:spcBef>
            </a:pPr>
            <a:r>
              <a:rPr kumimoji="1" lang="zh-CN" altLang="en-US" sz="2400">
                <a:solidFill>
                  <a:schemeClr val="hlink"/>
                </a:solidFill>
              </a:rPr>
              <a:t>  嵌套调用：</a:t>
            </a:r>
            <a:r>
              <a:rPr kumimoji="1" lang="zh-CN" altLang="en-US" sz="2400"/>
              <a:t>在调用一个函数的过程中，又调用另一个函数。</a:t>
            </a:r>
            <a:r>
              <a:rPr kumimoji="1" lang="en-US" altLang="zh-CN" sz="2400">
                <a:solidFill>
                  <a:srgbClr val="800000"/>
                </a:solidFill>
              </a:rPr>
              <a:t>C</a:t>
            </a:r>
            <a:r>
              <a:rPr kumimoji="1" lang="zh-CN" altLang="en-US" sz="2400">
                <a:solidFill>
                  <a:srgbClr val="800000"/>
                </a:solidFill>
              </a:rPr>
              <a:t>语言不能嵌套定义，但可以嵌套调用！</a:t>
            </a:r>
            <a:endParaRPr kumimoji="1" lang="zh-CN" altLang="en-US" sz="2400"/>
          </a:p>
        </p:txBody>
      </p:sp>
      <p:grpSp>
        <p:nvGrpSpPr>
          <p:cNvPr id="149509" name="Group 5"/>
          <p:cNvGrpSpPr>
            <a:grpSpLocks/>
          </p:cNvGrpSpPr>
          <p:nvPr/>
        </p:nvGrpSpPr>
        <p:grpSpPr bwMode="auto">
          <a:xfrm>
            <a:off x="622300" y="2168525"/>
            <a:ext cx="8281988" cy="4329113"/>
            <a:chOff x="730" y="1362"/>
            <a:chExt cx="4536" cy="2743"/>
          </a:xfrm>
        </p:grpSpPr>
        <p:grpSp>
          <p:nvGrpSpPr>
            <p:cNvPr id="67590" name="Group 6"/>
            <p:cNvGrpSpPr>
              <a:grpSpLocks/>
            </p:cNvGrpSpPr>
            <p:nvPr/>
          </p:nvGrpSpPr>
          <p:grpSpPr bwMode="auto">
            <a:xfrm>
              <a:off x="730" y="1362"/>
              <a:ext cx="4536" cy="2359"/>
              <a:chOff x="748" y="1389"/>
              <a:chExt cx="4536" cy="2359"/>
            </a:xfrm>
          </p:grpSpPr>
          <p:sp>
            <p:nvSpPr>
              <p:cNvPr id="67592" name="Rectangle 7"/>
              <p:cNvSpPr>
                <a:spLocks noChangeArrowheads="1"/>
              </p:cNvSpPr>
              <p:nvPr/>
            </p:nvSpPr>
            <p:spPr bwMode="auto">
              <a:xfrm>
                <a:off x="748" y="1389"/>
                <a:ext cx="4536" cy="2359"/>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pSp>
            <p:nvGrpSpPr>
              <p:cNvPr id="67593" name="Group 8"/>
              <p:cNvGrpSpPr>
                <a:grpSpLocks/>
              </p:cNvGrpSpPr>
              <p:nvPr/>
            </p:nvGrpSpPr>
            <p:grpSpPr bwMode="auto">
              <a:xfrm>
                <a:off x="1202" y="1615"/>
                <a:ext cx="3554" cy="1902"/>
                <a:chOff x="1132" y="1527"/>
                <a:chExt cx="2980" cy="1582"/>
              </a:xfrm>
            </p:grpSpPr>
            <p:sp>
              <p:nvSpPr>
                <p:cNvPr id="149513" name="Text Box 9"/>
                <p:cNvSpPr txBox="1">
                  <a:spLocks noChangeArrowheads="1"/>
                </p:cNvSpPr>
                <p:nvPr/>
              </p:nvSpPr>
              <p:spPr bwMode="auto">
                <a:xfrm>
                  <a:off x="1170" y="1527"/>
                  <a:ext cx="44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CC0000"/>
                      </a:solidFill>
                      <a:effectLst>
                        <a:outerShdw blurRad="38100" dist="38100" dir="2700000" algn="tl">
                          <a:srgbClr val="C0C0C0"/>
                        </a:outerShdw>
                      </a:effectLst>
                      <a:ea typeface="宋体" pitchFamily="2" charset="-122"/>
                    </a:rPr>
                    <a:t>main( )</a:t>
                  </a:r>
                </a:p>
              </p:txBody>
            </p:sp>
            <p:sp>
              <p:nvSpPr>
                <p:cNvPr id="149514" name="Text Box 10"/>
                <p:cNvSpPr txBox="1">
                  <a:spLocks noChangeArrowheads="1"/>
                </p:cNvSpPr>
                <p:nvPr/>
              </p:nvSpPr>
              <p:spPr bwMode="auto">
                <a:xfrm>
                  <a:off x="1132" y="2180"/>
                  <a:ext cx="6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effectLst>
                        <a:outerShdw blurRad="38100" dist="38100" dir="2700000" algn="tl">
                          <a:srgbClr val="C0C0C0"/>
                        </a:outerShdw>
                      </a:effectLst>
                      <a:ea typeface="楷体_GB2312" pitchFamily="49" charset="-122"/>
                    </a:rPr>
                    <a:t>调用函数</a:t>
                  </a:r>
                  <a:r>
                    <a:rPr kumimoji="1" lang="en-US" altLang="zh-CN" sz="2000">
                      <a:effectLst>
                        <a:outerShdw blurRad="38100" dist="38100" dir="2700000" algn="tl">
                          <a:srgbClr val="C0C0C0"/>
                        </a:outerShdw>
                      </a:effectLst>
                      <a:ea typeface="楷体_GB2312" pitchFamily="49" charset="-122"/>
                    </a:rPr>
                    <a:t>a</a:t>
                  </a:r>
                </a:p>
              </p:txBody>
            </p:sp>
            <p:sp>
              <p:nvSpPr>
                <p:cNvPr id="149515" name="Text Box 11"/>
                <p:cNvSpPr txBox="1">
                  <a:spLocks noChangeArrowheads="1"/>
                </p:cNvSpPr>
                <p:nvPr/>
              </p:nvSpPr>
              <p:spPr bwMode="auto">
                <a:xfrm>
                  <a:off x="1162" y="2898"/>
                  <a:ext cx="32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effectLst>
                        <a:outerShdw blurRad="38100" dist="38100" dir="2700000" algn="tl">
                          <a:srgbClr val="C0C0C0"/>
                        </a:outerShdw>
                      </a:effectLst>
                      <a:ea typeface="楷体_GB2312" pitchFamily="49" charset="-122"/>
                    </a:rPr>
                    <a:t>结束</a:t>
                  </a:r>
                  <a:endParaRPr kumimoji="1" lang="zh-CN" altLang="en-US" sz="2000">
                    <a:effectLst>
                      <a:outerShdw blurRad="38100" dist="38100" dir="2700000" algn="tl">
                        <a:srgbClr val="C0C0C0"/>
                      </a:outerShdw>
                    </a:effectLst>
                    <a:ea typeface="楷体_GB2312" pitchFamily="49" charset="-122"/>
                  </a:endParaRPr>
                </a:p>
              </p:txBody>
            </p:sp>
            <p:sp>
              <p:nvSpPr>
                <p:cNvPr id="149516" name="Text Box 12"/>
                <p:cNvSpPr txBox="1">
                  <a:spLocks noChangeArrowheads="1"/>
                </p:cNvSpPr>
                <p:nvPr/>
              </p:nvSpPr>
              <p:spPr bwMode="auto">
                <a:xfrm>
                  <a:off x="2512" y="1555"/>
                  <a:ext cx="38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FF3399"/>
                      </a:solidFill>
                      <a:effectLst>
                        <a:outerShdw blurRad="38100" dist="38100" dir="2700000" algn="tl">
                          <a:srgbClr val="C0C0C0"/>
                        </a:outerShdw>
                      </a:effectLst>
                      <a:ea typeface="楷体_GB2312" pitchFamily="49" charset="-122"/>
                    </a:rPr>
                    <a:t>a</a:t>
                  </a:r>
                  <a:r>
                    <a:rPr kumimoji="1" lang="zh-CN" altLang="zh-CN" sz="2000">
                      <a:solidFill>
                        <a:srgbClr val="FF3399"/>
                      </a:solidFill>
                      <a:effectLst>
                        <a:outerShdw blurRad="38100" dist="38100" dir="2700000" algn="tl">
                          <a:srgbClr val="C0C0C0"/>
                        </a:outerShdw>
                      </a:effectLst>
                      <a:ea typeface="楷体_GB2312" pitchFamily="49" charset="-122"/>
                    </a:rPr>
                    <a:t>函数</a:t>
                  </a:r>
                  <a:endParaRPr kumimoji="1" lang="zh-CN" altLang="en-US" sz="2000">
                    <a:solidFill>
                      <a:srgbClr val="FF3399"/>
                    </a:solidFill>
                    <a:effectLst>
                      <a:outerShdw blurRad="38100" dist="38100" dir="2700000" algn="tl">
                        <a:srgbClr val="C0C0C0"/>
                      </a:outerShdw>
                    </a:effectLst>
                    <a:ea typeface="楷体_GB2312" pitchFamily="49" charset="-122"/>
                  </a:endParaRPr>
                </a:p>
              </p:txBody>
            </p:sp>
            <p:sp>
              <p:nvSpPr>
                <p:cNvPr id="149517" name="Text Box 13"/>
                <p:cNvSpPr txBox="1">
                  <a:spLocks noChangeArrowheads="1"/>
                </p:cNvSpPr>
                <p:nvPr/>
              </p:nvSpPr>
              <p:spPr bwMode="auto">
                <a:xfrm>
                  <a:off x="3664" y="1555"/>
                  <a:ext cx="3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FF3399"/>
                      </a:solidFill>
                      <a:effectLst>
                        <a:outerShdw blurRad="38100" dist="38100" dir="2700000" algn="tl">
                          <a:srgbClr val="C0C0C0"/>
                        </a:outerShdw>
                      </a:effectLst>
                      <a:ea typeface="楷体_GB2312" pitchFamily="49" charset="-122"/>
                    </a:rPr>
                    <a:t>b</a:t>
                  </a:r>
                  <a:r>
                    <a:rPr kumimoji="1" lang="zh-CN" altLang="zh-CN" sz="2000">
                      <a:solidFill>
                        <a:srgbClr val="FF3399"/>
                      </a:solidFill>
                      <a:effectLst>
                        <a:outerShdw blurRad="38100" dist="38100" dir="2700000" algn="tl">
                          <a:srgbClr val="C0C0C0"/>
                        </a:outerShdw>
                      </a:effectLst>
                      <a:ea typeface="楷体_GB2312" pitchFamily="49" charset="-122"/>
                    </a:rPr>
                    <a:t>函数</a:t>
                  </a:r>
                  <a:endParaRPr kumimoji="1" lang="zh-CN" altLang="en-US" sz="2000">
                    <a:solidFill>
                      <a:srgbClr val="FF3399"/>
                    </a:solidFill>
                    <a:effectLst>
                      <a:outerShdw blurRad="38100" dist="38100" dir="2700000" algn="tl">
                        <a:srgbClr val="C0C0C0"/>
                      </a:outerShdw>
                    </a:effectLst>
                    <a:ea typeface="楷体_GB2312" pitchFamily="49" charset="-122"/>
                  </a:endParaRPr>
                </a:p>
              </p:txBody>
            </p:sp>
            <p:sp>
              <p:nvSpPr>
                <p:cNvPr id="149518" name="Text Box 14"/>
                <p:cNvSpPr txBox="1">
                  <a:spLocks noChangeArrowheads="1"/>
                </p:cNvSpPr>
                <p:nvPr/>
              </p:nvSpPr>
              <p:spPr bwMode="auto">
                <a:xfrm>
                  <a:off x="2361" y="2227"/>
                  <a:ext cx="6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effectLst>
                        <a:outerShdw blurRad="38100" dist="38100" dir="2700000" algn="tl">
                          <a:srgbClr val="C0C0C0"/>
                        </a:outerShdw>
                      </a:effectLst>
                      <a:ea typeface="楷体_GB2312" pitchFamily="49" charset="-122"/>
                    </a:rPr>
                    <a:t>调用函数</a:t>
                  </a:r>
                  <a:r>
                    <a:rPr kumimoji="1" lang="en-US" altLang="zh-CN" sz="2000">
                      <a:effectLst>
                        <a:outerShdw blurRad="38100" dist="38100" dir="2700000" algn="tl">
                          <a:srgbClr val="C0C0C0"/>
                        </a:outerShdw>
                      </a:effectLst>
                      <a:ea typeface="楷体_GB2312" pitchFamily="49" charset="-122"/>
                    </a:rPr>
                    <a:t>b</a:t>
                  </a:r>
                </a:p>
              </p:txBody>
            </p:sp>
            <p:sp>
              <p:nvSpPr>
                <p:cNvPr id="67600" name="Line 15"/>
                <p:cNvSpPr>
                  <a:spLocks noChangeShapeType="1"/>
                </p:cNvSpPr>
                <p:nvPr/>
              </p:nvSpPr>
              <p:spPr bwMode="auto">
                <a:xfrm>
                  <a:off x="1344" y="1728"/>
                  <a:ext cx="0" cy="43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16"/>
                <p:cNvSpPr>
                  <a:spLocks noChangeShapeType="1"/>
                </p:cNvSpPr>
                <p:nvPr/>
              </p:nvSpPr>
              <p:spPr bwMode="auto">
                <a:xfrm>
                  <a:off x="1344" y="2400"/>
                  <a:ext cx="0" cy="48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17"/>
                <p:cNvSpPr>
                  <a:spLocks noChangeShapeType="1"/>
                </p:cNvSpPr>
                <p:nvPr/>
              </p:nvSpPr>
              <p:spPr bwMode="auto">
                <a:xfrm flipV="1">
                  <a:off x="1872" y="1776"/>
                  <a:ext cx="720" cy="528"/>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8"/>
                <p:cNvSpPr>
                  <a:spLocks noChangeShapeType="1"/>
                </p:cNvSpPr>
                <p:nvPr/>
              </p:nvSpPr>
              <p:spPr bwMode="auto">
                <a:xfrm>
                  <a:off x="2592" y="1872"/>
                  <a:ext cx="0" cy="33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19"/>
                <p:cNvSpPr>
                  <a:spLocks noChangeShapeType="1"/>
                </p:cNvSpPr>
                <p:nvPr/>
              </p:nvSpPr>
              <p:spPr bwMode="auto">
                <a:xfrm>
                  <a:off x="2592" y="2448"/>
                  <a:ext cx="0"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20"/>
                <p:cNvSpPr>
                  <a:spLocks noChangeShapeType="1"/>
                </p:cNvSpPr>
                <p:nvPr/>
              </p:nvSpPr>
              <p:spPr bwMode="auto">
                <a:xfrm flipH="1" flipV="1">
                  <a:off x="1824" y="2400"/>
                  <a:ext cx="720"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21"/>
                <p:cNvSpPr>
                  <a:spLocks noChangeShapeType="1"/>
                </p:cNvSpPr>
                <p:nvPr/>
              </p:nvSpPr>
              <p:spPr bwMode="auto">
                <a:xfrm flipV="1">
                  <a:off x="3072" y="1776"/>
                  <a:ext cx="768"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22"/>
                <p:cNvSpPr>
                  <a:spLocks noChangeShapeType="1"/>
                </p:cNvSpPr>
                <p:nvPr/>
              </p:nvSpPr>
              <p:spPr bwMode="auto">
                <a:xfrm>
                  <a:off x="3840" y="1872"/>
                  <a:ext cx="0" cy="115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23"/>
                <p:cNvSpPr>
                  <a:spLocks noChangeShapeType="1"/>
                </p:cNvSpPr>
                <p:nvPr/>
              </p:nvSpPr>
              <p:spPr bwMode="auto">
                <a:xfrm flipH="1" flipV="1">
                  <a:off x="3024" y="2400"/>
                  <a:ext cx="768"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8" name="Text Box 24"/>
                <p:cNvSpPr txBox="1">
                  <a:spLocks noChangeArrowheads="1"/>
                </p:cNvSpPr>
                <p:nvPr/>
              </p:nvSpPr>
              <p:spPr bwMode="auto">
                <a:xfrm>
                  <a:off x="2002" y="1892"/>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29" name="Text Box 25"/>
                <p:cNvSpPr txBox="1">
                  <a:spLocks noChangeArrowheads="1"/>
                </p:cNvSpPr>
                <p:nvPr/>
              </p:nvSpPr>
              <p:spPr bwMode="auto">
                <a:xfrm>
                  <a:off x="1138" y="1842"/>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0" name="Text Box 26"/>
                <p:cNvSpPr txBox="1">
                  <a:spLocks noChangeArrowheads="1"/>
                </p:cNvSpPr>
                <p:nvPr/>
              </p:nvSpPr>
              <p:spPr bwMode="auto">
                <a:xfrm>
                  <a:off x="2626" y="1939"/>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1" name="Text Box 27"/>
                <p:cNvSpPr txBox="1">
                  <a:spLocks noChangeArrowheads="1"/>
                </p:cNvSpPr>
                <p:nvPr/>
              </p:nvSpPr>
              <p:spPr bwMode="auto">
                <a:xfrm>
                  <a:off x="3250" y="1939"/>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2" name="Text Box 28"/>
                <p:cNvSpPr txBox="1">
                  <a:spLocks noChangeArrowheads="1"/>
                </p:cNvSpPr>
                <p:nvPr/>
              </p:nvSpPr>
              <p:spPr bwMode="auto">
                <a:xfrm>
                  <a:off x="3922" y="2180"/>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3" name="Text Box 29"/>
                <p:cNvSpPr txBox="1">
                  <a:spLocks noChangeArrowheads="1"/>
                </p:cNvSpPr>
                <p:nvPr/>
              </p:nvSpPr>
              <p:spPr bwMode="auto">
                <a:xfrm>
                  <a:off x="3347" y="2708"/>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4" name="Text Box 30"/>
                <p:cNvSpPr txBox="1">
                  <a:spLocks noChangeArrowheads="1"/>
                </p:cNvSpPr>
                <p:nvPr/>
              </p:nvSpPr>
              <p:spPr bwMode="auto">
                <a:xfrm>
                  <a:off x="2626" y="2564"/>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5" name="Text Box 31"/>
                <p:cNvSpPr txBox="1">
                  <a:spLocks noChangeArrowheads="1"/>
                </p:cNvSpPr>
                <p:nvPr/>
              </p:nvSpPr>
              <p:spPr bwMode="auto">
                <a:xfrm>
                  <a:off x="2002" y="2611"/>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sp>
              <p:nvSpPr>
                <p:cNvPr id="149536" name="Text Box 32"/>
                <p:cNvSpPr txBox="1">
                  <a:spLocks noChangeArrowheads="1"/>
                </p:cNvSpPr>
                <p:nvPr/>
              </p:nvSpPr>
              <p:spPr bwMode="auto">
                <a:xfrm>
                  <a:off x="1138" y="2514"/>
                  <a:ext cx="19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2"/>
                      </a:solidFill>
                      <a:effectLst>
                        <a:outerShdw blurRad="38100" dist="38100" dir="2700000" algn="tl">
                          <a:srgbClr val="C0C0C0"/>
                        </a:outerShdw>
                      </a:effectLst>
                      <a:ea typeface="宋体" pitchFamily="2" charset="-122"/>
                      <a:sym typeface="Wingdings" pitchFamily="2" charset="2"/>
                    </a:rPr>
                    <a:t></a:t>
                  </a:r>
                </a:p>
              </p:txBody>
            </p:sp>
          </p:grpSp>
        </p:grpSp>
        <p:sp>
          <p:nvSpPr>
            <p:cNvPr id="149537" name="Text Box 33"/>
            <p:cNvSpPr txBox="1">
              <a:spLocks noChangeArrowheads="1"/>
            </p:cNvSpPr>
            <p:nvPr/>
          </p:nvSpPr>
          <p:spPr bwMode="auto">
            <a:xfrm>
              <a:off x="1601" y="3812"/>
              <a:ext cx="303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sz="2400">
                  <a:solidFill>
                    <a:srgbClr val="CC0000"/>
                  </a:solidFill>
                  <a:effectLst>
                    <a:outerShdw blurRad="38100" dist="38100" dir="2700000" algn="tl">
                      <a:srgbClr val="C0C0C0"/>
                    </a:outerShdw>
                  </a:effectLst>
                  <a:ea typeface="隶书" pitchFamily="49" charset="-122"/>
                </a:rPr>
                <a:t>——</a:t>
              </a:r>
              <a:r>
                <a:rPr kumimoji="1" lang="zh-CN" altLang="en-US" sz="2400">
                  <a:solidFill>
                    <a:srgbClr val="CC0000"/>
                  </a:solidFill>
                  <a:effectLst>
                    <a:outerShdw blurRad="38100" dist="38100" dir="2700000" algn="tl">
                      <a:srgbClr val="C0C0C0"/>
                    </a:outerShdw>
                  </a:effectLst>
                  <a:ea typeface="隶书" pitchFamily="49" charset="-122"/>
                </a:rPr>
                <a:t>函数嵌套调用的示意图</a:t>
              </a:r>
              <a:r>
                <a:rPr kumimoji="1" lang="zh-CN" altLang="en-US" sz="2400" b="0">
                  <a:ea typeface="宋体" pitchFamily="2"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Effect transition="in" filter="wipe(left)">
                                      <p:cBhvr>
                                        <p:cTn id="12" dur="500"/>
                                        <p:tgtEl>
                                          <p:spTgt spid="149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07">
                                            <p:txEl>
                                              <p:pRg st="1" end="1"/>
                                            </p:txEl>
                                          </p:spTgt>
                                        </p:tgtEl>
                                        <p:attrNameLst>
                                          <p:attrName>style.visibility</p:attrName>
                                        </p:attrNameLst>
                                      </p:cBhvr>
                                      <p:to>
                                        <p:strVal val="visible"/>
                                      </p:to>
                                    </p:set>
                                    <p:animEffect transition="in" filter="wipe(left)">
                                      <p:cBhvr>
                                        <p:cTn id="17" dur="500"/>
                                        <p:tgtEl>
                                          <p:spTgt spid="149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49509"/>
                                        </p:tgtEl>
                                        <p:attrNameLst>
                                          <p:attrName>style.visibility</p:attrName>
                                        </p:attrNameLst>
                                      </p:cBhvr>
                                      <p:to>
                                        <p:strVal val="visible"/>
                                      </p:to>
                                    </p:set>
                                    <p:animEffect transition="in" filter="box(out)">
                                      <p:cBhvr>
                                        <p:cTn id="22" dur="500"/>
                                        <p:tgtEl>
                                          <p:spTgt spid="149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323528" y="-74290"/>
            <a:ext cx="8496944" cy="764117"/>
          </a:xfr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zh-CN" altLang="en-US" dirty="0">
                <a:latin typeface="黑体" pitchFamily="49" charset="-122"/>
                <a:ea typeface="黑体" pitchFamily="49" charset="-122"/>
              </a:rPr>
              <a:t>函数嵌套调用应用举例</a:t>
            </a:r>
            <a:endParaRPr lang="zh-CN" altLang="en-US" sz="3200" b="1" kern="1200" spc="50" dirty="0">
              <a:ln w="11430"/>
              <a:solidFill>
                <a:srgbClr val="0070C0"/>
              </a:solidFill>
              <a:effectLst>
                <a:outerShdw blurRad="76200" dist="50800" dir="5400000" algn="tl" rotWithShape="0">
                  <a:srgbClr val="000000">
                    <a:alpha val="65000"/>
                  </a:srgbClr>
                </a:outerShdw>
              </a:effectLst>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516678" y="1508787"/>
                <a:ext cx="8015762" cy="5184576"/>
              </a:xfrm>
              <a:prstGeom prst="rect">
                <a:avLst/>
              </a:prstGeom>
              <a:noFill/>
              <a:ln w="12700">
                <a:noFill/>
                <a:miter lim="800000"/>
                <a:headEnd/>
                <a:tailEnd/>
              </a:ln>
              <a:effectLst/>
              <a:extLst>
                <a:ext uri="{909E8E84-426E-40DD-AFC4-6F175D3DCCD1}">
                  <a14:hiddenFill>
                    <a:solidFill>
                      <a:srgbClr val="0099CC"/>
                    </a:solidFill>
                  </a14:hiddenFill>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eaLnBrk="1" hangingPunct="1">
                  <a:lnSpc>
                    <a:spcPts val="2800"/>
                  </a:lnSpc>
                  <a:spcBef>
                    <a:spcPct val="0"/>
                  </a:spcBef>
                  <a:buNone/>
                </a:pPr>
                <a:r>
                  <a:rPr lang="zh-CN" altLang="en-US" sz="2400" dirty="0">
                    <a:solidFill>
                      <a:srgbClr val="A50021"/>
                    </a:solidFill>
                    <a:latin typeface="黑体" panose="02010609060101010101" pitchFamily="49" charset="-122"/>
                    <a:ea typeface="黑体" panose="02010609060101010101" pitchFamily="49" charset="-122"/>
                  </a:rPr>
                  <a:t>问题分析：</a:t>
                </a:r>
                <a:endParaRPr lang="en-US" altLang="zh-CN" sz="2400" dirty="0">
                  <a:solidFill>
                    <a:srgbClr val="A50021"/>
                  </a:solidFill>
                  <a:latin typeface="黑体" panose="02010609060101010101" pitchFamily="49" charset="-122"/>
                  <a:ea typeface="黑体" panose="02010609060101010101" pitchFamily="49" charset="-122"/>
                </a:endParaRPr>
              </a:p>
              <a:p>
                <a:pPr eaLnBrk="1" hangingPunct="1">
                  <a:lnSpc>
                    <a:spcPts val="2800"/>
                  </a:lnSpc>
                  <a:spcBef>
                    <a:spcPct val="0"/>
                  </a:spcBef>
                </a:pPr>
                <a:r>
                  <a:rPr lang="zh-CN" altLang="en-US" sz="2400" dirty="0">
                    <a:latin typeface="黑体" panose="02010609060101010101" pitchFamily="49" charset="-122"/>
                    <a:ea typeface="黑体" panose="02010609060101010101" pitchFamily="49" charset="-122"/>
                  </a:rPr>
                  <a:t>该问题的</a:t>
                </a:r>
                <a:r>
                  <a:rPr lang="zh-CN" altLang="en-US" sz="2400" dirty="0">
                    <a:solidFill>
                      <a:srgbClr val="FF0000"/>
                    </a:solidFill>
                    <a:latin typeface="黑体" panose="02010609060101010101" pitchFamily="49" charset="-122"/>
                    <a:ea typeface="黑体" panose="02010609060101010101" pitchFamily="49" charset="-122"/>
                  </a:rPr>
                  <a:t>主体结构是求和</a:t>
                </a:r>
                <a:r>
                  <a:rPr lang="zh-CN" altLang="en-US" sz="2400" dirty="0">
                    <a:latin typeface="黑体" panose="02010609060101010101" pitchFamily="49" charset="-122"/>
                    <a:ea typeface="黑体" panose="02010609060101010101" pitchFamily="49" charset="-122"/>
                  </a:rPr>
                  <a:t>运算，而参与求和的数是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 </a:t>
                </a:r>
                <a:r>
                  <a:rPr lang="zh-CN" altLang="en-US" sz="2400" dirty="0">
                    <a:latin typeface="黑体" panose="02010609060101010101" pitchFamily="49" charset="-122"/>
                    <a:ea typeface="黑体" panose="02010609060101010101" pitchFamily="49" charset="-122"/>
                  </a:rPr>
                  <a:t>之间的素数。</a:t>
                </a:r>
                <a:endParaRPr lang="en-US" altLang="zh-CN" sz="2400" dirty="0">
                  <a:latin typeface="黑体" panose="02010609060101010101" pitchFamily="49" charset="-122"/>
                  <a:ea typeface="黑体" panose="02010609060101010101" pitchFamily="49" charset="-122"/>
                </a:endParaRPr>
              </a:p>
              <a:p>
                <a:pPr eaLnBrk="1" hangingPunct="1">
                  <a:lnSpc>
                    <a:spcPts val="2800"/>
                  </a:lnSpc>
                  <a:spcBef>
                    <a:spcPct val="0"/>
                  </a:spcBef>
                </a:pPr>
                <a:r>
                  <a:rPr lang="zh-CN" altLang="en-US" sz="2400" dirty="0">
                    <a:latin typeface="黑体" panose="02010609060101010101" pitchFamily="49" charset="-122"/>
                    <a:ea typeface="黑体" panose="02010609060101010101" pitchFamily="49" charset="-122"/>
                  </a:rPr>
                  <a:t>程序编写</a:t>
                </a:r>
                <a:r>
                  <a:rPr lang="en-US" altLang="zh-CN" sz="2400" dirty="0">
                    <a:solidFill>
                      <a:srgbClr val="FF0000"/>
                    </a:solidFill>
                    <a:latin typeface="黑体" panose="02010609060101010101" pitchFamily="49" charset="-122"/>
                    <a:ea typeface="黑体" panose="02010609060101010101" pitchFamily="49" charset="-122"/>
                  </a:rPr>
                  <a:t>main</a:t>
                </a:r>
                <a:r>
                  <a:rPr lang="zh-CN" altLang="en-US" sz="2400" dirty="0">
                    <a:solidFill>
                      <a:srgbClr val="FF0000"/>
                    </a:solidFill>
                    <a:latin typeface="黑体" panose="02010609060101010101" pitchFamily="49" charset="-122"/>
                    <a:ea typeface="黑体" panose="02010609060101010101" pitchFamily="49" charset="-122"/>
                  </a:rPr>
                  <a:t>函数</a:t>
                </a:r>
                <a:r>
                  <a:rPr lang="zh-CN" altLang="en-US" sz="2400" dirty="0">
                    <a:latin typeface="黑体" panose="02010609060101010101" pitchFamily="49" charset="-122"/>
                    <a:ea typeface="黑体" panose="02010609060101010101" pitchFamily="49" charset="-122"/>
                  </a:rPr>
                  <a:t>和</a:t>
                </a:r>
                <a:r>
                  <a:rPr lang="zh-CN" altLang="en-US" sz="2400" dirty="0">
                    <a:solidFill>
                      <a:srgbClr val="FF0000"/>
                    </a:solidFill>
                    <a:latin typeface="黑体" panose="02010609060101010101" pitchFamily="49" charset="-122"/>
                    <a:ea typeface="黑体" panose="02010609060101010101" pitchFamily="49" charset="-122"/>
                  </a:rPr>
                  <a:t>判断素数</a:t>
                </a:r>
                <a:r>
                  <a:rPr lang="zh-CN" altLang="en-US" sz="2400" dirty="0">
                    <a:latin typeface="黑体" panose="02010609060101010101" pitchFamily="49" charset="-122"/>
                    <a:ea typeface="黑体" panose="02010609060101010101" pitchFamily="49" charset="-122"/>
                  </a:rPr>
                  <a:t>以及</a:t>
                </a:r>
                <a:r>
                  <a:rPr lang="zh-CN" altLang="en-US" sz="2400" dirty="0">
                    <a:solidFill>
                      <a:srgbClr val="FF0000"/>
                    </a:solidFill>
                    <a:latin typeface="黑体" panose="02010609060101010101" pitchFamily="49" charset="-122"/>
                    <a:ea typeface="黑体" panose="02010609060101010101" pitchFamily="49" charset="-122"/>
                  </a:rPr>
                  <a:t>求素数和</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个函数。</a:t>
                </a:r>
                <a:endParaRPr lang="en-US" altLang="zh-CN" sz="2400" dirty="0">
                  <a:latin typeface="黑体" panose="02010609060101010101" pitchFamily="49" charset="-122"/>
                  <a:ea typeface="黑体" panose="02010609060101010101" pitchFamily="49" charset="-122"/>
                </a:endParaRPr>
              </a:p>
              <a:p>
                <a:pPr eaLnBrk="1" hangingPunct="1">
                  <a:lnSpc>
                    <a:spcPts val="2800"/>
                  </a:lnSpc>
                  <a:spcBef>
                    <a:spcPct val="0"/>
                  </a:spcBef>
                </a:pPr>
                <a:r>
                  <a:rPr lang="zh-CN" altLang="en-US" sz="2400" dirty="0">
                    <a:latin typeface="黑体" panose="02010609060101010101" pitchFamily="49" charset="-122"/>
                    <a:ea typeface="黑体" panose="02010609060101010101" pitchFamily="49" charset="-122"/>
                  </a:rPr>
                  <a:t>求素数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用</a:t>
                </a:r>
                <a:r>
                  <a:rPr lang="en-US" altLang="zh-CN" sz="2400" dirty="0">
                    <a:latin typeface="黑体" panose="02010609060101010101" pitchFamily="49" charset="-122"/>
                    <a:ea typeface="黑体" panose="02010609060101010101" pitchFamily="49" charset="-122"/>
                  </a:rPr>
                  <a:t>2,3,4……</a:t>
                </a:r>
                <a14:m>
                  <m:oMath xmlns:m="http://schemas.openxmlformats.org/officeDocument/2006/math">
                    <m:rad>
                      <m:radPr>
                        <m:degHide m:val="on"/>
                        <m:ctrlPr>
                          <a:rPr lang="en-US" altLang="zh-CN" sz="2400" i="1" smtClean="0">
                            <a:latin typeface="Cambria Math" panose="02040503050406030204" pitchFamily="18" charset="0"/>
                            <a:ea typeface="黑体" panose="02010609060101010101" pitchFamily="49" charset="-122"/>
                          </a:rPr>
                        </m:ctrlPr>
                      </m:radPr>
                      <m:deg/>
                      <m:e>
                        <m:r>
                          <a:rPr lang="en-US" altLang="zh-CN" sz="2400" b="0" i="1" smtClean="0">
                            <a:latin typeface="Cambria Math"/>
                            <a:ea typeface="黑体" panose="02010609060101010101" pitchFamily="49" charset="-122"/>
                          </a:rPr>
                          <m:t>𝑛</m:t>
                        </m:r>
                      </m:e>
                    </m:rad>
                  </m:oMath>
                </a14:m>
                <a:r>
                  <a:rPr lang="zh-CN" altLang="en-US" sz="2400" dirty="0">
                    <a:latin typeface="黑体" panose="02010609060101010101" pitchFamily="49" charset="-122"/>
                    <a:ea typeface="黑体" panose="02010609060101010101" pitchFamily="49" charset="-122"/>
                  </a:rPr>
                  <a:t> 依次除</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，如果</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能被</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14:m>
                  <m:oMath xmlns:m="http://schemas.openxmlformats.org/officeDocument/2006/math">
                    <m:rad>
                      <m:radPr>
                        <m:degHide m:val="on"/>
                        <m:ctrlPr>
                          <a:rPr lang="en-US" altLang="zh-CN" sz="2400" i="1">
                            <a:latin typeface="Cambria Math" panose="02040503050406030204" pitchFamily="18" charset="0"/>
                            <a:ea typeface="黑体" panose="02010609060101010101" pitchFamily="49" charset="-122"/>
                          </a:rPr>
                        </m:ctrlPr>
                      </m:radPr>
                      <m:deg/>
                      <m:e>
                        <m:r>
                          <a:rPr lang="en-US" altLang="zh-CN" sz="2400" i="1">
                            <a:latin typeface="Cambria Math"/>
                            <a:ea typeface="黑体" panose="02010609060101010101" pitchFamily="49" charset="-122"/>
                          </a:rPr>
                          <m:t>𝑛</m:t>
                        </m:r>
                      </m:e>
                    </m:rad>
                  </m:oMath>
                </a14:m>
                <a:r>
                  <a:rPr lang="zh-CN" altLang="en-US" sz="2400" dirty="0">
                    <a:latin typeface="黑体" panose="02010609060101010101" pitchFamily="49" charset="-122"/>
                    <a:ea typeface="黑体" panose="02010609060101010101" pitchFamily="49" charset="-122"/>
                  </a:rPr>
                  <a:t>中任何一个数整除，则不是素数，否则即是素数。</a:t>
                </a:r>
                <a:endParaRPr lang="en-US" altLang="zh-CN" sz="2400" dirty="0">
                  <a:latin typeface="黑体" panose="02010609060101010101" pitchFamily="49" charset="-122"/>
                  <a:ea typeface="黑体" panose="02010609060101010101" pitchFamily="49" charset="-122"/>
                </a:endParaRPr>
              </a:p>
              <a:p>
                <a:pPr eaLnBrk="1" hangingPunct="1">
                  <a:lnSpc>
                    <a:spcPts val="2800"/>
                  </a:lnSpc>
                  <a:spcBef>
                    <a:spcPct val="0"/>
                  </a:spcBef>
                </a:pPr>
                <a:r>
                  <a:rPr lang="zh-CN" altLang="en-US" sz="2400" dirty="0">
                    <a:latin typeface="黑体" panose="02010609060101010101" pitchFamily="49" charset="-122"/>
                    <a:ea typeface="黑体" panose="02010609060101010101" pitchFamily="49" charset="-122"/>
                  </a:rPr>
                  <a:t>程序分</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步求解：</a:t>
                </a:r>
              </a:p>
              <a:p>
                <a:pPr marL="0" lvl="0" indent="0" eaLnBrk="1" hangingPunct="1">
                  <a:lnSpc>
                    <a:spcPts val="2800"/>
                  </a:lnSpc>
                  <a:spcBef>
                    <a:spcPts val="600"/>
                  </a:spcBef>
                  <a:buNone/>
                </a:pPr>
                <a:r>
                  <a:rPr lang="zh-CN" altLang="en-US" sz="2400" dirty="0">
                    <a:latin typeface="黑体" panose="02010609060101010101" pitchFamily="49" charset="-122"/>
                    <a:ea typeface="黑体" panose="02010609060101010101" pitchFamily="49" charset="-122"/>
                  </a:rPr>
                  <a:t>  ① </a:t>
                </a:r>
                <a:r>
                  <a:rPr lang="en-US" altLang="zh-CN" sz="2400" dirty="0">
                    <a:latin typeface="黑体" panose="02010609060101010101" pitchFamily="49" charset="-122"/>
                    <a:ea typeface="黑体" panose="02010609060101010101" pitchFamily="49" charset="-122"/>
                  </a:rPr>
                  <a:t>main</a:t>
                </a:r>
                <a:r>
                  <a:rPr lang="zh-CN" altLang="en-US" sz="2400" dirty="0">
                    <a:latin typeface="黑体" panose="02010609060101010101" pitchFamily="49" charset="-122"/>
                    <a:ea typeface="黑体" panose="02010609060101010101" pitchFamily="49" charset="-122"/>
                  </a:rPr>
                  <a:t>函数：定义、输入</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的值；调用求和函数；</a:t>
                </a:r>
              </a:p>
              <a:p>
                <a:pPr marL="0" indent="0" eaLnBrk="1" hangingPunct="1">
                  <a:lnSpc>
                    <a:spcPts val="2800"/>
                  </a:lnSpc>
                  <a:spcBef>
                    <a:spcPts val="600"/>
                  </a:spcBef>
                  <a:buNone/>
                </a:pPr>
                <a:r>
                  <a:rPr lang="zh-CN" altLang="en-US" sz="2400" dirty="0">
                    <a:latin typeface="黑体" panose="02010609060101010101" pitchFamily="49" charset="-122"/>
                    <a:ea typeface="黑体" panose="02010609060101010101" pitchFamily="49" charset="-122"/>
                  </a:rPr>
                  <a:t>  ② 编写求和运算、判断素数函数，（在求和计算中调用</a:t>
                </a:r>
                <a:r>
                  <a:rPr lang="zh-CN" altLang="en-US" sz="2400" dirty="0">
                    <a:solidFill>
                      <a:srgbClr val="FF0000"/>
                    </a:solidFill>
                    <a:latin typeface="黑体" panose="02010609060101010101" pitchFamily="49" charset="-122"/>
                    <a:ea typeface="黑体" panose="02010609060101010101" pitchFamily="49" charset="-122"/>
                  </a:rPr>
                  <a:t>判断素数</a:t>
                </a:r>
                <a:r>
                  <a:rPr lang="zh-CN" altLang="en-US" sz="2400" dirty="0">
                    <a:latin typeface="黑体" panose="02010609060101010101" pitchFamily="49" charset="-122"/>
                    <a:ea typeface="黑体" panose="02010609060101010101" pitchFamily="49" charset="-122"/>
                  </a:rPr>
                  <a:t>函数）；</a:t>
                </a:r>
              </a:p>
              <a:p>
                <a:pPr marL="0" lvl="0" indent="0" eaLnBrk="1" hangingPunct="1">
                  <a:lnSpc>
                    <a:spcPts val="2800"/>
                  </a:lnSpc>
                  <a:spcBef>
                    <a:spcPts val="600"/>
                  </a:spcBef>
                  <a:buNone/>
                </a:pPr>
                <a:r>
                  <a:rPr lang="zh-CN" altLang="en-US" sz="2400" dirty="0">
                    <a:latin typeface="黑体" panose="02010609060101010101" pitchFamily="49" charset="-122"/>
                    <a:ea typeface="黑体" panose="02010609060101010101" pitchFamily="49" charset="-122"/>
                  </a:rPr>
                  <a:t>  ③ </a:t>
                </a:r>
                <a:r>
                  <a:rPr lang="en-US" altLang="zh-CN" sz="2400" dirty="0">
                    <a:latin typeface="黑体" panose="02010609060101010101" pitchFamily="49" charset="-122"/>
                    <a:ea typeface="黑体" panose="02010609060101010101" pitchFamily="49" charset="-122"/>
                  </a:rPr>
                  <a:t>main</a:t>
                </a:r>
                <a:r>
                  <a:rPr lang="zh-CN" altLang="en-US" sz="2400" dirty="0">
                    <a:latin typeface="黑体" panose="02010609060101010101" pitchFamily="49" charset="-122"/>
                    <a:ea typeface="黑体" panose="02010609060101010101" pitchFamily="49" charset="-122"/>
                  </a:rPr>
                  <a:t>函数中输出结果。</a:t>
                </a:r>
                <a:endParaRPr lang="en-US" altLang="zh-CN" sz="2400" dirty="0">
                  <a:latin typeface="黑体" panose="02010609060101010101" pitchFamily="49" charset="-122"/>
                  <a:ea typeface="黑体" panose="02010609060101010101" pitchFamily="49"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516678" y="1508787"/>
                <a:ext cx="8015762" cy="5184576"/>
              </a:xfrm>
              <a:prstGeom prst="rect">
                <a:avLst/>
              </a:prstGeom>
              <a:blipFill rotWithShape="1">
                <a:blip r:embed="rId3"/>
                <a:stretch>
                  <a:fillRect l="-1217" t="-1176" r="-1369"/>
                </a:stretch>
              </a:blip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TextBox 5"/>
          <p:cNvSpPr txBox="1"/>
          <p:nvPr/>
        </p:nvSpPr>
        <p:spPr>
          <a:xfrm>
            <a:off x="730990" y="836353"/>
            <a:ext cx="6001282" cy="461665"/>
          </a:xfrm>
          <a:prstGeom prst="rect">
            <a:avLst/>
          </a:prstGeom>
          <a:noFill/>
        </p:spPr>
        <p:txBody>
          <a:bodyPr wrap="square" rtlCol="0">
            <a:spAutoFit/>
          </a:bodyPr>
          <a:lstStyle/>
          <a:p>
            <a:pPr lvl="0">
              <a:spcBef>
                <a:spcPts val="400"/>
              </a:spcBef>
            </a:pPr>
            <a:r>
              <a:rPr lang="zh-CN" altLang="en-US" sz="2400" dirty="0">
                <a:solidFill>
                  <a:srgbClr val="993300"/>
                </a:solidFill>
                <a:latin typeface="黑体" panose="02010609060101010101" pitchFamily="49" charset="-122"/>
                <a:ea typeface="黑体" panose="02010609060101010101" pitchFamily="49" charset="-122"/>
              </a:rPr>
              <a:t>例</a:t>
            </a:r>
            <a:r>
              <a:rPr lang="en-US" altLang="zh-CN" sz="2400" dirty="0">
                <a:solidFill>
                  <a:srgbClr val="993300"/>
                </a:solidFill>
                <a:latin typeface="黑体" panose="02010609060101010101" pitchFamily="49" charset="-122"/>
                <a:ea typeface="黑体" panose="02010609060101010101" pitchFamily="49" charset="-122"/>
              </a:rPr>
              <a:t>8-14 </a:t>
            </a:r>
            <a:r>
              <a:rPr lang="zh-CN" altLang="en-US" sz="2400" dirty="0">
                <a:latin typeface="黑体" panose="02010609060101010101" pitchFamily="49" charset="-122"/>
                <a:ea typeface="黑体" panose="02010609060101010101" pitchFamily="49" charset="-122"/>
              </a:rPr>
              <a:t>求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 </a:t>
            </a:r>
            <a:r>
              <a:rPr lang="zh-CN" altLang="en-US" sz="2400" dirty="0">
                <a:latin typeface="黑体" panose="02010609060101010101" pitchFamily="49" charset="-122"/>
                <a:ea typeface="黑体" panose="02010609060101010101" pitchFamily="49" charset="-122"/>
              </a:rPr>
              <a:t>之间所有素数的和</a:t>
            </a:r>
            <a:r>
              <a:rPr lang="zh-CN" altLang="en-US" sz="2400" dirty="0">
                <a:solidFill>
                  <a:srgbClr val="000066"/>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479176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left)">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left)">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6272" y="1124744"/>
            <a:ext cx="3983314" cy="5376597"/>
          </a:xfrm>
          <a:prstGeom prst="rect">
            <a:avLst/>
          </a:prstGeom>
          <a:noFill/>
          <a:ln w="12700">
            <a:solidFill>
              <a:srgbClr val="002060">
                <a:alpha val="50000"/>
              </a:srgbClr>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#include  &lt;</a:t>
            </a:r>
            <a:r>
              <a:rPr lang="en-US" altLang="zh-CN" sz="2400" b="1" dirty="0" err="1">
                <a:solidFill>
                  <a:srgbClr val="000000"/>
                </a:solidFill>
                <a:latin typeface="Times New Roman" pitchFamily="18" charset="0"/>
                <a:ea typeface="宋体" pitchFamily="2" charset="-122"/>
              </a:rPr>
              <a:t>stdio.h</a:t>
            </a:r>
            <a:r>
              <a:rPr lang="en-US" altLang="zh-CN" sz="2400" b="1" dirty="0">
                <a:solidFill>
                  <a:srgbClr val="000000"/>
                </a:solidFill>
                <a:latin typeface="Times New Roman" pitchFamily="18" charset="0"/>
                <a:ea typeface="宋体" pitchFamily="2" charset="-122"/>
              </a:rPr>
              <a:t>&gt;</a:t>
            </a:r>
          </a:p>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#include  &lt;</a:t>
            </a:r>
            <a:r>
              <a:rPr lang="en-US" altLang="zh-CN" sz="2400" b="1" dirty="0" err="1">
                <a:solidFill>
                  <a:srgbClr val="000000"/>
                </a:solidFill>
                <a:latin typeface="Times New Roman" pitchFamily="18" charset="0"/>
                <a:ea typeface="宋体" pitchFamily="2" charset="-122"/>
              </a:rPr>
              <a:t>math.h</a:t>
            </a:r>
            <a:r>
              <a:rPr lang="en-US" altLang="zh-CN" sz="2400" b="1" dirty="0">
                <a:solidFill>
                  <a:srgbClr val="000000"/>
                </a:solidFill>
                <a:latin typeface="Times New Roman" pitchFamily="18" charset="0"/>
                <a:ea typeface="宋体" pitchFamily="2" charset="-122"/>
              </a:rPr>
              <a:t>&gt;</a:t>
            </a:r>
          </a:p>
          <a:p>
            <a:pPr marL="0" lvl="0" indent="0" eaLnBrk="1" hangingPunct="1">
              <a:spcBef>
                <a:spcPct val="0"/>
              </a:spcBef>
              <a:buNone/>
            </a:pPr>
            <a:r>
              <a:rPr lang="en-US" altLang="zh-CN" sz="2400" b="1" dirty="0">
                <a:solidFill>
                  <a:srgbClr val="0033CC"/>
                </a:solidFill>
                <a:latin typeface="Times New Roman" pitchFamily="18" charset="0"/>
                <a:ea typeface="宋体" pitchFamily="2" charset="-122"/>
              </a:rPr>
              <a:t>long  sum( </a:t>
            </a:r>
            <a:r>
              <a:rPr lang="en-US" altLang="zh-CN" sz="2400" b="1" dirty="0" err="1">
                <a:solidFill>
                  <a:srgbClr val="0033CC"/>
                </a:solidFill>
                <a:latin typeface="Times New Roman" pitchFamily="18" charset="0"/>
                <a:ea typeface="宋体" pitchFamily="2" charset="-122"/>
              </a:rPr>
              <a:t>int</a:t>
            </a:r>
            <a:r>
              <a:rPr lang="en-US" altLang="zh-CN" sz="2400" b="1" dirty="0">
                <a:solidFill>
                  <a:srgbClr val="0033CC"/>
                </a:solidFill>
                <a:latin typeface="Times New Roman" pitchFamily="18" charset="0"/>
                <a:ea typeface="宋体" pitchFamily="2" charset="-122"/>
              </a:rPr>
              <a:t> n );</a:t>
            </a:r>
          </a:p>
          <a:p>
            <a:pPr marL="0" lvl="0" indent="0" eaLnBrk="1" hangingPunct="1">
              <a:spcBef>
                <a:spcPct val="0"/>
              </a:spcBef>
              <a:buNone/>
            </a:pPr>
            <a:r>
              <a:rPr lang="en-US" altLang="zh-CN" sz="2400" b="1" dirty="0" err="1">
                <a:solidFill>
                  <a:srgbClr val="FF0000"/>
                </a:solidFill>
                <a:latin typeface="Times New Roman" pitchFamily="18" charset="0"/>
                <a:ea typeface="宋体" pitchFamily="2" charset="-122"/>
              </a:rPr>
              <a:t>int</a:t>
            </a:r>
            <a:r>
              <a:rPr lang="en-US" altLang="zh-CN" sz="2400" b="1" dirty="0">
                <a:solidFill>
                  <a:srgbClr val="FF0000"/>
                </a:solidFill>
                <a:latin typeface="Times New Roman" pitchFamily="18" charset="0"/>
                <a:ea typeface="宋体" pitchFamily="2" charset="-122"/>
              </a:rPr>
              <a:t>  </a:t>
            </a:r>
            <a:r>
              <a:rPr lang="en-US" altLang="zh-CN" sz="2400" b="1" dirty="0" err="1">
                <a:solidFill>
                  <a:srgbClr val="FF0000"/>
                </a:solidFill>
                <a:latin typeface="Times New Roman" pitchFamily="18" charset="0"/>
                <a:ea typeface="宋体" pitchFamily="2" charset="-122"/>
              </a:rPr>
              <a:t>isprime</a:t>
            </a:r>
            <a:r>
              <a:rPr lang="en-US" altLang="zh-CN" sz="2400" b="1" dirty="0">
                <a:solidFill>
                  <a:srgbClr val="FF0000"/>
                </a:solidFill>
                <a:latin typeface="Times New Roman" pitchFamily="18" charset="0"/>
                <a:ea typeface="宋体" pitchFamily="2" charset="-122"/>
              </a:rPr>
              <a:t>( </a:t>
            </a:r>
            <a:r>
              <a:rPr lang="en-US" altLang="zh-CN" sz="2400" b="1" dirty="0" err="1">
                <a:solidFill>
                  <a:srgbClr val="FF0000"/>
                </a:solidFill>
                <a:latin typeface="Times New Roman" pitchFamily="18" charset="0"/>
                <a:ea typeface="宋体" pitchFamily="2" charset="-122"/>
              </a:rPr>
              <a:t>int</a:t>
            </a:r>
            <a:r>
              <a:rPr lang="en-US" altLang="zh-CN" sz="2400" b="1" dirty="0">
                <a:solidFill>
                  <a:srgbClr val="FF0000"/>
                </a:solidFill>
                <a:latin typeface="Times New Roman" pitchFamily="18" charset="0"/>
                <a:ea typeface="宋体" pitchFamily="2" charset="-122"/>
              </a:rPr>
              <a:t> m );</a:t>
            </a:r>
          </a:p>
          <a:p>
            <a:pPr marL="0" lvl="0" indent="0" eaLnBrk="1" hangingPunct="1">
              <a:spcBef>
                <a:spcPct val="0"/>
              </a:spcBef>
              <a:buNone/>
            </a:pPr>
            <a:r>
              <a:rPr lang="en-US" altLang="zh-CN" sz="2400" b="1" dirty="0" err="1">
                <a:solidFill>
                  <a:srgbClr val="000000"/>
                </a:solidFill>
                <a:latin typeface="Times New Roman" pitchFamily="18" charset="0"/>
                <a:ea typeface="宋体" pitchFamily="2" charset="-122"/>
              </a:rPr>
              <a:t>int</a:t>
            </a:r>
            <a:r>
              <a:rPr lang="en-US" altLang="zh-CN" sz="2400" b="1" dirty="0">
                <a:solidFill>
                  <a:srgbClr val="000000"/>
                </a:solidFill>
                <a:latin typeface="Times New Roman" pitchFamily="18" charset="0"/>
                <a:ea typeface="宋体" pitchFamily="2" charset="-122"/>
              </a:rPr>
              <a:t> main()</a:t>
            </a:r>
          </a:p>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   </a:t>
            </a:r>
          </a:p>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     </a:t>
            </a:r>
            <a:r>
              <a:rPr lang="pt-BR" altLang="zh-CN" sz="2400" b="1" dirty="0">
                <a:solidFill>
                  <a:srgbClr val="000000"/>
                </a:solidFill>
                <a:latin typeface="Times New Roman" pitchFamily="18" charset="0"/>
                <a:ea typeface="宋体" pitchFamily="2" charset="-122"/>
              </a:rPr>
              <a:t> int  n;   </a:t>
            </a:r>
          </a:p>
          <a:p>
            <a:pPr marL="0" lvl="0" indent="0" eaLnBrk="1" hangingPunct="1">
              <a:spcBef>
                <a:spcPct val="0"/>
              </a:spcBef>
              <a:buNone/>
            </a:pPr>
            <a:r>
              <a:rPr lang="pt-BR" altLang="zh-CN" sz="2400" b="1" dirty="0">
                <a:solidFill>
                  <a:srgbClr val="000000"/>
                </a:solidFill>
                <a:latin typeface="Times New Roman" pitchFamily="18" charset="0"/>
                <a:ea typeface="宋体" pitchFamily="2" charset="-122"/>
              </a:rPr>
              <a:t>      long  s;</a:t>
            </a:r>
          </a:p>
          <a:p>
            <a:pPr marL="0" lvl="0" indent="0" eaLnBrk="1" hangingPunct="1">
              <a:spcBef>
                <a:spcPct val="0"/>
              </a:spcBef>
              <a:buNone/>
            </a:pPr>
            <a:r>
              <a:rPr lang="pt-BR" altLang="zh-CN" sz="2400" b="1" dirty="0">
                <a:solidFill>
                  <a:srgbClr val="000000"/>
                </a:solidFill>
                <a:latin typeface="Times New Roman" pitchFamily="18" charset="0"/>
                <a:ea typeface="宋体" pitchFamily="2" charset="-122"/>
              </a:rPr>
              <a:t>      scanf("%d", &amp;n);</a:t>
            </a:r>
          </a:p>
          <a:p>
            <a:pPr marL="0" lvl="0" indent="0" eaLnBrk="1" hangingPunct="1">
              <a:spcBef>
                <a:spcPct val="0"/>
              </a:spcBef>
              <a:buNone/>
            </a:pPr>
            <a:r>
              <a:rPr lang="pt-BR" altLang="zh-CN" sz="2400" b="1" dirty="0">
                <a:solidFill>
                  <a:srgbClr val="000000"/>
                </a:solidFill>
                <a:latin typeface="Times New Roman" pitchFamily="18" charset="0"/>
                <a:ea typeface="宋体" pitchFamily="2" charset="-122"/>
              </a:rPr>
              <a:t>      s = </a:t>
            </a:r>
            <a:r>
              <a:rPr lang="pt-BR" altLang="zh-CN" sz="2400" b="1" dirty="0">
                <a:solidFill>
                  <a:srgbClr val="0033CC"/>
                </a:solidFill>
                <a:latin typeface="Times New Roman" pitchFamily="18" charset="0"/>
                <a:ea typeface="宋体" pitchFamily="2" charset="-122"/>
              </a:rPr>
              <a:t>sum</a:t>
            </a:r>
            <a:r>
              <a:rPr lang="pt-BR" altLang="zh-CN" sz="2400" b="1" dirty="0">
                <a:solidFill>
                  <a:srgbClr val="000000"/>
                </a:solidFill>
                <a:latin typeface="Times New Roman" pitchFamily="18" charset="0"/>
                <a:ea typeface="宋体" pitchFamily="2" charset="-122"/>
              </a:rPr>
              <a:t>(n);</a:t>
            </a:r>
          </a:p>
          <a:p>
            <a:pPr marL="0" lvl="0" indent="0" eaLnBrk="1" hangingPunct="1">
              <a:spcBef>
                <a:spcPct val="0"/>
              </a:spcBef>
              <a:buNone/>
            </a:pPr>
            <a:r>
              <a:rPr lang="pt-BR" altLang="zh-CN" sz="2400" b="1" dirty="0">
                <a:solidFill>
                  <a:srgbClr val="000000"/>
                </a:solidFill>
                <a:latin typeface="Times New Roman" pitchFamily="18" charset="0"/>
                <a:ea typeface="宋体" pitchFamily="2" charset="-122"/>
              </a:rPr>
              <a:t>      printf("</a:t>
            </a:r>
            <a:r>
              <a:rPr lang="en-US" altLang="zh-CN" sz="2400" b="1" dirty="0">
                <a:solidFill>
                  <a:srgbClr val="000000"/>
                </a:solidFill>
                <a:latin typeface="Times New Roman" pitchFamily="18" charset="0"/>
                <a:ea typeface="宋体" pitchFamily="2" charset="-122"/>
              </a:rPr>
              <a:t>Sum = </a:t>
            </a:r>
            <a:r>
              <a:rPr lang="pt-BR" altLang="zh-CN" sz="2400" b="1" dirty="0">
                <a:solidFill>
                  <a:srgbClr val="000000"/>
                </a:solidFill>
                <a:latin typeface="Times New Roman" pitchFamily="18" charset="0"/>
                <a:ea typeface="宋体" pitchFamily="2" charset="-122"/>
              </a:rPr>
              <a:t>%ld\n", s);</a:t>
            </a:r>
            <a:r>
              <a:rPr lang="en-US" altLang="zh-CN" sz="2400" b="1" dirty="0">
                <a:solidFill>
                  <a:srgbClr val="000000"/>
                </a:solidFill>
                <a:latin typeface="Times New Roman" pitchFamily="18" charset="0"/>
                <a:ea typeface="宋体" pitchFamily="2" charset="-122"/>
              </a:rPr>
              <a:t>    </a:t>
            </a:r>
          </a:p>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      return 0;  </a:t>
            </a:r>
          </a:p>
          <a:p>
            <a:pPr marL="0" lvl="0" indent="0" eaLnBrk="1" hangingPunct="1">
              <a:spcBef>
                <a:spcPct val="0"/>
              </a:spcBef>
              <a:buNone/>
            </a:pPr>
            <a:r>
              <a:rPr lang="en-US" altLang="zh-CN" sz="2400" b="1" dirty="0">
                <a:solidFill>
                  <a:srgbClr val="000000"/>
                </a:solidFill>
                <a:latin typeface="Times New Roman" pitchFamily="18" charset="0"/>
                <a:ea typeface="宋体" pitchFamily="2" charset="-122"/>
              </a:rPr>
              <a:t>}</a:t>
            </a:r>
          </a:p>
        </p:txBody>
      </p:sp>
      <p:sp>
        <p:nvSpPr>
          <p:cNvPr id="6" name="TextBox 5"/>
          <p:cNvSpPr txBox="1"/>
          <p:nvPr/>
        </p:nvSpPr>
        <p:spPr>
          <a:xfrm>
            <a:off x="1331592" y="153874"/>
            <a:ext cx="5400680" cy="461665"/>
          </a:xfrm>
          <a:prstGeom prst="rect">
            <a:avLst/>
          </a:prstGeom>
          <a:noFill/>
        </p:spPr>
        <p:txBody>
          <a:bodyPr wrap="square" rtlCol="0">
            <a:spAutoFit/>
          </a:bodyPr>
          <a:lstStyle/>
          <a:p>
            <a:pPr lvl="0">
              <a:spcBef>
                <a:spcPts val="400"/>
              </a:spcBef>
            </a:pPr>
            <a:r>
              <a:rPr lang="zh-CN" altLang="en-US" sz="2400" dirty="0">
                <a:solidFill>
                  <a:srgbClr val="993300"/>
                </a:solidFill>
                <a:latin typeface="黑体" panose="02010609060101010101" pitchFamily="49" charset="-122"/>
                <a:ea typeface="黑体" panose="02010609060101010101" pitchFamily="49" charset="-122"/>
              </a:rPr>
              <a:t>例</a:t>
            </a:r>
            <a:r>
              <a:rPr lang="en-US" altLang="zh-CN" sz="2400" dirty="0">
                <a:solidFill>
                  <a:srgbClr val="993300"/>
                </a:solidFill>
                <a:latin typeface="黑体" panose="02010609060101010101" pitchFamily="49" charset="-122"/>
                <a:ea typeface="黑体" panose="02010609060101010101" pitchFamily="49" charset="-122"/>
              </a:rPr>
              <a:t>8-14 </a:t>
            </a:r>
            <a:r>
              <a:rPr lang="zh-CN" altLang="en-US" sz="2400" dirty="0">
                <a:solidFill>
                  <a:srgbClr val="000066"/>
                </a:solidFill>
                <a:latin typeface="黑体" panose="02010609060101010101" pitchFamily="49" charset="-122"/>
                <a:ea typeface="黑体" panose="02010609060101010101" pitchFamily="49" charset="-122"/>
              </a:rPr>
              <a:t>求 </a:t>
            </a:r>
            <a:r>
              <a:rPr lang="en-US" altLang="zh-CN" sz="2400" dirty="0">
                <a:solidFill>
                  <a:srgbClr val="000066"/>
                </a:solidFill>
                <a:latin typeface="黑体" panose="02010609060101010101" pitchFamily="49" charset="-122"/>
                <a:ea typeface="黑体" panose="02010609060101010101" pitchFamily="49" charset="-122"/>
              </a:rPr>
              <a:t>1</a:t>
            </a:r>
            <a:r>
              <a:rPr lang="zh-CN" altLang="en-US" sz="2400" dirty="0">
                <a:solidFill>
                  <a:srgbClr val="000066"/>
                </a:solidFill>
                <a:latin typeface="黑体" panose="02010609060101010101" pitchFamily="49" charset="-122"/>
                <a:ea typeface="黑体" panose="02010609060101010101" pitchFamily="49" charset="-122"/>
              </a:rPr>
              <a:t>～</a:t>
            </a:r>
            <a:r>
              <a:rPr lang="en-US" altLang="zh-CN" sz="2400" dirty="0">
                <a:solidFill>
                  <a:srgbClr val="000066"/>
                </a:solidFill>
                <a:latin typeface="黑体" panose="02010609060101010101" pitchFamily="49" charset="-122"/>
                <a:ea typeface="黑体" panose="02010609060101010101" pitchFamily="49" charset="-122"/>
              </a:rPr>
              <a:t>n </a:t>
            </a:r>
            <a:r>
              <a:rPr lang="zh-CN" altLang="en-US" sz="2400" dirty="0">
                <a:solidFill>
                  <a:srgbClr val="000066"/>
                </a:solidFill>
                <a:latin typeface="黑体" panose="02010609060101010101" pitchFamily="49" charset="-122"/>
                <a:ea typeface="黑体" panose="02010609060101010101" pitchFamily="49" charset="-122"/>
              </a:rPr>
              <a:t>之间所有素数的和。</a:t>
            </a:r>
          </a:p>
        </p:txBody>
      </p:sp>
      <p:sp>
        <p:nvSpPr>
          <p:cNvPr id="40" name="Text Box 37"/>
          <p:cNvSpPr txBox="1">
            <a:spLocks noChangeArrowheads="1"/>
          </p:cNvSpPr>
          <p:nvPr/>
        </p:nvSpPr>
        <p:spPr bwMode="auto">
          <a:xfrm>
            <a:off x="4644008" y="1186131"/>
            <a:ext cx="4499992" cy="2632132"/>
          </a:xfrm>
          <a:prstGeom prst="rect">
            <a:avLst/>
          </a:prstGeom>
          <a:noFill/>
          <a:ln w="12700">
            <a:solidFill>
              <a:schemeClr val="accent3">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l" eaLnBrk="1" hangingPunct="1">
              <a:lnSpc>
                <a:spcPts val="2200"/>
              </a:lnSpc>
              <a:spcBef>
                <a:spcPct val="25000"/>
              </a:spcBef>
            </a:pPr>
            <a:r>
              <a:rPr lang="en-US" altLang="zh-CN" sz="2400" b="1" dirty="0">
                <a:solidFill>
                  <a:srgbClr val="0033CC"/>
                </a:solidFill>
                <a:latin typeface="Times New Roman" pitchFamily="18" charset="0"/>
                <a:ea typeface="楷体_GB2312" pitchFamily="49" charset="-122"/>
              </a:rPr>
              <a:t>long  sum( </a:t>
            </a:r>
            <a:r>
              <a:rPr lang="en-US" altLang="zh-CN" sz="2400" b="1" dirty="0" err="1">
                <a:solidFill>
                  <a:srgbClr val="0033CC"/>
                </a:solidFill>
                <a:latin typeface="Times New Roman" pitchFamily="18" charset="0"/>
                <a:ea typeface="楷体_GB2312" pitchFamily="49" charset="-122"/>
              </a:rPr>
              <a:t>int</a:t>
            </a:r>
            <a:r>
              <a:rPr lang="en-US" altLang="zh-CN" sz="2400" b="1" dirty="0">
                <a:solidFill>
                  <a:srgbClr val="0033CC"/>
                </a:solidFill>
                <a:latin typeface="Times New Roman" pitchFamily="18" charset="0"/>
                <a:ea typeface="楷体_GB2312" pitchFamily="49" charset="-122"/>
              </a:rPr>
              <a:t> n )      //</a:t>
            </a:r>
            <a:r>
              <a:rPr lang="zh-CN" altLang="en-US" sz="2400" b="1" dirty="0">
                <a:solidFill>
                  <a:srgbClr val="0033CC"/>
                </a:solidFill>
                <a:latin typeface="Times New Roman" pitchFamily="18" charset="0"/>
                <a:ea typeface="楷体_GB2312" pitchFamily="49" charset="-122"/>
              </a:rPr>
              <a:t>素数求和</a:t>
            </a:r>
            <a:endParaRPr lang="en-US" altLang="zh-CN" sz="2400" b="1" dirty="0">
              <a:solidFill>
                <a:srgbClr val="0033CC"/>
              </a:solidFill>
              <a:latin typeface="Times New Roman" pitchFamily="18" charset="0"/>
              <a:ea typeface="楷体_GB2312" pitchFamily="49" charset="-122"/>
            </a:endParaRPr>
          </a:p>
          <a:p>
            <a:pPr lvl="0" algn="l" eaLnBrk="1" hangingPunct="1">
              <a:lnSpc>
                <a:spcPts val="2200"/>
              </a:lnSpc>
              <a:spcBef>
                <a:spcPts val="0"/>
              </a:spcBef>
            </a:pPr>
            <a:r>
              <a:rPr lang="en-US" altLang="zh-CN" sz="2400" b="1" dirty="0">
                <a:latin typeface="Times New Roman" pitchFamily="18" charset="0"/>
                <a:ea typeface="楷体_GB2312" pitchFamily="49" charset="-122"/>
              </a:rPr>
              <a:t>{  </a:t>
            </a:r>
          </a:p>
          <a:p>
            <a:pPr lvl="0" algn="l" eaLnBrk="1" hangingPunct="1">
              <a:lnSpc>
                <a:spcPts val="2200"/>
              </a:lnSpc>
              <a:spcBef>
                <a:spcPts val="0"/>
              </a:spcBef>
            </a:pPr>
            <a:r>
              <a:rPr lang="en-US" altLang="zh-CN" sz="2400"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i;  </a:t>
            </a:r>
          </a:p>
          <a:p>
            <a:pPr lvl="0" algn="l" eaLnBrk="1" hangingPunct="1">
              <a:lnSpc>
                <a:spcPts val="2200"/>
              </a:lnSpc>
              <a:spcBef>
                <a:spcPts val="0"/>
              </a:spcBef>
            </a:pPr>
            <a:r>
              <a:rPr lang="en-US" altLang="zh-CN" sz="2400" b="1" dirty="0">
                <a:latin typeface="Times New Roman" pitchFamily="18" charset="0"/>
                <a:ea typeface="楷体_GB2312" pitchFamily="49" charset="-122"/>
              </a:rPr>
              <a:t>    long s = 0;</a:t>
            </a:r>
          </a:p>
          <a:p>
            <a:pPr lvl="0" algn="l" eaLnBrk="1" hangingPunct="1">
              <a:lnSpc>
                <a:spcPts val="2200"/>
              </a:lnSpc>
              <a:spcBef>
                <a:spcPts val="0"/>
              </a:spcBef>
            </a:pPr>
            <a:r>
              <a:rPr lang="en-US" altLang="zh-CN" sz="2400" b="1" dirty="0">
                <a:latin typeface="Times New Roman" pitchFamily="18" charset="0"/>
                <a:ea typeface="楷体_GB2312" pitchFamily="49" charset="-122"/>
              </a:rPr>
              <a:t>    for( i=2;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&lt;=n;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a:t>
            </a:r>
          </a:p>
          <a:p>
            <a:pPr lvl="0" algn="l" eaLnBrk="1" hangingPunct="1">
              <a:lnSpc>
                <a:spcPts val="2200"/>
              </a:lnSpc>
              <a:spcBef>
                <a:spcPts val="0"/>
              </a:spcBef>
            </a:pPr>
            <a:r>
              <a:rPr lang="en-US" altLang="zh-CN" sz="2400" b="1" dirty="0">
                <a:latin typeface="Times New Roman" pitchFamily="18" charset="0"/>
                <a:ea typeface="楷体_GB2312" pitchFamily="49" charset="-122"/>
              </a:rPr>
              <a:t>           if ( </a:t>
            </a:r>
            <a:r>
              <a:rPr lang="en-US" altLang="zh-CN" sz="2400" b="1" dirty="0" err="1">
                <a:solidFill>
                  <a:srgbClr val="FF0000"/>
                </a:solidFill>
                <a:latin typeface="Times New Roman" pitchFamily="18" charset="0"/>
                <a:ea typeface="楷体_GB2312" pitchFamily="49" charset="-122"/>
              </a:rPr>
              <a:t>isprime</a:t>
            </a:r>
            <a:r>
              <a:rPr lang="en-US" altLang="zh-CN" sz="2400" b="1" dirty="0">
                <a:latin typeface="Times New Roman" pitchFamily="18" charset="0"/>
                <a:ea typeface="楷体_GB2312" pitchFamily="49" charset="-122"/>
              </a:rPr>
              <a:t>(i)==1 )  </a:t>
            </a:r>
          </a:p>
          <a:p>
            <a:pPr lvl="0" algn="l" eaLnBrk="1" hangingPunct="1">
              <a:lnSpc>
                <a:spcPts val="2200"/>
              </a:lnSpc>
              <a:spcBef>
                <a:spcPts val="0"/>
              </a:spcBef>
            </a:pPr>
            <a:r>
              <a:rPr lang="en-US" altLang="zh-CN" sz="2400"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s = </a:t>
            </a:r>
            <a:r>
              <a:rPr lang="en-US" altLang="zh-CN" sz="2400" b="1" dirty="0" err="1">
                <a:latin typeface="Times New Roman" pitchFamily="18" charset="0"/>
                <a:ea typeface="楷体_GB2312" pitchFamily="49" charset="-122"/>
              </a:rPr>
              <a:t>s+i</a:t>
            </a:r>
            <a:r>
              <a:rPr lang="en-US" altLang="zh-CN" sz="2400" b="1" dirty="0">
                <a:latin typeface="Times New Roman" pitchFamily="18" charset="0"/>
                <a:ea typeface="楷体_GB2312" pitchFamily="49" charset="-122"/>
              </a:rPr>
              <a:t>;</a:t>
            </a:r>
          </a:p>
          <a:p>
            <a:pPr lvl="0" algn="l" eaLnBrk="1" hangingPunct="1">
              <a:lnSpc>
                <a:spcPts val="2200"/>
              </a:lnSpc>
              <a:spcBef>
                <a:spcPts val="0"/>
              </a:spcBef>
            </a:pPr>
            <a:r>
              <a:rPr lang="en-US" altLang="zh-CN" sz="2400" b="1" dirty="0">
                <a:latin typeface="Times New Roman" pitchFamily="18" charset="0"/>
                <a:ea typeface="楷体_GB2312" pitchFamily="49" charset="-122"/>
              </a:rPr>
              <a:t>     return  s;</a:t>
            </a:r>
          </a:p>
          <a:p>
            <a:pPr lvl="0" algn="l" eaLnBrk="1" hangingPunct="1">
              <a:lnSpc>
                <a:spcPts val="2200"/>
              </a:lnSpc>
              <a:spcBef>
                <a:spcPts val="0"/>
              </a:spcBef>
            </a:pPr>
            <a:r>
              <a:rPr lang="en-US" altLang="zh-CN" sz="2400" b="1" dirty="0">
                <a:latin typeface="Times New Roman" pitchFamily="18" charset="0"/>
                <a:ea typeface="楷体_GB2312" pitchFamily="49" charset="-122"/>
              </a:rPr>
              <a:t>}</a:t>
            </a:r>
          </a:p>
        </p:txBody>
      </p:sp>
      <p:sp>
        <p:nvSpPr>
          <p:cNvPr id="41" name="Text Box 37"/>
          <p:cNvSpPr txBox="1">
            <a:spLocks noChangeArrowheads="1"/>
          </p:cNvSpPr>
          <p:nvPr/>
        </p:nvSpPr>
        <p:spPr bwMode="auto">
          <a:xfrm>
            <a:off x="4644008" y="4094151"/>
            <a:ext cx="4499992" cy="2350003"/>
          </a:xfrm>
          <a:prstGeom prst="rect">
            <a:avLst/>
          </a:prstGeom>
          <a:noFill/>
          <a:ln w="12700">
            <a:solidFill>
              <a:schemeClr val="accent3">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l" eaLnBrk="1" hangingPunct="1">
              <a:lnSpc>
                <a:spcPts val="2200"/>
              </a:lnSpc>
              <a:spcBef>
                <a:spcPts val="0"/>
              </a:spcBef>
            </a:pPr>
            <a:r>
              <a:rPr lang="en-US" altLang="zh-CN" sz="2400" b="1" dirty="0" err="1">
                <a:solidFill>
                  <a:srgbClr val="FF0000"/>
                </a:solidFill>
                <a:latin typeface="Times New Roman" pitchFamily="18" charset="0"/>
                <a:ea typeface="楷体_GB2312" pitchFamily="49" charset="-122"/>
              </a:rPr>
              <a:t>int</a:t>
            </a:r>
            <a:r>
              <a:rPr lang="en-US" altLang="zh-CN" sz="2400" b="1" dirty="0">
                <a:solidFill>
                  <a:srgbClr val="FF0000"/>
                </a:solidFill>
                <a:latin typeface="Times New Roman" pitchFamily="18" charset="0"/>
                <a:ea typeface="楷体_GB2312" pitchFamily="49" charset="-122"/>
              </a:rPr>
              <a:t>  </a:t>
            </a:r>
            <a:r>
              <a:rPr lang="en-US" altLang="zh-CN" sz="2400" b="1" dirty="0" err="1">
                <a:solidFill>
                  <a:srgbClr val="FF0000"/>
                </a:solidFill>
                <a:latin typeface="Times New Roman" pitchFamily="18" charset="0"/>
                <a:ea typeface="楷体_GB2312" pitchFamily="49" charset="-122"/>
              </a:rPr>
              <a:t>isprime</a:t>
            </a:r>
            <a:r>
              <a:rPr lang="en-US" altLang="zh-CN" sz="2400" b="1" dirty="0">
                <a:solidFill>
                  <a:srgbClr val="FF0000"/>
                </a:solidFill>
                <a:latin typeface="Times New Roman" pitchFamily="18" charset="0"/>
                <a:ea typeface="楷体_GB2312" pitchFamily="49" charset="-122"/>
              </a:rPr>
              <a:t>( </a:t>
            </a:r>
            <a:r>
              <a:rPr lang="en-US" altLang="zh-CN" sz="2400" b="1" dirty="0" err="1">
                <a:solidFill>
                  <a:srgbClr val="FF0000"/>
                </a:solidFill>
                <a:latin typeface="Times New Roman" pitchFamily="18" charset="0"/>
                <a:ea typeface="楷体_GB2312" pitchFamily="49" charset="-122"/>
              </a:rPr>
              <a:t>int</a:t>
            </a:r>
            <a:r>
              <a:rPr lang="en-US" altLang="zh-CN" sz="2400" b="1" dirty="0">
                <a:solidFill>
                  <a:srgbClr val="FF0000"/>
                </a:solidFill>
                <a:latin typeface="Times New Roman" pitchFamily="18" charset="0"/>
                <a:ea typeface="楷体_GB2312" pitchFamily="49" charset="-122"/>
              </a:rPr>
              <a:t> m )   //</a:t>
            </a:r>
            <a:r>
              <a:rPr lang="zh-CN" altLang="en-US" sz="2400" b="1" dirty="0">
                <a:solidFill>
                  <a:srgbClr val="FF0000"/>
                </a:solidFill>
                <a:latin typeface="Times New Roman" pitchFamily="18" charset="0"/>
                <a:ea typeface="楷体_GB2312" pitchFamily="49" charset="-122"/>
              </a:rPr>
              <a:t>判断素数</a:t>
            </a:r>
            <a:endParaRPr lang="en-US" altLang="zh-CN" sz="2400" b="1" dirty="0">
              <a:solidFill>
                <a:srgbClr val="FF0000"/>
              </a:solidFill>
              <a:latin typeface="Times New Roman" pitchFamily="18" charset="0"/>
              <a:ea typeface="楷体_GB2312" pitchFamily="49" charset="-122"/>
            </a:endParaRPr>
          </a:p>
          <a:p>
            <a:pPr lvl="0" algn="l" eaLnBrk="1" hangingPunct="1">
              <a:lnSpc>
                <a:spcPts val="2200"/>
              </a:lnSpc>
              <a:spcBef>
                <a:spcPts val="0"/>
              </a:spcBef>
            </a:pPr>
            <a:r>
              <a:rPr lang="en-US" altLang="zh-CN" sz="2400" b="1" dirty="0">
                <a:latin typeface="Times New Roman" pitchFamily="18" charset="0"/>
                <a:ea typeface="楷体_GB2312" pitchFamily="49" charset="-122"/>
              </a:rPr>
              <a:t>{  </a:t>
            </a:r>
          </a:p>
          <a:p>
            <a:pPr lvl="0" algn="l" eaLnBrk="1" hangingPunct="1">
              <a:lnSpc>
                <a:spcPts val="2200"/>
              </a:lnSpc>
              <a:spcBef>
                <a:spcPts val="0"/>
              </a:spcBef>
            </a:pPr>
            <a:r>
              <a:rPr lang="en-US" altLang="zh-CN" sz="2400"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i, k;  </a:t>
            </a:r>
          </a:p>
          <a:p>
            <a:pPr lvl="0" algn="l" eaLnBrk="1" hangingPunct="1">
              <a:lnSpc>
                <a:spcPts val="2200"/>
              </a:lnSpc>
              <a:spcBef>
                <a:spcPts val="0"/>
              </a:spcBef>
            </a:pPr>
            <a:r>
              <a:rPr lang="en-US" altLang="zh-CN" sz="2400" b="1" dirty="0">
                <a:latin typeface="Times New Roman" pitchFamily="18" charset="0"/>
                <a:ea typeface="楷体_GB2312" pitchFamily="49" charset="-122"/>
              </a:rPr>
              <a:t>    k=</a:t>
            </a:r>
            <a:r>
              <a:rPr lang="en-US" altLang="zh-CN" sz="2400" b="1" dirty="0" err="1">
                <a:latin typeface="Times New Roman" pitchFamily="18" charset="0"/>
                <a:ea typeface="楷体_GB2312" pitchFamily="49" charset="-122"/>
              </a:rPr>
              <a:t>sqrt</a:t>
            </a:r>
            <a:r>
              <a:rPr lang="en-US" altLang="zh-CN" sz="2400" b="1" dirty="0">
                <a:latin typeface="Times New Roman" pitchFamily="18" charset="0"/>
                <a:ea typeface="楷体_GB2312" pitchFamily="49" charset="-122"/>
              </a:rPr>
              <a:t>(m);</a:t>
            </a:r>
          </a:p>
          <a:p>
            <a:pPr lvl="0" algn="l" eaLnBrk="1" hangingPunct="1">
              <a:lnSpc>
                <a:spcPts val="2200"/>
              </a:lnSpc>
              <a:spcBef>
                <a:spcPts val="0"/>
              </a:spcBef>
            </a:pPr>
            <a:r>
              <a:rPr lang="en-US" altLang="zh-CN" sz="2400" b="1" dirty="0">
                <a:latin typeface="Times New Roman" pitchFamily="18" charset="0"/>
                <a:ea typeface="楷体_GB2312" pitchFamily="49" charset="-122"/>
              </a:rPr>
              <a:t>    for(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=2;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&lt;=k;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a:t>
            </a:r>
          </a:p>
          <a:p>
            <a:pPr lvl="0" algn="l" eaLnBrk="1" hangingPunct="1">
              <a:lnSpc>
                <a:spcPts val="2200"/>
              </a:lnSpc>
              <a:spcBef>
                <a:spcPts val="0"/>
              </a:spcBef>
            </a:pPr>
            <a:r>
              <a:rPr lang="en-US" altLang="zh-CN" sz="2400" b="1" dirty="0">
                <a:latin typeface="Times New Roman" pitchFamily="18" charset="0"/>
                <a:ea typeface="楷体_GB2312" pitchFamily="49" charset="-122"/>
              </a:rPr>
              <a:t>          if( </a:t>
            </a:r>
            <a:r>
              <a:rPr lang="en-US" altLang="zh-CN" sz="2400" b="1" dirty="0" err="1">
                <a:latin typeface="Times New Roman" pitchFamily="18" charset="0"/>
                <a:ea typeface="楷体_GB2312" pitchFamily="49" charset="-122"/>
              </a:rPr>
              <a:t>m%i</a:t>
            </a:r>
            <a:r>
              <a:rPr lang="en-US" altLang="zh-CN" sz="2400" b="1" dirty="0">
                <a:latin typeface="Times New Roman" pitchFamily="18" charset="0"/>
                <a:ea typeface="楷体_GB2312" pitchFamily="49" charset="-122"/>
              </a:rPr>
              <a:t> == 0 )  return  0;</a:t>
            </a:r>
          </a:p>
          <a:p>
            <a:pPr lvl="0" algn="l" eaLnBrk="1" hangingPunct="1">
              <a:lnSpc>
                <a:spcPts val="2200"/>
              </a:lnSpc>
              <a:spcBef>
                <a:spcPts val="0"/>
              </a:spcBef>
            </a:pPr>
            <a:r>
              <a:rPr lang="en-US" altLang="zh-CN" sz="2400" b="1" dirty="0">
                <a:latin typeface="Times New Roman" pitchFamily="18" charset="0"/>
                <a:ea typeface="楷体_GB2312" pitchFamily="49" charset="-122"/>
              </a:rPr>
              <a:t>     return  1;</a:t>
            </a:r>
          </a:p>
          <a:p>
            <a:pPr lvl="0" algn="l" eaLnBrk="1" hangingPunct="1">
              <a:lnSpc>
                <a:spcPts val="2200"/>
              </a:lnSpc>
              <a:spcBef>
                <a:spcPts val="0"/>
              </a:spcBef>
            </a:pPr>
            <a:r>
              <a:rPr lang="en-US" altLang="zh-CN" sz="2400" b="1" dirty="0">
                <a:latin typeface="Times New Roman" pitchFamily="18" charset="0"/>
                <a:ea typeface="楷体_GB2312" pitchFamily="49" charset="-122"/>
              </a:rPr>
              <a:t>}</a:t>
            </a:r>
          </a:p>
        </p:txBody>
      </p:sp>
    </p:spTree>
    <p:extLst>
      <p:ext uri="{BB962C8B-B14F-4D97-AF65-F5344CB8AC3E}">
        <p14:creationId xmlns:p14="http://schemas.microsoft.com/office/powerpoint/2010/main" val="208140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04800" y="0"/>
            <a:ext cx="3886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0" hangingPunct="0"/>
            <a:r>
              <a:rPr kumimoji="1" lang="zh-CN" altLang="en-US" sz="2400">
                <a:solidFill>
                  <a:srgbClr val="FF0000"/>
                </a:solidFill>
                <a:latin typeface="宋体" charset="-122"/>
              </a:rPr>
              <a:t>函数调用举例</a:t>
            </a:r>
          </a:p>
        </p:txBody>
      </p:sp>
      <p:sp>
        <p:nvSpPr>
          <p:cNvPr id="16387" name="Rectangle 3"/>
          <p:cNvSpPr>
            <a:spLocks noChangeArrowheads="1"/>
          </p:cNvSpPr>
          <p:nvPr/>
        </p:nvSpPr>
        <p:spPr bwMode="auto">
          <a:xfrm>
            <a:off x="293688" y="742950"/>
            <a:ext cx="80772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0" hangingPunct="0">
              <a:lnSpc>
                <a:spcPct val="90000"/>
              </a:lnSpc>
              <a:spcBef>
                <a:spcPct val="20000"/>
              </a:spcBef>
            </a:pPr>
            <a:r>
              <a:rPr kumimoji="1" lang="en-US" altLang="zh-CN" sz="2000">
                <a:solidFill>
                  <a:srgbClr val="4D4D4D"/>
                </a:solidFill>
              </a:rPr>
              <a:t>main()</a:t>
            </a:r>
            <a:r>
              <a:rPr kumimoji="1" lang="en-US" altLang="zh-CN" sz="2400" b="0">
                <a:solidFill>
                  <a:srgbClr val="4D4D4D"/>
                </a:solidFill>
              </a:rPr>
              <a:t>                                      </a:t>
            </a:r>
            <a:r>
              <a:rPr kumimoji="1" lang="en-US" altLang="zh-CN">
                <a:solidFill>
                  <a:srgbClr val="4D4D4D"/>
                </a:solidFill>
              </a:rPr>
              <a:t>/*    </a:t>
            </a:r>
            <a:r>
              <a:rPr kumimoji="1" lang="zh-CN" altLang="en-US">
                <a:solidFill>
                  <a:srgbClr val="4D4D4D"/>
                </a:solidFill>
              </a:rPr>
              <a:t>主函数     *</a:t>
            </a:r>
            <a:r>
              <a:rPr kumimoji="1" lang="en-US" altLang="zh-CN">
                <a:solidFill>
                  <a:srgbClr val="4D4D4D"/>
                </a:solidFill>
              </a:rPr>
              <a:t>/</a:t>
            </a:r>
          </a:p>
          <a:p>
            <a:pPr marL="342900" indent="-342900" algn="l" eaLnBrk="0" hangingPunct="0">
              <a:lnSpc>
                <a:spcPct val="90000"/>
              </a:lnSpc>
              <a:spcBef>
                <a:spcPct val="20000"/>
              </a:spcBef>
            </a:pPr>
            <a:r>
              <a:rPr kumimoji="1" lang="en-US" altLang="en-US" sz="2000">
                <a:solidFill>
                  <a:srgbClr val="FF0000"/>
                </a:solidFill>
              </a:rPr>
              <a:t>{</a:t>
            </a:r>
            <a:r>
              <a:rPr kumimoji="1" lang="en-US" altLang="en-US" sz="2000">
                <a:solidFill>
                  <a:srgbClr val="4D4D4D"/>
                </a:solidFill>
              </a:rPr>
              <a:t>   </a:t>
            </a:r>
          </a:p>
          <a:p>
            <a:pPr marL="342900" indent="-342900" algn="l" eaLnBrk="0" hangingPunct="0">
              <a:lnSpc>
                <a:spcPct val="90000"/>
              </a:lnSpc>
              <a:spcBef>
                <a:spcPct val="20000"/>
              </a:spcBef>
            </a:pPr>
            <a:r>
              <a:rPr kumimoji="1" lang="en-US" altLang="en-US" sz="2000">
                <a:solidFill>
                  <a:srgbClr val="4D4D4D"/>
                </a:solidFill>
              </a:rPr>
              <a:t>     </a:t>
            </a:r>
            <a:r>
              <a:rPr kumimoji="1" lang="en-US" altLang="zh-CN" sz="2000">
                <a:solidFill>
                  <a:srgbClr val="4D4D4D"/>
                </a:solidFill>
              </a:rPr>
              <a:t>printstar();</a:t>
            </a:r>
            <a:r>
              <a:rPr kumimoji="1" lang="en-US" altLang="zh-CN" sz="2400" b="0">
                <a:solidFill>
                  <a:srgbClr val="4D4D4D"/>
                </a:solidFill>
              </a:rPr>
              <a:t>                           </a:t>
            </a:r>
            <a:r>
              <a:rPr kumimoji="1" lang="en-US" altLang="zh-CN">
                <a:solidFill>
                  <a:srgbClr val="4D4D4D"/>
                </a:solidFill>
              </a:rPr>
              <a:t>/*</a:t>
            </a:r>
            <a:r>
              <a:rPr kumimoji="1" lang="zh-CN" altLang="en-US">
                <a:solidFill>
                  <a:srgbClr val="4D4D4D"/>
                </a:solidFill>
              </a:rPr>
              <a:t>调用</a:t>
            </a:r>
            <a:r>
              <a:rPr kumimoji="1" lang="en-US" altLang="zh-CN">
                <a:solidFill>
                  <a:srgbClr val="4D4D4D"/>
                </a:solidFill>
              </a:rPr>
              <a:t>printstar</a:t>
            </a:r>
            <a:r>
              <a:rPr kumimoji="1" lang="zh-CN" altLang="en-US">
                <a:solidFill>
                  <a:srgbClr val="4D4D4D"/>
                </a:solidFill>
              </a:rPr>
              <a:t>函数画****</a:t>
            </a:r>
            <a:r>
              <a:rPr kumimoji="1" lang="en-US" altLang="zh-CN">
                <a:solidFill>
                  <a:srgbClr val="4D4D4D"/>
                </a:solidFill>
              </a:rPr>
              <a:t>/</a:t>
            </a:r>
            <a:endParaRPr kumimoji="1" lang="en-US" altLang="en-US" sz="2400">
              <a:solidFill>
                <a:srgbClr val="4D4D4D"/>
              </a:solidFill>
            </a:endParaRPr>
          </a:p>
          <a:p>
            <a:pPr marL="342900" indent="-342900" algn="l" eaLnBrk="0" hangingPunct="0">
              <a:lnSpc>
                <a:spcPct val="90000"/>
              </a:lnSpc>
              <a:spcBef>
                <a:spcPct val="20000"/>
              </a:spcBef>
            </a:pPr>
            <a:r>
              <a:rPr kumimoji="1" lang="en-US" altLang="en-US" sz="2400">
                <a:solidFill>
                  <a:srgbClr val="4D4D4D"/>
                </a:solidFill>
              </a:rPr>
              <a:t>    </a:t>
            </a:r>
            <a:r>
              <a:rPr kumimoji="1" lang="en-US" altLang="zh-CN" sz="2000">
                <a:solidFill>
                  <a:srgbClr val="4D4D4D"/>
                </a:solidFill>
              </a:rPr>
              <a:t>print_message();</a:t>
            </a:r>
            <a:r>
              <a:rPr kumimoji="1" lang="en-US" altLang="zh-CN" sz="2400">
                <a:solidFill>
                  <a:srgbClr val="4D4D4D"/>
                </a:solidFill>
              </a:rPr>
              <a:t>                   </a:t>
            </a:r>
            <a:r>
              <a:rPr kumimoji="1" lang="en-US" altLang="zh-CN">
                <a:solidFill>
                  <a:srgbClr val="4D4D4D"/>
                </a:solidFill>
              </a:rPr>
              <a:t>/*</a:t>
            </a:r>
            <a:r>
              <a:rPr kumimoji="1" lang="zh-CN" altLang="en-US">
                <a:solidFill>
                  <a:srgbClr val="4D4D4D"/>
                </a:solidFill>
              </a:rPr>
              <a:t>调用</a:t>
            </a:r>
            <a:r>
              <a:rPr kumimoji="1" lang="en-US" altLang="zh-CN">
                <a:solidFill>
                  <a:srgbClr val="4D4D4D"/>
                </a:solidFill>
              </a:rPr>
              <a:t>print _message</a:t>
            </a:r>
            <a:r>
              <a:rPr kumimoji="1" lang="zh-CN" altLang="en-US">
                <a:solidFill>
                  <a:srgbClr val="4D4D4D"/>
                </a:solidFill>
              </a:rPr>
              <a:t>函数写字*</a:t>
            </a:r>
            <a:r>
              <a:rPr kumimoji="1" lang="en-US" altLang="zh-CN">
                <a:solidFill>
                  <a:srgbClr val="4D4D4D"/>
                </a:solidFill>
              </a:rPr>
              <a:t>/</a:t>
            </a:r>
            <a:endParaRPr kumimoji="1" lang="en-US" altLang="en-US" sz="2400">
              <a:solidFill>
                <a:srgbClr val="4D4D4D"/>
              </a:solidFill>
            </a:endParaRPr>
          </a:p>
          <a:p>
            <a:pPr marL="342900" indent="-342900" algn="l" eaLnBrk="0" hangingPunct="0">
              <a:lnSpc>
                <a:spcPct val="90000"/>
              </a:lnSpc>
              <a:spcBef>
                <a:spcPct val="20000"/>
              </a:spcBef>
            </a:pPr>
            <a:r>
              <a:rPr kumimoji="1" lang="en-US" altLang="en-US" sz="2400">
                <a:solidFill>
                  <a:srgbClr val="4D4D4D"/>
                </a:solidFill>
              </a:rPr>
              <a:t>    </a:t>
            </a:r>
            <a:r>
              <a:rPr kumimoji="1" lang="en-US" altLang="zh-CN" sz="2000">
                <a:solidFill>
                  <a:srgbClr val="4D4D4D"/>
                </a:solidFill>
              </a:rPr>
              <a:t>printstar();		     </a:t>
            </a:r>
            <a:r>
              <a:rPr kumimoji="1" lang="en-US" altLang="zh-CN" sz="2400">
                <a:solidFill>
                  <a:srgbClr val="4D4D4D"/>
                </a:solidFill>
              </a:rPr>
              <a:t>      </a:t>
            </a:r>
            <a:r>
              <a:rPr kumimoji="1" lang="en-US" altLang="zh-CN">
                <a:solidFill>
                  <a:srgbClr val="4D4D4D"/>
                </a:solidFill>
              </a:rPr>
              <a:t>/*</a:t>
            </a:r>
            <a:r>
              <a:rPr kumimoji="1" lang="zh-CN" altLang="en-US">
                <a:solidFill>
                  <a:srgbClr val="4D4D4D"/>
                </a:solidFill>
              </a:rPr>
              <a:t>调用</a:t>
            </a:r>
            <a:r>
              <a:rPr kumimoji="1" lang="en-US" altLang="zh-CN">
                <a:solidFill>
                  <a:srgbClr val="4D4D4D"/>
                </a:solidFill>
              </a:rPr>
              <a:t>printstar</a:t>
            </a:r>
            <a:r>
              <a:rPr kumimoji="1" lang="zh-CN" altLang="en-US">
                <a:solidFill>
                  <a:srgbClr val="4D4D4D"/>
                </a:solidFill>
              </a:rPr>
              <a:t>函数画****</a:t>
            </a:r>
            <a:r>
              <a:rPr kumimoji="1" lang="en-US" altLang="zh-CN">
                <a:solidFill>
                  <a:srgbClr val="4D4D4D"/>
                </a:solidFill>
              </a:rPr>
              <a:t>/</a:t>
            </a:r>
          </a:p>
          <a:p>
            <a:pPr marL="342900" indent="-342900" algn="l" eaLnBrk="0" hangingPunct="0">
              <a:lnSpc>
                <a:spcPct val="90000"/>
              </a:lnSpc>
              <a:spcBef>
                <a:spcPct val="20000"/>
              </a:spcBef>
            </a:pPr>
            <a:r>
              <a:rPr kumimoji="1" lang="en-US" altLang="zh-CN" sz="2000">
                <a:solidFill>
                  <a:srgbClr val="FF0000"/>
                </a:solidFill>
              </a:rPr>
              <a:t>}</a:t>
            </a:r>
            <a:r>
              <a:rPr kumimoji="1" lang="en-US" altLang="zh-CN" sz="2400" b="0">
                <a:solidFill>
                  <a:srgbClr val="FF0000"/>
                </a:solidFill>
              </a:rPr>
              <a:t> </a:t>
            </a:r>
          </a:p>
          <a:p>
            <a:pPr marL="342900" indent="-342900" algn="l" eaLnBrk="0" hangingPunct="0">
              <a:lnSpc>
                <a:spcPct val="90000"/>
              </a:lnSpc>
              <a:spcBef>
                <a:spcPct val="20000"/>
              </a:spcBef>
            </a:pPr>
            <a:r>
              <a:rPr kumimoji="1" lang="en-US" altLang="zh-CN" sz="2000">
                <a:solidFill>
                  <a:srgbClr val="4D4D4D"/>
                </a:solidFill>
              </a:rPr>
              <a:t>printstar()</a:t>
            </a:r>
            <a:r>
              <a:rPr kumimoji="1" lang="en-US" altLang="zh-CN" sz="2400" b="0">
                <a:solidFill>
                  <a:srgbClr val="4D4D4D"/>
                </a:solidFill>
              </a:rPr>
              <a:t>                               </a:t>
            </a:r>
            <a:r>
              <a:rPr kumimoji="1" lang="en-US" altLang="zh-CN">
                <a:solidFill>
                  <a:srgbClr val="4D4D4D"/>
                </a:solidFill>
              </a:rPr>
              <a:t>/*printstar</a:t>
            </a:r>
            <a:r>
              <a:rPr kumimoji="1" lang="zh-CN" altLang="en-US">
                <a:solidFill>
                  <a:srgbClr val="4D4D4D"/>
                </a:solidFill>
              </a:rPr>
              <a:t>函数*</a:t>
            </a:r>
            <a:r>
              <a:rPr kumimoji="1" lang="en-US" altLang="zh-CN">
                <a:solidFill>
                  <a:srgbClr val="4D4D4D"/>
                </a:solidFill>
              </a:rPr>
              <a:t>/</a:t>
            </a:r>
            <a:endParaRPr kumimoji="1" lang="en-US" altLang="en-US">
              <a:solidFill>
                <a:srgbClr val="4D4D4D"/>
              </a:solidFill>
            </a:endParaRPr>
          </a:p>
          <a:p>
            <a:pPr marL="342900" indent="-342900" algn="l" eaLnBrk="0" hangingPunct="0">
              <a:lnSpc>
                <a:spcPct val="90000"/>
              </a:lnSpc>
              <a:spcBef>
                <a:spcPct val="20000"/>
              </a:spcBef>
            </a:pPr>
            <a:r>
              <a:rPr kumimoji="1" lang="en-US" altLang="en-US" sz="2000">
                <a:solidFill>
                  <a:srgbClr val="FF0000"/>
                </a:solidFill>
              </a:rPr>
              <a:t>{</a:t>
            </a:r>
          </a:p>
          <a:p>
            <a:pPr marL="342900" indent="-342900" algn="l" eaLnBrk="0" hangingPunct="0">
              <a:lnSpc>
                <a:spcPct val="90000"/>
              </a:lnSpc>
              <a:spcBef>
                <a:spcPct val="20000"/>
              </a:spcBef>
            </a:pPr>
            <a:r>
              <a:rPr kumimoji="1" lang="en-US" altLang="zh-CN" sz="2000">
                <a:solidFill>
                  <a:srgbClr val="4D4D4D"/>
                </a:solidFill>
              </a:rPr>
              <a:t>     printf(“\n**********”);</a:t>
            </a:r>
          </a:p>
          <a:p>
            <a:pPr marL="342900" indent="-342900" algn="l" eaLnBrk="0" hangingPunct="0">
              <a:lnSpc>
                <a:spcPct val="90000"/>
              </a:lnSpc>
              <a:spcBef>
                <a:spcPct val="20000"/>
              </a:spcBef>
            </a:pPr>
            <a:r>
              <a:rPr kumimoji="1" lang="en-US" altLang="zh-CN" sz="2000">
                <a:solidFill>
                  <a:srgbClr val="FF0000"/>
                </a:solidFill>
              </a:rPr>
              <a:t>}</a:t>
            </a:r>
            <a:endParaRPr kumimoji="1" lang="en-US" altLang="zh-CN" sz="2400">
              <a:solidFill>
                <a:srgbClr val="FF0000"/>
              </a:solidFill>
            </a:endParaRPr>
          </a:p>
          <a:p>
            <a:pPr marL="342900" indent="-342900" algn="l" eaLnBrk="0" hangingPunct="0">
              <a:lnSpc>
                <a:spcPct val="90000"/>
              </a:lnSpc>
              <a:spcBef>
                <a:spcPct val="20000"/>
              </a:spcBef>
            </a:pPr>
            <a:r>
              <a:rPr kumimoji="1" lang="en-US" altLang="zh-CN" sz="2000">
                <a:solidFill>
                  <a:srgbClr val="4D4D4D"/>
                </a:solidFill>
              </a:rPr>
              <a:t>print_message()</a:t>
            </a:r>
            <a:r>
              <a:rPr kumimoji="1" lang="en-US" altLang="zh-CN" sz="2400">
                <a:solidFill>
                  <a:srgbClr val="4D4D4D"/>
                </a:solidFill>
              </a:rPr>
              <a:t>                       </a:t>
            </a:r>
            <a:r>
              <a:rPr kumimoji="1" lang="en-US" altLang="zh-CN">
                <a:solidFill>
                  <a:srgbClr val="4D4D4D"/>
                </a:solidFill>
              </a:rPr>
              <a:t>/* print_message</a:t>
            </a:r>
            <a:r>
              <a:rPr kumimoji="1" lang="zh-CN" altLang="en-US">
                <a:solidFill>
                  <a:srgbClr val="4D4D4D"/>
                </a:solidFill>
              </a:rPr>
              <a:t>函数*</a:t>
            </a:r>
            <a:r>
              <a:rPr kumimoji="1" lang="en-US" altLang="zh-CN">
                <a:solidFill>
                  <a:srgbClr val="4D4D4D"/>
                </a:solidFill>
              </a:rPr>
              <a:t>/</a:t>
            </a:r>
            <a:r>
              <a:rPr kumimoji="1" lang="en-US" altLang="en-US" sz="2400">
                <a:solidFill>
                  <a:srgbClr val="4D4D4D"/>
                </a:solidFill>
              </a:rPr>
              <a:t> </a:t>
            </a:r>
          </a:p>
          <a:p>
            <a:pPr marL="342900" indent="-342900" algn="l" eaLnBrk="0" hangingPunct="0">
              <a:lnSpc>
                <a:spcPct val="90000"/>
              </a:lnSpc>
              <a:spcBef>
                <a:spcPct val="20000"/>
              </a:spcBef>
            </a:pPr>
            <a:r>
              <a:rPr kumimoji="1" lang="en-US" altLang="en-US" sz="2000">
                <a:solidFill>
                  <a:srgbClr val="FF0000"/>
                </a:solidFill>
              </a:rPr>
              <a:t>{</a:t>
            </a:r>
          </a:p>
          <a:p>
            <a:pPr marL="342900" indent="-342900" algn="l" eaLnBrk="0" hangingPunct="0">
              <a:lnSpc>
                <a:spcPct val="90000"/>
              </a:lnSpc>
              <a:spcBef>
                <a:spcPct val="20000"/>
              </a:spcBef>
            </a:pPr>
            <a:r>
              <a:rPr kumimoji="1" lang="en-US" altLang="zh-CN" sz="2000">
                <a:solidFill>
                  <a:srgbClr val="4D4D4D"/>
                </a:solidFill>
              </a:rPr>
              <a:t>     printf(“\n  Hello world!  ”);</a:t>
            </a:r>
          </a:p>
          <a:p>
            <a:pPr marL="342900" indent="-342900" algn="l" eaLnBrk="0" hangingPunct="0">
              <a:lnSpc>
                <a:spcPct val="90000"/>
              </a:lnSpc>
              <a:spcBef>
                <a:spcPct val="20000"/>
              </a:spcBef>
            </a:pPr>
            <a:r>
              <a:rPr kumimoji="1" lang="en-US" altLang="zh-CN" sz="2000">
                <a:solidFill>
                  <a:srgbClr val="FF0000"/>
                </a:solidFill>
              </a:rPr>
              <a:t>}</a:t>
            </a:r>
          </a:p>
        </p:txBody>
      </p:sp>
      <p:sp>
        <p:nvSpPr>
          <p:cNvPr id="125956" name="Text Box 4"/>
          <p:cNvSpPr txBox="1">
            <a:spLocks noChangeArrowheads="1"/>
          </p:cNvSpPr>
          <p:nvPr/>
        </p:nvSpPr>
        <p:spPr bwMode="auto">
          <a:xfrm>
            <a:off x="4356100" y="5373688"/>
            <a:ext cx="4014788" cy="1200150"/>
          </a:xfrm>
          <a:prstGeom prst="rect">
            <a:avLst/>
          </a:prstGeom>
          <a:solidFill>
            <a:srgbClr val="FFFF99"/>
          </a:solidFill>
          <a:ln w="19050">
            <a:solidFill>
              <a:schemeClr val="tx2"/>
            </a:solidFill>
            <a:miter lim="800000"/>
            <a:headEnd/>
            <a:tailEnd/>
          </a:ln>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400" b="0"/>
              <a:t>运行结果</a:t>
            </a:r>
            <a:r>
              <a:rPr kumimoji="1" lang="zh-CN" altLang="en-US" sz="2400"/>
              <a:t>：**********</a:t>
            </a:r>
          </a:p>
          <a:p>
            <a:pPr algn="l" eaLnBrk="1" hangingPunct="1"/>
            <a:r>
              <a:rPr kumimoji="1" lang="zh-CN" altLang="en-US" sz="2400"/>
              <a:t>                      </a:t>
            </a:r>
            <a:r>
              <a:rPr kumimoji="1" lang="en-US" altLang="zh-CN" sz="2400"/>
              <a:t>Hello world !</a:t>
            </a:r>
          </a:p>
          <a:p>
            <a:pPr algn="l" eaLnBrk="1" hangingPunct="1"/>
            <a:r>
              <a:rPr kumimoji="1" lang="en-US" altLang="zh-CN" sz="2400"/>
              <a:t>                    **********</a:t>
            </a:r>
            <a:r>
              <a:rPr kumimoji="1" lang="en-US" altLang="zh-CN" sz="2400" b="0"/>
              <a:t> </a:t>
            </a:r>
          </a:p>
        </p:txBody>
      </p:sp>
      <p:sp>
        <p:nvSpPr>
          <p:cNvPr id="125957" name="Rectangle 5"/>
          <p:cNvSpPr>
            <a:spLocks noChangeArrowheads="1"/>
          </p:cNvSpPr>
          <p:nvPr/>
        </p:nvSpPr>
        <p:spPr bwMode="auto">
          <a:xfrm>
            <a:off x="250825" y="765175"/>
            <a:ext cx="3168650" cy="2303463"/>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8" name="Rectangle 6"/>
          <p:cNvSpPr>
            <a:spLocks noChangeArrowheads="1"/>
          </p:cNvSpPr>
          <p:nvPr/>
        </p:nvSpPr>
        <p:spPr bwMode="auto">
          <a:xfrm>
            <a:off x="250825" y="3213100"/>
            <a:ext cx="3529013" cy="1295400"/>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9" name="Rectangle 7"/>
          <p:cNvSpPr>
            <a:spLocks noChangeArrowheads="1"/>
          </p:cNvSpPr>
          <p:nvPr/>
        </p:nvSpPr>
        <p:spPr bwMode="auto">
          <a:xfrm>
            <a:off x="228600" y="4581525"/>
            <a:ext cx="3406775" cy="1439863"/>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AutoShape 8">
            <a:hlinkClick r:id="rId3" action="ppaction://hlinksldjump" highlightClick="1"/>
          </p:cNvPr>
          <p:cNvSpPr>
            <a:spLocks noChangeArrowheads="1"/>
          </p:cNvSpPr>
          <p:nvPr/>
        </p:nvSpPr>
        <p:spPr bwMode="auto">
          <a:xfrm>
            <a:off x="8639175" y="6569075"/>
            <a:ext cx="504825" cy="288925"/>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up)">
                                      <p:cBhvr>
                                        <p:cTn id="7" dur="500"/>
                                        <p:tgtEl>
                                          <p:spTgt spid="125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wipe(up)">
                                      <p:cBhvr>
                                        <p:cTn id="12" dur="5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5959"/>
                                        </p:tgtEl>
                                        <p:attrNameLst>
                                          <p:attrName>style.visibility</p:attrName>
                                        </p:attrNameLst>
                                      </p:cBhvr>
                                      <p:to>
                                        <p:strVal val="visible"/>
                                      </p:to>
                                    </p:set>
                                    <p:animEffect transition="in" filter="wipe(up)">
                                      <p:cBhvr>
                                        <p:cTn id="17" dur="500"/>
                                        <p:tgtEl>
                                          <p:spTgt spid="125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25956"/>
                                        </p:tgtEl>
                                        <p:attrNameLst>
                                          <p:attrName>style.visibility</p:attrName>
                                        </p:attrNameLst>
                                      </p:cBhvr>
                                      <p:to>
                                        <p:strVal val="visible"/>
                                      </p:to>
                                    </p:set>
                                    <p:animEffect transition="in" filter="wipe(left)">
                                      <p:cBhvr>
                                        <p:cTn id="22" dur="75"/>
                                        <p:tgtEl>
                                          <p:spTgt spid="125956"/>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P spid="125957" grpId="0" animBg="1"/>
      <p:bldP spid="125958" grpId="0" animBg="1"/>
      <p:bldP spid="12595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439B2A33-CF02-4643-A5D7-34438150F8CB}" type="slidenum">
              <a:rPr lang="zh-CN" altLang="en-US" b="1">
                <a:solidFill>
                  <a:srgbClr val="FF9900"/>
                </a:solidFill>
              </a:rPr>
              <a:pPr>
                <a:defRPr/>
              </a:pPr>
              <a:t>60</a:t>
            </a:fld>
            <a:r>
              <a:rPr lang="zh-CN" altLang="en-US" b="1"/>
              <a:t> </a:t>
            </a:r>
            <a:r>
              <a:rPr lang="zh-CN" altLang="en-US"/>
              <a:t>页</a:t>
            </a:r>
          </a:p>
        </p:txBody>
      </p:sp>
      <p:sp>
        <p:nvSpPr>
          <p:cNvPr id="332802" name="Rectangle 2"/>
          <p:cNvSpPr>
            <a:spLocks noChangeArrowheads="1"/>
          </p:cNvSpPr>
          <p:nvPr/>
        </p:nvSpPr>
        <p:spPr bwMode="auto">
          <a:xfrm>
            <a:off x="584200" y="4306888"/>
            <a:ext cx="4895850" cy="2519362"/>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68612" name="Rectangle 3"/>
          <p:cNvSpPr>
            <a:spLocks noChangeArrowheads="1"/>
          </p:cNvSpPr>
          <p:nvPr/>
        </p:nvSpPr>
        <p:spPr bwMode="auto">
          <a:xfrm>
            <a:off x="279400" y="-11113"/>
            <a:ext cx="7489825" cy="635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defTabSz="762000" eaLnBrk="0" hangingPunct="0">
              <a:spcBef>
                <a:spcPct val="20000"/>
              </a:spcBef>
            </a:pPr>
            <a:r>
              <a:rPr kumimoji="1" lang="en-US" altLang="zh-CN" sz="2400" dirty="0">
                <a:solidFill>
                  <a:srgbClr val="CC0000"/>
                </a:solidFill>
                <a:latin typeface="宋体" charset="-122"/>
              </a:rPr>
              <a:t>【</a:t>
            </a:r>
            <a:r>
              <a:rPr kumimoji="1" lang="zh-CN" altLang="en-US" sz="2400" dirty="0">
                <a:solidFill>
                  <a:srgbClr val="CC0000"/>
                </a:solidFill>
                <a:latin typeface="宋体" charset="-122"/>
              </a:rPr>
              <a:t>例</a:t>
            </a:r>
            <a:r>
              <a:rPr kumimoji="1" lang="en-US" altLang="zh-CN" sz="2400" dirty="0">
                <a:solidFill>
                  <a:srgbClr val="CC0000"/>
                </a:solidFill>
                <a:latin typeface="宋体" charset="-122"/>
              </a:rPr>
              <a:t>8-14-1】</a:t>
            </a:r>
            <a:r>
              <a:rPr kumimoji="1" lang="zh-CN" altLang="en-US" sz="2400" dirty="0">
                <a:solidFill>
                  <a:srgbClr val="CC0000"/>
                </a:solidFill>
                <a:latin typeface="宋体" charset="-122"/>
              </a:rPr>
              <a:t>计算三个数中最大数与最小数的差。</a:t>
            </a:r>
          </a:p>
        </p:txBody>
      </p:sp>
      <p:sp>
        <p:nvSpPr>
          <p:cNvPr id="332804" name="Rectangle 4" descr="信纸"/>
          <p:cNvSpPr>
            <a:spLocks noChangeArrowheads="1"/>
          </p:cNvSpPr>
          <p:nvPr/>
        </p:nvSpPr>
        <p:spPr bwMode="auto">
          <a:xfrm>
            <a:off x="514350" y="492125"/>
            <a:ext cx="5094288" cy="3816350"/>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#include &lt;</a:t>
            </a:r>
            <a:r>
              <a:rPr kumimoji="1" lang="en-US" altLang="zh-CN" sz="2200" dirty="0" err="1">
                <a:effectLst>
                  <a:outerShdw blurRad="38100" dist="38100" dir="2700000" algn="tl">
                    <a:srgbClr val="C0C0C0"/>
                  </a:outerShdw>
                </a:effectLst>
                <a:latin typeface="Arial" pitchFamily="34" charset="0"/>
                <a:ea typeface="宋体" pitchFamily="2" charset="-122"/>
              </a:rPr>
              <a:t>stdio.h</a:t>
            </a:r>
            <a:r>
              <a:rPr kumimoji="1" lang="en-US" altLang="zh-CN" sz="2200" dirty="0">
                <a:effectLst>
                  <a:outerShdw blurRad="38100" dist="38100" dir="2700000" algn="tl">
                    <a:srgbClr val="C0C0C0"/>
                  </a:outerShdw>
                </a:effectLst>
                <a:latin typeface="Arial" pitchFamily="34" charset="0"/>
                <a:ea typeface="宋体" pitchFamily="2" charset="-122"/>
              </a:rPr>
              <a:t>&gt;</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dif</a:t>
            </a: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x,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y,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z);</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max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x,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y,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z);</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min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x,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y,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z);</a:t>
            </a:r>
          </a:p>
          <a:p>
            <a:pPr marL="457200" indent="-457200" algn="l">
              <a:defRPr/>
            </a:pPr>
            <a:r>
              <a:rPr kumimoji="1" lang="en-US" altLang="zh-CN" sz="2200" dirty="0">
                <a:solidFill>
                  <a:srgbClr val="CC0000"/>
                </a:solidFill>
                <a:effectLst>
                  <a:outerShdw blurRad="38100" dist="38100" dir="2700000" algn="tl">
                    <a:srgbClr val="C0C0C0"/>
                  </a:outerShdw>
                </a:effectLst>
                <a:latin typeface="Arial" pitchFamily="34" charset="0"/>
                <a:ea typeface="宋体" pitchFamily="2" charset="-122"/>
              </a:rPr>
              <a:t>void main ( )</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int</a:t>
            </a:r>
            <a:r>
              <a:rPr kumimoji="1" lang="en-US" altLang="zh-CN" sz="2200" dirty="0">
                <a:effectLst>
                  <a:outerShdw blurRad="38100" dist="38100" dir="2700000" algn="tl">
                    <a:srgbClr val="C0C0C0"/>
                  </a:outerShdw>
                </a:effectLst>
                <a:latin typeface="Arial" pitchFamily="34" charset="0"/>
                <a:ea typeface="宋体" pitchFamily="2" charset="-122"/>
              </a:rPr>
              <a:t> a, b, c, d;</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scanf</a:t>
            </a: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d%d%d</a:t>
            </a:r>
            <a:r>
              <a:rPr kumimoji="1" lang="en-US" altLang="zh-CN" sz="2200" dirty="0">
                <a:effectLst>
                  <a:outerShdw blurRad="38100" dist="38100" dir="2700000" algn="tl">
                    <a:srgbClr val="C0C0C0"/>
                  </a:outerShdw>
                </a:effectLst>
                <a:latin typeface="Arial" pitchFamily="34" charset="0"/>
                <a:ea typeface="宋体" pitchFamily="2" charset="-122"/>
              </a:rPr>
              <a:t>", &amp;a, &amp;b, &amp;c);</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d = </a:t>
            </a:r>
            <a:r>
              <a:rPr kumimoji="1" lang="en-US" altLang="zh-CN" sz="2200" dirty="0" err="1">
                <a:effectLst>
                  <a:outerShdw blurRad="38100" dist="38100" dir="2700000" algn="tl">
                    <a:srgbClr val="C0C0C0"/>
                  </a:outerShdw>
                </a:effectLst>
                <a:latin typeface="Arial" pitchFamily="34" charset="0"/>
                <a:ea typeface="宋体" pitchFamily="2" charset="-122"/>
              </a:rPr>
              <a:t>dif</a:t>
            </a:r>
            <a:r>
              <a:rPr kumimoji="1" lang="en-US" altLang="zh-CN" sz="2200" dirty="0">
                <a:effectLst>
                  <a:outerShdw blurRad="38100" dist="38100" dir="2700000" algn="tl">
                    <a:srgbClr val="C0C0C0"/>
                  </a:outerShdw>
                </a:effectLst>
                <a:latin typeface="Arial" pitchFamily="34" charset="0"/>
                <a:ea typeface="宋体" pitchFamily="2" charset="-122"/>
              </a:rPr>
              <a:t> (a, b, c);</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    </a:t>
            </a:r>
            <a:r>
              <a:rPr kumimoji="1" lang="en-US" altLang="zh-CN" sz="2200" dirty="0" err="1">
                <a:effectLst>
                  <a:outerShdw blurRad="38100" dist="38100" dir="2700000" algn="tl">
                    <a:srgbClr val="C0C0C0"/>
                  </a:outerShdw>
                </a:effectLst>
                <a:latin typeface="Arial" pitchFamily="34" charset="0"/>
                <a:ea typeface="宋体" pitchFamily="2" charset="-122"/>
              </a:rPr>
              <a:t>printf</a:t>
            </a:r>
            <a:r>
              <a:rPr kumimoji="1" lang="en-US" altLang="zh-CN" sz="2200" dirty="0">
                <a:effectLst>
                  <a:outerShdw blurRad="38100" dist="38100" dir="2700000" algn="tl">
                    <a:srgbClr val="C0C0C0"/>
                  </a:outerShdw>
                </a:effectLst>
                <a:latin typeface="Arial" pitchFamily="34" charset="0"/>
                <a:ea typeface="宋体" pitchFamily="2" charset="-122"/>
              </a:rPr>
              <a:t> ("Max - Min = %d\n", d);</a:t>
            </a:r>
          </a:p>
          <a:p>
            <a:pPr marL="457200" indent="-457200" algn="l">
              <a:defRPr/>
            </a:pPr>
            <a:r>
              <a:rPr kumimoji="1" lang="en-US" altLang="zh-CN" sz="2200" dirty="0">
                <a:effectLst>
                  <a:outerShdw blurRad="38100" dist="38100" dir="2700000" algn="tl">
                    <a:srgbClr val="C0C0C0"/>
                  </a:outerShdw>
                </a:effectLst>
                <a:latin typeface="Arial" pitchFamily="34" charset="0"/>
                <a:ea typeface="宋体" pitchFamily="2" charset="-122"/>
              </a:rPr>
              <a:t>}</a:t>
            </a:r>
          </a:p>
        </p:txBody>
      </p:sp>
      <p:sp>
        <p:nvSpPr>
          <p:cNvPr id="332805" name="Rectangle 5" descr="信纸"/>
          <p:cNvSpPr>
            <a:spLocks noChangeArrowheads="1"/>
          </p:cNvSpPr>
          <p:nvPr/>
        </p:nvSpPr>
        <p:spPr bwMode="auto">
          <a:xfrm>
            <a:off x="5795963" y="420688"/>
            <a:ext cx="3276600" cy="6118225"/>
          </a:xfrm>
          <a:prstGeom prst="rect">
            <a:avLst/>
          </a:prstGeom>
          <a:blipFill dpi="0" rotWithShape="1">
            <a:blip r:embed="rId2"/>
            <a:srcRect/>
            <a:tile tx="0" ty="0" sx="100000" sy="100000" flip="none" algn="tl"/>
          </a:blipFill>
          <a:ln w="38100">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457200" indent="-457200" algn="l">
              <a:defRPr/>
            </a:pPr>
            <a:r>
              <a:rPr kumimoji="1" lang="en-US" altLang="zh-CN" sz="2200">
                <a:solidFill>
                  <a:srgbClr val="CC0099"/>
                </a:solidFill>
                <a:effectLst>
                  <a:outerShdw blurRad="38100" dist="38100" dir="2700000" algn="tl">
                    <a:srgbClr val="000000"/>
                  </a:outerShdw>
                </a:effectLst>
                <a:latin typeface="Arial" pitchFamily="34" charset="0"/>
                <a:ea typeface="宋体" pitchFamily="2" charset="-122"/>
              </a:rPr>
              <a:t>int dif (int x, int y, int z)</a:t>
            </a:r>
            <a:r>
              <a:rPr kumimoji="1" lang="en-US" altLang="zh-CN" sz="2200">
                <a:solidFill>
                  <a:srgbClr val="FF3399"/>
                </a:solidFill>
                <a:effectLst>
                  <a:outerShdw blurRad="38100" dist="38100" dir="2700000" algn="tl">
                    <a:srgbClr val="000000"/>
                  </a:outerShdw>
                </a:effectLst>
                <a:latin typeface="Arial" pitchFamily="34" charset="0"/>
                <a:ea typeface="宋体" pitchFamily="2" charset="-122"/>
              </a:rPr>
              <a:t>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return (max(x, y, z) –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min(x, y, z));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a:t>
            </a:r>
          </a:p>
          <a:p>
            <a:pPr marL="457200" indent="-457200" algn="l">
              <a:defRPr/>
            </a:pPr>
            <a:r>
              <a:rPr kumimoji="1" lang="en-US" altLang="zh-CN" sz="2200">
                <a:solidFill>
                  <a:schemeClr val="accent1"/>
                </a:solidFill>
                <a:effectLst>
                  <a:outerShdw blurRad="38100" dist="38100" dir="2700000" algn="tl">
                    <a:srgbClr val="000000"/>
                  </a:outerShdw>
                </a:effectLst>
                <a:latin typeface="Arial" pitchFamily="34" charset="0"/>
                <a:ea typeface="宋体" pitchFamily="2" charset="-122"/>
              </a:rPr>
              <a:t>int max (int x, int y, int z)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int r;</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r = x &gt; y ? x : y;</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return (r &gt; z ? r : z);</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a:t>
            </a:r>
          </a:p>
          <a:p>
            <a:pPr marL="457200" indent="-457200" algn="l">
              <a:lnSpc>
                <a:spcPct val="80000"/>
              </a:lnSpc>
              <a:defRPr/>
            </a:pPr>
            <a:r>
              <a:rPr kumimoji="1" lang="en-US" altLang="zh-CN" sz="2200">
                <a:solidFill>
                  <a:srgbClr val="339933"/>
                </a:solidFill>
                <a:effectLst>
                  <a:outerShdw blurRad="38100" dist="38100" dir="2700000" algn="tl">
                    <a:srgbClr val="000000"/>
                  </a:outerShdw>
                </a:effectLst>
                <a:latin typeface="Arial" pitchFamily="34" charset="0"/>
                <a:ea typeface="宋体" pitchFamily="2" charset="-122"/>
              </a:rPr>
              <a:t>int min (int x, int y, int z)</a:t>
            </a:r>
            <a:r>
              <a:rPr kumimoji="1" lang="en-US" altLang="zh-CN" sz="2200">
                <a:effectLst>
                  <a:outerShdw blurRad="38100" dist="38100" dir="2700000" algn="tl">
                    <a:srgbClr val="FFFFFF"/>
                  </a:outerShdw>
                </a:effectLst>
                <a:latin typeface="Arial" pitchFamily="34" charset="0"/>
                <a:ea typeface="宋体" pitchFamily="2" charset="-122"/>
              </a:rPr>
              <a:t>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int r;</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r = x &lt; y ? x : y;</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return (r &lt; z ? r : z);</a:t>
            </a:r>
          </a:p>
          <a:p>
            <a:pPr marL="457200" indent="-457200" algn="l">
              <a:defRPr/>
            </a:pPr>
            <a:r>
              <a:rPr kumimoji="1" lang="en-US" altLang="zh-CN" sz="2200">
                <a:effectLst>
                  <a:outerShdw blurRad="38100" dist="38100" dir="2700000" algn="tl">
                    <a:srgbClr val="FFFFFF"/>
                  </a:outerShdw>
                </a:effectLst>
                <a:latin typeface="Arial" pitchFamily="34" charset="0"/>
                <a:ea typeface="宋体" pitchFamily="2" charset="-122"/>
              </a:rPr>
              <a:t>  }</a:t>
            </a:r>
          </a:p>
        </p:txBody>
      </p:sp>
      <p:sp>
        <p:nvSpPr>
          <p:cNvPr id="332806" name="Text Box 6"/>
          <p:cNvSpPr txBox="1">
            <a:spLocks noChangeArrowheads="1"/>
          </p:cNvSpPr>
          <p:nvPr/>
        </p:nvSpPr>
        <p:spPr bwMode="auto">
          <a:xfrm>
            <a:off x="1004888" y="4267200"/>
            <a:ext cx="97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FF0000"/>
                </a:solidFill>
                <a:effectLst>
                  <a:outerShdw blurRad="38100" dist="38100" dir="2700000" algn="tl">
                    <a:srgbClr val="C0C0C0"/>
                  </a:outerShdw>
                </a:effectLst>
                <a:ea typeface="楷体_GB2312" pitchFamily="49" charset="-122"/>
              </a:rPr>
              <a:t>main( )</a:t>
            </a:r>
          </a:p>
        </p:txBody>
      </p:sp>
      <p:sp>
        <p:nvSpPr>
          <p:cNvPr id="332807" name="Text Box 7"/>
          <p:cNvSpPr txBox="1">
            <a:spLocks noChangeArrowheads="1"/>
          </p:cNvSpPr>
          <p:nvPr/>
        </p:nvSpPr>
        <p:spPr bwMode="auto">
          <a:xfrm>
            <a:off x="588963" y="4924425"/>
            <a:ext cx="15144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solidFill>
                  <a:srgbClr val="CC0099"/>
                </a:solidFill>
                <a:effectLst>
                  <a:outerShdw blurRad="38100" dist="38100" dir="2700000" algn="tl">
                    <a:srgbClr val="C0C0C0"/>
                  </a:outerShdw>
                </a:effectLst>
                <a:ea typeface="楷体_GB2312" pitchFamily="49" charset="-122"/>
              </a:rPr>
              <a:t>调用函数</a:t>
            </a:r>
            <a:r>
              <a:rPr kumimoji="1" lang="en-US" altLang="zh-CN" sz="2000">
                <a:solidFill>
                  <a:srgbClr val="CC0099"/>
                </a:solidFill>
                <a:effectLst>
                  <a:outerShdw blurRad="38100" dist="38100" dir="2700000" algn="tl">
                    <a:srgbClr val="C0C0C0"/>
                  </a:outerShdw>
                </a:effectLst>
                <a:ea typeface="楷体_GB2312" pitchFamily="49" charset="-122"/>
              </a:rPr>
              <a:t>dif</a:t>
            </a:r>
          </a:p>
        </p:txBody>
      </p:sp>
      <p:sp>
        <p:nvSpPr>
          <p:cNvPr id="332808" name="Text Box 8"/>
          <p:cNvSpPr txBox="1">
            <a:spLocks noChangeArrowheads="1"/>
          </p:cNvSpPr>
          <p:nvPr/>
        </p:nvSpPr>
        <p:spPr bwMode="auto">
          <a:xfrm>
            <a:off x="1050925" y="5621338"/>
            <a:ext cx="7016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solidFill>
                  <a:srgbClr val="FF0000"/>
                </a:solidFill>
                <a:effectLst>
                  <a:outerShdw blurRad="38100" dist="38100" dir="2700000" algn="tl">
                    <a:srgbClr val="C0C0C0"/>
                  </a:outerShdw>
                </a:effectLst>
                <a:ea typeface="楷体_GB2312" pitchFamily="49" charset="-122"/>
              </a:rPr>
              <a:t>输出</a:t>
            </a:r>
            <a:endParaRPr kumimoji="1" lang="zh-CN" altLang="en-US" sz="2000">
              <a:solidFill>
                <a:srgbClr val="FF0000"/>
              </a:solidFill>
              <a:effectLst>
                <a:outerShdw blurRad="38100" dist="38100" dir="2700000" algn="tl">
                  <a:srgbClr val="C0C0C0"/>
                </a:outerShdw>
              </a:effectLst>
              <a:ea typeface="楷体_GB2312" pitchFamily="49" charset="-122"/>
            </a:endParaRPr>
          </a:p>
          <a:p>
            <a:pPr algn="ctr" eaLnBrk="0" hangingPunct="0">
              <a:defRPr/>
            </a:pPr>
            <a:r>
              <a:rPr kumimoji="1" lang="zh-CN" altLang="zh-CN" sz="2000">
                <a:solidFill>
                  <a:srgbClr val="FF0000"/>
                </a:solidFill>
                <a:effectLst>
                  <a:outerShdw blurRad="38100" dist="38100" dir="2700000" algn="tl">
                    <a:srgbClr val="C0C0C0"/>
                  </a:outerShdw>
                </a:effectLst>
                <a:ea typeface="楷体_GB2312" pitchFamily="49" charset="-122"/>
              </a:rPr>
              <a:t>结束</a:t>
            </a:r>
            <a:endParaRPr kumimoji="1" lang="zh-CN" altLang="en-US" sz="2000">
              <a:solidFill>
                <a:srgbClr val="FF0000"/>
              </a:solidFill>
              <a:effectLst>
                <a:outerShdw blurRad="38100" dist="38100" dir="2700000" algn="tl">
                  <a:srgbClr val="C0C0C0"/>
                </a:outerShdw>
              </a:effectLst>
              <a:ea typeface="楷体_GB2312" pitchFamily="49" charset="-122"/>
            </a:endParaRPr>
          </a:p>
        </p:txBody>
      </p:sp>
      <p:sp>
        <p:nvSpPr>
          <p:cNvPr id="332809" name="Text Box 9"/>
          <p:cNvSpPr txBox="1">
            <a:spLocks noChangeArrowheads="1"/>
          </p:cNvSpPr>
          <p:nvPr/>
        </p:nvSpPr>
        <p:spPr bwMode="auto">
          <a:xfrm>
            <a:off x="2701925" y="4295775"/>
            <a:ext cx="1000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CC0099"/>
                </a:solidFill>
                <a:effectLst>
                  <a:outerShdw blurRad="38100" dist="38100" dir="2700000" algn="tl">
                    <a:srgbClr val="C0C0C0"/>
                  </a:outerShdw>
                </a:effectLst>
                <a:ea typeface="楷体_GB2312" pitchFamily="49" charset="-122"/>
              </a:rPr>
              <a:t>dif</a:t>
            </a:r>
            <a:r>
              <a:rPr kumimoji="1" lang="zh-CN" altLang="zh-CN" sz="2000">
                <a:solidFill>
                  <a:srgbClr val="CC0099"/>
                </a:solidFill>
                <a:effectLst>
                  <a:outerShdw blurRad="38100" dist="38100" dir="2700000" algn="tl">
                    <a:srgbClr val="C0C0C0"/>
                  </a:outerShdw>
                </a:effectLst>
                <a:ea typeface="楷体_GB2312" pitchFamily="49" charset="-122"/>
              </a:rPr>
              <a:t>函数</a:t>
            </a:r>
            <a:endParaRPr kumimoji="1" lang="zh-CN" altLang="en-US" sz="2000">
              <a:solidFill>
                <a:srgbClr val="CC0099"/>
              </a:solidFill>
              <a:effectLst>
                <a:outerShdw blurRad="38100" dist="38100" dir="2700000" algn="tl">
                  <a:srgbClr val="C0C0C0"/>
                </a:outerShdw>
              </a:effectLst>
              <a:ea typeface="楷体_GB2312" pitchFamily="49" charset="-122"/>
            </a:endParaRPr>
          </a:p>
        </p:txBody>
      </p:sp>
      <p:sp>
        <p:nvSpPr>
          <p:cNvPr id="332810" name="Text Box 10"/>
          <p:cNvSpPr txBox="1">
            <a:spLocks noChangeArrowheads="1"/>
          </p:cNvSpPr>
          <p:nvPr/>
        </p:nvSpPr>
        <p:spPr bwMode="auto">
          <a:xfrm>
            <a:off x="4294188" y="4376738"/>
            <a:ext cx="1169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chemeClr val="accent1"/>
                </a:solidFill>
                <a:effectLst>
                  <a:outerShdw blurRad="38100" dist="38100" dir="2700000" algn="tl">
                    <a:srgbClr val="C0C0C0"/>
                  </a:outerShdw>
                </a:effectLst>
                <a:ea typeface="楷体_GB2312" pitchFamily="49" charset="-122"/>
              </a:rPr>
              <a:t>max</a:t>
            </a:r>
            <a:r>
              <a:rPr kumimoji="1" lang="zh-CN" altLang="zh-CN" sz="2000">
                <a:solidFill>
                  <a:schemeClr val="accent1"/>
                </a:solidFill>
                <a:effectLst>
                  <a:outerShdw blurRad="38100" dist="38100" dir="2700000" algn="tl">
                    <a:srgbClr val="C0C0C0"/>
                  </a:outerShdw>
                </a:effectLst>
                <a:ea typeface="楷体_GB2312" pitchFamily="49" charset="-122"/>
              </a:rPr>
              <a:t>函数</a:t>
            </a:r>
            <a:endParaRPr kumimoji="1" lang="zh-CN" altLang="en-US" sz="2000">
              <a:solidFill>
                <a:schemeClr val="accent1"/>
              </a:solidFill>
              <a:effectLst>
                <a:outerShdw blurRad="38100" dist="38100" dir="2700000" algn="tl">
                  <a:srgbClr val="C0C0C0"/>
                </a:outerShdw>
              </a:effectLst>
              <a:ea typeface="楷体_GB2312" pitchFamily="49" charset="-122"/>
            </a:endParaRPr>
          </a:p>
        </p:txBody>
      </p:sp>
      <p:sp>
        <p:nvSpPr>
          <p:cNvPr id="332811" name="Text Box 11"/>
          <p:cNvSpPr txBox="1">
            <a:spLocks noChangeArrowheads="1"/>
          </p:cNvSpPr>
          <p:nvPr/>
        </p:nvSpPr>
        <p:spPr bwMode="auto">
          <a:xfrm>
            <a:off x="2336800" y="5011738"/>
            <a:ext cx="1762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zh-CN" altLang="zh-CN" sz="2000">
                <a:solidFill>
                  <a:schemeClr val="accent1"/>
                </a:solidFill>
                <a:effectLst>
                  <a:outerShdw blurRad="38100" dist="38100" dir="2700000" algn="tl">
                    <a:srgbClr val="C0C0C0"/>
                  </a:outerShdw>
                </a:effectLst>
                <a:ea typeface="楷体_GB2312" pitchFamily="49" charset="-122"/>
              </a:rPr>
              <a:t>调用函数</a:t>
            </a:r>
            <a:r>
              <a:rPr kumimoji="1" lang="en-US" altLang="zh-CN" sz="2000">
                <a:solidFill>
                  <a:schemeClr val="accent1"/>
                </a:solidFill>
                <a:effectLst>
                  <a:outerShdw blurRad="38100" dist="38100" dir="2700000" algn="tl">
                    <a:srgbClr val="C0C0C0"/>
                  </a:outerShdw>
                </a:effectLst>
                <a:ea typeface="楷体_GB2312" pitchFamily="49" charset="-122"/>
              </a:rPr>
              <a:t>max</a:t>
            </a:r>
          </a:p>
        </p:txBody>
      </p:sp>
      <p:sp>
        <p:nvSpPr>
          <p:cNvPr id="332812" name="Line 12"/>
          <p:cNvSpPr>
            <a:spLocks noChangeShapeType="1"/>
          </p:cNvSpPr>
          <p:nvPr/>
        </p:nvSpPr>
        <p:spPr bwMode="auto">
          <a:xfrm>
            <a:off x="1422400" y="4629150"/>
            <a:ext cx="0" cy="40481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3" name="Line 13"/>
          <p:cNvSpPr>
            <a:spLocks noChangeShapeType="1"/>
          </p:cNvSpPr>
          <p:nvPr/>
        </p:nvSpPr>
        <p:spPr bwMode="auto">
          <a:xfrm>
            <a:off x="1422400" y="5260975"/>
            <a:ext cx="0" cy="45085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4" name="Line 14"/>
          <p:cNvSpPr>
            <a:spLocks noChangeShapeType="1"/>
          </p:cNvSpPr>
          <p:nvPr/>
        </p:nvSpPr>
        <p:spPr bwMode="auto">
          <a:xfrm flipV="1">
            <a:off x="2170113" y="4673600"/>
            <a:ext cx="1019175" cy="49688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5" name="Line 15"/>
          <p:cNvSpPr>
            <a:spLocks noChangeShapeType="1"/>
          </p:cNvSpPr>
          <p:nvPr/>
        </p:nvSpPr>
        <p:spPr bwMode="auto">
          <a:xfrm>
            <a:off x="3189288" y="4764088"/>
            <a:ext cx="0" cy="31591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6" name="Line 16"/>
          <p:cNvSpPr>
            <a:spLocks noChangeShapeType="1"/>
          </p:cNvSpPr>
          <p:nvPr/>
        </p:nvSpPr>
        <p:spPr bwMode="auto">
          <a:xfrm flipH="1" flipV="1">
            <a:off x="1590675" y="5300663"/>
            <a:ext cx="1512888" cy="1309687"/>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7" name="Text Box 17"/>
          <p:cNvSpPr txBox="1">
            <a:spLocks noChangeArrowheads="1"/>
          </p:cNvSpPr>
          <p:nvPr/>
        </p:nvSpPr>
        <p:spPr bwMode="auto">
          <a:xfrm>
            <a:off x="2451100" y="5741988"/>
            <a:ext cx="1644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zh-CN" altLang="zh-CN" sz="2000">
                <a:solidFill>
                  <a:srgbClr val="339933"/>
                </a:solidFill>
                <a:effectLst>
                  <a:outerShdw blurRad="38100" dist="38100" dir="2700000" algn="tl">
                    <a:srgbClr val="C0C0C0"/>
                  </a:outerShdw>
                </a:effectLst>
                <a:ea typeface="楷体_GB2312" pitchFamily="49" charset="-122"/>
              </a:rPr>
              <a:t>调用函数</a:t>
            </a:r>
            <a:r>
              <a:rPr kumimoji="1" lang="en-US" altLang="zh-CN" sz="2000">
                <a:solidFill>
                  <a:srgbClr val="339933"/>
                </a:solidFill>
                <a:effectLst>
                  <a:outerShdw blurRad="38100" dist="38100" dir="2700000" algn="tl">
                    <a:srgbClr val="C0C0C0"/>
                  </a:outerShdw>
                </a:effectLst>
                <a:ea typeface="楷体_GB2312" pitchFamily="49" charset="-122"/>
              </a:rPr>
              <a:t>min</a:t>
            </a:r>
          </a:p>
        </p:txBody>
      </p:sp>
      <p:sp>
        <p:nvSpPr>
          <p:cNvPr id="332818" name="Line 18"/>
          <p:cNvSpPr>
            <a:spLocks noChangeShapeType="1"/>
          </p:cNvSpPr>
          <p:nvPr/>
        </p:nvSpPr>
        <p:spPr bwMode="auto">
          <a:xfrm flipV="1">
            <a:off x="3995738" y="4724400"/>
            <a:ext cx="660400" cy="417513"/>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9" name="Line 19"/>
          <p:cNvSpPr>
            <a:spLocks noChangeShapeType="1"/>
          </p:cNvSpPr>
          <p:nvPr/>
        </p:nvSpPr>
        <p:spPr bwMode="auto">
          <a:xfrm>
            <a:off x="4657725" y="4819650"/>
            <a:ext cx="0" cy="530225"/>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0" name="Line 20"/>
          <p:cNvSpPr>
            <a:spLocks noChangeShapeType="1"/>
          </p:cNvSpPr>
          <p:nvPr/>
        </p:nvSpPr>
        <p:spPr bwMode="auto">
          <a:xfrm flipH="1" flipV="1">
            <a:off x="3984625" y="5278438"/>
            <a:ext cx="692150" cy="128587"/>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1" name="Line 21"/>
          <p:cNvSpPr>
            <a:spLocks noChangeShapeType="1"/>
          </p:cNvSpPr>
          <p:nvPr/>
        </p:nvSpPr>
        <p:spPr bwMode="auto">
          <a:xfrm flipV="1">
            <a:off x="4024313" y="5734050"/>
            <a:ext cx="547687" cy="242888"/>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2" name="Line 22"/>
          <p:cNvSpPr>
            <a:spLocks noChangeShapeType="1"/>
          </p:cNvSpPr>
          <p:nvPr/>
        </p:nvSpPr>
        <p:spPr bwMode="auto">
          <a:xfrm>
            <a:off x="4643438" y="5778500"/>
            <a:ext cx="0" cy="64770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3" name="Line 23"/>
          <p:cNvSpPr>
            <a:spLocks noChangeShapeType="1"/>
          </p:cNvSpPr>
          <p:nvPr/>
        </p:nvSpPr>
        <p:spPr bwMode="auto">
          <a:xfrm flipH="1" flipV="1">
            <a:off x="3924300" y="6092825"/>
            <a:ext cx="712788" cy="39370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4" name="Text Box 24"/>
          <p:cNvSpPr txBox="1">
            <a:spLocks noChangeArrowheads="1"/>
          </p:cNvSpPr>
          <p:nvPr/>
        </p:nvSpPr>
        <p:spPr bwMode="auto">
          <a:xfrm>
            <a:off x="4265613" y="5386388"/>
            <a:ext cx="1127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kumimoji="1" lang="en-US" altLang="zh-CN" sz="2000">
                <a:solidFill>
                  <a:srgbClr val="339933"/>
                </a:solidFill>
                <a:effectLst>
                  <a:outerShdw blurRad="38100" dist="38100" dir="2700000" algn="tl">
                    <a:srgbClr val="C0C0C0"/>
                  </a:outerShdw>
                </a:effectLst>
                <a:ea typeface="楷体_GB2312" pitchFamily="49" charset="-122"/>
              </a:rPr>
              <a:t>min</a:t>
            </a:r>
            <a:r>
              <a:rPr kumimoji="1" lang="zh-CN" altLang="zh-CN" sz="2000">
                <a:solidFill>
                  <a:srgbClr val="339933"/>
                </a:solidFill>
                <a:effectLst>
                  <a:outerShdw blurRad="38100" dist="38100" dir="2700000" algn="tl">
                    <a:srgbClr val="C0C0C0"/>
                  </a:outerShdw>
                </a:effectLst>
                <a:ea typeface="楷体_GB2312" pitchFamily="49" charset="-122"/>
              </a:rPr>
              <a:t>函数</a:t>
            </a:r>
            <a:endParaRPr kumimoji="1" lang="zh-CN" altLang="en-US" sz="2000">
              <a:solidFill>
                <a:srgbClr val="339933"/>
              </a:solidFill>
              <a:effectLst>
                <a:outerShdw blurRad="38100" dist="38100" dir="2700000" algn="tl">
                  <a:srgbClr val="C0C0C0"/>
                </a:outerShdw>
              </a:effectLst>
              <a:ea typeface="楷体_GB2312" pitchFamily="49" charset="-122"/>
            </a:endParaRPr>
          </a:p>
        </p:txBody>
      </p:sp>
      <p:sp>
        <p:nvSpPr>
          <p:cNvPr id="332825" name="Line 25"/>
          <p:cNvSpPr>
            <a:spLocks noChangeShapeType="1"/>
          </p:cNvSpPr>
          <p:nvPr/>
        </p:nvSpPr>
        <p:spPr bwMode="auto">
          <a:xfrm>
            <a:off x="3190875" y="5351463"/>
            <a:ext cx="0" cy="460375"/>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32826" name="Line 26"/>
          <p:cNvSpPr>
            <a:spLocks noChangeShapeType="1"/>
          </p:cNvSpPr>
          <p:nvPr/>
        </p:nvSpPr>
        <p:spPr bwMode="auto">
          <a:xfrm>
            <a:off x="3175000" y="6062663"/>
            <a:ext cx="0" cy="55721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box(out)">
                                      <p:cBhvr>
                                        <p:cTn id="7" dur="500"/>
                                        <p:tgtEl>
                                          <p:spTgt spid="332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2805"/>
                                        </p:tgtEl>
                                        <p:attrNameLst>
                                          <p:attrName>style.visibility</p:attrName>
                                        </p:attrNameLst>
                                      </p:cBhvr>
                                      <p:to>
                                        <p:strVal val="visible"/>
                                      </p:to>
                                    </p:set>
                                    <p:animEffect transition="in" filter="box(out)">
                                      <p:cBhvr>
                                        <p:cTn id="12" dur="500"/>
                                        <p:tgtEl>
                                          <p:spTgt spid="332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2802"/>
                                        </p:tgtEl>
                                        <p:attrNameLst>
                                          <p:attrName>style.visibility</p:attrName>
                                        </p:attrNameLst>
                                      </p:cBhvr>
                                      <p:to>
                                        <p:strVal val="visible"/>
                                      </p:to>
                                    </p:set>
                                    <p:animEffect transition="in" filter="box(out)">
                                      <p:cBhvr>
                                        <p:cTn id="17" dur="500"/>
                                        <p:tgtEl>
                                          <p:spTgt spid="332802"/>
                                        </p:tgtEl>
                                      </p:cBhvr>
                                    </p:animEffect>
                                  </p:childTnLst>
                                </p:cTn>
                              </p:par>
                            </p:childTnLst>
                          </p:cTn>
                        </p:par>
                        <p:par>
                          <p:cTn id="18" fill="hold" nodeType="afterGroup">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332806"/>
                                        </p:tgtEl>
                                        <p:attrNameLst>
                                          <p:attrName>style.visibility</p:attrName>
                                        </p:attrNameLst>
                                      </p:cBhvr>
                                      <p:to>
                                        <p:strVal val="visible"/>
                                      </p:to>
                                    </p:set>
                                    <p:animEffect transition="in" filter="box(in)">
                                      <p:cBhvr>
                                        <p:cTn id="21" dur="500"/>
                                        <p:tgtEl>
                                          <p:spTgt spid="332806"/>
                                        </p:tgtEl>
                                      </p:cBhvr>
                                    </p:animEffect>
                                  </p:childTnLst>
                                </p:cTn>
                              </p:par>
                            </p:childTnLst>
                          </p:cTn>
                        </p:par>
                        <p:par>
                          <p:cTn id="22" fill="hold" nodeType="afterGroup">
                            <p:stCondLst>
                              <p:cond delay="1000"/>
                            </p:stCondLst>
                            <p:childTnLst>
                              <p:par>
                                <p:cTn id="23" presetID="18" presetClass="entr" presetSubtype="12" fill="hold" grpId="0" nodeType="afterEffect">
                                  <p:stCondLst>
                                    <p:cond delay="0"/>
                                  </p:stCondLst>
                                  <p:childTnLst>
                                    <p:set>
                                      <p:cBhvr>
                                        <p:cTn id="24" dur="1" fill="hold">
                                          <p:stCondLst>
                                            <p:cond delay="0"/>
                                          </p:stCondLst>
                                        </p:cTn>
                                        <p:tgtEl>
                                          <p:spTgt spid="332812"/>
                                        </p:tgtEl>
                                        <p:attrNameLst>
                                          <p:attrName>style.visibility</p:attrName>
                                        </p:attrNameLst>
                                      </p:cBhvr>
                                      <p:to>
                                        <p:strVal val="visible"/>
                                      </p:to>
                                    </p:set>
                                    <p:animEffect transition="in" filter="strips(downLeft)">
                                      <p:cBhvr>
                                        <p:cTn id="25" dur="500"/>
                                        <p:tgtEl>
                                          <p:spTgt spid="332812"/>
                                        </p:tgtEl>
                                      </p:cBhvr>
                                    </p:animEffect>
                                  </p:childTnLst>
                                </p:cTn>
                              </p:par>
                            </p:childTnLst>
                          </p:cTn>
                        </p:par>
                        <p:par>
                          <p:cTn id="26" fill="hold" nodeType="afterGroup">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332807"/>
                                        </p:tgtEl>
                                        <p:attrNameLst>
                                          <p:attrName>style.visibility</p:attrName>
                                        </p:attrNameLst>
                                      </p:cBhvr>
                                      <p:to>
                                        <p:strVal val="visible"/>
                                      </p:to>
                                    </p:set>
                                    <p:animEffect transition="in" filter="box(in)">
                                      <p:cBhvr>
                                        <p:cTn id="29" dur="500"/>
                                        <p:tgtEl>
                                          <p:spTgt spid="332807"/>
                                        </p:tgtEl>
                                      </p:cBhvr>
                                    </p:animEffect>
                                  </p:childTnLst>
                                </p:cTn>
                              </p:par>
                            </p:childTnLst>
                          </p:cTn>
                        </p:par>
                        <p:par>
                          <p:cTn id="30" fill="hold" nodeType="afterGroup">
                            <p:stCondLst>
                              <p:cond delay="2000"/>
                            </p:stCondLst>
                            <p:childTnLst>
                              <p:par>
                                <p:cTn id="31" presetID="18" presetClass="entr" presetSubtype="3" fill="hold" grpId="0" nodeType="afterEffect">
                                  <p:stCondLst>
                                    <p:cond delay="0"/>
                                  </p:stCondLst>
                                  <p:childTnLst>
                                    <p:set>
                                      <p:cBhvr>
                                        <p:cTn id="32" dur="1" fill="hold">
                                          <p:stCondLst>
                                            <p:cond delay="0"/>
                                          </p:stCondLst>
                                        </p:cTn>
                                        <p:tgtEl>
                                          <p:spTgt spid="332814"/>
                                        </p:tgtEl>
                                        <p:attrNameLst>
                                          <p:attrName>style.visibility</p:attrName>
                                        </p:attrNameLst>
                                      </p:cBhvr>
                                      <p:to>
                                        <p:strVal val="visible"/>
                                      </p:to>
                                    </p:set>
                                    <p:animEffect transition="in" filter="strips(upRight)">
                                      <p:cBhvr>
                                        <p:cTn id="33" dur="500"/>
                                        <p:tgtEl>
                                          <p:spTgt spid="332814"/>
                                        </p:tgtEl>
                                      </p:cBhvr>
                                    </p:animEffect>
                                  </p:childTnLst>
                                </p:cTn>
                              </p:par>
                            </p:childTnLst>
                          </p:cTn>
                        </p:par>
                        <p:par>
                          <p:cTn id="34" fill="hold" nodeType="afterGroup">
                            <p:stCondLst>
                              <p:cond delay="2500"/>
                            </p:stCondLst>
                            <p:childTnLst>
                              <p:par>
                                <p:cTn id="35" presetID="4" presetClass="entr" presetSubtype="16" fill="hold" grpId="0" nodeType="afterEffect">
                                  <p:stCondLst>
                                    <p:cond delay="0"/>
                                  </p:stCondLst>
                                  <p:childTnLst>
                                    <p:set>
                                      <p:cBhvr>
                                        <p:cTn id="36" dur="1" fill="hold">
                                          <p:stCondLst>
                                            <p:cond delay="0"/>
                                          </p:stCondLst>
                                        </p:cTn>
                                        <p:tgtEl>
                                          <p:spTgt spid="332809"/>
                                        </p:tgtEl>
                                        <p:attrNameLst>
                                          <p:attrName>style.visibility</p:attrName>
                                        </p:attrNameLst>
                                      </p:cBhvr>
                                      <p:to>
                                        <p:strVal val="visible"/>
                                      </p:to>
                                    </p:set>
                                    <p:animEffect transition="in" filter="box(in)">
                                      <p:cBhvr>
                                        <p:cTn id="37" dur="500"/>
                                        <p:tgtEl>
                                          <p:spTgt spid="332809"/>
                                        </p:tgtEl>
                                      </p:cBhvr>
                                    </p:animEffect>
                                  </p:childTnLst>
                                </p:cTn>
                              </p:par>
                            </p:childTnLst>
                          </p:cTn>
                        </p:par>
                        <p:par>
                          <p:cTn id="38" fill="hold" nodeType="afterGroup">
                            <p:stCondLst>
                              <p:cond delay="3000"/>
                            </p:stCondLst>
                            <p:childTnLst>
                              <p:par>
                                <p:cTn id="39" presetID="18" presetClass="entr" presetSubtype="12" fill="hold" grpId="0" nodeType="afterEffect">
                                  <p:stCondLst>
                                    <p:cond delay="0"/>
                                  </p:stCondLst>
                                  <p:childTnLst>
                                    <p:set>
                                      <p:cBhvr>
                                        <p:cTn id="40" dur="1" fill="hold">
                                          <p:stCondLst>
                                            <p:cond delay="0"/>
                                          </p:stCondLst>
                                        </p:cTn>
                                        <p:tgtEl>
                                          <p:spTgt spid="332815"/>
                                        </p:tgtEl>
                                        <p:attrNameLst>
                                          <p:attrName>style.visibility</p:attrName>
                                        </p:attrNameLst>
                                      </p:cBhvr>
                                      <p:to>
                                        <p:strVal val="visible"/>
                                      </p:to>
                                    </p:set>
                                    <p:animEffect transition="in" filter="strips(downLeft)">
                                      <p:cBhvr>
                                        <p:cTn id="41" dur="500"/>
                                        <p:tgtEl>
                                          <p:spTgt spid="332815"/>
                                        </p:tgtEl>
                                      </p:cBhvr>
                                    </p:animEffect>
                                  </p:childTnLst>
                                </p:cTn>
                              </p:par>
                            </p:childTnLst>
                          </p:cTn>
                        </p:par>
                        <p:par>
                          <p:cTn id="42" fill="hold" nodeType="afterGroup">
                            <p:stCondLst>
                              <p:cond delay="3500"/>
                            </p:stCondLst>
                            <p:childTnLst>
                              <p:par>
                                <p:cTn id="43" presetID="4" presetClass="entr" presetSubtype="16" fill="hold" grpId="0" nodeType="afterEffect">
                                  <p:stCondLst>
                                    <p:cond delay="0"/>
                                  </p:stCondLst>
                                  <p:childTnLst>
                                    <p:set>
                                      <p:cBhvr>
                                        <p:cTn id="44" dur="1" fill="hold">
                                          <p:stCondLst>
                                            <p:cond delay="0"/>
                                          </p:stCondLst>
                                        </p:cTn>
                                        <p:tgtEl>
                                          <p:spTgt spid="332811"/>
                                        </p:tgtEl>
                                        <p:attrNameLst>
                                          <p:attrName>style.visibility</p:attrName>
                                        </p:attrNameLst>
                                      </p:cBhvr>
                                      <p:to>
                                        <p:strVal val="visible"/>
                                      </p:to>
                                    </p:set>
                                    <p:animEffect transition="in" filter="box(in)">
                                      <p:cBhvr>
                                        <p:cTn id="45" dur="500"/>
                                        <p:tgtEl>
                                          <p:spTgt spid="332811"/>
                                        </p:tgtEl>
                                      </p:cBhvr>
                                    </p:animEffect>
                                  </p:childTnLst>
                                </p:cTn>
                              </p:par>
                            </p:childTnLst>
                          </p:cTn>
                        </p:par>
                        <p:par>
                          <p:cTn id="46" fill="hold" nodeType="afterGroup">
                            <p:stCondLst>
                              <p:cond delay="4000"/>
                            </p:stCondLst>
                            <p:childTnLst>
                              <p:par>
                                <p:cTn id="47" presetID="18" presetClass="entr" presetSubtype="3" fill="hold" grpId="0" nodeType="afterEffect">
                                  <p:stCondLst>
                                    <p:cond delay="0"/>
                                  </p:stCondLst>
                                  <p:childTnLst>
                                    <p:set>
                                      <p:cBhvr>
                                        <p:cTn id="48" dur="1" fill="hold">
                                          <p:stCondLst>
                                            <p:cond delay="0"/>
                                          </p:stCondLst>
                                        </p:cTn>
                                        <p:tgtEl>
                                          <p:spTgt spid="332818"/>
                                        </p:tgtEl>
                                        <p:attrNameLst>
                                          <p:attrName>style.visibility</p:attrName>
                                        </p:attrNameLst>
                                      </p:cBhvr>
                                      <p:to>
                                        <p:strVal val="visible"/>
                                      </p:to>
                                    </p:set>
                                    <p:animEffect transition="in" filter="strips(upRight)">
                                      <p:cBhvr>
                                        <p:cTn id="49" dur="500"/>
                                        <p:tgtEl>
                                          <p:spTgt spid="332818"/>
                                        </p:tgtEl>
                                      </p:cBhvr>
                                    </p:animEffect>
                                  </p:childTnLst>
                                </p:cTn>
                              </p:par>
                            </p:childTnLst>
                          </p:cTn>
                        </p:par>
                        <p:par>
                          <p:cTn id="50" fill="hold" nodeType="afterGroup">
                            <p:stCondLst>
                              <p:cond delay="4500"/>
                            </p:stCondLst>
                            <p:childTnLst>
                              <p:par>
                                <p:cTn id="51" presetID="4" presetClass="entr" presetSubtype="16" fill="hold" grpId="0" nodeType="afterEffect">
                                  <p:stCondLst>
                                    <p:cond delay="0"/>
                                  </p:stCondLst>
                                  <p:childTnLst>
                                    <p:set>
                                      <p:cBhvr>
                                        <p:cTn id="52" dur="1" fill="hold">
                                          <p:stCondLst>
                                            <p:cond delay="0"/>
                                          </p:stCondLst>
                                        </p:cTn>
                                        <p:tgtEl>
                                          <p:spTgt spid="332810"/>
                                        </p:tgtEl>
                                        <p:attrNameLst>
                                          <p:attrName>style.visibility</p:attrName>
                                        </p:attrNameLst>
                                      </p:cBhvr>
                                      <p:to>
                                        <p:strVal val="visible"/>
                                      </p:to>
                                    </p:set>
                                    <p:animEffect transition="in" filter="box(in)">
                                      <p:cBhvr>
                                        <p:cTn id="53" dur="500"/>
                                        <p:tgtEl>
                                          <p:spTgt spid="332810"/>
                                        </p:tgtEl>
                                      </p:cBhvr>
                                    </p:animEffect>
                                  </p:childTnLst>
                                </p:cTn>
                              </p:par>
                            </p:childTnLst>
                          </p:cTn>
                        </p:par>
                        <p:par>
                          <p:cTn id="54" fill="hold" nodeType="afterGroup">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332819"/>
                                        </p:tgtEl>
                                        <p:attrNameLst>
                                          <p:attrName>style.visibility</p:attrName>
                                        </p:attrNameLst>
                                      </p:cBhvr>
                                      <p:to>
                                        <p:strVal val="visible"/>
                                      </p:to>
                                    </p:set>
                                    <p:animEffect transition="in" filter="strips(downLeft)">
                                      <p:cBhvr>
                                        <p:cTn id="57" dur="500"/>
                                        <p:tgtEl>
                                          <p:spTgt spid="332819"/>
                                        </p:tgtEl>
                                      </p:cBhvr>
                                    </p:animEffect>
                                  </p:childTnLst>
                                </p:cTn>
                              </p:par>
                            </p:childTnLst>
                          </p:cTn>
                        </p:par>
                        <p:par>
                          <p:cTn id="58" fill="hold" nodeType="afterGroup">
                            <p:stCondLst>
                              <p:cond delay="5500"/>
                            </p:stCondLst>
                            <p:childTnLst>
                              <p:par>
                                <p:cTn id="59" presetID="18" presetClass="entr" presetSubtype="12" fill="hold" grpId="0" nodeType="afterEffect">
                                  <p:stCondLst>
                                    <p:cond delay="0"/>
                                  </p:stCondLst>
                                  <p:childTnLst>
                                    <p:set>
                                      <p:cBhvr>
                                        <p:cTn id="60" dur="1" fill="hold">
                                          <p:stCondLst>
                                            <p:cond delay="0"/>
                                          </p:stCondLst>
                                        </p:cTn>
                                        <p:tgtEl>
                                          <p:spTgt spid="332820"/>
                                        </p:tgtEl>
                                        <p:attrNameLst>
                                          <p:attrName>style.visibility</p:attrName>
                                        </p:attrNameLst>
                                      </p:cBhvr>
                                      <p:to>
                                        <p:strVal val="visible"/>
                                      </p:to>
                                    </p:set>
                                    <p:animEffect transition="in" filter="strips(downLeft)">
                                      <p:cBhvr>
                                        <p:cTn id="61" dur="500"/>
                                        <p:tgtEl>
                                          <p:spTgt spid="332820"/>
                                        </p:tgtEl>
                                      </p:cBhvr>
                                    </p:animEffect>
                                  </p:childTnLst>
                                </p:cTn>
                              </p:par>
                            </p:childTnLst>
                          </p:cTn>
                        </p:par>
                        <p:par>
                          <p:cTn id="62" fill="hold" nodeType="afterGroup">
                            <p:stCondLst>
                              <p:cond delay="6000"/>
                            </p:stCondLst>
                            <p:childTnLst>
                              <p:par>
                                <p:cTn id="63" presetID="18" presetClass="entr" presetSubtype="12" fill="hold" grpId="0" nodeType="afterEffect">
                                  <p:stCondLst>
                                    <p:cond delay="0"/>
                                  </p:stCondLst>
                                  <p:childTnLst>
                                    <p:set>
                                      <p:cBhvr>
                                        <p:cTn id="64" dur="1" fill="hold">
                                          <p:stCondLst>
                                            <p:cond delay="0"/>
                                          </p:stCondLst>
                                        </p:cTn>
                                        <p:tgtEl>
                                          <p:spTgt spid="332825"/>
                                        </p:tgtEl>
                                        <p:attrNameLst>
                                          <p:attrName>style.visibility</p:attrName>
                                        </p:attrNameLst>
                                      </p:cBhvr>
                                      <p:to>
                                        <p:strVal val="visible"/>
                                      </p:to>
                                    </p:set>
                                    <p:animEffect transition="in" filter="strips(downLeft)">
                                      <p:cBhvr>
                                        <p:cTn id="65" dur="500"/>
                                        <p:tgtEl>
                                          <p:spTgt spid="332825"/>
                                        </p:tgtEl>
                                      </p:cBhvr>
                                    </p:animEffect>
                                  </p:childTnLst>
                                </p:cTn>
                              </p:par>
                            </p:childTnLst>
                          </p:cTn>
                        </p:par>
                        <p:par>
                          <p:cTn id="66" fill="hold" nodeType="afterGroup">
                            <p:stCondLst>
                              <p:cond delay="6500"/>
                            </p:stCondLst>
                            <p:childTnLst>
                              <p:par>
                                <p:cTn id="67" presetID="4" presetClass="entr" presetSubtype="16" fill="hold" nodeType="afterEffect">
                                  <p:stCondLst>
                                    <p:cond delay="0"/>
                                  </p:stCondLst>
                                  <p:childTnLst>
                                    <p:set>
                                      <p:cBhvr>
                                        <p:cTn id="68" dur="1" fill="hold">
                                          <p:stCondLst>
                                            <p:cond delay="0"/>
                                          </p:stCondLst>
                                        </p:cTn>
                                        <p:tgtEl>
                                          <p:spTgt spid="332817">
                                            <p:txEl>
                                              <p:pRg st="0" end="0"/>
                                            </p:txEl>
                                          </p:spTgt>
                                        </p:tgtEl>
                                        <p:attrNameLst>
                                          <p:attrName>style.visibility</p:attrName>
                                        </p:attrNameLst>
                                      </p:cBhvr>
                                      <p:to>
                                        <p:strVal val="visible"/>
                                      </p:to>
                                    </p:set>
                                    <p:animEffect transition="in" filter="box(in)">
                                      <p:cBhvr>
                                        <p:cTn id="69" dur="500"/>
                                        <p:tgtEl>
                                          <p:spTgt spid="332817">
                                            <p:txEl>
                                              <p:pRg st="0" end="0"/>
                                            </p:txEl>
                                          </p:spTgt>
                                        </p:tgtEl>
                                      </p:cBhvr>
                                    </p:animEffect>
                                  </p:childTnLst>
                                </p:cTn>
                              </p:par>
                            </p:childTnLst>
                          </p:cTn>
                        </p:par>
                        <p:par>
                          <p:cTn id="70" fill="hold" nodeType="afterGroup">
                            <p:stCondLst>
                              <p:cond delay="7000"/>
                            </p:stCondLst>
                            <p:childTnLst>
                              <p:par>
                                <p:cTn id="71" presetID="18" presetClass="entr" presetSubtype="3" fill="hold" grpId="0" nodeType="afterEffect">
                                  <p:stCondLst>
                                    <p:cond delay="0"/>
                                  </p:stCondLst>
                                  <p:childTnLst>
                                    <p:set>
                                      <p:cBhvr>
                                        <p:cTn id="72" dur="1" fill="hold">
                                          <p:stCondLst>
                                            <p:cond delay="0"/>
                                          </p:stCondLst>
                                        </p:cTn>
                                        <p:tgtEl>
                                          <p:spTgt spid="332821"/>
                                        </p:tgtEl>
                                        <p:attrNameLst>
                                          <p:attrName>style.visibility</p:attrName>
                                        </p:attrNameLst>
                                      </p:cBhvr>
                                      <p:to>
                                        <p:strVal val="visible"/>
                                      </p:to>
                                    </p:set>
                                    <p:animEffect transition="in" filter="strips(upRight)">
                                      <p:cBhvr>
                                        <p:cTn id="73" dur="500"/>
                                        <p:tgtEl>
                                          <p:spTgt spid="332821"/>
                                        </p:tgtEl>
                                      </p:cBhvr>
                                    </p:animEffect>
                                  </p:childTnLst>
                                </p:cTn>
                              </p:par>
                            </p:childTnLst>
                          </p:cTn>
                        </p:par>
                        <p:par>
                          <p:cTn id="74" fill="hold" nodeType="afterGroup">
                            <p:stCondLst>
                              <p:cond delay="7500"/>
                            </p:stCondLst>
                            <p:childTnLst>
                              <p:par>
                                <p:cTn id="75" presetID="4" presetClass="entr" presetSubtype="16" fill="hold" grpId="0" nodeType="afterEffect">
                                  <p:stCondLst>
                                    <p:cond delay="0"/>
                                  </p:stCondLst>
                                  <p:childTnLst>
                                    <p:set>
                                      <p:cBhvr>
                                        <p:cTn id="76" dur="1" fill="hold">
                                          <p:stCondLst>
                                            <p:cond delay="0"/>
                                          </p:stCondLst>
                                        </p:cTn>
                                        <p:tgtEl>
                                          <p:spTgt spid="332824"/>
                                        </p:tgtEl>
                                        <p:attrNameLst>
                                          <p:attrName>style.visibility</p:attrName>
                                        </p:attrNameLst>
                                      </p:cBhvr>
                                      <p:to>
                                        <p:strVal val="visible"/>
                                      </p:to>
                                    </p:set>
                                    <p:animEffect transition="in" filter="box(in)">
                                      <p:cBhvr>
                                        <p:cTn id="77" dur="500"/>
                                        <p:tgtEl>
                                          <p:spTgt spid="332824"/>
                                        </p:tgtEl>
                                      </p:cBhvr>
                                    </p:animEffect>
                                  </p:childTnLst>
                                </p:cTn>
                              </p:par>
                            </p:childTnLst>
                          </p:cTn>
                        </p:par>
                        <p:par>
                          <p:cTn id="78" fill="hold" nodeType="afterGroup">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332822"/>
                                        </p:tgtEl>
                                        <p:attrNameLst>
                                          <p:attrName>style.visibility</p:attrName>
                                        </p:attrNameLst>
                                      </p:cBhvr>
                                      <p:to>
                                        <p:strVal val="visible"/>
                                      </p:to>
                                    </p:set>
                                    <p:animEffect transition="in" filter="strips(downLeft)">
                                      <p:cBhvr>
                                        <p:cTn id="81" dur="500"/>
                                        <p:tgtEl>
                                          <p:spTgt spid="332822"/>
                                        </p:tgtEl>
                                      </p:cBhvr>
                                    </p:animEffect>
                                  </p:childTnLst>
                                </p:cTn>
                              </p:par>
                            </p:childTnLst>
                          </p:cTn>
                        </p:par>
                        <p:par>
                          <p:cTn id="82" fill="hold" nodeType="afterGroup">
                            <p:stCondLst>
                              <p:cond delay="8500"/>
                            </p:stCondLst>
                            <p:childTnLst>
                              <p:par>
                                <p:cTn id="83" presetID="18" presetClass="entr" presetSubtype="12" fill="hold" grpId="0" nodeType="afterEffect">
                                  <p:stCondLst>
                                    <p:cond delay="0"/>
                                  </p:stCondLst>
                                  <p:childTnLst>
                                    <p:set>
                                      <p:cBhvr>
                                        <p:cTn id="84" dur="1" fill="hold">
                                          <p:stCondLst>
                                            <p:cond delay="0"/>
                                          </p:stCondLst>
                                        </p:cTn>
                                        <p:tgtEl>
                                          <p:spTgt spid="332823"/>
                                        </p:tgtEl>
                                        <p:attrNameLst>
                                          <p:attrName>style.visibility</p:attrName>
                                        </p:attrNameLst>
                                      </p:cBhvr>
                                      <p:to>
                                        <p:strVal val="visible"/>
                                      </p:to>
                                    </p:set>
                                    <p:animEffect transition="in" filter="strips(downLeft)">
                                      <p:cBhvr>
                                        <p:cTn id="85" dur="500"/>
                                        <p:tgtEl>
                                          <p:spTgt spid="332823"/>
                                        </p:tgtEl>
                                      </p:cBhvr>
                                    </p:animEffect>
                                  </p:childTnLst>
                                </p:cTn>
                              </p:par>
                            </p:childTnLst>
                          </p:cTn>
                        </p:par>
                        <p:par>
                          <p:cTn id="86" fill="hold" nodeType="afterGroup">
                            <p:stCondLst>
                              <p:cond delay="9000"/>
                            </p:stCondLst>
                            <p:childTnLst>
                              <p:par>
                                <p:cTn id="87" presetID="18" presetClass="entr" presetSubtype="12" fill="hold" grpId="0" nodeType="afterEffect">
                                  <p:stCondLst>
                                    <p:cond delay="0"/>
                                  </p:stCondLst>
                                  <p:childTnLst>
                                    <p:set>
                                      <p:cBhvr>
                                        <p:cTn id="88" dur="1" fill="hold">
                                          <p:stCondLst>
                                            <p:cond delay="0"/>
                                          </p:stCondLst>
                                        </p:cTn>
                                        <p:tgtEl>
                                          <p:spTgt spid="332826"/>
                                        </p:tgtEl>
                                        <p:attrNameLst>
                                          <p:attrName>style.visibility</p:attrName>
                                        </p:attrNameLst>
                                      </p:cBhvr>
                                      <p:to>
                                        <p:strVal val="visible"/>
                                      </p:to>
                                    </p:set>
                                    <p:animEffect transition="in" filter="strips(downLeft)">
                                      <p:cBhvr>
                                        <p:cTn id="89" dur="500"/>
                                        <p:tgtEl>
                                          <p:spTgt spid="332826"/>
                                        </p:tgtEl>
                                      </p:cBhvr>
                                    </p:animEffect>
                                  </p:childTnLst>
                                </p:cTn>
                              </p:par>
                            </p:childTnLst>
                          </p:cTn>
                        </p:par>
                        <p:par>
                          <p:cTn id="90" fill="hold" nodeType="afterGroup">
                            <p:stCondLst>
                              <p:cond delay="9500"/>
                            </p:stCondLst>
                            <p:childTnLst>
                              <p:par>
                                <p:cTn id="91" presetID="18" presetClass="entr" presetSubtype="9" fill="hold" grpId="0" nodeType="afterEffect">
                                  <p:stCondLst>
                                    <p:cond delay="0"/>
                                  </p:stCondLst>
                                  <p:childTnLst>
                                    <p:set>
                                      <p:cBhvr>
                                        <p:cTn id="92" dur="1" fill="hold">
                                          <p:stCondLst>
                                            <p:cond delay="0"/>
                                          </p:stCondLst>
                                        </p:cTn>
                                        <p:tgtEl>
                                          <p:spTgt spid="332816"/>
                                        </p:tgtEl>
                                        <p:attrNameLst>
                                          <p:attrName>style.visibility</p:attrName>
                                        </p:attrNameLst>
                                      </p:cBhvr>
                                      <p:to>
                                        <p:strVal val="visible"/>
                                      </p:to>
                                    </p:set>
                                    <p:animEffect transition="in" filter="strips(upLeft)">
                                      <p:cBhvr>
                                        <p:cTn id="93" dur="500"/>
                                        <p:tgtEl>
                                          <p:spTgt spid="332816"/>
                                        </p:tgtEl>
                                      </p:cBhvr>
                                    </p:animEffect>
                                  </p:childTnLst>
                                </p:cTn>
                              </p:par>
                            </p:childTnLst>
                          </p:cTn>
                        </p:par>
                        <p:par>
                          <p:cTn id="94" fill="hold" nodeType="afterGroup">
                            <p:stCondLst>
                              <p:cond delay="10000"/>
                            </p:stCondLst>
                            <p:childTnLst>
                              <p:par>
                                <p:cTn id="95" presetID="18" presetClass="entr" presetSubtype="12" fill="hold" grpId="0" nodeType="afterEffect">
                                  <p:stCondLst>
                                    <p:cond delay="0"/>
                                  </p:stCondLst>
                                  <p:childTnLst>
                                    <p:set>
                                      <p:cBhvr>
                                        <p:cTn id="96" dur="1" fill="hold">
                                          <p:stCondLst>
                                            <p:cond delay="0"/>
                                          </p:stCondLst>
                                        </p:cTn>
                                        <p:tgtEl>
                                          <p:spTgt spid="332813"/>
                                        </p:tgtEl>
                                        <p:attrNameLst>
                                          <p:attrName>style.visibility</p:attrName>
                                        </p:attrNameLst>
                                      </p:cBhvr>
                                      <p:to>
                                        <p:strVal val="visible"/>
                                      </p:to>
                                    </p:set>
                                    <p:animEffect transition="in" filter="strips(downLeft)">
                                      <p:cBhvr>
                                        <p:cTn id="97" dur="500"/>
                                        <p:tgtEl>
                                          <p:spTgt spid="332813"/>
                                        </p:tgtEl>
                                      </p:cBhvr>
                                    </p:animEffect>
                                  </p:childTnLst>
                                </p:cTn>
                              </p:par>
                            </p:childTnLst>
                          </p:cTn>
                        </p:par>
                        <p:par>
                          <p:cTn id="98" fill="hold" nodeType="afterGroup">
                            <p:stCondLst>
                              <p:cond delay="10500"/>
                            </p:stCondLst>
                            <p:childTnLst>
                              <p:par>
                                <p:cTn id="99" presetID="4" presetClass="entr" presetSubtype="16" fill="hold" grpId="0" nodeType="afterEffect">
                                  <p:stCondLst>
                                    <p:cond delay="0"/>
                                  </p:stCondLst>
                                  <p:childTnLst>
                                    <p:set>
                                      <p:cBhvr>
                                        <p:cTn id="100" dur="1" fill="hold">
                                          <p:stCondLst>
                                            <p:cond delay="0"/>
                                          </p:stCondLst>
                                        </p:cTn>
                                        <p:tgtEl>
                                          <p:spTgt spid="332808"/>
                                        </p:tgtEl>
                                        <p:attrNameLst>
                                          <p:attrName>style.visibility</p:attrName>
                                        </p:attrNameLst>
                                      </p:cBhvr>
                                      <p:to>
                                        <p:strVal val="visible"/>
                                      </p:to>
                                    </p:set>
                                    <p:animEffect transition="in" filter="box(in)">
                                      <p:cBhvr>
                                        <p:cTn id="101" dur="5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animBg="1"/>
      <p:bldP spid="332804" grpId="0" animBg="1"/>
      <p:bldP spid="332805" grpId="0" animBg="1"/>
      <p:bldP spid="332806" grpId="0"/>
      <p:bldP spid="332807" grpId="0"/>
      <p:bldP spid="332808" grpId="0"/>
      <p:bldP spid="332809" grpId="0"/>
      <p:bldP spid="332810" grpId="0"/>
      <p:bldP spid="332811" grpId="0"/>
      <p:bldP spid="332812" grpId="0" animBg="1"/>
      <p:bldP spid="332813" grpId="0" animBg="1"/>
      <p:bldP spid="332814" grpId="0" animBg="1"/>
      <p:bldP spid="332815" grpId="0" animBg="1"/>
      <p:bldP spid="332816" grpId="0" animBg="1"/>
      <p:bldP spid="332818" grpId="0" animBg="1"/>
      <p:bldP spid="332819" grpId="0" animBg="1"/>
      <p:bldP spid="332820" grpId="0" animBg="1"/>
      <p:bldP spid="332821" grpId="0" animBg="1"/>
      <p:bldP spid="332822" grpId="0" animBg="1"/>
      <p:bldP spid="332823" grpId="0" animBg="1"/>
      <p:bldP spid="332824" grpId="0"/>
      <p:bldP spid="332825" grpId="0" animBg="1"/>
      <p:bldP spid="3328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BF198D25-ADC8-42F8-BE5E-79873AE0D4EE}" type="slidenum">
              <a:rPr lang="zh-CN" altLang="en-US" b="1">
                <a:solidFill>
                  <a:srgbClr val="FF9900"/>
                </a:solidFill>
              </a:rPr>
              <a:pPr>
                <a:defRPr/>
              </a:pPr>
              <a:t>61</a:t>
            </a:fld>
            <a:r>
              <a:rPr lang="zh-CN" altLang="en-US" b="1"/>
              <a:t> </a:t>
            </a:r>
            <a:r>
              <a:rPr lang="zh-CN" altLang="en-US"/>
              <a:t>页</a:t>
            </a:r>
          </a:p>
        </p:txBody>
      </p:sp>
      <p:sp>
        <p:nvSpPr>
          <p:cNvPr id="151554" name="Rectangle 2"/>
          <p:cNvSpPr>
            <a:spLocks noChangeArrowheads="1"/>
          </p:cNvSpPr>
          <p:nvPr/>
        </p:nvSpPr>
        <p:spPr bwMode="auto">
          <a:xfrm>
            <a:off x="539750" y="142875"/>
            <a:ext cx="777240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kumimoji="1" lang="en-US" altLang="zh-CN" sz="2800">
                <a:latin typeface="宋体" charset="-122"/>
              </a:rPr>
              <a:t> 8.3.2  </a:t>
            </a:r>
            <a:r>
              <a:rPr kumimoji="1" lang="zh-CN" altLang="en-US" sz="2800">
                <a:latin typeface="宋体" charset="-122"/>
              </a:rPr>
              <a:t>函数的递归调用</a:t>
            </a:r>
          </a:p>
        </p:txBody>
      </p:sp>
      <p:sp>
        <p:nvSpPr>
          <p:cNvPr id="151556" name="Rectangle 4"/>
          <p:cNvSpPr>
            <a:spLocks noChangeArrowheads="1"/>
          </p:cNvSpPr>
          <p:nvPr/>
        </p:nvSpPr>
        <p:spPr bwMode="auto">
          <a:xfrm>
            <a:off x="5364163" y="2708275"/>
            <a:ext cx="1219200" cy="609600"/>
          </a:xfrm>
          <a:prstGeom prst="rect">
            <a:avLst/>
          </a:prstGeom>
          <a:solidFill>
            <a:srgbClr val="FFFF99"/>
          </a:solidFill>
          <a:ln w="762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0"/>
              <a:t>f </a:t>
            </a:r>
            <a:r>
              <a:rPr kumimoji="1" lang="zh-CN" altLang="en-US" sz="2400" b="0"/>
              <a:t>函数</a:t>
            </a:r>
          </a:p>
        </p:txBody>
      </p:sp>
      <p:sp>
        <p:nvSpPr>
          <p:cNvPr id="151557" name="Rectangle 5"/>
          <p:cNvSpPr>
            <a:spLocks noChangeArrowheads="1"/>
          </p:cNvSpPr>
          <p:nvPr/>
        </p:nvSpPr>
        <p:spPr bwMode="auto">
          <a:xfrm>
            <a:off x="5257800" y="4419600"/>
            <a:ext cx="1447800" cy="609600"/>
          </a:xfrm>
          <a:prstGeom prst="rect">
            <a:avLst/>
          </a:prstGeom>
          <a:solidFill>
            <a:srgbClr val="FFFF99"/>
          </a:solidFill>
          <a:ln w="762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0"/>
              <a:t>调用 </a:t>
            </a:r>
            <a:r>
              <a:rPr kumimoji="1" lang="en-US" altLang="zh-CN" sz="2400" b="0"/>
              <a:t>f</a:t>
            </a:r>
            <a:r>
              <a:rPr kumimoji="1" lang="zh-CN" altLang="en-US" sz="2400" b="0"/>
              <a:t>函数</a:t>
            </a:r>
          </a:p>
        </p:txBody>
      </p:sp>
      <p:sp>
        <p:nvSpPr>
          <p:cNvPr id="151558" name="Line 6"/>
          <p:cNvSpPr>
            <a:spLocks noChangeShapeType="1"/>
          </p:cNvSpPr>
          <p:nvPr/>
        </p:nvSpPr>
        <p:spPr bwMode="auto">
          <a:xfrm>
            <a:off x="5943600" y="3429000"/>
            <a:ext cx="0" cy="990600"/>
          </a:xfrm>
          <a:prstGeom prst="line">
            <a:avLst/>
          </a:prstGeom>
          <a:noFill/>
          <a:ln w="38100">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55" name="Rectangle 3"/>
          <p:cNvSpPr>
            <a:spLocks noChangeArrowheads="1"/>
          </p:cNvSpPr>
          <p:nvPr/>
        </p:nvSpPr>
        <p:spPr bwMode="auto">
          <a:xfrm>
            <a:off x="685800" y="9906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en-US" altLang="zh-CN" sz="2800" dirty="0">
                <a:solidFill>
                  <a:schemeClr val="hlink"/>
                </a:solidFill>
                <a:latin typeface="宋体" charset="-122"/>
              </a:rPr>
              <a:t>1. </a:t>
            </a:r>
            <a:r>
              <a:rPr kumimoji="1" lang="zh-CN" altLang="en-US" sz="2800" dirty="0">
                <a:solidFill>
                  <a:schemeClr val="hlink"/>
                </a:solidFill>
                <a:latin typeface="宋体" charset="-122"/>
              </a:rPr>
              <a:t>递归的概念：</a:t>
            </a:r>
            <a:r>
              <a:rPr kumimoji="1" lang="zh-CN" altLang="en-US" sz="2800" dirty="0">
                <a:latin typeface="宋体" charset="-122"/>
              </a:rPr>
              <a:t> 在调用一个函数的过程中</a:t>
            </a:r>
            <a:r>
              <a:rPr kumimoji="1" lang="zh-CN" altLang="en-US" sz="2800" dirty="0">
                <a:solidFill>
                  <a:srgbClr val="A50021"/>
                </a:solidFill>
                <a:latin typeface="宋体" charset="-122"/>
              </a:rPr>
              <a:t>直接或间接地调用该函数本身。</a:t>
            </a:r>
          </a:p>
          <a:p>
            <a:pPr marL="342900" indent="-342900" algn="l">
              <a:spcBef>
                <a:spcPct val="20000"/>
              </a:spcBef>
            </a:pPr>
            <a:r>
              <a:rPr kumimoji="1" lang="zh-CN" altLang="en-US" sz="2800" dirty="0">
                <a:solidFill>
                  <a:srgbClr val="006600"/>
                </a:solidFill>
                <a:latin typeface="宋体" charset="-122"/>
              </a:rPr>
              <a:t>直接调用：</a:t>
            </a:r>
          </a:p>
          <a:p>
            <a:pPr marL="342900" indent="-342900" algn="l">
              <a:spcBef>
                <a:spcPct val="20000"/>
              </a:spcBef>
            </a:pPr>
            <a:r>
              <a:rPr kumimoji="1" lang="en-US" altLang="zh-CN" sz="2800" dirty="0" err="1">
                <a:latin typeface="宋体" charset="-122"/>
              </a:rPr>
              <a:t>int</a:t>
            </a:r>
            <a:r>
              <a:rPr kumimoji="1" lang="en-US" altLang="zh-CN" sz="2800" dirty="0">
                <a:latin typeface="宋体" charset="-122"/>
              </a:rPr>
              <a:t> f(</a:t>
            </a:r>
            <a:r>
              <a:rPr kumimoji="1" lang="en-US" altLang="zh-CN" sz="2800" dirty="0" err="1">
                <a:latin typeface="宋体" charset="-122"/>
              </a:rPr>
              <a:t>int</a:t>
            </a:r>
            <a:r>
              <a:rPr kumimoji="1" lang="en-US" altLang="zh-CN" sz="2800" dirty="0">
                <a:latin typeface="宋体" charset="-122"/>
              </a:rPr>
              <a:t> x)</a:t>
            </a:r>
          </a:p>
          <a:p>
            <a:pPr marL="342900" indent="-342900" algn="l">
              <a:spcBef>
                <a:spcPct val="20000"/>
              </a:spcBef>
            </a:pPr>
            <a:r>
              <a:rPr kumimoji="1" lang="en-US" altLang="zh-CN" sz="2800" dirty="0">
                <a:latin typeface="宋体" charset="-122"/>
              </a:rPr>
              <a:t>{ </a:t>
            </a:r>
          </a:p>
          <a:p>
            <a:pPr marL="342900" indent="-342900" algn="l">
              <a:spcBef>
                <a:spcPct val="20000"/>
              </a:spcBef>
            </a:pPr>
            <a:r>
              <a:rPr kumimoji="1" lang="en-US" altLang="zh-CN" sz="2800" dirty="0">
                <a:latin typeface="宋体" charset="-122"/>
              </a:rPr>
              <a:t>    </a:t>
            </a:r>
            <a:r>
              <a:rPr kumimoji="1" lang="en-US" altLang="zh-CN" sz="2800" dirty="0" err="1">
                <a:latin typeface="宋体" charset="-122"/>
              </a:rPr>
              <a:t>int</a:t>
            </a:r>
            <a:r>
              <a:rPr kumimoji="1" lang="en-US" altLang="zh-CN" sz="2800" dirty="0">
                <a:latin typeface="宋体" charset="-122"/>
              </a:rPr>
              <a:t> </a:t>
            </a:r>
            <a:r>
              <a:rPr kumimoji="1" lang="en-US" altLang="zh-CN" sz="2800" dirty="0" err="1">
                <a:latin typeface="宋体" charset="-122"/>
              </a:rPr>
              <a:t>y,z</a:t>
            </a:r>
            <a:r>
              <a:rPr kumimoji="1" lang="en-US" altLang="zh-CN" sz="2800" dirty="0">
                <a:latin typeface="宋体" charset="-122"/>
              </a:rPr>
              <a:t>;</a:t>
            </a:r>
          </a:p>
          <a:p>
            <a:pPr marL="342900" indent="-342900" algn="l">
              <a:spcBef>
                <a:spcPct val="20000"/>
              </a:spcBef>
            </a:pPr>
            <a:r>
              <a:rPr kumimoji="1" lang="en-US" altLang="zh-CN" sz="2800" dirty="0">
                <a:latin typeface="宋体" charset="-122"/>
              </a:rPr>
              <a:t>      ……</a:t>
            </a:r>
          </a:p>
          <a:p>
            <a:pPr marL="342900" indent="-342900" algn="l">
              <a:spcBef>
                <a:spcPct val="20000"/>
              </a:spcBef>
            </a:pPr>
            <a:r>
              <a:rPr kumimoji="1" lang="en-US" altLang="zh-CN" sz="2800" dirty="0">
                <a:latin typeface="宋体" charset="-122"/>
              </a:rPr>
              <a:t>     z=f(y);</a:t>
            </a:r>
          </a:p>
          <a:p>
            <a:pPr marL="342900" indent="-342900" algn="l">
              <a:spcBef>
                <a:spcPct val="20000"/>
              </a:spcBef>
            </a:pPr>
            <a:r>
              <a:rPr kumimoji="1" lang="en-US" altLang="zh-CN" sz="2800" dirty="0">
                <a:latin typeface="宋体" charset="-122"/>
              </a:rPr>
              <a:t>       ……</a:t>
            </a:r>
          </a:p>
          <a:p>
            <a:pPr marL="342900" indent="-342900" algn="l">
              <a:spcBef>
                <a:spcPct val="20000"/>
              </a:spcBef>
            </a:pPr>
            <a:r>
              <a:rPr kumimoji="1" lang="en-US" altLang="zh-CN" sz="2800" dirty="0">
                <a:latin typeface="宋体" charset="-122"/>
              </a:rPr>
              <a:t>     return (2*z); }                           </a:t>
            </a:r>
            <a:endParaRPr kumimoji="1" lang="en-US" altLang="en-US" sz="2800" dirty="0">
              <a:latin typeface="宋体" charset="-122"/>
            </a:endParaRPr>
          </a:p>
        </p:txBody>
      </p:sp>
      <p:grpSp>
        <p:nvGrpSpPr>
          <p:cNvPr id="151563" name="Group 11"/>
          <p:cNvGrpSpPr>
            <a:grpSpLocks/>
          </p:cNvGrpSpPr>
          <p:nvPr/>
        </p:nvGrpSpPr>
        <p:grpSpPr bwMode="auto">
          <a:xfrm>
            <a:off x="4267200" y="3124200"/>
            <a:ext cx="1066800" cy="1600200"/>
            <a:chOff x="2688" y="1968"/>
            <a:chExt cx="672" cy="1008"/>
          </a:xfrm>
        </p:grpSpPr>
        <p:sp>
          <p:nvSpPr>
            <p:cNvPr id="69641" name="Line 7"/>
            <p:cNvSpPr>
              <a:spLocks noChangeShapeType="1"/>
            </p:cNvSpPr>
            <p:nvPr/>
          </p:nvSpPr>
          <p:spPr bwMode="auto">
            <a:xfrm flipH="1">
              <a:off x="2688" y="2976"/>
              <a:ext cx="624"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2" name="Line 8"/>
            <p:cNvSpPr>
              <a:spLocks noChangeShapeType="1"/>
            </p:cNvSpPr>
            <p:nvPr/>
          </p:nvSpPr>
          <p:spPr bwMode="auto">
            <a:xfrm flipV="1">
              <a:off x="2688" y="1968"/>
              <a:ext cx="0" cy="100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3" name="Line 9"/>
            <p:cNvSpPr>
              <a:spLocks noChangeShapeType="1"/>
            </p:cNvSpPr>
            <p:nvPr/>
          </p:nvSpPr>
          <p:spPr bwMode="auto">
            <a:xfrm>
              <a:off x="2688" y="1968"/>
              <a:ext cx="672" cy="0"/>
            </a:xfrm>
            <a:prstGeom prst="line">
              <a:avLst/>
            </a:prstGeom>
            <a:noFill/>
            <a:ln w="38100">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0-#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51555"/>
                                        </p:tgtEl>
                                        <p:attrNameLst>
                                          <p:attrName>style.visibility</p:attrName>
                                        </p:attrNameLst>
                                      </p:cBhvr>
                                      <p:to>
                                        <p:strVal val="visible"/>
                                      </p:to>
                                    </p:set>
                                    <p:anim calcmode="lin" valueType="num">
                                      <p:cBhvr>
                                        <p:cTn id="13" dur="500" fill="hold"/>
                                        <p:tgtEl>
                                          <p:spTgt spid="151555"/>
                                        </p:tgtEl>
                                        <p:attrNameLst>
                                          <p:attrName>ppt_w</p:attrName>
                                        </p:attrNameLst>
                                      </p:cBhvr>
                                      <p:tavLst>
                                        <p:tav tm="0">
                                          <p:val>
                                            <p:fltVal val="0"/>
                                          </p:val>
                                        </p:tav>
                                        <p:tav tm="100000">
                                          <p:val>
                                            <p:strVal val="#ppt_w"/>
                                          </p:val>
                                        </p:tav>
                                      </p:tavLst>
                                    </p:anim>
                                    <p:anim calcmode="lin" valueType="num">
                                      <p:cBhvr>
                                        <p:cTn id="14" dur="500" fill="hold"/>
                                        <p:tgtEl>
                                          <p:spTgt spid="15155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1556">
                                            <p:bg/>
                                          </p:spTgt>
                                        </p:tgtEl>
                                        <p:attrNameLst>
                                          <p:attrName>style.visibility</p:attrName>
                                        </p:attrNameLst>
                                      </p:cBhvr>
                                      <p:to>
                                        <p:strVal val="visible"/>
                                      </p:to>
                                    </p:set>
                                    <p:animEffect transition="in" filter="wipe(up)">
                                      <p:cBhvr>
                                        <p:cTn id="19" dur="500"/>
                                        <p:tgtEl>
                                          <p:spTgt spid="151556">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1556">
                                            <p:txEl>
                                              <p:pRg st="0" end="0"/>
                                            </p:txEl>
                                          </p:spTgt>
                                        </p:tgtEl>
                                        <p:attrNameLst>
                                          <p:attrName>style.visibility</p:attrName>
                                        </p:attrNameLst>
                                      </p:cBhvr>
                                      <p:to>
                                        <p:strVal val="visible"/>
                                      </p:to>
                                    </p:set>
                                    <p:animEffect transition="in" filter="wipe(up)">
                                      <p:cBhvr>
                                        <p:cTn id="24" dur="500"/>
                                        <p:tgtEl>
                                          <p:spTgt spid="151556">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1558"/>
                                        </p:tgtEl>
                                        <p:attrNameLst>
                                          <p:attrName>style.visibility</p:attrName>
                                        </p:attrNameLst>
                                      </p:cBhvr>
                                      <p:to>
                                        <p:strVal val="visible"/>
                                      </p:to>
                                    </p:set>
                                    <p:animEffect transition="in" filter="wipe(up)">
                                      <p:cBhvr>
                                        <p:cTn id="29" dur="500"/>
                                        <p:tgtEl>
                                          <p:spTgt spid="1515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1557">
                                            <p:bg/>
                                          </p:spTgt>
                                        </p:tgtEl>
                                        <p:attrNameLst>
                                          <p:attrName>style.visibility</p:attrName>
                                        </p:attrNameLst>
                                      </p:cBhvr>
                                      <p:to>
                                        <p:strVal val="visible"/>
                                      </p:to>
                                    </p:set>
                                    <p:animEffect transition="in" filter="wipe(up)">
                                      <p:cBhvr>
                                        <p:cTn id="34" dur="500"/>
                                        <p:tgtEl>
                                          <p:spTgt spid="151557">
                                            <p:bg/>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51557">
                                            <p:txEl>
                                              <p:pRg st="0" end="0"/>
                                            </p:txEl>
                                          </p:spTgt>
                                        </p:tgtEl>
                                        <p:attrNameLst>
                                          <p:attrName>style.visibility</p:attrName>
                                        </p:attrNameLst>
                                      </p:cBhvr>
                                      <p:to>
                                        <p:strVal val="visible"/>
                                      </p:to>
                                    </p:set>
                                    <p:animEffect transition="in" filter="wipe(up)">
                                      <p:cBhvr>
                                        <p:cTn id="39" dur="500"/>
                                        <p:tgtEl>
                                          <p:spTgt spid="151557">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51563"/>
                                        </p:tgtEl>
                                        <p:attrNameLst>
                                          <p:attrName>style.visibility</p:attrName>
                                        </p:attrNameLst>
                                      </p:cBhvr>
                                      <p:to>
                                        <p:strVal val="visible"/>
                                      </p:to>
                                    </p:set>
                                    <p:animEffect transition="in" filter="wipe(down)">
                                      <p:cBhvr>
                                        <p:cTn id="44" dur="500"/>
                                        <p:tgtEl>
                                          <p:spTgt spid="151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6" grpId="0" build="p" animBg="1" autoUpdateAnimBg="0"/>
      <p:bldP spid="151557" grpId="0" build="p" animBg="1" autoUpdateAnimBg="0"/>
      <p:bldP spid="151558" grpId="0" animBg="1"/>
      <p:bldP spid="15155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C1D6F86-7A65-440F-A69C-C0B1A5307702}" type="slidenum">
              <a:rPr lang="zh-CN" altLang="en-US" b="1">
                <a:solidFill>
                  <a:srgbClr val="FF9900"/>
                </a:solidFill>
              </a:rPr>
              <a:pPr>
                <a:defRPr/>
              </a:pPr>
              <a:t>62</a:t>
            </a:fld>
            <a:r>
              <a:rPr lang="zh-CN" altLang="en-US" b="1"/>
              <a:t> </a:t>
            </a:r>
            <a:r>
              <a:rPr lang="zh-CN" altLang="en-US"/>
              <a:t>页</a:t>
            </a:r>
          </a:p>
        </p:txBody>
      </p:sp>
      <p:sp>
        <p:nvSpPr>
          <p:cNvPr id="152578" name="Rectangle 2"/>
          <p:cNvSpPr>
            <a:spLocks noChangeArrowheads="1"/>
          </p:cNvSpPr>
          <p:nvPr/>
        </p:nvSpPr>
        <p:spPr bwMode="auto">
          <a:xfrm>
            <a:off x="539750" y="620713"/>
            <a:ext cx="2590800" cy="38862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en-US" altLang="zh-CN" sz="2800" dirty="0" err="1"/>
              <a:t>int</a:t>
            </a:r>
            <a:r>
              <a:rPr kumimoji="1" lang="en-US" altLang="zh-CN" sz="2800" dirty="0"/>
              <a:t> f1(</a:t>
            </a:r>
            <a:r>
              <a:rPr kumimoji="1" lang="en-US" altLang="zh-CN" sz="2800" dirty="0" err="1"/>
              <a:t>int</a:t>
            </a:r>
            <a:r>
              <a:rPr kumimoji="1" lang="en-US" altLang="zh-CN" sz="2800" dirty="0"/>
              <a:t> x)</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a:t>
            </a:r>
            <a:r>
              <a:rPr kumimoji="1" lang="en-US" altLang="zh-CN" sz="2800" dirty="0" err="1"/>
              <a:t>int</a:t>
            </a:r>
            <a:r>
              <a:rPr kumimoji="1" lang="en-US" altLang="zh-CN" sz="2800" dirty="0"/>
              <a:t> </a:t>
            </a:r>
            <a:r>
              <a:rPr kumimoji="1" lang="en-US" altLang="zh-CN" sz="2800" dirty="0" err="1"/>
              <a:t>y,z</a:t>
            </a:r>
            <a:r>
              <a:rPr kumimoji="1" lang="en-US" altLang="zh-CN" sz="2800" dirty="0"/>
              <a:t>;</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z=f2( y);</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return (2*z);  }</a:t>
            </a:r>
            <a:endParaRPr kumimoji="1" lang="en-US" altLang="zh-CN" sz="2800" b="0" dirty="0"/>
          </a:p>
        </p:txBody>
      </p:sp>
      <p:sp>
        <p:nvSpPr>
          <p:cNvPr id="152579" name="Rectangle 3"/>
          <p:cNvSpPr>
            <a:spLocks noChangeArrowheads="1"/>
          </p:cNvSpPr>
          <p:nvPr/>
        </p:nvSpPr>
        <p:spPr bwMode="auto">
          <a:xfrm>
            <a:off x="4427538" y="620713"/>
            <a:ext cx="2879725" cy="3776662"/>
          </a:xfrm>
          <a:prstGeom prst="rect">
            <a:avLst/>
          </a:prstGeom>
          <a:solidFill>
            <a:srgbClr val="FFCC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en-US" altLang="zh-CN" sz="2800" dirty="0" err="1"/>
              <a:t>int</a:t>
            </a:r>
            <a:r>
              <a:rPr kumimoji="1" lang="en-US" altLang="zh-CN" sz="2800" dirty="0"/>
              <a:t> f2(</a:t>
            </a:r>
            <a:r>
              <a:rPr kumimoji="1" lang="en-US" altLang="zh-CN" sz="2800" dirty="0" err="1"/>
              <a:t>int</a:t>
            </a:r>
            <a:r>
              <a:rPr kumimoji="1" lang="en-US" altLang="zh-CN" sz="2800" dirty="0"/>
              <a:t> t)</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a:t>
            </a:r>
            <a:r>
              <a:rPr kumimoji="1" lang="en-US" altLang="zh-CN" sz="2800" dirty="0" err="1"/>
              <a:t>int</a:t>
            </a:r>
            <a:r>
              <a:rPr kumimoji="1" lang="en-US" altLang="zh-CN" sz="2800" dirty="0"/>
              <a:t> </a:t>
            </a:r>
            <a:r>
              <a:rPr kumimoji="1" lang="en-US" altLang="zh-CN" sz="2800" dirty="0" err="1"/>
              <a:t>a,c</a:t>
            </a:r>
            <a:r>
              <a:rPr kumimoji="1" lang="en-US" altLang="zh-CN" sz="2800" dirty="0"/>
              <a:t>;</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c=f1(a);</a:t>
            </a:r>
          </a:p>
          <a:p>
            <a:pPr marL="342900" indent="-342900" algn="l">
              <a:spcBef>
                <a:spcPct val="20000"/>
              </a:spcBef>
            </a:pPr>
            <a:r>
              <a:rPr kumimoji="1" lang="en-US" altLang="zh-CN" sz="2800" dirty="0"/>
              <a:t>     ……</a:t>
            </a:r>
          </a:p>
          <a:p>
            <a:pPr marL="342900" indent="-342900" algn="l">
              <a:spcBef>
                <a:spcPct val="20000"/>
              </a:spcBef>
            </a:pPr>
            <a:r>
              <a:rPr kumimoji="1" lang="en-US" altLang="zh-CN" sz="2800" dirty="0"/>
              <a:t>  return (3+c);  }</a:t>
            </a:r>
          </a:p>
        </p:txBody>
      </p:sp>
      <p:sp>
        <p:nvSpPr>
          <p:cNvPr id="152580" name="Line 4"/>
          <p:cNvSpPr>
            <a:spLocks noChangeShapeType="1"/>
          </p:cNvSpPr>
          <p:nvPr/>
        </p:nvSpPr>
        <p:spPr bwMode="auto">
          <a:xfrm flipV="1">
            <a:off x="2484438" y="1125538"/>
            <a:ext cx="1981200" cy="1752600"/>
          </a:xfrm>
          <a:prstGeom prst="line">
            <a:avLst/>
          </a:prstGeom>
          <a:noFill/>
          <a:ln w="38100">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1" name="Line 5"/>
          <p:cNvSpPr>
            <a:spLocks noChangeShapeType="1"/>
          </p:cNvSpPr>
          <p:nvPr/>
        </p:nvSpPr>
        <p:spPr bwMode="auto">
          <a:xfrm flipH="1" flipV="1">
            <a:off x="1763713" y="908050"/>
            <a:ext cx="3048000" cy="2133600"/>
          </a:xfrm>
          <a:prstGeom prst="line">
            <a:avLst/>
          </a:prstGeom>
          <a:noFill/>
          <a:ln w="38100">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2" name="Rectangle 6"/>
          <p:cNvSpPr>
            <a:spLocks noChangeArrowheads="1"/>
          </p:cNvSpPr>
          <p:nvPr/>
        </p:nvSpPr>
        <p:spPr bwMode="auto">
          <a:xfrm>
            <a:off x="395288" y="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buFontTx/>
              <a:buChar char="•"/>
            </a:pPr>
            <a:r>
              <a:rPr kumimoji="1" lang="zh-CN" altLang="en-US" sz="2800">
                <a:solidFill>
                  <a:srgbClr val="006600"/>
                </a:solidFill>
              </a:rPr>
              <a:t>间接调用：</a:t>
            </a:r>
            <a:endParaRPr kumimoji="1" lang="zh-CN" altLang="en-US" sz="3600" b="0">
              <a:solidFill>
                <a:srgbClr val="006600"/>
              </a:solidFill>
            </a:endParaRPr>
          </a:p>
        </p:txBody>
      </p:sp>
      <p:grpSp>
        <p:nvGrpSpPr>
          <p:cNvPr id="152583" name="Group 7"/>
          <p:cNvGrpSpPr>
            <a:grpSpLocks/>
          </p:cNvGrpSpPr>
          <p:nvPr/>
        </p:nvGrpSpPr>
        <p:grpSpPr bwMode="auto">
          <a:xfrm>
            <a:off x="1547813" y="4532313"/>
            <a:ext cx="5943600" cy="2209800"/>
            <a:chOff x="864" y="2688"/>
            <a:chExt cx="3744" cy="1392"/>
          </a:xfrm>
        </p:grpSpPr>
        <p:sp>
          <p:nvSpPr>
            <p:cNvPr id="70665" name="Rectangle 8"/>
            <p:cNvSpPr>
              <a:spLocks noChangeArrowheads="1"/>
            </p:cNvSpPr>
            <p:nvPr/>
          </p:nvSpPr>
          <p:spPr bwMode="auto">
            <a:xfrm>
              <a:off x="1104" y="2928"/>
              <a:ext cx="768" cy="384"/>
            </a:xfrm>
            <a:prstGeom prst="rect">
              <a:avLst/>
            </a:prstGeom>
            <a:solidFill>
              <a:srgbClr val="FFFFCC"/>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t>f 1</a:t>
              </a:r>
              <a:r>
                <a:rPr kumimoji="1" lang="zh-CN" altLang="en-US" sz="2400"/>
                <a:t>函数</a:t>
              </a:r>
            </a:p>
          </p:txBody>
        </p:sp>
        <p:sp>
          <p:nvSpPr>
            <p:cNvPr id="70666" name="Rectangle 9"/>
            <p:cNvSpPr>
              <a:spLocks noChangeArrowheads="1"/>
            </p:cNvSpPr>
            <p:nvPr/>
          </p:nvSpPr>
          <p:spPr bwMode="auto">
            <a:xfrm>
              <a:off x="864" y="3696"/>
              <a:ext cx="1008" cy="384"/>
            </a:xfrm>
            <a:prstGeom prst="rect">
              <a:avLst/>
            </a:prstGeom>
            <a:solidFill>
              <a:srgbClr val="FFFFCC"/>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调用 </a:t>
              </a:r>
              <a:r>
                <a:rPr kumimoji="1" lang="en-US" altLang="zh-CN" sz="2400"/>
                <a:t>f2</a:t>
              </a:r>
              <a:r>
                <a:rPr kumimoji="1" lang="zh-CN" altLang="en-US" sz="2400"/>
                <a:t>函数</a:t>
              </a:r>
            </a:p>
          </p:txBody>
        </p:sp>
        <p:sp>
          <p:nvSpPr>
            <p:cNvPr id="70667" name="Rectangle 10"/>
            <p:cNvSpPr>
              <a:spLocks noChangeArrowheads="1"/>
            </p:cNvSpPr>
            <p:nvPr/>
          </p:nvSpPr>
          <p:spPr bwMode="auto">
            <a:xfrm>
              <a:off x="3264" y="2928"/>
              <a:ext cx="768" cy="384"/>
            </a:xfrm>
            <a:prstGeom prst="rect">
              <a:avLst/>
            </a:prstGeom>
            <a:solidFill>
              <a:srgbClr val="FFFFCC"/>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t>f 2</a:t>
              </a:r>
              <a:r>
                <a:rPr kumimoji="1" lang="zh-CN" altLang="en-US" sz="2400"/>
                <a:t>函数</a:t>
              </a:r>
            </a:p>
          </p:txBody>
        </p:sp>
        <p:sp>
          <p:nvSpPr>
            <p:cNvPr id="70668" name="Rectangle 11"/>
            <p:cNvSpPr>
              <a:spLocks noChangeArrowheads="1"/>
            </p:cNvSpPr>
            <p:nvPr/>
          </p:nvSpPr>
          <p:spPr bwMode="auto">
            <a:xfrm>
              <a:off x="3120" y="3696"/>
              <a:ext cx="1056" cy="384"/>
            </a:xfrm>
            <a:prstGeom prst="rect">
              <a:avLst/>
            </a:prstGeom>
            <a:solidFill>
              <a:srgbClr val="FFFFCC"/>
            </a:solidFill>
            <a:ln w="38100">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调用 </a:t>
              </a:r>
              <a:r>
                <a:rPr kumimoji="1" lang="en-US" altLang="zh-CN" sz="2400"/>
                <a:t>f1</a:t>
              </a:r>
              <a:r>
                <a:rPr kumimoji="1" lang="zh-CN" altLang="en-US" sz="2400"/>
                <a:t>函数</a:t>
              </a:r>
            </a:p>
          </p:txBody>
        </p:sp>
        <p:sp>
          <p:nvSpPr>
            <p:cNvPr id="70669" name="Line 12"/>
            <p:cNvSpPr>
              <a:spLocks noChangeShapeType="1"/>
            </p:cNvSpPr>
            <p:nvPr/>
          </p:nvSpPr>
          <p:spPr bwMode="auto">
            <a:xfrm>
              <a:off x="1440" y="3312"/>
              <a:ext cx="0" cy="384"/>
            </a:xfrm>
            <a:prstGeom prst="line">
              <a:avLst/>
            </a:prstGeom>
            <a:noFill/>
            <a:ln w="38100">
              <a:solidFill>
                <a:schemeClr val="accent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0" name="Line 13"/>
            <p:cNvSpPr>
              <a:spLocks noChangeShapeType="1"/>
            </p:cNvSpPr>
            <p:nvPr/>
          </p:nvSpPr>
          <p:spPr bwMode="auto">
            <a:xfrm flipV="1">
              <a:off x="1872" y="3120"/>
              <a:ext cx="1392" cy="768"/>
            </a:xfrm>
            <a:prstGeom prst="line">
              <a:avLst/>
            </a:prstGeom>
            <a:noFill/>
            <a:ln w="38100">
              <a:solidFill>
                <a:schemeClr val="accent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1" name="Line 14"/>
            <p:cNvSpPr>
              <a:spLocks noChangeShapeType="1"/>
            </p:cNvSpPr>
            <p:nvPr/>
          </p:nvSpPr>
          <p:spPr bwMode="auto">
            <a:xfrm>
              <a:off x="3696" y="3312"/>
              <a:ext cx="0" cy="384"/>
            </a:xfrm>
            <a:prstGeom prst="line">
              <a:avLst/>
            </a:prstGeom>
            <a:noFill/>
            <a:ln w="38100">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2" name="Line 15"/>
            <p:cNvSpPr>
              <a:spLocks noChangeShapeType="1"/>
            </p:cNvSpPr>
            <p:nvPr/>
          </p:nvSpPr>
          <p:spPr bwMode="auto">
            <a:xfrm flipV="1">
              <a:off x="4176" y="3888"/>
              <a:ext cx="432" cy="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3" name="Line 16"/>
            <p:cNvSpPr>
              <a:spLocks noChangeShapeType="1"/>
            </p:cNvSpPr>
            <p:nvPr/>
          </p:nvSpPr>
          <p:spPr bwMode="auto">
            <a:xfrm flipV="1">
              <a:off x="4608" y="2688"/>
              <a:ext cx="0" cy="12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4" name="Line 17"/>
            <p:cNvSpPr>
              <a:spLocks noChangeShapeType="1"/>
            </p:cNvSpPr>
            <p:nvPr/>
          </p:nvSpPr>
          <p:spPr bwMode="auto">
            <a:xfrm flipH="1">
              <a:off x="1440" y="2688"/>
              <a:ext cx="3168" cy="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5" name="Line 18"/>
            <p:cNvSpPr>
              <a:spLocks noChangeShapeType="1"/>
            </p:cNvSpPr>
            <p:nvPr/>
          </p:nvSpPr>
          <p:spPr bwMode="auto">
            <a:xfrm>
              <a:off x="1439" y="2688"/>
              <a:ext cx="0" cy="240"/>
            </a:xfrm>
            <a:prstGeom prst="line">
              <a:avLst/>
            </a:prstGeom>
            <a:noFill/>
            <a:ln w="38100">
              <a:solidFill>
                <a:schemeClr val="accent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82"/>
                                        </p:tgtEl>
                                        <p:attrNameLst>
                                          <p:attrName>style.visibility</p:attrName>
                                        </p:attrNameLst>
                                      </p:cBhvr>
                                      <p:to>
                                        <p:strVal val="visible"/>
                                      </p:to>
                                    </p:set>
                                    <p:anim calcmode="lin" valueType="num">
                                      <p:cBhvr additive="base">
                                        <p:cTn id="7" dur="500" fill="hold"/>
                                        <p:tgtEl>
                                          <p:spTgt spid="152582"/>
                                        </p:tgtEl>
                                        <p:attrNameLst>
                                          <p:attrName>ppt_x</p:attrName>
                                        </p:attrNameLst>
                                      </p:cBhvr>
                                      <p:tavLst>
                                        <p:tav tm="0">
                                          <p:val>
                                            <p:strVal val="0-#ppt_w/2"/>
                                          </p:val>
                                        </p:tav>
                                        <p:tav tm="100000">
                                          <p:val>
                                            <p:strVal val="#ppt_x"/>
                                          </p:val>
                                        </p:tav>
                                      </p:tavLst>
                                    </p:anim>
                                    <p:anim calcmode="lin" valueType="num">
                                      <p:cBhvr additive="base">
                                        <p:cTn id="8" dur="500" fill="hold"/>
                                        <p:tgtEl>
                                          <p:spTgt spid="1525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8"/>
                                        </p:tgtEl>
                                        <p:attrNameLst>
                                          <p:attrName>style.visibility</p:attrName>
                                        </p:attrNameLst>
                                      </p:cBhvr>
                                      <p:to>
                                        <p:strVal val="visible"/>
                                      </p:to>
                                    </p:set>
                                    <p:anim calcmode="lin" valueType="num">
                                      <p:cBhvr additive="base">
                                        <p:cTn id="13" dur="500" fill="hold"/>
                                        <p:tgtEl>
                                          <p:spTgt spid="152578"/>
                                        </p:tgtEl>
                                        <p:attrNameLst>
                                          <p:attrName>ppt_x</p:attrName>
                                        </p:attrNameLst>
                                      </p:cBhvr>
                                      <p:tavLst>
                                        <p:tav tm="0">
                                          <p:val>
                                            <p:strVal val="0-#ppt_w/2"/>
                                          </p:val>
                                        </p:tav>
                                        <p:tav tm="100000">
                                          <p:val>
                                            <p:strVal val="#ppt_x"/>
                                          </p:val>
                                        </p:tav>
                                      </p:tavLst>
                                    </p:anim>
                                    <p:anim calcmode="lin" valueType="num">
                                      <p:cBhvr additive="base">
                                        <p:cTn id="14" dur="500" fill="hold"/>
                                        <p:tgtEl>
                                          <p:spTgt spid="1525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57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57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57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57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257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57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257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2579">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2580"/>
                                        </p:tgtEl>
                                        <p:attrNameLst>
                                          <p:attrName>style.visibility</p:attrName>
                                        </p:attrNameLst>
                                      </p:cBhvr>
                                      <p:to>
                                        <p:strVal val="visible"/>
                                      </p:to>
                                    </p:set>
                                    <p:animEffect transition="in" filter="wipe(left)">
                                      <p:cBhvr>
                                        <p:cTn id="37" dur="500"/>
                                        <p:tgtEl>
                                          <p:spTgt spid="1525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52581"/>
                                        </p:tgtEl>
                                        <p:attrNameLst>
                                          <p:attrName>style.visibility</p:attrName>
                                        </p:attrNameLst>
                                      </p:cBhvr>
                                      <p:to>
                                        <p:strVal val="visible"/>
                                      </p:to>
                                    </p:set>
                                    <p:animEffect transition="in" filter="wipe(right)">
                                      <p:cBhvr>
                                        <p:cTn id="42" dur="500"/>
                                        <p:tgtEl>
                                          <p:spTgt spid="1525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2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autoUpdateAnimBg="0"/>
      <p:bldP spid="152579" grpId="0" build="allAtOnce" animBg="1"/>
      <p:bldP spid="152580" grpId="0" animBg="1"/>
      <p:bldP spid="152581" grpId="0" animBg="1"/>
      <p:bldP spid="15258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494E6D6B-D761-4DF7-9E77-23D62E10D99C}" type="slidenum">
              <a:rPr lang="zh-CN" altLang="en-US" b="1">
                <a:solidFill>
                  <a:srgbClr val="FF9900"/>
                </a:solidFill>
              </a:rPr>
              <a:pPr>
                <a:defRPr/>
              </a:pPr>
              <a:t>63</a:t>
            </a:fld>
            <a:r>
              <a:rPr lang="zh-CN" altLang="en-US" b="1"/>
              <a:t> </a:t>
            </a:r>
            <a:r>
              <a:rPr lang="zh-CN" altLang="en-US"/>
              <a:t>页</a:t>
            </a:r>
          </a:p>
        </p:txBody>
      </p:sp>
      <p:sp>
        <p:nvSpPr>
          <p:cNvPr id="153602" name="Rectangle 2"/>
          <p:cNvSpPr>
            <a:spLocks noChangeArrowheads="1"/>
          </p:cNvSpPr>
          <p:nvPr/>
        </p:nvSpPr>
        <p:spPr bwMode="auto">
          <a:xfrm>
            <a:off x="531813" y="188913"/>
            <a:ext cx="8361362" cy="648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lnSpc>
                <a:spcPct val="90000"/>
              </a:lnSpc>
              <a:spcBef>
                <a:spcPct val="50000"/>
              </a:spcBef>
            </a:pPr>
            <a:r>
              <a:rPr kumimoji="1" lang="zh-CN" altLang="en-US" sz="2400">
                <a:solidFill>
                  <a:srgbClr val="CC0000"/>
                </a:solidFill>
              </a:rPr>
              <a:t>递归函数的执行过程：</a:t>
            </a:r>
          </a:p>
          <a:p>
            <a:pPr algn="l">
              <a:lnSpc>
                <a:spcPct val="90000"/>
              </a:lnSpc>
              <a:spcBef>
                <a:spcPct val="50000"/>
              </a:spcBef>
            </a:pPr>
            <a:r>
              <a:rPr kumimoji="1" lang="zh-CN" altLang="en-US" sz="2400"/>
              <a:t>       </a:t>
            </a:r>
            <a:r>
              <a:rPr kumimoji="1" lang="en-US" altLang="zh-CN" sz="2400"/>
              <a:t>--</a:t>
            </a:r>
            <a:r>
              <a:rPr kumimoji="1" lang="zh-CN" altLang="en-US" sz="2400"/>
              <a:t>递归调用：记住本次现场，递归调用。</a:t>
            </a:r>
          </a:p>
          <a:p>
            <a:pPr algn="l">
              <a:lnSpc>
                <a:spcPct val="90000"/>
              </a:lnSpc>
              <a:spcBef>
                <a:spcPct val="50000"/>
              </a:spcBef>
            </a:pPr>
            <a:r>
              <a:rPr kumimoji="1" lang="zh-CN" altLang="en-US" sz="2400"/>
              <a:t>       </a:t>
            </a:r>
            <a:r>
              <a:rPr kumimoji="1" lang="en-US" altLang="zh-CN" sz="2400"/>
              <a:t>--</a:t>
            </a:r>
            <a:r>
              <a:rPr kumimoji="1" lang="zh-CN" altLang="en-US" sz="2400"/>
              <a:t>终了调用：返回上次调用现场。</a:t>
            </a:r>
          </a:p>
          <a:p>
            <a:pPr algn="l">
              <a:spcBef>
                <a:spcPct val="20000"/>
              </a:spcBef>
            </a:pPr>
            <a:r>
              <a:rPr kumimoji="1" lang="zh-CN" altLang="en-US" sz="2400"/>
              <a:t>       </a:t>
            </a:r>
            <a:r>
              <a:rPr kumimoji="1" lang="en-US" altLang="zh-CN" sz="2400"/>
              <a:t>--</a:t>
            </a:r>
            <a:r>
              <a:rPr kumimoji="1" lang="zh-CN" altLang="en-US" sz="2400"/>
              <a:t>是无终止的递归调用，因此，</a:t>
            </a:r>
            <a:r>
              <a:rPr kumimoji="1" lang="zh-CN" altLang="en-US" sz="2400">
                <a:solidFill>
                  <a:srgbClr val="800000"/>
                </a:solidFill>
              </a:rPr>
              <a:t>应该给定一 个限制递归次数的条件。</a:t>
            </a:r>
          </a:p>
          <a:p>
            <a:pPr algn="l">
              <a:spcBef>
                <a:spcPct val="20000"/>
              </a:spcBef>
            </a:pPr>
            <a:r>
              <a:rPr kumimoji="1" lang="zh-CN" altLang="en-US" sz="2400">
                <a:solidFill>
                  <a:srgbClr val="CC0000"/>
                </a:solidFill>
              </a:rPr>
              <a:t>优点：</a:t>
            </a:r>
          </a:p>
          <a:p>
            <a:pPr algn="l">
              <a:spcBef>
                <a:spcPct val="20000"/>
              </a:spcBef>
            </a:pPr>
            <a:r>
              <a:rPr kumimoji="1" lang="zh-CN" altLang="en-US" sz="2400">
                <a:solidFill>
                  <a:srgbClr val="008000"/>
                </a:solidFill>
              </a:rPr>
              <a:t>      </a:t>
            </a:r>
            <a:r>
              <a:rPr kumimoji="1" lang="zh-CN" altLang="en-US" sz="2400"/>
              <a:t> </a:t>
            </a:r>
            <a:r>
              <a:rPr kumimoji="1" lang="en-US" altLang="zh-CN" sz="2400"/>
              <a:t>--</a:t>
            </a:r>
            <a:r>
              <a:rPr lang="zh-CN" altLang="en-US" sz="2400"/>
              <a:t>从编程角度来看，直观、</a:t>
            </a:r>
            <a:r>
              <a:rPr kumimoji="1" lang="zh-CN" altLang="en-US" sz="2400"/>
              <a:t>结构简练</a:t>
            </a:r>
            <a:r>
              <a:rPr lang="zh-CN" altLang="en-US" sz="2400"/>
              <a:t>，逻辑清楚</a:t>
            </a:r>
          </a:p>
          <a:p>
            <a:pPr marL="822325" lvl="1" indent="-285750" algn="l"/>
            <a:r>
              <a:rPr lang="en-US" altLang="zh-CN" sz="2400"/>
              <a:t>--</a:t>
            </a:r>
            <a:r>
              <a:rPr lang="zh-CN" altLang="en-US" sz="2400"/>
              <a:t>符合人的思维习惯，逼近数学公式的表示，尤其适合非数值计算领域。</a:t>
            </a:r>
          </a:p>
          <a:p>
            <a:pPr marL="822325" lvl="1" indent="-285750" algn="l"/>
            <a:r>
              <a:rPr lang="zh-CN" altLang="en-US" sz="2400"/>
              <a:t>常用算法：计算阶乘，</a:t>
            </a:r>
            <a:r>
              <a:rPr lang="en-US" altLang="zh-CN" sz="2400"/>
              <a:t>hanoi</a:t>
            </a:r>
            <a:r>
              <a:rPr lang="zh-CN" altLang="en-US" sz="2400"/>
              <a:t>塔，骑士游历、八皇后问题（回溯法）</a:t>
            </a:r>
          </a:p>
          <a:p>
            <a:pPr algn="l"/>
            <a:r>
              <a:rPr lang="zh-CN" altLang="en-US" sz="2400">
                <a:solidFill>
                  <a:srgbClr val="CC0000"/>
                </a:solidFill>
              </a:rPr>
              <a:t>缺点：</a:t>
            </a:r>
          </a:p>
          <a:p>
            <a:pPr marL="822325" lvl="1" indent="-285750" algn="l"/>
            <a:r>
              <a:rPr lang="zh-CN" altLang="en-GB" sz="2400"/>
              <a:t> </a:t>
            </a:r>
            <a:r>
              <a:rPr lang="en-GB" altLang="zh-CN" sz="2400"/>
              <a:t>--</a:t>
            </a:r>
            <a:r>
              <a:rPr lang="zh-CN" altLang="en-GB" sz="2400"/>
              <a:t>增加了函数调用的开销，</a:t>
            </a:r>
            <a:r>
              <a:rPr lang="zh-CN" altLang="en-US" sz="2400"/>
              <a:t>每次调用都需要进行参数传递、现场保护等，耗费更多的时间和栈空间，应尽量用迭代形式替代递归形式。</a:t>
            </a:r>
          </a:p>
          <a:p>
            <a:pPr algn="l">
              <a:spcBef>
                <a:spcPct val="20000"/>
              </a:spcBef>
            </a:pPr>
            <a:endParaRPr kumimoji="1"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animEffect transition="in" filter="wipe(left)">
                                      <p:cBhvr>
                                        <p:cTn id="7" dur="500"/>
                                        <p:tgtEl>
                                          <p:spTgt spid="153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2">
                                            <p:txEl>
                                              <p:pRg st="1" end="1"/>
                                            </p:txEl>
                                          </p:spTgt>
                                        </p:tgtEl>
                                        <p:attrNameLst>
                                          <p:attrName>style.visibility</p:attrName>
                                        </p:attrNameLst>
                                      </p:cBhvr>
                                      <p:to>
                                        <p:strVal val="visible"/>
                                      </p:to>
                                    </p:set>
                                    <p:animEffect transition="in" filter="wipe(left)">
                                      <p:cBhvr>
                                        <p:cTn id="12" dur="500"/>
                                        <p:tgtEl>
                                          <p:spTgt spid="1536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2">
                                            <p:txEl>
                                              <p:pRg st="2" end="2"/>
                                            </p:txEl>
                                          </p:spTgt>
                                        </p:tgtEl>
                                        <p:attrNameLst>
                                          <p:attrName>style.visibility</p:attrName>
                                        </p:attrNameLst>
                                      </p:cBhvr>
                                      <p:to>
                                        <p:strVal val="visible"/>
                                      </p:to>
                                    </p:set>
                                    <p:animEffect transition="in" filter="wipe(left)">
                                      <p:cBhvr>
                                        <p:cTn id="17" dur="500"/>
                                        <p:tgtEl>
                                          <p:spTgt spid="1536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2">
                                            <p:txEl>
                                              <p:pRg st="3" end="3"/>
                                            </p:txEl>
                                          </p:spTgt>
                                        </p:tgtEl>
                                        <p:attrNameLst>
                                          <p:attrName>style.visibility</p:attrName>
                                        </p:attrNameLst>
                                      </p:cBhvr>
                                      <p:to>
                                        <p:strVal val="visible"/>
                                      </p:to>
                                    </p:set>
                                    <p:animEffect transition="in" filter="wipe(left)">
                                      <p:cBhvr>
                                        <p:cTn id="22" dur="500"/>
                                        <p:tgtEl>
                                          <p:spTgt spid="1536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02">
                                            <p:txEl>
                                              <p:pRg st="4" end="4"/>
                                            </p:txEl>
                                          </p:spTgt>
                                        </p:tgtEl>
                                        <p:attrNameLst>
                                          <p:attrName>style.visibility</p:attrName>
                                        </p:attrNameLst>
                                      </p:cBhvr>
                                      <p:to>
                                        <p:strVal val="visible"/>
                                      </p:to>
                                    </p:set>
                                    <p:animEffect transition="in" filter="wipe(left)">
                                      <p:cBhvr>
                                        <p:cTn id="27" dur="500"/>
                                        <p:tgtEl>
                                          <p:spTgt spid="1536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02">
                                            <p:txEl>
                                              <p:pRg st="5" end="5"/>
                                            </p:txEl>
                                          </p:spTgt>
                                        </p:tgtEl>
                                        <p:attrNameLst>
                                          <p:attrName>style.visibility</p:attrName>
                                        </p:attrNameLst>
                                      </p:cBhvr>
                                      <p:to>
                                        <p:strVal val="visible"/>
                                      </p:to>
                                    </p:set>
                                    <p:animEffect transition="in" filter="wipe(left)">
                                      <p:cBhvr>
                                        <p:cTn id="32" dur="500"/>
                                        <p:tgtEl>
                                          <p:spTgt spid="153602">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3602">
                                            <p:txEl>
                                              <p:pRg st="6" end="6"/>
                                            </p:txEl>
                                          </p:spTgt>
                                        </p:tgtEl>
                                        <p:attrNameLst>
                                          <p:attrName>style.visibility</p:attrName>
                                        </p:attrNameLst>
                                      </p:cBhvr>
                                      <p:to>
                                        <p:strVal val="visible"/>
                                      </p:to>
                                    </p:set>
                                    <p:animEffect transition="in" filter="wipe(left)">
                                      <p:cBhvr>
                                        <p:cTn id="35" dur="500"/>
                                        <p:tgtEl>
                                          <p:spTgt spid="153602">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02">
                                            <p:txEl>
                                              <p:pRg st="7" end="7"/>
                                            </p:txEl>
                                          </p:spTgt>
                                        </p:tgtEl>
                                        <p:attrNameLst>
                                          <p:attrName>style.visibility</p:attrName>
                                        </p:attrNameLst>
                                      </p:cBhvr>
                                      <p:to>
                                        <p:strVal val="visible"/>
                                      </p:to>
                                    </p:set>
                                    <p:animEffect transition="in" filter="wipe(left)">
                                      <p:cBhvr>
                                        <p:cTn id="38" dur="500"/>
                                        <p:tgtEl>
                                          <p:spTgt spid="153602">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3602">
                                            <p:txEl>
                                              <p:pRg st="8" end="8"/>
                                            </p:txEl>
                                          </p:spTgt>
                                        </p:tgtEl>
                                        <p:attrNameLst>
                                          <p:attrName>style.visibility</p:attrName>
                                        </p:attrNameLst>
                                      </p:cBhvr>
                                      <p:to>
                                        <p:strVal val="visible"/>
                                      </p:to>
                                    </p:set>
                                    <p:animEffect transition="in" filter="wipe(left)">
                                      <p:cBhvr>
                                        <p:cTn id="43" dur="500"/>
                                        <p:tgtEl>
                                          <p:spTgt spid="153602">
                                            <p:txEl>
                                              <p:pRg st="8" end="8"/>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3602">
                                            <p:txEl>
                                              <p:pRg st="9" end="9"/>
                                            </p:txEl>
                                          </p:spTgt>
                                        </p:tgtEl>
                                        <p:attrNameLst>
                                          <p:attrName>style.visibility</p:attrName>
                                        </p:attrNameLst>
                                      </p:cBhvr>
                                      <p:to>
                                        <p:strVal val="visible"/>
                                      </p:to>
                                    </p:set>
                                    <p:animEffect transition="in" filter="wipe(left)">
                                      <p:cBhvr>
                                        <p:cTn id="46" dur="500"/>
                                        <p:tgtEl>
                                          <p:spTgt spid="1536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subTitle" idx="1"/>
          </p:nvPr>
        </p:nvSpPr>
        <p:spPr>
          <a:xfrm>
            <a:off x="608013" y="768350"/>
            <a:ext cx="7991475" cy="5761038"/>
          </a:xfrm>
        </p:spPr>
        <p:txBody>
          <a:bodyPr/>
          <a:lstStyle/>
          <a:p>
            <a:pPr algn="l">
              <a:lnSpc>
                <a:spcPct val="90000"/>
              </a:lnSpc>
            </a:pPr>
            <a:r>
              <a:rPr lang="en-US" altLang="zh-CN" sz="2400" b="1" dirty="0" err="1">
                <a:solidFill>
                  <a:schemeClr val="tx1"/>
                </a:solidFill>
                <a:latin typeface="Arial" charset="0"/>
              </a:rPr>
              <a:t>int</a:t>
            </a:r>
            <a:r>
              <a:rPr lang="en-US" altLang="zh-CN" sz="2400" b="1" dirty="0">
                <a:solidFill>
                  <a:schemeClr val="tx1"/>
                </a:solidFill>
                <a:latin typeface="Arial" charset="0"/>
              </a:rPr>
              <a:t> f(</a:t>
            </a:r>
            <a:r>
              <a:rPr lang="en-US" altLang="zh-CN" sz="2400" b="1" dirty="0" err="1">
                <a:solidFill>
                  <a:schemeClr val="tx1"/>
                </a:solidFill>
                <a:latin typeface="Arial" charset="0"/>
              </a:rPr>
              <a:t>int</a:t>
            </a:r>
            <a:r>
              <a:rPr lang="en-US" altLang="zh-CN" sz="2400" b="1" dirty="0">
                <a:solidFill>
                  <a:schemeClr val="tx1"/>
                </a:solidFill>
                <a:latin typeface="Arial" charset="0"/>
              </a:rPr>
              <a:t> x)</a:t>
            </a:r>
          </a:p>
          <a:p>
            <a:pPr algn="l">
              <a:lnSpc>
                <a:spcPct val="90000"/>
              </a:lnSpc>
            </a:pPr>
            <a:r>
              <a:rPr lang="en-US" altLang="zh-CN" sz="2400" b="1" dirty="0">
                <a:solidFill>
                  <a:schemeClr val="tx1"/>
                </a:solidFill>
                <a:latin typeface="Arial" charset="0"/>
              </a:rPr>
              <a:t>{ </a:t>
            </a:r>
          </a:p>
          <a:p>
            <a:pPr algn="l">
              <a:lnSpc>
                <a:spcPct val="90000"/>
              </a:lnSpc>
            </a:pPr>
            <a:r>
              <a:rPr lang="en-US" altLang="zh-CN" sz="2400" b="1" dirty="0">
                <a:solidFill>
                  <a:schemeClr val="tx1"/>
                </a:solidFill>
                <a:latin typeface="Arial" charset="0"/>
              </a:rPr>
              <a:t>     </a:t>
            </a:r>
            <a:r>
              <a:rPr lang="en-US" altLang="zh-CN" sz="2400" b="1" dirty="0" err="1">
                <a:solidFill>
                  <a:schemeClr val="tx1"/>
                </a:solidFill>
                <a:latin typeface="Arial" charset="0"/>
              </a:rPr>
              <a:t>int</a:t>
            </a:r>
            <a:r>
              <a:rPr lang="en-US" altLang="zh-CN" sz="2400" b="1" dirty="0">
                <a:solidFill>
                  <a:schemeClr val="tx1"/>
                </a:solidFill>
                <a:latin typeface="Arial" charset="0"/>
              </a:rPr>
              <a:t> y;</a:t>
            </a:r>
          </a:p>
          <a:p>
            <a:pPr algn="l">
              <a:lnSpc>
                <a:spcPct val="90000"/>
              </a:lnSpc>
            </a:pPr>
            <a:r>
              <a:rPr lang="en-US" altLang="zh-CN" sz="2400" b="1" dirty="0">
                <a:solidFill>
                  <a:schemeClr val="tx1"/>
                </a:solidFill>
                <a:latin typeface="Arial" charset="0"/>
              </a:rPr>
              <a:t>     if(x==0||x==1) </a:t>
            </a:r>
          </a:p>
          <a:p>
            <a:pPr algn="l">
              <a:lnSpc>
                <a:spcPct val="90000"/>
              </a:lnSpc>
            </a:pPr>
            <a:r>
              <a:rPr lang="en-US" altLang="zh-CN" sz="2400" b="1" dirty="0">
                <a:solidFill>
                  <a:schemeClr val="tx1"/>
                </a:solidFill>
                <a:latin typeface="Arial" charset="0"/>
              </a:rPr>
              <a:t>             return (3);</a:t>
            </a:r>
          </a:p>
          <a:p>
            <a:pPr algn="l">
              <a:lnSpc>
                <a:spcPct val="90000"/>
              </a:lnSpc>
            </a:pPr>
            <a:r>
              <a:rPr lang="en-US" altLang="zh-CN" sz="2400" b="1" dirty="0">
                <a:solidFill>
                  <a:schemeClr val="tx1"/>
                </a:solidFill>
                <a:latin typeface="Arial" charset="0"/>
              </a:rPr>
              <a:t>      y=x*x-f(x-2);</a:t>
            </a:r>
          </a:p>
          <a:p>
            <a:pPr algn="l">
              <a:lnSpc>
                <a:spcPct val="90000"/>
              </a:lnSpc>
            </a:pPr>
            <a:r>
              <a:rPr lang="en-US" altLang="zh-CN" sz="2400" b="1" dirty="0">
                <a:solidFill>
                  <a:schemeClr val="tx1"/>
                </a:solidFill>
                <a:latin typeface="Arial" charset="0"/>
              </a:rPr>
              <a:t>     return y;</a:t>
            </a:r>
          </a:p>
          <a:p>
            <a:pPr algn="l">
              <a:lnSpc>
                <a:spcPct val="90000"/>
              </a:lnSpc>
            </a:pPr>
            <a:r>
              <a:rPr lang="en-US" altLang="zh-CN" sz="2400" b="1" dirty="0">
                <a:solidFill>
                  <a:schemeClr val="tx1"/>
                </a:solidFill>
                <a:latin typeface="Arial" charset="0"/>
              </a:rPr>
              <a:t>}</a:t>
            </a:r>
          </a:p>
          <a:p>
            <a:pPr algn="l">
              <a:lnSpc>
                <a:spcPct val="90000"/>
              </a:lnSpc>
            </a:pPr>
            <a:r>
              <a:rPr lang="en-US" altLang="zh-CN" sz="2400" b="1" dirty="0" err="1">
                <a:solidFill>
                  <a:schemeClr val="tx1"/>
                </a:solidFill>
                <a:latin typeface="Arial" charset="0"/>
              </a:rPr>
              <a:t>int</a:t>
            </a:r>
            <a:r>
              <a:rPr lang="en-US" altLang="zh-CN" sz="2400" b="1" dirty="0">
                <a:solidFill>
                  <a:schemeClr val="tx1"/>
                </a:solidFill>
                <a:latin typeface="Arial" charset="0"/>
              </a:rPr>
              <a:t> main()</a:t>
            </a:r>
            <a:endParaRPr lang="en-US" altLang="zh-CN" sz="2400" b="1" dirty="0">
              <a:solidFill>
                <a:schemeClr val="tx1"/>
              </a:solidFill>
              <a:latin typeface="Arial" charset="0"/>
              <a:sym typeface="Wingdings 2" pitchFamily="18" charset="2"/>
            </a:endParaRPr>
          </a:p>
          <a:p>
            <a:pPr algn="l">
              <a:lnSpc>
                <a:spcPct val="90000"/>
              </a:lnSpc>
            </a:pPr>
            <a:r>
              <a:rPr lang="en-US" altLang="zh-CN" sz="2400" b="1" dirty="0">
                <a:solidFill>
                  <a:schemeClr val="tx1"/>
                </a:solidFill>
                <a:latin typeface="Arial" charset="0"/>
              </a:rPr>
              <a:t>{</a:t>
            </a:r>
          </a:p>
          <a:p>
            <a:pPr algn="l">
              <a:lnSpc>
                <a:spcPct val="90000"/>
              </a:lnSpc>
            </a:pPr>
            <a:r>
              <a:rPr lang="en-US" altLang="zh-CN" sz="2400" b="1" dirty="0">
                <a:solidFill>
                  <a:schemeClr val="tx1"/>
                </a:solidFill>
                <a:latin typeface="Arial" charset="0"/>
              </a:rPr>
              <a:t>     </a:t>
            </a:r>
            <a:r>
              <a:rPr lang="en-US" altLang="zh-CN" sz="2400" b="1" dirty="0" err="1">
                <a:solidFill>
                  <a:schemeClr val="tx1"/>
                </a:solidFill>
                <a:latin typeface="Arial" charset="0"/>
              </a:rPr>
              <a:t>int</a:t>
            </a:r>
            <a:r>
              <a:rPr lang="en-US" altLang="zh-CN" sz="2400" b="1" dirty="0">
                <a:solidFill>
                  <a:schemeClr val="tx1"/>
                </a:solidFill>
                <a:latin typeface="Arial" charset="0"/>
              </a:rPr>
              <a:t> z;</a:t>
            </a:r>
          </a:p>
          <a:p>
            <a:pPr algn="l">
              <a:lnSpc>
                <a:spcPct val="90000"/>
              </a:lnSpc>
            </a:pPr>
            <a:r>
              <a:rPr lang="en-US" altLang="zh-CN" sz="2400" b="1" dirty="0">
                <a:solidFill>
                  <a:schemeClr val="tx1"/>
                </a:solidFill>
                <a:latin typeface="Arial" charset="0"/>
              </a:rPr>
              <a:t>     z=f(3);</a:t>
            </a:r>
          </a:p>
          <a:p>
            <a:pPr algn="l">
              <a:lnSpc>
                <a:spcPct val="90000"/>
              </a:lnSpc>
            </a:pPr>
            <a:r>
              <a:rPr lang="en-US" altLang="zh-CN" sz="2400" b="1" dirty="0">
                <a:solidFill>
                  <a:schemeClr val="tx1"/>
                </a:solidFill>
                <a:latin typeface="Arial" charset="0"/>
              </a:rPr>
              <a:t>     </a:t>
            </a:r>
            <a:r>
              <a:rPr lang="en-US" altLang="zh-CN" sz="2400" b="1" dirty="0" err="1">
                <a:solidFill>
                  <a:schemeClr val="tx1"/>
                </a:solidFill>
                <a:latin typeface="Arial" charset="0"/>
              </a:rPr>
              <a:t>printf</a:t>
            </a:r>
            <a:r>
              <a:rPr lang="en-US" altLang="zh-CN" sz="2400" b="1" dirty="0">
                <a:solidFill>
                  <a:schemeClr val="tx1"/>
                </a:solidFill>
                <a:latin typeface="Arial" charset="0"/>
              </a:rPr>
              <a:t>(“%d\</a:t>
            </a:r>
            <a:r>
              <a:rPr lang="en-US" altLang="zh-CN" sz="2400" b="1" dirty="0" err="1">
                <a:solidFill>
                  <a:schemeClr val="tx1"/>
                </a:solidFill>
                <a:latin typeface="Arial" charset="0"/>
              </a:rPr>
              <a:t>n”,z</a:t>
            </a:r>
            <a:r>
              <a:rPr lang="en-US" altLang="zh-CN" sz="2400" b="1" dirty="0">
                <a:solidFill>
                  <a:schemeClr val="tx1"/>
                </a:solidFill>
                <a:latin typeface="Arial" charset="0"/>
              </a:rPr>
              <a:t>);</a:t>
            </a:r>
          </a:p>
          <a:p>
            <a:pPr algn="l">
              <a:lnSpc>
                <a:spcPct val="90000"/>
              </a:lnSpc>
            </a:pPr>
            <a:r>
              <a:rPr lang="en-US" altLang="zh-CN" sz="2400" b="1" dirty="0">
                <a:solidFill>
                  <a:schemeClr val="tx1"/>
                </a:solidFill>
                <a:latin typeface="Arial" charset="0"/>
              </a:rPr>
              <a:t>     return 0;}</a:t>
            </a:r>
          </a:p>
          <a:p>
            <a:pPr algn="l">
              <a:lnSpc>
                <a:spcPct val="90000"/>
              </a:lnSpc>
            </a:pPr>
            <a:endParaRPr lang="zh-CN" altLang="en-US" sz="2400" b="1" dirty="0">
              <a:solidFill>
                <a:schemeClr val="tx1"/>
              </a:solidFill>
              <a:latin typeface="Arial" charset="0"/>
            </a:endParaRPr>
          </a:p>
        </p:txBody>
      </p:sp>
      <p:sp>
        <p:nvSpPr>
          <p:cNvPr id="72707" name="Text Box 3"/>
          <p:cNvSpPr txBox="1">
            <a:spLocks noChangeArrowheads="1"/>
          </p:cNvSpPr>
          <p:nvPr/>
        </p:nvSpPr>
        <p:spPr bwMode="auto">
          <a:xfrm>
            <a:off x="5975350" y="3716338"/>
            <a:ext cx="316865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a:latin typeface="Arial" charset="0"/>
              </a:rPr>
              <a:t>A)     0</a:t>
            </a:r>
          </a:p>
          <a:p>
            <a:pPr algn="l" eaLnBrk="1" hangingPunct="1">
              <a:spcBef>
                <a:spcPct val="50000"/>
              </a:spcBef>
            </a:pPr>
            <a:r>
              <a:rPr lang="en-US" altLang="zh-CN" sz="2400">
                <a:latin typeface="Arial" charset="0"/>
              </a:rPr>
              <a:t>B)     9</a:t>
            </a:r>
          </a:p>
          <a:p>
            <a:pPr algn="l" eaLnBrk="1" hangingPunct="1">
              <a:spcBef>
                <a:spcPct val="50000"/>
              </a:spcBef>
            </a:pPr>
            <a:r>
              <a:rPr lang="en-US" altLang="zh-CN" sz="2400">
                <a:latin typeface="Arial" charset="0"/>
              </a:rPr>
              <a:t>C)     6</a:t>
            </a:r>
          </a:p>
          <a:p>
            <a:pPr algn="l" eaLnBrk="1" hangingPunct="1">
              <a:spcBef>
                <a:spcPct val="50000"/>
              </a:spcBef>
            </a:pPr>
            <a:r>
              <a:rPr lang="en-US" altLang="zh-CN" sz="2400">
                <a:latin typeface="Arial" charset="0"/>
              </a:rPr>
              <a:t>D)     8</a:t>
            </a:r>
          </a:p>
          <a:p>
            <a:pPr algn="l" eaLnBrk="1" hangingPunct="1">
              <a:spcBef>
                <a:spcPct val="50000"/>
              </a:spcBef>
            </a:pPr>
            <a:endParaRPr lang="zh-CN" altLang="en-US" sz="2400">
              <a:latin typeface="Arial" charset="0"/>
            </a:endParaRPr>
          </a:p>
        </p:txBody>
      </p:sp>
      <p:sp>
        <p:nvSpPr>
          <p:cNvPr id="72708" name="Text Box 4"/>
          <p:cNvSpPr txBox="1">
            <a:spLocks noChangeArrowheads="1"/>
          </p:cNvSpPr>
          <p:nvPr/>
        </p:nvSpPr>
        <p:spPr bwMode="auto">
          <a:xfrm>
            <a:off x="250825" y="188913"/>
            <a:ext cx="79930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800"/>
              <a:t>【</a:t>
            </a:r>
            <a:r>
              <a:rPr lang="zh-CN" altLang="en-US" sz="2800"/>
              <a:t>例 </a:t>
            </a:r>
            <a:r>
              <a:rPr lang="en-US" altLang="zh-CN" sz="2800"/>
              <a:t>】   </a:t>
            </a:r>
            <a:r>
              <a:rPr lang="zh-CN" altLang="en-US" sz="2800"/>
              <a:t>阅读以下程序段</a:t>
            </a:r>
            <a:r>
              <a:rPr lang="en-US" altLang="zh-CN" sz="2800"/>
              <a:t>,</a:t>
            </a:r>
            <a:r>
              <a:rPr lang="zh-CN" altLang="en-US" sz="2800"/>
              <a:t>写出运行后的结果。</a:t>
            </a:r>
            <a:endParaRPr lang="en-US" altLang="zh-CN" sz="2800"/>
          </a:p>
        </p:txBody>
      </p:sp>
      <p:sp>
        <p:nvSpPr>
          <p:cNvPr id="155653" name="Text Box 5"/>
          <p:cNvSpPr txBox="1">
            <a:spLocks noChangeArrowheads="1"/>
          </p:cNvSpPr>
          <p:nvPr/>
        </p:nvSpPr>
        <p:spPr bwMode="auto">
          <a:xfrm>
            <a:off x="5508625" y="4797425"/>
            <a:ext cx="5762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lang="zh-CN" altLang="en-US" sz="3200">
                <a:solidFill>
                  <a:srgbClr val="DA2241"/>
                </a:solidFill>
                <a:sym typeface="Wingdings 2"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additive="base">
                                        <p:cTn id="7" dur="500" fill="hold"/>
                                        <p:tgtEl>
                                          <p:spTgt spid="155653"/>
                                        </p:tgtEl>
                                        <p:attrNameLst>
                                          <p:attrName>ppt_x</p:attrName>
                                        </p:attrNameLst>
                                      </p:cBhvr>
                                      <p:tavLst>
                                        <p:tav tm="0">
                                          <p:val>
                                            <p:strVal val="#ppt_x"/>
                                          </p:val>
                                        </p:tav>
                                        <p:tav tm="100000">
                                          <p:val>
                                            <p:strVal val="#ppt_x"/>
                                          </p:val>
                                        </p:tav>
                                      </p:tavLst>
                                    </p:anim>
                                    <p:anim calcmode="lin" valueType="num">
                                      <p:cBhvr additive="base">
                                        <p:cTn id="8" dur="500" fill="hold"/>
                                        <p:tgtEl>
                                          <p:spTgt spid="1556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2"/>
          </p:nvPr>
        </p:nvSpPr>
        <p:spPr>
          <a:xfrm>
            <a:off x="6443663" y="6526213"/>
            <a:ext cx="2406650" cy="331787"/>
          </a:xfrm>
          <a:extLst>
            <a:ext uri="{909E8E84-426E-40DD-AFC4-6F175D3DCCD1}">
              <a14:hiddenFill xmlns:a14="http://schemas.microsoft.com/office/drawing/2010/main">
                <a:solidFill>
                  <a:srgbClr val="000099"/>
                </a:solidFill>
              </a14:hiddenFill>
            </a:ext>
          </a:extLst>
        </p:spPr>
        <p:txBody>
          <a:bodyPr/>
          <a:lstStyle/>
          <a:p>
            <a:pPr>
              <a:spcBef>
                <a:spcPct val="20000"/>
              </a:spcBef>
              <a:buClr>
                <a:srgbClr val="CC99FF"/>
              </a:buClr>
              <a:buFont typeface="Monotype Sorts" pitchFamily="2" charset="2"/>
              <a:buNone/>
              <a:defRPr/>
            </a:pPr>
            <a:r>
              <a:rPr kumimoji="1" lang="zh-CN" altLang="en-US" sz="1600">
                <a:solidFill>
                  <a:srgbClr val="008000"/>
                </a:solidFill>
                <a:latin typeface="+mj-lt"/>
              </a:rPr>
              <a:t>共</a:t>
            </a:r>
            <a:r>
              <a:rPr kumimoji="1" lang="zh-CN" altLang="en-US" sz="1600">
                <a:solidFill>
                  <a:srgbClr val="FF9900"/>
                </a:solidFill>
                <a:latin typeface="+mj-lt"/>
              </a:rPr>
              <a:t> </a:t>
            </a:r>
            <a:r>
              <a:rPr kumimoji="1" lang="en-US" altLang="zh-CN" sz="1600">
                <a:solidFill>
                  <a:srgbClr val="FF9900"/>
                </a:solidFill>
                <a:latin typeface="+mj-lt"/>
              </a:rPr>
              <a:t>93 </a:t>
            </a:r>
            <a:r>
              <a:rPr kumimoji="1" lang="zh-CN" altLang="en-US" sz="1600">
                <a:solidFill>
                  <a:srgbClr val="008000"/>
                </a:solidFill>
                <a:latin typeface="+mj-lt"/>
              </a:rPr>
              <a:t>页   第 </a:t>
            </a:r>
            <a:fld id="{13D2D4D9-C0A0-44A2-BC8F-46853CA9CBC1}" type="slidenum">
              <a:rPr kumimoji="1" lang="zh-CN" altLang="en-US" sz="1600" b="1">
                <a:solidFill>
                  <a:srgbClr val="FF9900"/>
                </a:solidFill>
                <a:latin typeface="+mj-lt"/>
              </a:rPr>
              <a:pPr>
                <a:spcBef>
                  <a:spcPct val="20000"/>
                </a:spcBef>
                <a:buClr>
                  <a:srgbClr val="CC99FF"/>
                </a:buClr>
                <a:buFont typeface="Monotype Sorts" pitchFamily="2" charset="2"/>
                <a:buNone/>
                <a:defRPr/>
              </a:pPr>
              <a:t>65</a:t>
            </a:fld>
            <a:r>
              <a:rPr kumimoji="1" lang="zh-CN" altLang="en-US" sz="1600" b="1">
                <a:solidFill>
                  <a:srgbClr val="008000"/>
                </a:solidFill>
                <a:latin typeface="+mj-lt"/>
              </a:rPr>
              <a:t> </a:t>
            </a:r>
            <a:r>
              <a:rPr kumimoji="1" lang="zh-CN" altLang="en-US" sz="1600">
                <a:solidFill>
                  <a:srgbClr val="008000"/>
                </a:solidFill>
                <a:latin typeface="+mj-lt"/>
              </a:rPr>
              <a:t>页</a:t>
            </a:r>
          </a:p>
        </p:txBody>
      </p:sp>
      <p:sp>
        <p:nvSpPr>
          <p:cNvPr id="154626" name="Rectangle 2"/>
          <p:cNvSpPr>
            <a:spLocks noChangeArrowheads="1"/>
          </p:cNvSpPr>
          <p:nvPr/>
        </p:nvSpPr>
        <p:spPr bwMode="auto">
          <a:xfrm>
            <a:off x="539750" y="765175"/>
            <a:ext cx="8153400" cy="2971800"/>
          </a:xfrm>
          <a:prstGeom prst="rect">
            <a:avLst/>
          </a:prstGeom>
          <a:noFill/>
          <a:ln w="9525">
            <a:solidFill>
              <a:srgbClr val="00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lgn="l">
              <a:spcBef>
                <a:spcPct val="20000"/>
              </a:spcBef>
            </a:pPr>
            <a:r>
              <a:rPr kumimoji="1" lang="en-US" altLang="zh-CN" sz="2600" b="0">
                <a:latin typeface="Arial" charset="0"/>
              </a:rPr>
              <a:t>long facn( int n)</a:t>
            </a:r>
          </a:p>
          <a:p>
            <a:pPr marL="342900" indent="-342900" algn="l">
              <a:spcBef>
                <a:spcPct val="20000"/>
              </a:spcBef>
            </a:pPr>
            <a:r>
              <a:rPr kumimoji="1" lang="en-US" altLang="zh-CN" sz="2600" b="0">
                <a:latin typeface="Arial" charset="0"/>
              </a:rPr>
              <a:t> {  long  f;</a:t>
            </a:r>
          </a:p>
          <a:p>
            <a:pPr marL="342900" indent="-342900" algn="l">
              <a:spcBef>
                <a:spcPct val="20000"/>
              </a:spcBef>
            </a:pPr>
            <a:r>
              <a:rPr kumimoji="1" lang="en-US" altLang="zh-CN" sz="2600" b="0">
                <a:latin typeface="Arial" charset="0"/>
              </a:rPr>
              <a:t>    if(n&lt;0)  f=-1;</a:t>
            </a:r>
          </a:p>
          <a:p>
            <a:pPr marL="342900" indent="-342900" algn="l">
              <a:spcBef>
                <a:spcPct val="20000"/>
              </a:spcBef>
            </a:pPr>
            <a:r>
              <a:rPr kumimoji="1" lang="en-US" altLang="zh-CN" sz="2600" b="0">
                <a:latin typeface="Arial" charset="0"/>
              </a:rPr>
              <a:t>    else if((n==0)||(n==1))  f=1;</a:t>
            </a:r>
          </a:p>
          <a:p>
            <a:pPr marL="342900" indent="-342900" algn="l">
              <a:spcBef>
                <a:spcPct val="20000"/>
              </a:spcBef>
            </a:pPr>
            <a:r>
              <a:rPr kumimoji="1" lang="en-US" altLang="zh-CN" sz="2600" b="0">
                <a:latin typeface="Arial" charset="0"/>
              </a:rPr>
              <a:t>            else  f=</a:t>
            </a:r>
            <a:r>
              <a:rPr kumimoji="1" lang="en-US" altLang="zh-CN" sz="2600" b="0">
                <a:solidFill>
                  <a:srgbClr val="CC0000"/>
                </a:solidFill>
                <a:latin typeface="Arial" charset="0"/>
              </a:rPr>
              <a:t>facn</a:t>
            </a:r>
            <a:r>
              <a:rPr kumimoji="1" lang="en-US" altLang="zh-CN" sz="2600" b="0">
                <a:latin typeface="Arial" charset="0"/>
              </a:rPr>
              <a:t>(</a:t>
            </a:r>
            <a:r>
              <a:rPr kumimoji="1" lang="en-US" altLang="zh-CN" sz="2600" b="0">
                <a:solidFill>
                  <a:schemeClr val="hlink"/>
                </a:solidFill>
                <a:latin typeface="Arial" charset="0"/>
              </a:rPr>
              <a:t>n-1</a:t>
            </a:r>
            <a:r>
              <a:rPr kumimoji="1" lang="en-US" altLang="zh-CN" sz="2600" b="0">
                <a:latin typeface="Arial" charset="0"/>
              </a:rPr>
              <a:t>)*n ;</a:t>
            </a:r>
          </a:p>
          <a:p>
            <a:pPr marL="342900" indent="-342900" algn="l">
              <a:spcBef>
                <a:spcPct val="20000"/>
              </a:spcBef>
            </a:pPr>
            <a:r>
              <a:rPr kumimoji="1" lang="en-US" altLang="zh-CN" sz="2600" b="0">
                <a:latin typeface="Arial" charset="0"/>
              </a:rPr>
              <a:t>    return  f;  }</a:t>
            </a:r>
          </a:p>
        </p:txBody>
      </p:sp>
      <p:sp>
        <p:nvSpPr>
          <p:cNvPr id="154627" name="Text Box 3"/>
          <p:cNvSpPr txBox="1">
            <a:spLocks noChangeArrowheads="1"/>
          </p:cNvSpPr>
          <p:nvPr/>
        </p:nvSpPr>
        <p:spPr bwMode="auto">
          <a:xfrm>
            <a:off x="539750" y="3860800"/>
            <a:ext cx="8305800" cy="2573338"/>
          </a:xfrm>
          <a:prstGeom prst="rect">
            <a:avLst/>
          </a:prstGeom>
          <a:noFill/>
          <a:ln w="12700">
            <a:solidFill>
              <a:srgbClr val="0066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just" eaLnBrk="1" hangingPunct="1">
              <a:spcBef>
                <a:spcPct val="50000"/>
              </a:spcBef>
            </a:pPr>
            <a:r>
              <a:rPr kumimoji="1" lang="en-US" altLang="zh-CN" sz="2600" b="0">
                <a:latin typeface="Arial" charset="0"/>
              </a:rPr>
              <a:t>main()</a:t>
            </a:r>
          </a:p>
          <a:p>
            <a:pPr algn="just" eaLnBrk="1" hangingPunct="1">
              <a:lnSpc>
                <a:spcPct val="80000"/>
              </a:lnSpc>
              <a:spcBef>
                <a:spcPct val="50000"/>
              </a:spcBef>
            </a:pPr>
            <a:r>
              <a:rPr kumimoji="1" lang="en-US" altLang="zh-CN" sz="2600" b="0">
                <a:latin typeface="Arial" charset="0"/>
              </a:rPr>
              <a:t>{   int n;   long  f;</a:t>
            </a:r>
          </a:p>
          <a:p>
            <a:pPr algn="just" eaLnBrk="1" hangingPunct="1">
              <a:lnSpc>
                <a:spcPct val="80000"/>
              </a:lnSpc>
              <a:spcBef>
                <a:spcPct val="50000"/>
              </a:spcBef>
            </a:pPr>
            <a:r>
              <a:rPr kumimoji="1" lang="en-US" altLang="zh-CN" sz="2600" b="0">
                <a:latin typeface="Arial" charset="0"/>
              </a:rPr>
              <a:t>    scanf(“%d”,&amp;n);</a:t>
            </a:r>
          </a:p>
          <a:p>
            <a:pPr algn="just" eaLnBrk="1" hangingPunct="1">
              <a:lnSpc>
                <a:spcPct val="80000"/>
              </a:lnSpc>
              <a:spcBef>
                <a:spcPct val="50000"/>
              </a:spcBef>
            </a:pPr>
            <a:r>
              <a:rPr kumimoji="1" lang="en-US" altLang="zh-CN" sz="2600" b="0">
                <a:latin typeface="Arial" charset="0"/>
              </a:rPr>
              <a:t>    f=facn(n);</a:t>
            </a:r>
          </a:p>
          <a:p>
            <a:pPr algn="just" eaLnBrk="1" hangingPunct="1">
              <a:lnSpc>
                <a:spcPct val="80000"/>
              </a:lnSpc>
              <a:spcBef>
                <a:spcPct val="50000"/>
              </a:spcBef>
            </a:pPr>
            <a:r>
              <a:rPr kumimoji="1" lang="en-US" altLang="zh-CN" sz="2600" b="0">
                <a:latin typeface="Arial" charset="0"/>
              </a:rPr>
              <a:t>    </a:t>
            </a:r>
            <a:r>
              <a:rPr kumimoji="1" lang="pt-BR" altLang="zh-CN" sz="2600" b="0">
                <a:latin typeface="Arial" charset="0"/>
              </a:rPr>
              <a:t>printf(f!=-1?"%d!=%ld\n":"n&lt;0,data error!\n",n,f ); };</a:t>
            </a:r>
            <a:endParaRPr kumimoji="1" lang="en-US" altLang="zh-CN" sz="2600" b="0">
              <a:latin typeface="Arial" charset="0"/>
            </a:endParaRPr>
          </a:p>
        </p:txBody>
      </p:sp>
      <p:sp>
        <p:nvSpPr>
          <p:cNvPr id="73733" name="Text Box 5"/>
          <p:cNvSpPr txBox="1">
            <a:spLocks noChangeArrowheads="1"/>
          </p:cNvSpPr>
          <p:nvPr/>
        </p:nvSpPr>
        <p:spPr bwMode="auto">
          <a:xfrm>
            <a:off x="4192588" y="139700"/>
            <a:ext cx="1295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3000" b="0"/>
              <a:t>f(n)=</a:t>
            </a:r>
          </a:p>
        </p:txBody>
      </p:sp>
      <p:sp>
        <p:nvSpPr>
          <p:cNvPr id="73734" name="Text Box 6"/>
          <p:cNvSpPr txBox="1">
            <a:spLocks noChangeArrowheads="1"/>
          </p:cNvSpPr>
          <p:nvPr/>
        </p:nvSpPr>
        <p:spPr bwMode="auto">
          <a:xfrm>
            <a:off x="5943600" y="-152400"/>
            <a:ext cx="30480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000" b="0"/>
              <a:t>1           (n=1,0)</a:t>
            </a:r>
          </a:p>
        </p:txBody>
      </p:sp>
      <p:sp>
        <p:nvSpPr>
          <p:cNvPr id="73735" name="Text Box 7"/>
          <p:cNvSpPr txBox="1">
            <a:spLocks noChangeArrowheads="1"/>
          </p:cNvSpPr>
          <p:nvPr/>
        </p:nvSpPr>
        <p:spPr bwMode="auto">
          <a:xfrm>
            <a:off x="5562600" y="431800"/>
            <a:ext cx="3352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000" b="0"/>
              <a:t>f(n-1)*n    (n&gt;1)</a:t>
            </a:r>
          </a:p>
        </p:txBody>
      </p:sp>
      <p:sp>
        <p:nvSpPr>
          <p:cNvPr id="73736" name="AutoShape 8"/>
          <p:cNvSpPr>
            <a:spLocks/>
          </p:cNvSpPr>
          <p:nvPr/>
        </p:nvSpPr>
        <p:spPr bwMode="auto">
          <a:xfrm>
            <a:off x="5334000" y="88900"/>
            <a:ext cx="228600" cy="762000"/>
          </a:xfrm>
          <a:prstGeom prst="leftBrace">
            <a:avLst>
              <a:gd name="adj1" fmla="val 27778"/>
              <a:gd name="adj2" fmla="val 50000"/>
            </a:avLst>
          </a:prstGeom>
          <a:noFill/>
          <a:ln w="28575">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a:p>
        </p:txBody>
      </p:sp>
      <p:sp>
        <p:nvSpPr>
          <p:cNvPr id="73737" name="Text Box 9"/>
          <p:cNvSpPr txBox="1">
            <a:spLocks noChangeArrowheads="1"/>
          </p:cNvSpPr>
          <p:nvPr/>
        </p:nvSpPr>
        <p:spPr bwMode="auto">
          <a:xfrm>
            <a:off x="228600" y="166688"/>
            <a:ext cx="40560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pPr>
            <a:r>
              <a:rPr kumimoji="1" lang="en-US" altLang="zh-CN" sz="2800" dirty="0">
                <a:solidFill>
                  <a:srgbClr val="006600"/>
                </a:solidFill>
                <a:latin typeface="Arial" charset="0"/>
              </a:rPr>
              <a:t>[</a:t>
            </a:r>
            <a:r>
              <a:rPr kumimoji="1" lang="zh-CN" altLang="en-US" sz="2800" dirty="0">
                <a:solidFill>
                  <a:srgbClr val="006600"/>
                </a:solidFill>
                <a:latin typeface="Arial" charset="0"/>
              </a:rPr>
              <a:t>例</a:t>
            </a:r>
            <a:r>
              <a:rPr kumimoji="1" lang="en-US" altLang="zh-CN" sz="2800" dirty="0">
                <a:solidFill>
                  <a:srgbClr val="006600"/>
                </a:solidFill>
                <a:latin typeface="Arial" charset="0"/>
              </a:rPr>
              <a:t>8-14]    </a:t>
            </a:r>
            <a:r>
              <a:rPr kumimoji="1" lang="zh-CN" altLang="en-US" sz="2800" dirty="0">
                <a:latin typeface="Arial" charset="0"/>
              </a:rPr>
              <a:t>用递归法求</a:t>
            </a:r>
            <a:r>
              <a:rPr kumimoji="1" lang="en-US" altLang="zh-CN" sz="2800" dirty="0">
                <a:latin typeface="Arial" charset="0"/>
              </a:rPr>
              <a:t>n!</a:t>
            </a:r>
            <a:endParaRPr kumimoji="1" lang="en-US" altLang="zh-CN" sz="2400" dirty="0"/>
          </a:p>
        </p:txBody>
      </p:sp>
      <p:grpSp>
        <p:nvGrpSpPr>
          <p:cNvPr id="154638" name="Group 14"/>
          <p:cNvGrpSpPr>
            <a:grpSpLocks/>
          </p:cNvGrpSpPr>
          <p:nvPr/>
        </p:nvGrpSpPr>
        <p:grpSpPr bwMode="auto">
          <a:xfrm>
            <a:off x="900113" y="4508500"/>
            <a:ext cx="4586287" cy="1584325"/>
            <a:chOff x="567" y="2840"/>
            <a:chExt cx="2889" cy="998"/>
          </a:xfrm>
        </p:grpSpPr>
        <p:sp>
          <p:nvSpPr>
            <p:cNvPr id="73742" name="Rectangle 12"/>
            <p:cNvSpPr>
              <a:spLocks noChangeArrowheads="1"/>
            </p:cNvSpPr>
            <p:nvPr/>
          </p:nvSpPr>
          <p:spPr bwMode="auto">
            <a:xfrm>
              <a:off x="567" y="3475"/>
              <a:ext cx="998" cy="363"/>
            </a:xfrm>
            <a:prstGeom prst="rect">
              <a:avLst/>
            </a:prstGeom>
            <a:noFill/>
            <a:ln w="28575">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AutoShape 13"/>
            <p:cNvSpPr>
              <a:spLocks/>
            </p:cNvSpPr>
            <p:nvPr/>
          </p:nvSpPr>
          <p:spPr bwMode="auto">
            <a:xfrm>
              <a:off x="2880" y="2840"/>
              <a:ext cx="576" cy="576"/>
            </a:xfrm>
            <a:prstGeom prst="borderCallout1">
              <a:avLst>
                <a:gd name="adj1" fmla="val 108333"/>
                <a:gd name="adj2" fmla="val 87500"/>
                <a:gd name="adj3" fmla="val 108333"/>
                <a:gd name="adj4" fmla="val -251912"/>
              </a:avLst>
            </a:prstGeom>
            <a:solidFill>
              <a:srgbClr val="FFCC00"/>
            </a:solidFill>
            <a:ln w="28575">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调用阶乘函数</a:t>
              </a:r>
            </a:p>
          </p:txBody>
        </p:sp>
      </p:grpSp>
      <p:sp>
        <p:nvSpPr>
          <p:cNvPr id="154639" name="Oval 15"/>
          <p:cNvSpPr>
            <a:spLocks noChangeArrowheads="1"/>
          </p:cNvSpPr>
          <p:nvPr/>
        </p:nvSpPr>
        <p:spPr bwMode="auto">
          <a:xfrm>
            <a:off x="4211638" y="2276475"/>
            <a:ext cx="792162" cy="360363"/>
          </a:xfrm>
          <a:prstGeom prst="ellipse">
            <a:avLst/>
          </a:prstGeom>
          <a:noFill/>
          <a:ln w="28575">
            <a:solidFill>
              <a:srgbClr val="CC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AutoShape 16"/>
          <p:cNvSpPr>
            <a:spLocks/>
          </p:cNvSpPr>
          <p:nvPr/>
        </p:nvSpPr>
        <p:spPr bwMode="auto">
          <a:xfrm>
            <a:off x="6953250" y="1268413"/>
            <a:ext cx="1074738" cy="855662"/>
          </a:xfrm>
          <a:prstGeom prst="borderCallout1">
            <a:avLst>
              <a:gd name="adj1" fmla="val 13356"/>
              <a:gd name="adj2" fmla="val -7088"/>
              <a:gd name="adj3" fmla="val 134694"/>
              <a:gd name="adj4" fmla="val -174593"/>
            </a:avLst>
          </a:prstGeom>
          <a:solidFill>
            <a:srgbClr val="FFCC00"/>
          </a:solidFill>
          <a:ln w="28575">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不能赋给函数名</a:t>
            </a:r>
          </a:p>
        </p:txBody>
      </p:sp>
      <p:sp>
        <p:nvSpPr>
          <p:cNvPr id="154642" name="Oval 18"/>
          <p:cNvSpPr>
            <a:spLocks noChangeArrowheads="1"/>
          </p:cNvSpPr>
          <p:nvPr/>
        </p:nvSpPr>
        <p:spPr bwMode="auto">
          <a:xfrm>
            <a:off x="2339975" y="2708275"/>
            <a:ext cx="431800" cy="360363"/>
          </a:xfrm>
          <a:prstGeom prst="ellipse">
            <a:avLst/>
          </a:prstGeom>
          <a:noFill/>
          <a:ln w="28575">
            <a:solidFill>
              <a:srgbClr val="CC0000"/>
            </a:solidFill>
            <a:round/>
            <a:headEnd type="none" w="sm" len="sm"/>
            <a:tailEnd type="none" w="sm" len="sm"/>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bg/>
                                          </p:spTgt>
                                        </p:tgtEl>
                                        <p:attrNameLst>
                                          <p:attrName>style.visibility</p:attrName>
                                        </p:attrNameLst>
                                      </p:cBhvr>
                                      <p:to>
                                        <p:strVal val="visible"/>
                                      </p:to>
                                    </p:set>
                                    <p:anim calcmode="lin" valueType="num">
                                      <p:cBhvr additive="base">
                                        <p:cTn id="7" dur="500" fill="hold"/>
                                        <p:tgtEl>
                                          <p:spTgt spid="15462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6">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6">
                                            <p:txEl>
                                              <p:pRg st="0" end="0"/>
                                            </p:txEl>
                                          </p:spTgt>
                                        </p:tgtEl>
                                        <p:attrNameLst>
                                          <p:attrName>style.visibility</p:attrName>
                                        </p:attrNameLst>
                                      </p:cBhvr>
                                      <p:to>
                                        <p:strVal val="visible"/>
                                      </p:to>
                                    </p:set>
                                    <p:anim calcmode="lin" valueType="num">
                                      <p:cBhvr additive="base">
                                        <p:cTn id="13" dur="500" fill="hold"/>
                                        <p:tgtEl>
                                          <p:spTgt spid="15462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6">
                                            <p:txEl>
                                              <p:pRg st="1" end="1"/>
                                            </p:txEl>
                                          </p:spTgt>
                                        </p:tgtEl>
                                        <p:attrNameLst>
                                          <p:attrName>style.visibility</p:attrName>
                                        </p:attrNameLst>
                                      </p:cBhvr>
                                      <p:to>
                                        <p:strVal val="visible"/>
                                      </p:to>
                                    </p:set>
                                    <p:anim calcmode="lin" valueType="num">
                                      <p:cBhvr additive="base">
                                        <p:cTn id="19" dur="500" fill="hold"/>
                                        <p:tgtEl>
                                          <p:spTgt spid="15462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6">
                                            <p:txEl>
                                              <p:pRg st="2" end="2"/>
                                            </p:txEl>
                                          </p:spTgt>
                                        </p:tgtEl>
                                        <p:attrNameLst>
                                          <p:attrName>style.visibility</p:attrName>
                                        </p:attrNameLst>
                                      </p:cBhvr>
                                      <p:to>
                                        <p:strVal val="visible"/>
                                      </p:to>
                                    </p:set>
                                    <p:anim calcmode="lin" valueType="num">
                                      <p:cBhvr additive="base">
                                        <p:cTn id="25" dur="500" fill="hold"/>
                                        <p:tgtEl>
                                          <p:spTgt spid="15462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4626">
                                            <p:txEl>
                                              <p:pRg st="3" end="3"/>
                                            </p:txEl>
                                          </p:spTgt>
                                        </p:tgtEl>
                                        <p:attrNameLst>
                                          <p:attrName>style.visibility</p:attrName>
                                        </p:attrNameLst>
                                      </p:cBhvr>
                                      <p:to>
                                        <p:strVal val="visible"/>
                                      </p:to>
                                    </p:set>
                                    <p:anim calcmode="lin" valueType="num">
                                      <p:cBhvr additive="base">
                                        <p:cTn id="31" dur="500" fill="hold"/>
                                        <p:tgtEl>
                                          <p:spTgt spid="15462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4626">
                                            <p:txEl>
                                              <p:pRg st="4" end="4"/>
                                            </p:txEl>
                                          </p:spTgt>
                                        </p:tgtEl>
                                        <p:attrNameLst>
                                          <p:attrName>style.visibility</p:attrName>
                                        </p:attrNameLst>
                                      </p:cBhvr>
                                      <p:to>
                                        <p:strVal val="visible"/>
                                      </p:to>
                                    </p:set>
                                    <p:anim calcmode="lin" valueType="num">
                                      <p:cBhvr additive="base">
                                        <p:cTn id="37" dur="500" fill="hold"/>
                                        <p:tgtEl>
                                          <p:spTgt spid="15462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4626">
                                            <p:txEl>
                                              <p:pRg st="5" end="5"/>
                                            </p:txEl>
                                          </p:spTgt>
                                        </p:tgtEl>
                                        <p:attrNameLst>
                                          <p:attrName>style.visibility</p:attrName>
                                        </p:attrNameLst>
                                      </p:cBhvr>
                                      <p:to>
                                        <p:strVal val="visible"/>
                                      </p:to>
                                    </p:set>
                                    <p:anim calcmode="lin" valueType="num">
                                      <p:cBhvr additive="base">
                                        <p:cTn id="43" dur="500" fill="hold"/>
                                        <p:tgtEl>
                                          <p:spTgt spid="15462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4627"/>
                                        </p:tgtEl>
                                        <p:attrNameLst>
                                          <p:attrName>style.visibility</p:attrName>
                                        </p:attrNameLst>
                                      </p:cBhvr>
                                      <p:to>
                                        <p:strVal val="visible"/>
                                      </p:to>
                                    </p:set>
                                    <p:anim calcmode="lin" valueType="num">
                                      <p:cBhvr additive="base">
                                        <p:cTn id="49" dur="500" fill="hold"/>
                                        <p:tgtEl>
                                          <p:spTgt spid="154627"/>
                                        </p:tgtEl>
                                        <p:attrNameLst>
                                          <p:attrName>ppt_x</p:attrName>
                                        </p:attrNameLst>
                                      </p:cBhvr>
                                      <p:tavLst>
                                        <p:tav tm="0">
                                          <p:val>
                                            <p:strVal val="0-#ppt_w/2"/>
                                          </p:val>
                                        </p:tav>
                                        <p:tav tm="100000">
                                          <p:val>
                                            <p:strVal val="#ppt_x"/>
                                          </p:val>
                                        </p:tav>
                                      </p:tavLst>
                                    </p:anim>
                                    <p:anim calcmode="lin" valueType="num">
                                      <p:cBhvr additive="base">
                                        <p:cTn id="50" dur="500" fill="hold"/>
                                        <p:tgtEl>
                                          <p:spTgt spid="15462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54638"/>
                                        </p:tgtEl>
                                        <p:attrNameLst>
                                          <p:attrName>style.visibility</p:attrName>
                                        </p:attrNameLst>
                                      </p:cBhvr>
                                      <p:to>
                                        <p:strVal val="visible"/>
                                      </p:to>
                                    </p:set>
                                    <p:animEffect transition="in" filter="wipe(left)">
                                      <p:cBhvr>
                                        <p:cTn id="55" dur="500"/>
                                        <p:tgtEl>
                                          <p:spTgt spid="15463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463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5464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54640"/>
                                        </p:tgtEl>
                                        <p:attrNameLst>
                                          <p:attrName>style.visibility</p:attrName>
                                        </p:attrNameLst>
                                      </p:cBhvr>
                                      <p:to>
                                        <p:strVal val="visible"/>
                                      </p:to>
                                    </p:set>
                                    <p:animEffect transition="in" filter="wipe(up)">
                                      <p:cBhvr>
                                        <p:cTn id="68" dur="500"/>
                                        <p:tgtEl>
                                          <p:spTgt spid="154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nimBg="1" autoUpdateAnimBg="0"/>
      <p:bldP spid="154627" grpId="0" animBg="1" autoUpdateAnimBg="0"/>
      <p:bldP spid="154639" grpId="0" animBg="1"/>
      <p:bldP spid="154640" grpId="0" animBg="1"/>
      <p:bldP spid="1546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464EE982-6040-4878-A9F2-E1923FF79CED}" type="slidenum">
              <a:rPr lang="zh-CN" altLang="en-US" b="1">
                <a:solidFill>
                  <a:srgbClr val="FF9900"/>
                </a:solidFill>
              </a:rPr>
              <a:pPr>
                <a:defRPr/>
              </a:pPr>
              <a:t>66</a:t>
            </a:fld>
            <a:r>
              <a:rPr lang="zh-CN" altLang="en-US" b="1"/>
              <a:t> </a:t>
            </a:r>
            <a:r>
              <a:rPr lang="zh-CN" altLang="en-US"/>
              <a:t>页</a:t>
            </a:r>
          </a:p>
        </p:txBody>
      </p:sp>
      <p:sp>
        <p:nvSpPr>
          <p:cNvPr id="74755" name="Rectangle 2"/>
          <p:cNvSpPr>
            <a:spLocks noChangeArrowheads="1"/>
          </p:cNvSpPr>
          <p:nvPr/>
        </p:nvSpPr>
        <p:spPr bwMode="auto">
          <a:xfrm>
            <a:off x="468313" y="620713"/>
            <a:ext cx="7772400" cy="6096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zh-CN" altLang="en-US" sz="2800">
                <a:latin typeface="宋体" charset="-122"/>
              </a:rPr>
              <a:t>递归函数</a:t>
            </a:r>
            <a:r>
              <a:rPr kumimoji="1" lang="en-US" altLang="zh-CN" sz="2800">
                <a:latin typeface="宋体" charset="-122"/>
              </a:rPr>
              <a:t>facn</a:t>
            </a:r>
            <a:r>
              <a:rPr kumimoji="1" lang="zh-CN" altLang="en-US" sz="2800">
                <a:latin typeface="宋体" charset="-122"/>
              </a:rPr>
              <a:t>的求解过程，以求</a:t>
            </a:r>
            <a:r>
              <a:rPr kumimoji="1" lang="en-US" altLang="zh-CN" sz="2800">
                <a:latin typeface="宋体" charset="-122"/>
              </a:rPr>
              <a:t>9</a:t>
            </a:r>
            <a:r>
              <a:rPr kumimoji="1" lang="zh-CN" altLang="en-US" sz="2800">
                <a:latin typeface="宋体" charset="-122"/>
              </a:rPr>
              <a:t>的阶乘为例：</a:t>
            </a:r>
          </a:p>
        </p:txBody>
      </p:sp>
      <p:sp>
        <p:nvSpPr>
          <p:cNvPr id="155651" name="Text Box 3"/>
          <p:cNvSpPr txBox="1">
            <a:spLocks noChangeArrowheads="1"/>
          </p:cNvSpPr>
          <p:nvPr/>
        </p:nvSpPr>
        <p:spPr bwMode="auto">
          <a:xfrm>
            <a:off x="381000" y="1447800"/>
            <a:ext cx="3111500"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facn(9)=9*facn( 8)</a:t>
            </a:r>
          </a:p>
        </p:txBody>
      </p:sp>
      <p:sp>
        <p:nvSpPr>
          <p:cNvPr id="155652" name="Text Box 4"/>
          <p:cNvSpPr txBox="1">
            <a:spLocks noChangeArrowheads="1"/>
          </p:cNvSpPr>
          <p:nvPr/>
        </p:nvSpPr>
        <p:spPr bwMode="auto">
          <a:xfrm>
            <a:off x="1143000" y="2133600"/>
            <a:ext cx="3429000"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facn(8)=8*facn( 7)</a:t>
            </a:r>
          </a:p>
        </p:txBody>
      </p:sp>
      <p:sp>
        <p:nvSpPr>
          <p:cNvPr id="155653" name="Text Box 5"/>
          <p:cNvSpPr txBox="1">
            <a:spLocks noChangeArrowheads="1"/>
          </p:cNvSpPr>
          <p:nvPr/>
        </p:nvSpPr>
        <p:spPr bwMode="auto">
          <a:xfrm>
            <a:off x="1868488" y="4448175"/>
            <a:ext cx="3240087"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facn(2)=2*facn( 1)</a:t>
            </a:r>
          </a:p>
        </p:txBody>
      </p:sp>
      <p:sp>
        <p:nvSpPr>
          <p:cNvPr id="155654" name="Text Box 6"/>
          <p:cNvSpPr txBox="1">
            <a:spLocks noChangeArrowheads="1"/>
          </p:cNvSpPr>
          <p:nvPr/>
        </p:nvSpPr>
        <p:spPr bwMode="auto">
          <a:xfrm>
            <a:off x="3394075" y="5140325"/>
            <a:ext cx="2362200"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facn(1)=1</a:t>
            </a:r>
          </a:p>
        </p:txBody>
      </p:sp>
      <p:sp>
        <p:nvSpPr>
          <p:cNvPr id="155655" name="Text Box 7"/>
          <p:cNvSpPr txBox="1">
            <a:spLocks noChangeArrowheads="1"/>
          </p:cNvSpPr>
          <p:nvPr/>
        </p:nvSpPr>
        <p:spPr bwMode="auto">
          <a:xfrm>
            <a:off x="5965825" y="1474788"/>
            <a:ext cx="3055938" cy="46196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facn(9)=9*facn( 8)</a:t>
            </a:r>
          </a:p>
        </p:txBody>
      </p:sp>
      <p:sp>
        <p:nvSpPr>
          <p:cNvPr id="155656" name="Text Box 8"/>
          <p:cNvSpPr txBox="1">
            <a:spLocks noChangeArrowheads="1"/>
          </p:cNvSpPr>
          <p:nvPr/>
        </p:nvSpPr>
        <p:spPr bwMode="auto">
          <a:xfrm>
            <a:off x="5638800" y="2133600"/>
            <a:ext cx="3254375"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facn(8)=8*facn( 7)</a:t>
            </a:r>
          </a:p>
        </p:txBody>
      </p:sp>
      <p:sp>
        <p:nvSpPr>
          <p:cNvPr id="155657" name="Text Box 9"/>
          <p:cNvSpPr txBox="1">
            <a:spLocks noChangeArrowheads="1"/>
          </p:cNvSpPr>
          <p:nvPr/>
        </p:nvSpPr>
        <p:spPr bwMode="auto">
          <a:xfrm>
            <a:off x="4864100" y="4427538"/>
            <a:ext cx="2362200" cy="46196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facn(2)=2*1</a:t>
            </a:r>
          </a:p>
        </p:txBody>
      </p:sp>
      <p:sp>
        <p:nvSpPr>
          <p:cNvPr id="155658" name="Text Box 10"/>
          <p:cNvSpPr txBox="1">
            <a:spLocks noChangeArrowheads="1"/>
          </p:cNvSpPr>
          <p:nvPr/>
        </p:nvSpPr>
        <p:spPr bwMode="auto">
          <a:xfrm>
            <a:off x="1536700" y="3836988"/>
            <a:ext cx="2763838" cy="461962"/>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facn(3)=3*facn( 2)</a:t>
            </a:r>
          </a:p>
        </p:txBody>
      </p:sp>
      <p:sp>
        <p:nvSpPr>
          <p:cNvPr id="155659" name="Text Box 11"/>
          <p:cNvSpPr txBox="1">
            <a:spLocks noChangeArrowheads="1"/>
          </p:cNvSpPr>
          <p:nvPr/>
        </p:nvSpPr>
        <p:spPr bwMode="auto">
          <a:xfrm>
            <a:off x="5105400" y="3810000"/>
            <a:ext cx="2362200" cy="4619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fac(3)=3*2*1</a:t>
            </a:r>
          </a:p>
        </p:txBody>
      </p:sp>
      <p:sp>
        <p:nvSpPr>
          <p:cNvPr id="155660" name="Text Box 12"/>
          <p:cNvSpPr txBox="1">
            <a:spLocks noChangeArrowheads="1"/>
          </p:cNvSpPr>
          <p:nvPr/>
        </p:nvSpPr>
        <p:spPr bwMode="auto">
          <a:xfrm>
            <a:off x="2057400" y="2895600"/>
            <a:ext cx="762000" cy="8302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a:t>
            </a:r>
          </a:p>
        </p:txBody>
      </p:sp>
      <p:sp>
        <p:nvSpPr>
          <p:cNvPr id="155661" name="Text Box 13"/>
          <p:cNvSpPr txBox="1">
            <a:spLocks noChangeArrowheads="1"/>
          </p:cNvSpPr>
          <p:nvPr/>
        </p:nvSpPr>
        <p:spPr bwMode="auto">
          <a:xfrm>
            <a:off x="6096000" y="2971800"/>
            <a:ext cx="762000" cy="83026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a:t>
            </a:r>
          </a:p>
        </p:txBody>
      </p:sp>
      <p:sp>
        <p:nvSpPr>
          <p:cNvPr id="155662" name="Text Box 14"/>
          <p:cNvSpPr txBox="1">
            <a:spLocks noChangeArrowheads="1"/>
          </p:cNvSpPr>
          <p:nvPr/>
        </p:nvSpPr>
        <p:spPr bwMode="auto">
          <a:xfrm>
            <a:off x="304800" y="3352800"/>
            <a:ext cx="533400" cy="1016000"/>
          </a:xfrm>
          <a:prstGeom prst="rect">
            <a:avLst/>
          </a:prstGeom>
          <a:solidFill>
            <a:srgbClr val="FFCCFF"/>
          </a:solidFill>
          <a:ln w="127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zh-CN" altLang="en-US" sz="2400"/>
              <a:t>下</a:t>
            </a:r>
          </a:p>
          <a:p>
            <a:pPr algn="ctr" eaLnBrk="1" hangingPunct="1">
              <a:spcBef>
                <a:spcPct val="50000"/>
              </a:spcBef>
            </a:pPr>
            <a:r>
              <a:rPr kumimoji="1" lang="zh-CN" altLang="en-US" sz="2400"/>
              <a:t>推</a:t>
            </a:r>
          </a:p>
        </p:txBody>
      </p:sp>
      <p:sp>
        <p:nvSpPr>
          <p:cNvPr id="155663" name="Text Box 15"/>
          <p:cNvSpPr txBox="1">
            <a:spLocks noChangeArrowheads="1"/>
          </p:cNvSpPr>
          <p:nvPr/>
        </p:nvSpPr>
        <p:spPr bwMode="auto">
          <a:xfrm>
            <a:off x="8305800" y="3429000"/>
            <a:ext cx="533400" cy="1236663"/>
          </a:xfrm>
          <a:prstGeom prst="rect">
            <a:avLst/>
          </a:prstGeom>
          <a:solidFill>
            <a:srgbClr val="FFCCFF"/>
          </a:solidFill>
          <a:ln w="127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lnSpc>
                <a:spcPct val="130000"/>
              </a:lnSpc>
              <a:spcBef>
                <a:spcPct val="50000"/>
              </a:spcBef>
            </a:pPr>
            <a:r>
              <a:rPr kumimoji="1" lang="zh-CN" altLang="en-US" sz="2400"/>
              <a:t>回</a:t>
            </a:r>
          </a:p>
          <a:p>
            <a:pPr algn="ctr" eaLnBrk="1" hangingPunct="1">
              <a:lnSpc>
                <a:spcPct val="130000"/>
              </a:lnSpc>
              <a:spcBef>
                <a:spcPct val="50000"/>
              </a:spcBef>
            </a:pPr>
            <a:r>
              <a:rPr kumimoji="1" lang="zh-CN" altLang="en-US" sz="2400"/>
              <a:t>代</a:t>
            </a:r>
          </a:p>
        </p:txBody>
      </p:sp>
      <p:sp>
        <p:nvSpPr>
          <p:cNvPr id="155664" name="Line 16"/>
          <p:cNvSpPr>
            <a:spLocks noChangeShapeType="1"/>
          </p:cNvSpPr>
          <p:nvPr/>
        </p:nvSpPr>
        <p:spPr bwMode="auto">
          <a:xfrm>
            <a:off x="762000" y="2667000"/>
            <a:ext cx="838200" cy="190500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Line 17"/>
          <p:cNvSpPr>
            <a:spLocks noChangeShapeType="1"/>
          </p:cNvSpPr>
          <p:nvPr/>
        </p:nvSpPr>
        <p:spPr bwMode="auto">
          <a:xfrm flipV="1">
            <a:off x="7696200" y="2514600"/>
            <a:ext cx="762000" cy="198120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 name="Picture 15" descr="C:\Users\Sunner\AppData\Local\Microsoft\Windows\Temporary Internet Files\Content.IE5\150OR56M\MC900437561[1].wmf"/>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356475" y="5589588"/>
            <a:ext cx="1787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 calcmode="lin" valueType="num">
                                      <p:cBhvr additive="base">
                                        <p:cTn id="7" dur="500" fill="hold"/>
                                        <p:tgtEl>
                                          <p:spTgt spid="155651"/>
                                        </p:tgtEl>
                                        <p:attrNameLst>
                                          <p:attrName>ppt_x</p:attrName>
                                        </p:attrNameLst>
                                      </p:cBhvr>
                                      <p:tavLst>
                                        <p:tav tm="0">
                                          <p:val>
                                            <p:strVal val="0-#ppt_w/2"/>
                                          </p:val>
                                        </p:tav>
                                        <p:tav tm="100000">
                                          <p:val>
                                            <p:strVal val="#ppt_x"/>
                                          </p:val>
                                        </p:tav>
                                      </p:tavLst>
                                    </p:anim>
                                    <p:anim calcmode="lin" valueType="num">
                                      <p:cBhvr additive="base">
                                        <p:cTn id="8" dur="500" fill="hold"/>
                                        <p:tgtEl>
                                          <p:spTgt spid="1556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0-#ppt_w/2"/>
                                          </p:val>
                                        </p:tav>
                                        <p:tav tm="100000">
                                          <p:val>
                                            <p:strVal val="#ppt_x"/>
                                          </p:val>
                                        </p:tav>
                                      </p:tavLst>
                                    </p:anim>
                                    <p:anim calcmode="lin" valueType="num">
                                      <p:cBhvr additive="base">
                                        <p:cTn id="14"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60"/>
                                        </p:tgtEl>
                                        <p:attrNameLst>
                                          <p:attrName>style.visibility</p:attrName>
                                        </p:attrNameLst>
                                      </p:cBhvr>
                                      <p:to>
                                        <p:strVal val="visible"/>
                                      </p:to>
                                    </p:set>
                                    <p:anim calcmode="lin" valueType="num">
                                      <p:cBhvr additive="base">
                                        <p:cTn id="19" dur="500" fill="hold"/>
                                        <p:tgtEl>
                                          <p:spTgt spid="155660"/>
                                        </p:tgtEl>
                                        <p:attrNameLst>
                                          <p:attrName>ppt_x</p:attrName>
                                        </p:attrNameLst>
                                      </p:cBhvr>
                                      <p:tavLst>
                                        <p:tav tm="0">
                                          <p:val>
                                            <p:strVal val="0-#ppt_w/2"/>
                                          </p:val>
                                        </p:tav>
                                        <p:tav tm="100000">
                                          <p:val>
                                            <p:strVal val="#ppt_x"/>
                                          </p:val>
                                        </p:tav>
                                      </p:tavLst>
                                    </p:anim>
                                    <p:anim calcmode="lin" valueType="num">
                                      <p:cBhvr additive="base">
                                        <p:cTn id="20" dur="500" fill="hold"/>
                                        <p:tgtEl>
                                          <p:spTgt spid="155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58"/>
                                        </p:tgtEl>
                                        <p:attrNameLst>
                                          <p:attrName>style.visibility</p:attrName>
                                        </p:attrNameLst>
                                      </p:cBhvr>
                                      <p:to>
                                        <p:strVal val="visible"/>
                                      </p:to>
                                    </p:set>
                                    <p:anim calcmode="lin" valueType="num">
                                      <p:cBhvr additive="base">
                                        <p:cTn id="25" dur="500" fill="hold"/>
                                        <p:tgtEl>
                                          <p:spTgt spid="155658"/>
                                        </p:tgtEl>
                                        <p:attrNameLst>
                                          <p:attrName>ppt_x</p:attrName>
                                        </p:attrNameLst>
                                      </p:cBhvr>
                                      <p:tavLst>
                                        <p:tav tm="0">
                                          <p:val>
                                            <p:strVal val="0-#ppt_w/2"/>
                                          </p:val>
                                        </p:tav>
                                        <p:tav tm="100000">
                                          <p:val>
                                            <p:strVal val="#ppt_x"/>
                                          </p:val>
                                        </p:tav>
                                      </p:tavLst>
                                    </p:anim>
                                    <p:anim calcmode="lin" valueType="num">
                                      <p:cBhvr additive="base">
                                        <p:cTn id="26" dur="500" fill="hold"/>
                                        <p:tgtEl>
                                          <p:spTgt spid="15565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5653"/>
                                        </p:tgtEl>
                                        <p:attrNameLst>
                                          <p:attrName>style.visibility</p:attrName>
                                        </p:attrNameLst>
                                      </p:cBhvr>
                                      <p:to>
                                        <p:strVal val="visible"/>
                                      </p:to>
                                    </p:set>
                                    <p:anim calcmode="lin" valueType="num">
                                      <p:cBhvr additive="base">
                                        <p:cTn id="31" dur="500" fill="hold"/>
                                        <p:tgtEl>
                                          <p:spTgt spid="155653"/>
                                        </p:tgtEl>
                                        <p:attrNameLst>
                                          <p:attrName>ppt_x</p:attrName>
                                        </p:attrNameLst>
                                      </p:cBhvr>
                                      <p:tavLst>
                                        <p:tav tm="0">
                                          <p:val>
                                            <p:strVal val="0-#ppt_w/2"/>
                                          </p:val>
                                        </p:tav>
                                        <p:tav tm="100000">
                                          <p:val>
                                            <p:strVal val="#ppt_x"/>
                                          </p:val>
                                        </p:tav>
                                      </p:tavLst>
                                    </p:anim>
                                    <p:anim calcmode="lin" valueType="num">
                                      <p:cBhvr additive="base">
                                        <p:cTn id="32"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5654"/>
                                        </p:tgtEl>
                                        <p:attrNameLst>
                                          <p:attrName>style.visibility</p:attrName>
                                        </p:attrNameLst>
                                      </p:cBhvr>
                                      <p:to>
                                        <p:strVal val="visible"/>
                                      </p:to>
                                    </p:set>
                                    <p:anim calcmode="lin" valueType="num">
                                      <p:cBhvr additive="base">
                                        <p:cTn id="37" dur="500" fill="hold"/>
                                        <p:tgtEl>
                                          <p:spTgt spid="155654"/>
                                        </p:tgtEl>
                                        <p:attrNameLst>
                                          <p:attrName>ppt_x</p:attrName>
                                        </p:attrNameLst>
                                      </p:cBhvr>
                                      <p:tavLst>
                                        <p:tav tm="0">
                                          <p:val>
                                            <p:strVal val="0-#ppt_w/2"/>
                                          </p:val>
                                        </p:tav>
                                        <p:tav tm="100000">
                                          <p:val>
                                            <p:strVal val="#ppt_x"/>
                                          </p:val>
                                        </p:tav>
                                      </p:tavLst>
                                    </p:anim>
                                    <p:anim calcmode="lin" valueType="num">
                                      <p:cBhvr additive="base">
                                        <p:cTn id="38" dur="500" fill="hold"/>
                                        <p:tgtEl>
                                          <p:spTgt spid="15565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5664"/>
                                        </p:tgtEl>
                                        <p:attrNameLst>
                                          <p:attrName>style.visibility</p:attrName>
                                        </p:attrNameLst>
                                      </p:cBhvr>
                                      <p:to>
                                        <p:strVal val="visible"/>
                                      </p:to>
                                    </p:set>
                                    <p:animEffect transition="in" filter="wipe(up)">
                                      <p:cBhvr>
                                        <p:cTn id="43" dur="500"/>
                                        <p:tgtEl>
                                          <p:spTgt spid="1556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5662"/>
                                        </p:tgtEl>
                                        <p:attrNameLst>
                                          <p:attrName>style.visibility</p:attrName>
                                        </p:attrNameLst>
                                      </p:cBhvr>
                                      <p:to>
                                        <p:strVal val="visible"/>
                                      </p:to>
                                    </p:set>
                                    <p:animEffect transition="in" filter="wipe(up)">
                                      <p:cBhvr>
                                        <p:cTn id="48" dur="500"/>
                                        <p:tgtEl>
                                          <p:spTgt spid="1556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55657"/>
                                        </p:tgtEl>
                                        <p:attrNameLst>
                                          <p:attrName>style.visibility</p:attrName>
                                        </p:attrNameLst>
                                      </p:cBhvr>
                                      <p:to>
                                        <p:strVal val="visible"/>
                                      </p:to>
                                    </p:set>
                                    <p:anim calcmode="lin" valueType="num">
                                      <p:cBhvr additive="base">
                                        <p:cTn id="53" dur="500" fill="hold"/>
                                        <p:tgtEl>
                                          <p:spTgt spid="155657"/>
                                        </p:tgtEl>
                                        <p:attrNameLst>
                                          <p:attrName>ppt_x</p:attrName>
                                        </p:attrNameLst>
                                      </p:cBhvr>
                                      <p:tavLst>
                                        <p:tav tm="0">
                                          <p:val>
                                            <p:strVal val="1+#ppt_w/2"/>
                                          </p:val>
                                        </p:tav>
                                        <p:tav tm="100000">
                                          <p:val>
                                            <p:strVal val="#ppt_x"/>
                                          </p:val>
                                        </p:tav>
                                      </p:tavLst>
                                    </p:anim>
                                    <p:anim calcmode="lin" valueType="num">
                                      <p:cBhvr additive="base">
                                        <p:cTn id="54" dur="500" fill="hold"/>
                                        <p:tgtEl>
                                          <p:spTgt spid="155657"/>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55659"/>
                                        </p:tgtEl>
                                        <p:attrNameLst>
                                          <p:attrName>style.visibility</p:attrName>
                                        </p:attrNameLst>
                                      </p:cBhvr>
                                      <p:to>
                                        <p:strVal val="visible"/>
                                      </p:to>
                                    </p:set>
                                    <p:anim calcmode="lin" valueType="num">
                                      <p:cBhvr additive="base">
                                        <p:cTn id="59" dur="500" fill="hold"/>
                                        <p:tgtEl>
                                          <p:spTgt spid="155659"/>
                                        </p:tgtEl>
                                        <p:attrNameLst>
                                          <p:attrName>ppt_x</p:attrName>
                                        </p:attrNameLst>
                                      </p:cBhvr>
                                      <p:tavLst>
                                        <p:tav tm="0">
                                          <p:val>
                                            <p:strVal val="1+#ppt_w/2"/>
                                          </p:val>
                                        </p:tav>
                                        <p:tav tm="100000">
                                          <p:val>
                                            <p:strVal val="#ppt_x"/>
                                          </p:val>
                                        </p:tav>
                                      </p:tavLst>
                                    </p:anim>
                                    <p:anim calcmode="lin" valueType="num">
                                      <p:cBhvr additive="base">
                                        <p:cTn id="60" dur="500" fill="hold"/>
                                        <p:tgtEl>
                                          <p:spTgt spid="15565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55661"/>
                                        </p:tgtEl>
                                        <p:attrNameLst>
                                          <p:attrName>style.visibility</p:attrName>
                                        </p:attrNameLst>
                                      </p:cBhvr>
                                      <p:to>
                                        <p:strVal val="visible"/>
                                      </p:to>
                                    </p:set>
                                    <p:anim calcmode="lin" valueType="num">
                                      <p:cBhvr additive="base">
                                        <p:cTn id="65" dur="500" fill="hold"/>
                                        <p:tgtEl>
                                          <p:spTgt spid="155661"/>
                                        </p:tgtEl>
                                        <p:attrNameLst>
                                          <p:attrName>ppt_x</p:attrName>
                                        </p:attrNameLst>
                                      </p:cBhvr>
                                      <p:tavLst>
                                        <p:tav tm="0">
                                          <p:val>
                                            <p:strVal val="1+#ppt_w/2"/>
                                          </p:val>
                                        </p:tav>
                                        <p:tav tm="100000">
                                          <p:val>
                                            <p:strVal val="#ppt_x"/>
                                          </p:val>
                                        </p:tav>
                                      </p:tavLst>
                                    </p:anim>
                                    <p:anim calcmode="lin" valueType="num">
                                      <p:cBhvr additive="base">
                                        <p:cTn id="66" dur="500" fill="hold"/>
                                        <p:tgtEl>
                                          <p:spTgt spid="155661"/>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55656"/>
                                        </p:tgtEl>
                                        <p:attrNameLst>
                                          <p:attrName>style.visibility</p:attrName>
                                        </p:attrNameLst>
                                      </p:cBhvr>
                                      <p:to>
                                        <p:strVal val="visible"/>
                                      </p:to>
                                    </p:set>
                                    <p:anim calcmode="lin" valueType="num">
                                      <p:cBhvr additive="base">
                                        <p:cTn id="71" dur="500" fill="hold"/>
                                        <p:tgtEl>
                                          <p:spTgt spid="155656"/>
                                        </p:tgtEl>
                                        <p:attrNameLst>
                                          <p:attrName>ppt_x</p:attrName>
                                        </p:attrNameLst>
                                      </p:cBhvr>
                                      <p:tavLst>
                                        <p:tav tm="0">
                                          <p:val>
                                            <p:strVal val="1+#ppt_w/2"/>
                                          </p:val>
                                        </p:tav>
                                        <p:tav tm="100000">
                                          <p:val>
                                            <p:strVal val="#ppt_x"/>
                                          </p:val>
                                        </p:tav>
                                      </p:tavLst>
                                    </p:anim>
                                    <p:anim calcmode="lin" valueType="num">
                                      <p:cBhvr additive="base">
                                        <p:cTn id="72" dur="500" fill="hold"/>
                                        <p:tgtEl>
                                          <p:spTgt spid="15565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55655"/>
                                        </p:tgtEl>
                                        <p:attrNameLst>
                                          <p:attrName>style.visibility</p:attrName>
                                        </p:attrNameLst>
                                      </p:cBhvr>
                                      <p:to>
                                        <p:strVal val="visible"/>
                                      </p:to>
                                    </p:set>
                                    <p:anim calcmode="lin" valueType="num">
                                      <p:cBhvr additive="base">
                                        <p:cTn id="77" dur="500" fill="hold"/>
                                        <p:tgtEl>
                                          <p:spTgt spid="155655"/>
                                        </p:tgtEl>
                                        <p:attrNameLst>
                                          <p:attrName>ppt_x</p:attrName>
                                        </p:attrNameLst>
                                      </p:cBhvr>
                                      <p:tavLst>
                                        <p:tav tm="0">
                                          <p:val>
                                            <p:strVal val="1+#ppt_w/2"/>
                                          </p:val>
                                        </p:tav>
                                        <p:tav tm="100000">
                                          <p:val>
                                            <p:strVal val="#ppt_x"/>
                                          </p:val>
                                        </p:tav>
                                      </p:tavLst>
                                    </p:anim>
                                    <p:anim calcmode="lin" valueType="num">
                                      <p:cBhvr additive="base">
                                        <p:cTn id="78" dur="500" fill="hold"/>
                                        <p:tgtEl>
                                          <p:spTgt spid="155655"/>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55665"/>
                                        </p:tgtEl>
                                        <p:attrNameLst>
                                          <p:attrName>style.visibility</p:attrName>
                                        </p:attrNameLst>
                                      </p:cBhvr>
                                      <p:to>
                                        <p:strVal val="visible"/>
                                      </p:to>
                                    </p:set>
                                    <p:animEffect transition="in" filter="wipe(down)">
                                      <p:cBhvr>
                                        <p:cTn id="83" dur="500"/>
                                        <p:tgtEl>
                                          <p:spTgt spid="15566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5663"/>
                                        </p:tgtEl>
                                        <p:attrNameLst>
                                          <p:attrName>style.visibility</p:attrName>
                                        </p:attrNameLst>
                                      </p:cBhvr>
                                      <p:to>
                                        <p:strVal val="visible"/>
                                      </p:to>
                                    </p:set>
                                    <p:animEffect transition="in" filter="wipe(down)">
                                      <p:cBhvr>
                                        <p:cTn id="88" dur="500"/>
                                        <p:tgtEl>
                                          <p:spTgt spid="155663"/>
                                        </p:tgtEl>
                                      </p:cBhvr>
                                    </p:animEffect>
                                  </p:childTnLst>
                                </p:cTn>
                              </p:par>
                              <p:par>
                                <p:cTn id="89" presetID="2" presetClass="entr" presetSubtype="2"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1+#ppt_w/2"/>
                                          </p:val>
                                        </p:tav>
                                        <p:tav tm="100000">
                                          <p:val>
                                            <p:strVal val="#ppt_x"/>
                                          </p:val>
                                        </p:tav>
                                      </p:tavLst>
                                    </p:anim>
                                    <p:anim calcmode="lin" valueType="num">
                                      <p:cBhvr additive="base">
                                        <p:cTn id="9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nimBg="1" autoUpdateAnimBg="0"/>
      <p:bldP spid="155652" grpId="0" animBg="1" autoUpdateAnimBg="0"/>
      <p:bldP spid="155653" grpId="0" animBg="1" autoUpdateAnimBg="0"/>
      <p:bldP spid="155654" grpId="0" animBg="1" autoUpdateAnimBg="0"/>
      <p:bldP spid="155655" grpId="0" animBg="1" autoUpdateAnimBg="0"/>
      <p:bldP spid="155656" grpId="0" animBg="1" autoUpdateAnimBg="0"/>
      <p:bldP spid="155657" grpId="0" animBg="1" autoUpdateAnimBg="0"/>
      <p:bldP spid="155658" grpId="0" animBg="1" autoUpdateAnimBg="0"/>
      <p:bldP spid="155659" grpId="0" animBg="1" autoUpdateAnimBg="0"/>
      <p:bldP spid="155660" grpId="0" animBg="1" autoUpdateAnimBg="0"/>
      <p:bldP spid="155661" grpId="0" animBg="1" autoUpdateAnimBg="0"/>
      <p:bldP spid="155662" grpId="0" animBg="1" autoUpdateAnimBg="0"/>
      <p:bldP spid="155663" grpId="0" animBg="1" autoUpdateAnimBg="0"/>
      <p:bldP spid="155664" grpId="0" animBg="1"/>
      <p:bldP spid="15566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BBC98B3-8E57-4731-BA68-CB0DDA209435}" type="slidenum">
              <a:rPr lang="zh-CN" altLang="en-US" b="1">
                <a:solidFill>
                  <a:srgbClr val="FF9900"/>
                </a:solidFill>
              </a:rPr>
              <a:pPr>
                <a:defRPr/>
              </a:pPr>
              <a:t>67</a:t>
            </a:fld>
            <a:r>
              <a:rPr lang="zh-CN" altLang="en-US" b="1"/>
              <a:t> </a:t>
            </a:r>
            <a:r>
              <a:rPr lang="zh-CN" altLang="en-US"/>
              <a:t>页</a:t>
            </a:r>
          </a:p>
        </p:txBody>
      </p:sp>
      <p:sp>
        <p:nvSpPr>
          <p:cNvPr id="339970" name="Text Box 2" descr="信纸"/>
          <p:cNvSpPr txBox="1">
            <a:spLocks noChangeArrowheads="1"/>
          </p:cNvSpPr>
          <p:nvPr/>
        </p:nvSpPr>
        <p:spPr bwMode="auto">
          <a:xfrm>
            <a:off x="3492500" y="836613"/>
            <a:ext cx="2016125" cy="1938337"/>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a:solidFill>
                  <a:srgbClr val="CC0000"/>
                </a:solidFill>
                <a:effectLst>
                  <a:outerShdw blurRad="38100" dist="38100" dir="2700000" algn="tl">
                    <a:srgbClr val="000000"/>
                  </a:outerShdw>
                </a:effectLst>
              </a:rPr>
              <a:t>void main ( )</a:t>
            </a:r>
          </a:p>
          <a:p>
            <a:pPr eaLnBrk="1" hangingPunct="1">
              <a:defRPr/>
            </a:pP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a:t>
            </a:r>
          </a:p>
          <a:p>
            <a:pPr eaLnBrk="1" hangingPunct="1">
              <a:defRPr/>
            </a:pPr>
            <a:r>
              <a:rPr lang="en-US" altLang="zh-CN" sz="2000">
                <a:effectLst>
                  <a:outerShdw blurRad="38100" dist="38100" dir="2700000" algn="tl">
                    <a:srgbClr val="FFFFFF"/>
                  </a:outerShdw>
                </a:effectLst>
              </a:rPr>
              <a:t>   L = </a:t>
            </a:r>
            <a:r>
              <a:rPr lang="en-US" altLang="zh-CN" sz="2000">
                <a:solidFill>
                  <a:srgbClr val="FF0000"/>
                </a:solidFill>
                <a:effectLst>
                  <a:outerShdw blurRad="38100" dist="38100" dir="2700000" algn="tl">
                    <a:srgbClr val="000000"/>
                  </a:outerShdw>
                </a:effectLst>
              </a:rPr>
              <a:t>factn(4);</a:t>
            </a:r>
          </a:p>
          <a:p>
            <a:pPr eaLnBrk="1" hangingPunct="1">
              <a:defRPr/>
            </a:pPr>
            <a:r>
              <a:rPr lang="en-US" altLang="zh-CN" sz="2000">
                <a:effectLst>
                  <a:outerShdw blurRad="38100" dist="38100" dir="2700000" algn="tl">
                    <a:srgbClr val="FFFFFF"/>
                  </a:outerShdw>
                </a:effectLst>
              </a:rPr>
              <a:t>   …</a:t>
            </a:r>
          </a:p>
          <a:p>
            <a:pPr eaLnBrk="1" hangingPunct="1">
              <a:defRPr/>
            </a:pPr>
            <a:r>
              <a:rPr lang="en-US" altLang="zh-CN" sz="2000">
                <a:effectLst>
                  <a:outerShdw blurRad="38100" dist="38100" dir="2700000" algn="tl">
                    <a:srgbClr val="FFFFFF"/>
                  </a:outerShdw>
                </a:effectLst>
              </a:rPr>
              <a:t>}</a:t>
            </a:r>
          </a:p>
        </p:txBody>
      </p:sp>
      <p:sp>
        <p:nvSpPr>
          <p:cNvPr id="339971" name="Text Box 3"/>
          <p:cNvSpPr txBox="1">
            <a:spLocks noChangeArrowheads="1"/>
          </p:cNvSpPr>
          <p:nvPr/>
        </p:nvSpPr>
        <p:spPr bwMode="auto">
          <a:xfrm>
            <a:off x="539750" y="188913"/>
            <a:ext cx="4038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defRPr/>
            </a:pPr>
            <a:r>
              <a:rPr kumimoji="1" lang="zh-CN" altLang="en-US" sz="2400">
                <a:solidFill>
                  <a:srgbClr val="FF0000"/>
                </a:solidFill>
                <a:effectLst>
                  <a:outerShdw blurRad="38100" dist="38100" dir="2700000" algn="tl">
                    <a:srgbClr val="C0C0C0"/>
                  </a:outerShdw>
                </a:effectLst>
                <a:latin typeface="宋体" pitchFamily="2" charset="-122"/>
                <a:ea typeface="宋体" pitchFamily="2" charset="-122"/>
              </a:rPr>
              <a:t>递归调用执行情况：</a:t>
            </a:r>
            <a:r>
              <a:rPr kumimoji="1" lang="en-US" altLang="zh-CN" sz="2400">
                <a:solidFill>
                  <a:srgbClr val="FF0000"/>
                </a:solidFill>
                <a:effectLst>
                  <a:outerShdw blurRad="38100" dist="38100" dir="2700000" algn="tl">
                    <a:srgbClr val="C0C0C0"/>
                  </a:outerShdw>
                </a:effectLst>
                <a:latin typeface="宋体" pitchFamily="2" charset="-122"/>
                <a:ea typeface="宋体" pitchFamily="2" charset="-122"/>
              </a:rPr>
              <a:t>4</a:t>
            </a:r>
            <a:r>
              <a:rPr kumimoji="1" lang="zh-CN" altLang="en-US" sz="2400">
                <a:solidFill>
                  <a:srgbClr val="FF0000"/>
                </a:solidFill>
                <a:effectLst>
                  <a:outerShdw blurRad="38100" dist="38100" dir="2700000" algn="tl">
                    <a:srgbClr val="C0C0C0"/>
                  </a:outerShdw>
                </a:effectLst>
                <a:latin typeface="宋体" pitchFamily="2" charset="-122"/>
                <a:ea typeface="宋体" pitchFamily="2" charset="-122"/>
              </a:rPr>
              <a:t>！</a:t>
            </a:r>
          </a:p>
        </p:txBody>
      </p:sp>
      <p:sp>
        <p:nvSpPr>
          <p:cNvPr id="339972" name="Text Box 4" descr="信纸"/>
          <p:cNvSpPr txBox="1">
            <a:spLocks noChangeArrowheads="1"/>
          </p:cNvSpPr>
          <p:nvPr/>
        </p:nvSpPr>
        <p:spPr bwMode="auto">
          <a:xfrm>
            <a:off x="569913" y="3028950"/>
            <a:ext cx="1914525" cy="2246313"/>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a:solidFill>
                  <a:schemeClr val="accent2"/>
                </a:solidFill>
                <a:effectLst>
                  <a:outerShdw blurRad="38100" dist="38100" dir="2700000" algn="tl">
                    <a:srgbClr val="000000"/>
                  </a:outerShdw>
                </a:effectLst>
              </a:rPr>
              <a:t>long factn(4)</a:t>
            </a:r>
          </a:p>
          <a:p>
            <a:pPr eaLnBrk="1" hangingPunct="1">
              <a:defRPr/>
            </a:pP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long L;</a:t>
            </a:r>
          </a:p>
          <a:p>
            <a:pPr eaLnBrk="1" hangingPunct="1">
              <a:defRPr/>
            </a:pPr>
            <a:r>
              <a:rPr lang="en-US" altLang="zh-CN" sz="2000">
                <a:effectLst>
                  <a:outerShdw blurRad="38100" dist="38100" dir="2700000" algn="tl">
                    <a:srgbClr val="FFFFFF"/>
                  </a:outerShdw>
                </a:effectLst>
              </a:rPr>
              <a:t>   …</a:t>
            </a:r>
          </a:p>
          <a:p>
            <a:pPr eaLnBrk="1" hangingPunct="1">
              <a:defRPr/>
            </a:pPr>
            <a:r>
              <a:rPr lang="en-US" altLang="zh-CN" sz="2000">
                <a:effectLst>
                  <a:outerShdw blurRad="38100" dist="38100" dir="2700000" algn="tl">
                    <a:srgbClr val="FFFFFF"/>
                  </a:outerShdw>
                </a:effectLst>
              </a:rPr>
              <a:t>  L = 4*</a:t>
            </a:r>
            <a:r>
              <a:rPr lang="en-US" altLang="zh-CN" sz="2000">
                <a:solidFill>
                  <a:srgbClr val="CC0000"/>
                </a:solidFill>
                <a:effectLst>
                  <a:outerShdw blurRad="38100" dist="38100" dir="2700000" algn="tl">
                    <a:srgbClr val="000000"/>
                  </a:outerShdw>
                </a:effectLst>
              </a:rPr>
              <a:t>factn(3)</a:t>
            </a: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return (L);</a:t>
            </a:r>
          </a:p>
          <a:p>
            <a:pPr eaLnBrk="1" hangingPunct="1">
              <a:defRPr/>
            </a:pPr>
            <a:r>
              <a:rPr lang="en-US" altLang="zh-CN" sz="2000">
                <a:effectLst>
                  <a:outerShdw blurRad="38100" dist="38100" dir="2700000" algn="tl">
                    <a:srgbClr val="FFFFFF"/>
                  </a:outerShdw>
                </a:effectLst>
              </a:rPr>
              <a:t>}</a:t>
            </a:r>
          </a:p>
        </p:txBody>
      </p:sp>
      <p:sp>
        <p:nvSpPr>
          <p:cNvPr id="339973" name="Text Box 5" descr="信纸"/>
          <p:cNvSpPr txBox="1">
            <a:spLocks noChangeArrowheads="1"/>
          </p:cNvSpPr>
          <p:nvPr/>
        </p:nvSpPr>
        <p:spPr bwMode="auto">
          <a:xfrm>
            <a:off x="2789238" y="3486150"/>
            <a:ext cx="1912937" cy="2246313"/>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a:solidFill>
                  <a:schemeClr val="accent2"/>
                </a:solidFill>
                <a:effectLst>
                  <a:outerShdw blurRad="38100" dist="38100" dir="2700000" algn="tl">
                    <a:srgbClr val="000000"/>
                  </a:outerShdw>
                </a:effectLst>
              </a:rPr>
              <a:t>long factn(3)</a:t>
            </a:r>
          </a:p>
          <a:p>
            <a:pPr eaLnBrk="1" hangingPunct="1">
              <a:defRPr/>
            </a:pP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long L;</a:t>
            </a:r>
          </a:p>
          <a:p>
            <a:pPr eaLnBrk="1" hangingPunct="1">
              <a:defRPr/>
            </a:pPr>
            <a:r>
              <a:rPr lang="en-US" altLang="zh-CN" sz="2000">
                <a:effectLst>
                  <a:outerShdw blurRad="38100" dist="38100" dir="2700000" algn="tl">
                    <a:srgbClr val="FFFFFF"/>
                  </a:outerShdw>
                </a:effectLst>
              </a:rPr>
              <a:t>   …</a:t>
            </a:r>
          </a:p>
          <a:p>
            <a:pPr eaLnBrk="1" hangingPunct="1">
              <a:defRPr/>
            </a:pPr>
            <a:r>
              <a:rPr lang="en-US" altLang="zh-CN" sz="2000">
                <a:effectLst>
                  <a:outerShdw blurRad="38100" dist="38100" dir="2700000" algn="tl">
                    <a:srgbClr val="FFFFFF"/>
                  </a:outerShdw>
                </a:effectLst>
              </a:rPr>
              <a:t>  L = 3*</a:t>
            </a:r>
            <a:r>
              <a:rPr lang="en-US" altLang="zh-CN" sz="2000">
                <a:solidFill>
                  <a:srgbClr val="CC0000"/>
                </a:solidFill>
                <a:effectLst>
                  <a:outerShdw blurRad="38100" dist="38100" dir="2700000" algn="tl">
                    <a:srgbClr val="000000"/>
                  </a:outerShdw>
                </a:effectLst>
              </a:rPr>
              <a:t>factn(2)</a:t>
            </a: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return (L);</a:t>
            </a:r>
          </a:p>
          <a:p>
            <a:pPr eaLnBrk="1" hangingPunct="1">
              <a:defRPr/>
            </a:pPr>
            <a:r>
              <a:rPr lang="en-US" altLang="zh-CN" sz="2000">
                <a:effectLst>
                  <a:outerShdw blurRad="38100" dist="38100" dir="2700000" algn="tl">
                    <a:srgbClr val="FFFFFF"/>
                  </a:outerShdw>
                </a:effectLst>
              </a:rPr>
              <a:t>}</a:t>
            </a:r>
          </a:p>
        </p:txBody>
      </p:sp>
      <p:sp>
        <p:nvSpPr>
          <p:cNvPr id="339974" name="Text Box 6" descr="信纸"/>
          <p:cNvSpPr txBox="1">
            <a:spLocks noChangeArrowheads="1"/>
          </p:cNvSpPr>
          <p:nvPr/>
        </p:nvSpPr>
        <p:spPr bwMode="auto">
          <a:xfrm>
            <a:off x="5021263" y="3971925"/>
            <a:ext cx="1912937" cy="2246313"/>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a:solidFill>
                  <a:schemeClr val="accent2"/>
                </a:solidFill>
                <a:effectLst>
                  <a:outerShdw blurRad="38100" dist="38100" dir="2700000" algn="tl">
                    <a:srgbClr val="000000"/>
                  </a:outerShdw>
                </a:effectLst>
              </a:rPr>
              <a:t>long factn(2)</a:t>
            </a:r>
          </a:p>
          <a:p>
            <a:pPr eaLnBrk="1" hangingPunct="1">
              <a:defRPr/>
            </a:pP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long L;</a:t>
            </a:r>
          </a:p>
          <a:p>
            <a:pPr eaLnBrk="1" hangingPunct="1">
              <a:defRPr/>
            </a:pPr>
            <a:r>
              <a:rPr lang="en-US" altLang="zh-CN" sz="2000">
                <a:effectLst>
                  <a:outerShdw blurRad="38100" dist="38100" dir="2700000" algn="tl">
                    <a:srgbClr val="FFFFFF"/>
                  </a:outerShdw>
                </a:effectLst>
              </a:rPr>
              <a:t>   …</a:t>
            </a:r>
          </a:p>
          <a:p>
            <a:pPr eaLnBrk="1" hangingPunct="1">
              <a:defRPr/>
            </a:pPr>
            <a:r>
              <a:rPr lang="en-US" altLang="zh-CN" sz="2000">
                <a:effectLst>
                  <a:outerShdw blurRad="38100" dist="38100" dir="2700000" algn="tl">
                    <a:srgbClr val="FFFFFF"/>
                  </a:outerShdw>
                </a:effectLst>
              </a:rPr>
              <a:t>  L = 2*</a:t>
            </a:r>
            <a:r>
              <a:rPr lang="en-US" altLang="zh-CN" sz="2000">
                <a:solidFill>
                  <a:srgbClr val="CC0000"/>
                </a:solidFill>
                <a:effectLst>
                  <a:outerShdw blurRad="38100" dist="38100" dir="2700000" algn="tl">
                    <a:srgbClr val="000000"/>
                  </a:outerShdw>
                </a:effectLst>
              </a:rPr>
              <a:t>factn(1)</a:t>
            </a: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return (L);</a:t>
            </a:r>
          </a:p>
          <a:p>
            <a:pPr eaLnBrk="1" hangingPunct="1">
              <a:defRPr/>
            </a:pPr>
            <a:r>
              <a:rPr lang="en-US" altLang="zh-CN" sz="2000">
                <a:effectLst>
                  <a:outerShdw blurRad="38100" dist="38100" dir="2700000" algn="tl">
                    <a:srgbClr val="FFFFFF"/>
                  </a:outerShdw>
                </a:effectLst>
              </a:rPr>
              <a:t>}</a:t>
            </a:r>
          </a:p>
        </p:txBody>
      </p:sp>
      <p:sp>
        <p:nvSpPr>
          <p:cNvPr id="339975" name="Text Box 7" descr="信纸"/>
          <p:cNvSpPr txBox="1">
            <a:spLocks noChangeArrowheads="1"/>
          </p:cNvSpPr>
          <p:nvPr/>
        </p:nvSpPr>
        <p:spPr bwMode="auto">
          <a:xfrm>
            <a:off x="7256463" y="4443413"/>
            <a:ext cx="1692275" cy="2246312"/>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lgn="l" eaLnBrk="0" hangingPunct="0">
              <a:defRPr kumimoji="1" sz="2400">
                <a:solidFill>
                  <a:schemeClr val="tx1"/>
                </a:solidFill>
                <a:latin typeface="Times New Roman" pitchFamily="18" charset="0"/>
                <a:ea typeface="宋体" pitchFamily="2" charset="-122"/>
              </a:defRPr>
            </a:lvl1pPr>
            <a:lvl2pPr marL="914400" indent="-457200" algn="l" eaLnBrk="0" hangingPunct="0">
              <a:defRPr kumimoji="1" sz="2400">
                <a:solidFill>
                  <a:schemeClr val="tx1"/>
                </a:solidFill>
                <a:latin typeface="Times New Roman" pitchFamily="18" charset="0"/>
                <a:ea typeface="宋体" pitchFamily="2" charset="-122"/>
              </a:defRPr>
            </a:lvl2pPr>
            <a:lvl3pPr marL="1371600" indent="-457200" algn="l" eaLnBrk="0" hangingPunct="0">
              <a:defRPr kumimoji="1" sz="2400">
                <a:solidFill>
                  <a:schemeClr val="tx1"/>
                </a:solidFill>
                <a:latin typeface="Times New Roman" pitchFamily="18" charset="0"/>
                <a:ea typeface="宋体" pitchFamily="2" charset="-122"/>
              </a:defRPr>
            </a:lvl3pPr>
            <a:lvl4pPr marL="1828800" indent="-457200" algn="l" eaLnBrk="0" hangingPunct="0">
              <a:defRPr kumimoji="1" sz="2400">
                <a:solidFill>
                  <a:schemeClr val="tx1"/>
                </a:solidFill>
                <a:latin typeface="Times New Roman" pitchFamily="18" charset="0"/>
                <a:ea typeface="宋体" pitchFamily="2" charset="-122"/>
              </a:defRPr>
            </a:lvl4pPr>
            <a:lvl5pPr marL="2286000" indent="-457200" algn="l"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a:solidFill>
                  <a:schemeClr val="accent2"/>
                </a:solidFill>
                <a:effectLst>
                  <a:outerShdw blurRad="38100" dist="38100" dir="2700000" algn="tl">
                    <a:srgbClr val="000000"/>
                  </a:outerShdw>
                </a:effectLst>
              </a:rPr>
              <a:t>long factn(1)</a:t>
            </a:r>
          </a:p>
          <a:p>
            <a:pPr eaLnBrk="1" hangingPunct="1">
              <a:defRPr/>
            </a:pPr>
            <a:r>
              <a:rPr lang="en-US" altLang="zh-CN" sz="2000">
                <a:effectLst>
                  <a:outerShdw blurRad="38100" dist="38100" dir="2700000" algn="tl">
                    <a:srgbClr val="FFFFFF"/>
                  </a:outerShdw>
                </a:effectLst>
              </a:rPr>
              <a:t>{</a:t>
            </a:r>
          </a:p>
          <a:p>
            <a:pPr eaLnBrk="1" hangingPunct="1">
              <a:defRPr/>
            </a:pPr>
            <a:r>
              <a:rPr lang="en-US" altLang="zh-CN" sz="2000">
                <a:effectLst>
                  <a:outerShdw blurRad="38100" dist="38100" dir="2700000" algn="tl">
                    <a:srgbClr val="FFFFFF"/>
                  </a:outerShdw>
                </a:effectLst>
              </a:rPr>
              <a:t>  long L;</a:t>
            </a:r>
          </a:p>
          <a:p>
            <a:pPr eaLnBrk="1" hangingPunct="1">
              <a:defRPr/>
            </a:pPr>
            <a:r>
              <a:rPr lang="en-US" altLang="zh-CN" sz="2000">
                <a:effectLst>
                  <a:outerShdw blurRad="38100" dist="38100" dir="2700000" algn="tl">
                    <a:srgbClr val="FFFFFF"/>
                  </a:outerShdw>
                </a:effectLst>
              </a:rPr>
              <a:t>   …</a:t>
            </a:r>
          </a:p>
          <a:p>
            <a:pPr eaLnBrk="1" hangingPunct="1">
              <a:defRPr/>
            </a:pPr>
            <a:endParaRPr lang="en-US" altLang="zh-CN" sz="2000">
              <a:effectLst>
                <a:outerShdw blurRad="38100" dist="38100" dir="2700000" algn="tl">
                  <a:srgbClr val="FFFFFF"/>
                </a:outerShdw>
              </a:effectLst>
            </a:endParaRPr>
          </a:p>
          <a:p>
            <a:pPr eaLnBrk="1" hangingPunct="1">
              <a:defRPr/>
            </a:pPr>
            <a:r>
              <a:rPr lang="en-US" altLang="zh-CN" sz="2000">
                <a:effectLst>
                  <a:outerShdw blurRad="38100" dist="38100" dir="2700000" algn="tl">
                    <a:srgbClr val="FFFFFF"/>
                  </a:outerShdw>
                </a:effectLst>
              </a:rPr>
              <a:t>  return (1);</a:t>
            </a:r>
          </a:p>
          <a:p>
            <a:pPr eaLnBrk="1" hangingPunct="1">
              <a:defRPr/>
            </a:pPr>
            <a:r>
              <a:rPr lang="en-US" altLang="zh-CN" sz="2000">
                <a:effectLst>
                  <a:outerShdw blurRad="38100" dist="38100" dir="2700000" algn="tl">
                    <a:srgbClr val="FFFFFF"/>
                  </a:outerShdw>
                </a:effectLst>
              </a:rPr>
              <a:t>}</a:t>
            </a:r>
          </a:p>
        </p:txBody>
      </p:sp>
      <p:sp>
        <p:nvSpPr>
          <p:cNvPr id="339976" name="Line 8"/>
          <p:cNvSpPr>
            <a:spLocks noChangeShapeType="1"/>
          </p:cNvSpPr>
          <p:nvPr/>
        </p:nvSpPr>
        <p:spPr bwMode="auto">
          <a:xfrm flipV="1">
            <a:off x="1835150" y="3716338"/>
            <a:ext cx="1008063"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77" name="Line 9"/>
          <p:cNvSpPr>
            <a:spLocks noChangeShapeType="1"/>
          </p:cNvSpPr>
          <p:nvPr/>
        </p:nvSpPr>
        <p:spPr bwMode="auto">
          <a:xfrm flipV="1">
            <a:off x="4068763" y="4192588"/>
            <a:ext cx="1008062"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78" name="Line 10"/>
          <p:cNvSpPr>
            <a:spLocks noChangeShapeType="1"/>
          </p:cNvSpPr>
          <p:nvPr/>
        </p:nvSpPr>
        <p:spPr bwMode="auto">
          <a:xfrm flipV="1">
            <a:off x="6300788" y="4667250"/>
            <a:ext cx="1008062"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79" name="Line 11"/>
          <p:cNvSpPr>
            <a:spLocks noChangeShapeType="1"/>
          </p:cNvSpPr>
          <p:nvPr/>
        </p:nvSpPr>
        <p:spPr bwMode="auto">
          <a:xfrm flipH="1">
            <a:off x="1619250" y="2133600"/>
            <a:ext cx="2736850" cy="100806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39980" name="Group 12"/>
          <p:cNvGrpSpPr>
            <a:grpSpLocks/>
          </p:cNvGrpSpPr>
          <p:nvPr/>
        </p:nvGrpSpPr>
        <p:grpSpPr bwMode="auto">
          <a:xfrm>
            <a:off x="6186488" y="5575300"/>
            <a:ext cx="1265237" cy="815975"/>
            <a:chOff x="3897" y="3512"/>
            <a:chExt cx="797" cy="514"/>
          </a:xfrm>
        </p:grpSpPr>
        <p:sp>
          <p:nvSpPr>
            <p:cNvPr id="75799" name="Line 13"/>
            <p:cNvSpPr>
              <a:spLocks noChangeShapeType="1"/>
            </p:cNvSpPr>
            <p:nvPr/>
          </p:nvSpPr>
          <p:spPr bwMode="auto">
            <a:xfrm flipH="1" flipV="1">
              <a:off x="4014" y="3512"/>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82" name="Text Box 14"/>
            <p:cNvSpPr txBox="1">
              <a:spLocks noChangeArrowheads="1"/>
            </p:cNvSpPr>
            <p:nvPr/>
          </p:nvSpPr>
          <p:spPr bwMode="auto">
            <a:xfrm>
              <a:off x="3897" y="3793"/>
              <a:ext cx="525" cy="23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lgn="l">
                <a:spcBef>
                  <a:spcPct val="50000"/>
                </a:spcBef>
                <a:defRPr/>
              </a:pPr>
              <a:r>
                <a:rPr kumimoji="1" lang="zh-CN" altLang="en-US">
                  <a:solidFill>
                    <a:srgbClr val="FF0000"/>
                  </a:solidFill>
                  <a:effectLst>
                    <a:outerShdw blurRad="38100" dist="38100" dir="2700000" algn="tl">
                      <a:srgbClr val="000000"/>
                    </a:outerShdw>
                  </a:effectLst>
                  <a:latin typeface="楷体_GB2312" pitchFamily="49" charset="-122"/>
                  <a:ea typeface="楷体_GB2312" pitchFamily="49" charset="-122"/>
                </a:rPr>
                <a:t>返回</a:t>
              </a:r>
              <a:r>
                <a:rPr kumimoji="1" lang="en-US" altLang="zh-CN">
                  <a:solidFill>
                    <a:srgbClr val="FF0000"/>
                  </a:solidFill>
                  <a:effectLst>
                    <a:outerShdw blurRad="38100" dist="38100" dir="2700000" algn="tl">
                      <a:srgbClr val="000000"/>
                    </a:outerShdw>
                  </a:effectLst>
                  <a:latin typeface="楷体_GB2312" pitchFamily="49" charset="-122"/>
                  <a:ea typeface="楷体_GB2312" pitchFamily="49" charset="-122"/>
                </a:rPr>
                <a:t>1</a:t>
              </a:r>
            </a:p>
          </p:txBody>
        </p:sp>
      </p:grpSp>
      <p:grpSp>
        <p:nvGrpSpPr>
          <p:cNvPr id="339983" name="Group 15"/>
          <p:cNvGrpSpPr>
            <a:grpSpLocks/>
          </p:cNvGrpSpPr>
          <p:nvPr/>
        </p:nvGrpSpPr>
        <p:grpSpPr bwMode="auto">
          <a:xfrm>
            <a:off x="3897313" y="5070475"/>
            <a:ext cx="1293812" cy="773113"/>
            <a:chOff x="2455" y="3194"/>
            <a:chExt cx="815" cy="487"/>
          </a:xfrm>
        </p:grpSpPr>
        <p:sp>
          <p:nvSpPr>
            <p:cNvPr id="75797" name="Line 16"/>
            <p:cNvSpPr>
              <a:spLocks noChangeShapeType="1"/>
            </p:cNvSpPr>
            <p:nvPr/>
          </p:nvSpPr>
          <p:spPr bwMode="auto">
            <a:xfrm flipH="1" flipV="1">
              <a:off x="2590" y="3194"/>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85" name="Text Box 17"/>
            <p:cNvSpPr txBox="1">
              <a:spLocks noChangeArrowheads="1"/>
            </p:cNvSpPr>
            <p:nvPr/>
          </p:nvSpPr>
          <p:spPr bwMode="auto">
            <a:xfrm>
              <a:off x="2455" y="3448"/>
              <a:ext cx="525" cy="23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lgn="l">
                <a:spcBef>
                  <a:spcPct val="50000"/>
                </a:spcBef>
                <a:defRPr/>
              </a:pPr>
              <a:r>
                <a:rPr kumimoji="1" lang="zh-CN" altLang="en-US">
                  <a:solidFill>
                    <a:srgbClr val="FF0000"/>
                  </a:solidFill>
                  <a:effectLst>
                    <a:outerShdw blurRad="38100" dist="38100" dir="2700000" algn="tl">
                      <a:srgbClr val="000000"/>
                    </a:outerShdw>
                  </a:effectLst>
                  <a:latin typeface="楷体_GB2312" pitchFamily="49" charset="-122"/>
                  <a:ea typeface="楷体_GB2312" pitchFamily="49" charset="-122"/>
                </a:rPr>
                <a:t>返回</a:t>
              </a:r>
              <a:r>
                <a:rPr kumimoji="1" lang="en-US" altLang="zh-CN">
                  <a:solidFill>
                    <a:srgbClr val="FF0000"/>
                  </a:solidFill>
                  <a:effectLst>
                    <a:outerShdw blurRad="38100" dist="38100" dir="2700000" algn="tl">
                      <a:srgbClr val="000000"/>
                    </a:outerShdw>
                  </a:effectLst>
                  <a:latin typeface="楷体_GB2312" pitchFamily="49" charset="-122"/>
                  <a:ea typeface="楷体_GB2312" pitchFamily="49" charset="-122"/>
                </a:rPr>
                <a:t>2</a:t>
              </a:r>
            </a:p>
          </p:txBody>
        </p:sp>
      </p:grpSp>
      <p:grpSp>
        <p:nvGrpSpPr>
          <p:cNvPr id="339986" name="Group 18"/>
          <p:cNvGrpSpPr>
            <a:grpSpLocks/>
          </p:cNvGrpSpPr>
          <p:nvPr/>
        </p:nvGrpSpPr>
        <p:grpSpPr bwMode="auto">
          <a:xfrm>
            <a:off x="1663700" y="4595813"/>
            <a:ext cx="1308100" cy="773112"/>
            <a:chOff x="1048" y="2895"/>
            <a:chExt cx="824" cy="487"/>
          </a:xfrm>
        </p:grpSpPr>
        <p:sp>
          <p:nvSpPr>
            <p:cNvPr id="75795" name="Line 19"/>
            <p:cNvSpPr>
              <a:spLocks noChangeShapeType="1"/>
            </p:cNvSpPr>
            <p:nvPr/>
          </p:nvSpPr>
          <p:spPr bwMode="auto">
            <a:xfrm flipH="1" flipV="1">
              <a:off x="1192" y="2895"/>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88" name="Text Box 20"/>
            <p:cNvSpPr txBox="1">
              <a:spLocks noChangeArrowheads="1"/>
            </p:cNvSpPr>
            <p:nvPr/>
          </p:nvSpPr>
          <p:spPr bwMode="auto">
            <a:xfrm>
              <a:off x="1048" y="3149"/>
              <a:ext cx="525" cy="23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lgn="l">
                <a:spcBef>
                  <a:spcPct val="50000"/>
                </a:spcBef>
                <a:defRPr/>
              </a:pPr>
              <a:r>
                <a:rPr kumimoji="1" lang="zh-CN" altLang="en-US">
                  <a:solidFill>
                    <a:srgbClr val="FF0000"/>
                  </a:solidFill>
                  <a:effectLst>
                    <a:outerShdw blurRad="38100" dist="38100" dir="2700000" algn="tl">
                      <a:srgbClr val="000000"/>
                    </a:outerShdw>
                  </a:effectLst>
                  <a:latin typeface="楷体_GB2312" pitchFamily="49" charset="-122"/>
                  <a:ea typeface="楷体_GB2312" pitchFamily="49" charset="-122"/>
                </a:rPr>
                <a:t>返回</a:t>
              </a:r>
              <a:r>
                <a:rPr kumimoji="1" lang="en-US" altLang="zh-CN">
                  <a:solidFill>
                    <a:srgbClr val="FF0000"/>
                  </a:solidFill>
                  <a:effectLst>
                    <a:outerShdw blurRad="38100" dist="38100" dir="2700000" algn="tl">
                      <a:srgbClr val="000000"/>
                    </a:outerShdw>
                  </a:effectLst>
                  <a:latin typeface="楷体_GB2312" pitchFamily="49" charset="-122"/>
                  <a:ea typeface="楷体_GB2312" pitchFamily="49" charset="-122"/>
                </a:rPr>
                <a:t>6</a:t>
              </a:r>
            </a:p>
          </p:txBody>
        </p:sp>
      </p:grpSp>
      <p:grpSp>
        <p:nvGrpSpPr>
          <p:cNvPr id="339989" name="Group 21"/>
          <p:cNvGrpSpPr>
            <a:grpSpLocks/>
          </p:cNvGrpSpPr>
          <p:nvPr/>
        </p:nvGrpSpPr>
        <p:grpSpPr bwMode="auto">
          <a:xfrm>
            <a:off x="900113" y="2205038"/>
            <a:ext cx="3527425" cy="2520950"/>
            <a:chOff x="567" y="1389"/>
            <a:chExt cx="2222" cy="1588"/>
          </a:xfrm>
        </p:grpSpPr>
        <p:sp>
          <p:nvSpPr>
            <p:cNvPr id="75793" name="Line 22"/>
            <p:cNvSpPr>
              <a:spLocks noChangeShapeType="1"/>
            </p:cNvSpPr>
            <p:nvPr/>
          </p:nvSpPr>
          <p:spPr bwMode="auto">
            <a:xfrm flipV="1">
              <a:off x="567" y="1389"/>
              <a:ext cx="2222" cy="158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39991" name="Text Box 23"/>
            <p:cNvSpPr txBox="1">
              <a:spLocks noChangeArrowheads="1"/>
            </p:cNvSpPr>
            <p:nvPr/>
          </p:nvSpPr>
          <p:spPr bwMode="auto">
            <a:xfrm>
              <a:off x="2200" y="1842"/>
              <a:ext cx="589" cy="23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lgn="l">
                <a:spcBef>
                  <a:spcPct val="50000"/>
                </a:spcBef>
                <a:defRPr/>
              </a:pPr>
              <a:r>
                <a:rPr kumimoji="1" lang="zh-CN" altLang="en-US">
                  <a:solidFill>
                    <a:srgbClr val="FF0000"/>
                  </a:solidFill>
                  <a:effectLst>
                    <a:outerShdw blurRad="38100" dist="38100" dir="2700000" algn="tl">
                      <a:srgbClr val="000000"/>
                    </a:outerShdw>
                  </a:effectLst>
                  <a:latin typeface="楷体_GB2312" pitchFamily="49" charset="-122"/>
                  <a:ea typeface="楷体_GB2312" pitchFamily="49" charset="-122"/>
                </a:rPr>
                <a:t>返回</a:t>
              </a:r>
              <a:r>
                <a:rPr kumimoji="1" lang="en-US" altLang="zh-CN">
                  <a:solidFill>
                    <a:srgbClr val="FF0000"/>
                  </a:solidFill>
                  <a:effectLst>
                    <a:outerShdw blurRad="38100" dist="38100" dir="2700000" algn="tl">
                      <a:srgbClr val="000000"/>
                    </a:outerShdw>
                  </a:effectLst>
                  <a:latin typeface="楷体_GB2312" pitchFamily="49" charset="-122"/>
                  <a:ea typeface="楷体_GB2312" pitchFamily="49" charset="-122"/>
                </a:rPr>
                <a:t>24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box(out)">
                                      <p:cBhvr>
                                        <p:cTn id="7" dur="500"/>
                                        <p:tgtEl>
                                          <p:spTgt spid="33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39979"/>
                                        </p:tgtEl>
                                        <p:attrNameLst>
                                          <p:attrName>style.visibility</p:attrName>
                                        </p:attrNameLst>
                                      </p:cBhvr>
                                      <p:to>
                                        <p:strVal val="visible"/>
                                      </p:to>
                                    </p:set>
                                    <p:animEffect transition="in" filter="strips(downLeft)">
                                      <p:cBhvr>
                                        <p:cTn id="12" dur="500"/>
                                        <p:tgtEl>
                                          <p:spTgt spid="339979"/>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9972"/>
                                        </p:tgtEl>
                                        <p:attrNameLst>
                                          <p:attrName>style.visibility</p:attrName>
                                        </p:attrNameLst>
                                      </p:cBhvr>
                                      <p:to>
                                        <p:strVal val="visible"/>
                                      </p:to>
                                    </p:set>
                                    <p:animEffect transition="in" filter="box(out)">
                                      <p:cBhvr>
                                        <p:cTn id="15" dur="500"/>
                                        <p:tgtEl>
                                          <p:spTgt spid="3399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339976"/>
                                        </p:tgtEl>
                                        <p:attrNameLst>
                                          <p:attrName>style.visibility</p:attrName>
                                        </p:attrNameLst>
                                      </p:cBhvr>
                                      <p:to>
                                        <p:strVal val="visible"/>
                                      </p:to>
                                    </p:set>
                                    <p:animEffect transition="in" filter="strips(upRight)">
                                      <p:cBhvr>
                                        <p:cTn id="20" dur="500"/>
                                        <p:tgtEl>
                                          <p:spTgt spid="339976"/>
                                        </p:tgtEl>
                                      </p:cBhvr>
                                    </p:animEffect>
                                  </p:childTnLst>
                                </p:cTn>
                              </p:par>
                            </p:childTnLst>
                          </p:cTn>
                        </p:par>
                        <p:par>
                          <p:cTn id="21" fill="hold" nodeType="afterGroup">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339973"/>
                                        </p:tgtEl>
                                        <p:attrNameLst>
                                          <p:attrName>style.visibility</p:attrName>
                                        </p:attrNameLst>
                                      </p:cBhvr>
                                      <p:to>
                                        <p:strVal val="visible"/>
                                      </p:to>
                                    </p:set>
                                    <p:animEffect transition="in" filter="box(out)">
                                      <p:cBhvr>
                                        <p:cTn id="24" dur="500"/>
                                        <p:tgtEl>
                                          <p:spTgt spid="3399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339977"/>
                                        </p:tgtEl>
                                        <p:attrNameLst>
                                          <p:attrName>style.visibility</p:attrName>
                                        </p:attrNameLst>
                                      </p:cBhvr>
                                      <p:to>
                                        <p:strVal val="visible"/>
                                      </p:to>
                                    </p:set>
                                    <p:animEffect transition="in" filter="strips(upRight)">
                                      <p:cBhvr>
                                        <p:cTn id="29" dur="500"/>
                                        <p:tgtEl>
                                          <p:spTgt spid="339977"/>
                                        </p:tgtEl>
                                      </p:cBhvr>
                                    </p:animEffect>
                                  </p:childTnLst>
                                </p:cTn>
                              </p:par>
                            </p:childTnLst>
                          </p:cTn>
                        </p:par>
                        <p:par>
                          <p:cTn id="30" fill="hold" nodeType="afterGroup">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339974"/>
                                        </p:tgtEl>
                                        <p:attrNameLst>
                                          <p:attrName>style.visibility</p:attrName>
                                        </p:attrNameLst>
                                      </p:cBhvr>
                                      <p:to>
                                        <p:strVal val="visible"/>
                                      </p:to>
                                    </p:set>
                                    <p:animEffect transition="in" filter="box(out)">
                                      <p:cBhvr>
                                        <p:cTn id="33" dur="500"/>
                                        <p:tgtEl>
                                          <p:spTgt spid="339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339978"/>
                                        </p:tgtEl>
                                        <p:attrNameLst>
                                          <p:attrName>style.visibility</p:attrName>
                                        </p:attrNameLst>
                                      </p:cBhvr>
                                      <p:to>
                                        <p:strVal val="visible"/>
                                      </p:to>
                                    </p:set>
                                    <p:animEffect transition="in" filter="strips(upRight)">
                                      <p:cBhvr>
                                        <p:cTn id="38" dur="500"/>
                                        <p:tgtEl>
                                          <p:spTgt spid="339978"/>
                                        </p:tgtEl>
                                      </p:cBhvr>
                                    </p:animEffect>
                                  </p:child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339975"/>
                                        </p:tgtEl>
                                        <p:attrNameLst>
                                          <p:attrName>style.visibility</p:attrName>
                                        </p:attrNameLst>
                                      </p:cBhvr>
                                      <p:to>
                                        <p:strVal val="visible"/>
                                      </p:to>
                                    </p:set>
                                    <p:animEffect transition="in" filter="box(out)">
                                      <p:cBhvr>
                                        <p:cTn id="42" dur="500"/>
                                        <p:tgtEl>
                                          <p:spTgt spid="3399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339980"/>
                                        </p:tgtEl>
                                        <p:attrNameLst>
                                          <p:attrName>style.visibility</p:attrName>
                                        </p:attrNameLst>
                                      </p:cBhvr>
                                      <p:to>
                                        <p:strVal val="visible"/>
                                      </p:to>
                                    </p:set>
                                    <p:animEffect transition="in" filter="strips(downLeft)">
                                      <p:cBhvr>
                                        <p:cTn id="47" dur="500"/>
                                        <p:tgtEl>
                                          <p:spTgt spid="3399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339983"/>
                                        </p:tgtEl>
                                        <p:attrNameLst>
                                          <p:attrName>style.visibility</p:attrName>
                                        </p:attrNameLst>
                                      </p:cBhvr>
                                      <p:to>
                                        <p:strVal val="visible"/>
                                      </p:to>
                                    </p:set>
                                    <p:animEffect transition="in" filter="strips(downLeft)">
                                      <p:cBhvr>
                                        <p:cTn id="52" dur="500"/>
                                        <p:tgtEl>
                                          <p:spTgt spid="3399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339986"/>
                                        </p:tgtEl>
                                        <p:attrNameLst>
                                          <p:attrName>style.visibility</p:attrName>
                                        </p:attrNameLst>
                                      </p:cBhvr>
                                      <p:to>
                                        <p:strVal val="visible"/>
                                      </p:to>
                                    </p:set>
                                    <p:animEffect transition="in" filter="strips(downLeft)">
                                      <p:cBhvr>
                                        <p:cTn id="57" dur="500"/>
                                        <p:tgtEl>
                                          <p:spTgt spid="3399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339989"/>
                                        </p:tgtEl>
                                        <p:attrNameLst>
                                          <p:attrName>style.visibility</p:attrName>
                                        </p:attrNameLst>
                                      </p:cBhvr>
                                      <p:to>
                                        <p:strVal val="visible"/>
                                      </p:to>
                                    </p:set>
                                    <p:animEffect transition="in" filter="strips(upRight)">
                                      <p:cBhvr>
                                        <p:cTn id="62" dur="500"/>
                                        <p:tgtEl>
                                          <p:spTgt spid="33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nimBg="1"/>
      <p:bldP spid="339972" grpId="0" animBg="1"/>
      <p:bldP spid="339973" grpId="0" animBg="1"/>
      <p:bldP spid="339974" grpId="0" animBg="1"/>
      <p:bldP spid="339975" grpId="0" animBg="1"/>
      <p:bldP spid="339976" grpId="0" animBg="1"/>
      <p:bldP spid="339977" grpId="0" animBg="1"/>
      <p:bldP spid="339978" grpId="0" animBg="1"/>
      <p:bldP spid="339979"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542FCB6-4CA0-4FFA-A1B7-FF860180D0CF}" type="slidenum">
              <a:rPr lang="zh-CN" altLang="en-US" b="1">
                <a:solidFill>
                  <a:srgbClr val="FF9900"/>
                </a:solidFill>
              </a:rPr>
              <a:pPr>
                <a:defRPr/>
              </a:pPr>
              <a:t>68</a:t>
            </a:fld>
            <a:r>
              <a:rPr lang="zh-CN" altLang="en-US" b="1"/>
              <a:t> </a:t>
            </a:r>
            <a:r>
              <a:rPr lang="zh-CN" altLang="en-US"/>
              <a:t>页</a:t>
            </a:r>
          </a:p>
        </p:txBody>
      </p:sp>
      <p:sp>
        <p:nvSpPr>
          <p:cNvPr id="206851" name="Rectangle 3"/>
          <p:cNvSpPr>
            <a:spLocks noGrp="1" noChangeArrowheads="1"/>
          </p:cNvSpPr>
          <p:nvPr>
            <p:ph type="body" sz="half" idx="1"/>
          </p:nvPr>
        </p:nvSpPr>
        <p:spPr>
          <a:xfrm>
            <a:off x="539750" y="692150"/>
            <a:ext cx="2338388" cy="461963"/>
          </a:xfrm>
          <a:gradFill rotWithShape="1">
            <a:gsLst>
              <a:gs pos="0">
                <a:schemeClr val="accent1"/>
              </a:gs>
              <a:gs pos="100000">
                <a:schemeClr val="bg1"/>
              </a:gs>
            </a:gsLst>
            <a:lin ang="5400000" scaled="1"/>
          </a:gradFill>
          <a:ln w="38100" cap="flat" cmpd="dbl">
            <a:solidFill>
              <a:srgbClr val="0000FF"/>
            </a:solidFill>
            <a:miter lim="800000"/>
            <a:headEnd/>
            <a:tailEnd/>
          </a:ln>
        </p:spPr>
        <p:txBody>
          <a:bodyPr wrap="none" lIns="91440" tIns="45720" rIns="91440" bIns="45720">
            <a:spAutoFit/>
          </a:bodyPr>
          <a:lstStyle/>
          <a:p>
            <a:pPr marL="0" indent="0" defTabSz="914400">
              <a:spcBef>
                <a:spcPct val="0"/>
              </a:spcBef>
              <a:buFontTx/>
              <a:buNone/>
              <a:defRPr/>
            </a:pPr>
            <a:r>
              <a:rPr lang="zh-CN" altLang="en-US" sz="2400">
                <a:effectLst>
                  <a:outerShdw blurRad="38100" dist="38100" dir="2700000" algn="tl">
                    <a:srgbClr val="000000"/>
                  </a:outerShdw>
                </a:effectLst>
                <a:ea typeface="楷体_GB2312" pitchFamily="49" charset="-122"/>
              </a:rPr>
              <a:t>变量的数据类型</a:t>
            </a:r>
          </a:p>
        </p:txBody>
      </p:sp>
      <p:sp>
        <p:nvSpPr>
          <p:cNvPr id="206852" name="Text Box 4"/>
          <p:cNvSpPr txBox="1">
            <a:spLocks noChangeArrowheads="1"/>
          </p:cNvSpPr>
          <p:nvPr/>
        </p:nvSpPr>
        <p:spPr bwMode="auto">
          <a:xfrm>
            <a:off x="228600" y="1314450"/>
            <a:ext cx="3733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400"/>
              <a:t>        char </a:t>
            </a:r>
            <a:r>
              <a:rPr kumimoji="1" lang="zh-CN" altLang="zh-CN" sz="2400"/>
              <a:t>型</a:t>
            </a:r>
            <a:endParaRPr kumimoji="1" lang="zh-CN" altLang="en-US" sz="2400"/>
          </a:p>
          <a:p>
            <a:pPr algn="l" eaLnBrk="1" hangingPunct="1"/>
            <a:endParaRPr kumimoji="1" lang="zh-CN" altLang="en-US" sz="2400"/>
          </a:p>
          <a:p>
            <a:pPr algn="l" eaLnBrk="1" hangingPunct="1"/>
            <a:r>
              <a:rPr kumimoji="1" lang="zh-CN" altLang="en-US" sz="2400"/>
              <a:t>        </a:t>
            </a:r>
            <a:r>
              <a:rPr kumimoji="1" lang="en-US" altLang="en-US" sz="2400"/>
              <a:t>int </a:t>
            </a:r>
            <a:r>
              <a:rPr kumimoji="1" lang="zh-CN" altLang="zh-CN" sz="2400"/>
              <a:t>型</a:t>
            </a:r>
            <a:endParaRPr kumimoji="1" lang="zh-CN" altLang="en-US" sz="2400"/>
          </a:p>
          <a:p>
            <a:pPr algn="l" eaLnBrk="1" hangingPunct="1"/>
            <a:endParaRPr kumimoji="1" lang="zh-CN" altLang="en-US" sz="2400"/>
          </a:p>
          <a:p>
            <a:pPr algn="l" eaLnBrk="1" hangingPunct="1"/>
            <a:r>
              <a:rPr kumimoji="1" lang="zh-CN" altLang="en-US" sz="2400"/>
              <a:t>        </a:t>
            </a:r>
            <a:r>
              <a:rPr kumimoji="1" lang="en-US" altLang="en-US" sz="2400"/>
              <a:t>float </a:t>
            </a:r>
            <a:r>
              <a:rPr kumimoji="1" lang="zh-CN" altLang="zh-CN" sz="2400"/>
              <a:t>型</a:t>
            </a:r>
            <a:endParaRPr kumimoji="1" lang="zh-CN" altLang="en-US" sz="2400"/>
          </a:p>
          <a:p>
            <a:pPr algn="l" eaLnBrk="1" hangingPunct="1"/>
            <a:endParaRPr kumimoji="1" lang="zh-CN" altLang="en-US" sz="2400"/>
          </a:p>
          <a:p>
            <a:pPr algn="l" eaLnBrk="1" hangingPunct="1"/>
            <a:r>
              <a:rPr kumimoji="1" lang="zh-CN" altLang="en-US" sz="2400"/>
              <a:t>        </a:t>
            </a:r>
            <a:r>
              <a:rPr kumimoji="1" lang="en-US" altLang="en-US" sz="2400"/>
              <a:t>double </a:t>
            </a:r>
            <a:r>
              <a:rPr kumimoji="1" lang="zh-CN" altLang="zh-CN" sz="2400"/>
              <a:t>型</a:t>
            </a:r>
            <a:endParaRPr kumimoji="1" lang="zh-CN" altLang="en-US" sz="2400" b="0"/>
          </a:p>
        </p:txBody>
      </p:sp>
      <p:sp>
        <p:nvSpPr>
          <p:cNvPr id="206853" name="Rectangle 5"/>
          <p:cNvSpPr>
            <a:spLocks noChangeArrowheads="1"/>
          </p:cNvSpPr>
          <p:nvPr/>
        </p:nvSpPr>
        <p:spPr bwMode="auto">
          <a:xfrm>
            <a:off x="2362200" y="1447800"/>
            <a:ext cx="762000" cy="228600"/>
          </a:xfrm>
          <a:prstGeom prst="rect">
            <a:avLst/>
          </a:prstGeom>
          <a:solidFill>
            <a:srgbClr val="0000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854" name="Group 6"/>
          <p:cNvGrpSpPr>
            <a:grpSpLocks/>
          </p:cNvGrpSpPr>
          <p:nvPr/>
        </p:nvGrpSpPr>
        <p:grpSpPr bwMode="auto">
          <a:xfrm>
            <a:off x="2362200" y="2209800"/>
            <a:ext cx="1524000" cy="228600"/>
            <a:chOff x="1488" y="1200"/>
            <a:chExt cx="960" cy="144"/>
          </a:xfrm>
        </p:grpSpPr>
        <p:sp>
          <p:nvSpPr>
            <p:cNvPr id="76830" name="Rectangle 7"/>
            <p:cNvSpPr>
              <a:spLocks noChangeArrowheads="1"/>
            </p:cNvSpPr>
            <p:nvPr/>
          </p:nvSpPr>
          <p:spPr bwMode="auto">
            <a:xfrm>
              <a:off x="1488" y="1200"/>
              <a:ext cx="960" cy="144"/>
            </a:xfrm>
            <a:prstGeom prst="rect">
              <a:avLst/>
            </a:prstGeom>
            <a:solidFill>
              <a:srgbClr val="0000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8"/>
            <p:cNvSpPr>
              <a:spLocks noChangeShapeType="1"/>
            </p:cNvSpPr>
            <p:nvPr/>
          </p:nvSpPr>
          <p:spPr bwMode="auto">
            <a:xfrm>
              <a:off x="1968" y="1200"/>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57" name="Group 9"/>
          <p:cNvGrpSpPr>
            <a:grpSpLocks/>
          </p:cNvGrpSpPr>
          <p:nvPr/>
        </p:nvGrpSpPr>
        <p:grpSpPr bwMode="auto">
          <a:xfrm>
            <a:off x="2362200" y="2895600"/>
            <a:ext cx="3048000" cy="228600"/>
            <a:chOff x="1488" y="1632"/>
            <a:chExt cx="1920" cy="144"/>
          </a:xfrm>
        </p:grpSpPr>
        <p:sp>
          <p:nvSpPr>
            <p:cNvPr id="76826" name="Rectangle 10"/>
            <p:cNvSpPr>
              <a:spLocks noChangeArrowheads="1"/>
            </p:cNvSpPr>
            <p:nvPr/>
          </p:nvSpPr>
          <p:spPr bwMode="auto">
            <a:xfrm>
              <a:off x="1488" y="1632"/>
              <a:ext cx="1920" cy="144"/>
            </a:xfrm>
            <a:prstGeom prst="rect">
              <a:avLst/>
            </a:prstGeom>
            <a:solidFill>
              <a:srgbClr val="0000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7" name="Line 11"/>
            <p:cNvSpPr>
              <a:spLocks noChangeShapeType="1"/>
            </p:cNvSpPr>
            <p:nvPr/>
          </p:nvSpPr>
          <p:spPr bwMode="auto">
            <a:xfrm>
              <a:off x="1968" y="163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Line 12"/>
            <p:cNvSpPr>
              <a:spLocks noChangeShapeType="1"/>
            </p:cNvSpPr>
            <p:nvPr/>
          </p:nvSpPr>
          <p:spPr bwMode="auto">
            <a:xfrm>
              <a:off x="2928" y="163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Line 13"/>
            <p:cNvSpPr>
              <a:spLocks noChangeShapeType="1"/>
            </p:cNvSpPr>
            <p:nvPr/>
          </p:nvSpPr>
          <p:spPr bwMode="auto">
            <a:xfrm>
              <a:off x="2448" y="163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62" name="Group 14"/>
          <p:cNvGrpSpPr>
            <a:grpSpLocks/>
          </p:cNvGrpSpPr>
          <p:nvPr/>
        </p:nvGrpSpPr>
        <p:grpSpPr bwMode="auto">
          <a:xfrm>
            <a:off x="2362200" y="3657600"/>
            <a:ext cx="6096000" cy="228600"/>
            <a:chOff x="1488" y="2112"/>
            <a:chExt cx="3840" cy="144"/>
          </a:xfrm>
        </p:grpSpPr>
        <p:sp>
          <p:nvSpPr>
            <p:cNvPr id="76818" name="Rectangle 15"/>
            <p:cNvSpPr>
              <a:spLocks noChangeArrowheads="1"/>
            </p:cNvSpPr>
            <p:nvPr/>
          </p:nvSpPr>
          <p:spPr bwMode="auto">
            <a:xfrm>
              <a:off x="1488" y="2112"/>
              <a:ext cx="3840" cy="144"/>
            </a:xfrm>
            <a:prstGeom prst="rect">
              <a:avLst/>
            </a:prstGeom>
            <a:solidFill>
              <a:srgbClr val="0000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16"/>
            <p:cNvSpPr>
              <a:spLocks noChangeShapeType="1"/>
            </p:cNvSpPr>
            <p:nvPr/>
          </p:nvSpPr>
          <p:spPr bwMode="auto">
            <a:xfrm>
              <a:off x="196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Line 17"/>
            <p:cNvSpPr>
              <a:spLocks noChangeShapeType="1"/>
            </p:cNvSpPr>
            <p:nvPr/>
          </p:nvSpPr>
          <p:spPr bwMode="auto">
            <a:xfrm>
              <a:off x="244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18"/>
            <p:cNvSpPr>
              <a:spLocks noChangeShapeType="1"/>
            </p:cNvSpPr>
            <p:nvPr/>
          </p:nvSpPr>
          <p:spPr bwMode="auto">
            <a:xfrm>
              <a:off x="292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19"/>
            <p:cNvSpPr>
              <a:spLocks noChangeShapeType="1"/>
            </p:cNvSpPr>
            <p:nvPr/>
          </p:nvSpPr>
          <p:spPr bwMode="auto">
            <a:xfrm>
              <a:off x="340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0"/>
            <p:cNvSpPr>
              <a:spLocks noChangeShapeType="1"/>
            </p:cNvSpPr>
            <p:nvPr/>
          </p:nvSpPr>
          <p:spPr bwMode="auto">
            <a:xfrm>
              <a:off x="388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Line 21"/>
            <p:cNvSpPr>
              <a:spLocks noChangeShapeType="1"/>
            </p:cNvSpPr>
            <p:nvPr/>
          </p:nvSpPr>
          <p:spPr bwMode="auto">
            <a:xfrm>
              <a:off x="436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Line 22"/>
            <p:cNvSpPr>
              <a:spLocks noChangeShapeType="1"/>
            </p:cNvSpPr>
            <p:nvPr/>
          </p:nvSpPr>
          <p:spPr bwMode="auto">
            <a:xfrm>
              <a:off x="4848" y="2112"/>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871" name="Text Box 23"/>
          <p:cNvSpPr txBox="1">
            <a:spLocks noChangeArrowheads="1"/>
          </p:cNvSpPr>
          <p:nvPr/>
        </p:nvSpPr>
        <p:spPr bwMode="auto">
          <a:xfrm>
            <a:off x="76200" y="4286250"/>
            <a:ext cx="9067800" cy="830263"/>
          </a:xfrm>
          <a:prstGeom prst="rect">
            <a:avLst/>
          </a:prstGeom>
          <a:gradFill rotWithShape="0">
            <a:gsLst>
              <a:gs pos="0">
                <a:srgbClr val="000032"/>
              </a:gs>
              <a:gs pos="100000">
                <a:srgbClr val="00FFFF"/>
              </a:gs>
            </a:gsLst>
            <a:lin ang="0" scaled="1"/>
          </a:gradFill>
          <a:ln>
            <a:noFill/>
          </a:ln>
          <a:effectLst/>
          <a:extLst>
            <a:ext uri="{91240B29-F687-4F45-9708-019B960494DF}">
              <a14:hiddenLine xmlns:a14="http://schemas.microsoft.com/office/drawing/2010/main" w="57150" cmpd="thickThin">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zh-CN" altLang="en-US" sz="2400">
                <a:solidFill>
                  <a:schemeClr val="bg1"/>
                </a:solidFill>
                <a:effectLst>
                  <a:outerShdw blurRad="38100" dist="38100" dir="2700000" algn="tl">
                    <a:srgbClr val="000000"/>
                  </a:outerShdw>
                </a:effectLst>
                <a:ea typeface="楷体_GB2312" pitchFamily="49" charset="-122"/>
              </a:rPr>
              <a:t>总结</a:t>
            </a:r>
            <a:r>
              <a:rPr kumimoji="1" lang="zh-CN" altLang="en-US" sz="2400">
                <a:solidFill>
                  <a:schemeClr val="bg1"/>
                </a:solidFill>
                <a:effectLst>
                  <a:outerShdw blurRad="38100" dist="38100" dir="2700000" algn="tl">
                    <a:srgbClr val="000000"/>
                  </a:outerShdw>
                </a:effectLst>
                <a:ea typeface="宋体" pitchFamily="2" charset="-122"/>
              </a:rPr>
              <a:t>：</a:t>
            </a:r>
            <a:r>
              <a:rPr kumimoji="1" lang="zh-CN" altLang="en-US" sz="2400">
                <a:solidFill>
                  <a:srgbClr val="CCCC00"/>
                </a:solidFill>
                <a:effectLst>
                  <a:outerShdw blurRad="38100" dist="38100" dir="2700000" algn="tl">
                    <a:srgbClr val="000000"/>
                  </a:outerShdw>
                </a:effectLst>
                <a:latin typeface="楷体_GB2312" pitchFamily="49" charset="-122"/>
                <a:ea typeface="楷体_GB2312" pitchFamily="49" charset="-122"/>
              </a:rPr>
              <a:t>数据类型</a:t>
            </a:r>
            <a:r>
              <a:rPr kumimoji="1" lang="zh-CN" altLang="en-US" sz="2400">
                <a:solidFill>
                  <a:srgbClr val="FFFFFF"/>
                </a:solidFill>
                <a:effectLst>
                  <a:outerShdw blurRad="38100" dist="38100" dir="2700000" algn="tl">
                    <a:srgbClr val="000000"/>
                  </a:outerShdw>
                </a:effectLst>
                <a:latin typeface="楷体_GB2312" pitchFamily="49" charset="-122"/>
                <a:ea typeface="楷体_GB2312" pitchFamily="49" charset="-122"/>
              </a:rPr>
              <a:t>决定为变量分配的内存单元的</a:t>
            </a:r>
            <a:r>
              <a:rPr kumimoji="1" lang="zh-CN" altLang="en-US" sz="2400">
                <a:solidFill>
                  <a:srgbClr val="00CC00"/>
                </a:solidFill>
                <a:effectLst>
                  <a:outerShdw blurRad="38100" dist="38100" dir="2700000" algn="tl">
                    <a:srgbClr val="000000"/>
                  </a:outerShdw>
                </a:effectLst>
                <a:latin typeface="楷体_GB2312" pitchFamily="49" charset="-122"/>
                <a:ea typeface="楷体_GB2312" pitchFamily="49" charset="-122"/>
              </a:rPr>
              <a:t>长度</a:t>
            </a:r>
            <a:r>
              <a:rPr kumimoji="1" lang="zh-CN" altLang="en-US" sz="2400">
                <a:effectLst>
                  <a:outerShdw blurRad="38100" dist="38100" dir="2700000" algn="tl">
                    <a:srgbClr val="FFFFFF"/>
                  </a:outerShdw>
                </a:effectLst>
                <a:latin typeface="楷体_GB2312" pitchFamily="49" charset="-122"/>
                <a:ea typeface="楷体_GB2312" pitchFamily="49" charset="-122"/>
              </a:rPr>
              <a:t>，数据的</a:t>
            </a:r>
            <a:r>
              <a:rPr kumimoji="1" lang="zh-CN" altLang="en-US" sz="2400">
                <a:solidFill>
                  <a:srgbClr val="00CC00"/>
                </a:solidFill>
                <a:effectLst>
                  <a:outerShdw blurRad="38100" dist="38100" dir="2700000" algn="tl">
                    <a:srgbClr val="000000"/>
                  </a:outerShdw>
                </a:effectLst>
                <a:latin typeface="楷体_GB2312" pitchFamily="49" charset="-122"/>
                <a:ea typeface="楷体_GB2312" pitchFamily="49" charset="-122"/>
              </a:rPr>
              <a:t>存放</a:t>
            </a:r>
          </a:p>
          <a:p>
            <a:pPr algn="l">
              <a:defRPr/>
            </a:pPr>
            <a:r>
              <a:rPr kumimoji="1" lang="zh-CN" altLang="en-US" sz="2400">
                <a:solidFill>
                  <a:srgbClr val="00CC00"/>
                </a:solidFill>
                <a:effectLst>
                  <a:outerShdw blurRad="38100" dist="38100" dir="2700000" algn="tl">
                    <a:srgbClr val="000000"/>
                  </a:outerShdw>
                </a:effectLst>
                <a:latin typeface="楷体_GB2312" pitchFamily="49" charset="-122"/>
                <a:ea typeface="楷体_GB2312" pitchFamily="49" charset="-122"/>
              </a:rPr>
              <a:t>      形式。</a:t>
            </a:r>
            <a:r>
              <a:rPr kumimoji="1" lang="zh-CN" altLang="en-US" sz="2400">
                <a:effectLst>
                  <a:outerShdw blurRad="38100" dist="38100" dir="2700000" algn="tl">
                    <a:srgbClr val="FFFFFF"/>
                  </a:outerShdw>
                </a:effectLst>
                <a:ea typeface="宋体" pitchFamily="2" charset="-122"/>
              </a:rPr>
              <a:t>（从程序设计角度，决定了</a:t>
            </a:r>
            <a:r>
              <a:rPr kumimoji="1" lang="zh-CN" altLang="en-US" sz="2400">
                <a:solidFill>
                  <a:srgbClr val="FFFF00"/>
                </a:solidFill>
                <a:effectLst>
                  <a:outerShdw blurRad="38100" dist="38100" dir="2700000" algn="tl">
                    <a:srgbClr val="000000"/>
                  </a:outerShdw>
                </a:effectLst>
                <a:ea typeface="宋体" pitchFamily="2" charset="-122"/>
              </a:rPr>
              <a:t>可以表示的</a:t>
            </a:r>
            <a:r>
              <a:rPr kumimoji="1" lang="zh-CN" altLang="en-US" sz="2400">
                <a:effectLst>
                  <a:outerShdw blurRad="38100" dist="38100" dir="2700000" algn="tl">
                    <a:srgbClr val="FFFFFF"/>
                  </a:outerShdw>
                </a:effectLst>
                <a:ea typeface="宋体" pitchFamily="2" charset="-122"/>
              </a:rPr>
              <a:t>数的范围）</a:t>
            </a:r>
            <a:endParaRPr kumimoji="1" lang="zh-CN" altLang="en-US" sz="2000">
              <a:effectLst>
                <a:outerShdw blurRad="38100" dist="38100" dir="2700000" algn="tl">
                  <a:srgbClr val="FFFFFF"/>
                </a:outerShdw>
              </a:effectLst>
              <a:ea typeface="宋体" pitchFamily="2" charset="-122"/>
            </a:endParaRPr>
          </a:p>
        </p:txBody>
      </p:sp>
      <p:sp>
        <p:nvSpPr>
          <p:cNvPr id="206872" name="Text Box 24"/>
          <p:cNvSpPr txBox="1">
            <a:spLocks noChangeArrowheads="1"/>
          </p:cNvSpPr>
          <p:nvPr/>
        </p:nvSpPr>
        <p:spPr bwMode="auto">
          <a:xfrm>
            <a:off x="76200" y="5300663"/>
            <a:ext cx="9067800" cy="1200150"/>
          </a:xfrm>
          <a:prstGeom prst="rect">
            <a:avLst/>
          </a:prstGeom>
          <a:gradFill rotWithShape="0">
            <a:gsLst>
              <a:gs pos="0">
                <a:schemeClr val="bg1"/>
              </a:gs>
              <a:gs pos="100000">
                <a:srgbClr val="CCFFFF"/>
              </a:gs>
            </a:gsLst>
            <a:path path="rect">
              <a:fillToRect l="100000" t="10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zh-CN" altLang="en-US" sz="2400">
                <a:solidFill>
                  <a:schemeClr val="hlink"/>
                </a:solidFill>
                <a:effectLst>
                  <a:outerShdw blurRad="38100" dist="38100" dir="2700000" algn="tl">
                    <a:srgbClr val="C0C0C0"/>
                  </a:outerShdw>
                </a:effectLst>
                <a:ea typeface="楷体_GB2312" pitchFamily="49" charset="-122"/>
              </a:rPr>
              <a:t>问题</a:t>
            </a:r>
            <a:r>
              <a:rPr kumimoji="1" lang="zh-CN" altLang="en-US" sz="2400">
                <a:effectLst>
                  <a:outerShdw blurRad="38100" dist="38100" dir="2700000" algn="tl">
                    <a:srgbClr val="C0C0C0"/>
                  </a:outerShdw>
                </a:effectLst>
                <a:ea typeface="宋体" pitchFamily="2" charset="-122"/>
              </a:rPr>
              <a:t>：</a:t>
            </a:r>
            <a:r>
              <a:rPr kumimoji="1" lang="en-US" altLang="zh-CN" sz="2400">
                <a:effectLst>
                  <a:outerShdw blurRad="38100" dist="38100" dir="2700000" algn="tl">
                    <a:srgbClr val="C0C0C0"/>
                  </a:outerShdw>
                </a:effectLst>
                <a:ea typeface="宋体" pitchFamily="2" charset="-122"/>
              </a:rPr>
              <a:t>1. </a:t>
            </a:r>
            <a:r>
              <a:rPr kumimoji="1" lang="zh-CN" altLang="en-US" sz="2400">
                <a:solidFill>
                  <a:srgbClr val="FF0000"/>
                </a:solidFill>
                <a:effectLst>
                  <a:outerShdw blurRad="38100" dist="38100" dir="2700000" algn="tl">
                    <a:srgbClr val="C0C0C0"/>
                  </a:outerShdw>
                </a:effectLst>
                <a:ea typeface="宋体" pitchFamily="2" charset="-122"/>
              </a:rPr>
              <a:t>何时</a:t>
            </a:r>
            <a:r>
              <a:rPr kumimoji="1" lang="zh-CN" altLang="en-US" sz="2400">
                <a:effectLst>
                  <a:outerShdw blurRad="38100" dist="38100" dir="2700000" algn="tl">
                    <a:srgbClr val="C0C0C0"/>
                  </a:outerShdw>
                </a:effectLst>
                <a:ea typeface="宋体" pitchFamily="2" charset="-122"/>
              </a:rPr>
              <a:t>为变量分配内存单元？</a:t>
            </a:r>
          </a:p>
          <a:p>
            <a:pPr algn="l">
              <a:defRPr/>
            </a:pPr>
            <a:r>
              <a:rPr kumimoji="1" lang="zh-CN" altLang="en-US" sz="2400">
                <a:effectLst>
                  <a:outerShdw blurRad="38100" dist="38100" dir="2700000" algn="tl">
                    <a:srgbClr val="C0C0C0"/>
                  </a:outerShdw>
                </a:effectLst>
                <a:ea typeface="宋体" pitchFamily="2" charset="-122"/>
              </a:rPr>
              <a:t>           </a:t>
            </a:r>
            <a:r>
              <a:rPr kumimoji="1" lang="zh-CN" altLang="en-US" sz="2400">
                <a:solidFill>
                  <a:srgbClr val="FFFF66"/>
                </a:solidFill>
                <a:effectLst>
                  <a:outerShdw blurRad="38100" dist="38100" dir="2700000" algn="tl">
                    <a:srgbClr val="C0C0C0"/>
                  </a:outerShdw>
                </a:effectLst>
                <a:ea typeface="宋体" pitchFamily="2" charset="-122"/>
              </a:rPr>
              <a:t> </a:t>
            </a:r>
            <a:r>
              <a:rPr kumimoji="1" lang="en-US" altLang="zh-CN" sz="2400">
                <a:effectLst>
                  <a:outerShdw blurRad="38100" dist="38100" dir="2700000" algn="tl">
                    <a:srgbClr val="C0C0C0"/>
                  </a:outerShdw>
                </a:effectLst>
                <a:ea typeface="宋体" pitchFamily="2" charset="-122"/>
              </a:rPr>
              <a:t>2. </a:t>
            </a:r>
            <a:r>
              <a:rPr kumimoji="1" lang="zh-CN" altLang="en-US" sz="2400">
                <a:effectLst>
                  <a:outerShdw blurRad="38100" dist="38100" dir="2700000" algn="tl">
                    <a:srgbClr val="C0C0C0"/>
                  </a:outerShdw>
                </a:effectLst>
                <a:ea typeface="宋体" pitchFamily="2" charset="-122"/>
              </a:rPr>
              <a:t>变量位于内存的什么</a:t>
            </a:r>
            <a:r>
              <a:rPr kumimoji="1" lang="zh-CN" altLang="en-US" sz="2400">
                <a:solidFill>
                  <a:srgbClr val="FF0000"/>
                </a:solidFill>
                <a:effectLst>
                  <a:outerShdw blurRad="38100" dist="38100" dir="2700000" algn="tl">
                    <a:srgbClr val="C0C0C0"/>
                  </a:outerShdw>
                </a:effectLst>
                <a:ea typeface="宋体" pitchFamily="2" charset="-122"/>
              </a:rPr>
              <a:t>位置</a:t>
            </a:r>
            <a:r>
              <a:rPr kumimoji="1" lang="zh-CN" altLang="en-US" sz="2400">
                <a:effectLst>
                  <a:outerShdw blurRad="38100" dist="38100" dir="2700000" algn="tl">
                    <a:srgbClr val="C0C0C0"/>
                  </a:outerShdw>
                </a:effectLst>
                <a:ea typeface="宋体" pitchFamily="2" charset="-122"/>
              </a:rPr>
              <a:t>？</a:t>
            </a:r>
          </a:p>
          <a:p>
            <a:pPr algn="l">
              <a:defRPr/>
            </a:pPr>
            <a:r>
              <a:rPr kumimoji="1" lang="zh-CN" altLang="en-US" sz="2400">
                <a:effectLst>
                  <a:outerShdw blurRad="38100" dist="38100" dir="2700000" algn="tl">
                    <a:srgbClr val="C0C0C0"/>
                  </a:outerShdw>
                </a:effectLst>
                <a:ea typeface="宋体" pitchFamily="2" charset="-122"/>
              </a:rPr>
              <a:t>            </a:t>
            </a:r>
            <a:r>
              <a:rPr kumimoji="1" lang="en-US" altLang="zh-CN" sz="2400">
                <a:effectLst>
                  <a:outerShdw blurRad="38100" dist="38100" dir="2700000" algn="tl">
                    <a:srgbClr val="C0C0C0"/>
                  </a:outerShdw>
                </a:effectLst>
                <a:ea typeface="宋体" pitchFamily="2" charset="-122"/>
              </a:rPr>
              <a:t>3. </a:t>
            </a:r>
            <a:r>
              <a:rPr kumimoji="1" lang="zh-CN" altLang="en-US" sz="2400">
                <a:effectLst>
                  <a:outerShdw blurRad="38100" dist="38100" dir="2700000" algn="tl">
                    <a:srgbClr val="C0C0C0"/>
                  </a:outerShdw>
                </a:effectLst>
                <a:ea typeface="宋体" pitchFamily="2" charset="-122"/>
              </a:rPr>
              <a:t>变量的有效</a:t>
            </a:r>
            <a:r>
              <a:rPr kumimoji="1" lang="zh-CN" altLang="en-US" sz="2400">
                <a:solidFill>
                  <a:srgbClr val="FF0000"/>
                </a:solidFill>
                <a:effectLst>
                  <a:outerShdw blurRad="38100" dist="38100" dir="2700000" algn="tl">
                    <a:srgbClr val="C0C0C0"/>
                  </a:outerShdw>
                </a:effectLst>
                <a:ea typeface="宋体" pitchFamily="2" charset="-122"/>
              </a:rPr>
              <a:t>作用范围</a:t>
            </a:r>
            <a:r>
              <a:rPr kumimoji="1" lang="zh-CN" altLang="en-US" sz="2400">
                <a:effectLst>
                  <a:outerShdw blurRad="38100" dist="38100" dir="2700000" algn="tl">
                    <a:srgbClr val="C0C0C0"/>
                  </a:outerShdw>
                </a:effectLst>
                <a:ea typeface="宋体" pitchFamily="2" charset="-122"/>
              </a:rPr>
              <a:t>？</a:t>
            </a:r>
            <a:endParaRPr kumimoji="1" lang="zh-CN" altLang="en-US" sz="2400" b="0">
              <a:effectLst>
                <a:outerShdw blurRad="38100" dist="38100" dir="2700000" algn="tl">
                  <a:srgbClr val="C0C0C0"/>
                </a:outerShdw>
              </a:effectLst>
              <a:ea typeface="宋体" pitchFamily="2" charset="-122"/>
            </a:endParaRPr>
          </a:p>
        </p:txBody>
      </p:sp>
      <p:sp>
        <p:nvSpPr>
          <p:cNvPr id="206873" name="Line 25"/>
          <p:cNvSpPr>
            <a:spLocks noChangeShapeType="1"/>
          </p:cNvSpPr>
          <p:nvPr/>
        </p:nvSpPr>
        <p:spPr bwMode="auto">
          <a:xfrm>
            <a:off x="38100" y="4267200"/>
            <a:ext cx="9144000" cy="0"/>
          </a:xfrm>
          <a:prstGeom prst="line">
            <a:avLst/>
          </a:prstGeom>
          <a:noFill/>
          <a:ln w="76200" cmpd="tri">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wrap="none" anchor="ctr"/>
          <a:lstStyle/>
          <a:p>
            <a:endParaRPr lang="zh-CN" altLang="en-US"/>
          </a:p>
        </p:txBody>
      </p:sp>
      <p:sp>
        <p:nvSpPr>
          <p:cNvPr id="206874" name="Line 26"/>
          <p:cNvSpPr>
            <a:spLocks noChangeShapeType="1"/>
          </p:cNvSpPr>
          <p:nvPr/>
        </p:nvSpPr>
        <p:spPr bwMode="auto">
          <a:xfrm>
            <a:off x="38100" y="5124450"/>
            <a:ext cx="9144000" cy="0"/>
          </a:xfrm>
          <a:prstGeom prst="line">
            <a:avLst/>
          </a:prstGeom>
          <a:noFill/>
          <a:ln w="76200" cmpd="tri">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6" name="Rectangle 28"/>
          <p:cNvSpPr>
            <a:spLocks noGrp="1" noChangeArrowheads="1"/>
          </p:cNvSpPr>
          <p:nvPr>
            <p:ph type="title"/>
          </p:nvPr>
        </p:nvSpPr>
        <p:spPr>
          <a:xfrm>
            <a:off x="582613" y="44450"/>
            <a:ext cx="7772400" cy="576263"/>
          </a:xfrm>
        </p:spPr>
        <p:txBody>
          <a:bodyPr/>
          <a:lstStyle/>
          <a:p>
            <a:pPr>
              <a:defRPr/>
            </a:pPr>
            <a:r>
              <a:rPr lang="en-US" altLang="zh-CN" b="0">
                <a:solidFill>
                  <a:schemeClr val="tx1"/>
                </a:solidFill>
              </a:rPr>
              <a:t> 8.4 </a:t>
            </a:r>
            <a:r>
              <a:rPr lang="zh-CN" altLang="en-US" b="0">
                <a:solidFill>
                  <a:schemeClr val="tx1"/>
                </a:solidFill>
              </a:rPr>
              <a:t>变量的作用域和存储方法</a:t>
            </a:r>
          </a:p>
        </p:txBody>
      </p:sp>
      <p:sp>
        <p:nvSpPr>
          <p:cNvPr id="76814" name="Text Box 30"/>
          <p:cNvSpPr txBox="1">
            <a:spLocks noChangeArrowheads="1"/>
          </p:cNvSpPr>
          <p:nvPr/>
        </p:nvSpPr>
        <p:spPr bwMode="auto">
          <a:xfrm>
            <a:off x="3492500" y="742950"/>
            <a:ext cx="4319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000" b="0"/>
              <a:t>（</a:t>
            </a:r>
            <a:r>
              <a:rPr lang="en-US" altLang="zh-CN" sz="2000" b="0"/>
              <a:t>VC++6.0</a:t>
            </a:r>
            <a:r>
              <a:rPr lang="zh-CN" altLang="en-US" sz="2000" b="0"/>
              <a:t>环境）</a:t>
            </a:r>
          </a:p>
        </p:txBody>
      </p:sp>
      <p:grpSp>
        <p:nvGrpSpPr>
          <p:cNvPr id="206879" name="Group 31"/>
          <p:cNvGrpSpPr>
            <a:grpSpLocks/>
          </p:cNvGrpSpPr>
          <p:nvPr/>
        </p:nvGrpSpPr>
        <p:grpSpPr bwMode="auto">
          <a:xfrm>
            <a:off x="3886200" y="2206625"/>
            <a:ext cx="1524000" cy="228600"/>
            <a:chOff x="1488" y="1200"/>
            <a:chExt cx="960" cy="144"/>
          </a:xfrm>
        </p:grpSpPr>
        <p:sp>
          <p:nvSpPr>
            <p:cNvPr id="76816" name="Rectangle 32"/>
            <p:cNvSpPr>
              <a:spLocks noChangeArrowheads="1"/>
            </p:cNvSpPr>
            <p:nvPr/>
          </p:nvSpPr>
          <p:spPr bwMode="auto">
            <a:xfrm>
              <a:off x="1488" y="1200"/>
              <a:ext cx="960" cy="144"/>
            </a:xfrm>
            <a:prstGeom prst="rect">
              <a:avLst/>
            </a:prstGeom>
            <a:solidFill>
              <a:srgbClr val="0000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33"/>
            <p:cNvSpPr>
              <a:spLocks noChangeShapeType="1"/>
            </p:cNvSpPr>
            <p:nvPr/>
          </p:nvSpPr>
          <p:spPr bwMode="auto">
            <a:xfrm>
              <a:off x="1968" y="1200"/>
              <a:ext cx="0" cy="14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76"/>
                                        </p:tgtEl>
                                        <p:attrNameLst>
                                          <p:attrName>style.visibility</p:attrName>
                                        </p:attrNameLst>
                                      </p:cBhvr>
                                      <p:to>
                                        <p:strVal val="visible"/>
                                      </p:to>
                                    </p:set>
                                    <p:animEffect transition="in" filter="blinds(horizontal)">
                                      <p:cBhvr>
                                        <p:cTn id="7" dur="500"/>
                                        <p:tgtEl>
                                          <p:spTgt spid="206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0" end="0"/>
                                            </p:txEl>
                                          </p:spTgt>
                                        </p:tgtEl>
                                        <p:attrNameLst>
                                          <p:attrName>style.visibility</p:attrName>
                                        </p:attrNameLst>
                                      </p:cBhvr>
                                      <p:to>
                                        <p:strVal val="visible"/>
                                      </p:to>
                                    </p:set>
                                    <p:animEffect transition="in" filter="wipe(left)">
                                      <p:cBhvr>
                                        <p:cTn id="12" dur="500"/>
                                        <p:tgtEl>
                                          <p:spTgt spid="206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06852"/>
                                        </p:tgtEl>
                                        <p:attrNameLst>
                                          <p:attrName>style.visibility</p:attrName>
                                        </p:attrNameLst>
                                      </p:cBhvr>
                                      <p:to>
                                        <p:strVal val="visible"/>
                                      </p:to>
                                    </p:set>
                                    <p:anim calcmode="lin" valueType="num">
                                      <p:cBhvr additive="base">
                                        <p:cTn id="17" dur="500" fill="hold"/>
                                        <p:tgtEl>
                                          <p:spTgt spid="206852"/>
                                        </p:tgtEl>
                                        <p:attrNameLst>
                                          <p:attrName>ppt_x</p:attrName>
                                        </p:attrNameLst>
                                      </p:cBhvr>
                                      <p:tavLst>
                                        <p:tav tm="0">
                                          <p:val>
                                            <p:strVal val="0-#ppt_w/2"/>
                                          </p:val>
                                        </p:tav>
                                        <p:tav tm="100000">
                                          <p:val>
                                            <p:strVal val="#ppt_x"/>
                                          </p:val>
                                        </p:tav>
                                      </p:tavLst>
                                    </p:anim>
                                    <p:anim calcmode="lin" valueType="num">
                                      <p:cBhvr additive="base">
                                        <p:cTn id="18" dur="500" fill="hold"/>
                                        <p:tgtEl>
                                          <p:spTgt spid="20685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6853"/>
                                        </p:tgtEl>
                                        <p:attrNameLst>
                                          <p:attrName>style.visibility</p:attrName>
                                        </p:attrNameLst>
                                      </p:cBhvr>
                                      <p:to>
                                        <p:strVal val="visible"/>
                                      </p:to>
                                    </p:set>
                                    <p:animEffect transition="in" filter="dissolve">
                                      <p:cBhvr>
                                        <p:cTn id="23" dur="500"/>
                                        <p:tgtEl>
                                          <p:spTgt spid="206853"/>
                                        </p:tgtEl>
                                      </p:cBhvr>
                                    </p:animEffect>
                                  </p:childTnLst>
                                </p:cTn>
                              </p:par>
                            </p:childTnLst>
                          </p:cTn>
                        </p:par>
                        <p:par>
                          <p:cTn id="24" fill="hold" nodeType="afterGroup">
                            <p:stCondLst>
                              <p:cond delay="500"/>
                            </p:stCondLst>
                            <p:childTnLst>
                              <p:par>
                                <p:cTn id="25" presetID="9" presetClass="entr" presetSubtype="0" fill="hold" nodeType="afterEffect">
                                  <p:stCondLst>
                                    <p:cond delay="1000"/>
                                  </p:stCondLst>
                                  <p:childTnLst>
                                    <p:set>
                                      <p:cBhvr>
                                        <p:cTn id="26" dur="1" fill="hold">
                                          <p:stCondLst>
                                            <p:cond delay="0"/>
                                          </p:stCondLst>
                                        </p:cTn>
                                        <p:tgtEl>
                                          <p:spTgt spid="206854"/>
                                        </p:tgtEl>
                                        <p:attrNameLst>
                                          <p:attrName>style.visibility</p:attrName>
                                        </p:attrNameLst>
                                      </p:cBhvr>
                                      <p:to>
                                        <p:strVal val="visible"/>
                                      </p:to>
                                    </p:set>
                                    <p:animEffect transition="in" filter="dissolve">
                                      <p:cBhvr>
                                        <p:cTn id="27" dur="500"/>
                                        <p:tgtEl>
                                          <p:spTgt spid="206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06879"/>
                                        </p:tgtEl>
                                        <p:attrNameLst>
                                          <p:attrName>style.visibility</p:attrName>
                                        </p:attrNameLst>
                                      </p:cBhvr>
                                      <p:to>
                                        <p:strVal val="visible"/>
                                      </p:to>
                                    </p:set>
                                  </p:childTnLst>
                                </p:cTn>
                              </p:par>
                            </p:childTnLst>
                          </p:cTn>
                        </p:par>
                        <p:par>
                          <p:cTn id="32" fill="hold" nodeType="afterGroup">
                            <p:stCondLst>
                              <p:cond delay="0"/>
                            </p:stCondLst>
                            <p:childTnLst>
                              <p:par>
                                <p:cTn id="33" presetID="9" presetClass="entr" presetSubtype="0" fill="hold" nodeType="afterEffect">
                                  <p:stCondLst>
                                    <p:cond delay="1000"/>
                                  </p:stCondLst>
                                  <p:childTnLst>
                                    <p:set>
                                      <p:cBhvr>
                                        <p:cTn id="34" dur="1" fill="hold">
                                          <p:stCondLst>
                                            <p:cond delay="0"/>
                                          </p:stCondLst>
                                        </p:cTn>
                                        <p:tgtEl>
                                          <p:spTgt spid="206857"/>
                                        </p:tgtEl>
                                        <p:attrNameLst>
                                          <p:attrName>style.visibility</p:attrName>
                                        </p:attrNameLst>
                                      </p:cBhvr>
                                      <p:to>
                                        <p:strVal val="visible"/>
                                      </p:to>
                                    </p:set>
                                    <p:animEffect transition="in" filter="dissolve">
                                      <p:cBhvr>
                                        <p:cTn id="35" dur="500"/>
                                        <p:tgtEl>
                                          <p:spTgt spid="206857"/>
                                        </p:tgtEl>
                                      </p:cBhvr>
                                    </p:animEffect>
                                  </p:childTnLst>
                                </p:cTn>
                              </p:par>
                            </p:childTnLst>
                          </p:cTn>
                        </p:par>
                        <p:par>
                          <p:cTn id="36" fill="hold" nodeType="afterGroup">
                            <p:stCondLst>
                              <p:cond delay="1500"/>
                            </p:stCondLst>
                            <p:childTnLst>
                              <p:par>
                                <p:cTn id="37" presetID="9" presetClass="entr" presetSubtype="0" fill="hold" nodeType="afterEffect">
                                  <p:stCondLst>
                                    <p:cond delay="1000"/>
                                  </p:stCondLst>
                                  <p:childTnLst>
                                    <p:set>
                                      <p:cBhvr>
                                        <p:cTn id="38" dur="1" fill="hold">
                                          <p:stCondLst>
                                            <p:cond delay="0"/>
                                          </p:stCondLst>
                                        </p:cTn>
                                        <p:tgtEl>
                                          <p:spTgt spid="206862"/>
                                        </p:tgtEl>
                                        <p:attrNameLst>
                                          <p:attrName>style.visibility</p:attrName>
                                        </p:attrNameLst>
                                      </p:cBhvr>
                                      <p:to>
                                        <p:strVal val="visible"/>
                                      </p:to>
                                    </p:set>
                                    <p:animEffect transition="in" filter="dissolve">
                                      <p:cBhvr>
                                        <p:cTn id="39" dur="500"/>
                                        <p:tgtEl>
                                          <p:spTgt spid="206862"/>
                                        </p:tgtEl>
                                      </p:cBhvr>
                                    </p:animEffect>
                                  </p:childTnLst>
                                </p:cTn>
                              </p:par>
                            </p:childTnLst>
                          </p:cTn>
                        </p:par>
                        <p:par>
                          <p:cTn id="40" fill="hold" nodeType="afterGroup">
                            <p:stCondLst>
                              <p:cond delay="3000"/>
                            </p:stCondLst>
                            <p:childTnLst>
                              <p:par>
                                <p:cTn id="41" presetID="22" presetClass="entr" presetSubtype="8" fill="hold" grpId="0" nodeType="afterEffect">
                                  <p:stCondLst>
                                    <p:cond delay="2000"/>
                                  </p:stCondLst>
                                  <p:childTnLst>
                                    <p:set>
                                      <p:cBhvr>
                                        <p:cTn id="42" dur="1" fill="hold">
                                          <p:stCondLst>
                                            <p:cond delay="0"/>
                                          </p:stCondLst>
                                        </p:cTn>
                                        <p:tgtEl>
                                          <p:spTgt spid="206871"/>
                                        </p:tgtEl>
                                        <p:attrNameLst>
                                          <p:attrName>style.visibility</p:attrName>
                                        </p:attrNameLst>
                                      </p:cBhvr>
                                      <p:to>
                                        <p:strVal val="visible"/>
                                      </p:to>
                                    </p:set>
                                    <p:animEffect transition="in" filter="wipe(left)">
                                      <p:cBhvr>
                                        <p:cTn id="43" dur="500"/>
                                        <p:tgtEl>
                                          <p:spTgt spid="206871"/>
                                        </p:tgtEl>
                                      </p:cBhvr>
                                    </p:animEffec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206873"/>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20687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6872">
                                            <p:bg/>
                                          </p:spTgt>
                                        </p:tgtEl>
                                        <p:attrNameLst>
                                          <p:attrName>style.visibility</p:attrName>
                                        </p:attrNameLst>
                                      </p:cBhvr>
                                      <p:to>
                                        <p:strVal val="visible"/>
                                      </p:to>
                                    </p:set>
                                    <p:animEffect transition="in" filter="wipe(left)">
                                      <p:cBhvr>
                                        <p:cTn id="54" dur="75"/>
                                        <p:tgtEl>
                                          <p:spTgt spid="206872">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lt">
                                    <p:tmPct val="100000"/>
                                  </p:iterate>
                                  <p:childTnLst>
                                    <p:set>
                                      <p:cBhvr>
                                        <p:cTn id="58" dur="1" fill="hold">
                                          <p:stCondLst>
                                            <p:cond delay="0"/>
                                          </p:stCondLst>
                                        </p:cTn>
                                        <p:tgtEl>
                                          <p:spTgt spid="206872">
                                            <p:txEl>
                                              <p:pRg st="0" end="0"/>
                                            </p:txEl>
                                          </p:spTgt>
                                        </p:tgtEl>
                                        <p:attrNameLst>
                                          <p:attrName>style.visibility</p:attrName>
                                        </p:attrNameLst>
                                      </p:cBhvr>
                                      <p:to>
                                        <p:strVal val="visible"/>
                                      </p:to>
                                    </p:set>
                                    <p:animEffect transition="in" filter="wipe(left)">
                                      <p:cBhvr>
                                        <p:cTn id="59" dur="75"/>
                                        <p:tgtEl>
                                          <p:spTgt spid="206872">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iterate type="lt">
                                    <p:tmPct val="100000"/>
                                  </p:iterate>
                                  <p:childTnLst>
                                    <p:set>
                                      <p:cBhvr>
                                        <p:cTn id="63" dur="1" fill="hold">
                                          <p:stCondLst>
                                            <p:cond delay="0"/>
                                          </p:stCondLst>
                                        </p:cTn>
                                        <p:tgtEl>
                                          <p:spTgt spid="206872">
                                            <p:txEl>
                                              <p:pRg st="1" end="1"/>
                                            </p:txEl>
                                          </p:spTgt>
                                        </p:tgtEl>
                                        <p:attrNameLst>
                                          <p:attrName>style.visibility</p:attrName>
                                        </p:attrNameLst>
                                      </p:cBhvr>
                                      <p:to>
                                        <p:strVal val="visible"/>
                                      </p:to>
                                    </p:set>
                                    <p:animEffect transition="in" filter="wipe(left)">
                                      <p:cBhvr>
                                        <p:cTn id="64" dur="75"/>
                                        <p:tgtEl>
                                          <p:spTgt spid="206872">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206872">
                                            <p:txEl>
                                              <p:pRg st="2" end="2"/>
                                            </p:txEl>
                                          </p:spTgt>
                                        </p:tgtEl>
                                        <p:attrNameLst>
                                          <p:attrName>style.visibility</p:attrName>
                                        </p:attrNameLst>
                                      </p:cBhvr>
                                      <p:to>
                                        <p:strVal val="visible"/>
                                      </p:to>
                                    </p:set>
                                    <p:animEffect transition="in" filter="wipe(left)">
                                      <p:cBhvr>
                                        <p:cTn id="69" dur="75"/>
                                        <p:tgtEl>
                                          <p:spTgt spid="206872">
                                            <p:txEl>
                                              <p:pRg st="2" end="2"/>
                                            </p:txEl>
                                          </p:spTgt>
                                        </p:tgtEl>
                                      </p:cBhvr>
                                    </p:animEffect>
                                  </p:childTnLst>
                                </p:cTn>
                              </p:par>
                            </p:childTnLst>
                          </p:cTn>
                        </p:par>
                        <p:par>
                          <p:cTn id="70" fill="hold" nodeType="afterGroup">
                            <p:stCondLst>
                              <p:cond delay="900"/>
                            </p:stCondLst>
                            <p:childTnLst>
                              <p:par>
                                <p:cTn id="71" presetID="9" presetClass="entr" presetSubtype="0" fill="hold" nodeType="afterEffect">
                                  <p:stCondLst>
                                    <p:cond delay="1000"/>
                                  </p:stCondLst>
                                  <p:childTnLst>
                                    <p:set>
                                      <p:cBhvr>
                                        <p:cTn id="72" dur="1" fill="hold">
                                          <p:stCondLst>
                                            <p:cond delay="0"/>
                                          </p:stCondLst>
                                        </p:cTn>
                                        <p:tgtEl>
                                          <p:spTgt spid="206879"/>
                                        </p:tgtEl>
                                        <p:attrNameLst>
                                          <p:attrName>style.visibility</p:attrName>
                                        </p:attrNameLst>
                                      </p:cBhvr>
                                      <p:to>
                                        <p:strVal val="visible"/>
                                      </p:to>
                                    </p:set>
                                    <p:animEffect transition="in" filter="dissolve">
                                      <p:cBhvr>
                                        <p:cTn id="73" dur="500"/>
                                        <p:tgtEl>
                                          <p:spTgt spid="20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2" autoUpdateAnimBg="0"/>
      <p:bldP spid="206853" grpId="0" animBg="1"/>
      <p:bldP spid="206871" grpId="0" animBg="1" autoUpdateAnimBg="0"/>
      <p:bldP spid="206872" grpId="0" build="p" animBg="1" autoUpdateAnimBg="0"/>
      <p:bldP spid="206873" grpId="0" animBg="1"/>
      <p:bldP spid="206874" grpId="0" animBg="1"/>
      <p:bldP spid="20687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65BCC078-F307-4821-9AA8-F236BAA27D62}" type="slidenum">
              <a:rPr lang="zh-CN" altLang="en-US" b="1">
                <a:solidFill>
                  <a:srgbClr val="FF9900"/>
                </a:solidFill>
              </a:rPr>
              <a:pPr>
                <a:defRPr/>
              </a:pPr>
              <a:t>69</a:t>
            </a:fld>
            <a:r>
              <a:rPr lang="zh-CN" altLang="en-US" b="1"/>
              <a:t> </a:t>
            </a:r>
            <a:r>
              <a:rPr lang="zh-CN" altLang="en-US"/>
              <a:t>页</a:t>
            </a:r>
          </a:p>
        </p:txBody>
      </p:sp>
      <p:sp>
        <p:nvSpPr>
          <p:cNvPr id="111619" name="Rectangle 3"/>
          <p:cNvSpPr>
            <a:spLocks noGrp="1" noChangeArrowheads="1"/>
          </p:cNvSpPr>
          <p:nvPr>
            <p:ph type="body" idx="1"/>
          </p:nvPr>
        </p:nvSpPr>
        <p:spPr>
          <a:xfrm>
            <a:off x="539750" y="188913"/>
            <a:ext cx="8604250" cy="5943600"/>
          </a:xfrm>
        </p:spPr>
        <p:txBody>
          <a:bodyPr/>
          <a:lstStyle/>
          <a:p>
            <a:pPr>
              <a:lnSpc>
                <a:spcPct val="120000"/>
              </a:lnSpc>
              <a:buFontTx/>
              <a:buNone/>
            </a:pPr>
            <a:r>
              <a:rPr lang="en-US" altLang="zh-CN" sz="2400" b="1">
                <a:latin typeface="宋体" charset="-122"/>
              </a:rPr>
              <a:t> </a:t>
            </a:r>
            <a:r>
              <a:rPr lang="zh-CN" altLang="en-US" b="1">
                <a:solidFill>
                  <a:schemeClr val="tx1"/>
                </a:solidFill>
                <a:latin typeface="宋体" charset="-122"/>
              </a:rPr>
              <a:t>变量的作用域和生存期</a:t>
            </a:r>
            <a:r>
              <a:rPr lang="en-US" altLang="zh-CN" b="1">
                <a:solidFill>
                  <a:schemeClr val="tx1"/>
                </a:solidFill>
                <a:latin typeface="宋体" charset="-122"/>
              </a:rPr>
              <a:t>:</a:t>
            </a:r>
          </a:p>
          <a:p>
            <a:pPr>
              <a:lnSpc>
                <a:spcPct val="120000"/>
              </a:lnSpc>
              <a:buFont typeface="Wingdings" pitchFamily="2" charset="2"/>
              <a:buChar char="u"/>
            </a:pPr>
            <a:r>
              <a:rPr lang="en-US" altLang="zh-CN" sz="2400" b="1">
                <a:solidFill>
                  <a:srgbClr val="0000FF"/>
                </a:solidFill>
                <a:latin typeface="宋体" charset="-122"/>
              </a:rPr>
              <a:t>  </a:t>
            </a:r>
            <a:r>
              <a:rPr lang="zh-CN" altLang="en-US" sz="2400" b="1">
                <a:solidFill>
                  <a:schemeClr val="hlink"/>
                </a:solidFill>
                <a:latin typeface="宋体" charset="-122"/>
              </a:rPr>
              <a:t>变量的作用域</a:t>
            </a:r>
          </a:p>
          <a:p>
            <a:pPr>
              <a:lnSpc>
                <a:spcPct val="120000"/>
              </a:lnSpc>
              <a:buFontTx/>
              <a:buNone/>
            </a:pPr>
            <a:r>
              <a:rPr lang="zh-CN" altLang="en-US" sz="2400" b="1">
                <a:latin typeface="宋体" charset="-122"/>
              </a:rPr>
              <a:t>   </a:t>
            </a:r>
            <a:r>
              <a:rPr lang="zh-CN" altLang="en-US" sz="2400" b="1">
                <a:solidFill>
                  <a:schemeClr val="tx1"/>
                </a:solidFill>
                <a:latin typeface="宋体" charset="-122"/>
              </a:rPr>
              <a:t>指一个变量在程序中的有效范围。（也称为可见性）</a:t>
            </a:r>
          </a:p>
          <a:p>
            <a:pPr>
              <a:lnSpc>
                <a:spcPct val="120000"/>
              </a:lnSpc>
              <a:buFontTx/>
              <a:buNone/>
            </a:pPr>
            <a:r>
              <a:rPr lang="zh-CN" altLang="en-US" sz="2400" b="1">
                <a:latin typeface="宋体" charset="-122"/>
              </a:rPr>
              <a:t>   </a:t>
            </a:r>
            <a:r>
              <a:rPr lang="en-US" altLang="zh-CN" sz="2400" b="1">
                <a:solidFill>
                  <a:srgbClr val="FF0000"/>
                </a:solidFill>
                <a:latin typeface="宋体" charset="-122"/>
              </a:rPr>
              <a:t>C</a:t>
            </a:r>
            <a:r>
              <a:rPr lang="zh-CN" altLang="en-US" sz="2400" b="1">
                <a:solidFill>
                  <a:srgbClr val="FF0000"/>
                </a:solidFill>
                <a:latin typeface="宋体" charset="-122"/>
              </a:rPr>
              <a:t>语言规定</a:t>
            </a:r>
            <a:r>
              <a:rPr lang="zh-CN" altLang="en-US" sz="2400" b="1">
                <a:solidFill>
                  <a:srgbClr val="006600"/>
                </a:solidFill>
                <a:latin typeface="宋体" charset="-122"/>
              </a:rPr>
              <a:t>：</a:t>
            </a:r>
            <a:r>
              <a:rPr lang="zh-CN" altLang="en-US" sz="2400" b="1">
                <a:solidFill>
                  <a:schemeClr val="tx1"/>
                </a:solidFill>
                <a:latin typeface="宋体" charset="-122"/>
              </a:rPr>
              <a:t>凡是在函数内定义的变量，它的作用域仅仅是</a:t>
            </a:r>
            <a:r>
              <a:rPr lang="zh-CN" altLang="en-US" sz="2400" b="1" u="sng">
                <a:solidFill>
                  <a:schemeClr val="accent2"/>
                </a:solidFill>
                <a:latin typeface="宋体" charset="-122"/>
              </a:rPr>
              <a:t>包含这个变量定义的复合语句</a:t>
            </a:r>
            <a:r>
              <a:rPr lang="zh-CN" altLang="en-US" sz="2400" b="1" u="sng">
                <a:solidFill>
                  <a:schemeClr val="tx1"/>
                </a:solidFill>
                <a:latin typeface="宋体" charset="-122"/>
              </a:rPr>
              <a:t>；</a:t>
            </a:r>
            <a:r>
              <a:rPr lang="zh-CN" altLang="en-US" sz="2400" b="1">
                <a:solidFill>
                  <a:schemeClr val="tx1"/>
                </a:solidFill>
                <a:latin typeface="宋体" charset="-122"/>
              </a:rPr>
              <a:t>而在函数体外定义的变量，它的作用域是</a:t>
            </a:r>
            <a:r>
              <a:rPr lang="zh-CN" altLang="en-US" sz="2400" b="1">
                <a:solidFill>
                  <a:srgbClr val="CC0000"/>
                </a:solidFill>
                <a:latin typeface="宋体" charset="-122"/>
              </a:rPr>
              <a:t>从定义点到文件尾</a:t>
            </a:r>
            <a:r>
              <a:rPr lang="zh-CN" altLang="en-US" sz="2400" b="1">
                <a:solidFill>
                  <a:schemeClr val="tx1"/>
                </a:solidFill>
                <a:latin typeface="宋体" charset="-122"/>
              </a:rPr>
              <a:t>。</a:t>
            </a:r>
          </a:p>
          <a:p>
            <a:pPr>
              <a:lnSpc>
                <a:spcPct val="120000"/>
              </a:lnSpc>
              <a:buFont typeface="Wingdings" pitchFamily="2" charset="2"/>
              <a:buChar char="u"/>
            </a:pPr>
            <a:r>
              <a:rPr lang="zh-CN" altLang="en-US" sz="2400" b="1">
                <a:solidFill>
                  <a:srgbClr val="0000FF"/>
                </a:solidFill>
                <a:latin typeface="宋体" charset="-122"/>
              </a:rPr>
              <a:t>  </a:t>
            </a:r>
            <a:r>
              <a:rPr lang="zh-CN" altLang="en-US" sz="2400" b="1">
                <a:solidFill>
                  <a:schemeClr val="hlink"/>
                </a:solidFill>
                <a:latin typeface="宋体" charset="-122"/>
              </a:rPr>
              <a:t>变量的生存期</a:t>
            </a:r>
          </a:p>
          <a:p>
            <a:pPr>
              <a:lnSpc>
                <a:spcPct val="120000"/>
              </a:lnSpc>
              <a:buFontTx/>
              <a:buNone/>
            </a:pPr>
            <a:r>
              <a:rPr lang="zh-CN" altLang="en-US" sz="2400" b="1">
                <a:latin typeface="宋体" charset="-122"/>
              </a:rPr>
              <a:t>    </a:t>
            </a:r>
            <a:r>
              <a:rPr lang="zh-CN" altLang="en-US" sz="2400" b="1">
                <a:solidFill>
                  <a:schemeClr val="tx1"/>
                </a:solidFill>
                <a:latin typeface="宋体" charset="-122"/>
              </a:rPr>
              <a:t>指程序在执行期间，</a:t>
            </a:r>
            <a:r>
              <a:rPr lang="zh-CN" altLang="en-US" sz="2400" b="1">
                <a:solidFill>
                  <a:srgbClr val="CC0000"/>
                </a:solidFill>
                <a:latin typeface="宋体" charset="-122"/>
              </a:rPr>
              <a:t>变量存在的时间间隔</a:t>
            </a:r>
            <a:r>
              <a:rPr lang="zh-CN" altLang="en-US" sz="2400" b="1">
                <a:solidFill>
                  <a:schemeClr val="tx1"/>
                </a:solidFill>
                <a:latin typeface="宋体" charset="-122"/>
              </a:rPr>
              <a:t>，即从给变量分配内存，至所分配内存被系统收回的那段时间。</a:t>
            </a:r>
          </a:p>
          <a:p>
            <a:pPr>
              <a:lnSpc>
                <a:spcPct val="120000"/>
              </a:lnSpc>
              <a:buFontTx/>
              <a:buNone/>
            </a:pPr>
            <a:r>
              <a:rPr lang="zh-CN" altLang="en-US" sz="2400" b="1">
                <a:latin typeface="宋体" charset="-122"/>
              </a:rPr>
              <a:t>   </a:t>
            </a:r>
            <a:r>
              <a:rPr lang="en-US" altLang="zh-CN" sz="2400" b="1">
                <a:solidFill>
                  <a:srgbClr val="FF0000"/>
                </a:solidFill>
                <a:latin typeface="宋体" charset="-122"/>
              </a:rPr>
              <a:t>C</a:t>
            </a:r>
            <a:r>
              <a:rPr lang="zh-CN" altLang="en-US" sz="2400" b="1">
                <a:solidFill>
                  <a:srgbClr val="FF0000"/>
                </a:solidFill>
                <a:latin typeface="宋体" charset="-122"/>
              </a:rPr>
              <a:t>语言规定</a:t>
            </a:r>
            <a:r>
              <a:rPr lang="zh-CN" altLang="en-US" sz="2400" b="1">
                <a:solidFill>
                  <a:srgbClr val="006600"/>
                </a:solidFill>
                <a:latin typeface="宋体" charset="-122"/>
              </a:rPr>
              <a:t>：</a:t>
            </a:r>
            <a:r>
              <a:rPr lang="zh-CN" altLang="en-US" sz="2400" b="1">
                <a:solidFill>
                  <a:schemeClr val="tx1"/>
                </a:solidFill>
                <a:latin typeface="宋体" charset="-122"/>
              </a:rPr>
              <a:t>凡是</a:t>
            </a:r>
            <a:r>
              <a:rPr lang="zh-CN" altLang="en-US" sz="2400" b="1">
                <a:solidFill>
                  <a:srgbClr val="CC0000"/>
                </a:solidFill>
                <a:latin typeface="宋体" charset="-122"/>
              </a:rPr>
              <a:t>出现在静态数据区的变量</a:t>
            </a:r>
            <a:r>
              <a:rPr lang="zh-CN" altLang="en-US" sz="2400" b="1">
                <a:solidFill>
                  <a:schemeClr val="tx1"/>
                </a:solidFill>
                <a:latin typeface="宋体" charset="-122"/>
              </a:rPr>
              <a:t>，生存期都是从</a:t>
            </a:r>
            <a:r>
              <a:rPr lang="zh-CN" altLang="en-US" sz="2400" b="1" u="sng">
                <a:solidFill>
                  <a:schemeClr val="tx1"/>
                </a:solidFill>
                <a:latin typeface="宋体" charset="-122"/>
              </a:rPr>
              <a:t>程序开始执行到程序结束；</a:t>
            </a:r>
            <a:r>
              <a:rPr lang="zh-CN" altLang="en-US" sz="2400" b="1">
                <a:solidFill>
                  <a:schemeClr val="tx1"/>
                </a:solidFill>
                <a:latin typeface="宋体" charset="-122"/>
              </a:rPr>
              <a:t>而出现在静态区之外的变量，生存期仅仅是从</a:t>
            </a:r>
            <a:r>
              <a:rPr lang="zh-CN" altLang="en-US" sz="2400" b="1">
                <a:solidFill>
                  <a:srgbClr val="CC0000"/>
                </a:solidFill>
                <a:latin typeface="宋体" charset="-122"/>
              </a:rPr>
              <a:t>函数开始执行到函数执行结束</a:t>
            </a:r>
            <a:r>
              <a:rPr lang="zh-CN" altLang="en-US" sz="2400" b="1">
                <a:solidFill>
                  <a:schemeClr val="tx1"/>
                </a:solidFill>
                <a:latin typeface="宋体" charset="-122"/>
              </a:rPr>
              <a:t>这段时间。</a:t>
            </a:r>
          </a:p>
        </p:txBody>
      </p:sp>
      <p:sp>
        <p:nvSpPr>
          <p:cNvPr id="111621" name="Rectangle 5"/>
          <p:cNvSpPr>
            <a:spLocks noChangeArrowheads="1"/>
          </p:cNvSpPr>
          <p:nvPr/>
        </p:nvSpPr>
        <p:spPr bwMode="auto">
          <a:xfrm>
            <a:off x="611188" y="4768850"/>
            <a:ext cx="8281987" cy="1385888"/>
          </a:xfrm>
          <a:prstGeom prst="rect">
            <a:avLst/>
          </a:prstGeom>
          <a:gradFill rotWithShape="1">
            <a:gsLst>
              <a:gs pos="0">
                <a:srgbClr val="00FFFF"/>
              </a:gs>
              <a:gs pos="100000">
                <a:srgbClr val="00FFFF">
                  <a:gamma/>
                  <a:shade val="94118"/>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lgn="l">
              <a:defRPr/>
            </a:pPr>
            <a:r>
              <a:rPr kumimoji="1" lang="en-US" altLang="zh-CN" sz="2400" dirty="0">
                <a:effectLst>
                  <a:outerShdw blurRad="38100" dist="38100" dir="2700000" algn="tl">
                    <a:srgbClr val="FFFFFF"/>
                  </a:outerShdw>
                </a:effectLst>
                <a:latin typeface="隶书" pitchFamily="49" charset="-122"/>
                <a:ea typeface="隶书" pitchFamily="49" charset="-122"/>
              </a:rPr>
              <a:t>    </a:t>
            </a:r>
            <a:r>
              <a:rPr kumimoji="1" lang="zh-CN" altLang="en-US" sz="2800" dirty="0">
                <a:effectLst>
                  <a:outerShdw blurRad="38100" dist="38100" dir="2700000" algn="tl">
                    <a:srgbClr val="FFFFFF"/>
                  </a:outerShdw>
                </a:effectLst>
                <a:latin typeface="隶书" pitchFamily="49" charset="-122"/>
                <a:ea typeface="隶书" pitchFamily="49" charset="-122"/>
              </a:rPr>
              <a:t>变量只能在其生存期内被引用，变量的作用域直接影响变量的生存期。</a:t>
            </a:r>
            <a:r>
              <a:rPr kumimoji="1" lang="zh-CN" altLang="en-US" sz="2800" dirty="0">
                <a:solidFill>
                  <a:srgbClr val="CC0099"/>
                </a:solidFill>
                <a:effectLst>
                  <a:outerShdw blurRad="38100" dist="38100" dir="2700000" algn="tl">
                    <a:srgbClr val="000000"/>
                  </a:outerShdw>
                </a:effectLst>
                <a:latin typeface="隶书" pitchFamily="49" charset="-122"/>
                <a:ea typeface="隶书" pitchFamily="49" charset="-122"/>
              </a:rPr>
              <a:t>作用域和生存期是从空间和时间的角度来体现变量的特性。</a:t>
            </a:r>
            <a:r>
              <a:rPr kumimoji="1" lang="zh-CN" altLang="en-US" sz="2800" dirty="0">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wipe(left)">
                                      <p:cBhvr>
                                        <p:cTn id="12" dur="500"/>
                                        <p:tgtEl>
                                          <p:spTgt spid="11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wipe(left)">
                                      <p:cBhvr>
                                        <p:cTn id="17" dur="500"/>
                                        <p:tgtEl>
                                          <p:spTgt spid="11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3" end="3"/>
                                            </p:txEl>
                                          </p:spTgt>
                                        </p:tgtEl>
                                        <p:attrNameLst>
                                          <p:attrName>style.visibility</p:attrName>
                                        </p:attrNameLst>
                                      </p:cBhvr>
                                      <p:to>
                                        <p:strVal val="visible"/>
                                      </p:to>
                                    </p:set>
                                    <p:animEffect transition="in" filter="wipe(left)">
                                      <p:cBhvr>
                                        <p:cTn id="22" dur="500"/>
                                        <p:tgtEl>
                                          <p:spTgt spid="11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4" end="4"/>
                                            </p:txEl>
                                          </p:spTgt>
                                        </p:tgtEl>
                                        <p:attrNameLst>
                                          <p:attrName>style.visibility</p:attrName>
                                        </p:attrNameLst>
                                      </p:cBhvr>
                                      <p:to>
                                        <p:strVal val="visible"/>
                                      </p:to>
                                    </p:set>
                                    <p:animEffect transition="in" filter="wipe(left)">
                                      <p:cBhvr>
                                        <p:cTn id="27" dur="500"/>
                                        <p:tgtEl>
                                          <p:spTgt spid="11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19">
                                            <p:txEl>
                                              <p:pRg st="5" end="5"/>
                                            </p:txEl>
                                          </p:spTgt>
                                        </p:tgtEl>
                                        <p:attrNameLst>
                                          <p:attrName>style.visibility</p:attrName>
                                        </p:attrNameLst>
                                      </p:cBhvr>
                                      <p:to>
                                        <p:strVal val="visible"/>
                                      </p:to>
                                    </p:set>
                                    <p:animEffect transition="in" filter="wipe(left)">
                                      <p:cBhvr>
                                        <p:cTn id="32" dur="500"/>
                                        <p:tgtEl>
                                          <p:spTgt spid="11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619">
                                            <p:txEl>
                                              <p:pRg st="6" end="6"/>
                                            </p:txEl>
                                          </p:spTgt>
                                        </p:tgtEl>
                                        <p:attrNameLst>
                                          <p:attrName>style.visibility</p:attrName>
                                        </p:attrNameLst>
                                      </p:cBhvr>
                                      <p:to>
                                        <p:strVal val="visible"/>
                                      </p:to>
                                    </p:set>
                                    <p:animEffect transition="in" filter="wipe(left)">
                                      <p:cBhvr>
                                        <p:cTn id="37" dur="500"/>
                                        <p:tgtEl>
                                          <p:spTgt spid="1116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1621"/>
                                        </p:tgtEl>
                                        <p:attrNameLst>
                                          <p:attrName>style.visibility</p:attrName>
                                        </p:attrNameLst>
                                      </p:cBhvr>
                                      <p:to>
                                        <p:strVal val="visible"/>
                                      </p:to>
                                    </p:set>
                                    <p:animEffect transition="in" filter="box(out)">
                                      <p:cBhvr>
                                        <p:cTn id="42"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P spid="1116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50825" y="-100013"/>
            <a:ext cx="5346700" cy="60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0" hangingPunct="0"/>
            <a:r>
              <a:rPr kumimoji="1" lang="zh-CN" altLang="en-US" sz="2400">
                <a:solidFill>
                  <a:srgbClr val="FF0000"/>
                </a:solidFill>
                <a:latin typeface="宋体" charset="-122"/>
              </a:rPr>
              <a:t>一个</a:t>
            </a:r>
            <a:r>
              <a:rPr kumimoji="1" lang="en-US" altLang="zh-CN" sz="2400">
                <a:solidFill>
                  <a:srgbClr val="FF0000"/>
                </a:solidFill>
                <a:latin typeface="宋体" charset="-122"/>
              </a:rPr>
              <a:t>c</a:t>
            </a:r>
            <a:r>
              <a:rPr kumimoji="1" lang="zh-CN" altLang="en-US" sz="2400">
                <a:solidFill>
                  <a:srgbClr val="FF0000"/>
                </a:solidFill>
                <a:latin typeface="宋体" charset="-122"/>
              </a:rPr>
              <a:t>程序由一个或多个源文件组成</a:t>
            </a:r>
          </a:p>
        </p:txBody>
      </p:sp>
      <p:sp>
        <p:nvSpPr>
          <p:cNvPr id="17411" name="Rectangle 3"/>
          <p:cNvSpPr>
            <a:spLocks noChangeArrowheads="1"/>
          </p:cNvSpPr>
          <p:nvPr/>
        </p:nvSpPr>
        <p:spPr bwMode="auto">
          <a:xfrm>
            <a:off x="323850" y="762000"/>
            <a:ext cx="456565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lgn="l" eaLnBrk="0" hangingPunct="0">
              <a:lnSpc>
                <a:spcPct val="90000"/>
              </a:lnSpc>
              <a:spcBef>
                <a:spcPct val="20000"/>
              </a:spcBef>
            </a:pPr>
            <a:r>
              <a:rPr kumimoji="1" lang="en-US" altLang="zh-CN" sz="2400">
                <a:solidFill>
                  <a:srgbClr val="FF0000"/>
                </a:solidFill>
              </a:rPr>
              <a:t># include “lx2.c”</a:t>
            </a:r>
          </a:p>
          <a:p>
            <a:pPr marL="742950" lvl="1" indent="-285750" algn="l" eaLnBrk="0" hangingPunct="0">
              <a:lnSpc>
                <a:spcPct val="90000"/>
              </a:lnSpc>
              <a:spcBef>
                <a:spcPct val="20000"/>
              </a:spcBef>
            </a:pPr>
            <a:r>
              <a:rPr kumimoji="1" lang="en-US" altLang="zh-CN" sz="2400">
                <a:solidFill>
                  <a:srgbClr val="FF0000"/>
                </a:solidFill>
              </a:rPr>
              <a:t># include “lx3.c”</a:t>
            </a:r>
          </a:p>
          <a:p>
            <a:pPr marL="742950" lvl="1" indent="-285750" algn="l" eaLnBrk="0" hangingPunct="0">
              <a:lnSpc>
                <a:spcPct val="90000"/>
              </a:lnSpc>
              <a:spcBef>
                <a:spcPct val="20000"/>
              </a:spcBef>
            </a:pPr>
            <a:r>
              <a:rPr kumimoji="1" lang="en-US" altLang="zh-CN" sz="2400">
                <a:solidFill>
                  <a:srgbClr val="4D4D4D"/>
                </a:solidFill>
              </a:rPr>
              <a:t>main()</a:t>
            </a:r>
            <a:r>
              <a:rPr kumimoji="1" lang="en-US" altLang="zh-CN" sz="2400" b="0">
                <a:solidFill>
                  <a:srgbClr val="4D4D4D"/>
                </a:solidFill>
              </a:rPr>
              <a:t>                                      </a:t>
            </a:r>
            <a:endParaRPr kumimoji="1" lang="en-US" altLang="zh-CN" sz="2400">
              <a:solidFill>
                <a:srgbClr val="4D4D4D"/>
              </a:solidFill>
            </a:endParaRPr>
          </a:p>
          <a:p>
            <a:pPr marL="742950" lvl="1" indent="-285750" algn="l" eaLnBrk="0" hangingPunct="0">
              <a:lnSpc>
                <a:spcPct val="90000"/>
              </a:lnSpc>
              <a:spcBef>
                <a:spcPct val="20000"/>
              </a:spcBef>
            </a:pPr>
            <a:r>
              <a:rPr kumimoji="1" lang="en-US" altLang="en-US" sz="2400">
                <a:solidFill>
                  <a:srgbClr val="FF0000"/>
                </a:solidFill>
              </a:rPr>
              <a:t>{</a:t>
            </a:r>
            <a:r>
              <a:rPr kumimoji="1" lang="en-US" altLang="en-US" sz="2400">
                <a:solidFill>
                  <a:srgbClr val="4D4D4D"/>
                </a:solidFill>
              </a:rPr>
              <a:t>   </a:t>
            </a:r>
            <a:r>
              <a:rPr kumimoji="1" lang="en-US" altLang="zh-CN" sz="2400">
                <a:solidFill>
                  <a:srgbClr val="4D4D4D"/>
                </a:solidFill>
              </a:rPr>
              <a:t>printstar();</a:t>
            </a:r>
            <a:r>
              <a:rPr kumimoji="1" lang="en-US" altLang="zh-CN" sz="2400" b="0">
                <a:solidFill>
                  <a:srgbClr val="4D4D4D"/>
                </a:solidFill>
              </a:rPr>
              <a:t>                          </a:t>
            </a:r>
            <a:endParaRPr kumimoji="1" lang="en-US" altLang="en-US" sz="2400">
              <a:solidFill>
                <a:srgbClr val="4D4D4D"/>
              </a:solidFill>
            </a:endParaRPr>
          </a:p>
          <a:p>
            <a:pPr marL="742950" lvl="1" indent="-285750" algn="l" eaLnBrk="0" hangingPunct="0">
              <a:lnSpc>
                <a:spcPct val="90000"/>
              </a:lnSpc>
              <a:spcBef>
                <a:spcPct val="20000"/>
              </a:spcBef>
            </a:pPr>
            <a:r>
              <a:rPr kumimoji="1" lang="en-US" altLang="en-US" sz="2400">
                <a:solidFill>
                  <a:srgbClr val="4D4D4D"/>
                </a:solidFill>
              </a:rPr>
              <a:t>    </a:t>
            </a:r>
            <a:r>
              <a:rPr kumimoji="1" lang="en-US" altLang="zh-CN" sz="2400">
                <a:solidFill>
                  <a:srgbClr val="4D4D4D"/>
                </a:solidFill>
              </a:rPr>
              <a:t>print_message();                   </a:t>
            </a:r>
            <a:endParaRPr kumimoji="1" lang="en-US" altLang="en-US" sz="2400">
              <a:solidFill>
                <a:srgbClr val="4D4D4D"/>
              </a:solidFill>
            </a:endParaRPr>
          </a:p>
          <a:p>
            <a:pPr marL="742950" lvl="1" indent="-285750" algn="l" eaLnBrk="0" hangingPunct="0">
              <a:lnSpc>
                <a:spcPct val="90000"/>
              </a:lnSpc>
              <a:spcBef>
                <a:spcPct val="20000"/>
              </a:spcBef>
            </a:pPr>
            <a:r>
              <a:rPr kumimoji="1" lang="en-US" altLang="en-US" sz="2400">
                <a:solidFill>
                  <a:srgbClr val="4D4D4D"/>
                </a:solidFill>
              </a:rPr>
              <a:t>    </a:t>
            </a:r>
            <a:r>
              <a:rPr kumimoji="1" lang="en-US" altLang="zh-CN" sz="2400">
                <a:solidFill>
                  <a:srgbClr val="4D4D4D"/>
                </a:solidFill>
              </a:rPr>
              <a:t>printstar(); </a:t>
            </a:r>
          </a:p>
          <a:p>
            <a:pPr marL="742950" lvl="1" indent="-285750" algn="l" eaLnBrk="0" hangingPunct="0">
              <a:lnSpc>
                <a:spcPct val="90000"/>
              </a:lnSpc>
              <a:spcBef>
                <a:spcPct val="20000"/>
              </a:spcBef>
            </a:pPr>
            <a:r>
              <a:rPr kumimoji="1" lang="en-US" altLang="zh-CN" sz="2400">
                <a:solidFill>
                  <a:srgbClr val="FF0000"/>
                </a:solidFill>
              </a:rPr>
              <a:t>}</a:t>
            </a:r>
            <a:r>
              <a:rPr kumimoji="1" lang="en-US" altLang="zh-CN" sz="2400" b="0">
                <a:solidFill>
                  <a:srgbClr val="FF0000"/>
                </a:solidFill>
              </a:rPr>
              <a:t> </a:t>
            </a:r>
          </a:p>
          <a:p>
            <a:pPr marL="742950" lvl="1" indent="-285750" algn="l" eaLnBrk="0" hangingPunct="0">
              <a:lnSpc>
                <a:spcPct val="90000"/>
              </a:lnSpc>
              <a:spcBef>
                <a:spcPct val="20000"/>
              </a:spcBef>
            </a:pPr>
            <a:r>
              <a:rPr kumimoji="1" lang="en-US" altLang="zh-CN" sz="2400">
                <a:solidFill>
                  <a:srgbClr val="4D4D4D"/>
                </a:solidFill>
              </a:rPr>
              <a:t>printstar()</a:t>
            </a:r>
            <a:r>
              <a:rPr kumimoji="1" lang="en-US" altLang="zh-CN" sz="2400" b="0">
                <a:solidFill>
                  <a:srgbClr val="4D4D4D"/>
                </a:solidFill>
              </a:rPr>
              <a:t>                              </a:t>
            </a:r>
            <a:endParaRPr kumimoji="1" lang="en-US" altLang="en-US" sz="2400">
              <a:solidFill>
                <a:srgbClr val="4D4D4D"/>
              </a:solidFill>
            </a:endParaRPr>
          </a:p>
          <a:p>
            <a:pPr marL="742950" lvl="1" indent="-285750" algn="l" eaLnBrk="0" hangingPunct="0">
              <a:lnSpc>
                <a:spcPct val="90000"/>
              </a:lnSpc>
              <a:spcBef>
                <a:spcPct val="20000"/>
              </a:spcBef>
            </a:pPr>
            <a:r>
              <a:rPr kumimoji="1" lang="en-US" altLang="en-US" sz="2400">
                <a:solidFill>
                  <a:srgbClr val="FF0000"/>
                </a:solidFill>
              </a:rPr>
              <a:t>{</a:t>
            </a:r>
          </a:p>
          <a:p>
            <a:pPr marL="742950" lvl="1" indent="-285750" algn="l" eaLnBrk="0" hangingPunct="0">
              <a:lnSpc>
                <a:spcPct val="90000"/>
              </a:lnSpc>
              <a:spcBef>
                <a:spcPct val="20000"/>
              </a:spcBef>
            </a:pPr>
            <a:r>
              <a:rPr kumimoji="1" lang="en-US" altLang="zh-CN" sz="2400">
                <a:solidFill>
                  <a:srgbClr val="4D4D4D"/>
                </a:solidFill>
              </a:rPr>
              <a:t>     printf(“\n**********”);</a:t>
            </a:r>
          </a:p>
          <a:p>
            <a:pPr marL="742950" lvl="1" indent="-285750" algn="l" eaLnBrk="0" hangingPunct="0">
              <a:lnSpc>
                <a:spcPct val="90000"/>
              </a:lnSpc>
              <a:spcBef>
                <a:spcPct val="20000"/>
              </a:spcBef>
            </a:pPr>
            <a:r>
              <a:rPr kumimoji="1" lang="en-US" altLang="zh-CN" sz="2400">
                <a:solidFill>
                  <a:srgbClr val="FF0000"/>
                </a:solidFill>
              </a:rPr>
              <a:t>}</a:t>
            </a:r>
          </a:p>
          <a:p>
            <a:pPr marL="742950" lvl="1" indent="-285750" algn="l" eaLnBrk="0" hangingPunct="0">
              <a:lnSpc>
                <a:spcPct val="90000"/>
              </a:lnSpc>
              <a:spcBef>
                <a:spcPct val="20000"/>
              </a:spcBef>
            </a:pPr>
            <a:r>
              <a:rPr kumimoji="1" lang="en-US" altLang="zh-CN" sz="2400">
                <a:solidFill>
                  <a:srgbClr val="4D4D4D"/>
                </a:solidFill>
              </a:rPr>
              <a:t>print_message()                   </a:t>
            </a:r>
            <a:endParaRPr kumimoji="1" lang="en-US" altLang="en-US" sz="2400">
              <a:solidFill>
                <a:srgbClr val="4D4D4D"/>
              </a:solidFill>
            </a:endParaRPr>
          </a:p>
          <a:p>
            <a:pPr marL="742950" lvl="1" indent="-285750" algn="l" eaLnBrk="0" hangingPunct="0">
              <a:lnSpc>
                <a:spcPct val="90000"/>
              </a:lnSpc>
              <a:spcBef>
                <a:spcPct val="20000"/>
              </a:spcBef>
            </a:pPr>
            <a:r>
              <a:rPr kumimoji="1" lang="en-US" altLang="en-US" sz="2400">
                <a:solidFill>
                  <a:srgbClr val="FF0000"/>
                </a:solidFill>
              </a:rPr>
              <a:t>{</a:t>
            </a:r>
          </a:p>
          <a:p>
            <a:pPr marL="742950" lvl="1" indent="-285750" algn="l" eaLnBrk="0" hangingPunct="0">
              <a:lnSpc>
                <a:spcPct val="90000"/>
              </a:lnSpc>
              <a:spcBef>
                <a:spcPct val="20000"/>
              </a:spcBef>
            </a:pPr>
            <a:r>
              <a:rPr kumimoji="1" lang="en-US" altLang="zh-CN" sz="2400">
                <a:solidFill>
                  <a:srgbClr val="4D4D4D"/>
                </a:solidFill>
              </a:rPr>
              <a:t>     printf(“\n  Hello!  ”);</a:t>
            </a:r>
          </a:p>
          <a:p>
            <a:pPr marL="742950" lvl="1" indent="-285750" algn="l" eaLnBrk="0" hangingPunct="0">
              <a:lnSpc>
                <a:spcPct val="90000"/>
              </a:lnSpc>
              <a:spcBef>
                <a:spcPct val="20000"/>
              </a:spcBef>
            </a:pPr>
            <a:r>
              <a:rPr kumimoji="1" lang="en-US" altLang="zh-CN" sz="2400">
                <a:solidFill>
                  <a:srgbClr val="FF0000"/>
                </a:solidFill>
              </a:rPr>
              <a:t>}</a:t>
            </a:r>
          </a:p>
        </p:txBody>
      </p:sp>
      <p:grpSp>
        <p:nvGrpSpPr>
          <p:cNvPr id="126980" name="Group 4"/>
          <p:cNvGrpSpPr>
            <a:grpSpLocks/>
          </p:cNvGrpSpPr>
          <p:nvPr/>
        </p:nvGrpSpPr>
        <p:grpSpPr bwMode="auto">
          <a:xfrm>
            <a:off x="228600" y="260350"/>
            <a:ext cx="4846638" cy="3244850"/>
            <a:chOff x="144" y="164"/>
            <a:chExt cx="3053" cy="2044"/>
          </a:xfrm>
        </p:grpSpPr>
        <p:sp>
          <p:nvSpPr>
            <p:cNvPr id="17423" name="Rectangle 5"/>
            <p:cNvSpPr>
              <a:spLocks noChangeArrowheads="1"/>
            </p:cNvSpPr>
            <p:nvPr/>
          </p:nvSpPr>
          <p:spPr bwMode="auto">
            <a:xfrm>
              <a:off x="144" y="432"/>
              <a:ext cx="2160" cy="1776"/>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24" name="Group 6"/>
            <p:cNvGrpSpPr>
              <a:grpSpLocks/>
            </p:cNvGrpSpPr>
            <p:nvPr/>
          </p:nvGrpSpPr>
          <p:grpSpPr bwMode="auto">
            <a:xfrm>
              <a:off x="2290" y="164"/>
              <a:ext cx="907" cy="291"/>
              <a:chOff x="2245" y="164"/>
              <a:chExt cx="907" cy="291"/>
            </a:xfrm>
          </p:grpSpPr>
          <p:sp>
            <p:nvSpPr>
              <p:cNvPr id="17425" name="Line 7"/>
              <p:cNvSpPr>
                <a:spLocks noChangeShapeType="1"/>
              </p:cNvSpPr>
              <p:nvPr/>
            </p:nvSpPr>
            <p:spPr bwMode="auto">
              <a:xfrm flipV="1">
                <a:off x="2245" y="300"/>
                <a:ext cx="363" cy="136"/>
              </a:xfrm>
              <a:prstGeom prst="line">
                <a:avLst/>
              </a:prstGeom>
              <a:noFill/>
              <a:ln w="28575">
                <a:solidFill>
                  <a:srgbClr val="FF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Text Box 8"/>
              <p:cNvSpPr txBox="1">
                <a:spLocks noChangeArrowheads="1"/>
              </p:cNvSpPr>
              <p:nvPr/>
            </p:nvSpPr>
            <p:spPr bwMode="auto">
              <a:xfrm>
                <a:off x="2562" y="164"/>
                <a:ext cx="5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2400" b="0"/>
                  <a:t>Lx1.c</a:t>
                </a:r>
              </a:p>
            </p:txBody>
          </p:sp>
        </p:grpSp>
      </p:grpSp>
      <p:grpSp>
        <p:nvGrpSpPr>
          <p:cNvPr id="126985" name="Group 9"/>
          <p:cNvGrpSpPr>
            <a:grpSpLocks/>
          </p:cNvGrpSpPr>
          <p:nvPr/>
        </p:nvGrpSpPr>
        <p:grpSpPr bwMode="auto">
          <a:xfrm>
            <a:off x="228600" y="3581400"/>
            <a:ext cx="5927725" cy="1576388"/>
            <a:chOff x="144" y="2256"/>
            <a:chExt cx="3416" cy="1056"/>
          </a:xfrm>
        </p:grpSpPr>
        <p:sp>
          <p:nvSpPr>
            <p:cNvPr id="17419" name="Rectangle 10"/>
            <p:cNvSpPr>
              <a:spLocks noChangeArrowheads="1"/>
            </p:cNvSpPr>
            <p:nvPr/>
          </p:nvSpPr>
          <p:spPr bwMode="auto">
            <a:xfrm>
              <a:off x="144" y="2256"/>
              <a:ext cx="2448" cy="1056"/>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20" name="Group 11"/>
            <p:cNvGrpSpPr>
              <a:grpSpLocks/>
            </p:cNvGrpSpPr>
            <p:nvPr/>
          </p:nvGrpSpPr>
          <p:grpSpPr bwMode="auto">
            <a:xfrm>
              <a:off x="2608" y="2296"/>
              <a:ext cx="952" cy="318"/>
              <a:chOff x="2608" y="2296"/>
              <a:chExt cx="952" cy="318"/>
            </a:xfrm>
          </p:grpSpPr>
          <p:sp>
            <p:nvSpPr>
              <p:cNvPr id="17421" name="Line 12"/>
              <p:cNvSpPr>
                <a:spLocks noChangeShapeType="1"/>
              </p:cNvSpPr>
              <p:nvPr/>
            </p:nvSpPr>
            <p:spPr bwMode="auto">
              <a:xfrm flipV="1">
                <a:off x="2608" y="2432"/>
                <a:ext cx="272" cy="182"/>
              </a:xfrm>
              <a:prstGeom prst="line">
                <a:avLst/>
              </a:prstGeom>
              <a:noFill/>
              <a:ln w="28575">
                <a:solidFill>
                  <a:srgbClr val="FF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Text Box 13"/>
              <p:cNvSpPr txBox="1">
                <a:spLocks noChangeArrowheads="1"/>
              </p:cNvSpPr>
              <p:nvPr/>
            </p:nvSpPr>
            <p:spPr bwMode="auto">
              <a:xfrm>
                <a:off x="2880" y="2296"/>
                <a:ext cx="68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2400" b="0"/>
                  <a:t>Lx2.c</a:t>
                </a:r>
              </a:p>
            </p:txBody>
          </p:sp>
        </p:grpSp>
      </p:grpSp>
      <p:grpSp>
        <p:nvGrpSpPr>
          <p:cNvPr id="126990" name="Group 14"/>
          <p:cNvGrpSpPr>
            <a:grpSpLocks/>
          </p:cNvGrpSpPr>
          <p:nvPr/>
        </p:nvGrpSpPr>
        <p:grpSpPr bwMode="auto">
          <a:xfrm>
            <a:off x="250825" y="5181600"/>
            <a:ext cx="5545138" cy="1676400"/>
            <a:chOff x="158" y="3264"/>
            <a:chExt cx="3493" cy="1056"/>
          </a:xfrm>
        </p:grpSpPr>
        <p:sp>
          <p:nvSpPr>
            <p:cNvPr id="17416" name="Rectangle 15"/>
            <p:cNvSpPr>
              <a:spLocks noChangeArrowheads="1"/>
            </p:cNvSpPr>
            <p:nvPr/>
          </p:nvSpPr>
          <p:spPr bwMode="auto">
            <a:xfrm>
              <a:off x="158" y="3264"/>
              <a:ext cx="2448" cy="1056"/>
            </a:xfrm>
            <a:prstGeom prst="rect">
              <a:avLst/>
            </a:prstGeom>
            <a:noFill/>
            <a:ln w="28575">
              <a:solidFill>
                <a:srgbClr val="FF0000"/>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16"/>
            <p:cNvSpPr>
              <a:spLocks noChangeShapeType="1"/>
            </p:cNvSpPr>
            <p:nvPr/>
          </p:nvSpPr>
          <p:spPr bwMode="auto">
            <a:xfrm flipV="1">
              <a:off x="2608" y="3566"/>
              <a:ext cx="272" cy="227"/>
            </a:xfrm>
            <a:prstGeom prst="line">
              <a:avLst/>
            </a:prstGeom>
            <a:noFill/>
            <a:ln w="28575">
              <a:solidFill>
                <a:srgbClr val="FF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Text Box 17"/>
            <p:cNvSpPr txBox="1">
              <a:spLocks noChangeArrowheads="1"/>
            </p:cNvSpPr>
            <p:nvPr/>
          </p:nvSpPr>
          <p:spPr bwMode="auto">
            <a:xfrm>
              <a:off x="2925" y="3475"/>
              <a:ext cx="7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2400" b="0"/>
                <a:t>Lx3.c</a:t>
              </a:r>
            </a:p>
          </p:txBody>
        </p:sp>
      </p:grpSp>
      <p:sp>
        <p:nvSpPr>
          <p:cNvPr id="17415" name="AutoShape 18">
            <a:hlinkClick r:id="rId2" action="ppaction://hlinksldjump" highlightClick="1"/>
          </p:cNvPr>
          <p:cNvSpPr>
            <a:spLocks noChangeArrowheads="1"/>
          </p:cNvSpPr>
          <p:nvPr/>
        </p:nvSpPr>
        <p:spPr bwMode="auto">
          <a:xfrm>
            <a:off x="8712200" y="6497638"/>
            <a:ext cx="431800" cy="360362"/>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500"/>
                                        <p:tgtEl>
                                          <p:spTgt spid="126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5"/>
                                        </p:tgtEl>
                                        <p:attrNameLst>
                                          <p:attrName>style.visibility</p:attrName>
                                        </p:attrNameLst>
                                      </p:cBhvr>
                                      <p:to>
                                        <p:strVal val="visible"/>
                                      </p:to>
                                    </p:set>
                                    <p:animEffect transition="in" filter="wipe(left)">
                                      <p:cBhvr>
                                        <p:cTn id="12" dur="500"/>
                                        <p:tgtEl>
                                          <p:spTgt spid="1269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90"/>
                                        </p:tgtEl>
                                        <p:attrNameLst>
                                          <p:attrName>style.visibility</p:attrName>
                                        </p:attrNameLst>
                                      </p:cBhvr>
                                      <p:to>
                                        <p:strVal val="visible"/>
                                      </p:to>
                                    </p:set>
                                    <p:animEffect transition="in" filter="wipe(left)">
                                      <p:cBhvr>
                                        <p:cTn id="17" dur="500"/>
                                        <p:tgtEl>
                                          <p:spTgt spid="126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CC097A4A-F250-49B6-872C-754BC4CC25A8}" type="slidenum">
              <a:rPr lang="zh-CN" altLang="en-US" b="1">
                <a:solidFill>
                  <a:srgbClr val="FF9900"/>
                </a:solidFill>
              </a:rPr>
              <a:pPr>
                <a:defRPr/>
              </a:pPr>
              <a:t>70</a:t>
            </a:fld>
            <a:r>
              <a:rPr lang="zh-CN" altLang="en-US" b="1"/>
              <a:t> </a:t>
            </a:r>
            <a:r>
              <a:rPr lang="zh-CN" altLang="en-US"/>
              <a:t>页</a:t>
            </a:r>
          </a:p>
        </p:txBody>
      </p:sp>
      <p:sp>
        <p:nvSpPr>
          <p:cNvPr id="118787" name="Rectangle 3"/>
          <p:cNvSpPr>
            <a:spLocks noGrp="1" noChangeArrowheads="1"/>
          </p:cNvSpPr>
          <p:nvPr>
            <p:ph type="body" idx="1"/>
          </p:nvPr>
        </p:nvSpPr>
        <p:spPr>
          <a:xfrm>
            <a:off x="539750" y="762000"/>
            <a:ext cx="8208963" cy="5106988"/>
          </a:xfrm>
        </p:spPr>
        <p:txBody>
          <a:bodyPr/>
          <a:lstStyle/>
          <a:p>
            <a:pPr>
              <a:buFontTx/>
              <a:buNone/>
            </a:pPr>
            <a:r>
              <a:rPr lang="en-US" altLang="zh-CN" b="1">
                <a:solidFill>
                  <a:schemeClr val="tx1"/>
                </a:solidFill>
                <a:latin typeface="宋体" charset="-122"/>
              </a:rPr>
              <a:t>1.</a:t>
            </a:r>
            <a:r>
              <a:rPr lang="zh-CN" altLang="en-US" b="1">
                <a:solidFill>
                  <a:schemeClr val="tx1"/>
                </a:solidFill>
                <a:latin typeface="宋体" charset="-122"/>
              </a:rPr>
              <a:t>局部变量（内部变量）</a:t>
            </a:r>
          </a:p>
          <a:p>
            <a:pPr>
              <a:buFontTx/>
              <a:buNone/>
            </a:pPr>
            <a:r>
              <a:rPr lang="zh-CN" altLang="en-US" sz="2400" b="1">
                <a:solidFill>
                  <a:schemeClr val="tx1"/>
                </a:solidFill>
                <a:latin typeface="宋体" charset="-122"/>
              </a:rPr>
              <a:t> 定义：在函数内部定义的变量，只能在本函数内部使用。</a:t>
            </a:r>
          </a:p>
          <a:p>
            <a:pPr>
              <a:buFontTx/>
              <a:buNone/>
            </a:pPr>
            <a:r>
              <a:rPr lang="zh-CN" altLang="en-US" sz="2400" b="1">
                <a:solidFill>
                  <a:schemeClr val="tx1"/>
                </a:solidFill>
                <a:latin typeface="宋体" charset="-122"/>
              </a:rPr>
              <a:t> 说明</a:t>
            </a:r>
            <a:r>
              <a:rPr lang="en-US" altLang="zh-CN" sz="2400" b="1">
                <a:solidFill>
                  <a:schemeClr val="tx1"/>
                </a:solidFill>
                <a:latin typeface="宋体" charset="-122"/>
              </a:rPr>
              <a:t>:</a:t>
            </a:r>
            <a:r>
              <a:rPr lang="zh-CN" altLang="en-US" sz="2400" b="1">
                <a:solidFill>
                  <a:schemeClr val="tx1"/>
                </a:solidFill>
                <a:latin typeface="宋体" charset="-122"/>
              </a:rPr>
              <a:t>（避免了函数间的相互干扰，增加了函数的独立性）</a:t>
            </a:r>
          </a:p>
          <a:p>
            <a:r>
              <a:rPr lang="zh-CN" altLang="en-US" sz="2400" b="1">
                <a:solidFill>
                  <a:srgbClr val="CC0000"/>
                </a:solidFill>
                <a:latin typeface="宋体" charset="-122"/>
              </a:rPr>
              <a:t>不同函数</a:t>
            </a:r>
            <a:r>
              <a:rPr lang="zh-CN" altLang="en-US" sz="2400" b="1">
                <a:solidFill>
                  <a:schemeClr val="tx1"/>
                </a:solidFill>
                <a:latin typeface="宋体" charset="-122"/>
              </a:rPr>
              <a:t>可以使用</a:t>
            </a:r>
            <a:r>
              <a:rPr lang="zh-CN" altLang="en-US" sz="2400" b="1">
                <a:solidFill>
                  <a:srgbClr val="CC0000"/>
                </a:solidFill>
                <a:latin typeface="宋体" charset="-122"/>
              </a:rPr>
              <a:t>相同名字</a:t>
            </a:r>
            <a:r>
              <a:rPr lang="zh-CN" altLang="en-US" sz="2400" b="1">
                <a:solidFill>
                  <a:schemeClr val="tx1"/>
                </a:solidFill>
                <a:latin typeface="宋体" charset="-122"/>
              </a:rPr>
              <a:t>的变量。</a:t>
            </a:r>
          </a:p>
          <a:p>
            <a:r>
              <a:rPr lang="zh-CN" altLang="en-US" sz="2400" b="1">
                <a:solidFill>
                  <a:schemeClr val="tx1"/>
                </a:solidFill>
                <a:latin typeface="宋体" charset="-122"/>
              </a:rPr>
              <a:t>形式参数也是局部变量。</a:t>
            </a:r>
          </a:p>
          <a:p>
            <a:pPr>
              <a:buFontTx/>
              <a:buNone/>
            </a:pPr>
            <a:endParaRPr lang="zh-CN" altLang="en-US" sz="2400" b="1">
              <a:solidFill>
                <a:schemeClr val="tx1"/>
              </a:solidFill>
              <a:latin typeface="宋体" charset="-122"/>
            </a:endParaRPr>
          </a:p>
        </p:txBody>
      </p:sp>
      <p:sp>
        <p:nvSpPr>
          <p:cNvPr id="78852" name="Text Box 4"/>
          <p:cNvSpPr txBox="1">
            <a:spLocks noChangeArrowheads="1"/>
          </p:cNvSpPr>
          <p:nvPr/>
        </p:nvSpPr>
        <p:spPr bwMode="auto">
          <a:xfrm>
            <a:off x="539750" y="188913"/>
            <a:ext cx="71278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90000"/>
              </a:lnSpc>
              <a:spcBef>
                <a:spcPct val="20000"/>
              </a:spcBef>
            </a:pPr>
            <a:r>
              <a:rPr kumimoji="1" lang="en-US" altLang="zh-CN" sz="2800"/>
              <a:t>8.4.1  </a:t>
            </a:r>
            <a:r>
              <a:rPr kumimoji="1" lang="zh-CN" altLang="en-US" sz="2800"/>
              <a:t>局部变量和全局变量</a:t>
            </a:r>
            <a:endParaRPr lang="zh-CN" altLang="en-US" sz="2800" b="0"/>
          </a:p>
        </p:txBody>
      </p:sp>
      <p:sp>
        <p:nvSpPr>
          <p:cNvPr id="118789" name="Text Box 5"/>
          <p:cNvSpPr txBox="1">
            <a:spLocks noChangeArrowheads="1"/>
          </p:cNvSpPr>
          <p:nvPr/>
        </p:nvSpPr>
        <p:spPr bwMode="auto">
          <a:xfrm>
            <a:off x="574675" y="4694238"/>
            <a:ext cx="3671888" cy="1938337"/>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en-US" altLang="zh-CN" sz="2000"/>
              <a:t>char search(char s) </a:t>
            </a:r>
          </a:p>
          <a:p>
            <a:pPr algn="l"/>
            <a:r>
              <a:rPr kumimoji="1" lang="en-US" altLang="zh-CN" sz="2000"/>
              <a:t>{</a:t>
            </a:r>
          </a:p>
          <a:p>
            <a:pPr algn="l"/>
            <a:r>
              <a:rPr kumimoji="1" lang="en-US" altLang="zh-CN" sz="2000"/>
              <a:t>  char ch;</a:t>
            </a:r>
          </a:p>
          <a:p>
            <a:pPr algn="l"/>
            <a:r>
              <a:rPr kumimoji="1" lang="en-US" altLang="zh-CN" sz="2000"/>
              <a:t>  int k;</a:t>
            </a:r>
          </a:p>
          <a:p>
            <a:pPr algn="l"/>
            <a:r>
              <a:rPr kumimoji="1" lang="en-US" altLang="zh-CN" sz="2000"/>
              <a:t>   …</a:t>
            </a:r>
          </a:p>
          <a:p>
            <a:pPr algn="l"/>
            <a:r>
              <a:rPr kumimoji="1" lang="en-US" altLang="zh-CN" sz="2000"/>
              <a:t>} </a:t>
            </a:r>
          </a:p>
        </p:txBody>
      </p:sp>
      <p:sp>
        <p:nvSpPr>
          <p:cNvPr id="118790" name="Text Box 6"/>
          <p:cNvSpPr txBox="1">
            <a:spLocks noChangeArrowheads="1"/>
          </p:cNvSpPr>
          <p:nvPr/>
        </p:nvSpPr>
        <p:spPr bwMode="auto">
          <a:xfrm>
            <a:off x="4716463" y="5661025"/>
            <a:ext cx="35290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t>变量</a:t>
            </a:r>
            <a:r>
              <a:rPr kumimoji="1" lang="en-US" altLang="zh-CN" sz="2400"/>
              <a:t>s</a:t>
            </a:r>
            <a:r>
              <a:rPr kumimoji="1" lang="zh-CN" altLang="en-US" sz="2400"/>
              <a:t>、</a:t>
            </a:r>
            <a:r>
              <a:rPr kumimoji="1" lang="en-US" altLang="zh-CN" sz="2400"/>
              <a:t>ch</a:t>
            </a:r>
            <a:r>
              <a:rPr kumimoji="1" lang="zh-CN" altLang="en-US" sz="2400"/>
              <a:t>、</a:t>
            </a:r>
            <a:r>
              <a:rPr kumimoji="1" lang="en-US" altLang="zh-CN" sz="2400"/>
              <a:t>k</a:t>
            </a:r>
            <a:r>
              <a:rPr kumimoji="1" lang="zh-CN" altLang="en-US" sz="2400"/>
              <a:t>的作用域</a:t>
            </a:r>
            <a:endParaRPr kumimoji="1" lang="zh-CN" altLang="en-US" sz="2400" b="0"/>
          </a:p>
        </p:txBody>
      </p:sp>
      <p:sp>
        <p:nvSpPr>
          <p:cNvPr id="118792" name="AutoShape 8"/>
          <p:cNvSpPr>
            <a:spLocks/>
          </p:cNvSpPr>
          <p:nvPr/>
        </p:nvSpPr>
        <p:spPr bwMode="auto">
          <a:xfrm>
            <a:off x="4356100" y="4868863"/>
            <a:ext cx="287338" cy="1800225"/>
          </a:xfrm>
          <a:prstGeom prst="rightBrace">
            <a:avLst>
              <a:gd name="adj1" fmla="val 5221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3" name="AutoShape 9"/>
          <p:cNvSpPr>
            <a:spLocks noChangeArrowheads="1"/>
          </p:cNvSpPr>
          <p:nvPr/>
        </p:nvSpPr>
        <p:spPr bwMode="auto">
          <a:xfrm>
            <a:off x="5148263" y="4508500"/>
            <a:ext cx="3600450" cy="1152525"/>
          </a:xfrm>
          <a:prstGeom prst="wedgeRectCallout">
            <a:avLst>
              <a:gd name="adj1" fmla="val -65389"/>
              <a:gd name="adj2" fmla="val 31403"/>
            </a:avLst>
          </a:prstGeom>
          <a:solidFill>
            <a:srgbClr val="FFF3E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a:t>编译系统不为局部变量分配内存单元，只是当被调用时，根据需要分配临时单元，调用结束，空间释放。</a:t>
            </a:r>
          </a:p>
        </p:txBody>
      </p:sp>
      <p:sp>
        <p:nvSpPr>
          <p:cNvPr id="118794" name="Rectangle 10"/>
          <p:cNvSpPr>
            <a:spLocks noChangeArrowheads="1"/>
          </p:cNvSpPr>
          <p:nvPr/>
        </p:nvSpPr>
        <p:spPr bwMode="auto">
          <a:xfrm>
            <a:off x="1331913" y="2449513"/>
            <a:ext cx="6696075" cy="3786187"/>
          </a:xfrm>
          <a:prstGeom prst="rect">
            <a:avLst/>
          </a:prstGeom>
          <a:solidFill>
            <a:srgbClr val="FFFFCC"/>
          </a:solidFill>
          <a:ln w="38100">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457200" indent="-457200" algn="l">
              <a:defRPr/>
            </a:pPr>
            <a:r>
              <a:rPr kumimoji="1" lang="en-US" altLang="zh-CN" sz="2400">
                <a:effectLst>
                  <a:outerShdw blurRad="38100" dist="38100" dir="2700000" algn="tl">
                    <a:srgbClr val="FFFFFF"/>
                  </a:outerShdw>
                </a:effectLst>
                <a:ea typeface="楷体_GB2312" pitchFamily="49" charset="-122"/>
              </a:rPr>
              <a:t>int f1 ( </a:t>
            </a:r>
            <a:r>
              <a:rPr kumimoji="1" lang="en-US" altLang="zh-CN" sz="2400">
                <a:solidFill>
                  <a:srgbClr val="CC0000"/>
                </a:solidFill>
                <a:effectLst>
                  <a:outerShdw blurRad="38100" dist="38100" dir="2700000" algn="tl">
                    <a:srgbClr val="000000"/>
                  </a:outerShdw>
                </a:effectLst>
                <a:ea typeface="楷体_GB2312" pitchFamily="49" charset="-122"/>
              </a:rPr>
              <a:t>int x, int y</a:t>
            </a:r>
            <a:r>
              <a:rPr kumimoji="1" lang="en-US" altLang="zh-CN" sz="2400">
                <a:effectLst>
                  <a:outerShdw blurRad="38100" dist="38100" dir="2700000" algn="tl">
                    <a:srgbClr val="FFFFFF"/>
                  </a:outerShdw>
                </a:effectLst>
                <a:ea typeface="楷体_GB2312" pitchFamily="49" charset="-122"/>
              </a:rPr>
              <a:t> )</a:t>
            </a:r>
          </a:p>
          <a:p>
            <a:pPr marL="457200" indent="-457200" algn="l">
              <a:defRPr/>
            </a:pPr>
            <a:r>
              <a:rPr kumimoji="1" lang="en-US" altLang="zh-CN" sz="2400">
                <a:effectLst>
                  <a:outerShdw blurRad="38100" dist="38100" dir="2700000" algn="tl">
                    <a:srgbClr val="FFFFFF"/>
                  </a:outerShdw>
                </a:effectLst>
                <a:ea typeface="楷体_GB2312" pitchFamily="49" charset="-122"/>
              </a:rPr>
              <a:t>{</a:t>
            </a:r>
          </a:p>
          <a:p>
            <a:pPr marL="457200" indent="-457200" algn="l">
              <a:defRPr/>
            </a:pPr>
            <a:r>
              <a:rPr kumimoji="1" lang="en-US" altLang="zh-CN" sz="2400">
                <a:effectLst>
                  <a:outerShdw blurRad="38100" dist="38100" dir="2700000" algn="tl">
                    <a:srgbClr val="FFFFFF"/>
                  </a:outerShdw>
                </a:effectLst>
                <a:ea typeface="楷体_GB2312" pitchFamily="49" charset="-122"/>
              </a:rPr>
              <a:t>  </a:t>
            </a:r>
            <a:r>
              <a:rPr kumimoji="1" lang="en-US" altLang="zh-CN" sz="2400">
                <a:solidFill>
                  <a:srgbClr val="CC0000"/>
                </a:solidFill>
                <a:effectLst>
                  <a:outerShdw blurRad="38100" dist="38100" dir="2700000" algn="tl">
                    <a:srgbClr val="000000"/>
                  </a:outerShdw>
                </a:effectLst>
                <a:ea typeface="楷体_GB2312" pitchFamily="49" charset="-122"/>
              </a:rPr>
              <a:t>int z;</a:t>
            </a:r>
          </a:p>
          <a:p>
            <a:pPr marL="457200" indent="-457200" algn="l">
              <a:defRPr/>
            </a:pPr>
            <a:r>
              <a:rPr kumimoji="1" lang="en-US" altLang="zh-CN" sz="2400">
                <a:effectLst>
                  <a:outerShdw blurRad="38100" dist="38100" dir="2700000" algn="tl">
                    <a:srgbClr val="FFFFFF"/>
                  </a:outerShdw>
                </a:effectLst>
                <a:ea typeface="楷体_GB2312" pitchFamily="49" charset="-122"/>
              </a:rPr>
              <a:t>  z = x &gt; y ? x : y;</a:t>
            </a:r>
          </a:p>
          <a:p>
            <a:pPr marL="457200" indent="-457200" algn="l">
              <a:defRPr/>
            </a:pPr>
            <a:r>
              <a:rPr kumimoji="1" lang="en-US" altLang="zh-CN" sz="2400">
                <a:effectLst>
                  <a:outerShdw blurRad="38100" dist="38100" dir="2700000" algn="tl">
                    <a:srgbClr val="FFFFFF"/>
                  </a:outerShdw>
                </a:effectLst>
                <a:ea typeface="楷体_GB2312" pitchFamily="49" charset="-122"/>
              </a:rPr>
              <a:t>  return (z);</a:t>
            </a:r>
          </a:p>
          <a:p>
            <a:pPr marL="457200" indent="-457200" algn="l">
              <a:defRPr/>
            </a:pPr>
            <a:r>
              <a:rPr kumimoji="1" lang="en-US" altLang="zh-CN" sz="2400">
                <a:effectLst>
                  <a:outerShdw blurRad="38100" dist="38100" dir="2700000" algn="tl">
                    <a:srgbClr val="FFFFFF"/>
                  </a:outerShdw>
                </a:effectLst>
                <a:ea typeface="楷体_GB2312" pitchFamily="49" charset="-122"/>
              </a:rPr>
              <a:t>}</a:t>
            </a:r>
          </a:p>
          <a:p>
            <a:pPr marL="457200" indent="-457200" algn="l">
              <a:defRPr/>
            </a:pPr>
            <a:r>
              <a:rPr kumimoji="1" lang="en-US" altLang="zh-CN" sz="2400">
                <a:effectLst>
                  <a:outerShdw blurRad="38100" dist="38100" dir="2700000" algn="tl">
                    <a:srgbClr val="FFFFFF"/>
                  </a:outerShdw>
                </a:effectLst>
                <a:ea typeface="楷体_GB2312" pitchFamily="49" charset="-122"/>
              </a:rPr>
              <a:t>void f2 (  )</a:t>
            </a:r>
          </a:p>
          <a:p>
            <a:pPr marL="457200" indent="-457200" algn="l">
              <a:defRPr/>
            </a:pPr>
            <a:r>
              <a:rPr kumimoji="1" lang="en-US" altLang="zh-CN" sz="2400">
                <a:effectLst>
                  <a:outerShdw blurRad="38100" dist="38100" dir="2700000" algn="tl">
                    <a:srgbClr val="FFFFFF"/>
                  </a:outerShdw>
                </a:effectLst>
                <a:ea typeface="楷体_GB2312" pitchFamily="49" charset="-122"/>
              </a:rPr>
              <a:t>{</a:t>
            </a:r>
          </a:p>
          <a:p>
            <a:pPr marL="457200" indent="-457200" algn="l">
              <a:defRPr/>
            </a:pPr>
            <a:r>
              <a:rPr kumimoji="1" lang="en-US" altLang="zh-CN" sz="2400">
                <a:effectLst>
                  <a:outerShdw blurRad="38100" dist="38100" dir="2700000" algn="tl">
                    <a:srgbClr val="FFFFFF"/>
                  </a:outerShdw>
                </a:effectLst>
                <a:ea typeface="楷体_GB2312" pitchFamily="49" charset="-122"/>
              </a:rPr>
              <a:t>    printf ("%d\n", </a:t>
            </a:r>
            <a:r>
              <a:rPr kumimoji="1" lang="en-US" altLang="zh-CN" sz="2400">
                <a:solidFill>
                  <a:srgbClr val="CC0000"/>
                </a:solidFill>
                <a:effectLst>
                  <a:outerShdw blurRad="38100" dist="38100" dir="2700000" algn="tl">
                    <a:srgbClr val="000000"/>
                  </a:outerShdw>
                </a:effectLst>
                <a:ea typeface="楷体_GB2312" pitchFamily="49" charset="-122"/>
              </a:rPr>
              <a:t>z</a:t>
            </a:r>
            <a:r>
              <a:rPr kumimoji="1" lang="en-US" altLang="zh-CN" sz="2400">
                <a:effectLst>
                  <a:outerShdw blurRad="38100" dist="38100" dir="2700000" algn="tl">
                    <a:srgbClr val="FFFFFF"/>
                  </a:outerShdw>
                </a:effectLst>
                <a:ea typeface="楷体_GB2312" pitchFamily="49" charset="-122"/>
              </a:rPr>
              <a:t> );</a:t>
            </a:r>
          </a:p>
          <a:p>
            <a:pPr marL="457200" indent="-457200" algn="l">
              <a:defRPr/>
            </a:pPr>
            <a:r>
              <a:rPr kumimoji="1" lang="en-US" altLang="zh-CN" sz="2400">
                <a:effectLst>
                  <a:outerShdw blurRad="38100" dist="38100" dir="2700000" algn="tl">
                    <a:srgbClr val="FFFFFF"/>
                  </a:outerShdw>
                </a:effectLst>
                <a:ea typeface="楷体_GB2312" pitchFamily="49" charset="-122"/>
              </a:rPr>
              <a:t>}</a:t>
            </a:r>
          </a:p>
        </p:txBody>
      </p:sp>
      <p:grpSp>
        <p:nvGrpSpPr>
          <p:cNvPr id="118795" name="Group 11"/>
          <p:cNvGrpSpPr>
            <a:grpSpLocks/>
          </p:cNvGrpSpPr>
          <p:nvPr/>
        </p:nvGrpSpPr>
        <p:grpSpPr bwMode="auto">
          <a:xfrm>
            <a:off x="2195513" y="2636838"/>
            <a:ext cx="4464050" cy="792162"/>
            <a:chOff x="1383" y="1661"/>
            <a:chExt cx="2812" cy="499"/>
          </a:xfrm>
        </p:grpSpPr>
        <p:sp>
          <p:nvSpPr>
            <p:cNvPr id="118796" name="AutoShape 12"/>
            <p:cNvSpPr>
              <a:spLocks/>
            </p:cNvSpPr>
            <p:nvPr/>
          </p:nvSpPr>
          <p:spPr bwMode="auto">
            <a:xfrm>
              <a:off x="3198" y="1661"/>
              <a:ext cx="997" cy="227"/>
            </a:xfrm>
            <a:prstGeom prst="borderCallout2">
              <a:avLst>
                <a:gd name="adj1" fmla="val 31718"/>
                <a:gd name="adj2" fmla="val -4815"/>
                <a:gd name="adj3" fmla="val 31718"/>
                <a:gd name="adj4" fmla="val -55565"/>
                <a:gd name="adj5" fmla="val 85023"/>
                <a:gd name="adj6" fmla="val -107824"/>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a:solidFill>
                    <a:schemeClr val="accent2"/>
                  </a:solidFill>
                  <a:effectLst>
                    <a:outerShdw blurRad="38100" dist="38100" dir="2700000" algn="tl">
                      <a:srgbClr val="000000"/>
                    </a:outerShdw>
                  </a:effectLst>
                  <a:ea typeface="楷体_GB2312" pitchFamily="49" charset="-122"/>
                </a:rPr>
                <a:t>局部变量</a:t>
              </a:r>
              <a:r>
                <a:rPr kumimoji="1" lang="zh-CN" altLang="en-US" b="0">
                  <a:ea typeface="楷体_GB2312" pitchFamily="49" charset="-122"/>
                </a:rPr>
                <a:t> </a:t>
              </a:r>
            </a:p>
          </p:txBody>
        </p:sp>
        <p:sp>
          <p:nvSpPr>
            <p:cNvPr id="78863" name="Line 13"/>
            <p:cNvSpPr>
              <a:spLocks noChangeShapeType="1"/>
            </p:cNvSpPr>
            <p:nvPr/>
          </p:nvSpPr>
          <p:spPr bwMode="auto">
            <a:xfrm flipV="1">
              <a:off x="1383" y="1842"/>
              <a:ext cx="1815" cy="318"/>
            </a:xfrm>
            <a:prstGeom prst="line">
              <a:avLst/>
            </a:prstGeom>
            <a:noFill/>
            <a:ln w="19050">
              <a:solidFill>
                <a:srgbClr val="FF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18798" name="Group 14"/>
          <p:cNvGrpSpPr>
            <a:grpSpLocks/>
          </p:cNvGrpSpPr>
          <p:nvPr/>
        </p:nvGrpSpPr>
        <p:grpSpPr bwMode="auto">
          <a:xfrm>
            <a:off x="3943350" y="4465638"/>
            <a:ext cx="3457575" cy="1081087"/>
            <a:chOff x="2336" y="2886"/>
            <a:chExt cx="2178" cy="862"/>
          </a:xfrm>
        </p:grpSpPr>
        <p:sp>
          <p:nvSpPr>
            <p:cNvPr id="118799" name="AutoShape 15"/>
            <p:cNvSpPr>
              <a:spLocks noChangeArrowheads="1"/>
            </p:cNvSpPr>
            <p:nvPr/>
          </p:nvSpPr>
          <p:spPr bwMode="auto">
            <a:xfrm>
              <a:off x="2699" y="2886"/>
              <a:ext cx="1815" cy="862"/>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a:solidFill>
                    <a:srgbClr val="CC0000"/>
                  </a:solidFill>
                  <a:effectLst>
                    <a:outerShdw blurRad="38100" dist="38100" dir="2700000" algn="tl">
                      <a:srgbClr val="000000"/>
                    </a:outerShdw>
                  </a:effectLst>
                  <a:ea typeface="楷体_GB2312" pitchFamily="49" charset="-122"/>
                </a:rPr>
                <a:t>引用错误！</a:t>
              </a:r>
            </a:p>
          </p:txBody>
        </p:sp>
        <p:sp>
          <p:nvSpPr>
            <p:cNvPr id="78861" name="Line 16"/>
            <p:cNvSpPr>
              <a:spLocks noChangeShapeType="1"/>
            </p:cNvSpPr>
            <p:nvPr/>
          </p:nvSpPr>
          <p:spPr bwMode="auto">
            <a:xfrm flipV="1">
              <a:off x="2336" y="3475"/>
              <a:ext cx="408" cy="227"/>
            </a:xfrm>
            <a:prstGeom prst="line">
              <a:avLst/>
            </a:prstGeom>
            <a:noFill/>
            <a:ln w="28575">
              <a:solidFill>
                <a:srgbClr val="FF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vertical)">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vertical)">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blinds(vertical)">
                                      <p:cBhvr>
                                        <p:cTn id="17" dur="500"/>
                                        <p:tgtEl>
                                          <p:spTgt spid="11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blinds(vertical)">
                                      <p:cBhvr>
                                        <p:cTn id="22" dur="500"/>
                                        <p:tgtEl>
                                          <p:spTgt spid="118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blinds(vertical)">
                                      <p:cBhvr>
                                        <p:cTn id="27" dur="500"/>
                                        <p:tgtEl>
                                          <p:spTgt spid="118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878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879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879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8793"/>
                                        </p:tgtEl>
                                        <p:attrNameLst>
                                          <p:attrName>style.visibility</p:attrName>
                                        </p:attrNameLst>
                                      </p:cBhvr>
                                      <p:to>
                                        <p:strVal val="visible"/>
                                      </p:to>
                                    </p:set>
                                    <p:animEffect transition="in" filter="wipe(down)">
                                      <p:cBhvr>
                                        <p:cTn id="44" dur="500"/>
                                        <p:tgtEl>
                                          <p:spTgt spid="1187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18794"/>
                                        </p:tgtEl>
                                        <p:attrNameLst>
                                          <p:attrName>style.visibility</p:attrName>
                                        </p:attrNameLst>
                                      </p:cBhvr>
                                      <p:to>
                                        <p:strVal val="visible"/>
                                      </p:to>
                                    </p:set>
                                    <p:animEffect transition="in" filter="box(out)">
                                      <p:cBhvr>
                                        <p:cTn id="49" dur="500"/>
                                        <p:tgtEl>
                                          <p:spTgt spid="11879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3" fill="hold" nodeType="clickEffect">
                                  <p:stCondLst>
                                    <p:cond delay="0"/>
                                  </p:stCondLst>
                                  <p:childTnLst>
                                    <p:set>
                                      <p:cBhvr>
                                        <p:cTn id="53" dur="1" fill="hold">
                                          <p:stCondLst>
                                            <p:cond delay="0"/>
                                          </p:stCondLst>
                                        </p:cTn>
                                        <p:tgtEl>
                                          <p:spTgt spid="118795"/>
                                        </p:tgtEl>
                                        <p:attrNameLst>
                                          <p:attrName>style.visibility</p:attrName>
                                        </p:attrNameLst>
                                      </p:cBhvr>
                                      <p:to>
                                        <p:strVal val="visible"/>
                                      </p:to>
                                    </p:set>
                                    <p:animEffect transition="in" filter="strips(upRight)">
                                      <p:cBhvr>
                                        <p:cTn id="54" dur="500"/>
                                        <p:tgtEl>
                                          <p:spTgt spid="11879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3" fill="hold" nodeType="click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strips(upRight)">
                                      <p:cBhvr>
                                        <p:cTn id="59" dur="500"/>
                                        <p:tgtEl>
                                          <p:spTgt spid="118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P spid="118789" grpId="0" animBg="1"/>
      <p:bldP spid="118790" grpId="0"/>
      <p:bldP spid="118792" grpId="0" animBg="1"/>
      <p:bldP spid="118793" grpId="0" animBg="1"/>
      <p:bldP spid="11879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EE370CA0-20E1-42FC-B7CD-9225B835C2BE}" type="slidenum">
              <a:rPr lang="zh-CN" altLang="en-US" b="1">
                <a:solidFill>
                  <a:srgbClr val="FF9900"/>
                </a:solidFill>
              </a:rPr>
              <a:pPr>
                <a:defRPr/>
              </a:pPr>
              <a:t>71</a:t>
            </a:fld>
            <a:r>
              <a:rPr lang="zh-CN" altLang="en-US" b="1"/>
              <a:t> </a:t>
            </a:r>
            <a:r>
              <a:rPr lang="zh-CN" altLang="en-US"/>
              <a:t>页</a:t>
            </a:r>
          </a:p>
        </p:txBody>
      </p:sp>
      <p:sp>
        <p:nvSpPr>
          <p:cNvPr id="79875" name="Text Box 2"/>
          <p:cNvSpPr txBox="1">
            <a:spLocks noChangeArrowheads="1"/>
          </p:cNvSpPr>
          <p:nvPr/>
        </p:nvSpPr>
        <p:spPr bwMode="auto">
          <a:xfrm>
            <a:off x="679450" y="209550"/>
            <a:ext cx="7750175" cy="637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buFontTx/>
              <a:buChar char="•"/>
            </a:pPr>
            <a:r>
              <a:rPr kumimoji="1" lang="zh-CN" altLang="en-US" sz="2400"/>
              <a:t> 可以在主函数内部，也可以在复合语句中定义变量，这些变量只在</a:t>
            </a:r>
            <a:r>
              <a:rPr kumimoji="1" lang="zh-CN" altLang="en-US" sz="2400">
                <a:solidFill>
                  <a:srgbClr val="CC0000"/>
                </a:solidFill>
              </a:rPr>
              <a:t>本复合语句中有效</a:t>
            </a:r>
            <a:r>
              <a:rPr kumimoji="1" lang="zh-CN" altLang="en-US" sz="2400"/>
              <a:t>。</a:t>
            </a:r>
          </a:p>
          <a:p>
            <a:pPr algn="l">
              <a:spcBef>
                <a:spcPct val="50000"/>
              </a:spcBef>
            </a:pPr>
            <a:r>
              <a:rPr kumimoji="1" lang="en-US" altLang="zh-CN" sz="2400"/>
              <a:t>main()</a:t>
            </a:r>
          </a:p>
          <a:p>
            <a:pPr algn="l">
              <a:spcBef>
                <a:spcPct val="50000"/>
              </a:spcBef>
            </a:pPr>
            <a:r>
              <a:rPr kumimoji="1" lang="en-US" altLang="zh-CN" sz="2400"/>
              <a:t>{</a:t>
            </a:r>
          </a:p>
          <a:p>
            <a:pPr algn="l">
              <a:spcBef>
                <a:spcPct val="50000"/>
              </a:spcBef>
            </a:pPr>
            <a:r>
              <a:rPr kumimoji="1" lang="en-US" altLang="zh-CN" sz="2400"/>
              <a:t>int m,n;</a:t>
            </a:r>
          </a:p>
          <a:p>
            <a:pPr algn="l">
              <a:spcBef>
                <a:spcPct val="50000"/>
              </a:spcBef>
            </a:pPr>
            <a:r>
              <a:rPr kumimoji="1" lang="en-US" altLang="zh-CN" sz="2400"/>
              <a:t>……</a:t>
            </a:r>
          </a:p>
          <a:p>
            <a:pPr algn="l">
              <a:spcBef>
                <a:spcPct val="50000"/>
              </a:spcBef>
            </a:pPr>
            <a:r>
              <a:rPr kumimoji="1" lang="en-US" altLang="zh-CN" sz="2400"/>
              <a:t>{</a:t>
            </a:r>
          </a:p>
          <a:p>
            <a:pPr algn="l">
              <a:spcBef>
                <a:spcPct val="50000"/>
              </a:spcBef>
            </a:pPr>
            <a:r>
              <a:rPr kumimoji="1" lang="en-US" altLang="zh-CN" sz="2400"/>
              <a:t>   int x,y;</a:t>
            </a:r>
          </a:p>
          <a:p>
            <a:pPr algn="l">
              <a:spcBef>
                <a:spcPct val="50000"/>
              </a:spcBef>
            </a:pPr>
            <a:r>
              <a:rPr kumimoji="1" lang="en-US" altLang="zh-CN" sz="2400"/>
              <a:t>……</a:t>
            </a:r>
          </a:p>
          <a:p>
            <a:pPr algn="l">
              <a:spcBef>
                <a:spcPct val="50000"/>
              </a:spcBef>
            </a:pPr>
            <a:r>
              <a:rPr kumimoji="1" lang="en-US" altLang="zh-CN" sz="2400"/>
              <a:t>}</a:t>
            </a:r>
          </a:p>
          <a:p>
            <a:pPr algn="l">
              <a:spcBef>
                <a:spcPct val="50000"/>
              </a:spcBef>
            </a:pPr>
            <a:r>
              <a:rPr kumimoji="1" lang="en-US" altLang="zh-CN" sz="2400"/>
              <a:t>……</a:t>
            </a:r>
          </a:p>
          <a:p>
            <a:pPr algn="l">
              <a:spcBef>
                <a:spcPct val="50000"/>
              </a:spcBef>
            </a:pPr>
            <a:r>
              <a:rPr kumimoji="1" lang="en-US" altLang="zh-CN" sz="2400"/>
              <a:t>}</a:t>
            </a:r>
          </a:p>
        </p:txBody>
      </p:sp>
      <p:grpSp>
        <p:nvGrpSpPr>
          <p:cNvPr id="161799" name="Group 7"/>
          <p:cNvGrpSpPr>
            <a:grpSpLocks/>
          </p:cNvGrpSpPr>
          <p:nvPr/>
        </p:nvGrpSpPr>
        <p:grpSpPr bwMode="auto">
          <a:xfrm>
            <a:off x="3121025" y="3714750"/>
            <a:ext cx="2066925" cy="1752600"/>
            <a:chOff x="2154" y="2115"/>
            <a:chExt cx="1302" cy="1104"/>
          </a:xfrm>
        </p:grpSpPr>
        <p:sp>
          <p:nvSpPr>
            <p:cNvPr id="79880" name="AutoShape 3"/>
            <p:cNvSpPr>
              <a:spLocks/>
            </p:cNvSpPr>
            <p:nvPr/>
          </p:nvSpPr>
          <p:spPr bwMode="auto">
            <a:xfrm>
              <a:off x="2154" y="2115"/>
              <a:ext cx="192" cy="1104"/>
            </a:xfrm>
            <a:prstGeom prst="rightBrace">
              <a:avLst>
                <a:gd name="adj1" fmla="val 47917"/>
                <a:gd name="adj2" fmla="val 50000"/>
              </a:avLst>
            </a:prstGeom>
            <a:noFill/>
            <a:ln w="12700">
              <a:solidFill>
                <a:schemeClr val="tx1"/>
              </a:solidFill>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1" name="Text Box 4"/>
            <p:cNvSpPr txBox="1">
              <a:spLocks noChangeArrowheads="1"/>
            </p:cNvSpPr>
            <p:nvPr/>
          </p:nvSpPr>
          <p:spPr bwMode="auto">
            <a:xfrm>
              <a:off x="2496" y="2486"/>
              <a:ext cx="9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zh-CN" altLang="en-US" sz="2400">
                  <a:solidFill>
                    <a:srgbClr val="CC0000"/>
                  </a:solidFill>
                </a:rPr>
                <a:t>变量</a:t>
              </a:r>
              <a:r>
                <a:rPr kumimoji="1" lang="en-US" altLang="zh-CN" sz="2400">
                  <a:solidFill>
                    <a:srgbClr val="CC0000"/>
                  </a:solidFill>
                </a:rPr>
                <a:t>x,y</a:t>
              </a:r>
              <a:r>
                <a:rPr kumimoji="1" lang="zh-CN" altLang="en-US" sz="2400">
                  <a:solidFill>
                    <a:srgbClr val="CC0000"/>
                  </a:solidFill>
                </a:rPr>
                <a:t>的作用域</a:t>
              </a:r>
            </a:p>
          </p:txBody>
        </p:sp>
      </p:grpSp>
      <p:grpSp>
        <p:nvGrpSpPr>
          <p:cNvPr id="161800" name="Group 8"/>
          <p:cNvGrpSpPr>
            <a:grpSpLocks/>
          </p:cNvGrpSpPr>
          <p:nvPr/>
        </p:nvGrpSpPr>
        <p:grpSpPr bwMode="auto">
          <a:xfrm>
            <a:off x="5651500" y="1268413"/>
            <a:ext cx="2120900" cy="5056187"/>
            <a:chOff x="3648" y="720"/>
            <a:chExt cx="1248" cy="3264"/>
          </a:xfrm>
        </p:grpSpPr>
        <p:sp>
          <p:nvSpPr>
            <p:cNvPr id="79878" name="AutoShape 5"/>
            <p:cNvSpPr>
              <a:spLocks/>
            </p:cNvSpPr>
            <p:nvPr/>
          </p:nvSpPr>
          <p:spPr bwMode="auto">
            <a:xfrm>
              <a:off x="3648" y="720"/>
              <a:ext cx="144" cy="3264"/>
            </a:xfrm>
            <a:prstGeom prst="rightBrace">
              <a:avLst>
                <a:gd name="adj1" fmla="val 188889"/>
                <a:gd name="adj2" fmla="val 50000"/>
              </a:avLst>
            </a:prstGeom>
            <a:noFill/>
            <a:ln w="12700">
              <a:solidFill>
                <a:schemeClr val="tx1"/>
              </a:solidFill>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Text Box 6"/>
            <p:cNvSpPr txBox="1">
              <a:spLocks noChangeArrowheads="1"/>
            </p:cNvSpPr>
            <p:nvPr/>
          </p:nvSpPr>
          <p:spPr bwMode="auto">
            <a:xfrm>
              <a:off x="3840" y="2160"/>
              <a:ext cx="1056"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zh-CN" altLang="en-US" sz="2400">
                  <a:solidFill>
                    <a:srgbClr val="CC0000"/>
                  </a:solidFill>
                </a:rPr>
                <a:t>变量</a:t>
              </a:r>
              <a:r>
                <a:rPr kumimoji="1" lang="en-US" altLang="zh-CN" sz="2400">
                  <a:solidFill>
                    <a:srgbClr val="CC0000"/>
                  </a:solidFill>
                </a:rPr>
                <a:t>m,n</a:t>
              </a:r>
              <a:r>
                <a:rPr kumimoji="1" lang="zh-CN" altLang="en-US" sz="2400">
                  <a:solidFill>
                    <a:srgbClr val="CC0000"/>
                  </a:solidFill>
                </a:rPr>
                <a:t>的作用域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Effect transition="in" filter="wipe(left)">
                                      <p:cBhvr>
                                        <p:cTn id="7" dur="500"/>
                                        <p:tgtEl>
                                          <p:spTgt spid="161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1800"/>
                                        </p:tgtEl>
                                        <p:attrNameLst>
                                          <p:attrName>style.visibility</p:attrName>
                                        </p:attrNameLst>
                                      </p:cBhvr>
                                      <p:to>
                                        <p:strVal val="visible"/>
                                      </p:to>
                                    </p:set>
                                    <p:animEffect transition="in" filter="wipe(left)">
                                      <p:cBhvr>
                                        <p:cTn id="12"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1623BF5-E4E7-495C-A900-7AC53A1E2640}" type="slidenum">
              <a:rPr lang="zh-CN" altLang="en-US" b="1">
                <a:solidFill>
                  <a:srgbClr val="FF9900"/>
                </a:solidFill>
              </a:rPr>
              <a:pPr>
                <a:defRPr/>
              </a:pPr>
              <a:t>72</a:t>
            </a:fld>
            <a:r>
              <a:rPr lang="zh-CN" altLang="en-US" b="1"/>
              <a:t> </a:t>
            </a:r>
            <a:r>
              <a:rPr lang="zh-CN" altLang="en-US"/>
              <a:t>页</a:t>
            </a:r>
          </a:p>
        </p:txBody>
      </p:sp>
      <p:sp>
        <p:nvSpPr>
          <p:cNvPr id="80899" name="Rectangle 3"/>
          <p:cNvSpPr>
            <a:spLocks noGrp="1" noChangeArrowheads="1"/>
          </p:cNvSpPr>
          <p:nvPr>
            <p:ph type="body" idx="1"/>
          </p:nvPr>
        </p:nvSpPr>
        <p:spPr>
          <a:xfrm>
            <a:off x="539750" y="836613"/>
            <a:ext cx="8280400" cy="5832475"/>
          </a:xfrm>
        </p:spPr>
        <p:txBody>
          <a:bodyPr/>
          <a:lstStyle/>
          <a:p>
            <a:pPr>
              <a:lnSpc>
                <a:spcPct val="90000"/>
              </a:lnSpc>
              <a:buFontTx/>
              <a:buNone/>
            </a:pPr>
            <a:r>
              <a:rPr lang="zh-CN" altLang="en-US" sz="2400" b="1">
                <a:solidFill>
                  <a:schemeClr val="tx1"/>
                </a:solidFill>
              </a:rPr>
              <a:t>阅读以下程序，写出程序的运行结果。</a:t>
            </a:r>
          </a:p>
          <a:p>
            <a:pPr>
              <a:lnSpc>
                <a:spcPct val="90000"/>
              </a:lnSpc>
              <a:buFontTx/>
              <a:buNone/>
            </a:pPr>
            <a:r>
              <a:rPr lang="en-US" altLang="zh-CN" sz="2400" b="1">
                <a:solidFill>
                  <a:schemeClr val="tx1"/>
                </a:solidFill>
              </a:rPr>
              <a:t>main()</a:t>
            </a:r>
          </a:p>
          <a:p>
            <a:pPr>
              <a:lnSpc>
                <a:spcPct val="90000"/>
              </a:lnSpc>
              <a:buFontTx/>
              <a:buNone/>
            </a:pPr>
            <a:r>
              <a:rPr lang="en-US" altLang="zh-CN" sz="2400" b="1">
                <a:solidFill>
                  <a:schemeClr val="tx1"/>
                </a:solidFill>
              </a:rPr>
              <a:t>{ </a:t>
            </a:r>
          </a:p>
          <a:p>
            <a:pPr>
              <a:lnSpc>
                <a:spcPct val="90000"/>
              </a:lnSpc>
              <a:buFontTx/>
              <a:buNone/>
            </a:pPr>
            <a:r>
              <a:rPr lang="en-US" altLang="zh-CN" sz="2400" b="1">
                <a:solidFill>
                  <a:schemeClr val="tx1"/>
                </a:solidFill>
              </a:rPr>
              <a:t>    int i=3, j=2, k;</a:t>
            </a:r>
          </a:p>
          <a:p>
            <a:pPr>
              <a:lnSpc>
                <a:spcPct val="90000"/>
              </a:lnSpc>
              <a:buFontTx/>
              <a:buNone/>
            </a:pPr>
            <a:r>
              <a:rPr lang="en-US" altLang="zh-CN" sz="2400" b="1">
                <a:solidFill>
                  <a:schemeClr val="tx1"/>
                </a:solidFill>
              </a:rPr>
              <a:t>     k=i+j;</a:t>
            </a:r>
          </a:p>
          <a:p>
            <a:pPr>
              <a:lnSpc>
                <a:spcPct val="90000"/>
              </a:lnSpc>
              <a:buFontTx/>
              <a:buNone/>
            </a:pPr>
            <a:r>
              <a:rPr lang="en-US" altLang="zh-CN" sz="2400" b="1">
                <a:solidFill>
                  <a:schemeClr val="tx1"/>
                </a:solidFill>
              </a:rPr>
              <a:t>     { </a:t>
            </a:r>
          </a:p>
          <a:p>
            <a:pPr>
              <a:lnSpc>
                <a:spcPct val="90000"/>
              </a:lnSpc>
              <a:buFontTx/>
              <a:buNone/>
            </a:pPr>
            <a:r>
              <a:rPr lang="en-US" altLang="zh-CN" sz="2400" b="1">
                <a:solidFill>
                  <a:schemeClr val="tx1"/>
                </a:solidFill>
              </a:rPr>
              <a:t>         int k=8;</a:t>
            </a:r>
          </a:p>
          <a:p>
            <a:pPr>
              <a:lnSpc>
                <a:spcPct val="90000"/>
              </a:lnSpc>
              <a:buFontTx/>
              <a:buNone/>
            </a:pPr>
            <a:r>
              <a:rPr lang="en-US" altLang="zh-CN" sz="2400" b="1">
                <a:solidFill>
                  <a:schemeClr val="tx1"/>
                </a:solidFill>
              </a:rPr>
              <a:t>         if(i==4) </a:t>
            </a:r>
          </a:p>
          <a:p>
            <a:pPr>
              <a:lnSpc>
                <a:spcPct val="90000"/>
              </a:lnSpc>
              <a:buFontTx/>
              <a:buNone/>
            </a:pPr>
            <a:r>
              <a:rPr lang="en-US" altLang="zh-CN" sz="2400" b="1">
                <a:solidFill>
                  <a:schemeClr val="tx1"/>
                </a:solidFill>
              </a:rPr>
              <a:t>               printf("%d, "  , k);</a:t>
            </a:r>
          </a:p>
          <a:p>
            <a:pPr>
              <a:lnSpc>
                <a:spcPct val="90000"/>
              </a:lnSpc>
              <a:buFontTx/>
              <a:buNone/>
            </a:pPr>
            <a:r>
              <a:rPr lang="en-US" altLang="zh-CN" sz="2400" b="1">
                <a:solidFill>
                  <a:schemeClr val="tx1"/>
                </a:solidFill>
              </a:rPr>
              <a:t>         else </a:t>
            </a:r>
          </a:p>
          <a:p>
            <a:pPr>
              <a:lnSpc>
                <a:spcPct val="90000"/>
              </a:lnSpc>
              <a:buFontTx/>
              <a:buNone/>
            </a:pPr>
            <a:r>
              <a:rPr lang="en-US" altLang="zh-CN" sz="2400" b="1">
                <a:solidFill>
                  <a:schemeClr val="tx1"/>
                </a:solidFill>
              </a:rPr>
              <a:t>               printf("%d," ,  j);</a:t>
            </a:r>
          </a:p>
          <a:p>
            <a:pPr>
              <a:lnSpc>
                <a:spcPct val="90000"/>
              </a:lnSpc>
              <a:buFontTx/>
              <a:buNone/>
            </a:pPr>
            <a:r>
              <a:rPr lang="en-US" altLang="zh-CN" sz="2400" b="1">
                <a:solidFill>
                  <a:schemeClr val="tx1"/>
                </a:solidFill>
              </a:rPr>
              <a:t>       }</a:t>
            </a:r>
          </a:p>
          <a:p>
            <a:pPr>
              <a:lnSpc>
                <a:spcPct val="90000"/>
              </a:lnSpc>
              <a:buFontTx/>
              <a:buNone/>
            </a:pPr>
            <a:r>
              <a:rPr lang="en-US" altLang="zh-CN" sz="2400" b="1">
                <a:solidFill>
                  <a:schemeClr val="tx1"/>
                </a:solidFill>
              </a:rPr>
              <a:t>    printf("%d, %d",i,k);</a:t>
            </a:r>
          </a:p>
          <a:p>
            <a:pPr>
              <a:lnSpc>
                <a:spcPct val="90000"/>
              </a:lnSpc>
              <a:buFontTx/>
              <a:buNone/>
            </a:pPr>
            <a:r>
              <a:rPr lang="en-US" altLang="zh-CN" sz="2400" b="1">
                <a:solidFill>
                  <a:schemeClr val="tx1"/>
                </a:solidFill>
              </a:rPr>
              <a:t> }</a:t>
            </a:r>
          </a:p>
          <a:p>
            <a:pPr>
              <a:lnSpc>
                <a:spcPct val="90000"/>
              </a:lnSpc>
              <a:buFontTx/>
              <a:buNone/>
            </a:pPr>
            <a:endParaRPr lang="en-US" altLang="zh-CN" sz="2400"/>
          </a:p>
        </p:txBody>
      </p:sp>
      <p:sp>
        <p:nvSpPr>
          <p:cNvPr id="238596" name="Text Box 4"/>
          <p:cNvSpPr txBox="1">
            <a:spLocks noChangeArrowheads="1"/>
          </p:cNvSpPr>
          <p:nvPr/>
        </p:nvSpPr>
        <p:spPr bwMode="auto">
          <a:xfrm>
            <a:off x="6227763" y="5300663"/>
            <a:ext cx="2209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2400" b="0">
                <a:solidFill>
                  <a:srgbClr val="FF0000"/>
                </a:solidFill>
              </a:rPr>
              <a:t>2,3,5</a:t>
            </a:r>
          </a:p>
        </p:txBody>
      </p:sp>
      <p:sp>
        <p:nvSpPr>
          <p:cNvPr id="238597" name="AutoShape 5"/>
          <p:cNvSpPr>
            <a:spLocks/>
          </p:cNvSpPr>
          <p:nvPr/>
        </p:nvSpPr>
        <p:spPr bwMode="auto">
          <a:xfrm>
            <a:off x="3568700" y="2235200"/>
            <a:ext cx="1447800" cy="609600"/>
          </a:xfrm>
          <a:prstGeom prst="borderCallout1">
            <a:avLst>
              <a:gd name="adj1" fmla="val 18750"/>
              <a:gd name="adj2" fmla="val -5264"/>
              <a:gd name="adj3" fmla="val 195833"/>
              <a:gd name="adj4" fmla="val -79935"/>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复合语句内定义</a:t>
            </a:r>
            <a:r>
              <a:rPr lang="en-US" altLang="zh-CN" sz="2000"/>
              <a:t>k</a:t>
            </a:r>
          </a:p>
        </p:txBody>
      </p:sp>
      <p:sp>
        <p:nvSpPr>
          <p:cNvPr id="238599" name="Line 7"/>
          <p:cNvSpPr>
            <a:spLocks noChangeShapeType="1"/>
          </p:cNvSpPr>
          <p:nvPr/>
        </p:nvSpPr>
        <p:spPr bwMode="auto">
          <a:xfrm>
            <a:off x="1204913" y="3632200"/>
            <a:ext cx="10795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8599"/>
                                        </p:tgtEl>
                                        <p:attrNameLst>
                                          <p:attrName>style.visibility</p:attrName>
                                        </p:attrNameLst>
                                      </p:cBhvr>
                                      <p:to>
                                        <p:strVal val="visible"/>
                                      </p:to>
                                    </p:set>
                                    <p:animEffect transition="in" filter="wipe(left)">
                                      <p:cBhvr>
                                        <p:cTn id="13" dur="500"/>
                                        <p:tgtEl>
                                          <p:spTgt spid="2385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8597"/>
                                        </p:tgtEl>
                                        <p:attrNameLst>
                                          <p:attrName>style.visibility</p:attrName>
                                        </p:attrNameLst>
                                      </p:cBhvr>
                                      <p:to>
                                        <p:strVal val="visible"/>
                                      </p:to>
                                    </p:set>
                                    <p:animEffect transition="in" filter="wipe(down)">
                                      <p:cBhvr>
                                        <p:cTn id="18"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utoUpdateAnimBg="0"/>
      <p:bldP spid="238597" grpId="0" animBg="1"/>
      <p:bldP spid="238599"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47ED0DA0-344A-4CD4-AEA2-4D0EC02C6908}" type="slidenum">
              <a:rPr lang="zh-CN" altLang="en-US" b="1">
                <a:solidFill>
                  <a:srgbClr val="FF9900"/>
                </a:solidFill>
              </a:rPr>
              <a:pPr>
                <a:defRPr/>
              </a:pPr>
              <a:t>73</a:t>
            </a:fld>
            <a:r>
              <a:rPr lang="zh-CN" altLang="en-US" b="1"/>
              <a:t> </a:t>
            </a:r>
            <a:r>
              <a:rPr lang="zh-CN" altLang="en-US"/>
              <a:t>页</a:t>
            </a:r>
          </a:p>
        </p:txBody>
      </p:sp>
      <p:sp>
        <p:nvSpPr>
          <p:cNvPr id="326659" name="Rectangle 3"/>
          <p:cNvSpPr>
            <a:spLocks noChangeArrowheads="1"/>
          </p:cNvSpPr>
          <p:nvPr/>
        </p:nvSpPr>
        <p:spPr bwMode="auto">
          <a:xfrm>
            <a:off x="571500" y="484188"/>
            <a:ext cx="82788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Tx/>
              <a:buChar char="•"/>
              <a:tabLst>
                <a:tab pos="457200" algn="l"/>
              </a:tabLst>
              <a:defRPr/>
            </a:pPr>
            <a:r>
              <a:rPr kumimoji="1" lang="zh-CN" altLang="en-US" sz="2400">
                <a:solidFill>
                  <a:srgbClr val="CC0099"/>
                </a:solidFill>
                <a:effectLst>
                  <a:outerShdw blurRad="38100" dist="38100" dir="2700000" algn="tl">
                    <a:srgbClr val="C0C0C0"/>
                  </a:outerShdw>
                </a:effectLst>
                <a:latin typeface="宋体" pitchFamily="2" charset="-122"/>
                <a:ea typeface="宋体" pitchFamily="2" charset="-122"/>
              </a:rPr>
              <a:t>  主函数中定义的变量也是局部变量</a:t>
            </a:r>
            <a:r>
              <a:rPr kumimoji="1" lang="zh-CN" altLang="en-US" sz="2400">
                <a:effectLst>
                  <a:outerShdw blurRad="38100" dist="38100" dir="2700000" algn="tl">
                    <a:srgbClr val="C0C0C0"/>
                  </a:outerShdw>
                </a:effectLst>
                <a:latin typeface="宋体" pitchFamily="2" charset="-122"/>
                <a:ea typeface="宋体" pitchFamily="2" charset="-122"/>
              </a:rPr>
              <a:t>，它只能在主函数中使用，其它函数不能使用。同时，主函数中也不能使用其它函数中定义的局部变量。</a:t>
            </a:r>
            <a:endParaRPr kumimoji="1" lang="zh-CN" altLang="en-US" sz="2400" b="0">
              <a:latin typeface="宋体" pitchFamily="2" charset="-122"/>
              <a:ea typeface="宋体" pitchFamily="2" charset="-122"/>
            </a:endParaRPr>
          </a:p>
        </p:txBody>
      </p:sp>
      <p:sp>
        <p:nvSpPr>
          <p:cNvPr id="326660" name="Rectangle 4" descr="信纸"/>
          <p:cNvSpPr>
            <a:spLocks noChangeArrowheads="1"/>
          </p:cNvSpPr>
          <p:nvPr/>
        </p:nvSpPr>
        <p:spPr bwMode="auto">
          <a:xfrm>
            <a:off x="827088" y="1760538"/>
            <a:ext cx="6696075" cy="4894262"/>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457200" indent="-457200" algn="l">
              <a:defRPr/>
            </a:pPr>
            <a:r>
              <a:rPr kumimoji="1" lang="en-US" altLang="zh-CN" sz="2400">
                <a:effectLst>
                  <a:outerShdw blurRad="38100" dist="38100" dir="2700000" algn="tl">
                    <a:srgbClr val="C0C0C0"/>
                  </a:outerShdw>
                </a:effectLst>
                <a:ea typeface="楷体_GB2312" pitchFamily="49" charset="-122"/>
              </a:rPr>
              <a:t>int f3 (int x);</a:t>
            </a:r>
          </a:p>
          <a:p>
            <a:pPr marL="457200" indent="-457200" algn="l">
              <a:defRPr/>
            </a:pPr>
            <a:r>
              <a:rPr kumimoji="1" lang="en-US" altLang="zh-CN" sz="2400">
                <a:solidFill>
                  <a:srgbClr val="CC0099"/>
                </a:solidFill>
                <a:effectLst>
                  <a:outerShdw blurRad="38100" dist="38100" dir="2700000" algn="tl">
                    <a:srgbClr val="C0C0C0"/>
                  </a:outerShdw>
                </a:effectLst>
                <a:ea typeface="楷体_GB2312" pitchFamily="49" charset="-122"/>
              </a:rPr>
              <a:t>void main ( )</a:t>
            </a:r>
          </a:p>
          <a:p>
            <a:pPr marL="457200" indent="-457200" algn="l">
              <a:defRPr/>
            </a:pPr>
            <a:r>
              <a:rPr kumimoji="1" lang="en-US" altLang="zh-CN" sz="2400">
                <a:effectLst>
                  <a:outerShdw blurRad="38100" dist="38100" dir="2700000" algn="tl">
                    <a:srgbClr val="C0C0C0"/>
                  </a:outerShdw>
                </a:effectLst>
                <a:ea typeface="楷体_GB2312" pitchFamily="49" charset="-122"/>
              </a:rPr>
              <a:t>{</a:t>
            </a:r>
          </a:p>
          <a:p>
            <a:pPr marL="457200" indent="-457200" algn="l">
              <a:defRPr/>
            </a:pPr>
            <a:r>
              <a:rPr kumimoji="1" lang="en-US" altLang="zh-CN" sz="2400">
                <a:effectLst>
                  <a:outerShdw blurRad="38100" dist="38100" dir="2700000" algn="tl">
                    <a:srgbClr val="C0C0C0"/>
                  </a:outerShdw>
                </a:effectLst>
                <a:ea typeface="楷体_GB2312" pitchFamily="49" charset="-122"/>
              </a:rPr>
              <a:t>  int </a:t>
            </a:r>
            <a:r>
              <a:rPr kumimoji="1" lang="en-US" altLang="zh-CN" sz="2400">
                <a:solidFill>
                  <a:schemeClr val="accent1"/>
                </a:solidFill>
                <a:effectLst>
                  <a:outerShdw blurRad="38100" dist="38100" dir="2700000" algn="tl">
                    <a:srgbClr val="C0C0C0"/>
                  </a:outerShdw>
                </a:effectLst>
                <a:ea typeface="楷体_GB2312" pitchFamily="49" charset="-122"/>
              </a:rPr>
              <a:t>a</a:t>
            </a:r>
            <a:r>
              <a:rPr kumimoji="1" lang="en-US" altLang="zh-CN" sz="2400">
                <a:effectLst>
                  <a:outerShdw blurRad="38100" dist="38100" dir="2700000" algn="tl">
                    <a:srgbClr val="C0C0C0"/>
                  </a:outerShdw>
                </a:effectLst>
                <a:ea typeface="楷体_GB2312" pitchFamily="49" charset="-122"/>
              </a:rPr>
              <a:t> = 2, </a:t>
            </a:r>
            <a:r>
              <a:rPr kumimoji="1" lang="en-US" altLang="zh-CN" sz="2400">
                <a:solidFill>
                  <a:schemeClr val="accent1"/>
                </a:solidFill>
                <a:effectLst>
                  <a:outerShdw blurRad="38100" dist="38100" dir="2700000" algn="tl">
                    <a:srgbClr val="C0C0C0"/>
                  </a:outerShdw>
                </a:effectLst>
                <a:ea typeface="楷体_GB2312" pitchFamily="49" charset="-122"/>
              </a:rPr>
              <a:t>b</a:t>
            </a:r>
            <a:r>
              <a:rPr kumimoji="1" lang="en-US" altLang="zh-CN" sz="2400">
                <a:effectLst>
                  <a:outerShdw blurRad="38100" dist="38100" dir="2700000" algn="tl">
                    <a:srgbClr val="C0C0C0"/>
                  </a:outerShdw>
                </a:effectLst>
                <a:ea typeface="楷体_GB2312" pitchFamily="49" charset="-122"/>
              </a:rPr>
              <a:t>;</a:t>
            </a:r>
          </a:p>
          <a:p>
            <a:pPr marL="457200" indent="-457200" algn="l">
              <a:defRPr/>
            </a:pPr>
            <a:r>
              <a:rPr kumimoji="1" lang="en-US" altLang="zh-CN" sz="2400">
                <a:effectLst>
                  <a:outerShdw blurRad="38100" dist="38100" dir="2700000" algn="tl">
                    <a:srgbClr val="C0C0C0"/>
                  </a:outerShdw>
                </a:effectLst>
                <a:ea typeface="楷体_GB2312" pitchFamily="49" charset="-122"/>
              </a:rPr>
              <a:t>  b = a + y ;  </a:t>
            </a:r>
          </a:p>
          <a:p>
            <a:pPr marL="457200" indent="-457200" algn="l">
              <a:defRPr/>
            </a:pPr>
            <a:r>
              <a:rPr kumimoji="1" lang="en-US" altLang="zh-CN" sz="2400">
                <a:effectLst>
                  <a:outerShdw blurRad="38100" dist="38100" dir="2700000" algn="tl">
                    <a:srgbClr val="C0C0C0"/>
                  </a:outerShdw>
                </a:effectLst>
                <a:ea typeface="楷体_GB2312" pitchFamily="49" charset="-122"/>
              </a:rPr>
              <a:t>  printf ("%d\n", b); </a:t>
            </a:r>
          </a:p>
          <a:p>
            <a:pPr marL="457200" indent="-457200" algn="l">
              <a:defRPr/>
            </a:pPr>
            <a:r>
              <a:rPr kumimoji="1" lang="en-US" altLang="zh-CN" sz="2400">
                <a:effectLst>
                  <a:outerShdw blurRad="38100" dist="38100" dir="2700000" algn="tl">
                    <a:srgbClr val="C0C0C0"/>
                  </a:outerShdw>
                </a:effectLst>
                <a:ea typeface="楷体_GB2312" pitchFamily="49" charset="-122"/>
              </a:rPr>
              <a:t>}</a:t>
            </a:r>
          </a:p>
          <a:p>
            <a:pPr marL="457200" indent="-457200" algn="l">
              <a:defRPr/>
            </a:pPr>
            <a:r>
              <a:rPr kumimoji="1" lang="en-US" altLang="zh-CN" sz="2400">
                <a:solidFill>
                  <a:srgbClr val="FF3399"/>
                </a:solidFill>
                <a:effectLst>
                  <a:outerShdw blurRad="38100" dist="38100" dir="2700000" algn="tl">
                    <a:srgbClr val="C0C0C0"/>
                  </a:outerShdw>
                </a:effectLst>
                <a:ea typeface="楷体_GB2312" pitchFamily="49" charset="-122"/>
              </a:rPr>
              <a:t>int f3 ( int </a:t>
            </a:r>
            <a:r>
              <a:rPr kumimoji="1" lang="en-US" altLang="zh-CN" sz="2400">
                <a:solidFill>
                  <a:schemeClr val="accent1"/>
                </a:solidFill>
                <a:effectLst>
                  <a:outerShdw blurRad="38100" dist="38100" dir="2700000" algn="tl">
                    <a:srgbClr val="C0C0C0"/>
                  </a:outerShdw>
                </a:effectLst>
                <a:ea typeface="楷体_GB2312" pitchFamily="49" charset="-122"/>
              </a:rPr>
              <a:t>x</a:t>
            </a:r>
            <a:r>
              <a:rPr kumimoji="1" lang="en-US" altLang="zh-CN" sz="2400">
                <a:solidFill>
                  <a:srgbClr val="FF3399"/>
                </a:solidFill>
                <a:effectLst>
                  <a:outerShdw blurRad="38100" dist="38100" dir="2700000" algn="tl">
                    <a:srgbClr val="C0C0C0"/>
                  </a:outerShdw>
                </a:effectLst>
                <a:ea typeface="楷体_GB2312" pitchFamily="49" charset="-122"/>
              </a:rPr>
              <a:t> )</a:t>
            </a:r>
          </a:p>
          <a:p>
            <a:pPr marL="457200" indent="-457200" algn="l">
              <a:defRPr/>
            </a:pPr>
            <a:r>
              <a:rPr kumimoji="1" lang="en-US" altLang="zh-CN" sz="2400">
                <a:effectLst>
                  <a:outerShdw blurRad="38100" dist="38100" dir="2700000" algn="tl">
                    <a:srgbClr val="C0C0C0"/>
                  </a:outerShdw>
                </a:effectLst>
                <a:ea typeface="楷体_GB2312" pitchFamily="49" charset="-122"/>
              </a:rPr>
              <a:t>{</a:t>
            </a:r>
          </a:p>
          <a:p>
            <a:pPr marL="457200" indent="-457200" algn="l">
              <a:defRPr/>
            </a:pPr>
            <a:r>
              <a:rPr kumimoji="1" lang="en-US" altLang="zh-CN" sz="2400">
                <a:effectLst>
                  <a:outerShdw blurRad="38100" dist="38100" dir="2700000" algn="tl">
                    <a:srgbClr val="C0C0C0"/>
                  </a:outerShdw>
                </a:effectLst>
                <a:ea typeface="楷体_GB2312" pitchFamily="49" charset="-122"/>
              </a:rPr>
              <a:t>  int </a:t>
            </a:r>
            <a:r>
              <a:rPr kumimoji="1" lang="en-US" altLang="zh-CN" sz="2400">
                <a:solidFill>
                  <a:schemeClr val="accent1"/>
                </a:solidFill>
                <a:effectLst>
                  <a:outerShdw blurRad="38100" dist="38100" dir="2700000" algn="tl">
                    <a:srgbClr val="C0C0C0"/>
                  </a:outerShdw>
                </a:effectLst>
                <a:ea typeface="楷体_GB2312" pitchFamily="49" charset="-122"/>
              </a:rPr>
              <a:t>y</a:t>
            </a:r>
            <a:r>
              <a:rPr kumimoji="1" lang="en-US" altLang="zh-CN" sz="2400">
                <a:effectLst>
                  <a:outerShdw blurRad="38100" dist="38100" dir="2700000" algn="tl">
                    <a:srgbClr val="C0C0C0"/>
                  </a:outerShdw>
                </a:effectLst>
                <a:ea typeface="楷体_GB2312" pitchFamily="49" charset="-122"/>
              </a:rPr>
              <a:t>;</a:t>
            </a:r>
          </a:p>
          <a:p>
            <a:pPr marL="457200" indent="-457200" algn="l">
              <a:defRPr/>
            </a:pPr>
            <a:r>
              <a:rPr kumimoji="1" lang="en-US" altLang="zh-CN" sz="2400">
                <a:effectLst>
                  <a:outerShdw blurRad="38100" dist="38100" dir="2700000" algn="tl">
                    <a:srgbClr val="C0C0C0"/>
                  </a:outerShdw>
                </a:effectLst>
                <a:ea typeface="楷体_GB2312" pitchFamily="49" charset="-122"/>
              </a:rPr>
              <a:t>  y = a + 5;  </a:t>
            </a:r>
          </a:p>
          <a:p>
            <a:pPr marL="457200" indent="-457200" algn="l">
              <a:defRPr/>
            </a:pPr>
            <a:r>
              <a:rPr kumimoji="1" lang="en-US" altLang="zh-CN" sz="2400">
                <a:effectLst>
                  <a:outerShdw blurRad="38100" dist="38100" dir="2700000" algn="tl">
                    <a:srgbClr val="C0C0C0"/>
                  </a:outerShdw>
                </a:effectLst>
                <a:ea typeface="楷体_GB2312" pitchFamily="49" charset="-122"/>
              </a:rPr>
              <a:t>  return ( y );</a:t>
            </a:r>
          </a:p>
          <a:p>
            <a:pPr marL="457200" indent="-457200" algn="l">
              <a:defRPr/>
            </a:pPr>
            <a:r>
              <a:rPr kumimoji="1" lang="en-US" altLang="zh-CN" sz="2400">
                <a:effectLst>
                  <a:outerShdw blurRad="38100" dist="38100" dir="2700000" algn="tl">
                    <a:srgbClr val="C0C0C0"/>
                  </a:outerShdw>
                </a:effectLst>
                <a:ea typeface="楷体_GB2312" pitchFamily="49" charset="-122"/>
              </a:rPr>
              <a:t>}</a:t>
            </a:r>
          </a:p>
        </p:txBody>
      </p:sp>
      <p:sp>
        <p:nvSpPr>
          <p:cNvPr id="326661" name="Rectangle 5"/>
          <p:cNvSpPr>
            <a:spLocks noChangeArrowheads="1"/>
          </p:cNvSpPr>
          <p:nvPr/>
        </p:nvSpPr>
        <p:spPr bwMode="auto">
          <a:xfrm>
            <a:off x="1042988" y="2952750"/>
            <a:ext cx="1584325" cy="346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62" name="AutoShape 6"/>
          <p:cNvSpPr>
            <a:spLocks/>
          </p:cNvSpPr>
          <p:nvPr/>
        </p:nvSpPr>
        <p:spPr bwMode="auto">
          <a:xfrm>
            <a:off x="4500563" y="2060575"/>
            <a:ext cx="1582737" cy="360363"/>
          </a:xfrm>
          <a:prstGeom prst="borderCallout2">
            <a:avLst>
              <a:gd name="adj1" fmla="val 31718"/>
              <a:gd name="adj2" fmla="val -4815"/>
              <a:gd name="adj3" fmla="val 31718"/>
              <a:gd name="adj4" fmla="val -79741"/>
              <a:gd name="adj5" fmla="val 246255"/>
              <a:gd name="adj6" fmla="val -156972"/>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a:solidFill>
                  <a:schemeClr val="accent2"/>
                </a:solidFill>
                <a:effectLst>
                  <a:outerShdw blurRad="38100" dist="38100" dir="2700000" algn="tl">
                    <a:srgbClr val="000000"/>
                  </a:outerShdw>
                </a:effectLst>
                <a:ea typeface="楷体_GB2312" pitchFamily="49" charset="-122"/>
              </a:rPr>
              <a:t>局部变量</a:t>
            </a:r>
            <a:r>
              <a:rPr kumimoji="1" lang="zh-CN" altLang="en-US" b="0">
                <a:ea typeface="楷体_GB2312" pitchFamily="49" charset="-122"/>
              </a:rPr>
              <a:t> </a:t>
            </a:r>
          </a:p>
        </p:txBody>
      </p:sp>
      <p:grpSp>
        <p:nvGrpSpPr>
          <p:cNvPr id="326663" name="Group 7"/>
          <p:cNvGrpSpPr>
            <a:grpSpLocks/>
          </p:cNvGrpSpPr>
          <p:nvPr/>
        </p:nvGrpSpPr>
        <p:grpSpPr bwMode="auto">
          <a:xfrm>
            <a:off x="4094163" y="2406650"/>
            <a:ext cx="1682750" cy="1857375"/>
            <a:chOff x="2336" y="1516"/>
            <a:chExt cx="1060" cy="1170"/>
          </a:xfrm>
        </p:grpSpPr>
        <p:sp>
          <p:nvSpPr>
            <p:cNvPr id="81944" name="AutoShape 8"/>
            <p:cNvSpPr>
              <a:spLocks/>
            </p:cNvSpPr>
            <p:nvPr/>
          </p:nvSpPr>
          <p:spPr bwMode="auto">
            <a:xfrm>
              <a:off x="2336" y="1516"/>
              <a:ext cx="181" cy="1170"/>
            </a:xfrm>
            <a:prstGeom prst="rightBrace">
              <a:avLst>
                <a:gd name="adj1" fmla="val 53867"/>
                <a:gd name="adj2" fmla="val 50000"/>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26665" name="Text Box 9"/>
            <p:cNvSpPr txBox="1">
              <a:spLocks noChangeArrowheads="1"/>
            </p:cNvSpPr>
            <p:nvPr/>
          </p:nvSpPr>
          <p:spPr bwMode="auto">
            <a:xfrm>
              <a:off x="2525" y="1871"/>
              <a:ext cx="87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变量</a:t>
              </a:r>
              <a:r>
                <a:rPr kumimoji="1" lang="en-US" altLang="zh-CN" sz="2000">
                  <a:solidFill>
                    <a:schemeClr val="accent1"/>
                  </a:solidFill>
                  <a:effectLst>
                    <a:outerShdw blurRad="38100" dist="38100" dir="2700000" algn="tl">
                      <a:srgbClr val="C0C0C0"/>
                    </a:outerShdw>
                  </a:effectLst>
                  <a:latin typeface="楷体_GB2312" pitchFamily="49" charset="-122"/>
                  <a:ea typeface="楷体_GB2312" pitchFamily="49" charset="-122"/>
                </a:rPr>
                <a:t>a</a:t>
              </a:r>
              <a:r>
                <a:rPr kumimoji="1" lang="zh-CN" altLang="en-US" sz="2000">
                  <a:solidFill>
                    <a:schemeClr val="accent1"/>
                  </a:solidFill>
                  <a:effectLst>
                    <a:outerShdw blurRad="38100" dist="38100" dir="2700000" algn="tl">
                      <a:srgbClr val="C0C0C0"/>
                    </a:outerShdw>
                  </a:effectLst>
                  <a:latin typeface="楷体_GB2312" pitchFamily="49" charset="-122"/>
                  <a:ea typeface="楷体_GB2312" pitchFamily="49" charset="-122"/>
                </a:rPr>
                <a:t>、</a:t>
              </a:r>
              <a:r>
                <a:rPr kumimoji="1" lang="en-US" altLang="zh-CN" sz="2000">
                  <a:solidFill>
                    <a:schemeClr val="accent1"/>
                  </a:solidFill>
                  <a:effectLst>
                    <a:outerShdw blurRad="38100" dist="38100" dir="2700000" algn="tl">
                      <a:srgbClr val="C0C0C0"/>
                    </a:outerShdw>
                  </a:effectLst>
                  <a:latin typeface="楷体_GB2312" pitchFamily="49" charset="-122"/>
                  <a:ea typeface="楷体_GB2312" pitchFamily="49" charset="-122"/>
                </a:rPr>
                <a:t>b</a:t>
              </a: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的作用域</a:t>
              </a:r>
            </a:p>
          </p:txBody>
        </p:sp>
      </p:grpSp>
      <p:grpSp>
        <p:nvGrpSpPr>
          <p:cNvPr id="326666" name="Group 10"/>
          <p:cNvGrpSpPr>
            <a:grpSpLocks/>
          </p:cNvGrpSpPr>
          <p:nvPr/>
        </p:nvGrpSpPr>
        <p:grpSpPr bwMode="auto">
          <a:xfrm>
            <a:off x="4092575" y="4594225"/>
            <a:ext cx="1682750" cy="1857375"/>
            <a:chOff x="2336" y="1516"/>
            <a:chExt cx="1060" cy="1170"/>
          </a:xfrm>
        </p:grpSpPr>
        <p:sp>
          <p:nvSpPr>
            <p:cNvPr id="81942" name="AutoShape 11"/>
            <p:cNvSpPr>
              <a:spLocks/>
            </p:cNvSpPr>
            <p:nvPr/>
          </p:nvSpPr>
          <p:spPr bwMode="auto">
            <a:xfrm>
              <a:off x="2336" y="1516"/>
              <a:ext cx="181" cy="1170"/>
            </a:xfrm>
            <a:prstGeom prst="rightBrace">
              <a:avLst>
                <a:gd name="adj1" fmla="val 53867"/>
                <a:gd name="adj2" fmla="val 50000"/>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26668" name="Text Box 12"/>
            <p:cNvSpPr txBox="1">
              <a:spLocks noChangeArrowheads="1"/>
            </p:cNvSpPr>
            <p:nvPr/>
          </p:nvSpPr>
          <p:spPr bwMode="auto">
            <a:xfrm>
              <a:off x="2525" y="1871"/>
              <a:ext cx="87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变量</a:t>
              </a:r>
              <a:r>
                <a:rPr kumimoji="1" lang="en-US" altLang="zh-CN" sz="2000">
                  <a:solidFill>
                    <a:schemeClr val="accent1"/>
                  </a:solidFill>
                  <a:effectLst>
                    <a:outerShdw blurRad="38100" dist="38100" dir="2700000" algn="tl">
                      <a:srgbClr val="C0C0C0"/>
                    </a:outerShdw>
                  </a:effectLst>
                  <a:latin typeface="楷体_GB2312" pitchFamily="49" charset="-122"/>
                  <a:ea typeface="楷体_GB2312" pitchFamily="49" charset="-122"/>
                </a:rPr>
                <a:t>x</a:t>
              </a:r>
              <a:r>
                <a:rPr kumimoji="1" lang="zh-CN" altLang="en-US" sz="2000">
                  <a:solidFill>
                    <a:schemeClr val="accent1"/>
                  </a:solidFill>
                  <a:effectLst>
                    <a:outerShdw blurRad="38100" dist="38100" dir="2700000" algn="tl">
                      <a:srgbClr val="C0C0C0"/>
                    </a:outerShdw>
                  </a:effectLst>
                  <a:latin typeface="楷体_GB2312" pitchFamily="49" charset="-122"/>
                  <a:ea typeface="楷体_GB2312" pitchFamily="49" charset="-122"/>
                </a:rPr>
                <a:t>、</a:t>
              </a:r>
              <a:r>
                <a:rPr kumimoji="1" lang="en-US" altLang="zh-CN" sz="2000">
                  <a:solidFill>
                    <a:schemeClr val="accent1"/>
                  </a:solidFill>
                  <a:effectLst>
                    <a:outerShdw blurRad="38100" dist="38100" dir="2700000" algn="tl">
                      <a:srgbClr val="C0C0C0"/>
                    </a:outerShdw>
                  </a:effectLst>
                  <a:latin typeface="楷体_GB2312" pitchFamily="49" charset="-122"/>
                  <a:ea typeface="楷体_GB2312" pitchFamily="49" charset="-122"/>
                </a:rPr>
                <a:t>y</a:t>
              </a: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的作用域</a:t>
              </a:r>
            </a:p>
          </p:txBody>
        </p:sp>
      </p:grpSp>
      <p:sp>
        <p:nvSpPr>
          <p:cNvPr id="326669" name="Oval 13"/>
          <p:cNvSpPr>
            <a:spLocks noChangeArrowheads="1"/>
          </p:cNvSpPr>
          <p:nvPr/>
        </p:nvSpPr>
        <p:spPr bwMode="auto">
          <a:xfrm>
            <a:off x="1806575" y="4408488"/>
            <a:ext cx="720725" cy="388937"/>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0" name="Oval 14"/>
          <p:cNvSpPr>
            <a:spLocks noChangeArrowheads="1"/>
          </p:cNvSpPr>
          <p:nvPr/>
        </p:nvSpPr>
        <p:spPr bwMode="auto">
          <a:xfrm>
            <a:off x="985838" y="5113338"/>
            <a:ext cx="865187" cy="4191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671" name="Group 15"/>
          <p:cNvGrpSpPr>
            <a:grpSpLocks/>
          </p:cNvGrpSpPr>
          <p:nvPr/>
        </p:nvGrpSpPr>
        <p:grpSpPr bwMode="auto">
          <a:xfrm>
            <a:off x="2339975" y="4194175"/>
            <a:ext cx="3700463" cy="360363"/>
            <a:chOff x="1474" y="2642"/>
            <a:chExt cx="2331" cy="227"/>
          </a:xfrm>
        </p:grpSpPr>
        <p:sp>
          <p:nvSpPr>
            <p:cNvPr id="326672" name="AutoShape 16"/>
            <p:cNvSpPr>
              <a:spLocks/>
            </p:cNvSpPr>
            <p:nvPr/>
          </p:nvSpPr>
          <p:spPr bwMode="auto">
            <a:xfrm>
              <a:off x="2808" y="2642"/>
              <a:ext cx="997" cy="227"/>
            </a:xfrm>
            <a:prstGeom prst="borderCallout2">
              <a:avLst>
                <a:gd name="adj1" fmla="val 31718"/>
                <a:gd name="adj2" fmla="val -4815"/>
                <a:gd name="adj3" fmla="val 31718"/>
                <a:gd name="adj4" fmla="val -85356"/>
                <a:gd name="adj5" fmla="val 281500"/>
                <a:gd name="adj6" fmla="val -168204"/>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lgn="ctr">
                <a:defRPr/>
              </a:pPr>
              <a:r>
                <a:rPr kumimoji="1" lang="zh-CN" altLang="en-US">
                  <a:solidFill>
                    <a:schemeClr val="accent2"/>
                  </a:solidFill>
                  <a:effectLst>
                    <a:outerShdw blurRad="38100" dist="38100" dir="2700000" algn="tl">
                      <a:srgbClr val="000000"/>
                    </a:outerShdw>
                  </a:effectLst>
                  <a:ea typeface="楷体_GB2312" pitchFamily="49" charset="-122"/>
                </a:rPr>
                <a:t>局部变量</a:t>
              </a:r>
              <a:r>
                <a:rPr kumimoji="1" lang="zh-CN" altLang="en-US" b="0">
                  <a:ea typeface="楷体_GB2312" pitchFamily="49" charset="-122"/>
                </a:rPr>
                <a:t> </a:t>
              </a:r>
            </a:p>
          </p:txBody>
        </p:sp>
        <p:sp>
          <p:nvSpPr>
            <p:cNvPr id="81941" name="Line 17"/>
            <p:cNvSpPr>
              <a:spLocks noChangeShapeType="1"/>
            </p:cNvSpPr>
            <p:nvPr/>
          </p:nvSpPr>
          <p:spPr bwMode="auto">
            <a:xfrm>
              <a:off x="1474" y="2795"/>
              <a:ext cx="1306" cy="9"/>
            </a:xfrm>
            <a:prstGeom prst="line">
              <a:avLst/>
            </a:prstGeom>
            <a:noFill/>
            <a:ln w="19050">
              <a:solidFill>
                <a:srgbClr val="0000FF"/>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26674" name="Oval 18"/>
          <p:cNvSpPr>
            <a:spLocks noChangeArrowheads="1"/>
          </p:cNvSpPr>
          <p:nvPr/>
        </p:nvSpPr>
        <p:spPr bwMode="auto">
          <a:xfrm>
            <a:off x="1965325" y="3324225"/>
            <a:ext cx="317500"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5" name="Oval 19"/>
          <p:cNvSpPr>
            <a:spLocks noChangeArrowheads="1"/>
          </p:cNvSpPr>
          <p:nvPr/>
        </p:nvSpPr>
        <p:spPr bwMode="auto">
          <a:xfrm>
            <a:off x="1476375" y="5516563"/>
            <a:ext cx="317500"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676" name="Group 20"/>
          <p:cNvGrpSpPr>
            <a:grpSpLocks/>
          </p:cNvGrpSpPr>
          <p:nvPr/>
        </p:nvGrpSpPr>
        <p:grpSpPr bwMode="auto">
          <a:xfrm>
            <a:off x="2268538" y="2867025"/>
            <a:ext cx="1898650" cy="792163"/>
            <a:chOff x="1429" y="1806"/>
            <a:chExt cx="1196" cy="499"/>
          </a:xfrm>
        </p:grpSpPr>
        <p:sp>
          <p:nvSpPr>
            <p:cNvPr id="326677" name="AutoShape 21"/>
            <p:cNvSpPr>
              <a:spLocks noChangeArrowheads="1"/>
            </p:cNvSpPr>
            <p:nvPr/>
          </p:nvSpPr>
          <p:spPr bwMode="auto">
            <a:xfrm>
              <a:off x="1718" y="1806"/>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000">
                  <a:solidFill>
                    <a:srgbClr val="CC0000"/>
                  </a:solidFill>
                  <a:effectLst>
                    <a:outerShdw blurRad="38100" dist="38100" dir="2700000" algn="tl">
                      <a:srgbClr val="000000"/>
                    </a:outerShdw>
                  </a:effectLst>
                  <a:ea typeface="楷体_GB2312" pitchFamily="49" charset="-122"/>
                </a:rPr>
                <a:t>错误！</a:t>
              </a:r>
            </a:p>
          </p:txBody>
        </p:sp>
        <p:sp>
          <p:nvSpPr>
            <p:cNvPr id="81939" name="Line 22"/>
            <p:cNvSpPr>
              <a:spLocks noChangeShapeType="1"/>
            </p:cNvSpPr>
            <p:nvPr/>
          </p:nvSpPr>
          <p:spPr bwMode="auto">
            <a:xfrm flipV="1">
              <a:off x="1429" y="2151"/>
              <a:ext cx="272" cy="91"/>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26679" name="Group 23"/>
          <p:cNvGrpSpPr>
            <a:grpSpLocks/>
          </p:cNvGrpSpPr>
          <p:nvPr/>
        </p:nvGrpSpPr>
        <p:grpSpPr bwMode="auto">
          <a:xfrm>
            <a:off x="1763713" y="4941888"/>
            <a:ext cx="2330450" cy="792162"/>
            <a:chOff x="1111" y="3113"/>
            <a:chExt cx="1468" cy="499"/>
          </a:xfrm>
        </p:grpSpPr>
        <p:sp>
          <p:nvSpPr>
            <p:cNvPr id="326680" name="AutoShape 24"/>
            <p:cNvSpPr>
              <a:spLocks noChangeArrowheads="1"/>
            </p:cNvSpPr>
            <p:nvPr/>
          </p:nvSpPr>
          <p:spPr bwMode="auto">
            <a:xfrm>
              <a:off x="1672" y="3113"/>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000">
                  <a:solidFill>
                    <a:srgbClr val="CC0000"/>
                  </a:solidFill>
                  <a:effectLst>
                    <a:outerShdw blurRad="38100" dist="38100" dir="2700000" algn="tl">
                      <a:srgbClr val="000000"/>
                    </a:outerShdw>
                  </a:effectLst>
                  <a:ea typeface="楷体_GB2312" pitchFamily="49" charset="-122"/>
                </a:rPr>
                <a:t>错误！</a:t>
              </a:r>
            </a:p>
          </p:txBody>
        </p:sp>
        <p:sp>
          <p:nvSpPr>
            <p:cNvPr id="81937" name="Line 25"/>
            <p:cNvSpPr>
              <a:spLocks noChangeShapeType="1"/>
            </p:cNvSpPr>
            <p:nvPr/>
          </p:nvSpPr>
          <p:spPr bwMode="auto">
            <a:xfrm flipV="1">
              <a:off x="1111" y="3339"/>
              <a:ext cx="590" cy="182"/>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ox(out)">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6660"/>
                                        </p:tgtEl>
                                        <p:attrNameLst>
                                          <p:attrName>style.visibility</p:attrName>
                                        </p:attrNameLst>
                                      </p:cBhvr>
                                      <p:to>
                                        <p:strVal val="visible"/>
                                      </p:to>
                                    </p:set>
                                    <p:animEffect transition="in" filter="box(out)">
                                      <p:cBhvr>
                                        <p:cTn id="12" dur="500"/>
                                        <p:tgtEl>
                                          <p:spTgt spid="326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26661"/>
                                        </p:tgtEl>
                                        <p:attrNameLst>
                                          <p:attrName>style.visibility</p:attrName>
                                        </p:attrNameLst>
                                      </p:cBhvr>
                                      <p:to>
                                        <p:strVal val="visible"/>
                                      </p:to>
                                    </p:set>
                                    <p:animEffect transition="in" filter="strips(upRight)">
                                      <p:cBhvr>
                                        <p:cTn id="17" dur="500"/>
                                        <p:tgtEl>
                                          <p:spTgt spid="326661"/>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326662"/>
                                        </p:tgtEl>
                                        <p:attrNameLst>
                                          <p:attrName>style.visibility</p:attrName>
                                        </p:attrNameLst>
                                      </p:cBhvr>
                                      <p:to>
                                        <p:strVal val="visible"/>
                                      </p:to>
                                    </p:set>
                                    <p:animEffect transition="in" filter="strips(upRight)">
                                      <p:cBhvr>
                                        <p:cTn id="21" dur="500"/>
                                        <p:tgtEl>
                                          <p:spTgt spid="326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326663"/>
                                        </p:tgtEl>
                                        <p:attrNameLst>
                                          <p:attrName>style.visibility</p:attrName>
                                        </p:attrNameLst>
                                      </p:cBhvr>
                                      <p:to>
                                        <p:strVal val="visible"/>
                                      </p:to>
                                    </p:set>
                                    <p:animEffect transition="in" filter="strips(downRight)">
                                      <p:cBhvr>
                                        <p:cTn id="26" dur="500"/>
                                        <p:tgtEl>
                                          <p:spTgt spid="3266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326669"/>
                                        </p:tgtEl>
                                        <p:attrNameLst>
                                          <p:attrName>style.visibility</p:attrName>
                                        </p:attrNameLst>
                                      </p:cBhvr>
                                      <p:to>
                                        <p:strVal val="visible"/>
                                      </p:to>
                                    </p:set>
                                    <p:animEffect transition="in" filter="strips(upRight)">
                                      <p:cBhvr>
                                        <p:cTn id="31" dur="500"/>
                                        <p:tgtEl>
                                          <p:spTgt spid="326669"/>
                                        </p:tgtEl>
                                      </p:cBhvr>
                                    </p:animEffect>
                                  </p:child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326670"/>
                                        </p:tgtEl>
                                        <p:attrNameLst>
                                          <p:attrName>style.visibility</p:attrName>
                                        </p:attrNameLst>
                                      </p:cBhvr>
                                      <p:to>
                                        <p:strVal val="visible"/>
                                      </p:to>
                                    </p:set>
                                    <p:animEffect transition="in" filter="strips(upRight)">
                                      <p:cBhvr>
                                        <p:cTn id="35" dur="500"/>
                                        <p:tgtEl>
                                          <p:spTgt spid="326670"/>
                                        </p:tgtEl>
                                      </p:cBhvr>
                                    </p:animEffect>
                                  </p:childTnLst>
                                </p:cTn>
                              </p:par>
                            </p:childTnLst>
                          </p:cTn>
                        </p:par>
                        <p:par>
                          <p:cTn id="36" fill="hold" nodeType="afterGroup">
                            <p:stCondLst>
                              <p:cond delay="1000"/>
                            </p:stCondLst>
                            <p:childTnLst>
                              <p:par>
                                <p:cTn id="37" presetID="18" presetClass="entr" presetSubtype="3" fill="hold" nodeType="afterEffect">
                                  <p:stCondLst>
                                    <p:cond delay="0"/>
                                  </p:stCondLst>
                                  <p:childTnLst>
                                    <p:set>
                                      <p:cBhvr>
                                        <p:cTn id="38" dur="1" fill="hold">
                                          <p:stCondLst>
                                            <p:cond delay="0"/>
                                          </p:stCondLst>
                                        </p:cTn>
                                        <p:tgtEl>
                                          <p:spTgt spid="326671"/>
                                        </p:tgtEl>
                                        <p:attrNameLst>
                                          <p:attrName>style.visibility</p:attrName>
                                        </p:attrNameLst>
                                      </p:cBhvr>
                                      <p:to>
                                        <p:strVal val="visible"/>
                                      </p:to>
                                    </p:set>
                                    <p:animEffect transition="in" filter="strips(upRight)">
                                      <p:cBhvr>
                                        <p:cTn id="39" dur="500"/>
                                        <p:tgtEl>
                                          <p:spTgt spid="3266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326666"/>
                                        </p:tgtEl>
                                        <p:attrNameLst>
                                          <p:attrName>style.visibility</p:attrName>
                                        </p:attrNameLst>
                                      </p:cBhvr>
                                      <p:to>
                                        <p:strVal val="visible"/>
                                      </p:to>
                                    </p:set>
                                    <p:animEffect transition="in" filter="strips(downRight)">
                                      <p:cBhvr>
                                        <p:cTn id="44" dur="500"/>
                                        <p:tgtEl>
                                          <p:spTgt spid="3266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grpId="0" nodeType="clickEffect">
                                  <p:stCondLst>
                                    <p:cond delay="0"/>
                                  </p:stCondLst>
                                  <p:childTnLst>
                                    <p:set>
                                      <p:cBhvr>
                                        <p:cTn id="48" dur="1" fill="hold">
                                          <p:stCondLst>
                                            <p:cond delay="0"/>
                                          </p:stCondLst>
                                        </p:cTn>
                                        <p:tgtEl>
                                          <p:spTgt spid="326674"/>
                                        </p:tgtEl>
                                        <p:attrNameLst>
                                          <p:attrName>style.visibility</p:attrName>
                                        </p:attrNameLst>
                                      </p:cBhvr>
                                      <p:to>
                                        <p:strVal val="visible"/>
                                      </p:to>
                                    </p:set>
                                    <p:animEffect transition="in" filter="strips(upRight)">
                                      <p:cBhvr>
                                        <p:cTn id="49" dur="500"/>
                                        <p:tgtEl>
                                          <p:spTgt spid="326674"/>
                                        </p:tgtEl>
                                      </p:cBhvr>
                                    </p:animEffect>
                                  </p:childTnLst>
                                </p:cTn>
                              </p:par>
                            </p:childTnLst>
                          </p:cTn>
                        </p:par>
                        <p:par>
                          <p:cTn id="50" fill="hold" nodeType="afterGroup">
                            <p:stCondLst>
                              <p:cond delay="500"/>
                            </p:stCondLst>
                            <p:childTnLst>
                              <p:par>
                                <p:cTn id="51" presetID="18" presetClass="entr" presetSubtype="3" fill="hold" nodeType="afterEffect">
                                  <p:stCondLst>
                                    <p:cond delay="0"/>
                                  </p:stCondLst>
                                  <p:childTnLst>
                                    <p:set>
                                      <p:cBhvr>
                                        <p:cTn id="52" dur="1" fill="hold">
                                          <p:stCondLst>
                                            <p:cond delay="0"/>
                                          </p:stCondLst>
                                        </p:cTn>
                                        <p:tgtEl>
                                          <p:spTgt spid="326676"/>
                                        </p:tgtEl>
                                        <p:attrNameLst>
                                          <p:attrName>style.visibility</p:attrName>
                                        </p:attrNameLst>
                                      </p:cBhvr>
                                      <p:to>
                                        <p:strVal val="visible"/>
                                      </p:to>
                                    </p:set>
                                    <p:animEffect transition="in" filter="strips(upRight)">
                                      <p:cBhvr>
                                        <p:cTn id="53" dur="500"/>
                                        <p:tgtEl>
                                          <p:spTgt spid="3266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326675"/>
                                        </p:tgtEl>
                                        <p:attrNameLst>
                                          <p:attrName>style.visibility</p:attrName>
                                        </p:attrNameLst>
                                      </p:cBhvr>
                                      <p:to>
                                        <p:strVal val="visible"/>
                                      </p:to>
                                    </p:set>
                                    <p:animEffect transition="in" filter="strips(upRight)">
                                      <p:cBhvr>
                                        <p:cTn id="58" dur="500"/>
                                        <p:tgtEl>
                                          <p:spTgt spid="326675"/>
                                        </p:tgtEl>
                                      </p:cBhvr>
                                    </p:animEffect>
                                  </p:childTnLst>
                                </p:cTn>
                              </p:par>
                            </p:childTnLst>
                          </p:cTn>
                        </p:par>
                        <p:par>
                          <p:cTn id="59" fill="hold" nodeType="afterGroup">
                            <p:stCondLst>
                              <p:cond delay="500"/>
                            </p:stCondLst>
                            <p:childTnLst>
                              <p:par>
                                <p:cTn id="60" presetID="18" presetClass="entr" presetSubtype="3" fill="hold" nodeType="afterEffect">
                                  <p:stCondLst>
                                    <p:cond delay="0"/>
                                  </p:stCondLst>
                                  <p:childTnLst>
                                    <p:set>
                                      <p:cBhvr>
                                        <p:cTn id="61" dur="1" fill="hold">
                                          <p:stCondLst>
                                            <p:cond delay="0"/>
                                          </p:stCondLst>
                                        </p:cTn>
                                        <p:tgtEl>
                                          <p:spTgt spid="326679"/>
                                        </p:tgtEl>
                                        <p:attrNameLst>
                                          <p:attrName>style.visibility</p:attrName>
                                        </p:attrNameLst>
                                      </p:cBhvr>
                                      <p:to>
                                        <p:strVal val="visible"/>
                                      </p:to>
                                    </p:set>
                                    <p:animEffect transition="in" filter="strips(upRight)">
                                      <p:cBhvr>
                                        <p:cTn id="62" dur="500"/>
                                        <p:tgtEl>
                                          <p:spTgt spid="326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animBg="1"/>
      <p:bldP spid="326661" grpId="0" animBg="1"/>
      <p:bldP spid="326662" grpId="0" animBg="1"/>
      <p:bldP spid="326669" grpId="0" animBg="1"/>
      <p:bldP spid="326670" grpId="0" animBg="1"/>
      <p:bldP spid="326674" grpId="0" animBg="1"/>
      <p:bldP spid="32667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AFBECA52-BD92-46A1-AAD0-EA83351DBD90}" type="slidenum">
              <a:rPr lang="zh-CN" altLang="en-US" b="1">
                <a:solidFill>
                  <a:srgbClr val="FF9900"/>
                </a:solidFill>
              </a:rPr>
              <a:pPr>
                <a:defRPr/>
              </a:pPr>
              <a:t>74</a:t>
            </a:fld>
            <a:r>
              <a:rPr lang="zh-CN" altLang="en-US" b="1"/>
              <a:t> </a:t>
            </a:r>
            <a:r>
              <a:rPr lang="zh-CN" altLang="en-US"/>
              <a:t>页</a:t>
            </a:r>
          </a:p>
        </p:txBody>
      </p:sp>
      <p:sp>
        <p:nvSpPr>
          <p:cNvPr id="114691" name="Rectangle 3"/>
          <p:cNvSpPr>
            <a:spLocks noGrp="1" noChangeArrowheads="1"/>
          </p:cNvSpPr>
          <p:nvPr>
            <p:ph type="body" idx="1"/>
          </p:nvPr>
        </p:nvSpPr>
        <p:spPr>
          <a:xfrm>
            <a:off x="539750" y="0"/>
            <a:ext cx="8280400" cy="3311525"/>
          </a:xfrm>
        </p:spPr>
        <p:txBody>
          <a:bodyPr/>
          <a:lstStyle/>
          <a:p>
            <a:pPr>
              <a:lnSpc>
                <a:spcPct val="130000"/>
              </a:lnSpc>
              <a:buFontTx/>
              <a:buNone/>
            </a:pPr>
            <a:r>
              <a:rPr lang="en-US" altLang="zh-CN" sz="2400" b="1">
                <a:solidFill>
                  <a:schemeClr val="tx1"/>
                </a:solidFill>
                <a:latin typeface="宋体" charset="-122"/>
              </a:rPr>
              <a:t>2. </a:t>
            </a:r>
            <a:r>
              <a:rPr lang="zh-CN" altLang="en-US" sz="2400" b="1">
                <a:solidFill>
                  <a:schemeClr val="tx1"/>
                </a:solidFill>
                <a:latin typeface="宋体" charset="-122"/>
              </a:rPr>
              <a:t>全局变量</a:t>
            </a:r>
            <a:r>
              <a:rPr lang="en-US" altLang="zh-CN" sz="2400" b="1">
                <a:solidFill>
                  <a:schemeClr val="tx1"/>
                </a:solidFill>
                <a:latin typeface="宋体" charset="-122"/>
              </a:rPr>
              <a:t>(</a:t>
            </a:r>
            <a:r>
              <a:rPr lang="zh-CN" altLang="en-US" sz="2400" b="1">
                <a:solidFill>
                  <a:schemeClr val="tx1"/>
                </a:solidFill>
                <a:latin typeface="宋体" charset="-122"/>
              </a:rPr>
              <a:t>外部变量</a:t>
            </a:r>
            <a:r>
              <a:rPr lang="en-US" altLang="zh-CN" sz="2400" b="1">
                <a:solidFill>
                  <a:schemeClr val="tx1"/>
                </a:solidFill>
                <a:latin typeface="宋体" charset="-122"/>
              </a:rPr>
              <a:t>)</a:t>
            </a:r>
          </a:p>
          <a:p>
            <a:pPr>
              <a:lnSpc>
                <a:spcPct val="130000"/>
              </a:lnSpc>
              <a:buFontTx/>
              <a:buNone/>
            </a:pPr>
            <a:r>
              <a:rPr lang="zh-CN" altLang="en-US" sz="2400" b="1">
                <a:solidFill>
                  <a:srgbClr val="0000FF"/>
                </a:solidFill>
                <a:latin typeface="宋体" charset="-122"/>
              </a:rPr>
              <a:t>定义：</a:t>
            </a:r>
            <a:r>
              <a:rPr lang="zh-CN" altLang="en-US" sz="2400" b="1">
                <a:solidFill>
                  <a:schemeClr val="tx1"/>
                </a:solidFill>
                <a:latin typeface="宋体" charset="-122"/>
              </a:rPr>
              <a:t>在函数之外定义的变量为全局变量。</a:t>
            </a:r>
          </a:p>
          <a:p>
            <a:pPr>
              <a:lnSpc>
                <a:spcPct val="130000"/>
              </a:lnSpc>
              <a:buFontTx/>
              <a:buNone/>
            </a:pPr>
            <a:r>
              <a:rPr lang="zh-CN" altLang="en-US" sz="2400" b="1">
                <a:solidFill>
                  <a:srgbClr val="0000FF"/>
                </a:solidFill>
                <a:latin typeface="宋体" charset="-122"/>
              </a:rPr>
              <a:t>格式：</a:t>
            </a:r>
            <a:r>
              <a:rPr lang="zh-CN" altLang="en-US" sz="2400" b="1">
                <a:solidFill>
                  <a:schemeClr val="tx1"/>
                </a:solidFill>
                <a:latin typeface="宋体" charset="-122"/>
              </a:rPr>
              <a:t>类型说明  变量名 ；</a:t>
            </a:r>
          </a:p>
          <a:p>
            <a:pPr>
              <a:lnSpc>
                <a:spcPct val="130000"/>
              </a:lnSpc>
              <a:buFontTx/>
              <a:buNone/>
            </a:pPr>
            <a:r>
              <a:rPr lang="zh-CN" altLang="en-US" sz="2400" b="1">
                <a:solidFill>
                  <a:srgbClr val="0000FF"/>
                </a:solidFill>
                <a:latin typeface="宋体" charset="-122"/>
              </a:rPr>
              <a:t>使用范围：</a:t>
            </a:r>
            <a:r>
              <a:rPr lang="zh-CN" altLang="en-US" sz="2400" b="1">
                <a:solidFill>
                  <a:schemeClr val="tx1"/>
                </a:solidFill>
                <a:latin typeface="宋体" charset="-122"/>
              </a:rPr>
              <a:t>可以为本文件中所有的函数公用。</a:t>
            </a:r>
          </a:p>
          <a:p>
            <a:pPr>
              <a:lnSpc>
                <a:spcPct val="130000"/>
              </a:lnSpc>
            </a:pPr>
            <a:r>
              <a:rPr lang="zh-CN" altLang="en-US" sz="2400" b="1">
                <a:solidFill>
                  <a:schemeClr val="tx1"/>
                </a:solidFill>
                <a:latin typeface="宋体" charset="-122"/>
              </a:rPr>
              <a:t>从定义变量的位置开始到本文件结束，这段程序中的函数可直接使用全局变量。</a:t>
            </a:r>
            <a:r>
              <a:rPr lang="zh-CN" altLang="en-US" sz="2400" b="1">
                <a:solidFill>
                  <a:srgbClr val="CC0000"/>
                </a:solidFill>
                <a:latin typeface="宋体" charset="-122"/>
              </a:rPr>
              <a:t>不初始化，自动取</a:t>
            </a:r>
            <a:r>
              <a:rPr lang="en-US" altLang="zh-CN" sz="2400" b="1">
                <a:solidFill>
                  <a:srgbClr val="CC0000"/>
                </a:solidFill>
                <a:latin typeface="宋体" charset="-122"/>
              </a:rPr>
              <a:t>0</a:t>
            </a:r>
            <a:r>
              <a:rPr lang="zh-CN" altLang="en-US" sz="2400" b="1">
                <a:solidFill>
                  <a:srgbClr val="CC0000"/>
                </a:solidFill>
                <a:latin typeface="宋体" charset="-122"/>
              </a:rPr>
              <a:t>值</a:t>
            </a:r>
            <a:r>
              <a:rPr lang="zh-CN" altLang="en-US" sz="2400" b="1">
                <a:solidFill>
                  <a:schemeClr val="tx1"/>
                </a:solidFill>
                <a:latin typeface="宋体" charset="-122"/>
              </a:rPr>
              <a:t>。</a:t>
            </a:r>
          </a:p>
        </p:txBody>
      </p:sp>
      <p:sp>
        <p:nvSpPr>
          <p:cNvPr id="114693" name="Text Box 5"/>
          <p:cNvSpPr txBox="1">
            <a:spLocks noChangeArrowheads="1"/>
          </p:cNvSpPr>
          <p:nvPr/>
        </p:nvSpPr>
        <p:spPr bwMode="auto">
          <a:xfrm>
            <a:off x="755650" y="3284538"/>
            <a:ext cx="3673475" cy="323215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85000"/>
              </a:lnSpc>
            </a:pPr>
            <a:r>
              <a:rPr kumimoji="1" lang="en-US" altLang="zh-CN" sz="2400">
                <a:solidFill>
                  <a:srgbClr val="CC0000"/>
                </a:solidFill>
              </a:rPr>
              <a:t>int a,b=3;</a:t>
            </a:r>
          </a:p>
          <a:p>
            <a:pPr algn="l">
              <a:lnSpc>
                <a:spcPct val="85000"/>
              </a:lnSpc>
            </a:pPr>
            <a:r>
              <a:rPr kumimoji="1" lang="en-US" altLang="zh-CN" sz="2400"/>
              <a:t>main( )</a:t>
            </a:r>
          </a:p>
          <a:p>
            <a:pPr algn="l">
              <a:lnSpc>
                <a:spcPct val="85000"/>
              </a:lnSpc>
            </a:pPr>
            <a:r>
              <a:rPr kumimoji="1" lang="en-US" altLang="zh-CN" sz="2400"/>
              <a:t>{</a:t>
            </a:r>
          </a:p>
          <a:p>
            <a:pPr algn="l">
              <a:lnSpc>
                <a:spcPct val="85000"/>
              </a:lnSpc>
            </a:pPr>
            <a:r>
              <a:rPr kumimoji="1" lang="en-US" altLang="zh-CN" sz="2400"/>
              <a:t>  …</a:t>
            </a:r>
          </a:p>
          <a:p>
            <a:pPr algn="l">
              <a:lnSpc>
                <a:spcPct val="85000"/>
              </a:lnSpc>
            </a:pPr>
            <a:r>
              <a:rPr kumimoji="1" lang="en-US" altLang="zh-CN" sz="2400"/>
              <a:t>} </a:t>
            </a:r>
          </a:p>
          <a:p>
            <a:pPr algn="l">
              <a:lnSpc>
                <a:spcPct val="85000"/>
              </a:lnSpc>
            </a:pPr>
            <a:r>
              <a:rPr kumimoji="1" lang="en-US" altLang="zh-CN" sz="2400">
                <a:solidFill>
                  <a:srgbClr val="CC0000"/>
                </a:solidFill>
              </a:rPr>
              <a:t>float k;</a:t>
            </a:r>
          </a:p>
          <a:p>
            <a:pPr algn="l">
              <a:lnSpc>
                <a:spcPct val="85000"/>
              </a:lnSpc>
            </a:pPr>
            <a:r>
              <a:rPr kumimoji="1" lang="en-US" altLang="zh-CN" sz="2400"/>
              <a:t>char str(char s[20])</a:t>
            </a:r>
          </a:p>
          <a:p>
            <a:pPr algn="l">
              <a:lnSpc>
                <a:spcPct val="85000"/>
              </a:lnSpc>
            </a:pPr>
            <a:r>
              <a:rPr kumimoji="1" lang="en-US" altLang="zh-CN" sz="2400"/>
              <a:t>{</a:t>
            </a:r>
          </a:p>
          <a:p>
            <a:pPr algn="l">
              <a:lnSpc>
                <a:spcPct val="85000"/>
              </a:lnSpc>
            </a:pPr>
            <a:r>
              <a:rPr kumimoji="1" lang="en-US" altLang="zh-CN" sz="2400"/>
              <a:t>  …</a:t>
            </a:r>
          </a:p>
          <a:p>
            <a:pPr algn="l">
              <a:lnSpc>
                <a:spcPct val="85000"/>
              </a:lnSpc>
            </a:pPr>
            <a:r>
              <a:rPr kumimoji="1" lang="en-US" altLang="zh-CN" sz="2400"/>
              <a:t>}</a:t>
            </a:r>
          </a:p>
        </p:txBody>
      </p:sp>
      <p:sp>
        <p:nvSpPr>
          <p:cNvPr id="114696" name="Text Box 8"/>
          <p:cNvSpPr txBox="1">
            <a:spLocks noChangeArrowheads="1"/>
          </p:cNvSpPr>
          <p:nvPr/>
        </p:nvSpPr>
        <p:spPr bwMode="auto">
          <a:xfrm>
            <a:off x="6732588" y="4437063"/>
            <a:ext cx="21605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solidFill>
                  <a:srgbClr val="CC0000"/>
                </a:solidFill>
              </a:rPr>
              <a:t>全局变量</a:t>
            </a:r>
            <a:r>
              <a:rPr kumimoji="1" lang="en-US" altLang="zh-CN" sz="2400">
                <a:solidFill>
                  <a:srgbClr val="CC0000"/>
                </a:solidFill>
              </a:rPr>
              <a:t>a</a:t>
            </a:r>
            <a:r>
              <a:rPr kumimoji="1" lang="zh-CN" altLang="en-US" sz="2400">
                <a:solidFill>
                  <a:srgbClr val="CC0000"/>
                </a:solidFill>
              </a:rPr>
              <a:t>、</a:t>
            </a:r>
            <a:r>
              <a:rPr kumimoji="1" lang="en-US" altLang="zh-CN" sz="2400">
                <a:solidFill>
                  <a:srgbClr val="CC0000"/>
                </a:solidFill>
              </a:rPr>
              <a:t>b</a:t>
            </a:r>
            <a:r>
              <a:rPr kumimoji="1" lang="zh-CN" altLang="en-US" sz="2400">
                <a:solidFill>
                  <a:srgbClr val="CC0000"/>
                </a:solidFill>
              </a:rPr>
              <a:t>的作用域</a:t>
            </a:r>
            <a:endParaRPr kumimoji="1" lang="zh-CN" altLang="en-US" sz="2400" b="0">
              <a:solidFill>
                <a:srgbClr val="CC0000"/>
              </a:solidFill>
            </a:endParaRPr>
          </a:p>
        </p:txBody>
      </p:sp>
      <p:sp>
        <p:nvSpPr>
          <p:cNvPr id="114697" name="Text Box 9"/>
          <p:cNvSpPr txBox="1">
            <a:spLocks noChangeArrowheads="1"/>
          </p:cNvSpPr>
          <p:nvPr/>
        </p:nvSpPr>
        <p:spPr bwMode="auto">
          <a:xfrm>
            <a:off x="4643438" y="5300663"/>
            <a:ext cx="16557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a:solidFill>
                  <a:srgbClr val="CC0000"/>
                </a:solidFill>
              </a:rPr>
              <a:t>全局变量</a:t>
            </a:r>
            <a:r>
              <a:rPr kumimoji="1" lang="en-US" altLang="zh-CN" sz="2400">
                <a:solidFill>
                  <a:srgbClr val="CC0000"/>
                </a:solidFill>
              </a:rPr>
              <a:t>k</a:t>
            </a:r>
            <a:r>
              <a:rPr kumimoji="1" lang="zh-CN" altLang="en-US" sz="2400">
                <a:solidFill>
                  <a:srgbClr val="CC0000"/>
                </a:solidFill>
              </a:rPr>
              <a:t>的作用域</a:t>
            </a:r>
            <a:endParaRPr kumimoji="1" lang="zh-CN" altLang="en-US" sz="2400" b="0">
              <a:solidFill>
                <a:srgbClr val="CC0000"/>
              </a:solidFill>
            </a:endParaRPr>
          </a:p>
        </p:txBody>
      </p:sp>
      <p:sp>
        <p:nvSpPr>
          <p:cNvPr id="114698" name="AutoShape 10"/>
          <p:cNvSpPr>
            <a:spLocks/>
          </p:cNvSpPr>
          <p:nvPr/>
        </p:nvSpPr>
        <p:spPr bwMode="auto">
          <a:xfrm>
            <a:off x="4572000" y="5013325"/>
            <a:ext cx="144463" cy="1439863"/>
          </a:xfrm>
          <a:prstGeom prst="rightBrace">
            <a:avLst>
              <a:gd name="adj1" fmla="val 83058"/>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9" name="AutoShape 11"/>
          <p:cNvSpPr>
            <a:spLocks/>
          </p:cNvSpPr>
          <p:nvPr/>
        </p:nvSpPr>
        <p:spPr bwMode="auto">
          <a:xfrm>
            <a:off x="6227763" y="3284538"/>
            <a:ext cx="431800" cy="3240087"/>
          </a:xfrm>
          <a:prstGeom prst="rightBrace">
            <a:avLst>
              <a:gd name="adj1" fmla="val 6253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wipe(left)">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wipe(left)">
                                      <p:cBhvr>
                                        <p:cTn id="12" dur="500"/>
                                        <p:tgtEl>
                                          <p:spTgt spid="11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wipe(left)">
                                      <p:cBhvr>
                                        <p:cTn id="17" dur="500"/>
                                        <p:tgtEl>
                                          <p:spTgt spid="114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wipe(left)">
                                      <p:cBhvr>
                                        <p:cTn id="22" dur="500"/>
                                        <p:tgtEl>
                                          <p:spTgt spid="114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wipe(left)">
                                      <p:cBhvr>
                                        <p:cTn id="27" dur="500"/>
                                        <p:tgtEl>
                                          <p:spTgt spid="1146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469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469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469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469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4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3" grpId="0" animBg="1"/>
      <p:bldP spid="114696" grpId="0"/>
      <p:bldP spid="114697" grpId="0"/>
      <p:bldP spid="114698" grpId="0" animBg="1"/>
      <p:bldP spid="11469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863E0F55-35FC-41A4-9E9B-CEE22F86CE3F}" type="slidenum">
              <a:rPr lang="zh-CN" altLang="en-US" b="1">
                <a:solidFill>
                  <a:srgbClr val="FF9900"/>
                </a:solidFill>
              </a:rPr>
              <a:pPr>
                <a:defRPr/>
              </a:pPr>
              <a:t>75</a:t>
            </a:fld>
            <a:r>
              <a:rPr lang="zh-CN" altLang="en-US" b="1"/>
              <a:t> </a:t>
            </a:r>
            <a:r>
              <a:rPr lang="zh-CN" altLang="en-US"/>
              <a:t>页</a:t>
            </a:r>
          </a:p>
        </p:txBody>
      </p:sp>
      <p:sp>
        <p:nvSpPr>
          <p:cNvPr id="83971" name="Text Box 2"/>
          <p:cNvSpPr txBox="1">
            <a:spLocks noChangeArrowheads="1"/>
          </p:cNvSpPr>
          <p:nvPr/>
        </p:nvSpPr>
        <p:spPr bwMode="auto">
          <a:xfrm>
            <a:off x="827088" y="1341438"/>
            <a:ext cx="54006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90000"/>
              </a:lnSpc>
              <a:spcBef>
                <a:spcPct val="50000"/>
              </a:spcBef>
            </a:pPr>
            <a:r>
              <a:rPr kumimoji="1" lang="zh-CN" altLang="en-US" sz="2800"/>
              <a:t>例如：</a:t>
            </a:r>
          </a:p>
          <a:p>
            <a:pPr algn="l">
              <a:lnSpc>
                <a:spcPct val="90000"/>
              </a:lnSpc>
              <a:spcBef>
                <a:spcPct val="50000"/>
              </a:spcBef>
            </a:pPr>
            <a:r>
              <a:rPr kumimoji="1" lang="en-US" altLang="zh-CN" sz="2800"/>
              <a:t>#include “stdio.h”</a:t>
            </a:r>
          </a:p>
          <a:p>
            <a:pPr algn="l">
              <a:lnSpc>
                <a:spcPct val="90000"/>
              </a:lnSpc>
              <a:spcBef>
                <a:spcPct val="50000"/>
              </a:spcBef>
            </a:pPr>
            <a:r>
              <a:rPr kumimoji="1" lang="en-US" altLang="zh-CN" sz="2800"/>
              <a:t>int a=7,b=10;</a:t>
            </a:r>
          </a:p>
          <a:p>
            <a:pPr algn="l">
              <a:lnSpc>
                <a:spcPct val="90000"/>
              </a:lnSpc>
              <a:spcBef>
                <a:spcPct val="50000"/>
              </a:spcBef>
            </a:pPr>
            <a:r>
              <a:rPr kumimoji="1" lang="en-US" altLang="zh-CN" sz="2800"/>
              <a:t>main( )</a:t>
            </a:r>
          </a:p>
          <a:p>
            <a:pPr algn="l">
              <a:lnSpc>
                <a:spcPct val="90000"/>
              </a:lnSpc>
              <a:spcBef>
                <a:spcPct val="50000"/>
              </a:spcBef>
            </a:pPr>
            <a:r>
              <a:rPr kumimoji="1" lang="en-US" altLang="zh-CN" sz="2800"/>
              <a:t>{</a:t>
            </a:r>
          </a:p>
          <a:p>
            <a:pPr algn="l">
              <a:lnSpc>
                <a:spcPct val="90000"/>
              </a:lnSpc>
              <a:spcBef>
                <a:spcPct val="50000"/>
              </a:spcBef>
            </a:pPr>
            <a:r>
              <a:rPr kumimoji="1" lang="en-US" altLang="zh-CN" sz="2800"/>
              <a:t>  int  a=5,c;</a:t>
            </a:r>
          </a:p>
          <a:p>
            <a:pPr algn="l">
              <a:lnSpc>
                <a:spcPct val="90000"/>
              </a:lnSpc>
              <a:spcBef>
                <a:spcPct val="50000"/>
              </a:spcBef>
            </a:pPr>
            <a:r>
              <a:rPr kumimoji="1" lang="en-US" altLang="zh-CN" sz="2800"/>
              <a:t>  c=a+b;</a:t>
            </a:r>
          </a:p>
          <a:p>
            <a:pPr algn="l">
              <a:lnSpc>
                <a:spcPct val="90000"/>
              </a:lnSpc>
              <a:spcBef>
                <a:spcPct val="50000"/>
              </a:spcBef>
            </a:pPr>
            <a:r>
              <a:rPr kumimoji="1" lang="en-US" altLang="zh-CN" sz="2800"/>
              <a:t>  printf(“c=%d\n”,c);</a:t>
            </a:r>
          </a:p>
          <a:p>
            <a:pPr algn="l">
              <a:lnSpc>
                <a:spcPct val="90000"/>
              </a:lnSpc>
              <a:spcBef>
                <a:spcPct val="50000"/>
              </a:spcBef>
            </a:pPr>
            <a:r>
              <a:rPr kumimoji="1" lang="en-US" altLang="zh-CN" sz="2800"/>
              <a:t>}</a:t>
            </a:r>
          </a:p>
        </p:txBody>
      </p:sp>
      <p:sp>
        <p:nvSpPr>
          <p:cNvPr id="83972" name="Text Box 3"/>
          <p:cNvSpPr txBox="1">
            <a:spLocks noChangeArrowheads="1"/>
          </p:cNvSpPr>
          <p:nvPr/>
        </p:nvSpPr>
        <p:spPr bwMode="auto">
          <a:xfrm>
            <a:off x="323850" y="188913"/>
            <a:ext cx="8820150" cy="830262"/>
          </a:xfrm>
          <a:prstGeom prst="rect">
            <a:avLst/>
          </a:prstGeom>
          <a:solidFill>
            <a:schemeClr val="bg1"/>
          </a:solidFill>
          <a:ln>
            <a:noFill/>
          </a:ln>
          <a:effectLst/>
          <a:extLs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20000"/>
              </a:spcBef>
              <a:buFontTx/>
              <a:buChar char="•"/>
            </a:pPr>
            <a:r>
              <a:rPr kumimoji="1" lang="zh-CN" altLang="en-US" sz="2400"/>
              <a:t>   在同一源文件中，全局变量和局部变量</a:t>
            </a:r>
            <a:r>
              <a:rPr kumimoji="1" lang="zh-CN" altLang="en-US" sz="2400">
                <a:solidFill>
                  <a:srgbClr val="CC0000"/>
                </a:solidFill>
              </a:rPr>
              <a:t>可以同名</a:t>
            </a:r>
            <a:r>
              <a:rPr kumimoji="1" lang="zh-CN" altLang="en-US" sz="2400"/>
              <a:t>，在局部变量的作用范围内，</a:t>
            </a:r>
            <a:r>
              <a:rPr kumimoji="1" lang="zh-CN" altLang="en-US" sz="2400">
                <a:solidFill>
                  <a:srgbClr val="CC0000"/>
                </a:solidFill>
              </a:rPr>
              <a:t>全局变量不起作用。</a:t>
            </a:r>
            <a:endParaRPr lang="zh-CN" altLang="en-US" sz="2400" b="0">
              <a:solidFill>
                <a:srgbClr val="CC0000"/>
              </a:solidFill>
            </a:endParaRPr>
          </a:p>
        </p:txBody>
      </p:sp>
      <p:sp>
        <p:nvSpPr>
          <p:cNvPr id="136196" name="Text Box 4"/>
          <p:cNvSpPr txBox="1">
            <a:spLocks noChangeArrowheads="1"/>
          </p:cNvSpPr>
          <p:nvPr/>
        </p:nvSpPr>
        <p:spPr bwMode="auto">
          <a:xfrm>
            <a:off x="5065713" y="5889625"/>
            <a:ext cx="2089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800" b="0">
                <a:solidFill>
                  <a:srgbClr val="CC0000"/>
                </a:solidFill>
              </a:rPr>
              <a:t>C=15</a:t>
            </a:r>
          </a:p>
        </p:txBody>
      </p:sp>
      <p:sp>
        <p:nvSpPr>
          <p:cNvPr id="136197" name="Rectangle 5"/>
          <p:cNvSpPr>
            <a:spLocks noChangeArrowheads="1"/>
          </p:cNvSpPr>
          <p:nvPr/>
        </p:nvSpPr>
        <p:spPr bwMode="auto">
          <a:xfrm>
            <a:off x="755650" y="2565400"/>
            <a:ext cx="2447925" cy="503238"/>
          </a:xfrm>
          <a:prstGeom prst="rect">
            <a:avLst/>
          </a:prstGeom>
          <a:noFill/>
          <a:ln w="28575">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8" name="Rectangle 6"/>
          <p:cNvSpPr>
            <a:spLocks noChangeArrowheads="1"/>
          </p:cNvSpPr>
          <p:nvPr/>
        </p:nvSpPr>
        <p:spPr bwMode="auto">
          <a:xfrm>
            <a:off x="900113" y="4365625"/>
            <a:ext cx="1943100" cy="503238"/>
          </a:xfrm>
          <a:prstGeom prst="rect">
            <a:avLst/>
          </a:prstGeom>
          <a:noFill/>
          <a:ln w="28575">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0" name="AutoShape 8"/>
          <p:cNvSpPr>
            <a:spLocks/>
          </p:cNvSpPr>
          <p:nvPr/>
        </p:nvSpPr>
        <p:spPr bwMode="auto">
          <a:xfrm>
            <a:off x="5148263" y="1844675"/>
            <a:ext cx="914400" cy="609600"/>
          </a:xfrm>
          <a:prstGeom prst="borderCallout1">
            <a:avLst>
              <a:gd name="adj1" fmla="val 18750"/>
              <a:gd name="adj2" fmla="val -8333"/>
              <a:gd name="adj3" fmla="val 118231"/>
              <a:gd name="adj4" fmla="val -220486"/>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全局变量</a:t>
            </a:r>
          </a:p>
        </p:txBody>
      </p:sp>
      <p:sp>
        <p:nvSpPr>
          <p:cNvPr id="136201" name="AutoShape 9"/>
          <p:cNvSpPr>
            <a:spLocks/>
          </p:cNvSpPr>
          <p:nvPr/>
        </p:nvSpPr>
        <p:spPr bwMode="auto">
          <a:xfrm>
            <a:off x="5148263" y="3500438"/>
            <a:ext cx="914400" cy="609600"/>
          </a:xfrm>
          <a:prstGeom prst="borderCallout1">
            <a:avLst>
              <a:gd name="adj1" fmla="val 18750"/>
              <a:gd name="adj2" fmla="val -8333"/>
              <a:gd name="adj3" fmla="val 141926"/>
              <a:gd name="adj4" fmla="val -252083"/>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局布变量</a:t>
            </a:r>
          </a:p>
        </p:txBody>
      </p:sp>
      <p:sp>
        <p:nvSpPr>
          <p:cNvPr id="136202" name="Oval 10"/>
          <p:cNvSpPr>
            <a:spLocks noChangeArrowheads="1"/>
          </p:cNvSpPr>
          <p:nvPr/>
        </p:nvSpPr>
        <p:spPr bwMode="auto">
          <a:xfrm>
            <a:off x="1763713" y="5013325"/>
            <a:ext cx="360362" cy="360363"/>
          </a:xfrm>
          <a:prstGeom prst="ellipse">
            <a:avLst/>
          </a:prstGeom>
          <a:noFill/>
          <a:ln w="28575">
            <a:solidFill>
              <a:srgbClr val="CC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3" name="AutoShape 11"/>
          <p:cNvSpPr>
            <a:spLocks/>
          </p:cNvSpPr>
          <p:nvPr/>
        </p:nvSpPr>
        <p:spPr bwMode="auto">
          <a:xfrm>
            <a:off x="5148263" y="3500438"/>
            <a:ext cx="914400" cy="609600"/>
          </a:xfrm>
          <a:prstGeom prst="borderCallout1">
            <a:avLst>
              <a:gd name="adj1" fmla="val 18750"/>
              <a:gd name="adj2" fmla="val -8333"/>
              <a:gd name="adj3" fmla="val 141926"/>
              <a:gd name="adj4" fmla="val -252083"/>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局部变量</a:t>
            </a:r>
          </a:p>
        </p:txBody>
      </p:sp>
      <p:sp>
        <p:nvSpPr>
          <p:cNvPr id="136205" name="AutoShape 13"/>
          <p:cNvSpPr>
            <a:spLocks/>
          </p:cNvSpPr>
          <p:nvPr/>
        </p:nvSpPr>
        <p:spPr bwMode="auto">
          <a:xfrm>
            <a:off x="5076825" y="5084763"/>
            <a:ext cx="914400" cy="609600"/>
          </a:xfrm>
          <a:prstGeom prst="borderCallout1">
            <a:avLst>
              <a:gd name="adj1" fmla="val 18750"/>
              <a:gd name="adj2" fmla="val -8333"/>
              <a:gd name="adj3" fmla="val 11981"/>
              <a:gd name="adj4" fmla="val -330903"/>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wipe(down)">
                                      <p:cBhvr>
                                        <p:cTn id="11" dur="500"/>
                                        <p:tgtEl>
                                          <p:spTgt spid="1362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619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6201"/>
                                        </p:tgtEl>
                                        <p:attrNameLst>
                                          <p:attrName>style.visibility</p:attrName>
                                        </p:attrNameLst>
                                      </p:cBhvr>
                                      <p:to>
                                        <p:strVal val="visible"/>
                                      </p:to>
                                    </p:set>
                                    <p:animEffect transition="in" filter="wipe(down)">
                                      <p:cBhvr>
                                        <p:cTn id="20" dur="500"/>
                                        <p:tgtEl>
                                          <p:spTgt spid="1362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6203"/>
                                        </p:tgtEl>
                                        <p:attrNameLst>
                                          <p:attrName>style.visibility</p:attrName>
                                        </p:attrNameLst>
                                      </p:cBhvr>
                                      <p:to>
                                        <p:strVal val="visible"/>
                                      </p:to>
                                    </p:set>
                                    <p:animEffect transition="in" filter="wipe(down)">
                                      <p:cBhvr>
                                        <p:cTn id="25" dur="500"/>
                                        <p:tgtEl>
                                          <p:spTgt spid="1362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620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36205"/>
                                        </p:tgtEl>
                                        <p:attrNameLst>
                                          <p:attrName>style.visibility</p:attrName>
                                        </p:attrNameLst>
                                      </p:cBhvr>
                                      <p:to>
                                        <p:strVal val="visible"/>
                                      </p:to>
                                    </p:set>
                                    <p:animEffect transition="in" filter="wipe(down)">
                                      <p:cBhvr>
                                        <p:cTn id="34" dur="500"/>
                                        <p:tgtEl>
                                          <p:spTgt spid="1362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P spid="136198" grpId="0" animBg="1"/>
      <p:bldP spid="136200" grpId="0" animBg="1"/>
      <p:bldP spid="136201" grpId="0" animBg="1"/>
      <p:bldP spid="136202" grpId="0" animBg="1"/>
      <p:bldP spid="13620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947EDA2-2456-4C3E-B6C2-9124B9F39DE0}" type="slidenum">
              <a:rPr lang="zh-CN" altLang="en-US" b="1">
                <a:solidFill>
                  <a:srgbClr val="FF9900"/>
                </a:solidFill>
              </a:rPr>
              <a:pPr>
                <a:defRPr/>
              </a:pPr>
              <a:t>76</a:t>
            </a:fld>
            <a:r>
              <a:rPr lang="zh-CN" altLang="en-US" b="1"/>
              <a:t> </a:t>
            </a:r>
            <a:r>
              <a:rPr lang="zh-CN" altLang="en-US"/>
              <a:t>页</a:t>
            </a:r>
          </a:p>
        </p:txBody>
      </p:sp>
      <p:sp>
        <p:nvSpPr>
          <p:cNvPr id="115715" name="Rectangle 3"/>
          <p:cNvSpPr>
            <a:spLocks noGrp="1" noChangeArrowheads="1"/>
          </p:cNvSpPr>
          <p:nvPr>
            <p:ph type="body" idx="1"/>
          </p:nvPr>
        </p:nvSpPr>
        <p:spPr>
          <a:xfrm>
            <a:off x="323850" y="692150"/>
            <a:ext cx="8820150" cy="5715000"/>
          </a:xfrm>
        </p:spPr>
        <p:txBody>
          <a:bodyPr/>
          <a:lstStyle/>
          <a:p>
            <a:pPr>
              <a:buFontTx/>
              <a:buNone/>
            </a:pPr>
            <a:r>
              <a:rPr lang="zh-CN" altLang="en-US" b="1">
                <a:solidFill>
                  <a:srgbClr val="0000FF"/>
                </a:solidFill>
              </a:rPr>
              <a:t>优点：</a:t>
            </a:r>
            <a:endParaRPr lang="zh-CN" altLang="en-US" b="1"/>
          </a:p>
          <a:p>
            <a:r>
              <a:rPr lang="zh-CN" altLang="en-US" b="1">
                <a:solidFill>
                  <a:schemeClr val="tx1"/>
                </a:solidFill>
              </a:rPr>
              <a:t>函数间数据联系：同一文件中的一些函数引用全局变量，当某个函数中改变了全局变量的值，其它函数中的全局变量值也随之改变。</a:t>
            </a:r>
          </a:p>
          <a:p>
            <a:r>
              <a:rPr lang="zh-CN" altLang="en-US" b="1">
                <a:solidFill>
                  <a:schemeClr val="tx1"/>
                </a:solidFill>
              </a:rPr>
              <a:t>函数可以得到多个返回值。</a:t>
            </a:r>
            <a:r>
              <a:rPr lang="zh-CN" altLang="en-US" b="1">
                <a:solidFill>
                  <a:schemeClr val="hlink"/>
                </a:solidFill>
              </a:rPr>
              <a:t>（</a:t>
            </a:r>
            <a:r>
              <a:rPr lang="zh-CN" altLang="en-US" sz="2400" b="1">
                <a:solidFill>
                  <a:schemeClr val="hlink"/>
                </a:solidFill>
              </a:rPr>
              <a:t>在所有函数之外说明的变量是全局变量，它在所有函数中都是可见的，可以在函数间传递数据。）</a:t>
            </a:r>
            <a:endParaRPr lang="zh-CN" altLang="en-US" b="1">
              <a:solidFill>
                <a:schemeClr val="hlink"/>
              </a:solidFill>
            </a:endParaRPr>
          </a:p>
          <a:p>
            <a:pPr>
              <a:buFontTx/>
              <a:buNone/>
            </a:pPr>
            <a:r>
              <a:rPr lang="zh-CN" altLang="en-US" b="1">
                <a:solidFill>
                  <a:srgbClr val="0000FF"/>
                </a:solidFill>
              </a:rPr>
              <a:t>缺点：</a:t>
            </a:r>
            <a:endParaRPr lang="zh-CN" altLang="en-US" b="1">
              <a:solidFill>
                <a:schemeClr val="accent2"/>
              </a:solidFill>
            </a:endParaRPr>
          </a:p>
          <a:p>
            <a:r>
              <a:rPr lang="zh-CN" altLang="en-US" b="1">
                <a:solidFill>
                  <a:schemeClr val="tx1"/>
                </a:solidFill>
              </a:rPr>
              <a:t>全局变量在程序的全部执行过程中都占用存储单元。</a:t>
            </a:r>
          </a:p>
          <a:p>
            <a:r>
              <a:rPr lang="zh-CN" altLang="en-US" b="1">
                <a:solidFill>
                  <a:schemeClr val="tx1"/>
                </a:solidFill>
              </a:rPr>
              <a:t>降低函数的通用性。</a:t>
            </a:r>
          </a:p>
          <a:p>
            <a:r>
              <a:rPr lang="zh-CN" altLang="en-US" b="1">
                <a:solidFill>
                  <a:schemeClr val="tx1"/>
                </a:solidFill>
              </a:rPr>
              <a:t>使用过多，降低程序的清晰性。</a:t>
            </a:r>
          </a:p>
          <a:p>
            <a:r>
              <a:rPr lang="zh-CN" altLang="en-US" b="1">
                <a:solidFill>
                  <a:srgbClr val="FF0000"/>
                </a:solidFill>
              </a:rPr>
              <a:t>应尽可能少用全局变量。</a:t>
            </a:r>
            <a:r>
              <a:rPr lang="zh-CN" altLang="en-US" sz="2400"/>
              <a:t>    </a:t>
            </a:r>
          </a:p>
          <a:p>
            <a:pPr>
              <a:buFontTx/>
              <a:buNone/>
            </a:pPr>
            <a:endParaRPr lang="en-US" altLang="zh-CN" b="1">
              <a:solidFill>
                <a:srgbClr val="FF0000"/>
              </a:solidFill>
            </a:endParaRPr>
          </a:p>
        </p:txBody>
      </p:sp>
      <p:sp>
        <p:nvSpPr>
          <p:cNvPr id="84996" name="Text Box 5"/>
          <p:cNvSpPr txBox="1">
            <a:spLocks noChangeArrowheads="1"/>
          </p:cNvSpPr>
          <p:nvPr/>
        </p:nvSpPr>
        <p:spPr bwMode="auto">
          <a:xfrm>
            <a:off x="684213" y="188913"/>
            <a:ext cx="71278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a:lnSpc>
                <a:spcPct val="90000"/>
              </a:lnSpc>
              <a:spcBef>
                <a:spcPct val="20000"/>
              </a:spcBef>
            </a:pPr>
            <a:r>
              <a:rPr kumimoji="1" lang="zh-CN" altLang="en-US" sz="2800">
                <a:solidFill>
                  <a:srgbClr val="CC0000"/>
                </a:solidFill>
                <a:ea typeface="黑体" pitchFamily="2" charset="-122"/>
              </a:rPr>
              <a:t>全局变量优缺点</a:t>
            </a:r>
            <a:endParaRPr lang="zh-CN" altLang="en-US" sz="2800">
              <a:solidFill>
                <a:srgbClr val="CC0000"/>
              </a:solidFill>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left)">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wipe(left)">
                                      <p:cBhvr>
                                        <p:cTn id="12" dur="500"/>
                                        <p:tgtEl>
                                          <p:spTgt spid="115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wipe(left)">
                                      <p:cBhvr>
                                        <p:cTn id="17" dur="500"/>
                                        <p:tgtEl>
                                          <p:spTgt spid="115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wipe(left)">
                                      <p:cBhvr>
                                        <p:cTn id="22" dur="500"/>
                                        <p:tgtEl>
                                          <p:spTgt spid="115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wipe(left)">
                                      <p:cBhvr>
                                        <p:cTn id="27" dur="500"/>
                                        <p:tgtEl>
                                          <p:spTgt spid="115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15">
                                            <p:txEl>
                                              <p:pRg st="5" end="5"/>
                                            </p:txEl>
                                          </p:spTgt>
                                        </p:tgtEl>
                                        <p:attrNameLst>
                                          <p:attrName>style.visibility</p:attrName>
                                        </p:attrNameLst>
                                      </p:cBhvr>
                                      <p:to>
                                        <p:strVal val="visible"/>
                                      </p:to>
                                    </p:set>
                                    <p:animEffect transition="in" filter="wipe(left)">
                                      <p:cBhvr>
                                        <p:cTn id="32" dur="500"/>
                                        <p:tgtEl>
                                          <p:spTgt spid="115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15">
                                            <p:txEl>
                                              <p:pRg st="6" end="6"/>
                                            </p:txEl>
                                          </p:spTgt>
                                        </p:tgtEl>
                                        <p:attrNameLst>
                                          <p:attrName>style.visibility</p:attrName>
                                        </p:attrNameLst>
                                      </p:cBhvr>
                                      <p:to>
                                        <p:strVal val="visible"/>
                                      </p:to>
                                    </p:set>
                                    <p:animEffect transition="in" filter="wipe(left)">
                                      <p:cBhvr>
                                        <p:cTn id="37" dur="500"/>
                                        <p:tgtEl>
                                          <p:spTgt spid="115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15">
                                            <p:txEl>
                                              <p:pRg st="7" end="7"/>
                                            </p:txEl>
                                          </p:spTgt>
                                        </p:tgtEl>
                                        <p:attrNameLst>
                                          <p:attrName>style.visibility</p:attrName>
                                        </p:attrNameLst>
                                      </p:cBhvr>
                                      <p:to>
                                        <p:strVal val="visible"/>
                                      </p:to>
                                    </p:set>
                                    <p:animEffect transition="in" filter="wipe(left)">
                                      <p:cBhvr>
                                        <p:cTn id="42"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4456C19F-588F-475B-AD7D-302E037F9DCE}" type="slidenum">
              <a:rPr lang="zh-CN" altLang="en-US" b="1">
                <a:solidFill>
                  <a:srgbClr val="FF9900"/>
                </a:solidFill>
              </a:rPr>
              <a:pPr>
                <a:defRPr/>
              </a:pPr>
              <a:t>77</a:t>
            </a:fld>
            <a:r>
              <a:rPr lang="zh-CN" altLang="en-US" b="1"/>
              <a:t> </a:t>
            </a:r>
            <a:r>
              <a:rPr lang="zh-CN" altLang="en-US"/>
              <a:t>页</a:t>
            </a:r>
          </a:p>
        </p:txBody>
      </p:sp>
      <p:sp>
        <p:nvSpPr>
          <p:cNvPr id="236546" name="Rectangle 2"/>
          <p:cNvSpPr>
            <a:spLocks noGrp="1" noChangeArrowheads="1"/>
          </p:cNvSpPr>
          <p:nvPr>
            <p:ph type="title"/>
          </p:nvPr>
        </p:nvSpPr>
        <p:spPr/>
        <p:txBody>
          <a:bodyPr/>
          <a:lstStyle/>
          <a:p>
            <a:pPr>
              <a:defRPr/>
            </a:pPr>
            <a:endParaRPr lang="zh-CN" altLang="zh-CN"/>
          </a:p>
        </p:txBody>
      </p:sp>
      <p:sp>
        <p:nvSpPr>
          <p:cNvPr id="86020" name="Rectangle 3"/>
          <p:cNvSpPr>
            <a:spLocks noGrp="1" noChangeArrowheads="1"/>
          </p:cNvSpPr>
          <p:nvPr>
            <p:ph type="body" idx="1"/>
          </p:nvPr>
        </p:nvSpPr>
        <p:spPr>
          <a:xfrm>
            <a:off x="250825" y="188913"/>
            <a:ext cx="8642350" cy="1079500"/>
          </a:xfrm>
        </p:spPr>
        <p:txBody>
          <a:bodyPr/>
          <a:lstStyle/>
          <a:p>
            <a:pPr>
              <a:buFontTx/>
              <a:buNone/>
            </a:pPr>
            <a:r>
              <a:rPr lang="en-US" altLang="zh-CN" sz="2400" b="1">
                <a:solidFill>
                  <a:schemeClr val="tx1"/>
                </a:solidFill>
              </a:rPr>
              <a:t>  </a:t>
            </a:r>
            <a:r>
              <a:rPr lang="zh-CN" altLang="en-US" sz="2400" b="1">
                <a:solidFill>
                  <a:schemeClr val="tx1"/>
                </a:solidFill>
              </a:rPr>
              <a:t>例</a:t>
            </a:r>
            <a:r>
              <a:rPr lang="en-US" altLang="zh-CN" sz="2400" b="1">
                <a:solidFill>
                  <a:schemeClr val="tx1"/>
                </a:solidFill>
              </a:rPr>
              <a:t>8-15 </a:t>
            </a:r>
            <a:r>
              <a:rPr lang="zh-CN" altLang="en-US" sz="2400" b="1">
                <a:solidFill>
                  <a:schemeClr val="tx1"/>
                </a:solidFill>
              </a:rPr>
              <a:t>编写函数，利用全局变量求一维数组中正数的平均值和负数的平均值传递给调用函数输出。</a:t>
            </a:r>
          </a:p>
        </p:txBody>
      </p:sp>
      <p:sp>
        <p:nvSpPr>
          <p:cNvPr id="86021" name="Text Box 4"/>
          <p:cNvSpPr txBox="1">
            <a:spLocks noChangeArrowheads="1"/>
          </p:cNvSpPr>
          <p:nvPr/>
        </p:nvSpPr>
        <p:spPr bwMode="auto">
          <a:xfrm>
            <a:off x="250825" y="1268413"/>
            <a:ext cx="8642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endParaRPr lang="zh-CN" altLang="zh-CN" sz="2000" b="0"/>
          </a:p>
        </p:txBody>
      </p:sp>
      <p:sp>
        <p:nvSpPr>
          <p:cNvPr id="236549" name="Text Box 5"/>
          <p:cNvSpPr txBox="1">
            <a:spLocks noChangeArrowheads="1"/>
          </p:cNvSpPr>
          <p:nvPr/>
        </p:nvSpPr>
        <p:spPr bwMode="auto">
          <a:xfrm>
            <a:off x="458788" y="1039813"/>
            <a:ext cx="8434387"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pPr>
            <a:r>
              <a:rPr kumimoji="1" lang="en-US" altLang="zh-CN" sz="2400" dirty="0">
                <a:latin typeface="Arial" charset="0"/>
              </a:rPr>
              <a:t>#include &lt;</a:t>
            </a:r>
            <a:r>
              <a:rPr kumimoji="1" lang="en-US" altLang="zh-CN" sz="2400" dirty="0" err="1">
                <a:latin typeface="Arial" charset="0"/>
              </a:rPr>
              <a:t>stdio.h</a:t>
            </a:r>
            <a:r>
              <a:rPr kumimoji="1" lang="en-US" altLang="zh-CN" sz="2400" dirty="0">
                <a:latin typeface="Arial" charset="0"/>
              </a:rPr>
              <a:t>&gt;</a:t>
            </a:r>
          </a:p>
          <a:p>
            <a:pPr algn="l" eaLnBrk="1" hangingPunct="1">
              <a:lnSpc>
                <a:spcPct val="90000"/>
              </a:lnSpc>
            </a:pPr>
            <a:r>
              <a:rPr kumimoji="1" lang="en-US" altLang="zh-CN" sz="2400" dirty="0">
                <a:solidFill>
                  <a:srgbClr val="CC0000"/>
                </a:solidFill>
                <a:latin typeface="Arial" charset="0"/>
              </a:rPr>
              <a:t>float </a:t>
            </a:r>
            <a:r>
              <a:rPr kumimoji="1" lang="en-US" altLang="zh-CN" sz="2400" dirty="0" err="1">
                <a:solidFill>
                  <a:srgbClr val="CC0000"/>
                </a:solidFill>
                <a:latin typeface="Arial" charset="0"/>
              </a:rPr>
              <a:t>zaver,faver</a:t>
            </a:r>
            <a:r>
              <a:rPr kumimoji="1" lang="en-US" altLang="zh-CN" sz="2400" dirty="0">
                <a:solidFill>
                  <a:srgbClr val="CC0000"/>
                </a:solidFill>
                <a:latin typeface="Arial" charset="0"/>
              </a:rPr>
              <a:t>;</a:t>
            </a:r>
          </a:p>
          <a:p>
            <a:pPr algn="l" eaLnBrk="1" hangingPunct="1">
              <a:lnSpc>
                <a:spcPct val="90000"/>
              </a:lnSpc>
            </a:pPr>
            <a:r>
              <a:rPr kumimoji="1" lang="en-US" altLang="zh-CN" sz="2400" dirty="0">
                <a:latin typeface="Arial" charset="0"/>
              </a:rPr>
              <a:t>void  saver(</a:t>
            </a:r>
            <a:r>
              <a:rPr kumimoji="1" lang="en-US" altLang="zh-CN" sz="2400" dirty="0" err="1">
                <a:solidFill>
                  <a:schemeClr val="hlink"/>
                </a:solidFill>
                <a:latin typeface="Arial" charset="0"/>
              </a:rPr>
              <a:t>int</a:t>
            </a:r>
            <a:r>
              <a:rPr kumimoji="1" lang="en-US" altLang="zh-CN" sz="2400" dirty="0">
                <a:solidFill>
                  <a:schemeClr val="hlink"/>
                </a:solidFill>
                <a:latin typeface="Arial" charset="0"/>
              </a:rPr>
              <a:t> </a:t>
            </a:r>
            <a:r>
              <a:rPr kumimoji="1" lang="en-US" altLang="zh-CN" sz="2400" dirty="0">
                <a:solidFill>
                  <a:srgbClr val="FF66FF"/>
                </a:solidFill>
                <a:latin typeface="Arial" charset="0"/>
              </a:rPr>
              <a:t>array</a:t>
            </a:r>
            <a:r>
              <a:rPr kumimoji="1" lang="en-US" altLang="zh-CN" sz="2400" dirty="0">
                <a:solidFill>
                  <a:schemeClr val="hlink"/>
                </a:solidFill>
                <a:latin typeface="Arial" charset="0"/>
              </a:rPr>
              <a:t>[ ],</a:t>
            </a:r>
            <a:r>
              <a:rPr kumimoji="1" lang="en-US" altLang="zh-CN" sz="2400" dirty="0" err="1">
                <a:solidFill>
                  <a:schemeClr val="hlink"/>
                </a:solidFill>
                <a:latin typeface="Arial" charset="0"/>
              </a:rPr>
              <a:t>int</a:t>
            </a:r>
            <a:r>
              <a:rPr kumimoji="1" lang="en-US" altLang="zh-CN" sz="2400" dirty="0">
                <a:solidFill>
                  <a:schemeClr val="hlink"/>
                </a:solidFill>
                <a:latin typeface="Arial" charset="0"/>
              </a:rPr>
              <a:t> n</a:t>
            </a:r>
            <a:r>
              <a:rPr kumimoji="1" lang="en-US" altLang="zh-CN" sz="2400" dirty="0">
                <a:latin typeface="Arial" charset="0"/>
              </a:rPr>
              <a:t>)</a:t>
            </a:r>
          </a:p>
          <a:p>
            <a:pPr algn="l" eaLnBrk="1" hangingPunct="1">
              <a:lnSpc>
                <a:spcPct val="90000"/>
              </a:lnSpc>
            </a:pPr>
            <a:r>
              <a:rPr kumimoji="1" lang="en-US" altLang="zh-CN" sz="2400" dirty="0">
                <a:latin typeface="Arial" charset="0"/>
              </a:rPr>
              <a:t>{ </a:t>
            </a:r>
          </a:p>
          <a:p>
            <a:pPr algn="l" eaLnBrk="1" hangingPunct="1">
              <a:lnSpc>
                <a:spcPct val="90000"/>
              </a:lnSpc>
            </a:pPr>
            <a:r>
              <a:rPr kumimoji="1" lang="en-US" altLang="zh-CN" sz="2400" dirty="0">
                <a:latin typeface="Arial" charset="0"/>
              </a:rPr>
              <a:t>        </a:t>
            </a:r>
            <a:r>
              <a:rPr kumimoji="1" lang="en-US" altLang="zh-CN" sz="2400" dirty="0" err="1">
                <a:latin typeface="Arial" charset="0"/>
              </a:rPr>
              <a:t>int</a:t>
            </a:r>
            <a:r>
              <a:rPr kumimoji="1" lang="en-US" altLang="zh-CN" sz="2400" dirty="0">
                <a:latin typeface="Arial" charset="0"/>
              </a:rPr>
              <a:t> </a:t>
            </a:r>
            <a:r>
              <a:rPr kumimoji="1" lang="en-US" altLang="zh-CN" sz="2400" dirty="0" err="1">
                <a:latin typeface="Arial" charset="0"/>
              </a:rPr>
              <a:t>i,z</a:t>
            </a:r>
            <a:r>
              <a:rPr kumimoji="1" lang="en-US" altLang="zh-CN" sz="2400" dirty="0">
                <a:latin typeface="Arial" charset="0"/>
              </a:rPr>
              <a:t>=0,f=0;</a:t>
            </a:r>
          </a:p>
          <a:p>
            <a:pPr algn="l" eaLnBrk="1" hangingPunct="1">
              <a:lnSpc>
                <a:spcPct val="90000"/>
              </a:lnSpc>
            </a:pPr>
            <a:r>
              <a:rPr kumimoji="1" lang="en-US" altLang="zh-CN" sz="2400" dirty="0">
                <a:latin typeface="Arial" charset="0"/>
              </a:rPr>
              <a:t>        for(i=0 ; i&lt;n ; i++) </a:t>
            </a:r>
          </a:p>
          <a:p>
            <a:pPr algn="l" eaLnBrk="1" hangingPunct="1">
              <a:lnSpc>
                <a:spcPct val="90000"/>
              </a:lnSpc>
            </a:pPr>
            <a:r>
              <a:rPr kumimoji="1" lang="en-US" altLang="zh-CN" sz="2400" dirty="0">
                <a:latin typeface="Arial" charset="0"/>
              </a:rPr>
              <a:t>             { if(</a:t>
            </a:r>
            <a:r>
              <a:rPr kumimoji="1" lang="en-US" altLang="zh-CN" sz="2400" dirty="0">
                <a:solidFill>
                  <a:srgbClr val="FF66FF"/>
                </a:solidFill>
                <a:latin typeface="Arial" charset="0"/>
              </a:rPr>
              <a:t>array</a:t>
            </a:r>
            <a:r>
              <a:rPr kumimoji="1" lang="en-US" altLang="zh-CN" sz="2400" dirty="0">
                <a:latin typeface="Arial" charset="0"/>
              </a:rPr>
              <a:t>[i]&gt;0) {</a:t>
            </a:r>
            <a:r>
              <a:rPr kumimoji="1" lang="en-US" altLang="zh-CN" sz="2400" dirty="0" err="1">
                <a:latin typeface="Arial" charset="0"/>
              </a:rPr>
              <a:t>zaver</a:t>
            </a:r>
            <a:r>
              <a:rPr kumimoji="1" lang="en-US" altLang="zh-CN" sz="2400" dirty="0">
                <a:latin typeface="Arial" charset="0"/>
              </a:rPr>
              <a:t>+=</a:t>
            </a:r>
            <a:r>
              <a:rPr kumimoji="1" lang="en-US" altLang="zh-CN" sz="2400" dirty="0">
                <a:solidFill>
                  <a:srgbClr val="FF66FF"/>
                </a:solidFill>
                <a:latin typeface="Arial" charset="0"/>
              </a:rPr>
              <a:t>array</a:t>
            </a:r>
            <a:r>
              <a:rPr kumimoji="1" lang="en-US" altLang="zh-CN" sz="2400" dirty="0">
                <a:latin typeface="Arial" charset="0"/>
              </a:rPr>
              <a:t>[i];z++;}</a:t>
            </a:r>
          </a:p>
          <a:p>
            <a:pPr algn="l" eaLnBrk="1" hangingPunct="1">
              <a:lnSpc>
                <a:spcPct val="90000"/>
              </a:lnSpc>
            </a:pPr>
            <a:r>
              <a:rPr kumimoji="1" lang="en-US" altLang="zh-CN" sz="2400" dirty="0">
                <a:latin typeface="Arial" charset="0"/>
              </a:rPr>
              <a:t>              </a:t>
            </a:r>
            <a:r>
              <a:rPr kumimoji="1" lang="en-US" altLang="zh-CN" sz="2000" b="0" dirty="0">
                <a:latin typeface="Arial" charset="0"/>
              </a:rPr>
              <a:t> </a:t>
            </a:r>
            <a:r>
              <a:rPr kumimoji="1" lang="en-US" altLang="zh-CN" sz="2400" dirty="0">
                <a:latin typeface="Arial" charset="0"/>
              </a:rPr>
              <a:t>if(array[i]&lt;0)</a:t>
            </a:r>
            <a:r>
              <a:rPr kumimoji="1" lang="en-US" altLang="zh-CN" sz="2000" dirty="0">
                <a:latin typeface="Arial" charset="0"/>
              </a:rPr>
              <a:t> </a:t>
            </a:r>
            <a:r>
              <a:rPr kumimoji="1" lang="en-US" altLang="zh-CN" sz="2400" dirty="0">
                <a:latin typeface="Arial" charset="0"/>
              </a:rPr>
              <a:t> {</a:t>
            </a:r>
            <a:r>
              <a:rPr kumimoji="1" lang="en-US" altLang="zh-CN" sz="2400" dirty="0" err="1">
                <a:latin typeface="Arial" charset="0"/>
              </a:rPr>
              <a:t>faver</a:t>
            </a:r>
            <a:r>
              <a:rPr kumimoji="1" lang="en-US" altLang="zh-CN" sz="2400" dirty="0">
                <a:latin typeface="Arial" charset="0"/>
              </a:rPr>
              <a:t>+=</a:t>
            </a:r>
            <a:r>
              <a:rPr kumimoji="1" lang="en-US" altLang="zh-CN" sz="2400" dirty="0">
                <a:solidFill>
                  <a:srgbClr val="FF66FF"/>
                </a:solidFill>
                <a:latin typeface="Arial" charset="0"/>
              </a:rPr>
              <a:t>array</a:t>
            </a:r>
            <a:r>
              <a:rPr kumimoji="1" lang="en-US" altLang="zh-CN" sz="2400" dirty="0">
                <a:latin typeface="Arial" charset="0"/>
              </a:rPr>
              <a:t>[i];f++;}</a:t>
            </a:r>
          </a:p>
          <a:p>
            <a:pPr algn="l" eaLnBrk="1" hangingPunct="1">
              <a:lnSpc>
                <a:spcPct val="90000"/>
              </a:lnSpc>
            </a:pPr>
            <a:r>
              <a:rPr kumimoji="1" lang="en-US" altLang="zh-CN" sz="2400" dirty="0">
                <a:latin typeface="Arial" charset="0"/>
              </a:rPr>
              <a:t>             }</a:t>
            </a:r>
          </a:p>
          <a:p>
            <a:pPr algn="l" eaLnBrk="1" hangingPunct="1">
              <a:lnSpc>
                <a:spcPct val="90000"/>
              </a:lnSpc>
            </a:pPr>
            <a:r>
              <a:rPr kumimoji="1" lang="en-US" altLang="zh-CN" sz="2400" dirty="0">
                <a:latin typeface="Arial" charset="0"/>
              </a:rPr>
              <a:t>        if(z!=0) </a:t>
            </a:r>
            <a:r>
              <a:rPr kumimoji="1" lang="en-US" altLang="zh-CN" sz="2400" dirty="0" err="1">
                <a:latin typeface="Arial" charset="0"/>
              </a:rPr>
              <a:t>zaver</a:t>
            </a:r>
            <a:r>
              <a:rPr kumimoji="1" lang="en-US" altLang="zh-CN" sz="2400" dirty="0">
                <a:latin typeface="Arial" charset="0"/>
              </a:rPr>
              <a:t>=</a:t>
            </a:r>
            <a:r>
              <a:rPr kumimoji="1" lang="en-US" altLang="zh-CN" sz="2400" dirty="0" err="1">
                <a:latin typeface="Arial" charset="0"/>
              </a:rPr>
              <a:t>zaver</a:t>
            </a:r>
            <a:r>
              <a:rPr kumimoji="1" lang="en-US" altLang="zh-CN" sz="2400" dirty="0">
                <a:latin typeface="Arial" charset="0"/>
              </a:rPr>
              <a:t>/z;</a:t>
            </a:r>
          </a:p>
          <a:p>
            <a:pPr algn="l" eaLnBrk="1" hangingPunct="1">
              <a:lnSpc>
                <a:spcPct val="90000"/>
              </a:lnSpc>
            </a:pPr>
            <a:r>
              <a:rPr kumimoji="1" lang="en-US" altLang="zh-CN" sz="2400" dirty="0">
                <a:latin typeface="Arial" charset="0"/>
              </a:rPr>
              <a:t>        if(f!=0) </a:t>
            </a:r>
            <a:r>
              <a:rPr kumimoji="1" lang="en-US" altLang="zh-CN" sz="2400" dirty="0" err="1">
                <a:latin typeface="Arial" charset="0"/>
              </a:rPr>
              <a:t>faver</a:t>
            </a:r>
            <a:r>
              <a:rPr kumimoji="1" lang="en-US" altLang="zh-CN" sz="2400" dirty="0">
                <a:latin typeface="Arial" charset="0"/>
              </a:rPr>
              <a:t>=</a:t>
            </a:r>
            <a:r>
              <a:rPr kumimoji="1" lang="en-US" altLang="zh-CN" sz="2400" dirty="0" err="1">
                <a:latin typeface="Arial" charset="0"/>
              </a:rPr>
              <a:t>faver</a:t>
            </a:r>
            <a:r>
              <a:rPr kumimoji="1" lang="en-US" altLang="zh-CN" sz="2400" dirty="0">
                <a:latin typeface="Arial" charset="0"/>
              </a:rPr>
              <a:t>/f;        </a:t>
            </a:r>
          </a:p>
          <a:p>
            <a:pPr algn="l" eaLnBrk="1" hangingPunct="1">
              <a:lnSpc>
                <a:spcPct val="90000"/>
              </a:lnSpc>
            </a:pPr>
            <a:r>
              <a:rPr kumimoji="1" lang="en-US" altLang="zh-CN" sz="2400" dirty="0">
                <a:latin typeface="Arial" charset="0"/>
              </a:rPr>
              <a:t>}</a:t>
            </a:r>
          </a:p>
          <a:p>
            <a:pPr algn="l" eaLnBrk="1" hangingPunct="1">
              <a:lnSpc>
                <a:spcPct val="90000"/>
              </a:lnSpc>
            </a:pPr>
            <a:r>
              <a:rPr kumimoji="1" lang="en-US" altLang="zh-CN" sz="2400" dirty="0">
                <a:latin typeface="Arial" charset="0"/>
              </a:rPr>
              <a:t>main()</a:t>
            </a:r>
          </a:p>
          <a:p>
            <a:pPr algn="l" eaLnBrk="1" hangingPunct="1">
              <a:lnSpc>
                <a:spcPct val="90000"/>
              </a:lnSpc>
            </a:pPr>
            <a:r>
              <a:rPr kumimoji="1" lang="en-US" altLang="zh-CN" sz="2400" dirty="0">
                <a:latin typeface="Arial" charset="0"/>
              </a:rPr>
              <a:t>{   </a:t>
            </a:r>
            <a:r>
              <a:rPr kumimoji="1" lang="en-US" altLang="zh-CN" sz="2400" dirty="0" err="1">
                <a:latin typeface="Arial" charset="0"/>
              </a:rPr>
              <a:t>int</a:t>
            </a:r>
            <a:r>
              <a:rPr kumimoji="1" lang="en-US" altLang="zh-CN" sz="2400" dirty="0">
                <a:latin typeface="Arial" charset="0"/>
              </a:rPr>
              <a:t> </a:t>
            </a:r>
            <a:r>
              <a:rPr kumimoji="1" lang="en-US" altLang="zh-CN" sz="2400" dirty="0">
                <a:solidFill>
                  <a:srgbClr val="CC0000"/>
                </a:solidFill>
                <a:latin typeface="Arial" charset="0"/>
              </a:rPr>
              <a:t>a</a:t>
            </a:r>
            <a:r>
              <a:rPr kumimoji="1" lang="en-US" altLang="zh-CN" sz="2400" dirty="0">
                <a:latin typeface="Arial" charset="0"/>
              </a:rPr>
              <a:t>[10]={1,-3,4,6,-2,7,9,-8,-5,0};</a:t>
            </a:r>
          </a:p>
          <a:p>
            <a:pPr algn="l" eaLnBrk="1" hangingPunct="1">
              <a:lnSpc>
                <a:spcPct val="90000"/>
              </a:lnSpc>
            </a:pPr>
            <a:r>
              <a:rPr kumimoji="1" lang="en-US" altLang="zh-CN" sz="2400" dirty="0">
                <a:latin typeface="Arial" charset="0"/>
              </a:rPr>
              <a:t>     saver(</a:t>
            </a:r>
            <a:r>
              <a:rPr kumimoji="1" lang="en-US" altLang="zh-CN" sz="2400" dirty="0">
                <a:solidFill>
                  <a:srgbClr val="CC0000"/>
                </a:solidFill>
                <a:latin typeface="Arial" charset="0"/>
              </a:rPr>
              <a:t>a</a:t>
            </a:r>
            <a:r>
              <a:rPr kumimoji="1" lang="en-US" altLang="zh-CN" sz="2400" dirty="0">
                <a:latin typeface="Arial" charset="0"/>
              </a:rPr>
              <a:t>,</a:t>
            </a:r>
            <a:r>
              <a:rPr kumimoji="1" lang="en-US" altLang="zh-CN" sz="2400" dirty="0">
                <a:solidFill>
                  <a:schemeClr val="hlink"/>
                </a:solidFill>
                <a:latin typeface="Arial" charset="0"/>
              </a:rPr>
              <a:t>10</a:t>
            </a:r>
            <a:r>
              <a:rPr kumimoji="1" lang="en-US" altLang="zh-CN" sz="2400" dirty="0">
                <a:latin typeface="Arial" charset="0"/>
              </a:rPr>
              <a:t>);</a:t>
            </a:r>
          </a:p>
          <a:p>
            <a:pPr algn="l" eaLnBrk="1" hangingPunct="1">
              <a:lnSpc>
                <a:spcPct val="90000"/>
              </a:lnSpc>
            </a:pPr>
            <a:r>
              <a:rPr kumimoji="1" lang="en-US" altLang="zh-CN" sz="2400" dirty="0">
                <a:latin typeface="Arial" charset="0"/>
              </a:rPr>
              <a:t>     </a:t>
            </a:r>
            <a:r>
              <a:rPr kumimoji="1" lang="en-US" altLang="zh-CN" sz="2400" dirty="0" err="1">
                <a:latin typeface="Arial" charset="0"/>
              </a:rPr>
              <a:t>printf</a:t>
            </a:r>
            <a:r>
              <a:rPr kumimoji="1" lang="en-US" altLang="zh-CN" sz="2400" dirty="0">
                <a:latin typeface="Arial" charset="0"/>
              </a:rPr>
              <a:t>(“</a:t>
            </a:r>
            <a:r>
              <a:rPr kumimoji="1" lang="zh-CN" altLang="en-US" sz="2400" dirty="0">
                <a:latin typeface="Arial" charset="0"/>
              </a:rPr>
              <a:t>正数平均值</a:t>
            </a:r>
            <a:r>
              <a:rPr kumimoji="1" lang="en-US" altLang="zh-CN" sz="2400" dirty="0">
                <a:latin typeface="Arial" charset="0"/>
              </a:rPr>
              <a:t>=%f,</a:t>
            </a:r>
            <a:r>
              <a:rPr kumimoji="1" lang="zh-CN" altLang="en-US" sz="2400" dirty="0">
                <a:latin typeface="Arial" charset="0"/>
              </a:rPr>
              <a:t>负数平均值</a:t>
            </a:r>
            <a:r>
              <a:rPr kumimoji="1" lang="en-US" altLang="zh-CN" sz="2400" dirty="0">
                <a:latin typeface="Arial" charset="0"/>
              </a:rPr>
              <a:t>=%f\n”,</a:t>
            </a:r>
            <a:r>
              <a:rPr kumimoji="1" lang="en-US" altLang="zh-CN" sz="2400" dirty="0" err="1">
                <a:solidFill>
                  <a:srgbClr val="CC0000"/>
                </a:solidFill>
                <a:latin typeface="Arial" charset="0"/>
              </a:rPr>
              <a:t>zaver,faver</a:t>
            </a:r>
            <a:r>
              <a:rPr kumimoji="1" lang="en-US" altLang="zh-CN" sz="2400" dirty="0">
                <a:latin typeface="Arial" charset="0"/>
              </a:rPr>
              <a:t>);</a:t>
            </a:r>
          </a:p>
          <a:p>
            <a:pPr algn="l" eaLnBrk="1" hangingPunct="1">
              <a:lnSpc>
                <a:spcPct val="90000"/>
              </a:lnSpc>
            </a:pPr>
            <a:r>
              <a:rPr kumimoji="1" lang="en-US" altLang="zh-CN" sz="2400" dirty="0">
                <a:latin typeface="Arial" charset="0"/>
              </a:rPr>
              <a:t>}</a:t>
            </a:r>
          </a:p>
        </p:txBody>
      </p:sp>
      <p:sp>
        <p:nvSpPr>
          <p:cNvPr id="236555" name="AutoShape 11"/>
          <p:cNvSpPr>
            <a:spLocks/>
          </p:cNvSpPr>
          <p:nvPr/>
        </p:nvSpPr>
        <p:spPr bwMode="auto">
          <a:xfrm>
            <a:off x="5651500" y="1268413"/>
            <a:ext cx="2160588" cy="609600"/>
          </a:xfrm>
          <a:prstGeom prst="borderCallout1">
            <a:avLst>
              <a:gd name="adj1" fmla="val 18750"/>
              <a:gd name="adj2" fmla="val -3528"/>
              <a:gd name="adj3" fmla="val 50000"/>
              <a:gd name="adj4" fmla="val -12027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全局变量定义</a:t>
            </a:r>
          </a:p>
        </p:txBody>
      </p:sp>
      <p:sp>
        <p:nvSpPr>
          <p:cNvPr id="2" name="AutoShape 11"/>
          <p:cNvSpPr>
            <a:spLocks/>
          </p:cNvSpPr>
          <p:nvPr/>
        </p:nvSpPr>
        <p:spPr bwMode="auto">
          <a:xfrm>
            <a:off x="4670425" y="4508500"/>
            <a:ext cx="2160588" cy="609600"/>
          </a:xfrm>
          <a:prstGeom prst="borderCallout1">
            <a:avLst>
              <a:gd name="adj1" fmla="val 18750"/>
              <a:gd name="adj2" fmla="val 103528"/>
              <a:gd name="adj3" fmla="val 245574"/>
              <a:gd name="adj4" fmla="val 125792"/>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主函数使用</a:t>
            </a:r>
          </a:p>
          <a:p>
            <a:pPr algn="ctr"/>
            <a:r>
              <a:rPr lang="zh-CN" altLang="en-US" sz="2000" b="0"/>
              <a:t>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9">
                                            <p:txEl>
                                              <p:pRg st="0" end="0"/>
                                            </p:txEl>
                                          </p:spTgt>
                                        </p:tgtEl>
                                        <p:attrNameLst>
                                          <p:attrName>style.visibility</p:attrName>
                                        </p:attrNameLst>
                                      </p:cBhvr>
                                      <p:to>
                                        <p:strVal val="visible"/>
                                      </p:to>
                                    </p:set>
                                    <p:animEffect transition="in" filter="wipe(left)">
                                      <p:cBhvr>
                                        <p:cTn id="7" dur="500"/>
                                        <p:tgtEl>
                                          <p:spTgt spid="2365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49">
                                            <p:txEl>
                                              <p:pRg st="1" end="1"/>
                                            </p:txEl>
                                          </p:spTgt>
                                        </p:tgtEl>
                                        <p:attrNameLst>
                                          <p:attrName>style.visibility</p:attrName>
                                        </p:attrNameLst>
                                      </p:cBhvr>
                                      <p:to>
                                        <p:strVal val="visible"/>
                                      </p:to>
                                    </p:set>
                                    <p:animEffect transition="in" filter="wipe(left)">
                                      <p:cBhvr>
                                        <p:cTn id="12" dur="500"/>
                                        <p:tgtEl>
                                          <p:spTgt spid="2365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549">
                                            <p:txEl>
                                              <p:pRg st="2" end="2"/>
                                            </p:txEl>
                                          </p:spTgt>
                                        </p:tgtEl>
                                        <p:attrNameLst>
                                          <p:attrName>style.visibility</p:attrName>
                                        </p:attrNameLst>
                                      </p:cBhvr>
                                      <p:to>
                                        <p:strVal val="visible"/>
                                      </p:to>
                                    </p:set>
                                    <p:animEffect transition="in" filter="wipe(left)">
                                      <p:cBhvr>
                                        <p:cTn id="17" dur="500"/>
                                        <p:tgtEl>
                                          <p:spTgt spid="2365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49">
                                            <p:txEl>
                                              <p:pRg st="3" end="3"/>
                                            </p:txEl>
                                          </p:spTgt>
                                        </p:tgtEl>
                                        <p:attrNameLst>
                                          <p:attrName>style.visibility</p:attrName>
                                        </p:attrNameLst>
                                      </p:cBhvr>
                                      <p:to>
                                        <p:strVal val="visible"/>
                                      </p:to>
                                    </p:set>
                                    <p:animEffect transition="in" filter="wipe(left)">
                                      <p:cBhvr>
                                        <p:cTn id="22" dur="500"/>
                                        <p:tgtEl>
                                          <p:spTgt spid="2365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6549">
                                            <p:txEl>
                                              <p:pRg st="4" end="4"/>
                                            </p:txEl>
                                          </p:spTgt>
                                        </p:tgtEl>
                                        <p:attrNameLst>
                                          <p:attrName>style.visibility</p:attrName>
                                        </p:attrNameLst>
                                      </p:cBhvr>
                                      <p:to>
                                        <p:strVal val="visible"/>
                                      </p:to>
                                    </p:set>
                                    <p:animEffect transition="in" filter="wipe(left)">
                                      <p:cBhvr>
                                        <p:cTn id="27" dur="500"/>
                                        <p:tgtEl>
                                          <p:spTgt spid="2365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6549">
                                            <p:txEl>
                                              <p:pRg st="5" end="5"/>
                                            </p:txEl>
                                          </p:spTgt>
                                        </p:tgtEl>
                                        <p:attrNameLst>
                                          <p:attrName>style.visibility</p:attrName>
                                        </p:attrNameLst>
                                      </p:cBhvr>
                                      <p:to>
                                        <p:strVal val="visible"/>
                                      </p:to>
                                    </p:set>
                                    <p:animEffect transition="in" filter="wipe(left)">
                                      <p:cBhvr>
                                        <p:cTn id="32" dur="500"/>
                                        <p:tgtEl>
                                          <p:spTgt spid="23654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549">
                                            <p:txEl>
                                              <p:pRg st="6" end="6"/>
                                            </p:txEl>
                                          </p:spTgt>
                                        </p:tgtEl>
                                        <p:attrNameLst>
                                          <p:attrName>style.visibility</p:attrName>
                                        </p:attrNameLst>
                                      </p:cBhvr>
                                      <p:to>
                                        <p:strVal val="visible"/>
                                      </p:to>
                                    </p:set>
                                    <p:animEffect transition="in" filter="wipe(left)">
                                      <p:cBhvr>
                                        <p:cTn id="37" dur="500"/>
                                        <p:tgtEl>
                                          <p:spTgt spid="23654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6549">
                                            <p:txEl>
                                              <p:pRg st="7" end="7"/>
                                            </p:txEl>
                                          </p:spTgt>
                                        </p:tgtEl>
                                        <p:attrNameLst>
                                          <p:attrName>style.visibility</p:attrName>
                                        </p:attrNameLst>
                                      </p:cBhvr>
                                      <p:to>
                                        <p:strVal val="visible"/>
                                      </p:to>
                                    </p:set>
                                    <p:animEffect transition="in" filter="wipe(left)">
                                      <p:cBhvr>
                                        <p:cTn id="42" dur="500"/>
                                        <p:tgtEl>
                                          <p:spTgt spid="23654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6549">
                                            <p:txEl>
                                              <p:pRg st="8" end="8"/>
                                            </p:txEl>
                                          </p:spTgt>
                                        </p:tgtEl>
                                        <p:attrNameLst>
                                          <p:attrName>style.visibility</p:attrName>
                                        </p:attrNameLst>
                                      </p:cBhvr>
                                      <p:to>
                                        <p:strVal val="visible"/>
                                      </p:to>
                                    </p:set>
                                    <p:animEffect transition="in" filter="wipe(left)">
                                      <p:cBhvr>
                                        <p:cTn id="47" dur="500"/>
                                        <p:tgtEl>
                                          <p:spTgt spid="23654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6549">
                                            <p:txEl>
                                              <p:pRg st="9" end="9"/>
                                            </p:txEl>
                                          </p:spTgt>
                                        </p:tgtEl>
                                        <p:attrNameLst>
                                          <p:attrName>style.visibility</p:attrName>
                                        </p:attrNameLst>
                                      </p:cBhvr>
                                      <p:to>
                                        <p:strVal val="visible"/>
                                      </p:to>
                                    </p:set>
                                    <p:animEffect transition="in" filter="wipe(left)">
                                      <p:cBhvr>
                                        <p:cTn id="52" dur="500"/>
                                        <p:tgtEl>
                                          <p:spTgt spid="23654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6549">
                                            <p:txEl>
                                              <p:pRg st="10" end="10"/>
                                            </p:txEl>
                                          </p:spTgt>
                                        </p:tgtEl>
                                        <p:attrNameLst>
                                          <p:attrName>style.visibility</p:attrName>
                                        </p:attrNameLst>
                                      </p:cBhvr>
                                      <p:to>
                                        <p:strVal val="visible"/>
                                      </p:to>
                                    </p:set>
                                    <p:animEffect transition="in" filter="wipe(left)">
                                      <p:cBhvr>
                                        <p:cTn id="57" dur="500"/>
                                        <p:tgtEl>
                                          <p:spTgt spid="23654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6549">
                                            <p:txEl>
                                              <p:pRg st="11" end="11"/>
                                            </p:txEl>
                                          </p:spTgt>
                                        </p:tgtEl>
                                        <p:attrNameLst>
                                          <p:attrName>style.visibility</p:attrName>
                                        </p:attrNameLst>
                                      </p:cBhvr>
                                      <p:to>
                                        <p:strVal val="visible"/>
                                      </p:to>
                                    </p:set>
                                    <p:animEffect transition="in" filter="wipe(left)">
                                      <p:cBhvr>
                                        <p:cTn id="62" dur="500"/>
                                        <p:tgtEl>
                                          <p:spTgt spid="23654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6549">
                                            <p:txEl>
                                              <p:pRg st="12" end="12"/>
                                            </p:txEl>
                                          </p:spTgt>
                                        </p:tgtEl>
                                        <p:attrNameLst>
                                          <p:attrName>style.visibility</p:attrName>
                                        </p:attrNameLst>
                                      </p:cBhvr>
                                      <p:to>
                                        <p:strVal val="visible"/>
                                      </p:to>
                                    </p:set>
                                    <p:animEffect transition="in" filter="wipe(left)">
                                      <p:cBhvr>
                                        <p:cTn id="67" dur="500"/>
                                        <p:tgtEl>
                                          <p:spTgt spid="23654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6549">
                                            <p:txEl>
                                              <p:pRg st="13" end="13"/>
                                            </p:txEl>
                                          </p:spTgt>
                                        </p:tgtEl>
                                        <p:attrNameLst>
                                          <p:attrName>style.visibility</p:attrName>
                                        </p:attrNameLst>
                                      </p:cBhvr>
                                      <p:to>
                                        <p:strVal val="visible"/>
                                      </p:to>
                                    </p:set>
                                    <p:animEffect transition="in" filter="wipe(left)">
                                      <p:cBhvr>
                                        <p:cTn id="72" dur="500"/>
                                        <p:tgtEl>
                                          <p:spTgt spid="23654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6549">
                                            <p:txEl>
                                              <p:pRg st="14" end="14"/>
                                            </p:txEl>
                                          </p:spTgt>
                                        </p:tgtEl>
                                        <p:attrNameLst>
                                          <p:attrName>style.visibility</p:attrName>
                                        </p:attrNameLst>
                                      </p:cBhvr>
                                      <p:to>
                                        <p:strVal val="visible"/>
                                      </p:to>
                                    </p:set>
                                    <p:animEffect transition="in" filter="wipe(left)">
                                      <p:cBhvr>
                                        <p:cTn id="77" dur="500"/>
                                        <p:tgtEl>
                                          <p:spTgt spid="23654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6549">
                                            <p:txEl>
                                              <p:pRg st="15" end="15"/>
                                            </p:txEl>
                                          </p:spTgt>
                                        </p:tgtEl>
                                        <p:attrNameLst>
                                          <p:attrName>style.visibility</p:attrName>
                                        </p:attrNameLst>
                                      </p:cBhvr>
                                      <p:to>
                                        <p:strVal val="visible"/>
                                      </p:to>
                                    </p:set>
                                    <p:animEffect transition="in" filter="wipe(left)">
                                      <p:cBhvr>
                                        <p:cTn id="82" dur="500"/>
                                        <p:tgtEl>
                                          <p:spTgt spid="236549">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6549">
                                            <p:txEl>
                                              <p:pRg st="16" end="16"/>
                                            </p:txEl>
                                          </p:spTgt>
                                        </p:tgtEl>
                                        <p:attrNameLst>
                                          <p:attrName>style.visibility</p:attrName>
                                        </p:attrNameLst>
                                      </p:cBhvr>
                                      <p:to>
                                        <p:strVal val="visible"/>
                                      </p:to>
                                    </p:set>
                                    <p:animEffect transition="in" filter="wipe(left)">
                                      <p:cBhvr>
                                        <p:cTn id="87" dur="500"/>
                                        <p:tgtEl>
                                          <p:spTgt spid="236549">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36555"/>
                                        </p:tgtEl>
                                        <p:attrNameLst>
                                          <p:attrName>style.visibility</p:attrName>
                                        </p:attrNameLst>
                                      </p:cBhvr>
                                      <p:to>
                                        <p:strVal val="visible"/>
                                      </p:to>
                                    </p:set>
                                    <p:animEffect transition="in" filter="wipe(down)">
                                      <p:cBhvr>
                                        <p:cTn id="92" dur="500"/>
                                        <p:tgtEl>
                                          <p:spTgt spid="23655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wipe(down)">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build="p"/>
      <p:bldP spid="236555"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72A7EB18-F16A-4194-88D1-8289500A4BA2}" type="slidenum">
              <a:rPr lang="zh-CN" altLang="en-US" b="1">
                <a:solidFill>
                  <a:srgbClr val="FF9900"/>
                </a:solidFill>
              </a:rPr>
              <a:pPr>
                <a:defRPr/>
              </a:pPr>
              <a:t>78</a:t>
            </a:fld>
            <a:r>
              <a:rPr lang="zh-CN" altLang="en-US" b="1"/>
              <a:t> </a:t>
            </a:r>
            <a:r>
              <a:rPr lang="zh-CN" altLang="en-US"/>
              <a:t>页</a:t>
            </a:r>
          </a:p>
        </p:txBody>
      </p:sp>
      <p:sp>
        <p:nvSpPr>
          <p:cNvPr id="112643" name="Rectangle 3"/>
          <p:cNvSpPr>
            <a:spLocks noGrp="1" noChangeArrowheads="1"/>
          </p:cNvSpPr>
          <p:nvPr>
            <p:ph type="body" idx="1"/>
          </p:nvPr>
        </p:nvSpPr>
        <p:spPr>
          <a:xfrm>
            <a:off x="395288" y="692150"/>
            <a:ext cx="8569325" cy="2232025"/>
          </a:xfrm>
        </p:spPr>
        <p:txBody>
          <a:bodyPr/>
          <a:lstStyle/>
          <a:p>
            <a:pPr>
              <a:lnSpc>
                <a:spcPct val="90000"/>
              </a:lnSpc>
              <a:buFontTx/>
              <a:buNone/>
            </a:pPr>
            <a:r>
              <a:rPr lang="en-US" altLang="zh-CN" b="1">
                <a:solidFill>
                  <a:srgbClr val="006600"/>
                </a:solidFill>
                <a:latin typeface="宋体" charset="-122"/>
              </a:rPr>
              <a:t> </a:t>
            </a:r>
            <a:r>
              <a:rPr lang="zh-CN" altLang="en-US" b="1">
                <a:solidFill>
                  <a:srgbClr val="006600"/>
                </a:solidFill>
                <a:latin typeface="宋体" charset="-122"/>
              </a:rPr>
              <a:t>变量的存储类别</a:t>
            </a:r>
          </a:p>
          <a:p>
            <a:pPr>
              <a:lnSpc>
                <a:spcPct val="90000"/>
              </a:lnSpc>
            </a:pPr>
            <a:r>
              <a:rPr lang="zh-CN" altLang="en-US" sz="2400" b="1">
                <a:solidFill>
                  <a:schemeClr val="accent2"/>
                </a:solidFill>
                <a:latin typeface="宋体" charset="-122"/>
              </a:rPr>
              <a:t>静态存储方式：</a:t>
            </a:r>
          </a:p>
          <a:p>
            <a:pPr>
              <a:lnSpc>
                <a:spcPct val="90000"/>
              </a:lnSpc>
              <a:buFontTx/>
              <a:buNone/>
            </a:pPr>
            <a:r>
              <a:rPr lang="zh-CN" altLang="en-US" sz="2400" b="1">
                <a:solidFill>
                  <a:schemeClr val="tx1"/>
                </a:solidFill>
                <a:latin typeface="宋体" charset="-122"/>
              </a:rPr>
              <a:t>  程序运行期间分配固定存储空间的方式。</a:t>
            </a:r>
          </a:p>
          <a:p>
            <a:pPr>
              <a:lnSpc>
                <a:spcPct val="90000"/>
              </a:lnSpc>
            </a:pPr>
            <a:r>
              <a:rPr lang="zh-CN" altLang="en-US" sz="2400" b="1">
                <a:solidFill>
                  <a:schemeClr val="accent2"/>
                </a:solidFill>
                <a:latin typeface="宋体" charset="-122"/>
              </a:rPr>
              <a:t>动态存储方式：</a:t>
            </a:r>
          </a:p>
          <a:p>
            <a:pPr>
              <a:lnSpc>
                <a:spcPct val="90000"/>
              </a:lnSpc>
              <a:buFontTx/>
              <a:buNone/>
            </a:pPr>
            <a:r>
              <a:rPr lang="zh-CN" altLang="en-US" sz="2400" b="1">
                <a:solidFill>
                  <a:schemeClr val="tx1"/>
                </a:solidFill>
                <a:latin typeface="宋体" charset="-122"/>
              </a:rPr>
              <a:t>  程序运行期间根据需要进行动态的分配存储空间的方式。</a:t>
            </a:r>
          </a:p>
        </p:txBody>
      </p:sp>
      <p:grpSp>
        <p:nvGrpSpPr>
          <p:cNvPr id="112651" name="Group 11"/>
          <p:cNvGrpSpPr>
            <a:grpSpLocks/>
          </p:cNvGrpSpPr>
          <p:nvPr/>
        </p:nvGrpSpPr>
        <p:grpSpPr bwMode="auto">
          <a:xfrm>
            <a:off x="1116013" y="3149600"/>
            <a:ext cx="6858000" cy="2286000"/>
            <a:chOff x="720" y="2592"/>
            <a:chExt cx="4320" cy="1440"/>
          </a:xfrm>
        </p:grpSpPr>
        <p:sp>
          <p:nvSpPr>
            <p:cNvPr id="87046" name="Rectangle 4"/>
            <p:cNvSpPr>
              <a:spLocks noChangeArrowheads="1"/>
            </p:cNvSpPr>
            <p:nvPr/>
          </p:nvSpPr>
          <p:spPr bwMode="auto">
            <a:xfrm>
              <a:off x="720" y="2784"/>
              <a:ext cx="1104" cy="336"/>
            </a:xfrm>
            <a:prstGeom prst="rect">
              <a:avLst/>
            </a:prstGeom>
            <a:noFill/>
            <a:ln w="12700">
              <a:solidFill>
                <a:schemeClr val="accent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程序区</a:t>
              </a:r>
            </a:p>
          </p:txBody>
        </p:sp>
        <p:sp>
          <p:nvSpPr>
            <p:cNvPr id="87047" name="Rectangle 5"/>
            <p:cNvSpPr>
              <a:spLocks noChangeArrowheads="1"/>
            </p:cNvSpPr>
            <p:nvPr/>
          </p:nvSpPr>
          <p:spPr bwMode="auto">
            <a:xfrm>
              <a:off x="720" y="3120"/>
              <a:ext cx="1104" cy="336"/>
            </a:xfrm>
            <a:prstGeom prst="rect">
              <a:avLst/>
            </a:prstGeom>
            <a:noFill/>
            <a:ln w="12700">
              <a:solidFill>
                <a:schemeClr val="accent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静态存储区</a:t>
              </a:r>
            </a:p>
          </p:txBody>
        </p:sp>
        <p:sp>
          <p:nvSpPr>
            <p:cNvPr id="87048" name="Rectangle 6"/>
            <p:cNvSpPr>
              <a:spLocks noChangeArrowheads="1"/>
            </p:cNvSpPr>
            <p:nvPr/>
          </p:nvSpPr>
          <p:spPr bwMode="auto">
            <a:xfrm>
              <a:off x="720" y="3456"/>
              <a:ext cx="1104" cy="336"/>
            </a:xfrm>
            <a:prstGeom prst="rect">
              <a:avLst/>
            </a:prstGeom>
            <a:noFill/>
            <a:ln w="12700">
              <a:solidFill>
                <a:schemeClr val="accent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动态存储区</a:t>
              </a:r>
            </a:p>
          </p:txBody>
        </p:sp>
        <p:sp>
          <p:nvSpPr>
            <p:cNvPr id="87049" name="Rectangle 7"/>
            <p:cNvSpPr>
              <a:spLocks noChangeArrowheads="1"/>
            </p:cNvSpPr>
            <p:nvPr/>
          </p:nvSpPr>
          <p:spPr bwMode="auto">
            <a:xfrm>
              <a:off x="2592" y="2592"/>
              <a:ext cx="2448" cy="336"/>
            </a:xfrm>
            <a:prstGeom prst="rect">
              <a:avLst/>
            </a:prstGeom>
            <a:noFill/>
            <a:ln w="12700">
              <a:solidFill>
                <a:schemeClr val="accent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全局变量，局部静态变量</a:t>
              </a:r>
            </a:p>
          </p:txBody>
        </p:sp>
        <p:sp>
          <p:nvSpPr>
            <p:cNvPr id="87050" name="Rectangle 8"/>
            <p:cNvSpPr>
              <a:spLocks noChangeArrowheads="1"/>
            </p:cNvSpPr>
            <p:nvPr/>
          </p:nvSpPr>
          <p:spPr bwMode="auto">
            <a:xfrm>
              <a:off x="2592" y="3072"/>
              <a:ext cx="2375" cy="960"/>
            </a:xfrm>
            <a:prstGeom prst="rect">
              <a:avLst/>
            </a:prstGeom>
            <a:noFill/>
            <a:ln w="12700">
              <a:solidFill>
                <a:schemeClr val="accent2"/>
              </a:solidFill>
              <a:miter lim="800000"/>
              <a:headEnd type="none" w="sm" len="sm"/>
              <a:tailEnd type="none" w="med" len="lg"/>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t>形式参数</a:t>
              </a:r>
            </a:p>
            <a:p>
              <a:pPr algn="ctr"/>
              <a:r>
                <a:rPr kumimoji="1" lang="zh-CN" altLang="en-US" sz="2400"/>
                <a:t>局部变量（自动）</a:t>
              </a:r>
            </a:p>
            <a:p>
              <a:pPr algn="ctr"/>
              <a:r>
                <a:rPr kumimoji="1" lang="zh-CN" altLang="en-US" sz="2400"/>
                <a:t>函数调用的现场</a:t>
              </a:r>
            </a:p>
            <a:p>
              <a:pPr algn="ctr"/>
              <a:r>
                <a:rPr kumimoji="1" lang="zh-CN" altLang="en-US" sz="2400"/>
                <a:t>保护和返回地址</a:t>
              </a:r>
            </a:p>
          </p:txBody>
        </p:sp>
        <p:sp>
          <p:nvSpPr>
            <p:cNvPr id="87051" name="Line 9"/>
            <p:cNvSpPr>
              <a:spLocks noChangeShapeType="1"/>
            </p:cNvSpPr>
            <p:nvPr/>
          </p:nvSpPr>
          <p:spPr bwMode="auto">
            <a:xfrm flipH="1">
              <a:off x="1824" y="2928"/>
              <a:ext cx="768" cy="336"/>
            </a:xfrm>
            <a:prstGeom prst="line">
              <a:avLst/>
            </a:prstGeom>
            <a:noFill/>
            <a:ln w="38100">
              <a:solidFill>
                <a:schemeClr val="accent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10"/>
            <p:cNvSpPr>
              <a:spLocks noChangeShapeType="1"/>
            </p:cNvSpPr>
            <p:nvPr/>
          </p:nvSpPr>
          <p:spPr bwMode="auto">
            <a:xfrm flipH="1" flipV="1">
              <a:off x="1824" y="3600"/>
              <a:ext cx="768" cy="144"/>
            </a:xfrm>
            <a:prstGeom prst="line">
              <a:avLst/>
            </a:prstGeom>
            <a:noFill/>
            <a:ln w="38100">
              <a:solidFill>
                <a:schemeClr val="accent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45" name="Text Box 12"/>
          <p:cNvSpPr txBox="1">
            <a:spLocks noChangeArrowheads="1"/>
          </p:cNvSpPr>
          <p:nvPr/>
        </p:nvSpPr>
        <p:spPr bwMode="auto">
          <a:xfrm>
            <a:off x="755650" y="0"/>
            <a:ext cx="7632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3200">
                <a:latin typeface="宋体" charset="-122"/>
              </a:rPr>
              <a:t>8.4.2 </a:t>
            </a:r>
            <a:r>
              <a:rPr kumimoji="1" lang="zh-CN" altLang="en-US" sz="3200">
                <a:latin typeface="宋体" charset="-122"/>
              </a:rPr>
              <a:t>变量的存储方法</a:t>
            </a:r>
            <a:endParaRPr lang="zh-CN" altLang="en-US" sz="3200">
              <a:latin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wipe(left)">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wipe(left)">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wipe(left)">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12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FFA572B7-11BB-4614-9C43-2A57363BD889}" type="slidenum">
              <a:rPr lang="zh-CN" altLang="en-US" b="1">
                <a:solidFill>
                  <a:srgbClr val="FF9900"/>
                </a:solidFill>
              </a:rPr>
              <a:pPr>
                <a:defRPr/>
              </a:pPr>
              <a:t>79</a:t>
            </a:fld>
            <a:r>
              <a:rPr lang="zh-CN" altLang="en-US" b="1"/>
              <a:t> </a:t>
            </a:r>
            <a:r>
              <a:rPr lang="zh-CN" altLang="en-US"/>
              <a:t>页</a:t>
            </a:r>
          </a:p>
        </p:txBody>
      </p:sp>
      <p:sp>
        <p:nvSpPr>
          <p:cNvPr id="113667" name="Rectangle 3"/>
          <p:cNvSpPr>
            <a:spLocks noGrp="1" noChangeArrowheads="1"/>
          </p:cNvSpPr>
          <p:nvPr>
            <p:ph type="body" idx="1"/>
          </p:nvPr>
        </p:nvSpPr>
        <p:spPr>
          <a:xfrm>
            <a:off x="357188" y="3284538"/>
            <a:ext cx="8786812" cy="2592387"/>
          </a:xfrm>
        </p:spPr>
        <p:txBody>
          <a:bodyPr/>
          <a:lstStyle/>
          <a:p>
            <a:r>
              <a:rPr lang="zh-CN" altLang="en-US" sz="2400" b="1">
                <a:solidFill>
                  <a:srgbClr val="990000"/>
                </a:solidFill>
              </a:rPr>
              <a:t>动态存储变量特点</a:t>
            </a:r>
            <a:endParaRPr lang="zh-CN" altLang="en-US" sz="2400" b="1"/>
          </a:p>
          <a:p>
            <a:pPr>
              <a:buFontTx/>
              <a:buNone/>
            </a:pPr>
            <a:r>
              <a:rPr lang="zh-CN" altLang="en-US" sz="2400" b="1"/>
              <a:t>             </a:t>
            </a:r>
            <a:r>
              <a:rPr lang="zh-CN" altLang="en-US" sz="2400" b="1">
                <a:solidFill>
                  <a:schemeClr val="tx1"/>
                </a:solidFill>
              </a:rPr>
              <a:t>函数开始调用时为变量分配存储空间，函数结束时释放这些空间。一个程序两次调用同一函数，其中同一个局部变量的内存地址可能不同。</a:t>
            </a:r>
          </a:p>
          <a:p>
            <a:r>
              <a:rPr lang="zh-CN" altLang="en-US" sz="2400" b="1">
                <a:solidFill>
                  <a:srgbClr val="990000"/>
                </a:solidFill>
              </a:rPr>
              <a:t>静态存储变量特点</a:t>
            </a:r>
            <a:endParaRPr lang="zh-CN" altLang="en-US" sz="2400" b="1"/>
          </a:p>
          <a:p>
            <a:pPr>
              <a:buFontTx/>
              <a:buNone/>
            </a:pPr>
            <a:r>
              <a:rPr lang="zh-CN" altLang="en-US" sz="2400" b="1"/>
              <a:t>    </a:t>
            </a:r>
            <a:r>
              <a:rPr lang="zh-CN" altLang="en-US" sz="2400" b="1">
                <a:solidFill>
                  <a:schemeClr val="tx1"/>
                </a:solidFill>
              </a:rPr>
              <a:t>在 静态存储区分配存储单元，整个程序运行期间都不释放。</a:t>
            </a:r>
            <a:endParaRPr lang="zh-CN" altLang="en-US" b="1">
              <a:solidFill>
                <a:schemeClr val="tx1"/>
              </a:solidFill>
            </a:endParaRPr>
          </a:p>
        </p:txBody>
      </p:sp>
      <p:sp>
        <p:nvSpPr>
          <p:cNvPr id="113668" name="Rectangle 4"/>
          <p:cNvSpPr>
            <a:spLocks noChangeArrowheads="1"/>
          </p:cNvSpPr>
          <p:nvPr/>
        </p:nvSpPr>
        <p:spPr bwMode="auto">
          <a:xfrm>
            <a:off x="468313" y="765175"/>
            <a:ext cx="8497887" cy="2439988"/>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95000"/>
              </a:lnSpc>
              <a:spcBef>
                <a:spcPct val="10000"/>
              </a:spcBef>
              <a:buClr>
                <a:schemeClr val="tx1"/>
              </a:buClr>
              <a:buSzPct val="60000"/>
              <a:buFont typeface="宋体" charset="-122"/>
              <a:buNone/>
            </a:pPr>
            <a:r>
              <a:rPr kumimoji="1" lang="zh-CN" altLang="en-US" sz="2800">
                <a:solidFill>
                  <a:srgbClr val="CC0000"/>
                </a:solidFill>
              </a:rPr>
              <a:t>变量存贮类型有四种：</a:t>
            </a:r>
            <a:endParaRPr kumimoji="1" lang="zh-CN" altLang="en-US" sz="2800">
              <a:solidFill>
                <a:srgbClr val="CC0000"/>
              </a:solidFill>
              <a:latin typeface="宋体" charset="-122"/>
            </a:endParaRPr>
          </a:p>
          <a:p>
            <a:pPr lvl="1" algn="l">
              <a:lnSpc>
                <a:spcPct val="95000"/>
              </a:lnSpc>
              <a:spcBef>
                <a:spcPct val="10000"/>
              </a:spcBef>
              <a:buClr>
                <a:schemeClr val="tx1"/>
              </a:buClr>
              <a:buSzPct val="60000"/>
              <a:buFont typeface="宋体" charset="-122"/>
              <a:buChar char="◆"/>
            </a:pPr>
            <a:r>
              <a:rPr kumimoji="1" lang="zh-CN" altLang="en-US" sz="2400">
                <a:latin typeface="宋体" charset="-122"/>
              </a:rPr>
              <a:t>自动变量（</a:t>
            </a:r>
            <a:r>
              <a:rPr kumimoji="1" lang="en-US" altLang="zh-CN" sz="2400">
                <a:latin typeface="宋体" charset="-122"/>
              </a:rPr>
              <a:t>auto</a:t>
            </a:r>
            <a:r>
              <a:rPr kumimoji="1" lang="zh-CN" altLang="en-US" sz="2400">
                <a:latin typeface="宋体" charset="-122"/>
              </a:rPr>
              <a:t>）</a:t>
            </a:r>
          </a:p>
          <a:p>
            <a:pPr lvl="1" algn="l">
              <a:lnSpc>
                <a:spcPct val="95000"/>
              </a:lnSpc>
              <a:spcBef>
                <a:spcPct val="10000"/>
              </a:spcBef>
              <a:buClr>
                <a:schemeClr val="tx1"/>
              </a:buClr>
              <a:buSzPct val="60000"/>
              <a:buFont typeface="宋体" charset="-122"/>
              <a:buChar char="◆"/>
            </a:pPr>
            <a:r>
              <a:rPr kumimoji="1" lang="zh-CN" altLang="en-US" sz="2400">
                <a:latin typeface="宋体" charset="-122"/>
              </a:rPr>
              <a:t>静态变量（</a:t>
            </a:r>
            <a:r>
              <a:rPr kumimoji="1" lang="en-US" altLang="zh-CN" sz="2400">
                <a:latin typeface="宋体" charset="-122"/>
              </a:rPr>
              <a:t>static</a:t>
            </a:r>
            <a:r>
              <a:rPr kumimoji="1" lang="zh-CN" altLang="en-US" sz="2400">
                <a:latin typeface="宋体" charset="-122"/>
              </a:rPr>
              <a:t>）</a:t>
            </a:r>
          </a:p>
          <a:p>
            <a:pPr lvl="1" algn="l">
              <a:lnSpc>
                <a:spcPct val="95000"/>
              </a:lnSpc>
              <a:spcBef>
                <a:spcPct val="10000"/>
              </a:spcBef>
              <a:buClr>
                <a:schemeClr val="tx1"/>
              </a:buClr>
              <a:buSzPct val="60000"/>
              <a:buFont typeface="宋体" charset="-122"/>
              <a:buChar char="◆"/>
            </a:pPr>
            <a:r>
              <a:rPr kumimoji="1" lang="zh-CN" altLang="en-US" sz="2400">
                <a:latin typeface="宋体" charset="-122"/>
              </a:rPr>
              <a:t>外部变量（</a:t>
            </a:r>
            <a:r>
              <a:rPr kumimoji="1" lang="en-US" altLang="zh-CN" sz="2400">
                <a:latin typeface="宋体" charset="-122"/>
              </a:rPr>
              <a:t>extern</a:t>
            </a:r>
            <a:r>
              <a:rPr kumimoji="1" lang="zh-CN" altLang="en-US" sz="2400">
                <a:latin typeface="宋体" charset="-122"/>
              </a:rPr>
              <a:t>）</a:t>
            </a:r>
          </a:p>
          <a:p>
            <a:pPr lvl="1" algn="l">
              <a:lnSpc>
                <a:spcPct val="95000"/>
              </a:lnSpc>
              <a:spcBef>
                <a:spcPct val="10000"/>
              </a:spcBef>
              <a:buClr>
                <a:schemeClr val="tx1"/>
              </a:buClr>
              <a:buSzPct val="60000"/>
              <a:buFont typeface="宋体" charset="-122"/>
              <a:buChar char="◆"/>
            </a:pPr>
            <a:r>
              <a:rPr kumimoji="1" lang="zh-CN" altLang="en-US" sz="2400">
                <a:latin typeface="宋体" charset="-122"/>
              </a:rPr>
              <a:t>寄存器变量（</a:t>
            </a:r>
            <a:r>
              <a:rPr kumimoji="1" lang="en-US" altLang="zh-CN" sz="2400">
                <a:latin typeface="宋体" charset="-122"/>
              </a:rPr>
              <a:t>register</a:t>
            </a:r>
            <a:r>
              <a:rPr kumimoji="1" lang="zh-CN" altLang="en-US" sz="2400">
                <a:latin typeface="宋体" charset="-122"/>
              </a:rPr>
              <a:t>）</a:t>
            </a:r>
          </a:p>
          <a:p>
            <a:pPr lvl="1" algn="l">
              <a:lnSpc>
                <a:spcPct val="95000"/>
              </a:lnSpc>
              <a:spcBef>
                <a:spcPct val="10000"/>
              </a:spcBef>
              <a:buClr>
                <a:schemeClr val="tx1"/>
              </a:buClr>
              <a:buSzPct val="60000"/>
              <a:buFont typeface="宋体" charset="-122"/>
              <a:buNone/>
            </a:pPr>
            <a:r>
              <a:rPr kumimoji="1" lang="en-US" altLang="zh-CN" sz="2400">
                <a:latin typeface="宋体" charset="-122"/>
              </a:rPr>
              <a:t>auto</a:t>
            </a:r>
            <a:r>
              <a:rPr kumimoji="1" lang="zh-CN" altLang="en-US" sz="2400">
                <a:latin typeface="宋体" charset="-122"/>
              </a:rPr>
              <a:t>、</a:t>
            </a:r>
            <a:r>
              <a:rPr kumimoji="1" lang="en-US" altLang="zh-CN" sz="2400">
                <a:latin typeface="宋体" charset="-122"/>
              </a:rPr>
              <a:t>static</a:t>
            </a:r>
            <a:r>
              <a:rPr kumimoji="1" lang="zh-CN" altLang="en-US" sz="2400">
                <a:latin typeface="宋体" charset="-122"/>
              </a:rPr>
              <a:t>、</a:t>
            </a:r>
            <a:r>
              <a:rPr kumimoji="1" lang="en-US" altLang="zh-CN" sz="2400">
                <a:latin typeface="宋体" charset="-122"/>
              </a:rPr>
              <a:t>extern</a:t>
            </a:r>
            <a:r>
              <a:rPr kumimoji="1" lang="zh-CN" altLang="en-US" sz="2400">
                <a:latin typeface="宋体" charset="-122"/>
              </a:rPr>
              <a:t>和</a:t>
            </a:r>
            <a:r>
              <a:rPr kumimoji="1" lang="en-US" altLang="zh-CN" sz="2400">
                <a:latin typeface="宋体" charset="-122"/>
              </a:rPr>
              <a:t>register</a:t>
            </a:r>
            <a:r>
              <a:rPr kumimoji="1" lang="zh-CN" altLang="en-US" sz="2400">
                <a:latin typeface="宋体" charset="-122"/>
              </a:rPr>
              <a:t>为存贮类型说明符。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13667">
                                            <p:txEl>
                                              <p:pRg st="0" end="0"/>
                                            </p:txEl>
                                          </p:spTgt>
                                        </p:tgtEl>
                                        <p:attrNameLst>
                                          <p:attrName>style.visibility</p:attrName>
                                        </p:attrNameLst>
                                      </p:cBhvr>
                                      <p:to>
                                        <p:strVal val="visible"/>
                                      </p:to>
                                    </p:set>
                                    <p:animEffect transition="in" filter="box(out)">
                                      <p:cBhvr>
                                        <p:cTn id="11" dur="500"/>
                                        <p:tgtEl>
                                          <p:spTgt spid="1136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3667">
                                            <p:txEl>
                                              <p:pRg st="1" end="1"/>
                                            </p:txEl>
                                          </p:spTgt>
                                        </p:tgtEl>
                                        <p:attrNameLst>
                                          <p:attrName>style.visibility</p:attrName>
                                        </p:attrNameLst>
                                      </p:cBhvr>
                                      <p:to>
                                        <p:strVal val="visible"/>
                                      </p:to>
                                    </p:set>
                                    <p:animEffect transition="in" filter="box(out)">
                                      <p:cBhvr>
                                        <p:cTn id="16" dur="500"/>
                                        <p:tgtEl>
                                          <p:spTgt spid="1136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3667">
                                            <p:txEl>
                                              <p:pRg st="2" end="2"/>
                                            </p:txEl>
                                          </p:spTgt>
                                        </p:tgtEl>
                                        <p:attrNameLst>
                                          <p:attrName>style.visibility</p:attrName>
                                        </p:attrNameLst>
                                      </p:cBhvr>
                                      <p:to>
                                        <p:strVal val="visible"/>
                                      </p:to>
                                    </p:set>
                                    <p:animEffect transition="in" filter="box(out)">
                                      <p:cBhvr>
                                        <p:cTn id="21" dur="500"/>
                                        <p:tgtEl>
                                          <p:spTgt spid="11366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13667">
                                            <p:txEl>
                                              <p:pRg st="3" end="3"/>
                                            </p:txEl>
                                          </p:spTgt>
                                        </p:tgtEl>
                                        <p:attrNameLst>
                                          <p:attrName>style.visibility</p:attrName>
                                        </p:attrNameLst>
                                      </p:cBhvr>
                                      <p:to>
                                        <p:strVal val="visible"/>
                                      </p:to>
                                    </p:set>
                                    <p:animEffect transition="in" filter="box(out)">
                                      <p:cBhvr>
                                        <p:cTn id="26" dur="5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1366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5F54D322-57FF-49A5-875B-A5E46E0B4BC0}" type="slidenum">
              <a:rPr lang="zh-CN" altLang="en-US" b="1">
                <a:solidFill>
                  <a:srgbClr val="FF9900"/>
                </a:solidFill>
              </a:rPr>
              <a:pPr>
                <a:defRPr/>
              </a:pPr>
              <a:t>8</a:t>
            </a:fld>
            <a:r>
              <a:rPr lang="zh-CN" altLang="en-US" b="1"/>
              <a:t> </a:t>
            </a:r>
            <a:r>
              <a:rPr lang="zh-CN" altLang="en-US"/>
              <a:t>页</a:t>
            </a:r>
          </a:p>
        </p:txBody>
      </p:sp>
      <p:sp>
        <p:nvSpPr>
          <p:cNvPr id="182274" name="AutoShape 2"/>
          <p:cNvSpPr>
            <a:spLocks/>
          </p:cNvSpPr>
          <p:nvPr/>
        </p:nvSpPr>
        <p:spPr bwMode="auto">
          <a:xfrm>
            <a:off x="1719263" y="1924050"/>
            <a:ext cx="457200" cy="1447800"/>
          </a:xfrm>
          <a:prstGeom prst="leftBrace">
            <a:avLst>
              <a:gd name="adj1" fmla="val 26389"/>
              <a:gd name="adj2" fmla="val 34620"/>
            </a:avLst>
          </a:prstGeom>
          <a:noFill/>
          <a:ln w="22225" cap="sq">
            <a:solidFill>
              <a:srgbClr val="FF0000"/>
            </a:solidFill>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kumimoji="1" lang="zh-CN" altLang="zh-CN" sz="2800"/>
          </a:p>
        </p:txBody>
      </p:sp>
      <p:sp>
        <p:nvSpPr>
          <p:cNvPr id="182275" name="Rectangle 3"/>
          <p:cNvSpPr>
            <a:spLocks noChangeArrowheads="1"/>
          </p:cNvSpPr>
          <p:nvPr/>
        </p:nvSpPr>
        <p:spPr bwMode="auto">
          <a:xfrm>
            <a:off x="2286000" y="1752600"/>
            <a:ext cx="6858000"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a:spAutoFit/>
          </a:bodyPr>
          <a:lstStyle/>
          <a:p>
            <a:pPr algn="l"/>
            <a:r>
              <a:rPr kumimoji="1" lang="zh-CN" altLang="zh-CN" sz="2800">
                <a:latin typeface="宋体" charset="-122"/>
              </a:rPr>
              <a:t>数学函数</a:t>
            </a:r>
            <a:r>
              <a:rPr kumimoji="1" lang="zh-CN" altLang="en-US" sz="2800">
                <a:latin typeface="宋体" charset="-122"/>
              </a:rPr>
              <a:t>          </a:t>
            </a:r>
            <a:r>
              <a:rPr kumimoji="1" lang="en-US" altLang="zh-CN" sz="2800">
                <a:latin typeface="宋体" charset="-122"/>
              </a:rPr>
              <a:t>math.h</a:t>
            </a:r>
          </a:p>
          <a:p>
            <a:pPr algn="l"/>
            <a:r>
              <a:rPr kumimoji="1" lang="zh-CN" altLang="zh-CN" sz="2800">
                <a:latin typeface="宋体" charset="-122"/>
              </a:rPr>
              <a:t>字符和字符串函数</a:t>
            </a:r>
            <a:r>
              <a:rPr kumimoji="1" lang="zh-CN" altLang="en-US" sz="2800">
                <a:latin typeface="宋体" charset="-122"/>
              </a:rPr>
              <a:t>  </a:t>
            </a:r>
            <a:r>
              <a:rPr kumimoji="1" lang="en-US" altLang="zh-CN" sz="2800">
                <a:latin typeface="宋体" charset="-122"/>
              </a:rPr>
              <a:t>ctype.h, string.h</a:t>
            </a:r>
          </a:p>
          <a:p>
            <a:pPr algn="l"/>
            <a:r>
              <a:rPr kumimoji="1" lang="zh-CN" altLang="en-US" sz="2800">
                <a:latin typeface="宋体" charset="-122"/>
              </a:rPr>
              <a:t>输入</a:t>
            </a:r>
            <a:r>
              <a:rPr kumimoji="1" lang="en-US" altLang="zh-CN" sz="2800">
                <a:latin typeface="宋体" charset="-122"/>
              </a:rPr>
              <a:t>/</a:t>
            </a:r>
            <a:r>
              <a:rPr kumimoji="1" lang="zh-CN" altLang="en-US" sz="2800">
                <a:latin typeface="宋体" charset="-122"/>
              </a:rPr>
              <a:t>输出</a:t>
            </a:r>
            <a:r>
              <a:rPr kumimoji="1" lang="zh-CN" altLang="zh-CN" sz="2800">
                <a:latin typeface="宋体" charset="-122"/>
              </a:rPr>
              <a:t>函数  </a:t>
            </a:r>
            <a:r>
              <a:rPr kumimoji="1" lang="zh-CN" altLang="en-US" sz="2800">
                <a:latin typeface="宋体" charset="-122"/>
              </a:rPr>
              <a:t>   </a:t>
            </a:r>
            <a:r>
              <a:rPr kumimoji="1" lang="en-US" altLang="zh-CN" sz="2800">
                <a:latin typeface="宋体" charset="-122"/>
              </a:rPr>
              <a:t>stdio.h</a:t>
            </a:r>
          </a:p>
          <a:p>
            <a:pPr algn="l"/>
            <a:r>
              <a:rPr kumimoji="1" lang="zh-CN" altLang="zh-CN" sz="2800">
                <a:latin typeface="宋体" charset="-122"/>
              </a:rPr>
              <a:t>动态存储分配函数</a:t>
            </a:r>
            <a:r>
              <a:rPr kumimoji="1" lang="zh-CN" altLang="en-US" sz="2800">
                <a:latin typeface="宋体" charset="-122"/>
              </a:rPr>
              <a:t>  </a:t>
            </a:r>
            <a:r>
              <a:rPr kumimoji="1" lang="en-US" altLang="zh-CN" sz="2800">
                <a:latin typeface="宋体" charset="-122"/>
              </a:rPr>
              <a:t>calloc(),malloc()</a:t>
            </a:r>
          </a:p>
        </p:txBody>
      </p:sp>
      <p:grpSp>
        <p:nvGrpSpPr>
          <p:cNvPr id="182276" name="Group 4"/>
          <p:cNvGrpSpPr>
            <a:grpSpLocks/>
          </p:cNvGrpSpPr>
          <p:nvPr/>
        </p:nvGrpSpPr>
        <p:grpSpPr bwMode="auto">
          <a:xfrm>
            <a:off x="3009900" y="3670300"/>
            <a:ext cx="3792538" cy="1514475"/>
            <a:chOff x="1331" y="2520"/>
            <a:chExt cx="2389" cy="954"/>
          </a:xfrm>
        </p:grpSpPr>
        <p:sp>
          <p:nvSpPr>
            <p:cNvPr id="18443" name="Rectangle 5"/>
            <p:cNvSpPr>
              <a:spLocks noChangeArrowheads="1"/>
            </p:cNvSpPr>
            <p:nvPr/>
          </p:nvSpPr>
          <p:spPr bwMode="auto">
            <a:xfrm>
              <a:off x="1331" y="2640"/>
              <a:ext cx="571"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wrap="none">
              <a:spAutoFit/>
            </a:bodyPr>
            <a:lstStyle/>
            <a:p>
              <a:pPr algn="l"/>
              <a:r>
                <a:rPr kumimoji="1" lang="zh-CN" altLang="zh-CN" sz="2800">
                  <a:latin typeface="宋体" charset="-122"/>
                </a:rPr>
                <a:t>形式</a:t>
              </a:r>
              <a:endParaRPr kumimoji="1" lang="zh-CN" altLang="en-US" sz="2800">
                <a:latin typeface="宋体" charset="-122"/>
              </a:endParaRPr>
            </a:p>
          </p:txBody>
        </p:sp>
        <p:sp>
          <p:nvSpPr>
            <p:cNvPr id="18444" name="AutoShape 6"/>
            <p:cNvSpPr>
              <a:spLocks/>
            </p:cNvSpPr>
            <p:nvPr/>
          </p:nvSpPr>
          <p:spPr bwMode="auto">
            <a:xfrm>
              <a:off x="1968" y="2640"/>
              <a:ext cx="165" cy="766"/>
            </a:xfrm>
            <a:prstGeom prst="leftBrace">
              <a:avLst>
                <a:gd name="adj1" fmla="val 38687"/>
                <a:gd name="adj2" fmla="val 34620"/>
              </a:avLst>
            </a:prstGeom>
            <a:noFill/>
            <a:ln w="22225" cap="sq">
              <a:solidFill>
                <a:srgbClr val="FF0000"/>
              </a:solidFill>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kumimoji="1" lang="zh-CN" altLang="zh-CN" sz="2800"/>
            </a:p>
          </p:txBody>
        </p:sp>
        <p:sp>
          <p:nvSpPr>
            <p:cNvPr id="18445" name="Rectangle 7"/>
            <p:cNvSpPr>
              <a:spLocks noChangeArrowheads="1"/>
            </p:cNvSpPr>
            <p:nvPr/>
          </p:nvSpPr>
          <p:spPr bwMode="auto">
            <a:xfrm>
              <a:off x="2133" y="2520"/>
              <a:ext cx="1587" cy="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a:spAutoFit/>
            </a:bodyPr>
            <a:lstStyle/>
            <a:p>
              <a:pPr algn="l">
                <a:lnSpc>
                  <a:spcPct val="110000"/>
                </a:lnSpc>
              </a:pPr>
              <a:r>
                <a:rPr kumimoji="1" lang="zh-CN" altLang="zh-CN" sz="2800">
                  <a:solidFill>
                    <a:schemeClr val="accent2"/>
                  </a:solidFill>
                  <a:latin typeface="宋体" charset="-122"/>
                </a:rPr>
                <a:t>无参</a:t>
              </a:r>
              <a:r>
                <a:rPr kumimoji="1" lang="zh-CN" altLang="zh-CN" sz="2800">
                  <a:latin typeface="宋体" charset="-122"/>
                </a:rPr>
                <a:t>函数</a:t>
              </a:r>
            </a:p>
            <a:p>
              <a:pPr algn="l">
                <a:lnSpc>
                  <a:spcPct val="110000"/>
                </a:lnSpc>
              </a:pPr>
              <a:r>
                <a:rPr kumimoji="1" lang="zh-CN" altLang="zh-CN" sz="2800">
                  <a:solidFill>
                    <a:srgbClr val="CC3300"/>
                  </a:solidFill>
                  <a:latin typeface="宋体" charset="-122"/>
                </a:rPr>
                <a:t>有参</a:t>
              </a:r>
              <a:r>
                <a:rPr kumimoji="1" lang="zh-CN" altLang="zh-CN" sz="2800">
                  <a:latin typeface="宋体" charset="-122"/>
                </a:rPr>
                <a:t>函数</a:t>
              </a:r>
            </a:p>
            <a:p>
              <a:pPr algn="l">
                <a:lnSpc>
                  <a:spcPct val="110000"/>
                </a:lnSpc>
              </a:pPr>
              <a:r>
                <a:rPr kumimoji="1" lang="zh-CN" altLang="zh-CN" sz="2800">
                  <a:solidFill>
                    <a:schemeClr val="tx2"/>
                  </a:solidFill>
                  <a:latin typeface="宋体" charset="-122"/>
                </a:rPr>
                <a:t>空函数</a:t>
              </a:r>
            </a:p>
          </p:txBody>
        </p:sp>
      </p:grpSp>
      <p:grpSp>
        <p:nvGrpSpPr>
          <p:cNvPr id="182280" name="Group 8"/>
          <p:cNvGrpSpPr>
            <a:grpSpLocks/>
          </p:cNvGrpSpPr>
          <p:nvPr/>
        </p:nvGrpSpPr>
        <p:grpSpPr bwMode="auto">
          <a:xfrm>
            <a:off x="250825" y="2060575"/>
            <a:ext cx="2786063" cy="2309813"/>
            <a:chOff x="168" y="1080"/>
            <a:chExt cx="1755" cy="1455"/>
          </a:xfrm>
        </p:grpSpPr>
        <p:sp>
          <p:nvSpPr>
            <p:cNvPr id="18440" name="Rectangle 9"/>
            <p:cNvSpPr>
              <a:spLocks noChangeArrowheads="1"/>
            </p:cNvSpPr>
            <p:nvPr/>
          </p:nvSpPr>
          <p:spPr bwMode="auto">
            <a:xfrm>
              <a:off x="276" y="1080"/>
              <a:ext cx="79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wrap="none">
              <a:spAutoFit/>
            </a:bodyPr>
            <a:lstStyle/>
            <a:p>
              <a:pPr algn="l"/>
              <a:r>
                <a:rPr kumimoji="1" lang="zh-CN" altLang="zh-CN" sz="2800">
                  <a:solidFill>
                    <a:srgbClr val="3333CC"/>
                  </a:solidFill>
                  <a:latin typeface="宋体" charset="-122"/>
                </a:rPr>
                <a:t>库函数</a:t>
              </a:r>
              <a:endParaRPr kumimoji="1" lang="zh-CN" altLang="en-US" sz="2800">
                <a:solidFill>
                  <a:srgbClr val="3333CC"/>
                </a:solidFill>
                <a:latin typeface="宋体" charset="-122"/>
              </a:endParaRPr>
            </a:p>
          </p:txBody>
        </p:sp>
        <p:sp>
          <p:nvSpPr>
            <p:cNvPr id="18441" name="Rectangle 10"/>
            <p:cNvSpPr>
              <a:spLocks noChangeArrowheads="1"/>
            </p:cNvSpPr>
            <p:nvPr/>
          </p:nvSpPr>
          <p:spPr bwMode="auto">
            <a:xfrm>
              <a:off x="329" y="2205"/>
              <a:ext cx="1594"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Lst>
          </p:spPr>
          <p:txBody>
            <a:bodyPr wrap="none">
              <a:spAutoFit/>
            </a:bodyPr>
            <a:lstStyle/>
            <a:p>
              <a:pPr algn="l"/>
              <a:r>
                <a:rPr kumimoji="1" lang="zh-CN" altLang="zh-CN" sz="2800">
                  <a:solidFill>
                    <a:srgbClr val="006600"/>
                  </a:solidFill>
                  <a:latin typeface="宋体" charset="-122"/>
                </a:rPr>
                <a:t>用户定义函数</a:t>
              </a:r>
              <a:r>
                <a:rPr kumimoji="1" lang="en-US" altLang="zh-CN" sz="2800">
                  <a:solidFill>
                    <a:srgbClr val="006600"/>
                  </a:solidFill>
                  <a:latin typeface="宋体" charset="-122"/>
                </a:rPr>
                <a:t>:</a:t>
              </a:r>
            </a:p>
          </p:txBody>
        </p:sp>
        <p:sp>
          <p:nvSpPr>
            <p:cNvPr id="18442" name="AutoShape 11"/>
            <p:cNvSpPr>
              <a:spLocks/>
            </p:cNvSpPr>
            <p:nvPr/>
          </p:nvSpPr>
          <p:spPr bwMode="auto">
            <a:xfrm>
              <a:off x="168" y="1224"/>
              <a:ext cx="132" cy="1161"/>
            </a:xfrm>
            <a:prstGeom prst="leftBrace">
              <a:avLst>
                <a:gd name="adj1" fmla="val 73295"/>
                <a:gd name="adj2" fmla="val 34620"/>
              </a:avLst>
            </a:prstGeom>
            <a:noFill/>
            <a:ln w="22225" cap="sq">
              <a:solidFill>
                <a:srgbClr val="FF0000"/>
              </a:solidFill>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kumimoji="1" lang="zh-CN" altLang="zh-CN" sz="2800"/>
            </a:p>
          </p:txBody>
        </p:sp>
      </p:grpSp>
      <p:sp>
        <p:nvSpPr>
          <p:cNvPr id="182285" name="Text Box 13"/>
          <p:cNvSpPr txBox="1">
            <a:spLocks noChangeArrowheads="1"/>
          </p:cNvSpPr>
          <p:nvPr/>
        </p:nvSpPr>
        <p:spPr bwMode="auto">
          <a:xfrm>
            <a:off x="971550" y="692150"/>
            <a:ext cx="2451100" cy="584200"/>
          </a:xfrm>
          <a:prstGeom prst="rect">
            <a:avLst/>
          </a:prstGeom>
          <a:gradFill rotWithShape="0">
            <a:gsLst>
              <a:gs pos="0">
                <a:srgbClr val="000099">
                  <a:gamma/>
                  <a:shade val="46275"/>
                  <a:invGamma/>
                </a:srgbClr>
              </a:gs>
              <a:gs pos="100000">
                <a:srgbClr val="0000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defRPr/>
            </a:pPr>
            <a:r>
              <a:rPr kumimoji="1" lang="en-US" altLang="zh-CN" sz="3200">
                <a:solidFill>
                  <a:srgbClr val="FFFF00"/>
                </a:solidFill>
                <a:effectLst>
                  <a:outerShdw blurRad="38100" dist="38100" dir="2700000" algn="tl">
                    <a:srgbClr val="000000"/>
                  </a:outerShdw>
                </a:effectLst>
                <a:latin typeface="楷体_GB2312" pitchFamily="49" charset="-122"/>
                <a:ea typeface="楷体_GB2312" pitchFamily="49" charset="-122"/>
              </a:rPr>
              <a:t>C</a:t>
            </a:r>
            <a:r>
              <a:rPr kumimoji="1" lang="zh-CN" altLang="zh-CN" sz="3200">
                <a:solidFill>
                  <a:srgbClr val="FFFF00"/>
                </a:solidFill>
                <a:effectLst>
                  <a:outerShdw blurRad="38100" dist="38100" dir="2700000" algn="tl">
                    <a:srgbClr val="000000"/>
                  </a:outerShdw>
                </a:effectLst>
                <a:latin typeface="楷体_GB2312" pitchFamily="49" charset="-122"/>
                <a:ea typeface="楷体_GB2312" pitchFamily="49" charset="-122"/>
              </a:rPr>
              <a:t>函数的分类</a:t>
            </a:r>
            <a:endParaRPr kumimoji="1" lang="zh-CN" altLang="en-US" sz="320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82280"/>
                                        </p:tgtEl>
                                        <p:attrNameLst>
                                          <p:attrName>style.visibility</p:attrName>
                                        </p:attrNameLst>
                                      </p:cBhvr>
                                      <p:to>
                                        <p:strVal val="visible"/>
                                      </p:to>
                                    </p:set>
                                    <p:anim calcmode="lin" valueType="num">
                                      <p:cBhvr>
                                        <p:cTn id="7" dur="500" fill="hold"/>
                                        <p:tgtEl>
                                          <p:spTgt spid="182280"/>
                                        </p:tgtEl>
                                        <p:attrNameLst>
                                          <p:attrName>ppt_x</p:attrName>
                                        </p:attrNameLst>
                                      </p:cBhvr>
                                      <p:tavLst>
                                        <p:tav tm="0">
                                          <p:val>
                                            <p:strVal val="#ppt_x-#ppt_w/2"/>
                                          </p:val>
                                        </p:tav>
                                        <p:tav tm="100000">
                                          <p:val>
                                            <p:strVal val="#ppt_x"/>
                                          </p:val>
                                        </p:tav>
                                      </p:tavLst>
                                    </p:anim>
                                    <p:anim calcmode="lin" valueType="num">
                                      <p:cBhvr>
                                        <p:cTn id="8" dur="500" fill="hold"/>
                                        <p:tgtEl>
                                          <p:spTgt spid="182280"/>
                                        </p:tgtEl>
                                        <p:attrNameLst>
                                          <p:attrName>ppt_y</p:attrName>
                                        </p:attrNameLst>
                                      </p:cBhvr>
                                      <p:tavLst>
                                        <p:tav tm="0">
                                          <p:val>
                                            <p:strVal val="#ppt_y"/>
                                          </p:val>
                                        </p:tav>
                                        <p:tav tm="100000">
                                          <p:val>
                                            <p:strVal val="#ppt_y"/>
                                          </p:val>
                                        </p:tav>
                                      </p:tavLst>
                                    </p:anim>
                                    <p:anim calcmode="lin" valueType="num">
                                      <p:cBhvr>
                                        <p:cTn id="9" dur="500" fill="hold"/>
                                        <p:tgtEl>
                                          <p:spTgt spid="182280"/>
                                        </p:tgtEl>
                                        <p:attrNameLst>
                                          <p:attrName>ppt_w</p:attrName>
                                        </p:attrNameLst>
                                      </p:cBhvr>
                                      <p:tavLst>
                                        <p:tav tm="0">
                                          <p:val>
                                            <p:fltVal val="0"/>
                                          </p:val>
                                        </p:tav>
                                        <p:tav tm="100000">
                                          <p:val>
                                            <p:strVal val="#ppt_w"/>
                                          </p:val>
                                        </p:tav>
                                      </p:tavLst>
                                    </p:anim>
                                    <p:anim calcmode="lin" valueType="num">
                                      <p:cBhvr>
                                        <p:cTn id="10" dur="500" fill="hold"/>
                                        <p:tgtEl>
                                          <p:spTgt spid="18228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82274"/>
                                        </p:tgtEl>
                                        <p:attrNameLst>
                                          <p:attrName>style.visibility</p:attrName>
                                        </p:attrNameLst>
                                      </p:cBhvr>
                                      <p:to>
                                        <p:strVal val="visible"/>
                                      </p:to>
                                    </p:set>
                                    <p:anim calcmode="lin" valueType="num">
                                      <p:cBhvr>
                                        <p:cTn id="15" dur="500" fill="hold"/>
                                        <p:tgtEl>
                                          <p:spTgt spid="182274"/>
                                        </p:tgtEl>
                                        <p:attrNameLst>
                                          <p:attrName>ppt_w</p:attrName>
                                        </p:attrNameLst>
                                      </p:cBhvr>
                                      <p:tavLst>
                                        <p:tav tm="0">
                                          <p:val>
                                            <p:fltVal val="0"/>
                                          </p:val>
                                        </p:tav>
                                        <p:tav tm="100000">
                                          <p:val>
                                            <p:strVal val="#ppt_w"/>
                                          </p:val>
                                        </p:tav>
                                      </p:tavLst>
                                    </p:anim>
                                    <p:anim calcmode="lin" valueType="num">
                                      <p:cBhvr>
                                        <p:cTn id="16" dur="500" fill="hold"/>
                                        <p:tgtEl>
                                          <p:spTgt spid="182274"/>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2275"/>
                                        </p:tgtEl>
                                        <p:attrNameLst>
                                          <p:attrName>style.visibility</p:attrName>
                                        </p:attrNameLst>
                                      </p:cBhvr>
                                      <p:to>
                                        <p:strVal val="visible"/>
                                      </p:to>
                                    </p:set>
                                    <p:animEffect transition="in" filter="wipe(left)">
                                      <p:cBhvr>
                                        <p:cTn id="21" dur="500"/>
                                        <p:tgtEl>
                                          <p:spTgt spid="1822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nodeType="clickEffect">
                                  <p:stCondLst>
                                    <p:cond delay="0"/>
                                  </p:stCondLst>
                                  <p:childTnLst>
                                    <p:set>
                                      <p:cBhvr>
                                        <p:cTn id="25" dur="1" fill="hold">
                                          <p:stCondLst>
                                            <p:cond delay="0"/>
                                          </p:stCondLst>
                                        </p:cTn>
                                        <p:tgtEl>
                                          <p:spTgt spid="182276"/>
                                        </p:tgtEl>
                                        <p:attrNameLst>
                                          <p:attrName>style.visibility</p:attrName>
                                        </p:attrNameLst>
                                      </p:cBhvr>
                                      <p:to>
                                        <p:strVal val="visible"/>
                                      </p:to>
                                    </p:set>
                                    <p:anim calcmode="lin" valueType="num">
                                      <p:cBhvr>
                                        <p:cTn id="26" dur="500" fill="hold"/>
                                        <p:tgtEl>
                                          <p:spTgt spid="182276"/>
                                        </p:tgtEl>
                                        <p:attrNameLst>
                                          <p:attrName>ppt_x</p:attrName>
                                        </p:attrNameLst>
                                      </p:cBhvr>
                                      <p:tavLst>
                                        <p:tav tm="0">
                                          <p:val>
                                            <p:strVal val="#ppt_x-#ppt_w/2"/>
                                          </p:val>
                                        </p:tav>
                                        <p:tav tm="100000">
                                          <p:val>
                                            <p:strVal val="#ppt_x"/>
                                          </p:val>
                                        </p:tav>
                                      </p:tavLst>
                                    </p:anim>
                                    <p:anim calcmode="lin" valueType="num">
                                      <p:cBhvr>
                                        <p:cTn id="27" dur="500" fill="hold"/>
                                        <p:tgtEl>
                                          <p:spTgt spid="182276"/>
                                        </p:tgtEl>
                                        <p:attrNameLst>
                                          <p:attrName>ppt_y</p:attrName>
                                        </p:attrNameLst>
                                      </p:cBhvr>
                                      <p:tavLst>
                                        <p:tav tm="0">
                                          <p:val>
                                            <p:strVal val="#ppt_y"/>
                                          </p:val>
                                        </p:tav>
                                        <p:tav tm="100000">
                                          <p:val>
                                            <p:strVal val="#ppt_y"/>
                                          </p:val>
                                        </p:tav>
                                      </p:tavLst>
                                    </p:anim>
                                    <p:anim calcmode="lin" valueType="num">
                                      <p:cBhvr>
                                        <p:cTn id="28" dur="500" fill="hold"/>
                                        <p:tgtEl>
                                          <p:spTgt spid="182276"/>
                                        </p:tgtEl>
                                        <p:attrNameLst>
                                          <p:attrName>ppt_w</p:attrName>
                                        </p:attrNameLst>
                                      </p:cBhvr>
                                      <p:tavLst>
                                        <p:tav tm="0">
                                          <p:val>
                                            <p:fltVal val="0"/>
                                          </p:val>
                                        </p:tav>
                                        <p:tav tm="100000">
                                          <p:val>
                                            <p:strVal val="#ppt_w"/>
                                          </p:val>
                                        </p:tav>
                                      </p:tavLst>
                                    </p:anim>
                                    <p:anim calcmode="lin" valueType="num">
                                      <p:cBhvr>
                                        <p:cTn id="29" dur="500" fill="hold"/>
                                        <p:tgtEl>
                                          <p:spTgt spid="182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autoUpdateAnimBg="0"/>
      <p:bldP spid="18227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3F0C8730-55D3-4B03-8AFC-A1F51209A48B}" type="slidenum">
              <a:rPr lang="zh-CN" altLang="en-US" b="1">
                <a:solidFill>
                  <a:srgbClr val="FF9900"/>
                </a:solidFill>
              </a:rPr>
              <a:pPr>
                <a:defRPr/>
              </a:pPr>
              <a:t>80</a:t>
            </a:fld>
            <a:r>
              <a:rPr lang="zh-CN" altLang="en-US" b="1"/>
              <a:t> </a:t>
            </a:r>
            <a:r>
              <a:rPr lang="zh-CN" altLang="en-US"/>
              <a:t>页</a:t>
            </a:r>
          </a:p>
        </p:txBody>
      </p:sp>
      <p:sp>
        <p:nvSpPr>
          <p:cNvPr id="208898" name="Rectangle 2"/>
          <p:cNvSpPr>
            <a:spLocks noChangeArrowheads="1"/>
          </p:cNvSpPr>
          <p:nvPr/>
        </p:nvSpPr>
        <p:spPr bwMode="auto">
          <a:xfrm>
            <a:off x="395288" y="692150"/>
            <a:ext cx="8748712" cy="568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zh-CN" altLang="en-US" sz="2400">
                <a:solidFill>
                  <a:srgbClr val="0000FF"/>
                </a:solidFill>
              </a:rPr>
              <a:t>（</a:t>
            </a:r>
            <a:r>
              <a:rPr kumimoji="1" lang="en-US" altLang="zh-CN" sz="2400">
                <a:solidFill>
                  <a:srgbClr val="0000FF"/>
                </a:solidFill>
              </a:rPr>
              <a:t>1</a:t>
            </a:r>
            <a:r>
              <a:rPr kumimoji="1" lang="zh-CN" altLang="en-US" sz="2400">
                <a:solidFill>
                  <a:srgbClr val="0000FF"/>
                </a:solidFill>
              </a:rPr>
              <a:t>）自动变量 </a:t>
            </a:r>
            <a:r>
              <a:rPr kumimoji="1" lang="en-US" altLang="zh-CN" sz="2400">
                <a:solidFill>
                  <a:srgbClr val="0000FF"/>
                </a:solidFill>
              </a:rPr>
              <a:t>(auto) </a:t>
            </a:r>
          </a:p>
          <a:p>
            <a:pPr marL="342900" indent="-342900" algn="l">
              <a:spcBef>
                <a:spcPct val="20000"/>
              </a:spcBef>
            </a:pPr>
            <a:r>
              <a:rPr kumimoji="1" lang="en-US" altLang="zh-CN" sz="2400"/>
              <a:t>   </a:t>
            </a:r>
            <a:r>
              <a:rPr kumimoji="1" lang="zh-CN" altLang="en-US" sz="2400"/>
              <a:t>函数中的局部变量，不做任何存储类别的说明都为自动变量。</a:t>
            </a:r>
          </a:p>
          <a:p>
            <a:pPr marL="342900" indent="-342900" algn="l">
              <a:spcBef>
                <a:spcPct val="20000"/>
              </a:spcBef>
            </a:pPr>
            <a:r>
              <a:rPr kumimoji="1" lang="zh-CN" altLang="en-US" sz="2400">
                <a:solidFill>
                  <a:srgbClr val="006600"/>
                </a:solidFill>
              </a:rPr>
              <a:t>    定义形式：</a:t>
            </a:r>
            <a:r>
              <a:rPr kumimoji="1" lang="en-US" altLang="zh-CN" sz="2400">
                <a:solidFill>
                  <a:srgbClr val="FF0000"/>
                </a:solidFill>
              </a:rPr>
              <a:t>[auto]  </a:t>
            </a:r>
            <a:r>
              <a:rPr kumimoji="1" lang="zh-CN" altLang="en-US" sz="2400">
                <a:solidFill>
                  <a:srgbClr val="FF0000"/>
                </a:solidFill>
              </a:rPr>
              <a:t>类型说明符    变量名 ；</a:t>
            </a:r>
          </a:p>
          <a:p>
            <a:pPr marL="342900" indent="-342900" algn="l">
              <a:spcBef>
                <a:spcPct val="20000"/>
              </a:spcBef>
            </a:pPr>
            <a:r>
              <a:rPr kumimoji="1" lang="zh-CN" altLang="en-US" sz="2400">
                <a:solidFill>
                  <a:srgbClr val="FF0000"/>
                </a:solidFill>
              </a:rPr>
              <a:t>    </a:t>
            </a:r>
            <a:r>
              <a:rPr kumimoji="1" lang="zh-CN" altLang="en-US" sz="2400">
                <a:solidFill>
                  <a:srgbClr val="006600"/>
                </a:solidFill>
              </a:rPr>
              <a:t>说明：</a:t>
            </a:r>
            <a:r>
              <a:rPr kumimoji="1" lang="en-US" altLang="zh-CN" sz="2400">
                <a:solidFill>
                  <a:srgbClr val="006600"/>
                </a:solidFill>
              </a:rPr>
              <a:t>·</a:t>
            </a:r>
            <a:r>
              <a:rPr kumimoji="1" lang="en-US" altLang="zh-CN" sz="2400"/>
              <a:t>“</a:t>
            </a:r>
            <a:r>
              <a:rPr kumimoji="1" lang="en-US" altLang="zh-CN" sz="2400">
                <a:solidFill>
                  <a:schemeClr val="hlink"/>
                </a:solidFill>
              </a:rPr>
              <a:t>auto</a:t>
            </a:r>
            <a:r>
              <a:rPr kumimoji="1" lang="en-US" altLang="zh-CN" sz="2400"/>
              <a:t>”</a:t>
            </a:r>
            <a:r>
              <a:rPr kumimoji="1" lang="zh-CN" altLang="en-US" sz="2400"/>
              <a:t>可以省略。 </a:t>
            </a:r>
          </a:p>
          <a:p>
            <a:pPr marL="342900" indent="-342900" algn="l">
              <a:spcBef>
                <a:spcPct val="20000"/>
              </a:spcBef>
            </a:pPr>
            <a:r>
              <a:rPr kumimoji="1" lang="zh-CN" altLang="en-US" sz="2400"/>
              <a:t>                 </a:t>
            </a:r>
            <a:r>
              <a:rPr kumimoji="1" lang="en-US" altLang="zh-CN" sz="2400"/>
              <a:t>·  </a:t>
            </a:r>
            <a:r>
              <a:rPr kumimoji="1" lang="zh-CN" altLang="en-US" sz="2400">
                <a:solidFill>
                  <a:schemeClr val="hlink"/>
                </a:solidFill>
              </a:rPr>
              <a:t>以前所使用的全部变量都是自动变量。</a:t>
            </a:r>
          </a:p>
          <a:p>
            <a:pPr marL="342900" indent="-342900" algn="l">
              <a:spcBef>
                <a:spcPct val="20000"/>
              </a:spcBef>
            </a:pPr>
            <a:r>
              <a:rPr kumimoji="1" lang="zh-CN" altLang="en-US" sz="2400"/>
              <a:t>                 </a:t>
            </a:r>
            <a:r>
              <a:rPr kumimoji="1" lang="en-US" altLang="zh-CN" sz="2400"/>
              <a:t>· </a:t>
            </a:r>
            <a:r>
              <a:rPr kumimoji="1" lang="zh-CN" altLang="en-US" sz="2400">
                <a:solidFill>
                  <a:schemeClr val="hlink"/>
                </a:solidFill>
              </a:rPr>
              <a:t>自动变量必须在一个</a:t>
            </a:r>
            <a:r>
              <a:rPr kumimoji="1" lang="zh-CN" altLang="en-US" sz="2400">
                <a:solidFill>
                  <a:srgbClr val="CC0000"/>
                </a:solidFill>
              </a:rPr>
              <a:t>函数体的内部。</a:t>
            </a:r>
          </a:p>
          <a:p>
            <a:pPr marL="342900" indent="-342900" algn="l">
              <a:spcBef>
                <a:spcPct val="20000"/>
              </a:spcBef>
            </a:pPr>
            <a:r>
              <a:rPr kumimoji="1" lang="zh-CN" altLang="en-US" sz="2400">
                <a:solidFill>
                  <a:srgbClr val="CC0000"/>
                </a:solidFill>
              </a:rPr>
              <a:t>                 </a:t>
            </a:r>
            <a:r>
              <a:rPr kumimoji="1" lang="en-US" altLang="zh-CN" sz="2400"/>
              <a:t>·</a:t>
            </a:r>
            <a:r>
              <a:rPr kumimoji="1" lang="en-US" altLang="zh-CN" sz="2400">
                <a:solidFill>
                  <a:srgbClr val="CC0000"/>
                </a:solidFill>
              </a:rPr>
              <a:t> </a:t>
            </a:r>
            <a:r>
              <a:rPr kumimoji="1" lang="zh-CN" altLang="en-US" sz="2400">
                <a:solidFill>
                  <a:schemeClr val="hlink"/>
                </a:solidFill>
              </a:rPr>
              <a:t>函数的形参也是自动变量。</a:t>
            </a:r>
          </a:p>
          <a:p>
            <a:pPr marL="342900" indent="-342900" algn="l">
              <a:spcBef>
                <a:spcPct val="20000"/>
              </a:spcBef>
            </a:pPr>
            <a:r>
              <a:rPr kumimoji="1" lang="zh-CN" altLang="en-US" sz="2400"/>
              <a:t>    例如：</a:t>
            </a:r>
            <a:r>
              <a:rPr kumimoji="1" lang="en-US" altLang="zh-CN" sz="2400"/>
              <a:t>int b, c=3    </a:t>
            </a:r>
            <a:r>
              <a:rPr kumimoji="1" lang="zh-CN" altLang="en-US" sz="2400"/>
              <a:t>等价于</a:t>
            </a:r>
            <a:r>
              <a:rPr kumimoji="1" lang="en-US" altLang="en-US" sz="2400"/>
              <a:t>     </a:t>
            </a:r>
            <a:r>
              <a:rPr kumimoji="1" lang="en-US" altLang="zh-CN" sz="2400"/>
              <a:t>auto int b, c=3;</a:t>
            </a:r>
          </a:p>
          <a:p>
            <a:pPr marL="342900" indent="-342900" algn="l">
              <a:spcBef>
                <a:spcPct val="20000"/>
              </a:spcBef>
              <a:buClr>
                <a:srgbClr val="0000FF"/>
              </a:buClr>
              <a:buSzPct val="120000"/>
              <a:buFont typeface="Wingdings" pitchFamily="2" charset="2"/>
              <a:buNone/>
            </a:pPr>
            <a:r>
              <a:rPr kumimoji="1" lang="en-US" altLang="zh-CN" sz="2400"/>
              <a:t>  </a:t>
            </a:r>
            <a:r>
              <a:rPr kumimoji="1" lang="zh-CN" altLang="en-US" sz="2400">
                <a:solidFill>
                  <a:srgbClr val="006600"/>
                </a:solidFill>
              </a:rPr>
              <a:t>作用域</a:t>
            </a:r>
            <a:r>
              <a:rPr kumimoji="1" lang="zh-CN" altLang="en-US" sz="2400"/>
              <a:t>：包含变量定义的复合语句或所说明的函数内部 ；</a:t>
            </a:r>
          </a:p>
          <a:p>
            <a:pPr marL="342900" indent="-342900" algn="l">
              <a:spcBef>
                <a:spcPct val="20000"/>
              </a:spcBef>
              <a:buClr>
                <a:srgbClr val="0000FF"/>
              </a:buClr>
              <a:buSzPct val="120000"/>
              <a:buFont typeface="Wingdings" pitchFamily="2" charset="2"/>
              <a:buNone/>
            </a:pPr>
            <a:r>
              <a:rPr kumimoji="1" lang="zh-CN" altLang="en-US" sz="2400"/>
              <a:t>                  在函数被调用时才存在，从函数中返回时即消失，</a:t>
            </a:r>
          </a:p>
          <a:p>
            <a:pPr marL="342900" indent="-342900" algn="ctr" eaLnBrk="0" hangingPunct="0">
              <a:spcBef>
                <a:spcPct val="20000"/>
              </a:spcBef>
              <a:buClr>
                <a:srgbClr val="CC99FF"/>
              </a:buClr>
              <a:buFont typeface="Monotype Sorts" pitchFamily="2" charset="2"/>
              <a:buNone/>
            </a:pPr>
            <a:r>
              <a:rPr kumimoji="1" lang="zh-CN" altLang="en-US" sz="2400"/>
              <a:t>                值也仅限于说明它的函数，在其它的函数中不能存取</a:t>
            </a:r>
            <a:r>
              <a:rPr kumimoji="1" lang="en-US" altLang="zh-CN" sz="2400"/>
              <a:t>,</a:t>
            </a:r>
          </a:p>
          <a:p>
            <a:pPr marL="342900" indent="-342900" algn="ctr">
              <a:buClr>
                <a:srgbClr val="FFFF00"/>
              </a:buClr>
              <a:buSzPct val="70000"/>
              <a:buFont typeface="Wingdings" pitchFamily="2" charset="2"/>
              <a:buNone/>
            </a:pPr>
            <a:r>
              <a:rPr kumimoji="1" lang="en-US" altLang="zh-CN" sz="2400"/>
              <a:t>       </a:t>
            </a:r>
            <a:r>
              <a:rPr kumimoji="1" lang="zh-CN" altLang="en-US" sz="2400"/>
              <a:t>在两个不同的函数中可以分别使用同名的变量。</a:t>
            </a:r>
          </a:p>
        </p:txBody>
      </p:sp>
      <p:sp>
        <p:nvSpPr>
          <p:cNvPr id="89092" name="Text Box 3"/>
          <p:cNvSpPr txBox="1">
            <a:spLocks noChangeArrowheads="1"/>
          </p:cNvSpPr>
          <p:nvPr/>
        </p:nvSpPr>
        <p:spPr bwMode="auto">
          <a:xfrm>
            <a:off x="539750" y="188913"/>
            <a:ext cx="6769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2800"/>
              <a:t>1.  </a:t>
            </a:r>
            <a:r>
              <a:rPr kumimoji="1" lang="zh-CN" altLang="en-US" sz="2800"/>
              <a:t>局部变量的存储方法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Effect transition="in" filter="box(out)">
                                      <p:cBhvr>
                                        <p:cTn id="7" dur="500"/>
                                        <p:tgtEl>
                                          <p:spTgt spid="208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8898">
                                            <p:txEl>
                                              <p:pRg st="1" end="1"/>
                                            </p:txEl>
                                          </p:spTgt>
                                        </p:tgtEl>
                                        <p:attrNameLst>
                                          <p:attrName>style.visibility</p:attrName>
                                        </p:attrNameLst>
                                      </p:cBhvr>
                                      <p:to>
                                        <p:strVal val="visible"/>
                                      </p:to>
                                    </p:set>
                                    <p:animEffect transition="in" filter="box(out)">
                                      <p:cBhvr>
                                        <p:cTn id="12" dur="500"/>
                                        <p:tgtEl>
                                          <p:spTgt spid="2088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8898">
                                            <p:txEl>
                                              <p:pRg st="2" end="2"/>
                                            </p:txEl>
                                          </p:spTgt>
                                        </p:tgtEl>
                                        <p:attrNameLst>
                                          <p:attrName>style.visibility</p:attrName>
                                        </p:attrNameLst>
                                      </p:cBhvr>
                                      <p:to>
                                        <p:strVal val="visible"/>
                                      </p:to>
                                    </p:set>
                                    <p:animEffect transition="in" filter="box(out)">
                                      <p:cBhvr>
                                        <p:cTn id="17" dur="500"/>
                                        <p:tgtEl>
                                          <p:spTgt spid="2088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8898">
                                            <p:txEl>
                                              <p:pRg st="3" end="3"/>
                                            </p:txEl>
                                          </p:spTgt>
                                        </p:tgtEl>
                                        <p:attrNameLst>
                                          <p:attrName>style.visibility</p:attrName>
                                        </p:attrNameLst>
                                      </p:cBhvr>
                                      <p:to>
                                        <p:strVal val="visible"/>
                                      </p:to>
                                    </p:set>
                                    <p:animEffect transition="in" filter="box(out)">
                                      <p:cBhvr>
                                        <p:cTn id="22" dur="500"/>
                                        <p:tgtEl>
                                          <p:spTgt spid="2088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8898">
                                            <p:txEl>
                                              <p:pRg st="4" end="4"/>
                                            </p:txEl>
                                          </p:spTgt>
                                        </p:tgtEl>
                                        <p:attrNameLst>
                                          <p:attrName>style.visibility</p:attrName>
                                        </p:attrNameLst>
                                      </p:cBhvr>
                                      <p:to>
                                        <p:strVal val="visible"/>
                                      </p:to>
                                    </p:set>
                                    <p:animEffect transition="in" filter="box(out)">
                                      <p:cBhvr>
                                        <p:cTn id="27" dur="500"/>
                                        <p:tgtEl>
                                          <p:spTgt spid="2088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8898">
                                            <p:txEl>
                                              <p:pRg st="5" end="5"/>
                                            </p:txEl>
                                          </p:spTgt>
                                        </p:tgtEl>
                                        <p:attrNameLst>
                                          <p:attrName>style.visibility</p:attrName>
                                        </p:attrNameLst>
                                      </p:cBhvr>
                                      <p:to>
                                        <p:strVal val="visible"/>
                                      </p:to>
                                    </p:set>
                                    <p:animEffect transition="in" filter="box(out)">
                                      <p:cBhvr>
                                        <p:cTn id="32" dur="500"/>
                                        <p:tgtEl>
                                          <p:spTgt spid="2088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8898">
                                            <p:txEl>
                                              <p:pRg st="6" end="6"/>
                                            </p:txEl>
                                          </p:spTgt>
                                        </p:tgtEl>
                                        <p:attrNameLst>
                                          <p:attrName>style.visibility</p:attrName>
                                        </p:attrNameLst>
                                      </p:cBhvr>
                                      <p:to>
                                        <p:strVal val="visible"/>
                                      </p:to>
                                    </p:set>
                                    <p:animEffect transition="in" filter="box(out)">
                                      <p:cBhvr>
                                        <p:cTn id="37" dur="500"/>
                                        <p:tgtEl>
                                          <p:spTgt spid="2088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8898">
                                            <p:txEl>
                                              <p:pRg st="7" end="7"/>
                                            </p:txEl>
                                          </p:spTgt>
                                        </p:tgtEl>
                                        <p:attrNameLst>
                                          <p:attrName>style.visibility</p:attrName>
                                        </p:attrNameLst>
                                      </p:cBhvr>
                                      <p:to>
                                        <p:strVal val="visible"/>
                                      </p:to>
                                    </p:set>
                                    <p:animEffect transition="in" filter="box(out)">
                                      <p:cBhvr>
                                        <p:cTn id="42" dur="500"/>
                                        <p:tgtEl>
                                          <p:spTgt spid="20889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8898">
                                            <p:txEl>
                                              <p:pRg st="8" end="8"/>
                                            </p:txEl>
                                          </p:spTgt>
                                        </p:tgtEl>
                                        <p:attrNameLst>
                                          <p:attrName>style.visibility</p:attrName>
                                        </p:attrNameLst>
                                      </p:cBhvr>
                                      <p:to>
                                        <p:strVal val="visible"/>
                                      </p:to>
                                    </p:set>
                                    <p:animEffect transition="in" filter="box(out)">
                                      <p:cBhvr>
                                        <p:cTn id="47" dur="500"/>
                                        <p:tgtEl>
                                          <p:spTgt spid="20889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8898">
                                            <p:txEl>
                                              <p:pRg st="9" end="9"/>
                                            </p:txEl>
                                          </p:spTgt>
                                        </p:tgtEl>
                                        <p:attrNameLst>
                                          <p:attrName>style.visibility</p:attrName>
                                        </p:attrNameLst>
                                      </p:cBhvr>
                                      <p:to>
                                        <p:strVal val="visible"/>
                                      </p:to>
                                    </p:set>
                                    <p:animEffect transition="in" filter="box(out)">
                                      <p:cBhvr>
                                        <p:cTn id="52" dur="500"/>
                                        <p:tgtEl>
                                          <p:spTgt spid="20889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08898">
                                            <p:txEl>
                                              <p:pRg st="10" end="10"/>
                                            </p:txEl>
                                          </p:spTgt>
                                        </p:tgtEl>
                                        <p:attrNameLst>
                                          <p:attrName>style.visibility</p:attrName>
                                        </p:attrNameLst>
                                      </p:cBhvr>
                                      <p:to>
                                        <p:strVal val="visible"/>
                                      </p:to>
                                    </p:set>
                                    <p:animEffect transition="in" filter="box(out)">
                                      <p:cBhvr>
                                        <p:cTn id="57" dur="500"/>
                                        <p:tgtEl>
                                          <p:spTgt spid="20889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08898">
                                            <p:txEl>
                                              <p:pRg st="11" end="11"/>
                                            </p:txEl>
                                          </p:spTgt>
                                        </p:tgtEl>
                                        <p:attrNameLst>
                                          <p:attrName>style.visibility</p:attrName>
                                        </p:attrNameLst>
                                      </p:cBhvr>
                                      <p:to>
                                        <p:strVal val="visible"/>
                                      </p:to>
                                    </p:set>
                                    <p:animEffect transition="in" filter="box(out)">
                                      <p:cBhvr>
                                        <p:cTn id="62" dur="500"/>
                                        <p:tgtEl>
                                          <p:spTgt spid="2088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1E0DE99D-5BA4-4D98-8699-8B7929A52C49}" type="slidenum">
              <a:rPr lang="zh-CN" altLang="en-US" b="1">
                <a:solidFill>
                  <a:srgbClr val="FF9900"/>
                </a:solidFill>
              </a:rPr>
              <a:pPr>
                <a:defRPr/>
              </a:pPr>
              <a:t>81</a:t>
            </a:fld>
            <a:r>
              <a:rPr lang="zh-CN" altLang="en-US" b="1"/>
              <a:t> </a:t>
            </a:r>
            <a:r>
              <a:rPr lang="zh-CN" altLang="en-US"/>
              <a:t>页</a:t>
            </a:r>
          </a:p>
        </p:txBody>
      </p:sp>
      <p:sp>
        <p:nvSpPr>
          <p:cNvPr id="209922" name="Rectangle 2"/>
          <p:cNvSpPr>
            <a:spLocks noChangeArrowheads="1"/>
          </p:cNvSpPr>
          <p:nvPr/>
        </p:nvSpPr>
        <p:spPr bwMode="auto">
          <a:xfrm>
            <a:off x="323850" y="620713"/>
            <a:ext cx="8424863" cy="561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zh-CN" altLang="en-US" sz="2800">
                <a:solidFill>
                  <a:schemeClr val="hlink"/>
                </a:solidFill>
              </a:rPr>
              <a:t>（</a:t>
            </a:r>
            <a:r>
              <a:rPr kumimoji="1" lang="en-US" altLang="zh-CN" sz="2800">
                <a:solidFill>
                  <a:schemeClr val="hlink"/>
                </a:solidFill>
              </a:rPr>
              <a:t>2</a:t>
            </a:r>
            <a:r>
              <a:rPr kumimoji="1" lang="zh-CN" altLang="en-US" sz="2800">
                <a:solidFill>
                  <a:schemeClr val="hlink"/>
                </a:solidFill>
              </a:rPr>
              <a:t>）局部静态变量 </a:t>
            </a:r>
          </a:p>
          <a:p>
            <a:pPr marL="342900" indent="-342900" algn="l">
              <a:spcBef>
                <a:spcPct val="20000"/>
              </a:spcBef>
            </a:pPr>
            <a:r>
              <a:rPr kumimoji="1" lang="zh-CN" altLang="en-US" sz="2800">
                <a:solidFill>
                  <a:srgbClr val="006600"/>
                </a:solidFill>
              </a:rPr>
              <a:t>定义形式：</a:t>
            </a:r>
            <a:r>
              <a:rPr kumimoji="1" lang="zh-CN" altLang="en-US" sz="2800"/>
              <a:t>在变量名前面加 关键字</a:t>
            </a:r>
            <a:r>
              <a:rPr kumimoji="1" lang="en-US" altLang="zh-CN" sz="2800">
                <a:solidFill>
                  <a:srgbClr val="FF0000"/>
                </a:solidFill>
              </a:rPr>
              <a:t>static</a:t>
            </a:r>
          </a:p>
          <a:p>
            <a:pPr marL="342900" indent="-342900" algn="l">
              <a:spcBef>
                <a:spcPct val="20000"/>
              </a:spcBef>
            </a:pPr>
            <a:r>
              <a:rPr kumimoji="1" lang="en-US" altLang="zh-CN" sz="2800">
                <a:solidFill>
                  <a:srgbClr val="FF00FF"/>
                </a:solidFill>
              </a:rPr>
              <a:t>                     </a:t>
            </a:r>
            <a:r>
              <a:rPr kumimoji="1" lang="en-US" altLang="zh-CN" sz="2800">
                <a:solidFill>
                  <a:srgbClr val="0000FF"/>
                </a:solidFill>
              </a:rPr>
              <a:t>static   </a:t>
            </a:r>
            <a:r>
              <a:rPr kumimoji="1" lang="zh-CN" altLang="en-US" sz="2800">
                <a:solidFill>
                  <a:srgbClr val="0000FF"/>
                </a:solidFill>
              </a:rPr>
              <a:t>类型说明符   变量名；</a:t>
            </a:r>
          </a:p>
          <a:p>
            <a:pPr marL="342900" indent="-342900" algn="l">
              <a:spcBef>
                <a:spcPct val="20000"/>
              </a:spcBef>
              <a:buClr>
                <a:srgbClr val="0000FF"/>
              </a:buClr>
              <a:buFont typeface="Wingdings" pitchFamily="2" charset="2"/>
              <a:buChar char="Ø"/>
            </a:pPr>
            <a:r>
              <a:rPr kumimoji="1" lang="zh-CN" altLang="en-US" sz="2800"/>
              <a:t>局部静态变量</a:t>
            </a:r>
            <a:r>
              <a:rPr kumimoji="1" lang="zh-CN" altLang="en-US" sz="2800">
                <a:solidFill>
                  <a:srgbClr val="CC0000"/>
                </a:solidFill>
              </a:rPr>
              <a:t>在编译时赋初值，每次调用时不赋初值，只保留调用结束时变量的值</a:t>
            </a:r>
            <a:r>
              <a:rPr kumimoji="1" lang="zh-CN" altLang="en-US" sz="2800"/>
              <a:t>。如果不赋初值，编译时自动赋</a:t>
            </a:r>
            <a:r>
              <a:rPr kumimoji="1" lang="en-US" altLang="zh-CN" sz="2800">
                <a:solidFill>
                  <a:srgbClr val="FF0000"/>
                </a:solidFill>
              </a:rPr>
              <a:t>0</a:t>
            </a:r>
            <a:r>
              <a:rPr kumimoji="1" lang="zh-CN" altLang="en-US" sz="2800">
                <a:solidFill>
                  <a:srgbClr val="FF0000"/>
                </a:solidFill>
              </a:rPr>
              <a:t>值。</a:t>
            </a:r>
          </a:p>
          <a:p>
            <a:pPr marL="342900" indent="-342900" algn="l">
              <a:spcBef>
                <a:spcPct val="20000"/>
              </a:spcBef>
              <a:buClr>
                <a:srgbClr val="0000FF"/>
              </a:buClr>
              <a:buFont typeface="Wingdings" pitchFamily="2" charset="2"/>
              <a:buChar char="Ø"/>
            </a:pPr>
            <a:r>
              <a:rPr kumimoji="1" lang="zh-CN" altLang="en-US" sz="2800"/>
              <a:t>局部静态变量只允许所在函数引用，其它函数不能引用。其值整个程序运行期间都不释放。</a:t>
            </a:r>
          </a:p>
          <a:p>
            <a:pPr marL="342900" indent="-342900" algn="l">
              <a:spcBef>
                <a:spcPct val="20000"/>
              </a:spcBef>
              <a:buClr>
                <a:srgbClr val="0000FF"/>
              </a:buClr>
              <a:buFont typeface="Wingdings" pitchFamily="2" charset="2"/>
              <a:buChar char="Ø"/>
            </a:pPr>
            <a:r>
              <a:rPr kumimoji="1" lang="zh-CN" altLang="en-US" sz="2800"/>
              <a:t>自动变量不赋初值，其值</a:t>
            </a:r>
            <a:r>
              <a:rPr kumimoji="1" lang="zh-CN" altLang="en-US" sz="2800">
                <a:solidFill>
                  <a:srgbClr val="FF0000"/>
                </a:solidFill>
              </a:rPr>
              <a:t>不确定</a:t>
            </a:r>
            <a:r>
              <a:rPr kumimoji="1" lang="zh-CN" altLang="en-US" sz="2800"/>
              <a:t>。每调用一次，重新赋值一次。</a:t>
            </a:r>
          </a:p>
          <a:p>
            <a:pPr marL="342900" indent="-342900" algn="l">
              <a:spcBef>
                <a:spcPct val="20000"/>
              </a:spcBef>
              <a:buClr>
                <a:srgbClr val="0000FF"/>
              </a:buClr>
              <a:buFont typeface="Wingdings" pitchFamily="2" charset="2"/>
              <a:buChar char="Ø"/>
            </a:pP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animEffect transition="in" filter="box(in)">
                                      <p:cBhvr>
                                        <p:cTn id="7" dur="500"/>
                                        <p:tgtEl>
                                          <p:spTgt spid="209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9922">
                                            <p:txEl>
                                              <p:pRg st="1" end="1"/>
                                            </p:txEl>
                                          </p:spTgt>
                                        </p:tgtEl>
                                        <p:attrNameLst>
                                          <p:attrName>style.visibility</p:attrName>
                                        </p:attrNameLst>
                                      </p:cBhvr>
                                      <p:to>
                                        <p:strVal val="visible"/>
                                      </p:to>
                                    </p:set>
                                    <p:animEffect transition="in" filter="box(in)">
                                      <p:cBhvr>
                                        <p:cTn id="12" dur="500"/>
                                        <p:tgtEl>
                                          <p:spTgt spid="2099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9922">
                                            <p:txEl>
                                              <p:pRg st="2" end="2"/>
                                            </p:txEl>
                                          </p:spTgt>
                                        </p:tgtEl>
                                        <p:attrNameLst>
                                          <p:attrName>style.visibility</p:attrName>
                                        </p:attrNameLst>
                                      </p:cBhvr>
                                      <p:to>
                                        <p:strVal val="visible"/>
                                      </p:to>
                                    </p:set>
                                    <p:animEffect transition="in" filter="box(in)">
                                      <p:cBhvr>
                                        <p:cTn id="17" dur="500"/>
                                        <p:tgtEl>
                                          <p:spTgt spid="2099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9922">
                                            <p:txEl>
                                              <p:pRg st="3" end="3"/>
                                            </p:txEl>
                                          </p:spTgt>
                                        </p:tgtEl>
                                        <p:attrNameLst>
                                          <p:attrName>style.visibility</p:attrName>
                                        </p:attrNameLst>
                                      </p:cBhvr>
                                      <p:to>
                                        <p:strVal val="visible"/>
                                      </p:to>
                                    </p:set>
                                    <p:animEffect transition="in" filter="box(in)">
                                      <p:cBhvr>
                                        <p:cTn id="22" dur="500"/>
                                        <p:tgtEl>
                                          <p:spTgt spid="2099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9922">
                                            <p:txEl>
                                              <p:pRg st="4" end="4"/>
                                            </p:txEl>
                                          </p:spTgt>
                                        </p:tgtEl>
                                        <p:attrNameLst>
                                          <p:attrName>style.visibility</p:attrName>
                                        </p:attrNameLst>
                                      </p:cBhvr>
                                      <p:to>
                                        <p:strVal val="visible"/>
                                      </p:to>
                                    </p:set>
                                    <p:animEffect transition="in" filter="box(in)">
                                      <p:cBhvr>
                                        <p:cTn id="27" dur="500"/>
                                        <p:tgtEl>
                                          <p:spTgt spid="2099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9922">
                                            <p:txEl>
                                              <p:pRg st="5" end="5"/>
                                            </p:txEl>
                                          </p:spTgt>
                                        </p:tgtEl>
                                        <p:attrNameLst>
                                          <p:attrName>style.visibility</p:attrName>
                                        </p:attrNameLst>
                                      </p:cBhvr>
                                      <p:to>
                                        <p:strVal val="visible"/>
                                      </p:to>
                                    </p:set>
                                    <p:animEffect transition="in" filter="box(in)">
                                      <p:cBhvr>
                                        <p:cTn id="32" dur="500"/>
                                        <p:tgtEl>
                                          <p:spTgt spid="2099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ABF8080E-652A-4159-848A-19758796EAA5}" type="slidenum">
              <a:rPr lang="zh-CN" altLang="en-US" b="1">
                <a:solidFill>
                  <a:srgbClr val="FF9900"/>
                </a:solidFill>
              </a:rPr>
              <a:pPr>
                <a:defRPr/>
              </a:pPr>
              <a:t>82</a:t>
            </a:fld>
            <a:r>
              <a:rPr lang="zh-CN" altLang="en-US" b="1"/>
              <a:t> </a:t>
            </a:r>
            <a:r>
              <a:rPr lang="zh-CN" altLang="en-US"/>
              <a:t>页</a:t>
            </a:r>
          </a:p>
        </p:txBody>
      </p:sp>
      <p:sp>
        <p:nvSpPr>
          <p:cNvPr id="122883" name="Rectangle 3"/>
          <p:cNvSpPr>
            <a:spLocks noGrp="1" noChangeArrowheads="1"/>
          </p:cNvSpPr>
          <p:nvPr>
            <p:ph type="body" sz="half" idx="1"/>
          </p:nvPr>
        </p:nvSpPr>
        <p:spPr>
          <a:xfrm>
            <a:off x="587375" y="260350"/>
            <a:ext cx="3984625" cy="6453188"/>
          </a:xfrm>
        </p:spPr>
        <p:txBody>
          <a:bodyPr/>
          <a:lstStyle/>
          <a:p>
            <a:pPr>
              <a:lnSpc>
                <a:spcPct val="90000"/>
              </a:lnSpc>
              <a:buFontTx/>
              <a:buNone/>
            </a:pPr>
            <a:r>
              <a:rPr lang="zh-CN" altLang="en-US" b="1" dirty="0">
                <a:solidFill>
                  <a:schemeClr val="tx1"/>
                </a:solidFill>
              </a:rPr>
              <a:t>例如：</a:t>
            </a:r>
          </a:p>
          <a:p>
            <a:pPr>
              <a:lnSpc>
                <a:spcPct val="90000"/>
              </a:lnSpc>
              <a:buFontTx/>
              <a:buNone/>
            </a:pPr>
            <a:r>
              <a:rPr lang="en-US" altLang="zh-CN" b="1" dirty="0" err="1">
                <a:solidFill>
                  <a:schemeClr val="tx1"/>
                </a:solidFill>
              </a:rPr>
              <a:t>int</a:t>
            </a:r>
            <a:r>
              <a:rPr lang="en-US" altLang="zh-CN" b="1" dirty="0">
                <a:solidFill>
                  <a:schemeClr val="tx1"/>
                </a:solidFill>
              </a:rPr>
              <a:t>  f(</a:t>
            </a:r>
            <a:r>
              <a:rPr lang="en-US" altLang="zh-CN" b="1" dirty="0" err="1">
                <a:solidFill>
                  <a:schemeClr val="tx1"/>
                </a:solidFill>
              </a:rPr>
              <a:t>int</a:t>
            </a:r>
            <a:r>
              <a:rPr lang="en-US" altLang="zh-CN" b="1" dirty="0">
                <a:solidFill>
                  <a:schemeClr val="tx1"/>
                </a:solidFill>
              </a:rPr>
              <a:t> a)</a:t>
            </a:r>
          </a:p>
          <a:p>
            <a:pPr>
              <a:lnSpc>
                <a:spcPct val="90000"/>
              </a:lnSpc>
              <a:buFontTx/>
              <a:buNone/>
            </a:pPr>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b=0;</a:t>
            </a:r>
          </a:p>
          <a:p>
            <a:pPr>
              <a:lnSpc>
                <a:spcPct val="90000"/>
              </a:lnSpc>
              <a:buFontTx/>
              <a:buNone/>
            </a:pPr>
            <a:r>
              <a:rPr lang="en-US" altLang="zh-CN" b="1" dirty="0">
                <a:solidFill>
                  <a:schemeClr val="tx1"/>
                </a:solidFill>
              </a:rPr>
              <a:t>    static  </a:t>
            </a:r>
            <a:r>
              <a:rPr lang="en-US" altLang="zh-CN" b="1" dirty="0" err="1">
                <a:solidFill>
                  <a:schemeClr val="tx1"/>
                </a:solidFill>
              </a:rPr>
              <a:t>int</a:t>
            </a:r>
            <a:r>
              <a:rPr lang="en-US" altLang="zh-CN" b="1" dirty="0">
                <a:solidFill>
                  <a:schemeClr val="tx1"/>
                </a:solidFill>
              </a:rPr>
              <a:t>  c=3;</a:t>
            </a:r>
          </a:p>
          <a:p>
            <a:pPr>
              <a:lnSpc>
                <a:spcPct val="90000"/>
              </a:lnSpc>
              <a:buFontTx/>
              <a:buNone/>
            </a:pPr>
            <a:r>
              <a:rPr lang="en-US" altLang="zh-CN" b="1" dirty="0">
                <a:solidFill>
                  <a:schemeClr val="tx1"/>
                </a:solidFill>
              </a:rPr>
              <a:t>    b=b+1;</a:t>
            </a:r>
          </a:p>
          <a:p>
            <a:pPr>
              <a:lnSpc>
                <a:spcPct val="90000"/>
              </a:lnSpc>
              <a:buFontTx/>
              <a:buNone/>
            </a:pPr>
            <a:r>
              <a:rPr lang="en-US" altLang="zh-CN" b="1" dirty="0">
                <a:solidFill>
                  <a:schemeClr val="tx1"/>
                </a:solidFill>
              </a:rPr>
              <a:t>    c=c+1;</a:t>
            </a:r>
          </a:p>
          <a:p>
            <a:pPr>
              <a:lnSpc>
                <a:spcPct val="90000"/>
              </a:lnSpc>
              <a:buFontTx/>
              <a:buNone/>
            </a:pPr>
            <a:r>
              <a:rPr lang="en-US" altLang="zh-CN" b="1" dirty="0">
                <a:solidFill>
                  <a:schemeClr val="tx1"/>
                </a:solidFill>
              </a:rPr>
              <a:t>    return( </a:t>
            </a:r>
            <a:r>
              <a:rPr lang="en-US" altLang="zh-CN" b="1" dirty="0" err="1">
                <a:solidFill>
                  <a:schemeClr val="tx1"/>
                </a:solidFill>
              </a:rPr>
              <a:t>a+b+c</a:t>
            </a:r>
            <a:r>
              <a:rPr lang="en-US" altLang="zh-CN" b="1" dirty="0">
                <a:solidFill>
                  <a:schemeClr val="tx1"/>
                </a:solidFill>
              </a:rPr>
              <a:t>);</a:t>
            </a:r>
          </a:p>
          <a:p>
            <a:pPr>
              <a:lnSpc>
                <a:spcPct val="90000"/>
              </a:lnSpc>
              <a:buFontTx/>
              <a:buNone/>
            </a:pPr>
            <a:r>
              <a:rPr lang="en-US" altLang="zh-CN" b="1" dirty="0">
                <a:solidFill>
                  <a:schemeClr val="tx1"/>
                </a:solidFill>
              </a:rPr>
              <a:t>}</a:t>
            </a:r>
          </a:p>
          <a:p>
            <a:pPr>
              <a:lnSpc>
                <a:spcPct val="90000"/>
              </a:lnSpc>
              <a:buFontTx/>
              <a:buNone/>
            </a:pPr>
            <a:r>
              <a:rPr lang="en-US" altLang="zh-CN" b="1" dirty="0">
                <a:solidFill>
                  <a:schemeClr val="tx1"/>
                </a:solidFill>
              </a:rPr>
              <a:t>main( )</a:t>
            </a:r>
          </a:p>
          <a:p>
            <a:pPr>
              <a:lnSpc>
                <a:spcPct val="90000"/>
              </a:lnSpc>
              <a:buFontTx/>
              <a:buNone/>
            </a:pPr>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a=2 , i;</a:t>
            </a:r>
          </a:p>
          <a:p>
            <a:pPr>
              <a:lnSpc>
                <a:spcPct val="90000"/>
              </a:lnSpc>
              <a:buFontTx/>
              <a:buNone/>
            </a:pPr>
            <a:r>
              <a:rPr lang="en-US" altLang="zh-CN" b="1" dirty="0">
                <a:solidFill>
                  <a:schemeClr val="tx1"/>
                </a:solidFill>
              </a:rPr>
              <a:t>   for(i=0; i&lt;3; i++)</a:t>
            </a:r>
          </a:p>
          <a:p>
            <a:pPr>
              <a:lnSpc>
                <a:spcPct val="90000"/>
              </a:lnSpc>
              <a:buFontTx/>
              <a:buNone/>
            </a:pPr>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(“%d</a:t>
            </a:r>
            <a:r>
              <a:rPr lang="zh-CN" altLang="en-US" b="1" dirty="0">
                <a:solidFill>
                  <a:schemeClr val="tx1"/>
                </a:solidFill>
              </a:rPr>
              <a:t>，”</a:t>
            </a:r>
            <a:r>
              <a:rPr lang="en-US" altLang="zh-CN" b="1" dirty="0">
                <a:solidFill>
                  <a:schemeClr val="tx1"/>
                </a:solidFill>
              </a:rPr>
              <a:t>,f(a));</a:t>
            </a:r>
          </a:p>
          <a:p>
            <a:pPr>
              <a:lnSpc>
                <a:spcPct val="90000"/>
              </a:lnSpc>
              <a:buFontTx/>
              <a:buNone/>
            </a:pPr>
            <a:r>
              <a:rPr lang="en-US" altLang="zh-CN" b="1" dirty="0">
                <a:solidFill>
                  <a:schemeClr val="tx1"/>
                </a:solidFill>
              </a:rPr>
              <a:t>}</a:t>
            </a:r>
          </a:p>
        </p:txBody>
      </p:sp>
      <p:sp>
        <p:nvSpPr>
          <p:cNvPr id="122884" name="Rectangle 4"/>
          <p:cNvSpPr>
            <a:spLocks noGrp="1" noChangeArrowheads="1"/>
          </p:cNvSpPr>
          <p:nvPr>
            <p:ph type="body" sz="half" idx="2"/>
          </p:nvPr>
        </p:nvSpPr>
        <p:spPr>
          <a:xfrm>
            <a:off x="6156325" y="692150"/>
            <a:ext cx="2781300" cy="1219200"/>
          </a:xfrm>
          <a:solidFill>
            <a:srgbClr val="FFF3E1"/>
          </a:solidFill>
        </p:spPr>
        <p:txBody>
          <a:bodyPr/>
          <a:lstStyle/>
          <a:p>
            <a:pPr>
              <a:buFontTx/>
              <a:buNone/>
            </a:pPr>
            <a:r>
              <a:rPr lang="zh-CN" altLang="en-US" sz="2400" b="1" dirty="0">
                <a:solidFill>
                  <a:schemeClr val="tx1"/>
                </a:solidFill>
              </a:rPr>
              <a:t>运行结果为：</a:t>
            </a:r>
          </a:p>
          <a:p>
            <a:pPr>
              <a:buFontTx/>
              <a:buNone/>
            </a:pPr>
            <a:r>
              <a:rPr lang="zh-CN" altLang="en-US" sz="2400" b="1" dirty="0">
                <a:solidFill>
                  <a:schemeClr val="tx1"/>
                </a:solidFill>
              </a:rPr>
              <a:t>   </a:t>
            </a:r>
            <a:r>
              <a:rPr lang="en-US" altLang="zh-CN" sz="2400" b="1" dirty="0">
                <a:solidFill>
                  <a:schemeClr val="tx1"/>
                </a:solidFill>
              </a:rPr>
              <a:t>7 </a:t>
            </a:r>
            <a:r>
              <a:rPr lang="zh-CN" altLang="en-US" sz="2400" b="1" dirty="0">
                <a:solidFill>
                  <a:schemeClr val="tx1"/>
                </a:solidFill>
              </a:rPr>
              <a:t>，</a:t>
            </a:r>
            <a:r>
              <a:rPr lang="en-US" altLang="zh-CN" sz="2400" b="1" dirty="0">
                <a:solidFill>
                  <a:schemeClr val="tx1"/>
                </a:solidFill>
              </a:rPr>
              <a:t>8 </a:t>
            </a:r>
            <a:r>
              <a:rPr lang="zh-CN" altLang="en-US" sz="2400" b="1" dirty="0">
                <a:solidFill>
                  <a:schemeClr val="tx1"/>
                </a:solidFill>
              </a:rPr>
              <a:t>，</a:t>
            </a:r>
            <a:r>
              <a:rPr lang="en-US" altLang="zh-CN" sz="2400" b="1" dirty="0">
                <a:solidFill>
                  <a:schemeClr val="tx1"/>
                </a:solidFill>
              </a:rPr>
              <a:t>9,</a:t>
            </a:r>
          </a:p>
          <a:p>
            <a:pPr>
              <a:buFontTx/>
              <a:buNone/>
            </a:pPr>
            <a:endParaRPr lang="en-US" altLang="zh-CN" sz="2400" b="1" dirty="0">
              <a:solidFill>
                <a:schemeClr val="tx1"/>
              </a:solidFill>
            </a:endParaRPr>
          </a:p>
        </p:txBody>
      </p:sp>
      <p:sp>
        <p:nvSpPr>
          <p:cNvPr id="122885" name="Text Box 5"/>
          <p:cNvSpPr txBox="1">
            <a:spLocks noChangeArrowheads="1"/>
          </p:cNvSpPr>
          <p:nvPr/>
        </p:nvSpPr>
        <p:spPr bwMode="auto">
          <a:xfrm>
            <a:off x="4527550" y="2590800"/>
            <a:ext cx="1371600" cy="708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000"/>
              <a:t>第一次调用开始</a:t>
            </a:r>
          </a:p>
        </p:txBody>
      </p:sp>
      <p:sp>
        <p:nvSpPr>
          <p:cNvPr id="122886" name="Text Box 6"/>
          <p:cNvSpPr txBox="1">
            <a:spLocks noChangeArrowheads="1"/>
          </p:cNvSpPr>
          <p:nvPr/>
        </p:nvSpPr>
        <p:spPr bwMode="auto">
          <a:xfrm>
            <a:off x="4598988" y="3810000"/>
            <a:ext cx="1371600" cy="708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000"/>
              <a:t>第一次调用结束</a:t>
            </a:r>
          </a:p>
        </p:txBody>
      </p:sp>
      <p:sp>
        <p:nvSpPr>
          <p:cNvPr id="122887" name="Text Box 7"/>
          <p:cNvSpPr txBox="1">
            <a:spLocks noChangeArrowheads="1"/>
          </p:cNvSpPr>
          <p:nvPr/>
        </p:nvSpPr>
        <p:spPr bwMode="auto">
          <a:xfrm>
            <a:off x="4600575" y="5148263"/>
            <a:ext cx="1371600" cy="70802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000"/>
              <a:t>第二次调用开始</a:t>
            </a:r>
          </a:p>
        </p:txBody>
      </p:sp>
      <p:sp>
        <p:nvSpPr>
          <p:cNvPr id="122888" name="Text Box 8"/>
          <p:cNvSpPr txBox="1">
            <a:spLocks noChangeArrowheads="1"/>
          </p:cNvSpPr>
          <p:nvPr/>
        </p:nvSpPr>
        <p:spPr bwMode="auto">
          <a:xfrm>
            <a:off x="6781800" y="2667000"/>
            <a:ext cx="609600" cy="461963"/>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0</a:t>
            </a:r>
          </a:p>
        </p:txBody>
      </p:sp>
      <p:sp>
        <p:nvSpPr>
          <p:cNvPr id="122889" name="Text Box 9"/>
          <p:cNvSpPr txBox="1">
            <a:spLocks noChangeArrowheads="1"/>
          </p:cNvSpPr>
          <p:nvPr/>
        </p:nvSpPr>
        <p:spPr bwMode="auto">
          <a:xfrm>
            <a:off x="6754813" y="2057400"/>
            <a:ext cx="609600" cy="461963"/>
          </a:xfrm>
          <a:prstGeom prst="rect">
            <a:avLst/>
          </a:prstGeom>
          <a:solidFill>
            <a:srgbClr val="FFFF99"/>
          </a:solidFill>
          <a:ln w="127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b</a:t>
            </a:r>
          </a:p>
        </p:txBody>
      </p:sp>
      <p:sp>
        <p:nvSpPr>
          <p:cNvPr id="122890" name="Text Box 10"/>
          <p:cNvSpPr txBox="1">
            <a:spLocks noChangeArrowheads="1"/>
          </p:cNvSpPr>
          <p:nvPr/>
        </p:nvSpPr>
        <p:spPr bwMode="auto">
          <a:xfrm>
            <a:off x="7994650" y="2627313"/>
            <a:ext cx="609600" cy="461962"/>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3</a:t>
            </a:r>
          </a:p>
        </p:txBody>
      </p:sp>
      <p:sp>
        <p:nvSpPr>
          <p:cNvPr id="122891" name="Text Box 11"/>
          <p:cNvSpPr txBox="1">
            <a:spLocks noChangeArrowheads="1"/>
          </p:cNvSpPr>
          <p:nvPr/>
        </p:nvSpPr>
        <p:spPr bwMode="auto">
          <a:xfrm>
            <a:off x="8001000" y="3871913"/>
            <a:ext cx="609600" cy="461962"/>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4</a:t>
            </a:r>
          </a:p>
        </p:txBody>
      </p:sp>
      <p:sp>
        <p:nvSpPr>
          <p:cNvPr id="122892" name="Text Box 12"/>
          <p:cNvSpPr txBox="1">
            <a:spLocks noChangeArrowheads="1"/>
          </p:cNvSpPr>
          <p:nvPr/>
        </p:nvSpPr>
        <p:spPr bwMode="auto">
          <a:xfrm>
            <a:off x="7994650" y="5168900"/>
            <a:ext cx="609600" cy="461963"/>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4</a:t>
            </a:r>
          </a:p>
        </p:txBody>
      </p:sp>
      <p:sp>
        <p:nvSpPr>
          <p:cNvPr id="122893" name="Text Box 13"/>
          <p:cNvSpPr txBox="1">
            <a:spLocks noChangeArrowheads="1"/>
          </p:cNvSpPr>
          <p:nvPr/>
        </p:nvSpPr>
        <p:spPr bwMode="auto">
          <a:xfrm>
            <a:off x="6775450" y="3871913"/>
            <a:ext cx="609600" cy="461962"/>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1</a:t>
            </a:r>
          </a:p>
        </p:txBody>
      </p:sp>
      <p:sp>
        <p:nvSpPr>
          <p:cNvPr id="122894" name="Text Box 14"/>
          <p:cNvSpPr txBox="1">
            <a:spLocks noChangeArrowheads="1"/>
          </p:cNvSpPr>
          <p:nvPr/>
        </p:nvSpPr>
        <p:spPr bwMode="auto">
          <a:xfrm>
            <a:off x="6789738" y="5189538"/>
            <a:ext cx="609600" cy="461962"/>
          </a:xfrm>
          <a:prstGeom prst="rect">
            <a:avLst/>
          </a:prstGeom>
          <a:solidFill>
            <a:srgbClr val="FFFF99"/>
          </a:solidFill>
          <a:ln w="76200">
            <a:solidFill>
              <a:srgbClr val="FFCC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0</a:t>
            </a:r>
          </a:p>
        </p:txBody>
      </p:sp>
      <p:sp>
        <p:nvSpPr>
          <p:cNvPr id="122895" name="Text Box 15"/>
          <p:cNvSpPr txBox="1">
            <a:spLocks noChangeArrowheads="1"/>
          </p:cNvSpPr>
          <p:nvPr/>
        </p:nvSpPr>
        <p:spPr bwMode="auto">
          <a:xfrm>
            <a:off x="7974013" y="2057400"/>
            <a:ext cx="609600" cy="461963"/>
          </a:xfrm>
          <a:prstGeom prst="rect">
            <a:avLst/>
          </a:prstGeom>
          <a:solidFill>
            <a:srgbClr val="FFFF99"/>
          </a:solidFill>
          <a:ln w="12700">
            <a:solidFill>
              <a:srgbClr val="00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en-US" altLang="zh-CN" sz="2400"/>
              <a:t>c</a:t>
            </a:r>
          </a:p>
        </p:txBody>
      </p:sp>
      <p:grpSp>
        <p:nvGrpSpPr>
          <p:cNvPr id="122903" name="Group 23"/>
          <p:cNvGrpSpPr>
            <a:grpSpLocks/>
          </p:cNvGrpSpPr>
          <p:nvPr/>
        </p:nvGrpSpPr>
        <p:grpSpPr bwMode="auto">
          <a:xfrm>
            <a:off x="971550" y="836613"/>
            <a:ext cx="4298950" cy="1223962"/>
            <a:chOff x="612" y="527"/>
            <a:chExt cx="2708" cy="771"/>
          </a:xfrm>
        </p:grpSpPr>
        <p:sp>
          <p:nvSpPr>
            <p:cNvPr id="91153" name="Line 16"/>
            <p:cNvSpPr>
              <a:spLocks noChangeShapeType="1"/>
            </p:cNvSpPr>
            <p:nvPr/>
          </p:nvSpPr>
          <p:spPr bwMode="auto">
            <a:xfrm>
              <a:off x="612" y="1298"/>
              <a:ext cx="1497" cy="0"/>
            </a:xfrm>
            <a:prstGeom prst="line">
              <a:avLst/>
            </a:prstGeom>
            <a:noFill/>
            <a:ln w="28575">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AutoShape 17"/>
            <p:cNvSpPr>
              <a:spLocks/>
            </p:cNvSpPr>
            <p:nvPr/>
          </p:nvSpPr>
          <p:spPr bwMode="auto">
            <a:xfrm>
              <a:off x="2744" y="527"/>
              <a:ext cx="576" cy="584"/>
            </a:xfrm>
            <a:prstGeom prst="borderCallout1">
              <a:avLst>
                <a:gd name="adj1" fmla="val 12329"/>
                <a:gd name="adj2" fmla="val -8333"/>
                <a:gd name="adj3" fmla="val 132019"/>
                <a:gd name="adj4" fmla="val -110764"/>
              </a:avLst>
            </a:prstGeom>
            <a:solidFill>
              <a:srgbClr val="FFCC00"/>
            </a:solidFill>
            <a:ln w="28575">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局部静态变量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3">
                                            <p:txEl>
                                              <p:pRg st="7" end="7"/>
                                            </p:txEl>
                                          </p:spTgt>
                                        </p:tgtEl>
                                        <p:attrNameLst>
                                          <p:attrName>style.visibility</p:attrName>
                                        </p:attrNameLst>
                                      </p:cBhvr>
                                      <p:to>
                                        <p:strVal val="visible"/>
                                      </p:to>
                                    </p:set>
                                    <p:anim calcmode="lin" valueType="num">
                                      <p:cBhvr additive="base">
                                        <p:cTn id="49" dur="500" fill="hold"/>
                                        <p:tgtEl>
                                          <p:spTgt spid="122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883">
                                            <p:txEl>
                                              <p:pRg st="8" end="8"/>
                                            </p:txEl>
                                          </p:spTgt>
                                        </p:tgtEl>
                                        <p:attrNameLst>
                                          <p:attrName>style.visibility</p:attrName>
                                        </p:attrNameLst>
                                      </p:cBhvr>
                                      <p:to>
                                        <p:strVal val="visible"/>
                                      </p:to>
                                    </p:set>
                                    <p:anim calcmode="lin" valueType="num">
                                      <p:cBhvr additive="base">
                                        <p:cTn id="55" dur="500" fill="hold"/>
                                        <p:tgtEl>
                                          <p:spTgt spid="1228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8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883">
                                            <p:txEl>
                                              <p:pRg st="9" end="9"/>
                                            </p:txEl>
                                          </p:spTgt>
                                        </p:tgtEl>
                                        <p:attrNameLst>
                                          <p:attrName>style.visibility</p:attrName>
                                        </p:attrNameLst>
                                      </p:cBhvr>
                                      <p:to>
                                        <p:strVal val="visible"/>
                                      </p:to>
                                    </p:set>
                                    <p:anim calcmode="lin" valueType="num">
                                      <p:cBhvr additive="base">
                                        <p:cTn id="61" dur="500" fill="hold"/>
                                        <p:tgtEl>
                                          <p:spTgt spid="1228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28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2883">
                                            <p:txEl>
                                              <p:pRg st="10" end="10"/>
                                            </p:txEl>
                                          </p:spTgt>
                                        </p:tgtEl>
                                        <p:attrNameLst>
                                          <p:attrName>style.visibility</p:attrName>
                                        </p:attrNameLst>
                                      </p:cBhvr>
                                      <p:to>
                                        <p:strVal val="visible"/>
                                      </p:to>
                                    </p:set>
                                    <p:anim calcmode="lin" valueType="num">
                                      <p:cBhvr additive="base">
                                        <p:cTn id="67" dur="500" fill="hold"/>
                                        <p:tgtEl>
                                          <p:spTgt spid="12288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288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2883">
                                            <p:txEl>
                                              <p:pRg st="11" end="11"/>
                                            </p:txEl>
                                          </p:spTgt>
                                        </p:tgtEl>
                                        <p:attrNameLst>
                                          <p:attrName>style.visibility</p:attrName>
                                        </p:attrNameLst>
                                      </p:cBhvr>
                                      <p:to>
                                        <p:strVal val="visible"/>
                                      </p:to>
                                    </p:set>
                                    <p:anim calcmode="lin" valueType="num">
                                      <p:cBhvr additive="base">
                                        <p:cTn id="73" dur="500" fill="hold"/>
                                        <p:tgtEl>
                                          <p:spTgt spid="12288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2288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22883">
                                            <p:txEl>
                                              <p:pRg st="12" end="12"/>
                                            </p:txEl>
                                          </p:spTgt>
                                        </p:tgtEl>
                                        <p:attrNameLst>
                                          <p:attrName>style.visibility</p:attrName>
                                        </p:attrNameLst>
                                      </p:cBhvr>
                                      <p:to>
                                        <p:strVal val="visible"/>
                                      </p:to>
                                    </p:set>
                                    <p:anim calcmode="lin" valueType="num">
                                      <p:cBhvr additive="base">
                                        <p:cTn id="79" dur="500" fill="hold"/>
                                        <p:tgtEl>
                                          <p:spTgt spid="12288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2288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122884">
                                            <p:bg/>
                                          </p:spTgt>
                                        </p:tgtEl>
                                        <p:attrNameLst>
                                          <p:attrName>style.visibility</p:attrName>
                                        </p:attrNameLst>
                                      </p:cBhvr>
                                      <p:to>
                                        <p:strVal val="visible"/>
                                      </p:to>
                                    </p:set>
                                    <p:anim calcmode="lin" valueType="num">
                                      <p:cBhvr additive="base">
                                        <p:cTn id="85" dur="500" fill="hold"/>
                                        <p:tgtEl>
                                          <p:spTgt spid="122884">
                                            <p:bg/>
                                          </p:spTgt>
                                        </p:tgtEl>
                                        <p:attrNameLst>
                                          <p:attrName>ppt_x</p:attrName>
                                        </p:attrNameLst>
                                      </p:cBhvr>
                                      <p:tavLst>
                                        <p:tav tm="0">
                                          <p:val>
                                            <p:strVal val="1+#ppt_w/2"/>
                                          </p:val>
                                        </p:tav>
                                        <p:tav tm="100000">
                                          <p:val>
                                            <p:strVal val="#ppt_x"/>
                                          </p:val>
                                        </p:tav>
                                      </p:tavLst>
                                    </p:anim>
                                    <p:anim calcmode="lin" valueType="num">
                                      <p:cBhvr additive="base">
                                        <p:cTn id="86" dur="500" fill="hold"/>
                                        <p:tgtEl>
                                          <p:spTgt spid="122884">
                                            <p:bg/>
                                          </p:spTgt>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3" fill="hold" grpId="0" nodeType="clickEffect">
                                  <p:stCondLst>
                                    <p:cond delay="0"/>
                                  </p:stCondLst>
                                  <p:childTnLst>
                                    <p:set>
                                      <p:cBhvr>
                                        <p:cTn id="90" dur="1" fill="hold">
                                          <p:stCondLst>
                                            <p:cond delay="0"/>
                                          </p:stCondLst>
                                        </p:cTn>
                                        <p:tgtEl>
                                          <p:spTgt spid="122884">
                                            <p:txEl>
                                              <p:pRg st="0" end="0"/>
                                            </p:txEl>
                                          </p:spTgt>
                                        </p:tgtEl>
                                        <p:attrNameLst>
                                          <p:attrName>style.visibility</p:attrName>
                                        </p:attrNameLst>
                                      </p:cBhvr>
                                      <p:to>
                                        <p:strVal val="visible"/>
                                      </p:to>
                                    </p:set>
                                    <p:anim calcmode="lin" valueType="num">
                                      <p:cBhvr additive="base">
                                        <p:cTn id="91" dur="500" fill="hold"/>
                                        <p:tgtEl>
                                          <p:spTgt spid="122884">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2288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3" fill="hold" grpId="0" nodeType="clickEffect">
                                  <p:stCondLst>
                                    <p:cond delay="0"/>
                                  </p:stCondLst>
                                  <p:childTnLst>
                                    <p:set>
                                      <p:cBhvr>
                                        <p:cTn id="96" dur="1" fill="hold">
                                          <p:stCondLst>
                                            <p:cond delay="0"/>
                                          </p:stCondLst>
                                        </p:cTn>
                                        <p:tgtEl>
                                          <p:spTgt spid="122884">
                                            <p:txEl>
                                              <p:pRg st="1" end="1"/>
                                            </p:txEl>
                                          </p:spTgt>
                                        </p:tgtEl>
                                        <p:attrNameLst>
                                          <p:attrName>style.visibility</p:attrName>
                                        </p:attrNameLst>
                                      </p:cBhvr>
                                      <p:to>
                                        <p:strVal val="visible"/>
                                      </p:to>
                                    </p:set>
                                    <p:anim calcmode="lin" valueType="num">
                                      <p:cBhvr additive="base">
                                        <p:cTn id="97" dur="500" fill="hold"/>
                                        <p:tgtEl>
                                          <p:spTgt spid="122884">
                                            <p:txEl>
                                              <p:pRg st="1" end="1"/>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2288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122903"/>
                                        </p:tgtEl>
                                        <p:attrNameLst>
                                          <p:attrName>style.visibility</p:attrName>
                                        </p:attrNameLst>
                                      </p:cBhvr>
                                      <p:to>
                                        <p:strVal val="visible"/>
                                      </p:to>
                                    </p:set>
                                    <p:animEffect transition="in" filter="wipe(down)">
                                      <p:cBhvr>
                                        <p:cTn id="103" dur="500"/>
                                        <p:tgtEl>
                                          <p:spTgt spid="12290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5" fill="hold" grpId="0" nodeType="clickEffect">
                                  <p:stCondLst>
                                    <p:cond delay="0"/>
                                  </p:stCondLst>
                                  <p:childTnLst>
                                    <p:set>
                                      <p:cBhvr>
                                        <p:cTn id="107" dur="1" fill="hold">
                                          <p:stCondLst>
                                            <p:cond delay="0"/>
                                          </p:stCondLst>
                                        </p:cTn>
                                        <p:tgtEl>
                                          <p:spTgt spid="122889"/>
                                        </p:tgtEl>
                                        <p:attrNameLst>
                                          <p:attrName>style.visibility</p:attrName>
                                        </p:attrNameLst>
                                      </p:cBhvr>
                                      <p:to>
                                        <p:strVal val="visible"/>
                                      </p:to>
                                    </p:set>
                                    <p:animEffect transition="in" filter="blinds(vertical)">
                                      <p:cBhvr>
                                        <p:cTn id="108" dur="500"/>
                                        <p:tgtEl>
                                          <p:spTgt spid="12288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2895"/>
                                        </p:tgtEl>
                                        <p:attrNameLst>
                                          <p:attrName>style.visibility</p:attrName>
                                        </p:attrNameLst>
                                      </p:cBhvr>
                                      <p:to>
                                        <p:strVal val="visible"/>
                                      </p:to>
                                    </p:set>
                                    <p:animEffect transition="in" filter="box(out)">
                                      <p:cBhvr>
                                        <p:cTn id="113" dur="500"/>
                                        <p:tgtEl>
                                          <p:spTgt spid="12289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22885"/>
                                        </p:tgtEl>
                                        <p:attrNameLst>
                                          <p:attrName>style.visibility</p:attrName>
                                        </p:attrNameLst>
                                      </p:cBhvr>
                                      <p:to>
                                        <p:strVal val="visible"/>
                                      </p:to>
                                    </p:set>
                                    <p:animEffect transition="in" filter="dissolve">
                                      <p:cBhvr>
                                        <p:cTn id="118" dur="500"/>
                                        <p:tgtEl>
                                          <p:spTgt spid="12288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22888"/>
                                        </p:tgtEl>
                                        <p:attrNameLst>
                                          <p:attrName>style.visibility</p:attrName>
                                        </p:attrNameLst>
                                      </p:cBhvr>
                                      <p:to>
                                        <p:strVal val="visible"/>
                                      </p:to>
                                    </p:set>
                                    <p:animEffect transition="in" filter="dissolve">
                                      <p:cBhvr>
                                        <p:cTn id="123" dur="500"/>
                                        <p:tgtEl>
                                          <p:spTgt spid="12288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22890"/>
                                        </p:tgtEl>
                                        <p:attrNameLst>
                                          <p:attrName>style.visibility</p:attrName>
                                        </p:attrNameLst>
                                      </p:cBhvr>
                                      <p:to>
                                        <p:strVal val="visible"/>
                                      </p:to>
                                    </p:set>
                                    <p:animEffect transition="in" filter="dissolve">
                                      <p:cBhvr>
                                        <p:cTn id="128" dur="500"/>
                                        <p:tgtEl>
                                          <p:spTgt spid="12289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22886"/>
                                        </p:tgtEl>
                                        <p:attrNameLst>
                                          <p:attrName>style.visibility</p:attrName>
                                        </p:attrNameLst>
                                      </p:cBhvr>
                                      <p:to>
                                        <p:strVal val="visible"/>
                                      </p:to>
                                    </p:set>
                                    <p:animEffect transition="in" filter="dissolve">
                                      <p:cBhvr>
                                        <p:cTn id="133" dur="500"/>
                                        <p:tgtEl>
                                          <p:spTgt spid="12288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2893"/>
                                        </p:tgtEl>
                                        <p:attrNameLst>
                                          <p:attrName>style.visibility</p:attrName>
                                        </p:attrNameLst>
                                      </p:cBhvr>
                                      <p:to>
                                        <p:strVal val="visible"/>
                                      </p:to>
                                    </p:set>
                                    <p:animEffect transition="in" filter="dissolve">
                                      <p:cBhvr>
                                        <p:cTn id="138" dur="500"/>
                                        <p:tgtEl>
                                          <p:spTgt spid="122893"/>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22891"/>
                                        </p:tgtEl>
                                        <p:attrNameLst>
                                          <p:attrName>style.visibility</p:attrName>
                                        </p:attrNameLst>
                                      </p:cBhvr>
                                      <p:to>
                                        <p:strVal val="visible"/>
                                      </p:to>
                                    </p:set>
                                    <p:animEffect transition="in" filter="dissolve">
                                      <p:cBhvr>
                                        <p:cTn id="143" dur="500"/>
                                        <p:tgtEl>
                                          <p:spTgt spid="12289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22887"/>
                                        </p:tgtEl>
                                        <p:attrNameLst>
                                          <p:attrName>style.visibility</p:attrName>
                                        </p:attrNameLst>
                                      </p:cBhvr>
                                      <p:to>
                                        <p:strVal val="visible"/>
                                      </p:to>
                                    </p:set>
                                    <p:animEffect transition="in" filter="dissolve">
                                      <p:cBhvr>
                                        <p:cTn id="148" dur="500"/>
                                        <p:tgtEl>
                                          <p:spTgt spid="122887"/>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22894"/>
                                        </p:tgtEl>
                                        <p:attrNameLst>
                                          <p:attrName>style.visibility</p:attrName>
                                        </p:attrNameLst>
                                      </p:cBhvr>
                                      <p:to>
                                        <p:strVal val="visible"/>
                                      </p:to>
                                    </p:set>
                                    <p:animEffect transition="in" filter="dissolve">
                                      <p:cBhvr>
                                        <p:cTn id="153" dur="500"/>
                                        <p:tgtEl>
                                          <p:spTgt spid="122894"/>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122892"/>
                                        </p:tgtEl>
                                        <p:attrNameLst>
                                          <p:attrName>style.visibility</p:attrName>
                                        </p:attrNameLst>
                                      </p:cBhvr>
                                      <p:to>
                                        <p:strVal val="visible"/>
                                      </p:to>
                                    </p:set>
                                    <p:animEffect transition="in" filter="dissolve">
                                      <p:cBhvr>
                                        <p:cTn id="158" dur="500"/>
                                        <p:tgtEl>
                                          <p:spTgt spid="122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build="p" animBg="1" autoUpdateAnimBg="0"/>
      <p:bldP spid="122885" grpId="0" animBg="1" autoUpdateAnimBg="0"/>
      <p:bldP spid="122886" grpId="0" animBg="1" autoUpdateAnimBg="0"/>
      <p:bldP spid="122887" grpId="0" animBg="1" autoUpdateAnimBg="0"/>
      <p:bldP spid="122888" grpId="0" animBg="1" autoUpdateAnimBg="0"/>
      <p:bldP spid="122889" grpId="0" animBg="1" autoUpdateAnimBg="0"/>
      <p:bldP spid="122890" grpId="0" animBg="1" autoUpdateAnimBg="0"/>
      <p:bldP spid="122891" grpId="0" animBg="1" autoUpdateAnimBg="0"/>
      <p:bldP spid="122892" grpId="0" animBg="1" autoUpdateAnimBg="0"/>
      <p:bldP spid="122893" grpId="0" animBg="1" autoUpdateAnimBg="0"/>
      <p:bldP spid="122894" grpId="0" animBg="1" autoUpdateAnimBg="0"/>
      <p:bldP spid="12289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E92F2454-BFC9-4E26-8F2A-2A128E2BB538}" type="slidenum">
              <a:rPr lang="zh-CN" altLang="en-US" b="1">
                <a:solidFill>
                  <a:srgbClr val="FF9900"/>
                </a:solidFill>
              </a:rPr>
              <a:pPr>
                <a:defRPr/>
              </a:pPr>
              <a:t>83</a:t>
            </a:fld>
            <a:r>
              <a:rPr lang="zh-CN" altLang="en-US" b="1"/>
              <a:t> </a:t>
            </a:r>
            <a:r>
              <a:rPr lang="zh-CN" altLang="en-US"/>
              <a:t>页</a:t>
            </a:r>
          </a:p>
        </p:txBody>
      </p:sp>
      <p:sp>
        <p:nvSpPr>
          <p:cNvPr id="121864" name="Rectangle 8"/>
          <p:cNvSpPr>
            <a:spLocks noChangeArrowheads="1"/>
          </p:cNvSpPr>
          <p:nvPr/>
        </p:nvSpPr>
        <p:spPr bwMode="auto">
          <a:xfrm>
            <a:off x="395288" y="188913"/>
            <a:ext cx="8604250" cy="640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zh-CN" altLang="en-US" sz="2400">
                <a:solidFill>
                  <a:srgbClr val="0000FF"/>
                </a:solidFill>
              </a:rPr>
              <a:t>（</a:t>
            </a:r>
            <a:r>
              <a:rPr kumimoji="1" lang="en-US" altLang="zh-CN" sz="2400">
                <a:solidFill>
                  <a:srgbClr val="0000FF"/>
                </a:solidFill>
              </a:rPr>
              <a:t>3</a:t>
            </a:r>
            <a:r>
              <a:rPr kumimoji="1" lang="zh-CN" altLang="en-US" sz="2400">
                <a:solidFill>
                  <a:srgbClr val="0000FF"/>
                </a:solidFill>
              </a:rPr>
              <a:t>）寄存器变量 </a:t>
            </a:r>
            <a:r>
              <a:rPr kumimoji="1" lang="en-US" altLang="zh-CN" sz="2400">
                <a:solidFill>
                  <a:srgbClr val="0000FF"/>
                </a:solidFill>
              </a:rPr>
              <a:t>(register)</a:t>
            </a:r>
          </a:p>
          <a:p>
            <a:pPr marL="342900" indent="-342900" algn="l">
              <a:spcBef>
                <a:spcPct val="20000"/>
              </a:spcBef>
            </a:pPr>
            <a:r>
              <a:rPr kumimoji="1" lang="en-US" altLang="zh-CN" sz="2400">
                <a:solidFill>
                  <a:srgbClr val="0000FF"/>
                </a:solidFill>
              </a:rPr>
              <a:t>  </a:t>
            </a:r>
            <a:r>
              <a:rPr kumimoji="1" lang="zh-CN" altLang="en-US" sz="2400"/>
              <a:t>直接放置在运算器的寄存器中的变量称为寄存器变量</a:t>
            </a:r>
            <a:r>
              <a:rPr kumimoji="1" lang="en-US" altLang="zh-CN" sz="2400"/>
              <a:t>.</a:t>
            </a:r>
          </a:p>
          <a:p>
            <a:pPr marL="342900" indent="-342900" algn="l">
              <a:spcBef>
                <a:spcPct val="20000"/>
              </a:spcBef>
            </a:pPr>
            <a:r>
              <a:rPr kumimoji="1" lang="en-US" altLang="zh-CN" sz="2400">
                <a:solidFill>
                  <a:srgbClr val="006600"/>
                </a:solidFill>
              </a:rPr>
              <a:t>  </a:t>
            </a:r>
            <a:r>
              <a:rPr kumimoji="1" lang="zh-CN" altLang="en-US" sz="2400">
                <a:solidFill>
                  <a:srgbClr val="006600"/>
                </a:solidFill>
              </a:rPr>
              <a:t>定义形式：  </a:t>
            </a:r>
            <a:r>
              <a:rPr kumimoji="1" lang="zh-CN" altLang="en-US" sz="2400">
                <a:solidFill>
                  <a:srgbClr val="FF00FF"/>
                </a:solidFill>
              </a:rPr>
              <a:t> </a:t>
            </a:r>
            <a:r>
              <a:rPr kumimoji="1" lang="en-US" altLang="zh-CN" sz="2400">
                <a:solidFill>
                  <a:srgbClr val="0000FF"/>
                </a:solidFill>
              </a:rPr>
              <a:t>register  </a:t>
            </a:r>
            <a:r>
              <a:rPr kumimoji="1" lang="zh-CN" altLang="en-US" sz="2400">
                <a:solidFill>
                  <a:srgbClr val="0000FF"/>
                </a:solidFill>
              </a:rPr>
              <a:t>类型说明符   变量名；</a:t>
            </a:r>
          </a:p>
          <a:p>
            <a:pPr marL="342900" indent="-342900" algn="l">
              <a:spcBef>
                <a:spcPct val="20000"/>
              </a:spcBef>
            </a:pPr>
            <a:r>
              <a:rPr kumimoji="1" lang="zh-CN" altLang="en-US" sz="2400">
                <a:solidFill>
                  <a:srgbClr val="FF0000"/>
                </a:solidFill>
              </a:rPr>
              <a:t>  作用：</a:t>
            </a:r>
            <a:r>
              <a:rPr kumimoji="1" lang="zh-CN" altLang="en-US" sz="2400"/>
              <a:t>对于使用频繁的变量，定义为寄存器变量，不必从内存而是直接从寄存器中取出参加运算，提高程序执行效率。</a:t>
            </a:r>
          </a:p>
          <a:p>
            <a:pPr marL="342900" indent="-342900" algn="l">
              <a:spcBef>
                <a:spcPct val="20000"/>
              </a:spcBef>
            </a:pPr>
            <a:r>
              <a:rPr kumimoji="1" lang="zh-CN" altLang="en-US" sz="2400">
                <a:solidFill>
                  <a:srgbClr val="FF0000"/>
                </a:solidFill>
              </a:rPr>
              <a:t>  说明：</a:t>
            </a:r>
          </a:p>
          <a:p>
            <a:pPr marL="342900" indent="-342900" algn="l">
              <a:spcBef>
                <a:spcPct val="20000"/>
              </a:spcBef>
              <a:buClr>
                <a:srgbClr val="0000FF"/>
              </a:buClr>
              <a:buSzPct val="110000"/>
              <a:buFont typeface="Wingdings" pitchFamily="2" charset="2"/>
              <a:buChar char="Ø"/>
            </a:pPr>
            <a:r>
              <a:rPr kumimoji="1" lang="zh-CN" altLang="en-US" sz="2400"/>
              <a:t>只有</a:t>
            </a:r>
            <a:r>
              <a:rPr kumimoji="1" lang="zh-CN" altLang="en-US" sz="2400">
                <a:solidFill>
                  <a:srgbClr val="FF0000"/>
                </a:solidFill>
              </a:rPr>
              <a:t>局部自动变量</a:t>
            </a:r>
            <a:r>
              <a:rPr kumimoji="1" lang="zh-CN" altLang="en-US" sz="2400"/>
              <a:t>和</a:t>
            </a:r>
            <a:r>
              <a:rPr kumimoji="1" lang="zh-CN" altLang="en-US" sz="2400">
                <a:solidFill>
                  <a:srgbClr val="FF0000"/>
                </a:solidFill>
              </a:rPr>
              <a:t>形式参数</a:t>
            </a:r>
            <a:r>
              <a:rPr kumimoji="1" lang="zh-CN" altLang="en-US" sz="2400"/>
              <a:t>可作为寄存器变量，其它如局部静态变量和全局变量不可以。</a:t>
            </a:r>
          </a:p>
          <a:p>
            <a:pPr marL="342900" indent="-342900" algn="l">
              <a:spcBef>
                <a:spcPct val="20000"/>
              </a:spcBef>
              <a:buClr>
                <a:srgbClr val="0000FF"/>
              </a:buClr>
              <a:buSzPct val="110000"/>
              <a:buFont typeface="Wingdings" pitchFamily="2" charset="2"/>
              <a:buChar char="Ø"/>
            </a:pPr>
            <a:r>
              <a:rPr kumimoji="1" lang="zh-CN" altLang="en-US" sz="2400"/>
              <a:t>属于</a:t>
            </a:r>
            <a:r>
              <a:rPr kumimoji="1" lang="zh-CN" altLang="en-US" sz="2400">
                <a:solidFill>
                  <a:srgbClr val="FF0000"/>
                </a:solidFill>
              </a:rPr>
              <a:t>动态</a:t>
            </a:r>
            <a:r>
              <a:rPr kumimoji="1" lang="zh-CN" altLang="en-US" sz="2400"/>
              <a:t>存储方式，函数开始调用时为变量分配寄存器空间，函数结束时释放寄存器空间。</a:t>
            </a:r>
          </a:p>
          <a:p>
            <a:pPr marL="342900" indent="-342900" algn="l">
              <a:spcBef>
                <a:spcPct val="20000"/>
              </a:spcBef>
              <a:buClr>
                <a:srgbClr val="0000FF"/>
              </a:buClr>
              <a:buSzPct val="110000"/>
              <a:buFont typeface="Wingdings" pitchFamily="2" charset="2"/>
              <a:buChar char="Ø"/>
            </a:pPr>
            <a:r>
              <a:rPr kumimoji="1" lang="zh-CN" altLang="en-US" sz="2400"/>
              <a:t>只有</a:t>
            </a:r>
            <a:r>
              <a:rPr kumimoji="1" lang="en-US" altLang="zh-CN" sz="2400"/>
              <a:t>int</a:t>
            </a:r>
            <a:r>
              <a:rPr kumimoji="1" lang="zh-CN" altLang="en-US" sz="2400"/>
              <a:t>、</a:t>
            </a:r>
            <a:r>
              <a:rPr kumimoji="1" lang="en-US" altLang="zh-CN" sz="2400"/>
              <a:t>char</a:t>
            </a:r>
            <a:r>
              <a:rPr kumimoji="1" lang="zh-CN" altLang="en-US" sz="2400"/>
              <a:t>和指针类型可定义为寄存器变量，而</a:t>
            </a:r>
            <a:r>
              <a:rPr kumimoji="1" lang="en-US" altLang="zh-CN" sz="2400"/>
              <a:t>long</a:t>
            </a:r>
            <a:r>
              <a:rPr kumimoji="1" lang="zh-CN" altLang="en-US" sz="2400"/>
              <a:t>、</a:t>
            </a:r>
            <a:r>
              <a:rPr kumimoji="1" lang="en-US" altLang="zh-CN" sz="2400"/>
              <a:t>double</a:t>
            </a:r>
            <a:r>
              <a:rPr kumimoji="1" lang="zh-CN" altLang="en-US" sz="2400"/>
              <a:t>和</a:t>
            </a:r>
            <a:r>
              <a:rPr kumimoji="1" lang="en-US" altLang="zh-CN" sz="2400"/>
              <a:t>float</a:t>
            </a:r>
            <a:r>
              <a:rPr kumimoji="1" lang="zh-CN" altLang="en-US" sz="2400"/>
              <a:t>型变量不能设定为寄存器型 。</a:t>
            </a:r>
          </a:p>
          <a:p>
            <a:pPr marL="342900" indent="-342900" algn="l">
              <a:spcBef>
                <a:spcPct val="20000"/>
              </a:spcBef>
              <a:buClr>
                <a:srgbClr val="0000FF"/>
              </a:buClr>
              <a:buSzPct val="110000"/>
              <a:buFont typeface="Wingdings" pitchFamily="2" charset="2"/>
              <a:buChar char="Ø"/>
            </a:pPr>
            <a:r>
              <a:rPr kumimoji="1" lang="zh-CN" altLang="en-US" sz="2400"/>
              <a:t>可用于变量空间分配的寄存器个数依赖于具体的机器。通常为</a:t>
            </a:r>
            <a:r>
              <a:rPr kumimoji="1" lang="en-US" altLang="zh-CN" sz="2400"/>
              <a:t>2</a:t>
            </a:r>
            <a:r>
              <a:rPr kumimoji="1" lang="zh-CN" altLang="en-US" sz="2400"/>
              <a:t>到</a:t>
            </a:r>
            <a:r>
              <a:rPr kumimoji="1" lang="en-US" altLang="zh-CN" sz="2400"/>
              <a:t>3</a:t>
            </a:r>
            <a:r>
              <a:rPr kumimoji="1" lang="zh-CN" altLang="en-US" sz="2400"/>
              <a:t>个，若在一个函数中说明多于</a:t>
            </a:r>
            <a:r>
              <a:rPr kumimoji="1" lang="en-US" altLang="zh-CN" sz="2400"/>
              <a:t>2</a:t>
            </a:r>
            <a:r>
              <a:rPr kumimoji="1" lang="zh-CN" altLang="en-US" sz="2400"/>
              <a:t>到</a:t>
            </a:r>
            <a:r>
              <a:rPr kumimoji="1" lang="en-US" altLang="zh-CN" sz="2400"/>
              <a:t>3</a:t>
            </a:r>
            <a:r>
              <a:rPr kumimoji="1" lang="zh-CN" altLang="en-US" sz="2400"/>
              <a:t>个寄存器变量，编译程序会自动地将它们变为自动变量。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64">
                                            <p:txEl>
                                              <p:pRg st="0" end="0"/>
                                            </p:txEl>
                                          </p:spTgt>
                                        </p:tgtEl>
                                        <p:attrNameLst>
                                          <p:attrName>style.visibility</p:attrName>
                                        </p:attrNameLst>
                                      </p:cBhvr>
                                      <p:to>
                                        <p:strVal val="visible"/>
                                      </p:to>
                                    </p:set>
                                    <p:animEffect transition="in" filter="checkerboard(across)">
                                      <p:cBhvr>
                                        <p:cTn id="7" dur="500"/>
                                        <p:tgtEl>
                                          <p:spTgt spid="1218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64">
                                            <p:txEl>
                                              <p:pRg st="1" end="1"/>
                                            </p:txEl>
                                          </p:spTgt>
                                        </p:tgtEl>
                                        <p:attrNameLst>
                                          <p:attrName>style.visibility</p:attrName>
                                        </p:attrNameLst>
                                      </p:cBhvr>
                                      <p:to>
                                        <p:strVal val="visible"/>
                                      </p:to>
                                    </p:set>
                                    <p:animEffect transition="in" filter="checkerboard(across)">
                                      <p:cBhvr>
                                        <p:cTn id="12" dur="500"/>
                                        <p:tgtEl>
                                          <p:spTgt spid="1218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864">
                                            <p:txEl>
                                              <p:pRg st="2" end="2"/>
                                            </p:txEl>
                                          </p:spTgt>
                                        </p:tgtEl>
                                        <p:attrNameLst>
                                          <p:attrName>style.visibility</p:attrName>
                                        </p:attrNameLst>
                                      </p:cBhvr>
                                      <p:to>
                                        <p:strVal val="visible"/>
                                      </p:to>
                                    </p:set>
                                    <p:animEffect transition="in" filter="checkerboard(across)">
                                      <p:cBhvr>
                                        <p:cTn id="17" dur="500"/>
                                        <p:tgtEl>
                                          <p:spTgt spid="1218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1864">
                                            <p:txEl>
                                              <p:pRg st="3" end="3"/>
                                            </p:txEl>
                                          </p:spTgt>
                                        </p:tgtEl>
                                        <p:attrNameLst>
                                          <p:attrName>style.visibility</p:attrName>
                                        </p:attrNameLst>
                                      </p:cBhvr>
                                      <p:to>
                                        <p:strVal val="visible"/>
                                      </p:to>
                                    </p:set>
                                    <p:animEffect transition="in" filter="checkerboard(across)">
                                      <p:cBhvr>
                                        <p:cTn id="22" dur="500"/>
                                        <p:tgtEl>
                                          <p:spTgt spid="12186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1864">
                                            <p:txEl>
                                              <p:pRg st="4" end="4"/>
                                            </p:txEl>
                                          </p:spTgt>
                                        </p:tgtEl>
                                        <p:attrNameLst>
                                          <p:attrName>style.visibility</p:attrName>
                                        </p:attrNameLst>
                                      </p:cBhvr>
                                      <p:to>
                                        <p:strVal val="visible"/>
                                      </p:to>
                                    </p:set>
                                    <p:animEffect transition="in" filter="checkerboard(across)">
                                      <p:cBhvr>
                                        <p:cTn id="27" dur="500"/>
                                        <p:tgtEl>
                                          <p:spTgt spid="12186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1864">
                                            <p:txEl>
                                              <p:pRg st="5" end="5"/>
                                            </p:txEl>
                                          </p:spTgt>
                                        </p:tgtEl>
                                        <p:attrNameLst>
                                          <p:attrName>style.visibility</p:attrName>
                                        </p:attrNameLst>
                                      </p:cBhvr>
                                      <p:to>
                                        <p:strVal val="visible"/>
                                      </p:to>
                                    </p:set>
                                    <p:animEffect transition="in" filter="checkerboard(across)">
                                      <p:cBhvr>
                                        <p:cTn id="32" dur="500"/>
                                        <p:tgtEl>
                                          <p:spTgt spid="12186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1864">
                                            <p:txEl>
                                              <p:pRg st="6" end="6"/>
                                            </p:txEl>
                                          </p:spTgt>
                                        </p:tgtEl>
                                        <p:attrNameLst>
                                          <p:attrName>style.visibility</p:attrName>
                                        </p:attrNameLst>
                                      </p:cBhvr>
                                      <p:to>
                                        <p:strVal val="visible"/>
                                      </p:to>
                                    </p:set>
                                    <p:animEffect transition="in" filter="checkerboard(across)">
                                      <p:cBhvr>
                                        <p:cTn id="37" dur="500"/>
                                        <p:tgtEl>
                                          <p:spTgt spid="12186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1864">
                                            <p:txEl>
                                              <p:pRg st="7" end="7"/>
                                            </p:txEl>
                                          </p:spTgt>
                                        </p:tgtEl>
                                        <p:attrNameLst>
                                          <p:attrName>style.visibility</p:attrName>
                                        </p:attrNameLst>
                                      </p:cBhvr>
                                      <p:to>
                                        <p:strVal val="visible"/>
                                      </p:to>
                                    </p:set>
                                    <p:animEffect transition="in" filter="checkerboard(across)">
                                      <p:cBhvr>
                                        <p:cTn id="42" dur="500"/>
                                        <p:tgtEl>
                                          <p:spTgt spid="12186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21864">
                                            <p:txEl>
                                              <p:pRg st="8" end="8"/>
                                            </p:txEl>
                                          </p:spTgt>
                                        </p:tgtEl>
                                        <p:attrNameLst>
                                          <p:attrName>style.visibility</p:attrName>
                                        </p:attrNameLst>
                                      </p:cBhvr>
                                      <p:to>
                                        <p:strVal val="visible"/>
                                      </p:to>
                                    </p:set>
                                    <p:animEffect transition="in" filter="checkerboard(across)">
                                      <p:cBhvr>
                                        <p:cTn id="47" dur="500"/>
                                        <p:tgtEl>
                                          <p:spTgt spid="1218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4"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r>
              <a:rPr lang="zh-CN" altLang="en-US" dirty="0"/>
              <a:t>共</a:t>
            </a:r>
            <a:r>
              <a:rPr lang="zh-CN" altLang="en-US" dirty="0">
                <a:solidFill>
                  <a:srgbClr val="FF9900"/>
                </a:solidFill>
              </a:rPr>
              <a:t> </a:t>
            </a:r>
            <a:r>
              <a:rPr lang="en-US" altLang="zh-CN" dirty="0">
                <a:solidFill>
                  <a:srgbClr val="FF9900"/>
                </a:solidFill>
              </a:rPr>
              <a:t>93 </a:t>
            </a:r>
            <a:r>
              <a:rPr lang="zh-CN" altLang="en-US" dirty="0"/>
              <a:t>页   第 </a:t>
            </a:r>
            <a:fld id="{6801997F-85AF-4879-A745-4272D211AD0A}" type="slidenum">
              <a:rPr lang="zh-CN" altLang="en-US" b="1">
                <a:solidFill>
                  <a:srgbClr val="FF9900"/>
                </a:solidFill>
              </a:rPr>
              <a:pPr>
                <a:defRPr/>
              </a:pPr>
              <a:t>84</a:t>
            </a:fld>
            <a:r>
              <a:rPr lang="zh-CN" altLang="en-US" b="1" dirty="0"/>
              <a:t> </a:t>
            </a:r>
            <a:r>
              <a:rPr lang="zh-CN" altLang="en-US" dirty="0"/>
              <a:t>页</a:t>
            </a:r>
          </a:p>
        </p:txBody>
      </p:sp>
      <p:sp>
        <p:nvSpPr>
          <p:cNvPr id="212994" name="Rectangle 2"/>
          <p:cNvSpPr>
            <a:spLocks noGrp="1" noChangeArrowheads="1"/>
          </p:cNvSpPr>
          <p:nvPr>
            <p:ph type="body" idx="1"/>
          </p:nvPr>
        </p:nvSpPr>
        <p:spPr>
          <a:xfrm>
            <a:off x="490538" y="219075"/>
            <a:ext cx="8424862" cy="1504950"/>
          </a:xfrm>
          <a:noFill/>
        </p:spPr>
        <p:txBody>
          <a:bodyPr lIns="91440" tIns="45720" rIns="91440" bIns="45720"/>
          <a:lstStyle/>
          <a:p>
            <a:pPr marL="0" indent="0" defTabSz="914400">
              <a:lnSpc>
                <a:spcPct val="80000"/>
              </a:lnSpc>
              <a:buFontTx/>
              <a:buNone/>
            </a:pPr>
            <a:r>
              <a:rPr lang="en-US" altLang="zh-CN" sz="2400" b="1">
                <a:solidFill>
                  <a:schemeClr val="tx1"/>
                </a:solidFill>
              </a:rPr>
              <a:t>2.  </a:t>
            </a:r>
            <a:r>
              <a:rPr lang="zh-CN" altLang="en-US" sz="2400" b="1">
                <a:solidFill>
                  <a:schemeClr val="tx1"/>
                </a:solidFill>
              </a:rPr>
              <a:t>全局变量的存储类型（外部全局变量、静态全局变量）</a:t>
            </a:r>
          </a:p>
          <a:p>
            <a:pPr marL="0" indent="0" defTabSz="914400">
              <a:lnSpc>
                <a:spcPct val="80000"/>
              </a:lnSpc>
              <a:buFontTx/>
              <a:buNone/>
            </a:pPr>
            <a:r>
              <a:rPr lang="zh-CN" altLang="en-US" sz="2400" b="1">
                <a:solidFill>
                  <a:schemeClr val="hlink"/>
                </a:solidFill>
              </a:rPr>
              <a:t>（</a:t>
            </a:r>
            <a:r>
              <a:rPr lang="en-US" altLang="zh-CN" sz="2400" b="1">
                <a:solidFill>
                  <a:schemeClr val="hlink"/>
                </a:solidFill>
              </a:rPr>
              <a:t>1</a:t>
            </a:r>
            <a:r>
              <a:rPr lang="zh-CN" altLang="en-US" sz="2400" b="1">
                <a:solidFill>
                  <a:schemeClr val="hlink"/>
                </a:solidFill>
              </a:rPr>
              <a:t>）外部全局变量</a:t>
            </a:r>
          </a:p>
          <a:p>
            <a:pPr marL="0" indent="0" defTabSz="914400">
              <a:lnSpc>
                <a:spcPct val="80000"/>
              </a:lnSpc>
              <a:buFontTx/>
              <a:buNone/>
            </a:pPr>
            <a:r>
              <a:rPr lang="zh-CN" altLang="en-US" sz="2400" b="1"/>
              <a:t>        </a:t>
            </a:r>
            <a:r>
              <a:rPr lang="zh-CN" altLang="en-US" sz="2400" b="1">
                <a:solidFill>
                  <a:schemeClr val="tx1"/>
                </a:solidFill>
              </a:rPr>
              <a:t>在多个源程序文件的情况下，如果在一个文件中要引用在其它文件中定义的全局变量，则应该在需要</a:t>
            </a:r>
            <a:r>
              <a:rPr lang="zh-CN" altLang="en-US" sz="2400" b="1">
                <a:solidFill>
                  <a:srgbClr val="CC0000"/>
                </a:solidFill>
              </a:rPr>
              <a:t>引用此变量的文件中</a:t>
            </a:r>
            <a:r>
              <a:rPr lang="zh-CN" altLang="en-US" sz="2400" b="1">
                <a:solidFill>
                  <a:schemeClr val="tx1"/>
                </a:solidFill>
              </a:rPr>
              <a:t>，用</a:t>
            </a:r>
            <a:r>
              <a:rPr lang="en-US" altLang="zh-CN" sz="2400" b="1">
                <a:solidFill>
                  <a:srgbClr val="CC0000"/>
                </a:solidFill>
              </a:rPr>
              <a:t>extern</a:t>
            </a:r>
            <a:r>
              <a:rPr lang="zh-CN" altLang="en-US" sz="2400" b="1">
                <a:solidFill>
                  <a:schemeClr val="tx1"/>
                </a:solidFill>
              </a:rPr>
              <a:t>做说明。例如：</a:t>
            </a:r>
            <a:endParaRPr lang="zh-CN" altLang="en-US" sz="2400">
              <a:solidFill>
                <a:schemeClr val="tx1"/>
              </a:solidFill>
            </a:endParaRPr>
          </a:p>
        </p:txBody>
      </p:sp>
      <p:sp>
        <p:nvSpPr>
          <p:cNvPr id="212995" name="Text Box 3"/>
          <p:cNvSpPr txBox="1">
            <a:spLocks noChangeArrowheads="1"/>
          </p:cNvSpPr>
          <p:nvPr/>
        </p:nvSpPr>
        <p:spPr bwMode="auto">
          <a:xfrm>
            <a:off x="639763" y="2001838"/>
            <a:ext cx="3932237" cy="4801314"/>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en-US" altLang="zh-CN" sz="2400" dirty="0"/>
              <a:t>prog1.c</a:t>
            </a:r>
            <a:r>
              <a:rPr kumimoji="1" lang="zh-CN" altLang="en-US" sz="2400" dirty="0"/>
              <a:t>的内容如下：</a:t>
            </a:r>
          </a:p>
          <a:p>
            <a:pPr algn="l"/>
            <a:r>
              <a:rPr kumimoji="1" lang="en-US" altLang="zh-CN" sz="2400" dirty="0"/>
              <a:t>#include &lt;</a:t>
            </a:r>
            <a:r>
              <a:rPr kumimoji="1" lang="en-US" altLang="zh-CN" sz="2400" dirty="0" err="1"/>
              <a:t>stdio.h</a:t>
            </a:r>
            <a:r>
              <a:rPr kumimoji="1" lang="en-US" altLang="zh-CN" sz="2400" dirty="0"/>
              <a:t>&gt;</a:t>
            </a:r>
          </a:p>
          <a:p>
            <a:pPr algn="l"/>
            <a:r>
              <a:rPr kumimoji="1" lang="en-US" altLang="zh-CN" sz="2400" dirty="0" err="1"/>
              <a:t>int</a:t>
            </a:r>
            <a:r>
              <a:rPr kumimoji="1" lang="en-US" altLang="zh-CN" sz="2400" dirty="0">
                <a:solidFill>
                  <a:srgbClr val="CC0000"/>
                </a:solidFill>
              </a:rPr>
              <a:t> a</a:t>
            </a:r>
            <a:r>
              <a:rPr kumimoji="1" lang="en-US" altLang="zh-CN" sz="2400" dirty="0"/>
              <a:t>;</a:t>
            </a:r>
          </a:p>
          <a:p>
            <a:pPr algn="l"/>
            <a:r>
              <a:rPr kumimoji="1" lang="en-US" altLang="zh-CN" sz="2400" dirty="0"/>
              <a:t>main( )</a:t>
            </a:r>
          </a:p>
          <a:p>
            <a:pPr algn="l"/>
            <a:r>
              <a:rPr kumimoji="1" lang="en-US" altLang="zh-CN" sz="2400" dirty="0"/>
              <a:t>{  </a:t>
            </a:r>
            <a:r>
              <a:rPr kumimoji="1" lang="en-US" altLang="zh-CN" sz="2400" dirty="0" err="1"/>
              <a:t>int</a:t>
            </a:r>
            <a:r>
              <a:rPr kumimoji="1" lang="en-US" altLang="zh-CN" sz="2400" dirty="0"/>
              <a:t> x=6;</a:t>
            </a:r>
          </a:p>
          <a:p>
            <a:pPr algn="l"/>
            <a:r>
              <a:rPr kumimoji="1" lang="en-US" altLang="zh-CN" sz="2400" dirty="0"/>
              <a:t>   void f1();</a:t>
            </a:r>
          </a:p>
          <a:p>
            <a:pPr algn="l"/>
            <a:r>
              <a:rPr kumimoji="1" lang="en-US" altLang="zh-CN" sz="2400" dirty="0"/>
              <a:t>   f1( );</a:t>
            </a:r>
          </a:p>
          <a:p>
            <a:pPr algn="l"/>
            <a:r>
              <a:rPr kumimoji="1" lang="en-US" altLang="zh-CN" sz="2400" dirty="0"/>
              <a:t>}</a:t>
            </a:r>
          </a:p>
          <a:p>
            <a:pPr algn="l"/>
            <a:r>
              <a:rPr kumimoji="1" lang="en-US" altLang="zh-CN" sz="2400" dirty="0"/>
              <a:t>void f1( )</a:t>
            </a:r>
          </a:p>
          <a:p>
            <a:pPr algn="l"/>
            <a:r>
              <a:rPr kumimoji="1" lang="en-US" altLang="zh-CN" sz="2400" dirty="0"/>
              <a:t>{ extern void f2();</a:t>
            </a:r>
          </a:p>
          <a:p>
            <a:pPr algn="l">
              <a:lnSpc>
                <a:spcPct val="75000"/>
              </a:lnSpc>
            </a:pPr>
            <a:r>
              <a:rPr kumimoji="1" lang="en-US" altLang="zh-CN" sz="2000" dirty="0"/>
              <a:t>   </a:t>
            </a:r>
            <a:r>
              <a:rPr kumimoji="1" lang="en-US" altLang="zh-CN" sz="2400" dirty="0"/>
              <a:t>a+=2;</a:t>
            </a:r>
          </a:p>
          <a:p>
            <a:pPr algn="l"/>
            <a:r>
              <a:rPr kumimoji="1" lang="en-US" altLang="zh-CN" sz="2400" dirty="0"/>
              <a:t>  </a:t>
            </a:r>
            <a:r>
              <a:rPr kumimoji="1" lang="en-US" altLang="zh-CN" sz="2400" dirty="0" err="1"/>
              <a:t>printf</a:t>
            </a:r>
            <a:r>
              <a:rPr kumimoji="1" lang="en-US" altLang="zh-CN" sz="2400" dirty="0"/>
              <a:t>("a=%d\n", a);</a:t>
            </a:r>
          </a:p>
          <a:p>
            <a:pPr algn="l"/>
            <a:r>
              <a:rPr kumimoji="1" lang="en-US" altLang="zh-CN" sz="2400" dirty="0"/>
              <a:t>  f2( );}</a:t>
            </a:r>
          </a:p>
        </p:txBody>
      </p:sp>
      <p:sp>
        <p:nvSpPr>
          <p:cNvPr id="212996" name="Text Box 4"/>
          <p:cNvSpPr txBox="1">
            <a:spLocks noChangeArrowheads="1"/>
          </p:cNvSpPr>
          <p:nvPr/>
        </p:nvSpPr>
        <p:spPr bwMode="auto">
          <a:xfrm>
            <a:off x="4643438" y="1758950"/>
            <a:ext cx="3600450" cy="267811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en-US" altLang="zh-CN" sz="2400" dirty="0"/>
              <a:t>prog2.c</a:t>
            </a:r>
            <a:r>
              <a:rPr kumimoji="1" lang="zh-CN" altLang="en-US" sz="2400" dirty="0"/>
              <a:t>的内容为：</a:t>
            </a:r>
          </a:p>
          <a:p>
            <a:pPr algn="l"/>
            <a:r>
              <a:rPr kumimoji="1" lang="en-US" altLang="zh-CN" sz="2400" dirty="0">
                <a:solidFill>
                  <a:srgbClr val="CC0000"/>
                </a:solidFill>
              </a:rPr>
              <a:t>extern </a:t>
            </a:r>
            <a:r>
              <a:rPr kumimoji="1" lang="en-US" altLang="zh-CN" sz="2400" dirty="0" err="1">
                <a:solidFill>
                  <a:srgbClr val="CC0000"/>
                </a:solidFill>
              </a:rPr>
              <a:t>int</a:t>
            </a:r>
            <a:r>
              <a:rPr kumimoji="1" lang="en-US" altLang="zh-CN" sz="2400" dirty="0">
                <a:solidFill>
                  <a:srgbClr val="CC0000"/>
                </a:solidFill>
              </a:rPr>
              <a:t> a;</a:t>
            </a:r>
          </a:p>
          <a:p>
            <a:pPr algn="l"/>
            <a:r>
              <a:rPr kumimoji="1" lang="en-US" altLang="zh-CN" sz="2400" dirty="0"/>
              <a:t>void f2( )</a:t>
            </a:r>
          </a:p>
          <a:p>
            <a:pPr algn="l"/>
            <a:r>
              <a:rPr kumimoji="1" lang="en-US" altLang="zh-CN" sz="2400" dirty="0"/>
              <a:t>{</a:t>
            </a:r>
          </a:p>
          <a:p>
            <a:pPr algn="l"/>
            <a:r>
              <a:rPr kumimoji="1" lang="en-US" altLang="zh-CN" sz="2400" dirty="0"/>
              <a:t>  a++;</a:t>
            </a:r>
          </a:p>
          <a:p>
            <a:pPr algn="l"/>
            <a:r>
              <a:rPr kumimoji="1" lang="en-US" altLang="zh-CN" sz="2400" dirty="0"/>
              <a:t>  </a:t>
            </a:r>
            <a:r>
              <a:rPr kumimoji="1" lang="en-US" altLang="zh-CN" sz="2400" dirty="0" err="1"/>
              <a:t>printf</a:t>
            </a:r>
            <a:r>
              <a:rPr kumimoji="1" lang="en-US" altLang="zh-CN" sz="2400" dirty="0"/>
              <a:t>("a=%d\n", a);</a:t>
            </a:r>
          </a:p>
          <a:p>
            <a:pPr algn="l"/>
            <a:r>
              <a:rPr kumimoji="1" lang="en-US" altLang="zh-CN" sz="2400" dirty="0"/>
              <a:t>} </a:t>
            </a:r>
          </a:p>
        </p:txBody>
      </p:sp>
      <p:sp>
        <p:nvSpPr>
          <p:cNvPr id="212997" name="Line 5"/>
          <p:cNvSpPr>
            <a:spLocks noChangeShapeType="1"/>
          </p:cNvSpPr>
          <p:nvPr/>
        </p:nvSpPr>
        <p:spPr bwMode="auto">
          <a:xfrm flipV="1">
            <a:off x="1331913" y="2349500"/>
            <a:ext cx="3240087" cy="693738"/>
          </a:xfrm>
          <a:prstGeom prst="line">
            <a:avLst/>
          </a:prstGeom>
          <a:noFill/>
          <a:ln w="28575">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 name="Text Box 6"/>
          <p:cNvSpPr txBox="1">
            <a:spLocks noChangeArrowheads="1"/>
          </p:cNvSpPr>
          <p:nvPr/>
        </p:nvSpPr>
        <p:spPr bwMode="auto">
          <a:xfrm>
            <a:off x="322263" y="954088"/>
            <a:ext cx="8642350" cy="708025"/>
          </a:xfrm>
          <a:prstGeom prst="rect">
            <a:avLst/>
          </a:prstGeom>
          <a:solidFill>
            <a:srgbClr val="FF99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000"/>
              <a:t>全局变量是在静态存储区分配存储单元的，默认初值为</a:t>
            </a:r>
            <a:r>
              <a:rPr lang="en-US" altLang="zh-CN" sz="2000"/>
              <a:t>0.</a:t>
            </a:r>
            <a:r>
              <a:rPr lang="zh-CN" altLang="en-US" sz="2000"/>
              <a:t>分为两种</a:t>
            </a:r>
            <a:r>
              <a:rPr lang="en-US" altLang="zh-CN" sz="2000"/>
              <a:t>:</a:t>
            </a:r>
            <a:r>
              <a:rPr lang="zh-CN" altLang="en-US" sz="2000"/>
              <a:t>外部和静态类型。</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728" y="4852096"/>
            <a:ext cx="4202815" cy="112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8"/>
                                        </p:tgtEl>
                                        <p:attrNameLst>
                                          <p:attrName>style.visibility</p:attrName>
                                        </p:attrNameLst>
                                      </p:cBhvr>
                                      <p:to>
                                        <p:strVal val="visible"/>
                                      </p:to>
                                    </p:set>
                                    <p:animEffect transition="in" filter="wipe(left)">
                                      <p:cBhvr>
                                        <p:cTn id="7" dur="500"/>
                                        <p:tgtEl>
                                          <p:spTgt spid="212998"/>
                                        </p:tgtEl>
                                      </p:cBhvr>
                                    </p:animEffect>
                                  </p:childTnLst>
                                  <p:subTnLst>
                                    <p:set>
                                      <p:cBhvr override="childStyle">
                                        <p:cTn dur="1" fill="hold" display="0" masterRel="nextClick" afterEffect="1"/>
                                        <p:tgtEl>
                                          <p:spTgt spid="21299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2994">
                                            <p:txEl>
                                              <p:pRg st="0" end="0"/>
                                            </p:txEl>
                                          </p:spTgt>
                                        </p:tgtEl>
                                        <p:attrNameLst>
                                          <p:attrName>style.visibility</p:attrName>
                                        </p:attrNameLst>
                                      </p:cBhvr>
                                      <p:to>
                                        <p:strVal val="visible"/>
                                      </p:to>
                                    </p:set>
                                    <p:animEffect transition="in" filter="box(in)">
                                      <p:cBhvr>
                                        <p:cTn id="12" dur="500"/>
                                        <p:tgtEl>
                                          <p:spTgt spid="2129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2994">
                                            <p:txEl>
                                              <p:pRg st="1" end="1"/>
                                            </p:txEl>
                                          </p:spTgt>
                                        </p:tgtEl>
                                        <p:attrNameLst>
                                          <p:attrName>style.visibility</p:attrName>
                                        </p:attrNameLst>
                                      </p:cBhvr>
                                      <p:to>
                                        <p:strVal val="visible"/>
                                      </p:to>
                                    </p:set>
                                    <p:animEffect transition="in" filter="box(in)">
                                      <p:cBhvr>
                                        <p:cTn id="17" dur="500"/>
                                        <p:tgtEl>
                                          <p:spTgt spid="21299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2994">
                                            <p:txEl>
                                              <p:pRg st="2" end="2"/>
                                            </p:txEl>
                                          </p:spTgt>
                                        </p:tgtEl>
                                        <p:attrNameLst>
                                          <p:attrName>style.visibility</p:attrName>
                                        </p:attrNameLst>
                                      </p:cBhvr>
                                      <p:to>
                                        <p:strVal val="visible"/>
                                      </p:to>
                                    </p:set>
                                    <p:animEffect transition="in" filter="box(in)">
                                      <p:cBhvr>
                                        <p:cTn id="22" dur="500"/>
                                        <p:tgtEl>
                                          <p:spTgt spid="21299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29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29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12997"/>
                                        </p:tgtEl>
                                        <p:attrNameLst>
                                          <p:attrName>style.visibility</p:attrName>
                                        </p:attrNameLst>
                                      </p:cBhvr>
                                      <p:to>
                                        <p:strVal val="visible"/>
                                      </p:to>
                                    </p:set>
                                    <p:animEffect transition="in" filter="wipe(right)">
                                      <p:cBhvr>
                                        <p:cTn id="35" dur="500"/>
                                        <p:tgtEl>
                                          <p:spTgt spid="21299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4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autoUpdateAnimBg="0"/>
      <p:bldP spid="212995" grpId="0" animBg="1"/>
      <p:bldP spid="212996" grpId="0" animBg="1"/>
      <p:bldP spid="212997" grpId="0" animBg="1"/>
      <p:bldP spid="21299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B736260C-7FA1-4825-A909-222C503A7AA8}" type="slidenum">
              <a:rPr lang="zh-CN" altLang="en-US" b="1">
                <a:solidFill>
                  <a:srgbClr val="FF9900"/>
                </a:solidFill>
              </a:rPr>
              <a:pPr>
                <a:defRPr/>
              </a:pPr>
              <a:t>85</a:t>
            </a:fld>
            <a:r>
              <a:rPr lang="zh-CN" altLang="en-US" b="1"/>
              <a:t> </a:t>
            </a:r>
            <a:r>
              <a:rPr lang="zh-CN" altLang="en-US"/>
              <a:t>页</a:t>
            </a:r>
          </a:p>
        </p:txBody>
      </p:sp>
      <p:sp>
        <p:nvSpPr>
          <p:cNvPr id="214018" name="Rectangle 2"/>
          <p:cNvSpPr>
            <a:spLocks noGrp="1" noChangeArrowheads="1"/>
          </p:cNvSpPr>
          <p:nvPr>
            <p:ph type="body" idx="1"/>
          </p:nvPr>
        </p:nvSpPr>
        <p:spPr>
          <a:xfrm>
            <a:off x="393700" y="228600"/>
            <a:ext cx="8642350" cy="6308725"/>
          </a:xfrm>
          <a:noFill/>
        </p:spPr>
        <p:txBody>
          <a:bodyPr lIns="91440" tIns="45720" rIns="91440" bIns="45720"/>
          <a:lstStyle/>
          <a:p>
            <a:pPr marL="0" indent="0" defTabSz="914400">
              <a:buFontTx/>
              <a:buNone/>
            </a:pPr>
            <a:r>
              <a:rPr lang="zh-CN" altLang="en-US" b="1">
                <a:solidFill>
                  <a:srgbClr val="0000FF"/>
                </a:solidFill>
              </a:rPr>
              <a:t>（</a:t>
            </a:r>
            <a:r>
              <a:rPr lang="en-US" altLang="zh-CN" b="1">
                <a:solidFill>
                  <a:srgbClr val="0000FF"/>
                </a:solidFill>
              </a:rPr>
              <a:t>2</a:t>
            </a:r>
            <a:r>
              <a:rPr lang="zh-CN" altLang="en-US" b="1">
                <a:solidFill>
                  <a:srgbClr val="0000FF"/>
                </a:solidFill>
              </a:rPr>
              <a:t>）静态全局变量</a:t>
            </a:r>
          </a:p>
          <a:p>
            <a:pPr marL="0" indent="0" defTabSz="914400">
              <a:buFontTx/>
              <a:buNone/>
            </a:pPr>
            <a:r>
              <a:rPr lang="zh-CN" altLang="en-US" b="1"/>
              <a:t>       </a:t>
            </a:r>
            <a:r>
              <a:rPr lang="zh-CN" altLang="en-US" sz="2600" b="1">
                <a:solidFill>
                  <a:schemeClr val="tx1"/>
                </a:solidFill>
              </a:rPr>
              <a:t>在</a:t>
            </a:r>
            <a:r>
              <a:rPr lang="zh-CN" altLang="zh-CN" sz="2600" b="1">
                <a:solidFill>
                  <a:schemeClr val="tx1"/>
                </a:solidFill>
              </a:rPr>
              <a:t>一个文件中定义的全局变量仅限于本文件引用，而不能被其它文件访问</a:t>
            </a:r>
            <a:r>
              <a:rPr lang="en-US" altLang="zh-CN" sz="2600" b="1">
                <a:solidFill>
                  <a:schemeClr val="tx1"/>
                </a:solidFill>
              </a:rPr>
              <a:t>,</a:t>
            </a:r>
            <a:r>
              <a:rPr lang="zh-CN" altLang="zh-CN" sz="2600" b="1">
                <a:solidFill>
                  <a:schemeClr val="tx1"/>
                </a:solidFill>
              </a:rPr>
              <a:t>则可以定义</a:t>
            </a:r>
            <a:r>
              <a:rPr lang="zh-CN" altLang="en-US" sz="2600" b="1">
                <a:solidFill>
                  <a:schemeClr val="tx1"/>
                </a:solidFill>
              </a:rPr>
              <a:t>为静态</a:t>
            </a:r>
            <a:r>
              <a:rPr lang="zh-CN" altLang="zh-CN" sz="2600" b="1">
                <a:solidFill>
                  <a:schemeClr val="tx1"/>
                </a:solidFill>
              </a:rPr>
              <a:t>全局变量</a:t>
            </a:r>
            <a:r>
              <a:rPr lang="zh-CN" altLang="en-US" sz="2600" b="1">
                <a:solidFill>
                  <a:schemeClr val="tx1"/>
                </a:solidFill>
              </a:rPr>
              <a:t>。</a:t>
            </a:r>
          </a:p>
          <a:p>
            <a:pPr marL="0" indent="0" defTabSz="914400">
              <a:buFontTx/>
              <a:buNone/>
            </a:pPr>
            <a:r>
              <a:rPr lang="zh-CN" altLang="en-US" sz="2600" b="1">
                <a:solidFill>
                  <a:schemeClr val="tx1"/>
                </a:solidFill>
              </a:rPr>
              <a:t>      例如：   </a:t>
            </a:r>
            <a:r>
              <a:rPr lang="en-US" altLang="zh-CN" sz="2600" b="1">
                <a:solidFill>
                  <a:schemeClr val="tx1"/>
                </a:solidFill>
              </a:rPr>
              <a:t>static    int x;</a:t>
            </a:r>
            <a:r>
              <a:rPr lang="en-US" altLang="zh-CN" sz="2600">
                <a:solidFill>
                  <a:schemeClr val="tx1"/>
                </a:solidFill>
              </a:rPr>
              <a:t> </a:t>
            </a:r>
            <a:endParaRPr lang="en-US" altLang="zh-CN" sz="2600" b="1">
              <a:solidFill>
                <a:schemeClr val="tx1"/>
              </a:solidFill>
            </a:endParaRPr>
          </a:p>
          <a:p>
            <a:pPr marL="0" indent="0" defTabSz="914400">
              <a:buFontTx/>
              <a:buNone/>
            </a:pPr>
            <a:r>
              <a:rPr lang="zh-CN" altLang="en-US" sz="2600" b="1">
                <a:solidFill>
                  <a:srgbClr val="FF0000"/>
                </a:solidFill>
              </a:rPr>
              <a:t>说明： </a:t>
            </a:r>
          </a:p>
          <a:p>
            <a:pPr marL="0" indent="0" defTabSz="914400"/>
            <a:r>
              <a:rPr lang="zh-CN" altLang="en-US" sz="2600" b="1">
                <a:solidFill>
                  <a:schemeClr val="tx1"/>
                </a:solidFill>
              </a:rPr>
              <a:t>外部全局变量与静态全局变量在同一文件内的作用域一样</a:t>
            </a:r>
          </a:p>
          <a:p>
            <a:pPr marL="0" indent="0" defTabSz="914400"/>
            <a:r>
              <a:rPr lang="zh-CN" altLang="en-US" sz="2600" b="1">
                <a:solidFill>
                  <a:schemeClr val="tx1"/>
                </a:solidFill>
              </a:rPr>
              <a:t>外部全局变量可以被多个文件引用，而静态全局变量仅在定义它的文件内有效，在程序的其它文件中不可使用。</a:t>
            </a:r>
          </a:p>
          <a:p>
            <a:pPr marL="0" indent="0" defTabSz="914400">
              <a:buFontTx/>
              <a:buNone/>
            </a:pPr>
            <a:r>
              <a:rPr lang="zh-CN" altLang="en-US" sz="2600" b="1">
                <a:solidFill>
                  <a:schemeClr val="tx1"/>
                </a:solidFill>
              </a:rPr>
              <a:t>    例如：</a:t>
            </a:r>
            <a:r>
              <a:rPr lang="en-US" altLang="zh-CN" sz="2600" b="1">
                <a:solidFill>
                  <a:schemeClr val="tx1"/>
                </a:solidFill>
              </a:rPr>
              <a:t>file1.c                         file2.c</a:t>
            </a:r>
          </a:p>
          <a:p>
            <a:pPr marL="0" indent="0" defTabSz="914400">
              <a:buFontTx/>
              <a:buNone/>
            </a:pPr>
            <a:r>
              <a:rPr lang="en-US" altLang="zh-CN" sz="2600" b="1">
                <a:solidFill>
                  <a:schemeClr val="tx1"/>
                </a:solidFill>
              </a:rPr>
              <a:t>                static int a </a:t>
            </a:r>
            <a:r>
              <a:rPr lang="zh-CN" altLang="en-US" sz="2600" b="1">
                <a:solidFill>
                  <a:schemeClr val="tx1"/>
                </a:solidFill>
              </a:rPr>
              <a:t>；            </a:t>
            </a:r>
            <a:r>
              <a:rPr lang="en-US" altLang="zh-CN" sz="2600" b="1">
                <a:solidFill>
                  <a:schemeClr val="tx1"/>
                </a:solidFill>
              </a:rPr>
              <a:t>extern int a;</a:t>
            </a:r>
          </a:p>
          <a:p>
            <a:pPr marL="0" indent="0" defTabSz="914400">
              <a:buFontTx/>
              <a:buNone/>
            </a:pPr>
            <a:r>
              <a:rPr lang="en-US" altLang="zh-CN" sz="2600" b="1"/>
              <a:t>    </a:t>
            </a:r>
          </a:p>
          <a:p>
            <a:pPr marL="0" indent="0" defTabSz="914400">
              <a:buFontTx/>
              <a:buNone/>
            </a:pPr>
            <a:r>
              <a:rPr lang="en-US" altLang="zh-CN" sz="2600" b="1"/>
              <a:t>  </a:t>
            </a:r>
            <a:r>
              <a:rPr lang="en-US" altLang="zh-CN" sz="2600" b="1">
                <a:solidFill>
                  <a:schemeClr val="tx1"/>
                </a:solidFill>
              </a:rPr>
              <a:t>static int a</a:t>
            </a:r>
            <a:r>
              <a:rPr lang="zh-CN" altLang="en-US" sz="2600" b="1">
                <a:solidFill>
                  <a:srgbClr val="FF0000"/>
                </a:solidFill>
              </a:rPr>
              <a:t>只能用于</a:t>
            </a:r>
            <a:r>
              <a:rPr lang="en-US" altLang="zh-CN" sz="2600" b="1">
                <a:solidFill>
                  <a:srgbClr val="FF0000"/>
                </a:solidFill>
              </a:rPr>
              <a:t>file1.c</a:t>
            </a:r>
            <a:r>
              <a:rPr lang="en-US" altLang="zh-CN" sz="2600" b="1"/>
              <a:t> </a:t>
            </a:r>
            <a:r>
              <a:rPr lang="zh-CN" altLang="en-US" sz="2600" b="1"/>
              <a:t>，</a:t>
            </a:r>
            <a:r>
              <a:rPr lang="zh-CN" altLang="en-US" sz="2600" b="1">
                <a:solidFill>
                  <a:schemeClr val="tx1"/>
                </a:solidFill>
              </a:rPr>
              <a:t>虽然</a:t>
            </a:r>
            <a:r>
              <a:rPr lang="en-US" altLang="zh-CN" sz="2600" b="1">
                <a:solidFill>
                  <a:schemeClr val="tx1"/>
                </a:solidFill>
              </a:rPr>
              <a:t>file2.c</a:t>
            </a:r>
            <a:r>
              <a:rPr lang="zh-CN" altLang="en-US" sz="2600" b="1">
                <a:solidFill>
                  <a:schemeClr val="tx1"/>
                </a:solidFill>
              </a:rPr>
              <a:t>中将 同名变量 </a:t>
            </a:r>
            <a:r>
              <a:rPr lang="en-US" altLang="zh-CN" sz="2600" b="1">
                <a:solidFill>
                  <a:schemeClr val="tx1"/>
                </a:solidFill>
              </a:rPr>
              <a:t>int a</a:t>
            </a:r>
            <a:r>
              <a:rPr lang="zh-CN" altLang="en-US" sz="2600" b="1">
                <a:solidFill>
                  <a:schemeClr val="tx1"/>
                </a:solidFill>
              </a:rPr>
              <a:t>说明为</a:t>
            </a:r>
            <a:r>
              <a:rPr lang="en-US" altLang="zh-CN" sz="2600" b="1">
                <a:solidFill>
                  <a:schemeClr val="tx1"/>
                </a:solidFill>
              </a:rPr>
              <a:t>extern</a:t>
            </a:r>
            <a:r>
              <a:rPr lang="zh-CN" altLang="en-US" sz="2600" b="1">
                <a:solidFill>
                  <a:schemeClr val="tx1"/>
                </a:solidFill>
              </a:rPr>
              <a:t>，但仍无法使用</a:t>
            </a:r>
            <a:r>
              <a:rPr lang="en-US" altLang="zh-CN" sz="2600" b="1">
                <a:solidFill>
                  <a:schemeClr val="tx1"/>
                </a:solidFill>
              </a:rPr>
              <a:t>file1.c </a:t>
            </a:r>
            <a:r>
              <a:rPr lang="zh-CN" altLang="en-US" sz="2600" b="1">
                <a:solidFill>
                  <a:schemeClr val="tx1"/>
                </a:solidFill>
              </a:rPr>
              <a:t>中的 </a:t>
            </a:r>
            <a:r>
              <a:rPr lang="en-US" altLang="zh-CN" sz="2600" b="1">
                <a:solidFill>
                  <a:schemeClr val="tx1"/>
                </a:solidFill>
              </a:rPr>
              <a:t>a</a:t>
            </a:r>
            <a:r>
              <a:rPr lang="zh-CN" altLang="en-US" sz="2600" b="1">
                <a:solidFill>
                  <a:schemeClr val="tx1"/>
                </a:solidFill>
              </a:rPr>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animEffect transition="in" filter="box(in)">
                                      <p:cBhvr>
                                        <p:cTn id="7" dur="500"/>
                                        <p:tgtEl>
                                          <p:spTgt spid="214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4018">
                                            <p:txEl>
                                              <p:pRg st="1" end="1"/>
                                            </p:txEl>
                                          </p:spTgt>
                                        </p:tgtEl>
                                        <p:attrNameLst>
                                          <p:attrName>style.visibility</p:attrName>
                                        </p:attrNameLst>
                                      </p:cBhvr>
                                      <p:to>
                                        <p:strVal val="visible"/>
                                      </p:to>
                                    </p:set>
                                    <p:animEffect transition="in" filter="box(in)">
                                      <p:cBhvr>
                                        <p:cTn id="12" dur="500"/>
                                        <p:tgtEl>
                                          <p:spTgt spid="2140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4018">
                                            <p:txEl>
                                              <p:pRg st="2" end="2"/>
                                            </p:txEl>
                                          </p:spTgt>
                                        </p:tgtEl>
                                        <p:attrNameLst>
                                          <p:attrName>style.visibility</p:attrName>
                                        </p:attrNameLst>
                                      </p:cBhvr>
                                      <p:to>
                                        <p:strVal val="visible"/>
                                      </p:to>
                                    </p:set>
                                    <p:animEffect transition="in" filter="box(in)">
                                      <p:cBhvr>
                                        <p:cTn id="17" dur="500"/>
                                        <p:tgtEl>
                                          <p:spTgt spid="2140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4018">
                                            <p:txEl>
                                              <p:pRg st="3" end="3"/>
                                            </p:txEl>
                                          </p:spTgt>
                                        </p:tgtEl>
                                        <p:attrNameLst>
                                          <p:attrName>style.visibility</p:attrName>
                                        </p:attrNameLst>
                                      </p:cBhvr>
                                      <p:to>
                                        <p:strVal val="visible"/>
                                      </p:to>
                                    </p:set>
                                    <p:animEffect transition="in" filter="box(in)">
                                      <p:cBhvr>
                                        <p:cTn id="22" dur="500"/>
                                        <p:tgtEl>
                                          <p:spTgt spid="2140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4018">
                                            <p:txEl>
                                              <p:pRg st="4" end="4"/>
                                            </p:txEl>
                                          </p:spTgt>
                                        </p:tgtEl>
                                        <p:attrNameLst>
                                          <p:attrName>style.visibility</p:attrName>
                                        </p:attrNameLst>
                                      </p:cBhvr>
                                      <p:to>
                                        <p:strVal val="visible"/>
                                      </p:to>
                                    </p:set>
                                    <p:animEffect transition="in" filter="box(in)">
                                      <p:cBhvr>
                                        <p:cTn id="27" dur="500"/>
                                        <p:tgtEl>
                                          <p:spTgt spid="2140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4018">
                                            <p:txEl>
                                              <p:pRg st="5" end="5"/>
                                            </p:txEl>
                                          </p:spTgt>
                                        </p:tgtEl>
                                        <p:attrNameLst>
                                          <p:attrName>style.visibility</p:attrName>
                                        </p:attrNameLst>
                                      </p:cBhvr>
                                      <p:to>
                                        <p:strVal val="visible"/>
                                      </p:to>
                                    </p:set>
                                    <p:animEffect transition="in" filter="box(in)">
                                      <p:cBhvr>
                                        <p:cTn id="32" dur="500"/>
                                        <p:tgtEl>
                                          <p:spTgt spid="2140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4018">
                                            <p:txEl>
                                              <p:pRg st="6" end="6"/>
                                            </p:txEl>
                                          </p:spTgt>
                                        </p:tgtEl>
                                        <p:attrNameLst>
                                          <p:attrName>style.visibility</p:attrName>
                                        </p:attrNameLst>
                                      </p:cBhvr>
                                      <p:to>
                                        <p:strVal val="visible"/>
                                      </p:to>
                                    </p:set>
                                    <p:animEffect transition="in" filter="box(in)">
                                      <p:cBhvr>
                                        <p:cTn id="37" dur="500"/>
                                        <p:tgtEl>
                                          <p:spTgt spid="2140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14018">
                                            <p:txEl>
                                              <p:pRg st="7" end="7"/>
                                            </p:txEl>
                                          </p:spTgt>
                                        </p:tgtEl>
                                        <p:attrNameLst>
                                          <p:attrName>style.visibility</p:attrName>
                                        </p:attrNameLst>
                                      </p:cBhvr>
                                      <p:to>
                                        <p:strVal val="visible"/>
                                      </p:to>
                                    </p:set>
                                    <p:animEffect transition="in" filter="box(in)">
                                      <p:cBhvr>
                                        <p:cTn id="42" dur="500"/>
                                        <p:tgtEl>
                                          <p:spTgt spid="2140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14018">
                                            <p:txEl>
                                              <p:pRg st="8" end="8"/>
                                            </p:txEl>
                                          </p:spTgt>
                                        </p:tgtEl>
                                        <p:attrNameLst>
                                          <p:attrName>style.visibility</p:attrName>
                                        </p:attrNameLst>
                                      </p:cBhvr>
                                      <p:to>
                                        <p:strVal val="visible"/>
                                      </p:to>
                                    </p:set>
                                    <p:animEffect transition="in" filter="box(in)">
                                      <p:cBhvr>
                                        <p:cTn id="47" dur="500"/>
                                        <p:tgtEl>
                                          <p:spTgt spid="2140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14018">
                                            <p:txEl>
                                              <p:pRg st="9" end="9"/>
                                            </p:txEl>
                                          </p:spTgt>
                                        </p:tgtEl>
                                        <p:attrNameLst>
                                          <p:attrName>style.visibility</p:attrName>
                                        </p:attrNameLst>
                                      </p:cBhvr>
                                      <p:to>
                                        <p:strVal val="visible"/>
                                      </p:to>
                                    </p:set>
                                    <p:animEffect transition="in" filter="box(in)">
                                      <p:cBhvr>
                                        <p:cTn id="52" dur="500"/>
                                        <p:tgtEl>
                                          <p:spTgt spid="214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4294967295"/>
          </p:nvPr>
        </p:nvSpPr>
        <p:spPr>
          <a:xfrm>
            <a:off x="250825" y="188913"/>
            <a:ext cx="8642350" cy="576262"/>
          </a:xfrm>
        </p:spPr>
        <p:txBody>
          <a:bodyPr lIns="91440" tIns="45720" rIns="91440" bIns="45720"/>
          <a:lstStyle/>
          <a:p>
            <a:pPr eaLnBrk="1" hangingPunct="1">
              <a:buFontTx/>
              <a:buNone/>
            </a:pPr>
            <a:r>
              <a:rPr lang="en-US" altLang="zh-CN" b="1">
                <a:solidFill>
                  <a:srgbClr val="000066"/>
                </a:solidFill>
              </a:rPr>
              <a:t>  </a:t>
            </a:r>
            <a:r>
              <a:rPr lang="zh-CN" altLang="en-US" b="1">
                <a:solidFill>
                  <a:srgbClr val="000066"/>
                </a:solidFill>
              </a:rPr>
              <a:t>例： 下面程序由两个文件组成，请分析运行结果。</a:t>
            </a:r>
          </a:p>
        </p:txBody>
      </p:sp>
      <p:sp>
        <p:nvSpPr>
          <p:cNvPr id="95235" name="Text Box 3"/>
          <p:cNvSpPr txBox="1">
            <a:spLocks noChangeArrowheads="1"/>
          </p:cNvSpPr>
          <p:nvPr/>
        </p:nvSpPr>
        <p:spPr bwMode="auto">
          <a:xfrm>
            <a:off x="250825" y="1268413"/>
            <a:ext cx="8642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endParaRPr lang="zh-CN" altLang="zh-CN" sz="2000" b="0"/>
          </a:p>
        </p:txBody>
      </p:sp>
      <p:sp>
        <p:nvSpPr>
          <p:cNvPr id="143364" name="Text Box 4"/>
          <p:cNvSpPr txBox="1">
            <a:spLocks noChangeArrowheads="1"/>
          </p:cNvSpPr>
          <p:nvPr/>
        </p:nvSpPr>
        <p:spPr bwMode="auto">
          <a:xfrm>
            <a:off x="395287" y="636588"/>
            <a:ext cx="6336985" cy="596471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pPr>
            <a:r>
              <a:rPr kumimoji="1" lang="en-US" altLang="zh-CN" sz="2400" dirty="0">
                <a:latin typeface="Arial" charset="0"/>
              </a:rPr>
              <a:t>/* </a:t>
            </a:r>
            <a:r>
              <a:rPr kumimoji="1" lang="zh-CN" altLang="en-US" sz="2400" dirty="0">
                <a:latin typeface="Arial" charset="0"/>
              </a:rPr>
              <a:t>文件一 </a:t>
            </a:r>
            <a:r>
              <a:rPr kumimoji="1" lang="en-US" altLang="zh-CN" sz="2400" dirty="0">
                <a:latin typeface="Arial" charset="0"/>
              </a:rPr>
              <a:t>prog1.c*/</a:t>
            </a:r>
          </a:p>
          <a:p>
            <a:pPr algn="l" eaLnBrk="1" hangingPunct="1"/>
            <a:r>
              <a:rPr kumimoji="1" lang="en-US" altLang="zh-CN" sz="2400" dirty="0">
                <a:latin typeface="Arial" charset="0"/>
              </a:rPr>
              <a:t>#include &lt;</a:t>
            </a:r>
            <a:r>
              <a:rPr kumimoji="1" lang="en-US" altLang="zh-CN" sz="2400" dirty="0" err="1">
                <a:latin typeface="Arial" charset="0"/>
              </a:rPr>
              <a:t>stdio.h</a:t>
            </a:r>
            <a:r>
              <a:rPr kumimoji="1" lang="en-US" altLang="zh-CN" sz="2400" dirty="0">
                <a:latin typeface="Arial" charset="0"/>
              </a:rPr>
              <a:t>&gt;</a:t>
            </a:r>
          </a:p>
          <a:p>
            <a:pPr algn="l" eaLnBrk="1" hangingPunct="1"/>
            <a:r>
              <a:rPr kumimoji="1" lang="en-US" altLang="zh-CN" sz="2400" dirty="0" err="1">
                <a:latin typeface="Arial" charset="0"/>
              </a:rPr>
              <a:t>int</a:t>
            </a:r>
            <a:r>
              <a:rPr kumimoji="1" lang="en-US" altLang="zh-CN" sz="2400" dirty="0">
                <a:latin typeface="Arial" charset="0"/>
              </a:rPr>
              <a:t> x=10,y=10; </a:t>
            </a:r>
          </a:p>
          <a:p>
            <a:pPr algn="l" eaLnBrk="1" hangingPunct="1"/>
            <a:r>
              <a:rPr kumimoji="1" lang="en-US" altLang="zh-CN" sz="2400" dirty="0">
                <a:latin typeface="Arial" charset="0"/>
              </a:rPr>
              <a:t>extern void sub() ; </a:t>
            </a:r>
          </a:p>
          <a:p>
            <a:pPr algn="l" eaLnBrk="1" hangingPunct="1"/>
            <a:r>
              <a:rPr kumimoji="1" lang="en-US" altLang="zh-CN" sz="2400" dirty="0">
                <a:latin typeface="Arial" charset="0"/>
              </a:rPr>
              <a:t>void  add()</a:t>
            </a:r>
          </a:p>
          <a:p>
            <a:pPr algn="l" eaLnBrk="1" hangingPunct="1"/>
            <a:r>
              <a:rPr kumimoji="1" lang="en-US" altLang="zh-CN" sz="2400" dirty="0">
                <a:latin typeface="Arial" charset="0"/>
              </a:rPr>
              <a:t>{    </a:t>
            </a:r>
            <a:r>
              <a:rPr kumimoji="1" lang="en-US" altLang="zh-CN" sz="2400" dirty="0" err="1">
                <a:latin typeface="Arial" charset="0"/>
              </a:rPr>
              <a:t>int</a:t>
            </a:r>
            <a:r>
              <a:rPr kumimoji="1" lang="en-US" altLang="zh-CN" sz="2400" dirty="0">
                <a:latin typeface="Arial" charset="0"/>
              </a:rPr>
              <a:t> y=5;</a:t>
            </a:r>
          </a:p>
          <a:p>
            <a:pPr algn="l" eaLnBrk="1" hangingPunct="1"/>
            <a:r>
              <a:rPr kumimoji="1" lang="en-US" altLang="zh-CN" sz="2400" dirty="0">
                <a:latin typeface="Arial" charset="0"/>
              </a:rPr>
              <a:t>      y=10+x; </a:t>
            </a:r>
          </a:p>
          <a:p>
            <a:pPr algn="l" eaLnBrk="1" hangingPunct="1"/>
            <a:r>
              <a:rPr kumimoji="1" lang="en-US" altLang="zh-CN" sz="2400" dirty="0">
                <a:latin typeface="Arial" charset="0"/>
              </a:rPr>
              <a:t>      x*=2;</a:t>
            </a:r>
          </a:p>
          <a:p>
            <a:pPr algn="l" eaLnBrk="1" hangingPunct="1"/>
            <a:r>
              <a:rPr kumimoji="1" lang="en-US" altLang="zh-CN" sz="2400" dirty="0">
                <a:latin typeface="Arial" charset="0"/>
              </a:rPr>
              <a:t>      </a:t>
            </a:r>
            <a:r>
              <a:rPr kumimoji="1" lang="en-US" altLang="zh-CN" sz="2400" dirty="0" err="1">
                <a:latin typeface="Arial" charset="0"/>
              </a:rPr>
              <a:t>printf</a:t>
            </a:r>
            <a:r>
              <a:rPr kumimoji="1" lang="en-US" altLang="zh-CN" sz="2400" dirty="0">
                <a:latin typeface="Arial" charset="0"/>
              </a:rPr>
              <a:t>("</a:t>
            </a:r>
            <a:r>
              <a:rPr kumimoji="1" lang="en-US" altLang="zh-CN" sz="2400" dirty="0" err="1">
                <a:latin typeface="Arial" charset="0"/>
              </a:rPr>
              <a:t>add:y</a:t>
            </a:r>
            <a:r>
              <a:rPr kumimoji="1" lang="en-US" altLang="zh-CN" sz="2400" dirty="0">
                <a:latin typeface="Arial" charset="0"/>
              </a:rPr>
              <a:t>=%d; ",y); </a:t>
            </a:r>
          </a:p>
          <a:p>
            <a:pPr algn="l" eaLnBrk="1" hangingPunct="1"/>
            <a:r>
              <a:rPr kumimoji="1" lang="en-US" altLang="zh-CN" sz="2400" dirty="0">
                <a:latin typeface="Arial" charset="0"/>
              </a:rPr>
              <a:t>}</a:t>
            </a:r>
          </a:p>
          <a:p>
            <a:pPr algn="l" eaLnBrk="1" hangingPunct="1"/>
            <a:r>
              <a:rPr kumimoji="1" lang="en-US" altLang="zh-CN" sz="2400" dirty="0" err="1">
                <a:latin typeface="Arial" charset="0"/>
              </a:rPr>
              <a:t>int</a:t>
            </a:r>
            <a:r>
              <a:rPr kumimoji="1" lang="en-US" altLang="zh-CN" sz="2400" dirty="0">
                <a:latin typeface="Arial" charset="0"/>
              </a:rPr>
              <a:t> main()</a:t>
            </a:r>
          </a:p>
          <a:p>
            <a:pPr algn="l" eaLnBrk="1" hangingPunct="1"/>
            <a:r>
              <a:rPr kumimoji="1" lang="en-US" altLang="zh-CN" sz="2400" dirty="0">
                <a:latin typeface="Arial" charset="0"/>
              </a:rPr>
              <a:t>{   x+=5;</a:t>
            </a:r>
          </a:p>
          <a:p>
            <a:pPr algn="l" eaLnBrk="1" hangingPunct="1"/>
            <a:r>
              <a:rPr kumimoji="1" lang="en-US" altLang="zh-CN" sz="2400" dirty="0">
                <a:latin typeface="Arial" charset="0"/>
              </a:rPr>
              <a:t>     add();</a:t>
            </a:r>
          </a:p>
          <a:p>
            <a:pPr algn="l" eaLnBrk="1" hangingPunct="1"/>
            <a:r>
              <a:rPr kumimoji="1" lang="en-US" altLang="zh-CN" sz="2400" dirty="0">
                <a:latin typeface="Arial" charset="0"/>
              </a:rPr>
              <a:t>     sub();</a:t>
            </a:r>
          </a:p>
          <a:p>
            <a:pPr algn="l" eaLnBrk="1" hangingPunct="1"/>
            <a:r>
              <a:rPr kumimoji="1" lang="en-US" altLang="zh-CN" sz="2400" dirty="0">
                <a:latin typeface="Arial" charset="0"/>
              </a:rPr>
              <a:t>     </a:t>
            </a:r>
            <a:r>
              <a:rPr kumimoji="1" lang="en-US" altLang="zh-CN" sz="2400" dirty="0" err="1">
                <a:latin typeface="Arial" charset="0"/>
              </a:rPr>
              <a:t>printf</a:t>
            </a:r>
            <a:r>
              <a:rPr kumimoji="1" lang="en-US" altLang="zh-CN" sz="2400" dirty="0">
                <a:latin typeface="Arial" charset="0"/>
              </a:rPr>
              <a:t>("</a:t>
            </a:r>
            <a:r>
              <a:rPr kumimoji="1" lang="en-US" altLang="zh-CN" sz="2400" dirty="0" err="1">
                <a:latin typeface="Arial" charset="0"/>
              </a:rPr>
              <a:t>main:x</a:t>
            </a:r>
            <a:r>
              <a:rPr kumimoji="1" lang="en-US" altLang="zh-CN" sz="2400" dirty="0">
                <a:latin typeface="Arial" charset="0"/>
              </a:rPr>
              <a:t>=%d; </a:t>
            </a:r>
            <a:r>
              <a:rPr kumimoji="1" lang="en-US" altLang="zh-CN" sz="2400" dirty="0" err="1">
                <a:latin typeface="Arial" charset="0"/>
              </a:rPr>
              <a:t>main:y</a:t>
            </a:r>
            <a:r>
              <a:rPr kumimoji="1" lang="en-US" altLang="zh-CN" sz="2400" dirty="0">
                <a:latin typeface="Arial" charset="0"/>
              </a:rPr>
              <a:t>=%d\n",</a:t>
            </a:r>
            <a:r>
              <a:rPr kumimoji="1" lang="en-US" altLang="zh-CN" sz="2400" dirty="0" err="1">
                <a:latin typeface="Arial" charset="0"/>
              </a:rPr>
              <a:t>x,y</a:t>
            </a:r>
            <a:r>
              <a:rPr kumimoji="1" lang="en-US" altLang="zh-CN" sz="2400" dirty="0">
                <a:latin typeface="Arial" charset="0"/>
              </a:rPr>
              <a:t>); </a:t>
            </a:r>
          </a:p>
          <a:p>
            <a:pPr algn="l" eaLnBrk="1" hangingPunct="1"/>
            <a:r>
              <a:rPr kumimoji="1" lang="en-US" altLang="zh-CN" sz="2400" dirty="0">
                <a:latin typeface="Arial" charset="0"/>
              </a:rPr>
              <a:t>}</a:t>
            </a:r>
          </a:p>
        </p:txBody>
      </p:sp>
      <p:sp>
        <p:nvSpPr>
          <p:cNvPr id="143365" name="Text Box 5"/>
          <p:cNvSpPr txBox="1">
            <a:spLocks noChangeArrowheads="1"/>
          </p:cNvSpPr>
          <p:nvPr/>
        </p:nvSpPr>
        <p:spPr bwMode="auto">
          <a:xfrm>
            <a:off x="4859338" y="692150"/>
            <a:ext cx="4105275" cy="2419124"/>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90000"/>
              </a:lnSpc>
            </a:pPr>
            <a:r>
              <a:rPr kumimoji="1" lang="en-US" altLang="zh-CN" sz="2400" dirty="0">
                <a:latin typeface="Arial" charset="0"/>
              </a:rPr>
              <a:t>/* </a:t>
            </a:r>
            <a:r>
              <a:rPr kumimoji="1" lang="zh-CN" altLang="en-US" sz="2400" dirty="0">
                <a:latin typeface="Arial" charset="0"/>
              </a:rPr>
              <a:t>文件二 </a:t>
            </a:r>
            <a:r>
              <a:rPr kumimoji="1" lang="en-US" altLang="zh-CN" sz="2400" dirty="0">
                <a:latin typeface="Arial" charset="0"/>
              </a:rPr>
              <a:t>prog2.c*/</a:t>
            </a:r>
          </a:p>
          <a:p>
            <a:pPr algn="l" eaLnBrk="1" hangingPunct="1">
              <a:lnSpc>
                <a:spcPct val="90000"/>
              </a:lnSpc>
            </a:pPr>
            <a:r>
              <a:rPr kumimoji="1" lang="en-US" altLang="zh-CN" sz="2400" dirty="0">
                <a:latin typeface="Arial" charset="0"/>
              </a:rPr>
              <a:t>extern </a:t>
            </a:r>
            <a:r>
              <a:rPr kumimoji="1" lang="en-US" altLang="zh-CN" sz="2400" dirty="0" err="1">
                <a:latin typeface="Arial" charset="0"/>
              </a:rPr>
              <a:t>int</a:t>
            </a:r>
            <a:r>
              <a:rPr kumimoji="1" lang="en-US" altLang="zh-CN" sz="2400" dirty="0">
                <a:latin typeface="Arial" charset="0"/>
              </a:rPr>
              <a:t> x;</a:t>
            </a:r>
          </a:p>
          <a:p>
            <a:pPr algn="l" eaLnBrk="1" hangingPunct="1">
              <a:lnSpc>
                <a:spcPct val="90000"/>
              </a:lnSpc>
            </a:pPr>
            <a:r>
              <a:rPr kumimoji="1" lang="en-US" altLang="zh-CN" sz="2400" dirty="0">
                <a:latin typeface="Arial" charset="0"/>
              </a:rPr>
              <a:t>void sub()   </a:t>
            </a:r>
          </a:p>
          <a:p>
            <a:pPr algn="l" eaLnBrk="1" hangingPunct="1">
              <a:lnSpc>
                <a:spcPct val="90000"/>
              </a:lnSpc>
            </a:pPr>
            <a:r>
              <a:rPr kumimoji="1" lang="en-US" altLang="zh-CN" sz="2400" dirty="0">
                <a:latin typeface="Arial" charset="0"/>
              </a:rPr>
              <a:t>{    </a:t>
            </a:r>
            <a:r>
              <a:rPr kumimoji="1" lang="en-US" altLang="zh-CN" sz="2400" dirty="0" err="1">
                <a:latin typeface="Arial" charset="0"/>
              </a:rPr>
              <a:t>int</a:t>
            </a:r>
            <a:r>
              <a:rPr kumimoji="1" lang="en-US" altLang="zh-CN" sz="2400" dirty="0">
                <a:latin typeface="Arial" charset="0"/>
              </a:rPr>
              <a:t> y=5;</a:t>
            </a:r>
          </a:p>
          <a:p>
            <a:pPr algn="l" eaLnBrk="1" hangingPunct="1">
              <a:lnSpc>
                <a:spcPct val="90000"/>
              </a:lnSpc>
            </a:pPr>
            <a:r>
              <a:rPr kumimoji="1" lang="en-US" altLang="zh-CN" sz="2400" dirty="0">
                <a:latin typeface="Arial" charset="0"/>
              </a:rPr>
              <a:t>      x-=y;</a:t>
            </a:r>
          </a:p>
          <a:p>
            <a:pPr algn="l" eaLnBrk="1" hangingPunct="1">
              <a:lnSpc>
                <a:spcPct val="90000"/>
              </a:lnSpc>
            </a:pPr>
            <a:r>
              <a:rPr kumimoji="1" lang="en-US" altLang="zh-CN" sz="2400" dirty="0">
                <a:latin typeface="Arial" charset="0"/>
              </a:rPr>
              <a:t>     </a:t>
            </a:r>
            <a:r>
              <a:rPr kumimoji="1" lang="en-US" altLang="zh-CN" sz="2400" dirty="0" err="1">
                <a:latin typeface="Arial" charset="0"/>
              </a:rPr>
              <a:t>printf</a:t>
            </a:r>
            <a:r>
              <a:rPr kumimoji="1" lang="en-US" altLang="zh-CN" sz="2400" dirty="0">
                <a:latin typeface="Arial" charset="0"/>
              </a:rPr>
              <a:t>("</a:t>
            </a:r>
            <a:r>
              <a:rPr kumimoji="1" lang="en-US" altLang="zh-CN" sz="2400" dirty="0" err="1">
                <a:latin typeface="Arial" charset="0"/>
              </a:rPr>
              <a:t>sub:y</a:t>
            </a:r>
            <a:r>
              <a:rPr kumimoji="1" lang="en-US" altLang="zh-CN" sz="2400" dirty="0">
                <a:latin typeface="Arial" charset="0"/>
              </a:rPr>
              <a:t>=%</a:t>
            </a:r>
            <a:r>
              <a:rPr kumimoji="1" lang="en-US" altLang="zh-CN" sz="2400" dirty="0" err="1">
                <a:latin typeface="Arial" charset="0"/>
              </a:rPr>
              <a:t>d;",y</a:t>
            </a:r>
            <a:r>
              <a:rPr kumimoji="1" lang="en-US" altLang="zh-CN" sz="2400" dirty="0">
                <a:latin typeface="Arial" charset="0"/>
              </a:rPr>
              <a:t>); </a:t>
            </a:r>
          </a:p>
          <a:p>
            <a:pPr algn="l" eaLnBrk="1" hangingPunct="1">
              <a:lnSpc>
                <a:spcPct val="90000"/>
              </a:lnSpc>
            </a:pPr>
            <a:r>
              <a:rPr kumimoji="1" lang="en-US" altLang="zh-CN" sz="2400" dirty="0">
                <a:latin typeface="Arial" charset="0"/>
              </a:rPr>
              <a:t>}</a:t>
            </a:r>
          </a:p>
        </p:txBody>
      </p:sp>
      <p:sp>
        <p:nvSpPr>
          <p:cNvPr id="143366" name="Text Box 6"/>
          <p:cNvSpPr txBox="1">
            <a:spLocks noChangeArrowheads="1"/>
          </p:cNvSpPr>
          <p:nvPr/>
        </p:nvSpPr>
        <p:spPr bwMode="auto">
          <a:xfrm>
            <a:off x="5368231" y="3634877"/>
            <a:ext cx="3024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kumimoji="1" lang="zh-CN" altLang="en-US" sz="2400" b="0" dirty="0">
                <a:solidFill>
                  <a:srgbClr val="FF0000"/>
                </a:solidFill>
              </a:rPr>
              <a:t>运行结果：</a:t>
            </a:r>
          </a:p>
        </p:txBody>
      </p:sp>
      <p:pic>
        <p:nvPicPr>
          <p:cNvPr id="1433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4434256"/>
            <a:ext cx="509111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4">
                                            <p:bg/>
                                          </p:spTgt>
                                        </p:tgtEl>
                                        <p:attrNameLst>
                                          <p:attrName>style.visibility</p:attrName>
                                        </p:attrNameLst>
                                      </p:cBhvr>
                                      <p:to>
                                        <p:strVal val="visible"/>
                                      </p:to>
                                    </p:set>
                                    <p:animEffect transition="in" filter="wipe(left)">
                                      <p:cBhvr>
                                        <p:cTn id="7" dur="500"/>
                                        <p:tgtEl>
                                          <p:spTgt spid="14336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xEl>
                                              <p:pRg st="0" end="0"/>
                                            </p:txEl>
                                          </p:spTgt>
                                        </p:tgtEl>
                                        <p:attrNameLst>
                                          <p:attrName>style.visibility</p:attrName>
                                        </p:attrNameLst>
                                      </p:cBhvr>
                                      <p:to>
                                        <p:strVal val="visible"/>
                                      </p:to>
                                    </p:set>
                                    <p:animEffect transition="in" filter="wipe(left)">
                                      <p:cBhvr>
                                        <p:cTn id="12" dur="500"/>
                                        <p:tgtEl>
                                          <p:spTgt spid="1433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4">
                                            <p:txEl>
                                              <p:pRg st="1" end="1"/>
                                            </p:txEl>
                                          </p:spTgt>
                                        </p:tgtEl>
                                        <p:attrNameLst>
                                          <p:attrName>style.visibility</p:attrName>
                                        </p:attrNameLst>
                                      </p:cBhvr>
                                      <p:to>
                                        <p:strVal val="visible"/>
                                      </p:to>
                                    </p:set>
                                    <p:animEffect transition="in" filter="wipe(left)">
                                      <p:cBhvr>
                                        <p:cTn id="17" dur="500"/>
                                        <p:tgtEl>
                                          <p:spTgt spid="1433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4">
                                            <p:txEl>
                                              <p:pRg st="2" end="2"/>
                                            </p:txEl>
                                          </p:spTgt>
                                        </p:tgtEl>
                                        <p:attrNameLst>
                                          <p:attrName>style.visibility</p:attrName>
                                        </p:attrNameLst>
                                      </p:cBhvr>
                                      <p:to>
                                        <p:strVal val="visible"/>
                                      </p:to>
                                    </p:set>
                                    <p:animEffect transition="in" filter="wipe(left)">
                                      <p:cBhvr>
                                        <p:cTn id="22" dur="500"/>
                                        <p:tgtEl>
                                          <p:spTgt spid="1433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364">
                                            <p:txEl>
                                              <p:pRg st="3" end="3"/>
                                            </p:txEl>
                                          </p:spTgt>
                                        </p:tgtEl>
                                        <p:attrNameLst>
                                          <p:attrName>style.visibility</p:attrName>
                                        </p:attrNameLst>
                                      </p:cBhvr>
                                      <p:to>
                                        <p:strVal val="visible"/>
                                      </p:to>
                                    </p:set>
                                    <p:animEffect transition="in" filter="wipe(left)">
                                      <p:cBhvr>
                                        <p:cTn id="27" dur="500"/>
                                        <p:tgtEl>
                                          <p:spTgt spid="14336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364">
                                            <p:txEl>
                                              <p:pRg st="4" end="4"/>
                                            </p:txEl>
                                          </p:spTgt>
                                        </p:tgtEl>
                                        <p:attrNameLst>
                                          <p:attrName>style.visibility</p:attrName>
                                        </p:attrNameLst>
                                      </p:cBhvr>
                                      <p:to>
                                        <p:strVal val="visible"/>
                                      </p:to>
                                    </p:set>
                                    <p:animEffect transition="in" filter="wipe(left)">
                                      <p:cBhvr>
                                        <p:cTn id="32" dur="500"/>
                                        <p:tgtEl>
                                          <p:spTgt spid="14336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364">
                                            <p:txEl>
                                              <p:pRg st="5" end="5"/>
                                            </p:txEl>
                                          </p:spTgt>
                                        </p:tgtEl>
                                        <p:attrNameLst>
                                          <p:attrName>style.visibility</p:attrName>
                                        </p:attrNameLst>
                                      </p:cBhvr>
                                      <p:to>
                                        <p:strVal val="visible"/>
                                      </p:to>
                                    </p:set>
                                    <p:animEffect transition="in" filter="wipe(left)">
                                      <p:cBhvr>
                                        <p:cTn id="37" dur="500"/>
                                        <p:tgtEl>
                                          <p:spTgt spid="14336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364">
                                            <p:txEl>
                                              <p:pRg st="6" end="6"/>
                                            </p:txEl>
                                          </p:spTgt>
                                        </p:tgtEl>
                                        <p:attrNameLst>
                                          <p:attrName>style.visibility</p:attrName>
                                        </p:attrNameLst>
                                      </p:cBhvr>
                                      <p:to>
                                        <p:strVal val="visible"/>
                                      </p:to>
                                    </p:set>
                                    <p:animEffect transition="in" filter="wipe(left)">
                                      <p:cBhvr>
                                        <p:cTn id="42" dur="500"/>
                                        <p:tgtEl>
                                          <p:spTgt spid="14336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364">
                                            <p:txEl>
                                              <p:pRg st="7" end="7"/>
                                            </p:txEl>
                                          </p:spTgt>
                                        </p:tgtEl>
                                        <p:attrNameLst>
                                          <p:attrName>style.visibility</p:attrName>
                                        </p:attrNameLst>
                                      </p:cBhvr>
                                      <p:to>
                                        <p:strVal val="visible"/>
                                      </p:to>
                                    </p:set>
                                    <p:animEffect transition="in" filter="wipe(left)">
                                      <p:cBhvr>
                                        <p:cTn id="47" dur="500"/>
                                        <p:tgtEl>
                                          <p:spTgt spid="14336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3364">
                                            <p:txEl>
                                              <p:pRg st="8" end="8"/>
                                            </p:txEl>
                                          </p:spTgt>
                                        </p:tgtEl>
                                        <p:attrNameLst>
                                          <p:attrName>style.visibility</p:attrName>
                                        </p:attrNameLst>
                                      </p:cBhvr>
                                      <p:to>
                                        <p:strVal val="visible"/>
                                      </p:to>
                                    </p:set>
                                    <p:animEffect transition="in" filter="wipe(left)">
                                      <p:cBhvr>
                                        <p:cTn id="52" dur="500"/>
                                        <p:tgtEl>
                                          <p:spTgt spid="143364">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3364">
                                            <p:txEl>
                                              <p:pRg st="9" end="9"/>
                                            </p:txEl>
                                          </p:spTgt>
                                        </p:tgtEl>
                                        <p:attrNameLst>
                                          <p:attrName>style.visibility</p:attrName>
                                        </p:attrNameLst>
                                      </p:cBhvr>
                                      <p:to>
                                        <p:strVal val="visible"/>
                                      </p:to>
                                    </p:set>
                                    <p:animEffect transition="in" filter="wipe(left)">
                                      <p:cBhvr>
                                        <p:cTn id="57" dur="500"/>
                                        <p:tgtEl>
                                          <p:spTgt spid="143364">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3364">
                                            <p:txEl>
                                              <p:pRg st="10" end="10"/>
                                            </p:txEl>
                                          </p:spTgt>
                                        </p:tgtEl>
                                        <p:attrNameLst>
                                          <p:attrName>style.visibility</p:attrName>
                                        </p:attrNameLst>
                                      </p:cBhvr>
                                      <p:to>
                                        <p:strVal val="visible"/>
                                      </p:to>
                                    </p:set>
                                    <p:animEffect transition="in" filter="wipe(left)">
                                      <p:cBhvr>
                                        <p:cTn id="62" dur="500"/>
                                        <p:tgtEl>
                                          <p:spTgt spid="143364">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3364">
                                            <p:txEl>
                                              <p:pRg st="11" end="11"/>
                                            </p:txEl>
                                          </p:spTgt>
                                        </p:tgtEl>
                                        <p:attrNameLst>
                                          <p:attrName>style.visibility</p:attrName>
                                        </p:attrNameLst>
                                      </p:cBhvr>
                                      <p:to>
                                        <p:strVal val="visible"/>
                                      </p:to>
                                    </p:set>
                                    <p:animEffect transition="in" filter="wipe(left)">
                                      <p:cBhvr>
                                        <p:cTn id="67" dur="500"/>
                                        <p:tgtEl>
                                          <p:spTgt spid="143364">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3364">
                                            <p:txEl>
                                              <p:pRg st="12" end="12"/>
                                            </p:txEl>
                                          </p:spTgt>
                                        </p:tgtEl>
                                        <p:attrNameLst>
                                          <p:attrName>style.visibility</p:attrName>
                                        </p:attrNameLst>
                                      </p:cBhvr>
                                      <p:to>
                                        <p:strVal val="visible"/>
                                      </p:to>
                                    </p:set>
                                    <p:animEffect transition="in" filter="wipe(left)">
                                      <p:cBhvr>
                                        <p:cTn id="72" dur="500"/>
                                        <p:tgtEl>
                                          <p:spTgt spid="143364">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364">
                                            <p:txEl>
                                              <p:pRg st="13" end="13"/>
                                            </p:txEl>
                                          </p:spTgt>
                                        </p:tgtEl>
                                        <p:attrNameLst>
                                          <p:attrName>style.visibility</p:attrName>
                                        </p:attrNameLst>
                                      </p:cBhvr>
                                      <p:to>
                                        <p:strVal val="visible"/>
                                      </p:to>
                                    </p:set>
                                    <p:animEffect transition="in" filter="wipe(left)">
                                      <p:cBhvr>
                                        <p:cTn id="77" dur="500"/>
                                        <p:tgtEl>
                                          <p:spTgt spid="143364">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364">
                                            <p:txEl>
                                              <p:pRg st="14" end="14"/>
                                            </p:txEl>
                                          </p:spTgt>
                                        </p:tgtEl>
                                        <p:attrNameLst>
                                          <p:attrName>style.visibility</p:attrName>
                                        </p:attrNameLst>
                                      </p:cBhvr>
                                      <p:to>
                                        <p:strVal val="visible"/>
                                      </p:to>
                                    </p:set>
                                    <p:animEffect transition="in" filter="wipe(left)">
                                      <p:cBhvr>
                                        <p:cTn id="82" dur="500"/>
                                        <p:tgtEl>
                                          <p:spTgt spid="143364">
                                            <p:txEl>
                                              <p:pRg st="14" end="1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3364">
                                            <p:txEl>
                                              <p:pRg st="15" end="15"/>
                                            </p:txEl>
                                          </p:spTgt>
                                        </p:tgtEl>
                                        <p:attrNameLst>
                                          <p:attrName>style.visibility</p:attrName>
                                        </p:attrNameLst>
                                      </p:cBhvr>
                                      <p:to>
                                        <p:strVal val="visible"/>
                                      </p:to>
                                    </p:set>
                                    <p:animEffect transition="in" filter="wipe(left)">
                                      <p:cBhvr>
                                        <p:cTn id="87" dur="500"/>
                                        <p:tgtEl>
                                          <p:spTgt spid="143364">
                                            <p:txEl>
                                              <p:pRg st="15" end="15"/>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3365">
                                            <p:bg/>
                                          </p:spTgt>
                                        </p:tgtEl>
                                        <p:attrNameLst>
                                          <p:attrName>style.visibility</p:attrName>
                                        </p:attrNameLst>
                                      </p:cBhvr>
                                      <p:to>
                                        <p:strVal val="visible"/>
                                      </p:to>
                                    </p:set>
                                    <p:animEffect transition="in" filter="wipe(left)">
                                      <p:cBhvr>
                                        <p:cTn id="92" dur="500"/>
                                        <p:tgtEl>
                                          <p:spTgt spid="143365">
                                            <p:bg/>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3365">
                                            <p:txEl>
                                              <p:pRg st="0" end="0"/>
                                            </p:txEl>
                                          </p:spTgt>
                                        </p:tgtEl>
                                        <p:attrNameLst>
                                          <p:attrName>style.visibility</p:attrName>
                                        </p:attrNameLst>
                                      </p:cBhvr>
                                      <p:to>
                                        <p:strVal val="visible"/>
                                      </p:to>
                                    </p:set>
                                    <p:animEffect transition="in" filter="wipe(left)">
                                      <p:cBhvr>
                                        <p:cTn id="97" dur="500"/>
                                        <p:tgtEl>
                                          <p:spTgt spid="14336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3365">
                                            <p:txEl>
                                              <p:pRg st="1" end="1"/>
                                            </p:txEl>
                                          </p:spTgt>
                                        </p:tgtEl>
                                        <p:attrNameLst>
                                          <p:attrName>style.visibility</p:attrName>
                                        </p:attrNameLst>
                                      </p:cBhvr>
                                      <p:to>
                                        <p:strVal val="visible"/>
                                      </p:to>
                                    </p:set>
                                    <p:animEffect transition="in" filter="wipe(left)">
                                      <p:cBhvr>
                                        <p:cTn id="102" dur="500"/>
                                        <p:tgtEl>
                                          <p:spTgt spid="143365">
                                            <p:txEl>
                                              <p:pRg st="1" end="1"/>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43365">
                                            <p:txEl>
                                              <p:pRg st="2" end="2"/>
                                            </p:txEl>
                                          </p:spTgt>
                                        </p:tgtEl>
                                        <p:attrNameLst>
                                          <p:attrName>style.visibility</p:attrName>
                                        </p:attrNameLst>
                                      </p:cBhvr>
                                      <p:to>
                                        <p:strVal val="visible"/>
                                      </p:to>
                                    </p:set>
                                    <p:animEffect transition="in" filter="wipe(left)">
                                      <p:cBhvr>
                                        <p:cTn id="107" dur="500"/>
                                        <p:tgtEl>
                                          <p:spTgt spid="143365">
                                            <p:txEl>
                                              <p:pRg st="2" end="2"/>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43365">
                                            <p:txEl>
                                              <p:pRg st="3" end="3"/>
                                            </p:txEl>
                                          </p:spTgt>
                                        </p:tgtEl>
                                        <p:attrNameLst>
                                          <p:attrName>style.visibility</p:attrName>
                                        </p:attrNameLst>
                                      </p:cBhvr>
                                      <p:to>
                                        <p:strVal val="visible"/>
                                      </p:to>
                                    </p:set>
                                    <p:animEffect transition="in" filter="wipe(left)">
                                      <p:cBhvr>
                                        <p:cTn id="112" dur="500"/>
                                        <p:tgtEl>
                                          <p:spTgt spid="143365">
                                            <p:txEl>
                                              <p:pRg st="3" end="3"/>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3365">
                                            <p:txEl>
                                              <p:pRg st="4" end="4"/>
                                            </p:txEl>
                                          </p:spTgt>
                                        </p:tgtEl>
                                        <p:attrNameLst>
                                          <p:attrName>style.visibility</p:attrName>
                                        </p:attrNameLst>
                                      </p:cBhvr>
                                      <p:to>
                                        <p:strVal val="visible"/>
                                      </p:to>
                                    </p:set>
                                    <p:animEffect transition="in" filter="wipe(left)">
                                      <p:cBhvr>
                                        <p:cTn id="117" dur="500"/>
                                        <p:tgtEl>
                                          <p:spTgt spid="143365">
                                            <p:txEl>
                                              <p:pRg st="4" end="4"/>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43365">
                                            <p:txEl>
                                              <p:pRg st="5" end="5"/>
                                            </p:txEl>
                                          </p:spTgt>
                                        </p:tgtEl>
                                        <p:attrNameLst>
                                          <p:attrName>style.visibility</p:attrName>
                                        </p:attrNameLst>
                                      </p:cBhvr>
                                      <p:to>
                                        <p:strVal val="visible"/>
                                      </p:to>
                                    </p:set>
                                    <p:animEffect transition="in" filter="wipe(left)">
                                      <p:cBhvr>
                                        <p:cTn id="122" dur="500"/>
                                        <p:tgtEl>
                                          <p:spTgt spid="143365">
                                            <p:txEl>
                                              <p:pRg st="5" end="5"/>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43365">
                                            <p:txEl>
                                              <p:pRg st="6" end="6"/>
                                            </p:txEl>
                                          </p:spTgt>
                                        </p:tgtEl>
                                        <p:attrNameLst>
                                          <p:attrName>style.visibility</p:attrName>
                                        </p:attrNameLst>
                                      </p:cBhvr>
                                      <p:to>
                                        <p:strVal val="visible"/>
                                      </p:to>
                                    </p:set>
                                    <p:animEffect transition="in" filter="wipe(left)">
                                      <p:cBhvr>
                                        <p:cTn id="127" dur="500"/>
                                        <p:tgtEl>
                                          <p:spTgt spid="143365">
                                            <p:txEl>
                                              <p:pRg st="6" end="6"/>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43366"/>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nodeType="clickEffect">
                                  <p:stCondLst>
                                    <p:cond delay="0"/>
                                  </p:stCondLst>
                                  <p:childTnLst>
                                    <p:set>
                                      <p:cBhvr>
                                        <p:cTn id="135" dur="1" fill="hold">
                                          <p:stCondLst>
                                            <p:cond delay="0"/>
                                          </p:stCondLst>
                                        </p:cTn>
                                        <p:tgtEl>
                                          <p:spTgt spid="143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uild="p" animBg="1"/>
      <p:bldP spid="143365" grpId="0" build="p" animBg="1"/>
      <p:bldP spid="14336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646D4ED0-5F72-4E72-BF04-2061CEAC50AE}" type="slidenum">
              <a:rPr lang="zh-CN" altLang="en-US" b="1">
                <a:solidFill>
                  <a:srgbClr val="FF9900"/>
                </a:solidFill>
              </a:rPr>
              <a:pPr>
                <a:defRPr/>
              </a:pPr>
              <a:t>87</a:t>
            </a:fld>
            <a:r>
              <a:rPr lang="zh-CN" altLang="en-US" b="1"/>
              <a:t> </a:t>
            </a:r>
            <a:r>
              <a:rPr lang="zh-CN" altLang="en-US"/>
              <a:t>页</a:t>
            </a:r>
          </a:p>
        </p:txBody>
      </p:sp>
      <p:sp>
        <p:nvSpPr>
          <p:cNvPr id="215042" name="Rectangle 2"/>
          <p:cNvSpPr>
            <a:spLocks noChangeArrowheads="1"/>
          </p:cNvSpPr>
          <p:nvPr/>
        </p:nvSpPr>
        <p:spPr bwMode="auto">
          <a:xfrm>
            <a:off x="468313" y="98425"/>
            <a:ext cx="770413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kumimoji="1" lang="en-US" altLang="zh-CN" sz="2800">
                <a:latin typeface="宋体" charset="-122"/>
              </a:rPr>
              <a:t>8.</a:t>
            </a:r>
            <a:r>
              <a:rPr kumimoji="1" lang="en-US" altLang="zh-CN" sz="2800">
                <a:solidFill>
                  <a:schemeClr val="tx2"/>
                </a:solidFill>
                <a:latin typeface="宋体" charset="-122"/>
              </a:rPr>
              <a:t>5  </a:t>
            </a:r>
            <a:r>
              <a:rPr kumimoji="1" lang="zh-CN" altLang="en-US" sz="2800">
                <a:solidFill>
                  <a:schemeClr val="tx2"/>
                </a:solidFill>
                <a:latin typeface="宋体" charset="-122"/>
              </a:rPr>
              <a:t>内部函数和外部函数</a:t>
            </a:r>
          </a:p>
        </p:txBody>
      </p:sp>
      <p:sp>
        <p:nvSpPr>
          <p:cNvPr id="215043" name="Rectangle 3"/>
          <p:cNvSpPr>
            <a:spLocks noChangeArrowheads="1"/>
          </p:cNvSpPr>
          <p:nvPr/>
        </p:nvSpPr>
        <p:spPr bwMode="auto">
          <a:xfrm>
            <a:off x="539750" y="765175"/>
            <a:ext cx="83820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pPr>
            <a:r>
              <a:rPr kumimoji="1" lang="en-US" altLang="zh-CN" sz="2800">
                <a:solidFill>
                  <a:srgbClr val="006600"/>
                </a:solidFill>
              </a:rPr>
              <a:t>1 . </a:t>
            </a:r>
            <a:r>
              <a:rPr kumimoji="1" lang="zh-CN" altLang="en-US" sz="2800">
                <a:solidFill>
                  <a:srgbClr val="006600"/>
                </a:solidFill>
              </a:rPr>
              <a:t>内部函数</a:t>
            </a:r>
            <a:r>
              <a:rPr kumimoji="1" lang="en-US" altLang="zh-CN" sz="2800">
                <a:solidFill>
                  <a:srgbClr val="006600"/>
                </a:solidFill>
              </a:rPr>
              <a:t>(</a:t>
            </a:r>
            <a:r>
              <a:rPr kumimoji="1" lang="zh-CN" altLang="en-US" sz="2800">
                <a:solidFill>
                  <a:srgbClr val="006600"/>
                </a:solidFill>
              </a:rPr>
              <a:t>静态函数）</a:t>
            </a:r>
            <a:endParaRPr kumimoji="1" lang="zh-CN" altLang="en-US" sz="2800"/>
          </a:p>
          <a:p>
            <a:pPr marL="342900" indent="-342900" algn="l">
              <a:spcBef>
                <a:spcPct val="20000"/>
              </a:spcBef>
            </a:pPr>
            <a:r>
              <a:rPr kumimoji="1" lang="zh-CN" altLang="en-US" sz="2800">
                <a:solidFill>
                  <a:srgbClr val="0000FF"/>
                </a:solidFill>
              </a:rPr>
              <a:t>定义</a:t>
            </a:r>
            <a:r>
              <a:rPr kumimoji="1" lang="zh-CN" altLang="en-US" sz="2800">
                <a:solidFill>
                  <a:schemeClr val="accent2"/>
                </a:solidFill>
              </a:rPr>
              <a:t>：</a:t>
            </a:r>
            <a:r>
              <a:rPr kumimoji="1" lang="zh-CN" altLang="en-US" sz="2800"/>
              <a:t>只能被本文件中其它函数调用，称为内部函数。</a:t>
            </a:r>
          </a:p>
          <a:p>
            <a:pPr marL="342900" indent="-342900" algn="l">
              <a:spcBef>
                <a:spcPct val="20000"/>
              </a:spcBef>
            </a:pPr>
            <a:r>
              <a:rPr kumimoji="1" lang="zh-CN" altLang="en-US" sz="2800">
                <a:solidFill>
                  <a:srgbClr val="0000FF"/>
                </a:solidFill>
              </a:rPr>
              <a:t>定义格式</a:t>
            </a:r>
            <a:r>
              <a:rPr kumimoji="1" lang="zh-CN" altLang="en-US" sz="2800">
                <a:solidFill>
                  <a:schemeClr val="accent2"/>
                </a:solidFill>
              </a:rPr>
              <a:t>：</a:t>
            </a:r>
          </a:p>
          <a:p>
            <a:pPr marL="342900" indent="-342900" algn="l">
              <a:spcBef>
                <a:spcPct val="20000"/>
              </a:spcBef>
            </a:pPr>
            <a:r>
              <a:rPr kumimoji="1" lang="zh-CN" altLang="en-US" sz="2800">
                <a:solidFill>
                  <a:schemeClr val="accent2"/>
                </a:solidFill>
              </a:rPr>
              <a:t>      </a:t>
            </a:r>
            <a:r>
              <a:rPr kumimoji="1" lang="zh-CN" altLang="en-US" sz="2800"/>
              <a:t> </a:t>
            </a:r>
            <a:r>
              <a:rPr kumimoji="1" lang="en-US" altLang="zh-CN" sz="2800">
                <a:solidFill>
                  <a:srgbClr val="FF0000"/>
                </a:solidFill>
              </a:rPr>
              <a:t>static  </a:t>
            </a:r>
            <a:r>
              <a:rPr kumimoji="1" lang="zh-CN" altLang="en-US" sz="2800">
                <a:solidFill>
                  <a:srgbClr val="FF0000"/>
                </a:solidFill>
              </a:rPr>
              <a:t>类型标识符  函数名（形参表）函数体</a:t>
            </a:r>
          </a:p>
          <a:p>
            <a:pPr marL="342900" indent="-342900" algn="l">
              <a:spcBef>
                <a:spcPct val="20000"/>
              </a:spcBef>
            </a:pPr>
            <a:r>
              <a:rPr kumimoji="1" lang="zh-CN" altLang="en-US" sz="2800"/>
              <a:t>    例如：</a:t>
            </a:r>
            <a:r>
              <a:rPr kumimoji="1" lang="en-US" altLang="zh-CN" sz="2800"/>
              <a:t>static int fun(a, b)</a:t>
            </a:r>
          </a:p>
          <a:p>
            <a:pPr marL="342900" indent="-342900" algn="l">
              <a:spcBef>
                <a:spcPct val="20000"/>
              </a:spcBef>
            </a:pPr>
            <a:r>
              <a:rPr kumimoji="1" lang="en-US" altLang="zh-CN" sz="2800"/>
              <a:t>                 {  ······  }</a:t>
            </a:r>
          </a:p>
          <a:p>
            <a:pPr marL="342900" indent="-342900" algn="l">
              <a:spcBef>
                <a:spcPct val="20000"/>
              </a:spcBef>
            </a:pPr>
            <a:r>
              <a:rPr kumimoji="1" lang="zh-CN" altLang="en-US" sz="2800">
                <a:solidFill>
                  <a:srgbClr val="0000FF"/>
                </a:solidFill>
              </a:rPr>
              <a:t>作用</a:t>
            </a:r>
            <a:r>
              <a:rPr kumimoji="1" lang="zh-CN" altLang="en-US" sz="2800">
                <a:solidFill>
                  <a:schemeClr val="accent2"/>
                </a:solidFill>
              </a:rPr>
              <a:t>：</a:t>
            </a:r>
            <a:r>
              <a:rPr kumimoji="1" lang="zh-CN" altLang="en-US" sz="2800"/>
              <a:t>函数的作用域限于所在文件，不同文件中同名函数互不干扰，便于程序的格式化。</a:t>
            </a:r>
          </a:p>
          <a:p>
            <a:pPr marL="342900" indent="-342900" algn="l">
              <a:spcBef>
                <a:spcPct val="20000"/>
              </a:spcBef>
            </a:pP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linds(horizontal)">
                                      <p:cBhvr>
                                        <p:cTn id="7" dur="500"/>
                                        <p:tgtEl>
                                          <p:spTgt spid="215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0" end="0"/>
                                            </p:txEl>
                                          </p:spTgt>
                                        </p:tgtEl>
                                        <p:attrNameLst>
                                          <p:attrName>style.visibility</p:attrName>
                                        </p:attrNameLst>
                                      </p:cBhvr>
                                      <p:to>
                                        <p:strVal val="visible"/>
                                      </p:to>
                                    </p:set>
                                    <p:animEffect transition="in" filter="wipe(left)">
                                      <p:cBhvr>
                                        <p:cTn id="12" dur="500"/>
                                        <p:tgtEl>
                                          <p:spTgt spid="215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1" end="1"/>
                                            </p:txEl>
                                          </p:spTgt>
                                        </p:tgtEl>
                                        <p:attrNameLst>
                                          <p:attrName>style.visibility</p:attrName>
                                        </p:attrNameLst>
                                      </p:cBhvr>
                                      <p:to>
                                        <p:strVal val="visible"/>
                                      </p:to>
                                    </p:set>
                                    <p:animEffect transition="in" filter="wipe(left)">
                                      <p:cBhvr>
                                        <p:cTn id="17" dur="500"/>
                                        <p:tgtEl>
                                          <p:spTgt spid="2150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43">
                                            <p:txEl>
                                              <p:pRg st="2" end="2"/>
                                            </p:txEl>
                                          </p:spTgt>
                                        </p:tgtEl>
                                        <p:attrNameLst>
                                          <p:attrName>style.visibility</p:attrName>
                                        </p:attrNameLst>
                                      </p:cBhvr>
                                      <p:to>
                                        <p:strVal val="visible"/>
                                      </p:to>
                                    </p:set>
                                    <p:animEffect transition="in" filter="wipe(left)">
                                      <p:cBhvr>
                                        <p:cTn id="22" dur="500"/>
                                        <p:tgtEl>
                                          <p:spTgt spid="2150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43">
                                            <p:txEl>
                                              <p:pRg st="3" end="3"/>
                                            </p:txEl>
                                          </p:spTgt>
                                        </p:tgtEl>
                                        <p:attrNameLst>
                                          <p:attrName>style.visibility</p:attrName>
                                        </p:attrNameLst>
                                      </p:cBhvr>
                                      <p:to>
                                        <p:strVal val="visible"/>
                                      </p:to>
                                    </p:set>
                                    <p:animEffect transition="in" filter="wipe(left)">
                                      <p:cBhvr>
                                        <p:cTn id="27" dur="500"/>
                                        <p:tgtEl>
                                          <p:spTgt spid="2150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43">
                                            <p:txEl>
                                              <p:pRg st="4" end="4"/>
                                            </p:txEl>
                                          </p:spTgt>
                                        </p:tgtEl>
                                        <p:attrNameLst>
                                          <p:attrName>style.visibility</p:attrName>
                                        </p:attrNameLst>
                                      </p:cBhvr>
                                      <p:to>
                                        <p:strVal val="visible"/>
                                      </p:to>
                                    </p:set>
                                    <p:animEffect transition="in" filter="wipe(left)">
                                      <p:cBhvr>
                                        <p:cTn id="32" dur="500"/>
                                        <p:tgtEl>
                                          <p:spTgt spid="2150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43">
                                            <p:txEl>
                                              <p:pRg st="5" end="5"/>
                                            </p:txEl>
                                          </p:spTgt>
                                        </p:tgtEl>
                                        <p:attrNameLst>
                                          <p:attrName>style.visibility</p:attrName>
                                        </p:attrNameLst>
                                      </p:cBhvr>
                                      <p:to>
                                        <p:strVal val="visible"/>
                                      </p:to>
                                    </p:set>
                                    <p:animEffect transition="in" filter="wipe(left)">
                                      <p:cBhvr>
                                        <p:cTn id="37" dur="500"/>
                                        <p:tgtEl>
                                          <p:spTgt spid="21504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43">
                                            <p:txEl>
                                              <p:pRg st="6" end="6"/>
                                            </p:txEl>
                                          </p:spTgt>
                                        </p:tgtEl>
                                        <p:attrNameLst>
                                          <p:attrName>style.visibility</p:attrName>
                                        </p:attrNameLst>
                                      </p:cBhvr>
                                      <p:to>
                                        <p:strVal val="visible"/>
                                      </p:to>
                                    </p:set>
                                    <p:animEffect transition="in" filter="wipe(left)">
                                      <p:cBhvr>
                                        <p:cTn id="42" dur="5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389FCD5-AB9F-4967-94DF-6DAF756CA0A4}" type="slidenum">
              <a:rPr lang="zh-CN" altLang="en-US" b="1">
                <a:solidFill>
                  <a:srgbClr val="FF9900"/>
                </a:solidFill>
              </a:rPr>
              <a:pPr>
                <a:defRPr/>
              </a:pPr>
              <a:t>88</a:t>
            </a:fld>
            <a:r>
              <a:rPr lang="zh-CN" altLang="en-US" b="1"/>
              <a:t> </a:t>
            </a:r>
            <a:r>
              <a:rPr lang="zh-CN" altLang="en-US"/>
              <a:t>页</a:t>
            </a:r>
          </a:p>
        </p:txBody>
      </p:sp>
      <p:sp>
        <p:nvSpPr>
          <p:cNvPr id="124931" name="Rectangle 3"/>
          <p:cNvSpPr>
            <a:spLocks noGrp="1" noChangeArrowheads="1"/>
          </p:cNvSpPr>
          <p:nvPr>
            <p:ph type="body" idx="1"/>
          </p:nvPr>
        </p:nvSpPr>
        <p:spPr>
          <a:xfrm>
            <a:off x="457200" y="685800"/>
            <a:ext cx="8362950" cy="5715000"/>
          </a:xfrm>
        </p:spPr>
        <p:txBody>
          <a:bodyPr/>
          <a:lstStyle/>
          <a:p>
            <a:pPr>
              <a:buFontTx/>
              <a:buNone/>
            </a:pPr>
            <a:r>
              <a:rPr lang="en-US" altLang="zh-CN" b="1">
                <a:solidFill>
                  <a:srgbClr val="006600"/>
                </a:solidFill>
              </a:rPr>
              <a:t> 2. </a:t>
            </a:r>
            <a:r>
              <a:rPr lang="zh-CN" altLang="en-US" b="1">
                <a:solidFill>
                  <a:srgbClr val="006600"/>
                </a:solidFill>
              </a:rPr>
              <a:t>外部函数</a:t>
            </a:r>
            <a:endParaRPr lang="zh-CN" altLang="en-US" b="1">
              <a:solidFill>
                <a:schemeClr val="accent2"/>
              </a:solidFill>
            </a:endParaRPr>
          </a:p>
          <a:p>
            <a:pPr>
              <a:buFontTx/>
              <a:buNone/>
            </a:pPr>
            <a:r>
              <a:rPr lang="zh-CN" altLang="en-US" b="1">
                <a:solidFill>
                  <a:schemeClr val="accent2"/>
                </a:solidFill>
              </a:rPr>
              <a:t>定义</a:t>
            </a:r>
            <a:r>
              <a:rPr lang="zh-CN" altLang="en-US" b="1"/>
              <a:t>：</a:t>
            </a:r>
            <a:r>
              <a:rPr lang="zh-CN" altLang="en-US" b="1">
                <a:solidFill>
                  <a:schemeClr val="tx1"/>
                </a:solidFill>
              </a:rPr>
              <a:t>允许被其它文件调用的函数，称为外部函数。</a:t>
            </a:r>
          </a:p>
          <a:p>
            <a:pPr>
              <a:buFontTx/>
              <a:buNone/>
            </a:pPr>
            <a:r>
              <a:rPr lang="zh-CN" altLang="en-US" b="1">
                <a:solidFill>
                  <a:schemeClr val="accent2"/>
                </a:solidFill>
              </a:rPr>
              <a:t>定义格式</a:t>
            </a:r>
            <a:r>
              <a:rPr lang="zh-CN" altLang="en-US" b="1"/>
              <a:t>： </a:t>
            </a:r>
          </a:p>
          <a:p>
            <a:pPr>
              <a:buFontTx/>
              <a:buNone/>
            </a:pPr>
            <a:r>
              <a:rPr lang="zh-CN" altLang="en-US" b="1"/>
              <a:t>     </a:t>
            </a:r>
            <a:r>
              <a:rPr lang="en-US" altLang="zh-CN" b="1">
                <a:solidFill>
                  <a:srgbClr val="CC0000"/>
                </a:solidFill>
              </a:rPr>
              <a:t>[extern] </a:t>
            </a:r>
            <a:r>
              <a:rPr lang="zh-CN" altLang="en-US" b="1">
                <a:solidFill>
                  <a:srgbClr val="CC0000"/>
                </a:solidFill>
              </a:rPr>
              <a:t>类型标识符  函数名（形参表）</a:t>
            </a:r>
          </a:p>
          <a:p>
            <a:pPr>
              <a:buFontTx/>
              <a:buNone/>
            </a:pPr>
            <a:r>
              <a:rPr lang="zh-CN" altLang="en-US" b="1">
                <a:solidFill>
                  <a:srgbClr val="CC0000"/>
                </a:solidFill>
              </a:rPr>
              <a:t>                  函数体</a:t>
            </a:r>
          </a:p>
          <a:p>
            <a:pPr>
              <a:buFontTx/>
              <a:buNone/>
            </a:pPr>
            <a:r>
              <a:rPr lang="zh-CN" altLang="en-US" b="1"/>
              <a:t>    </a:t>
            </a:r>
          </a:p>
          <a:p>
            <a:pPr>
              <a:buFontTx/>
              <a:buNone/>
            </a:pPr>
            <a:r>
              <a:rPr lang="zh-CN" altLang="en-US" b="1">
                <a:solidFill>
                  <a:schemeClr val="tx1"/>
                </a:solidFill>
              </a:rPr>
              <a:t>例如：</a:t>
            </a:r>
            <a:r>
              <a:rPr lang="en-US" altLang="zh-CN" b="1">
                <a:solidFill>
                  <a:schemeClr val="tx1"/>
                </a:solidFill>
              </a:rPr>
              <a:t>extern int fun(int a, int b)</a:t>
            </a:r>
          </a:p>
          <a:p>
            <a:pPr>
              <a:buFontTx/>
              <a:buNone/>
            </a:pPr>
            <a:r>
              <a:rPr lang="en-US" altLang="zh-CN" b="1">
                <a:solidFill>
                  <a:schemeClr val="tx1"/>
                </a:solidFill>
              </a:rPr>
              <a:t>              {   ······    }</a:t>
            </a:r>
          </a:p>
          <a:p>
            <a:pPr>
              <a:buFontTx/>
              <a:buNone/>
            </a:pPr>
            <a:r>
              <a:rPr lang="en-US" altLang="zh-CN" b="1">
                <a:solidFill>
                  <a:schemeClr val="tx1"/>
                </a:solidFill>
              </a:rPr>
              <a:t>  </a:t>
            </a:r>
            <a:r>
              <a:rPr lang="zh-CN" altLang="en-US" b="1">
                <a:solidFill>
                  <a:schemeClr val="tx1"/>
                </a:solidFill>
              </a:rPr>
              <a:t>或        </a:t>
            </a:r>
            <a:r>
              <a:rPr lang="en-US" altLang="zh-CN" b="1">
                <a:solidFill>
                  <a:schemeClr val="tx1"/>
                </a:solidFill>
              </a:rPr>
              <a:t>int fun(int a, int b)</a:t>
            </a:r>
          </a:p>
          <a:p>
            <a:pPr>
              <a:buFontTx/>
              <a:buNone/>
            </a:pPr>
            <a:r>
              <a:rPr lang="en-US" altLang="zh-CN" b="1">
                <a:solidFill>
                  <a:schemeClr val="tx1"/>
                </a:solidFill>
              </a:rPr>
              <a:t>                {   ······    }</a:t>
            </a:r>
          </a:p>
          <a:p>
            <a:pPr>
              <a:buFontTx/>
              <a:buNone/>
            </a:pPr>
            <a:r>
              <a:rPr lang="zh-CN" altLang="en-US" b="1">
                <a:solidFill>
                  <a:srgbClr val="CC0000"/>
                </a:solidFill>
              </a:rPr>
              <a:t>通常不加 </a:t>
            </a:r>
            <a:r>
              <a:rPr lang="en-US" altLang="zh-CN" b="1">
                <a:solidFill>
                  <a:srgbClr val="CC0000"/>
                </a:solidFill>
              </a:rPr>
              <a:t>static </a:t>
            </a:r>
            <a:r>
              <a:rPr lang="zh-CN" altLang="en-US" b="1">
                <a:solidFill>
                  <a:srgbClr val="CC0000"/>
                </a:solidFill>
              </a:rPr>
              <a:t>标识符的函数都是外部函数。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left)">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wipe(left)">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wipe(left)">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wipe(left)">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wipe(left)">
                                      <p:cBhvr>
                                        <p:cTn id="27" dur="500"/>
                                        <p:tgtEl>
                                          <p:spTgt spid="124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1">
                                            <p:txEl>
                                              <p:pRg st="5" end="5"/>
                                            </p:txEl>
                                          </p:spTgt>
                                        </p:tgtEl>
                                        <p:attrNameLst>
                                          <p:attrName>style.visibility</p:attrName>
                                        </p:attrNameLst>
                                      </p:cBhvr>
                                      <p:to>
                                        <p:strVal val="visible"/>
                                      </p:to>
                                    </p:set>
                                    <p:animEffect transition="in" filter="wipe(left)">
                                      <p:cBhvr>
                                        <p:cTn id="32" dur="500"/>
                                        <p:tgtEl>
                                          <p:spTgt spid="124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931">
                                            <p:txEl>
                                              <p:pRg st="6" end="6"/>
                                            </p:txEl>
                                          </p:spTgt>
                                        </p:tgtEl>
                                        <p:attrNameLst>
                                          <p:attrName>style.visibility</p:attrName>
                                        </p:attrNameLst>
                                      </p:cBhvr>
                                      <p:to>
                                        <p:strVal val="visible"/>
                                      </p:to>
                                    </p:set>
                                    <p:animEffect transition="in" filter="wipe(left)">
                                      <p:cBhvr>
                                        <p:cTn id="37" dur="500"/>
                                        <p:tgtEl>
                                          <p:spTgt spid="124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4931">
                                            <p:txEl>
                                              <p:pRg st="7" end="7"/>
                                            </p:txEl>
                                          </p:spTgt>
                                        </p:tgtEl>
                                        <p:attrNameLst>
                                          <p:attrName>style.visibility</p:attrName>
                                        </p:attrNameLst>
                                      </p:cBhvr>
                                      <p:to>
                                        <p:strVal val="visible"/>
                                      </p:to>
                                    </p:set>
                                    <p:animEffect transition="in" filter="wipe(left)">
                                      <p:cBhvr>
                                        <p:cTn id="42" dur="500"/>
                                        <p:tgtEl>
                                          <p:spTgt spid="1249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4931">
                                            <p:txEl>
                                              <p:pRg st="8" end="8"/>
                                            </p:txEl>
                                          </p:spTgt>
                                        </p:tgtEl>
                                        <p:attrNameLst>
                                          <p:attrName>style.visibility</p:attrName>
                                        </p:attrNameLst>
                                      </p:cBhvr>
                                      <p:to>
                                        <p:strVal val="visible"/>
                                      </p:to>
                                    </p:set>
                                    <p:animEffect transition="in" filter="wipe(left)">
                                      <p:cBhvr>
                                        <p:cTn id="47" dur="500"/>
                                        <p:tgtEl>
                                          <p:spTgt spid="1249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4931">
                                            <p:txEl>
                                              <p:pRg st="9" end="9"/>
                                            </p:txEl>
                                          </p:spTgt>
                                        </p:tgtEl>
                                        <p:attrNameLst>
                                          <p:attrName>style.visibility</p:attrName>
                                        </p:attrNameLst>
                                      </p:cBhvr>
                                      <p:to>
                                        <p:strVal val="visible"/>
                                      </p:to>
                                    </p:set>
                                    <p:animEffect transition="in" filter="wipe(left)">
                                      <p:cBhvr>
                                        <p:cTn id="52" dur="500"/>
                                        <p:tgtEl>
                                          <p:spTgt spid="12493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4931">
                                            <p:txEl>
                                              <p:pRg st="10" end="10"/>
                                            </p:txEl>
                                          </p:spTgt>
                                        </p:tgtEl>
                                        <p:attrNameLst>
                                          <p:attrName>style.visibility</p:attrName>
                                        </p:attrNameLst>
                                      </p:cBhvr>
                                      <p:to>
                                        <p:strVal val="visible"/>
                                      </p:to>
                                    </p:set>
                                    <p:animEffect transition="in" filter="wipe(left)">
                                      <p:cBhvr>
                                        <p:cTn id="57"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E387ABF-F82B-4335-B22E-687BC543E23F}" type="slidenum">
              <a:rPr lang="zh-CN" altLang="en-US" b="1">
                <a:solidFill>
                  <a:srgbClr val="FF9900"/>
                </a:solidFill>
              </a:rPr>
              <a:pPr>
                <a:defRPr/>
              </a:pPr>
              <a:t>89</a:t>
            </a:fld>
            <a:r>
              <a:rPr lang="zh-CN" altLang="en-US" b="1"/>
              <a:t> </a:t>
            </a:r>
            <a:r>
              <a:rPr lang="zh-CN" altLang="en-US"/>
              <a:t>页</a:t>
            </a:r>
          </a:p>
        </p:txBody>
      </p:sp>
      <p:sp>
        <p:nvSpPr>
          <p:cNvPr id="216068" name="Text Box 4"/>
          <p:cNvSpPr txBox="1">
            <a:spLocks noChangeArrowheads="1"/>
          </p:cNvSpPr>
          <p:nvPr/>
        </p:nvSpPr>
        <p:spPr bwMode="auto">
          <a:xfrm>
            <a:off x="539750" y="765175"/>
            <a:ext cx="8294688"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a:spcBef>
                <a:spcPct val="50000"/>
              </a:spcBef>
            </a:pPr>
            <a:r>
              <a:rPr kumimoji="1" lang="en-US" altLang="zh-CN" sz="2800">
                <a:solidFill>
                  <a:srgbClr val="006600"/>
                </a:solidFill>
              </a:rPr>
              <a:t>3.</a:t>
            </a:r>
            <a:r>
              <a:rPr kumimoji="1" lang="zh-CN" altLang="en-US" sz="2800">
                <a:solidFill>
                  <a:srgbClr val="006600"/>
                </a:solidFill>
              </a:rPr>
              <a:t>标号的生存期及作用域</a:t>
            </a:r>
          </a:p>
          <a:p>
            <a:pPr algn="l">
              <a:spcBef>
                <a:spcPct val="50000"/>
              </a:spcBef>
              <a:buFontTx/>
              <a:buChar char="•"/>
            </a:pPr>
            <a:r>
              <a:rPr kumimoji="1" lang="zh-CN" altLang="en-US" sz="2800">
                <a:solidFill>
                  <a:srgbClr val="0000FF"/>
                </a:solidFill>
              </a:rPr>
              <a:t>生存期</a:t>
            </a:r>
            <a:endParaRPr kumimoji="1" lang="zh-CN" altLang="en-US" sz="2800">
              <a:solidFill>
                <a:srgbClr val="0000FF"/>
              </a:solidFill>
              <a:latin typeface="宋体" charset="-122"/>
            </a:endParaRPr>
          </a:p>
          <a:p>
            <a:pPr algn="l">
              <a:spcBef>
                <a:spcPct val="50000"/>
              </a:spcBef>
            </a:pPr>
            <a:r>
              <a:rPr kumimoji="1" lang="zh-CN" altLang="en-US" sz="2800">
                <a:solidFill>
                  <a:srgbClr val="006600"/>
                </a:solidFill>
                <a:latin typeface="宋体" charset="-122"/>
              </a:rPr>
              <a:t>    </a:t>
            </a:r>
            <a:r>
              <a:rPr kumimoji="1" lang="zh-CN" altLang="en-US" sz="2800">
                <a:latin typeface="宋体" charset="-122"/>
              </a:rPr>
              <a:t>在</a:t>
            </a:r>
            <a:r>
              <a:rPr kumimoji="1" lang="en-US" altLang="zh-CN" sz="2800"/>
              <a:t>C</a:t>
            </a:r>
            <a:r>
              <a:rPr kumimoji="1" lang="zh-CN" altLang="en-US" sz="2800">
                <a:latin typeface="宋体" charset="-122"/>
              </a:rPr>
              <a:t>语言中，由于函数的生存期是全程的，即从程序开始至程序结束，标号是函数的一部分，标号的生存期自然是</a:t>
            </a:r>
            <a:r>
              <a:rPr kumimoji="1" lang="zh-CN" altLang="en-US" sz="2800">
                <a:solidFill>
                  <a:srgbClr val="FF0000"/>
                </a:solidFill>
                <a:latin typeface="宋体" charset="-122"/>
              </a:rPr>
              <a:t>全程</a:t>
            </a:r>
            <a:r>
              <a:rPr kumimoji="1" lang="zh-CN" altLang="en-US" sz="2800">
                <a:latin typeface="宋体" charset="-122"/>
              </a:rPr>
              <a:t>的。</a:t>
            </a:r>
          </a:p>
          <a:p>
            <a:pPr algn="l">
              <a:spcBef>
                <a:spcPct val="50000"/>
              </a:spcBef>
              <a:buFontTx/>
              <a:buChar char="•"/>
            </a:pPr>
            <a:r>
              <a:rPr kumimoji="1" lang="zh-CN" altLang="en-US" sz="2800">
                <a:solidFill>
                  <a:srgbClr val="0000FF"/>
                </a:solidFill>
              </a:rPr>
              <a:t>作用域</a:t>
            </a:r>
          </a:p>
          <a:p>
            <a:pPr algn="l">
              <a:spcBef>
                <a:spcPct val="50000"/>
              </a:spcBef>
            </a:pPr>
            <a:r>
              <a:rPr kumimoji="1" lang="zh-CN" altLang="en-US" sz="2800"/>
              <a:t>         </a:t>
            </a:r>
            <a:r>
              <a:rPr kumimoji="1" lang="en-US" altLang="zh-CN" sz="2800"/>
              <a:t>C</a:t>
            </a:r>
            <a:r>
              <a:rPr kumimoji="1" lang="zh-CN" altLang="en-US" sz="2800">
                <a:latin typeface="宋体" charset="-122"/>
              </a:rPr>
              <a:t>语言规定，标号的作用域</a:t>
            </a:r>
            <a:r>
              <a:rPr kumimoji="1" lang="zh-CN" altLang="en-US" sz="2800">
                <a:solidFill>
                  <a:srgbClr val="FF0000"/>
                </a:solidFill>
                <a:latin typeface="宋体" charset="-122"/>
              </a:rPr>
              <a:t>仅为定义标号的函数</a:t>
            </a:r>
            <a:r>
              <a:rPr kumimoji="1" lang="zh-CN" altLang="en-US" sz="2800">
                <a:latin typeface="宋体" charset="-122"/>
              </a:rPr>
              <a:t>，即不允许用</a:t>
            </a:r>
            <a:r>
              <a:rPr kumimoji="1" lang="en-US" altLang="zh-CN" sz="2800"/>
              <a:t>goto</a:t>
            </a:r>
            <a:r>
              <a:rPr kumimoji="1" lang="zh-CN" altLang="en-US" sz="2800">
                <a:latin typeface="宋体" charset="-122"/>
              </a:rPr>
              <a:t>语句从一个函数转向另一个函数。</a:t>
            </a:r>
            <a:r>
              <a:rPr kumimoji="1" lang="zh-CN" altLang="en-US" sz="2800">
                <a:solidFill>
                  <a:srgbClr val="0066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wipe(left)">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wipe(left)">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wipe(left)">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wipe(left)">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wipe(left)">
                                      <p:cBhvr>
                                        <p:cTn id="27" dur="500"/>
                                        <p:tgtEl>
                                          <p:spTgt spid="2160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80064609-13C0-484D-98ED-D5E1D11E7A7D}" type="slidenum">
              <a:rPr lang="zh-CN" altLang="en-US" b="1">
                <a:solidFill>
                  <a:srgbClr val="FF9900"/>
                </a:solidFill>
              </a:rPr>
              <a:pPr>
                <a:defRPr/>
              </a:pPr>
              <a:t>9</a:t>
            </a:fld>
            <a:r>
              <a:rPr lang="zh-CN" altLang="en-US" b="1"/>
              <a:t> </a:t>
            </a:r>
            <a:r>
              <a:rPr lang="zh-CN" altLang="en-US"/>
              <a:t>页</a:t>
            </a:r>
          </a:p>
        </p:txBody>
      </p:sp>
      <p:sp>
        <p:nvSpPr>
          <p:cNvPr id="224259" name="Rectangle 3"/>
          <p:cNvSpPr>
            <a:spLocks noChangeArrowheads="1"/>
          </p:cNvSpPr>
          <p:nvPr/>
        </p:nvSpPr>
        <p:spPr bwMode="auto">
          <a:xfrm>
            <a:off x="122238" y="88900"/>
            <a:ext cx="7772400" cy="576263"/>
          </a:xfrm>
          <a:prstGeom prst="rect">
            <a:avLst/>
          </a:prstGeom>
          <a:noFill/>
          <a:ln>
            <a:noFill/>
          </a:ln>
          <a:effectLst/>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flatTx/>
          </a:bodyPr>
          <a:lstStyle/>
          <a:p>
            <a:pPr marL="581025" algn="l" defTabSz="762000" eaLnBrk="0" hangingPunct="0">
              <a:defRPr/>
            </a:pPr>
            <a:r>
              <a:rPr kumimoji="1" lang="en-US" altLang="zh-CN" sz="3600">
                <a:effectLst>
                  <a:outerShdw blurRad="38100" dist="38100" dir="2700000" algn="tl">
                    <a:srgbClr val="C0C0C0"/>
                  </a:outerShdw>
                </a:effectLst>
                <a:latin typeface="宋体" pitchFamily="2" charset="-122"/>
                <a:ea typeface="宋体" pitchFamily="2" charset="-122"/>
              </a:rPr>
              <a:t>8.1.2 </a:t>
            </a:r>
            <a:r>
              <a:rPr kumimoji="1" lang="zh-CN" altLang="en-US" sz="3600">
                <a:effectLst>
                  <a:outerShdw blurRad="38100" dist="38100" dir="2700000" algn="tl">
                    <a:srgbClr val="C0C0C0"/>
                  </a:outerShdw>
                </a:effectLst>
                <a:latin typeface="宋体" pitchFamily="2" charset="-122"/>
                <a:ea typeface="宋体" pitchFamily="2" charset="-122"/>
              </a:rPr>
              <a:t>函数的定义</a:t>
            </a:r>
          </a:p>
        </p:txBody>
      </p:sp>
      <p:sp>
        <p:nvSpPr>
          <p:cNvPr id="224272" name="Text Box 16"/>
          <p:cNvSpPr txBox="1">
            <a:spLocks noChangeArrowheads="1"/>
          </p:cNvSpPr>
          <p:nvPr/>
        </p:nvSpPr>
        <p:spPr bwMode="auto">
          <a:xfrm>
            <a:off x="755650" y="1916113"/>
            <a:ext cx="80645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800"/>
              <a:t>定义函数应包括的内容：</a:t>
            </a:r>
          </a:p>
          <a:p>
            <a:pPr algn="l" eaLnBrk="1" hangingPunct="1">
              <a:spcBef>
                <a:spcPct val="50000"/>
              </a:spcBef>
            </a:pPr>
            <a:r>
              <a:rPr lang="zh-CN" altLang="en-US" sz="2800"/>
              <a:t>（</a:t>
            </a:r>
            <a:r>
              <a:rPr lang="en-US" altLang="zh-CN" sz="2800"/>
              <a:t>1</a:t>
            </a:r>
            <a:r>
              <a:rPr lang="zh-CN" altLang="en-US" sz="2800"/>
              <a:t>）指定函数的名字，以便以后按名调用；</a:t>
            </a:r>
          </a:p>
          <a:p>
            <a:pPr algn="l" eaLnBrk="1" hangingPunct="1">
              <a:spcBef>
                <a:spcPct val="50000"/>
              </a:spcBef>
            </a:pPr>
            <a:r>
              <a:rPr lang="zh-CN" altLang="en-US" sz="2800"/>
              <a:t>（</a:t>
            </a:r>
            <a:r>
              <a:rPr lang="en-US" altLang="zh-CN" sz="2800"/>
              <a:t>2</a:t>
            </a:r>
            <a:r>
              <a:rPr lang="zh-CN" altLang="en-US" sz="2800"/>
              <a:t>）指定函数的类型，即函数值的类型；</a:t>
            </a:r>
          </a:p>
          <a:p>
            <a:pPr algn="l" eaLnBrk="1" hangingPunct="1">
              <a:spcBef>
                <a:spcPct val="50000"/>
              </a:spcBef>
            </a:pPr>
            <a:r>
              <a:rPr lang="zh-CN" altLang="en-US" sz="2800"/>
              <a:t>（</a:t>
            </a:r>
            <a:r>
              <a:rPr lang="en-US" altLang="zh-CN" sz="2800"/>
              <a:t>3</a:t>
            </a:r>
            <a:r>
              <a:rPr lang="zh-CN" altLang="en-US" sz="2800"/>
              <a:t>）指定函数的参数的名字和类型（有参）；</a:t>
            </a:r>
          </a:p>
          <a:p>
            <a:pPr algn="l" eaLnBrk="1" hangingPunct="1">
              <a:spcBef>
                <a:spcPct val="50000"/>
              </a:spcBef>
            </a:pPr>
            <a:r>
              <a:rPr lang="zh-CN" altLang="en-US" sz="2800"/>
              <a:t>（</a:t>
            </a:r>
            <a:r>
              <a:rPr lang="en-US" altLang="zh-CN" sz="2800"/>
              <a:t>4</a:t>
            </a:r>
            <a:r>
              <a:rPr lang="zh-CN" altLang="en-US" sz="2800"/>
              <a:t>）指定函数执行的操作，即函数完成的功能。</a:t>
            </a:r>
          </a:p>
        </p:txBody>
      </p:sp>
      <p:sp>
        <p:nvSpPr>
          <p:cNvPr id="224273" name="Text Box 17"/>
          <p:cNvSpPr txBox="1">
            <a:spLocks noChangeArrowheads="1"/>
          </p:cNvSpPr>
          <p:nvPr/>
        </p:nvSpPr>
        <p:spPr bwMode="auto">
          <a:xfrm>
            <a:off x="684213" y="981075"/>
            <a:ext cx="8208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ctr" eaLnBrk="1" hangingPunct="1">
              <a:spcBef>
                <a:spcPct val="50000"/>
              </a:spcBef>
            </a:pPr>
            <a:r>
              <a:rPr lang="zh-CN" altLang="en-US" sz="2800">
                <a:solidFill>
                  <a:srgbClr val="CC0000"/>
                </a:solidFill>
              </a:rPr>
              <a:t>在程序中用到的所有函数，必须先定义，后使用。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73"/>
                                        </p:tgtEl>
                                        <p:attrNameLst>
                                          <p:attrName>style.visibility</p:attrName>
                                        </p:attrNameLst>
                                      </p:cBhvr>
                                      <p:to>
                                        <p:strVal val="visible"/>
                                      </p:to>
                                    </p:set>
                                    <p:animEffect transition="in" filter="wipe(left)">
                                      <p:cBhvr>
                                        <p:cTn id="7" dur="500"/>
                                        <p:tgtEl>
                                          <p:spTgt spid="224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72"/>
                                        </p:tgtEl>
                                        <p:attrNameLst>
                                          <p:attrName>style.visibility</p:attrName>
                                        </p:attrNameLst>
                                      </p:cBhvr>
                                      <p:to>
                                        <p:strVal val="visible"/>
                                      </p:to>
                                    </p:set>
                                    <p:animEffect transition="in" filter="wipe(left)">
                                      <p:cBhvr>
                                        <p:cTn id="12" dur="500"/>
                                        <p:tgtEl>
                                          <p:spTgt spid="224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2" grpId="0"/>
      <p:bldP spid="22427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468313" y="765175"/>
            <a:ext cx="2709862" cy="523875"/>
          </a:xfrm>
          <a:prstGeom prst="rect">
            <a:avLst/>
          </a:prstGeom>
          <a:gradFill rotWithShape="0">
            <a:gsLst>
              <a:gs pos="0">
                <a:srgbClr val="333399">
                  <a:gamma/>
                  <a:shade val="46275"/>
                  <a:invGamma/>
                </a:srgbClr>
              </a:gs>
              <a:gs pos="100000">
                <a:srgbClr val="3333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defRPr/>
            </a:pPr>
            <a:r>
              <a:rPr kumimoji="1" lang="zh-CN" altLang="en-US" sz="2800">
                <a:solidFill>
                  <a:srgbClr val="FFFF00"/>
                </a:solidFill>
                <a:effectLst>
                  <a:outerShdw blurRad="38100" dist="38100" dir="2700000" algn="tl">
                    <a:srgbClr val="000000"/>
                  </a:outerShdw>
                </a:effectLst>
                <a:ea typeface="楷体_GB2312" pitchFamily="49" charset="-122"/>
              </a:rPr>
              <a:t>有关函数的类型</a:t>
            </a:r>
          </a:p>
        </p:txBody>
      </p:sp>
      <p:sp>
        <p:nvSpPr>
          <p:cNvPr id="152579" name="Rectangle 3"/>
          <p:cNvSpPr>
            <a:spLocks noChangeArrowheads="1"/>
          </p:cNvSpPr>
          <p:nvPr/>
        </p:nvSpPr>
        <p:spPr bwMode="auto">
          <a:xfrm>
            <a:off x="669925" y="1724025"/>
            <a:ext cx="8294688" cy="3713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lnSpc>
                <a:spcPct val="120000"/>
              </a:lnSpc>
            </a:pPr>
            <a:r>
              <a:rPr kumimoji="1" lang="en-US" altLang="zh-CN" sz="2800">
                <a:latin typeface="宋体" charset="-122"/>
              </a:rPr>
              <a:t>1 </a:t>
            </a:r>
            <a:r>
              <a:rPr kumimoji="1" lang="zh-CN" altLang="en-US" sz="2800">
                <a:latin typeface="宋体" charset="-122"/>
              </a:rPr>
              <a:t>函数的类型是函数</a:t>
            </a:r>
            <a:r>
              <a:rPr kumimoji="1" lang="zh-CN" altLang="en-US" sz="2800">
                <a:solidFill>
                  <a:srgbClr val="008000"/>
                </a:solidFill>
                <a:latin typeface="宋体" charset="-122"/>
              </a:rPr>
              <a:t>返回值</a:t>
            </a:r>
            <a:r>
              <a:rPr kumimoji="1" lang="zh-CN" altLang="en-US" sz="2800">
                <a:latin typeface="宋体" charset="-122"/>
              </a:rPr>
              <a:t>的类型</a:t>
            </a:r>
          </a:p>
          <a:p>
            <a:pPr algn="l" eaLnBrk="0" hangingPunct="0">
              <a:lnSpc>
                <a:spcPct val="120000"/>
              </a:lnSpc>
            </a:pPr>
            <a:r>
              <a:rPr kumimoji="1" lang="en-US" altLang="zh-CN" sz="2800">
                <a:latin typeface="宋体" charset="-122"/>
              </a:rPr>
              <a:t>2 </a:t>
            </a:r>
            <a:r>
              <a:rPr kumimoji="1" lang="en-US" altLang="en-US" sz="2800">
                <a:latin typeface="宋体" charset="-122"/>
              </a:rPr>
              <a:t>C</a:t>
            </a:r>
            <a:r>
              <a:rPr kumimoji="1" lang="zh-CN" altLang="en-US" sz="2800">
                <a:latin typeface="宋体" charset="-122"/>
              </a:rPr>
              <a:t>要求函数定义的类型，</a:t>
            </a:r>
            <a:r>
              <a:rPr kumimoji="1" lang="zh-CN" altLang="en-US" sz="2800">
                <a:solidFill>
                  <a:srgbClr val="CC0000"/>
                </a:solidFill>
                <a:latin typeface="宋体" charset="-122"/>
              </a:rPr>
              <a:t>说明</a:t>
            </a:r>
            <a:r>
              <a:rPr kumimoji="1" lang="zh-CN" altLang="en-US" sz="2800">
                <a:latin typeface="宋体" charset="-122"/>
              </a:rPr>
              <a:t>的类型和函数</a:t>
            </a:r>
            <a:r>
              <a:rPr kumimoji="1" lang="zh-CN" altLang="en-US" sz="2800">
                <a:solidFill>
                  <a:srgbClr val="CC0000"/>
                </a:solidFill>
                <a:latin typeface="宋体" charset="-122"/>
              </a:rPr>
              <a:t>定义</a:t>
            </a:r>
            <a:r>
              <a:rPr kumimoji="1" lang="zh-CN" altLang="en-US" sz="2800">
                <a:latin typeface="宋体" charset="-122"/>
              </a:rPr>
              <a:t>类型一致</a:t>
            </a:r>
          </a:p>
          <a:p>
            <a:pPr algn="l" eaLnBrk="0" hangingPunct="0">
              <a:lnSpc>
                <a:spcPct val="120000"/>
              </a:lnSpc>
            </a:pPr>
            <a:r>
              <a:rPr kumimoji="1" lang="en-US" altLang="zh-CN" sz="2800">
                <a:latin typeface="宋体" charset="-122"/>
              </a:rPr>
              <a:t>3 </a:t>
            </a:r>
            <a:r>
              <a:rPr kumimoji="1" lang="zh-CN" altLang="en-US" sz="2800">
                <a:latin typeface="宋体" charset="-122"/>
              </a:rPr>
              <a:t>定义的类型与返回值类型不一致时，</a:t>
            </a:r>
            <a:r>
              <a:rPr kumimoji="1" lang="zh-CN" altLang="en-US" sz="2800">
                <a:solidFill>
                  <a:srgbClr val="CC0000"/>
                </a:solidFill>
                <a:latin typeface="宋体" charset="-122"/>
              </a:rPr>
              <a:t>以定义为准</a:t>
            </a:r>
          </a:p>
          <a:p>
            <a:pPr algn="l" eaLnBrk="0" hangingPunct="0">
              <a:lnSpc>
                <a:spcPct val="120000"/>
              </a:lnSpc>
            </a:pPr>
            <a:r>
              <a:rPr kumimoji="1" lang="en-US" altLang="zh-CN" sz="2800">
                <a:latin typeface="宋体" charset="-122"/>
              </a:rPr>
              <a:t>4 </a:t>
            </a:r>
            <a:r>
              <a:rPr kumimoji="1" lang="zh-CN" altLang="en-US" sz="2800">
                <a:latin typeface="宋体" charset="-122"/>
              </a:rPr>
              <a:t>不定义函数类型，系统认为是</a:t>
            </a:r>
            <a:r>
              <a:rPr kumimoji="1" lang="en-US" altLang="zh-CN" sz="2800">
                <a:solidFill>
                  <a:srgbClr val="FF33CC"/>
                </a:solidFill>
                <a:latin typeface="宋体" charset="-122"/>
              </a:rPr>
              <a:t>int</a:t>
            </a:r>
            <a:r>
              <a:rPr kumimoji="1" lang="zh-CN" altLang="en-US" sz="2800">
                <a:solidFill>
                  <a:srgbClr val="FF33CC"/>
                </a:solidFill>
                <a:latin typeface="宋体" charset="-122"/>
              </a:rPr>
              <a:t>。</a:t>
            </a:r>
            <a:r>
              <a:rPr kumimoji="1" lang="en-US" altLang="zh-CN" sz="2800">
                <a:solidFill>
                  <a:srgbClr val="FF33CC"/>
                </a:solidFill>
                <a:latin typeface="宋体" charset="-122"/>
              </a:rPr>
              <a:t>(VC++6.0</a:t>
            </a:r>
            <a:r>
              <a:rPr kumimoji="1" lang="zh-CN" altLang="en-US" sz="2800">
                <a:solidFill>
                  <a:srgbClr val="FF33CC"/>
                </a:solidFill>
                <a:latin typeface="宋体" charset="-122"/>
              </a:rPr>
              <a:t>必须指定函数类型）</a:t>
            </a:r>
            <a:endParaRPr kumimoji="1" lang="en-US" altLang="en-US" sz="2800">
              <a:latin typeface="宋体" charset="-122"/>
            </a:endParaRPr>
          </a:p>
          <a:p>
            <a:pPr algn="l" eaLnBrk="0" hangingPunct="0">
              <a:lnSpc>
                <a:spcPct val="120000"/>
              </a:lnSpc>
            </a:pPr>
            <a:r>
              <a:rPr kumimoji="1" lang="en-US" altLang="zh-CN" sz="2800">
                <a:latin typeface="宋体" charset="-122"/>
              </a:rPr>
              <a:t>5</a:t>
            </a:r>
            <a:r>
              <a:rPr kumimoji="1" lang="en-US" altLang="en-US" sz="2800">
                <a:latin typeface="宋体" charset="-122"/>
              </a:rPr>
              <a:t> </a:t>
            </a:r>
            <a:r>
              <a:rPr kumimoji="1" lang="zh-CN" altLang="en-US" sz="2800">
                <a:latin typeface="宋体" charset="-122"/>
              </a:rPr>
              <a:t>不需返回任何返回值时，应定义无类型</a:t>
            </a:r>
            <a:r>
              <a:rPr kumimoji="1" lang="en-US" altLang="en-US" sz="2800">
                <a:solidFill>
                  <a:schemeClr val="tx2"/>
                </a:solidFill>
                <a:latin typeface="宋体" charset="-122"/>
              </a:rPr>
              <a:t>void</a:t>
            </a:r>
            <a:r>
              <a:rPr kumimoji="1" lang="zh-CN" altLang="en-US" sz="2800">
                <a:solidFill>
                  <a:schemeClr val="tx2"/>
                </a:solidFill>
                <a:latin typeface="宋体" charset="-122"/>
              </a:rPr>
              <a:t>。</a:t>
            </a:r>
            <a:endParaRPr kumimoji="1" lang="zh-CN" altLang="en-US" sz="2800">
              <a:latin typeface="宋体" charset="-122"/>
            </a:endParaRPr>
          </a:p>
        </p:txBody>
      </p:sp>
      <p:sp>
        <p:nvSpPr>
          <p:cNvPr id="152580" name="Rectangle 4"/>
          <p:cNvSpPr>
            <a:spLocks noChangeArrowheads="1"/>
          </p:cNvSpPr>
          <p:nvPr/>
        </p:nvSpPr>
        <p:spPr bwMode="auto">
          <a:xfrm>
            <a:off x="0" y="0"/>
            <a:ext cx="9144000" cy="609600"/>
          </a:xfrm>
          <a:prstGeom prst="rect">
            <a:avLst/>
          </a:prstGeom>
          <a:noFill/>
          <a:ln>
            <a:noFill/>
          </a:ln>
          <a:effectLst/>
          <a:extLst>
            <a:ext uri="{909E8E84-426E-40DD-AFC4-6F175D3DCCD1}">
              <a14:hiddenFill xmlns:a14="http://schemas.microsoft.com/office/drawing/2010/main">
                <a:solidFill>
                  <a:srgbClr val="FFF3E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pPr algn="ctr">
              <a:defRPr/>
            </a:pPr>
            <a:r>
              <a:rPr kumimoji="1" lang="zh-CN" altLang="en-US" sz="3200" i="1">
                <a:effectLst>
                  <a:outerShdw blurRad="38100" dist="38100" dir="2700000" algn="tl">
                    <a:srgbClr val="C0C0C0"/>
                  </a:outerShdw>
                </a:effectLst>
                <a:latin typeface="宋体" pitchFamily="2" charset="-122"/>
                <a:ea typeface="宋体" pitchFamily="2" charset="-122"/>
              </a:rPr>
              <a:t> </a:t>
            </a:r>
            <a:r>
              <a:rPr kumimoji="1" lang="zh-CN" altLang="en-US" sz="3200">
                <a:effectLst>
                  <a:outerShdw blurRad="38100" dist="38100" dir="2700000" algn="tl">
                    <a:srgbClr val="C0C0C0"/>
                  </a:outerShdw>
                </a:effectLst>
                <a:latin typeface="宋体" pitchFamily="2" charset="-122"/>
                <a:ea typeface="宋体" pitchFamily="2" charset="-122"/>
              </a:rPr>
              <a:t>总 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52579"/>
                                        </p:tgtEl>
                                        <p:attrNameLst>
                                          <p:attrName>style.visibility</p:attrName>
                                        </p:attrNameLst>
                                      </p:cBhvr>
                                      <p:to>
                                        <p:strVal val="visible"/>
                                      </p:to>
                                    </p:set>
                                    <p:anim calcmode="lin" valueType="num">
                                      <p:cBhvr>
                                        <p:cTn id="11" dur="500" fill="hold"/>
                                        <p:tgtEl>
                                          <p:spTgt spid="152579"/>
                                        </p:tgtEl>
                                        <p:attrNameLst>
                                          <p:attrName>ppt_x</p:attrName>
                                        </p:attrNameLst>
                                      </p:cBhvr>
                                      <p:tavLst>
                                        <p:tav tm="0">
                                          <p:val>
                                            <p:strVal val="#ppt_x-#ppt_w/2"/>
                                          </p:val>
                                        </p:tav>
                                        <p:tav tm="100000">
                                          <p:val>
                                            <p:strVal val="#ppt_x"/>
                                          </p:val>
                                        </p:tav>
                                      </p:tavLst>
                                    </p:anim>
                                    <p:anim calcmode="lin" valueType="num">
                                      <p:cBhvr>
                                        <p:cTn id="12" dur="500" fill="hold"/>
                                        <p:tgtEl>
                                          <p:spTgt spid="152579"/>
                                        </p:tgtEl>
                                        <p:attrNameLst>
                                          <p:attrName>ppt_y</p:attrName>
                                        </p:attrNameLst>
                                      </p:cBhvr>
                                      <p:tavLst>
                                        <p:tav tm="0">
                                          <p:val>
                                            <p:strVal val="#ppt_y"/>
                                          </p:val>
                                        </p:tav>
                                        <p:tav tm="100000">
                                          <p:val>
                                            <p:strVal val="#ppt_y"/>
                                          </p:val>
                                        </p:tav>
                                      </p:tavLst>
                                    </p:anim>
                                    <p:anim calcmode="lin" valueType="num">
                                      <p:cBhvr>
                                        <p:cTn id="13" dur="500" fill="hold"/>
                                        <p:tgtEl>
                                          <p:spTgt spid="152579"/>
                                        </p:tgtEl>
                                        <p:attrNameLst>
                                          <p:attrName>ppt_w</p:attrName>
                                        </p:attrNameLst>
                                      </p:cBhvr>
                                      <p:tavLst>
                                        <p:tav tm="0">
                                          <p:val>
                                            <p:fltVal val="0"/>
                                          </p:val>
                                        </p:tav>
                                        <p:tav tm="100000">
                                          <p:val>
                                            <p:strVal val="#ppt_w"/>
                                          </p:val>
                                        </p:tav>
                                      </p:tavLst>
                                    </p:anim>
                                    <p:anim calcmode="lin" valueType="num">
                                      <p:cBhvr>
                                        <p:cTn id="14" dur="500" fill="hold"/>
                                        <p:tgtEl>
                                          <p:spTgt spid="1525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autoUpdateAnimBg="0"/>
      <p:bldP spid="15257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539750" y="549275"/>
            <a:ext cx="2709863" cy="523875"/>
          </a:xfrm>
          <a:prstGeom prst="rect">
            <a:avLst/>
          </a:prstGeom>
          <a:gradFill rotWithShape="0">
            <a:gsLst>
              <a:gs pos="0">
                <a:srgbClr val="181847"/>
              </a:gs>
              <a:gs pos="100000">
                <a:srgbClr val="3333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800">
                <a:solidFill>
                  <a:srgbClr val="FFCC00"/>
                </a:solidFill>
                <a:ea typeface="楷体_GB2312" pitchFamily="49" charset="-122"/>
              </a:rPr>
              <a:t>有关函数的参数</a:t>
            </a:r>
          </a:p>
        </p:txBody>
      </p:sp>
      <p:sp>
        <p:nvSpPr>
          <p:cNvPr id="153603" name="Rectangle 3"/>
          <p:cNvSpPr>
            <a:spLocks noChangeArrowheads="1"/>
          </p:cNvSpPr>
          <p:nvPr/>
        </p:nvSpPr>
        <p:spPr bwMode="auto">
          <a:xfrm>
            <a:off x="468313" y="1106488"/>
            <a:ext cx="8391525" cy="4232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lnSpc>
                <a:spcPct val="120000"/>
              </a:lnSpc>
            </a:pPr>
            <a:r>
              <a:rPr kumimoji="1" lang="en-US" altLang="zh-CN" sz="2800">
                <a:latin typeface="宋体" charset="-122"/>
              </a:rPr>
              <a:t>1 </a:t>
            </a:r>
            <a:r>
              <a:rPr kumimoji="1" lang="zh-CN" altLang="en-US" sz="2800">
                <a:latin typeface="宋体" charset="-122"/>
              </a:rPr>
              <a:t>定义函数时，括号内为</a:t>
            </a:r>
            <a:r>
              <a:rPr kumimoji="1" lang="zh-CN" altLang="en-US" sz="2800">
                <a:solidFill>
                  <a:srgbClr val="CC0000"/>
                </a:solidFill>
                <a:latin typeface="宋体" charset="-122"/>
              </a:rPr>
              <a:t>形参</a:t>
            </a:r>
          </a:p>
          <a:p>
            <a:pPr algn="l" eaLnBrk="0" hangingPunct="0">
              <a:lnSpc>
                <a:spcPct val="120000"/>
              </a:lnSpc>
            </a:pPr>
            <a:r>
              <a:rPr kumimoji="1" lang="en-US" altLang="zh-CN" sz="2800">
                <a:latin typeface="宋体" charset="-122"/>
              </a:rPr>
              <a:t>2 </a:t>
            </a:r>
            <a:r>
              <a:rPr kumimoji="1" lang="zh-CN" altLang="en-US" sz="2800">
                <a:latin typeface="宋体" charset="-122"/>
              </a:rPr>
              <a:t>调用函数时，括号内为</a:t>
            </a:r>
            <a:r>
              <a:rPr kumimoji="1" lang="zh-CN" altLang="en-US" sz="2800">
                <a:solidFill>
                  <a:srgbClr val="CC0000"/>
                </a:solidFill>
                <a:latin typeface="宋体" charset="-122"/>
              </a:rPr>
              <a:t>实参</a:t>
            </a:r>
          </a:p>
          <a:p>
            <a:pPr algn="l" eaLnBrk="0" hangingPunct="0">
              <a:lnSpc>
                <a:spcPct val="120000"/>
              </a:lnSpc>
            </a:pPr>
            <a:r>
              <a:rPr kumimoji="1" lang="en-US" altLang="zh-CN" sz="2800">
                <a:latin typeface="宋体" charset="-122"/>
              </a:rPr>
              <a:t>3 </a:t>
            </a:r>
            <a:r>
              <a:rPr kumimoji="1" lang="zh-CN" altLang="en-US" sz="2800">
                <a:latin typeface="宋体" charset="-122"/>
              </a:rPr>
              <a:t>实参与形参需</a:t>
            </a:r>
            <a:r>
              <a:rPr kumimoji="1" lang="zh-CN" altLang="en-US" sz="2800">
                <a:solidFill>
                  <a:srgbClr val="CC0000"/>
                </a:solidFill>
                <a:latin typeface="宋体" charset="-122"/>
              </a:rPr>
              <a:t>类型</a:t>
            </a:r>
            <a:r>
              <a:rPr kumimoji="1" lang="zh-CN" altLang="en-US" sz="2800">
                <a:latin typeface="宋体" charset="-122"/>
              </a:rPr>
              <a:t>相同，</a:t>
            </a:r>
            <a:r>
              <a:rPr kumimoji="1" lang="zh-CN" altLang="en-US" sz="2800">
                <a:solidFill>
                  <a:srgbClr val="CC0000"/>
                </a:solidFill>
                <a:latin typeface="宋体" charset="-122"/>
              </a:rPr>
              <a:t>个数相等</a:t>
            </a:r>
          </a:p>
          <a:p>
            <a:pPr algn="l" eaLnBrk="0" hangingPunct="0">
              <a:lnSpc>
                <a:spcPct val="120000"/>
              </a:lnSpc>
            </a:pPr>
            <a:r>
              <a:rPr kumimoji="1" lang="en-US" altLang="zh-CN" sz="2800">
                <a:latin typeface="宋体" charset="-122"/>
              </a:rPr>
              <a:t>4 </a:t>
            </a:r>
            <a:r>
              <a:rPr kumimoji="1" lang="zh-CN" altLang="en-US" sz="2800">
                <a:latin typeface="宋体" charset="-122"/>
              </a:rPr>
              <a:t>形参在函数被调用时才分配存储空间，有值</a:t>
            </a:r>
          </a:p>
          <a:p>
            <a:pPr algn="l" eaLnBrk="0" hangingPunct="0">
              <a:lnSpc>
                <a:spcPct val="120000"/>
              </a:lnSpc>
            </a:pPr>
            <a:r>
              <a:rPr kumimoji="1" lang="en-US" altLang="zh-CN" sz="2800">
                <a:latin typeface="宋体" charset="-122"/>
              </a:rPr>
              <a:t>5 </a:t>
            </a:r>
            <a:r>
              <a:rPr kumimoji="1" lang="zh-CN" altLang="en-US" sz="2800">
                <a:latin typeface="宋体" charset="-122"/>
              </a:rPr>
              <a:t>实参在主调函数内有值，求值顺序是</a:t>
            </a:r>
            <a:r>
              <a:rPr kumimoji="1" lang="zh-CN" altLang="en-US" sz="2800" u="sng">
                <a:solidFill>
                  <a:srgbClr val="CC0000"/>
                </a:solidFill>
                <a:latin typeface="宋体" charset="-122"/>
              </a:rPr>
              <a:t>从右向左</a:t>
            </a:r>
            <a:endParaRPr kumimoji="1" lang="zh-CN" altLang="en-US" sz="2800">
              <a:solidFill>
                <a:srgbClr val="CC0000"/>
              </a:solidFill>
              <a:latin typeface="宋体" charset="-122"/>
            </a:endParaRPr>
          </a:p>
          <a:p>
            <a:pPr algn="l" eaLnBrk="0" hangingPunct="0">
              <a:lnSpc>
                <a:spcPct val="120000"/>
              </a:lnSpc>
            </a:pPr>
            <a:r>
              <a:rPr kumimoji="1" lang="en-US" altLang="zh-CN" sz="2800">
                <a:latin typeface="宋体" charset="-122"/>
              </a:rPr>
              <a:t>6 </a:t>
            </a:r>
            <a:r>
              <a:rPr kumimoji="1" lang="zh-CN" altLang="en-US" sz="2800">
                <a:latin typeface="宋体" charset="-122"/>
              </a:rPr>
              <a:t>实参与形参是</a:t>
            </a:r>
            <a:r>
              <a:rPr kumimoji="1" lang="zh-CN" altLang="en-US" sz="2800">
                <a:solidFill>
                  <a:srgbClr val="CC0000"/>
                </a:solidFill>
                <a:latin typeface="宋体" charset="-122"/>
              </a:rPr>
              <a:t>单向</a:t>
            </a:r>
            <a:r>
              <a:rPr kumimoji="1" lang="zh-CN" altLang="en-US" sz="2800">
                <a:latin typeface="宋体" charset="-122"/>
              </a:rPr>
              <a:t>的</a:t>
            </a:r>
            <a:r>
              <a:rPr kumimoji="1" lang="zh-CN" altLang="en-US" sz="2800" u="sng">
                <a:solidFill>
                  <a:srgbClr val="CC0000"/>
                </a:solidFill>
                <a:latin typeface="宋体" charset="-122"/>
              </a:rPr>
              <a:t>数值传递</a:t>
            </a:r>
            <a:endParaRPr kumimoji="1" lang="zh-CN" altLang="en-US" sz="2800">
              <a:solidFill>
                <a:srgbClr val="CC0000"/>
              </a:solidFill>
              <a:latin typeface="宋体" charset="-122"/>
            </a:endParaRPr>
          </a:p>
          <a:p>
            <a:pPr algn="l" eaLnBrk="0" hangingPunct="0">
              <a:lnSpc>
                <a:spcPct val="120000"/>
              </a:lnSpc>
            </a:pPr>
            <a:r>
              <a:rPr kumimoji="1" lang="en-US" altLang="zh-CN" sz="2800">
                <a:latin typeface="宋体" charset="-122"/>
              </a:rPr>
              <a:t>7 </a:t>
            </a:r>
            <a:r>
              <a:rPr kumimoji="1" lang="zh-CN" altLang="en-US" sz="2800">
                <a:latin typeface="宋体" charset="-122"/>
              </a:rPr>
              <a:t>如果实参与形参都是数组名，</a:t>
            </a:r>
            <a:r>
              <a:rPr kumimoji="1" lang="zh-CN" altLang="en-US" sz="2800">
                <a:solidFill>
                  <a:srgbClr val="CC0000"/>
                </a:solidFill>
                <a:latin typeface="宋体" charset="-122"/>
              </a:rPr>
              <a:t>是</a:t>
            </a:r>
            <a:r>
              <a:rPr kumimoji="1" lang="zh-CN" altLang="en-US" sz="2800" u="sng">
                <a:solidFill>
                  <a:srgbClr val="CC0000"/>
                </a:solidFill>
                <a:latin typeface="宋体" charset="-122"/>
              </a:rPr>
              <a:t>地址传递</a:t>
            </a:r>
            <a:endParaRPr kumimoji="1" lang="zh-CN" altLang="en-US" sz="2800">
              <a:solidFill>
                <a:srgbClr val="CC0000"/>
              </a:solidFill>
              <a:latin typeface="宋体" charset="-122"/>
            </a:endParaRPr>
          </a:p>
          <a:p>
            <a:pPr algn="l" eaLnBrk="0" hangingPunct="0">
              <a:lnSpc>
                <a:spcPct val="120000"/>
              </a:lnSpc>
            </a:pPr>
            <a:r>
              <a:rPr kumimoji="1" lang="en-US" altLang="zh-CN" sz="2800">
                <a:latin typeface="宋体" charset="-122"/>
              </a:rPr>
              <a:t>8 </a:t>
            </a:r>
            <a:r>
              <a:rPr kumimoji="1" lang="zh-CN" altLang="en-US" sz="2800">
                <a:latin typeface="宋体" charset="-122"/>
              </a:rPr>
              <a:t>实参数组与形参数组类型相同，个数</a:t>
            </a:r>
            <a:r>
              <a:rPr kumimoji="1" lang="zh-CN" altLang="en-US" sz="2800">
                <a:solidFill>
                  <a:srgbClr val="CC0000"/>
                </a:solidFill>
                <a:latin typeface="宋体" charset="-122"/>
              </a:rPr>
              <a:t>可以不同</a:t>
            </a:r>
          </a:p>
        </p:txBody>
      </p:sp>
      <p:sp>
        <p:nvSpPr>
          <p:cNvPr id="153604" name="Text Box 4"/>
          <p:cNvSpPr txBox="1">
            <a:spLocks noChangeArrowheads="1"/>
          </p:cNvSpPr>
          <p:nvPr/>
        </p:nvSpPr>
        <p:spPr bwMode="auto">
          <a:xfrm>
            <a:off x="539750" y="5661025"/>
            <a:ext cx="813593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zh-CN" altLang="en-US" sz="2400" dirty="0">
                <a:effectLst>
                  <a:outerShdw blurRad="38100" dist="38100" dir="2700000" algn="tl">
                    <a:srgbClr val="C0C0C0"/>
                  </a:outerShdw>
                </a:effectLst>
                <a:ea typeface="宋体" pitchFamily="2" charset="-122"/>
              </a:rPr>
              <a:t>函数间的</a:t>
            </a:r>
            <a:r>
              <a:rPr kumimoji="1" lang="zh-CN" altLang="en-US" sz="2400" dirty="0">
                <a:solidFill>
                  <a:srgbClr val="CC0000"/>
                </a:solidFill>
                <a:effectLst>
                  <a:outerShdw blurRad="38100" dist="38100" dir="2700000" algn="tl">
                    <a:srgbClr val="C0C0C0"/>
                  </a:outerShdw>
                </a:effectLst>
                <a:ea typeface="宋体" pitchFamily="2" charset="-122"/>
              </a:rPr>
              <a:t>数据传递</a:t>
            </a:r>
            <a:r>
              <a:rPr kumimoji="1" lang="en-US" altLang="zh-CN" sz="2400" dirty="0">
                <a:solidFill>
                  <a:srgbClr val="CC0000"/>
                </a:solidFill>
                <a:effectLst>
                  <a:outerShdw blurRad="38100" dist="38100" dir="2700000" algn="tl">
                    <a:srgbClr val="C0C0C0"/>
                  </a:outerShdw>
                </a:effectLst>
                <a:ea typeface="宋体" pitchFamily="2" charset="-122"/>
              </a:rPr>
              <a:t>(</a:t>
            </a:r>
            <a:r>
              <a:rPr kumimoji="1" lang="zh-CN" altLang="en-US" sz="2400" dirty="0">
                <a:effectLst>
                  <a:outerShdw blurRad="38100" dist="38100" dir="2700000" algn="tl">
                    <a:srgbClr val="C0C0C0"/>
                  </a:outerShdw>
                </a:effectLst>
                <a:ea typeface="宋体" pitchFamily="2" charset="-122"/>
              </a:rPr>
              <a:t>三种传递方式</a:t>
            </a:r>
            <a:r>
              <a:rPr kumimoji="1" lang="en-US" altLang="zh-CN" sz="2400" dirty="0">
                <a:effectLst>
                  <a:outerShdw blurRad="38100" dist="38100" dir="2700000" algn="tl">
                    <a:srgbClr val="C0C0C0"/>
                  </a:outerShdw>
                </a:effectLst>
                <a:ea typeface="宋体" pitchFamily="2" charset="-122"/>
              </a:rPr>
              <a:t>):</a:t>
            </a:r>
          </a:p>
          <a:p>
            <a:pPr algn="l">
              <a:defRPr/>
            </a:pPr>
            <a:r>
              <a:rPr kumimoji="1" lang="zh-CN" altLang="en-US" sz="2400" dirty="0">
                <a:ea typeface="宋体" pitchFamily="2" charset="-122"/>
              </a:rPr>
              <a:t>返回值、参数、全局变量。</a:t>
            </a:r>
            <a:endParaRPr kumimoji="1" lang="zh-CN" altLang="en-US" sz="2400" dirty="0">
              <a:effectLst>
                <a:outerShdw blurRad="38100" dist="38100" dir="2700000" algn="tl">
                  <a:srgbClr val="C0C0C0"/>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153603"/>
                                        </p:tgtEl>
                                        <p:attrNameLst>
                                          <p:attrName>style.visibility</p:attrName>
                                        </p:attrNameLst>
                                      </p:cBhvr>
                                      <p:to>
                                        <p:strVal val="visible"/>
                                      </p:to>
                                    </p:set>
                                    <p:animEffect transition="in" filter="blinds(vertical)">
                                      <p:cBhvr>
                                        <p:cTn id="11" dur="500"/>
                                        <p:tgtEl>
                                          <p:spTgt spid="1536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3604"/>
                                        </p:tgtEl>
                                        <p:attrNameLst>
                                          <p:attrName>style.visibility</p:attrName>
                                        </p:attrNameLst>
                                      </p:cBhvr>
                                      <p:to>
                                        <p:strVal val="visible"/>
                                      </p:to>
                                    </p:set>
                                    <p:animEffect transition="in" filter="wipe(left)">
                                      <p:cBhvr>
                                        <p:cTn id="16"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autoUpdateAnimBg="0"/>
      <p:bldP spid="153603" grpId="0" autoUpdateAnimBg="0"/>
      <p:bldP spid="15360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D26D8ADA-61EA-4D71-95ED-6BC0EF62F7C5}" type="slidenum">
              <a:rPr lang="zh-CN" altLang="en-US" b="1">
                <a:solidFill>
                  <a:srgbClr val="FF9900"/>
                </a:solidFill>
              </a:rPr>
              <a:pPr>
                <a:defRPr/>
              </a:pPr>
              <a:t>92</a:t>
            </a:fld>
            <a:r>
              <a:rPr lang="zh-CN" altLang="en-US" b="1"/>
              <a:t> </a:t>
            </a:r>
            <a:r>
              <a:rPr lang="zh-CN" altLang="en-US"/>
              <a:t>页</a:t>
            </a:r>
          </a:p>
        </p:txBody>
      </p:sp>
      <p:sp>
        <p:nvSpPr>
          <p:cNvPr id="218117" name="Text Box 5"/>
          <p:cNvSpPr txBox="1">
            <a:spLocks noChangeArrowheads="1"/>
          </p:cNvSpPr>
          <p:nvPr/>
        </p:nvSpPr>
        <p:spPr bwMode="auto">
          <a:xfrm>
            <a:off x="757238" y="954088"/>
            <a:ext cx="7054850"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l" eaLnBrk="1" hangingPunct="1">
              <a:lnSpc>
                <a:spcPct val="110000"/>
              </a:lnSpc>
              <a:spcBef>
                <a:spcPct val="50000"/>
              </a:spcBef>
              <a:defRPr/>
            </a:pPr>
            <a:r>
              <a:rPr kumimoji="1" lang="zh-CN" altLang="en-US" sz="2800">
                <a:effectLst>
                  <a:outerShdw blurRad="38100" dist="38100" dir="2700000" algn="tl">
                    <a:srgbClr val="C0C0C0"/>
                  </a:outerShdw>
                </a:effectLst>
              </a:rPr>
              <a:t>函数间的</a:t>
            </a:r>
            <a:r>
              <a:rPr kumimoji="1" lang="zh-CN" altLang="en-US" sz="2800">
                <a:solidFill>
                  <a:srgbClr val="CC0000"/>
                </a:solidFill>
                <a:effectLst>
                  <a:outerShdw blurRad="38100" dist="38100" dir="2700000" algn="tl">
                    <a:srgbClr val="C0C0C0"/>
                  </a:outerShdw>
                </a:effectLst>
              </a:rPr>
              <a:t>数据传递的三</a:t>
            </a:r>
            <a:r>
              <a:rPr kumimoji="1" lang="zh-CN" altLang="en-US" sz="2800">
                <a:effectLst>
                  <a:outerShdw blurRad="38100" dist="38100" dir="2700000" algn="tl">
                    <a:srgbClr val="C0C0C0"/>
                  </a:outerShdw>
                </a:effectLst>
              </a:rPr>
              <a:t>种方式</a:t>
            </a:r>
            <a:r>
              <a:rPr kumimoji="1" lang="en-US" altLang="zh-CN" sz="2800">
                <a:effectLst>
                  <a:outerShdw blurRad="38100" dist="38100" dir="2700000" algn="tl">
                    <a:srgbClr val="C0C0C0"/>
                  </a:outerShdw>
                </a:effectLst>
              </a:rPr>
              <a:t>:</a:t>
            </a:r>
          </a:p>
          <a:p>
            <a:pPr algn="l" eaLnBrk="1" hangingPunct="1">
              <a:buFontTx/>
              <a:buChar char="•"/>
              <a:defRPr/>
            </a:pPr>
            <a:r>
              <a:rPr kumimoji="1" lang="zh-CN" altLang="en-US" sz="2800"/>
              <a:t> </a:t>
            </a:r>
            <a:r>
              <a:rPr kumimoji="1" lang="zh-CN" altLang="en-US" sz="2800">
                <a:solidFill>
                  <a:srgbClr val="CC0000"/>
                </a:solidFill>
              </a:rPr>
              <a:t>返回值</a:t>
            </a:r>
          </a:p>
          <a:p>
            <a:pPr algn="l" eaLnBrk="1" hangingPunct="1">
              <a:defRPr/>
            </a:pPr>
            <a:r>
              <a:rPr kumimoji="1" lang="zh-CN" altLang="en-US" sz="2800"/>
              <a:t>  通过</a:t>
            </a:r>
            <a:r>
              <a:rPr kumimoji="1" lang="en-US" altLang="zh-CN" sz="2800"/>
              <a:t>return</a:t>
            </a:r>
            <a:r>
              <a:rPr kumimoji="1" lang="zh-CN" altLang="en-US" sz="2800"/>
              <a:t>语句带回一个返回值。</a:t>
            </a:r>
          </a:p>
          <a:p>
            <a:pPr algn="l" eaLnBrk="1" hangingPunct="1">
              <a:buFontTx/>
              <a:buChar char="•"/>
              <a:defRPr/>
            </a:pPr>
            <a:r>
              <a:rPr kumimoji="1" lang="zh-CN" altLang="en-US" sz="2800"/>
              <a:t> </a:t>
            </a:r>
            <a:r>
              <a:rPr kumimoji="1" lang="zh-CN" altLang="en-US" sz="2800">
                <a:solidFill>
                  <a:srgbClr val="CC0000"/>
                </a:solidFill>
              </a:rPr>
              <a:t>参数</a:t>
            </a:r>
          </a:p>
          <a:p>
            <a:pPr algn="l" eaLnBrk="1" hangingPunct="1">
              <a:defRPr/>
            </a:pPr>
            <a:r>
              <a:rPr kumimoji="1" lang="zh-CN" altLang="en-US" sz="2800"/>
              <a:t>   值传递（单向）</a:t>
            </a:r>
          </a:p>
          <a:p>
            <a:pPr algn="l" eaLnBrk="1" hangingPunct="1">
              <a:defRPr/>
            </a:pPr>
            <a:r>
              <a:rPr kumimoji="1" lang="zh-CN" altLang="en-US" sz="2800"/>
              <a:t>   地址传递（双向），实现批量数据传递。</a:t>
            </a:r>
          </a:p>
          <a:p>
            <a:pPr algn="l" eaLnBrk="1" hangingPunct="1">
              <a:buFontTx/>
              <a:buChar char="•"/>
              <a:defRPr/>
            </a:pPr>
            <a:r>
              <a:rPr kumimoji="1" lang="zh-CN" altLang="en-US" sz="2800">
                <a:solidFill>
                  <a:srgbClr val="CC0000"/>
                </a:solidFill>
              </a:rPr>
              <a:t>全局变量</a:t>
            </a:r>
          </a:p>
          <a:p>
            <a:pPr algn="l" eaLnBrk="1" hangingPunct="1">
              <a:defRPr/>
            </a:pPr>
            <a:r>
              <a:rPr kumimoji="1" lang="zh-CN" altLang="en-US" sz="2800"/>
              <a:t>  在函数之外定义全局变量，可以得到多个函数执行结果。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wipe(left)">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539750" y="1474788"/>
            <a:ext cx="8353425" cy="15351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lnSpc>
                <a:spcPct val="130000"/>
              </a:lnSpc>
            </a:pPr>
            <a:r>
              <a:rPr kumimoji="1" lang="en-US" altLang="zh-CN" sz="2400">
                <a:latin typeface="宋体" charset="-122"/>
              </a:rPr>
              <a:t>1 </a:t>
            </a:r>
            <a:r>
              <a:rPr kumimoji="1" lang="zh-CN" altLang="en-US" sz="2400">
                <a:latin typeface="宋体" charset="-122"/>
              </a:rPr>
              <a:t>函数可以作</a:t>
            </a:r>
            <a:r>
              <a:rPr kumimoji="1" lang="zh-CN" altLang="en-US" sz="2400">
                <a:solidFill>
                  <a:srgbClr val="CC0000"/>
                </a:solidFill>
                <a:latin typeface="宋体" charset="-122"/>
              </a:rPr>
              <a:t>运算分量</a:t>
            </a:r>
            <a:r>
              <a:rPr kumimoji="1" lang="zh-CN" altLang="en-US" sz="2400">
                <a:latin typeface="宋体" charset="-122"/>
              </a:rPr>
              <a:t>，作其他函数的</a:t>
            </a:r>
            <a:r>
              <a:rPr kumimoji="1" lang="zh-CN" altLang="en-US" sz="2400">
                <a:solidFill>
                  <a:srgbClr val="CC0000"/>
                </a:solidFill>
                <a:latin typeface="宋体" charset="-122"/>
              </a:rPr>
              <a:t>参数</a:t>
            </a:r>
            <a:r>
              <a:rPr kumimoji="1" lang="zh-CN" altLang="en-US" sz="2400">
                <a:latin typeface="宋体" charset="-122"/>
              </a:rPr>
              <a:t>，可构成</a:t>
            </a:r>
            <a:r>
              <a:rPr kumimoji="1" lang="zh-CN" altLang="en-US" sz="2400">
                <a:solidFill>
                  <a:srgbClr val="CC0000"/>
                </a:solidFill>
                <a:latin typeface="宋体" charset="-122"/>
              </a:rPr>
              <a:t>语句</a:t>
            </a:r>
          </a:p>
          <a:p>
            <a:pPr algn="l" eaLnBrk="0" hangingPunct="0">
              <a:lnSpc>
                <a:spcPct val="130000"/>
              </a:lnSpc>
            </a:pPr>
            <a:r>
              <a:rPr kumimoji="1" lang="en-US" altLang="zh-CN" sz="2400">
                <a:latin typeface="宋体" charset="-122"/>
              </a:rPr>
              <a:t>2 </a:t>
            </a:r>
            <a:r>
              <a:rPr kumimoji="1" lang="zh-CN" altLang="en-US" sz="2400">
                <a:latin typeface="宋体" charset="-122"/>
              </a:rPr>
              <a:t>函数调用可以</a:t>
            </a:r>
            <a:r>
              <a:rPr kumimoji="1" lang="zh-CN" altLang="en-US" sz="2400">
                <a:solidFill>
                  <a:srgbClr val="CC0000"/>
                </a:solidFill>
                <a:latin typeface="宋体" charset="-122"/>
              </a:rPr>
              <a:t>嵌套</a:t>
            </a:r>
          </a:p>
          <a:p>
            <a:pPr algn="l" eaLnBrk="0" hangingPunct="0">
              <a:lnSpc>
                <a:spcPct val="130000"/>
              </a:lnSpc>
            </a:pPr>
            <a:r>
              <a:rPr kumimoji="1" lang="en-US" altLang="zh-CN" sz="2400">
                <a:latin typeface="宋体" charset="-122"/>
              </a:rPr>
              <a:t>3 </a:t>
            </a:r>
            <a:r>
              <a:rPr kumimoji="1" lang="zh-CN" altLang="en-US" sz="2400">
                <a:latin typeface="宋体" charset="-122"/>
              </a:rPr>
              <a:t>函数中的</a:t>
            </a:r>
            <a:r>
              <a:rPr kumimoji="1" lang="en-US" altLang="en-US" sz="2400">
                <a:solidFill>
                  <a:schemeClr val="tx2"/>
                </a:solidFill>
                <a:latin typeface="宋体" charset="-122"/>
              </a:rPr>
              <a:t>return</a:t>
            </a:r>
            <a:r>
              <a:rPr kumimoji="1" lang="zh-CN" altLang="zh-CN" sz="2400">
                <a:latin typeface="宋体" charset="-122"/>
              </a:rPr>
              <a:t>语句</a:t>
            </a:r>
            <a:r>
              <a:rPr kumimoji="1" lang="zh-CN" altLang="en-US" sz="2400">
                <a:latin typeface="宋体" charset="-122"/>
              </a:rPr>
              <a:t>可以带回一个返回值</a:t>
            </a:r>
          </a:p>
        </p:txBody>
      </p:sp>
      <p:sp>
        <p:nvSpPr>
          <p:cNvPr id="154627" name="Rectangle 3"/>
          <p:cNvSpPr>
            <a:spLocks noChangeArrowheads="1"/>
          </p:cNvSpPr>
          <p:nvPr/>
        </p:nvSpPr>
        <p:spPr bwMode="auto">
          <a:xfrm>
            <a:off x="539750" y="3262313"/>
            <a:ext cx="1871663" cy="523875"/>
          </a:xfrm>
          <a:prstGeom prst="rect">
            <a:avLst/>
          </a:prstGeom>
          <a:gradFill rotWithShape="0">
            <a:gsLst>
              <a:gs pos="0">
                <a:srgbClr val="333399">
                  <a:gamma/>
                  <a:shade val="46275"/>
                  <a:invGamma/>
                </a:srgbClr>
              </a:gs>
              <a:gs pos="100000">
                <a:srgbClr val="3333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kumimoji="1" lang="zh-CN" altLang="en-US" sz="2800">
                <a:solidFill>
                  <a:srgbClr val="FFCC00"/>
                </a:solidFill>
                <a:effectLst>
                  <a:outerShdw blurRad="38100" dist="38100" dir="2700000" algn="tl">
                    <a:srgbClr val="000000"/>
                  </a:outerShdw>
                </a:effectLst>
                <a:ea typeface="楷体_GB2312" pitchFamily="49" charset="-122"/>
              </a:rPr>
              <a:t>有关变量</a:t>
            </a:r>
          </a:p>
        </p:txBody>
      </p:sp>
      <p:sp>
        <p:nvSpPr>
          <p:cNvPr id="154628" name="Rectangle 4"/>
          <p:cNvSpPr>
            <a:spLocks noChangeArrowheads="1"/>
          </p:cNvSpPr>
          <p:nvPr/>
        </p:nvSpPr>
        <p:spPr bwMode="auto">
          <a:xfrm>
            <a:off x="468313" y="4259263"/>
            <a:ext cx="8496300" cy="1327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defRPr/>
            </a:pPr>
            <a:r>
              <a:rPr kumimoji="1" lang="zh-CN" altLang="en-US" sz="2000">
                <a:effectLst>
                  <a:outerShdw blurRad="38100" dist="38100" dir="2700000" algn="tl">
                    <a:srgbClr val="C0C0C0"/>
                  </a:outerShdw>
                </a:effectLst>
                <a:latin typeface="宋体" pitchFamily="2" charset="-122"/>
                <a:ea typeface="宋体" pitchFamily="2" charset="-122"/>
              </a:rPr>
              <a:t>从变量的作用域：</a:t>
            </a:r>
            <a:r>
              <a:rPr kumimoji="1" lang="zh-CN" altLang="en-US" sz="2000">
                <a:latin typeface="宋体" pitchFamily="2" charset="-122"/>
                <a:ea typeface="宋体" pitchFamily="2" charset="-122"/>
              </a:rPr>
              <a:t>            </a:t>
            </a:r>
            <a:r>
              <a:rPr kumimoji="1" lang="zh-CN" altLang="en-US" sz="2000">
                <a:solidFill>
                  <a:srgbClr val="CC0000"/>
                </a:solidFill>
                <a:latin typeface="宋体" pitchFamily="2" charset="-122"/>
                <a:ea typeface="宋体" pitchFamily="2" charset="-122"/>
              </a:rPr>
              <a:t>局部变量 </a:t>
            </a:r>
            <a:r>
              <a:rPr kumimoji="1" lang="zh-CN" altLang="en-US" sz="2000">
                <a:latin typeface="宋体" pitchFamily="2" charset="-122"/>
                <a:ea typeface="宋体" pitchFamily="2" charset="-122"/>
              </a:rPr>
              <a:t>            </a:t>
            </a:r>
            <a:r>
              <a:rPr kumimoji="1" lang="zh-CN" altLang="en-US" sz="2000">
                <a:solidFill>
                  <a:srgbClr val="CC0000"/>
                </a:solidFill>
                <a:latin typeface="宋体" pitchFamily="2" charset="-122"/>
                <a:ea typeface="宋体" pitchFamily="2" charset="-122"/>
              </a:rPr>
              <a:t>全局变量</a:t>
            </a:r>
          </a:p>
          <a:p>
            <a:pPr algn="l" eaLnBrk="0" hangingPunct="0">
              <a:defRPr/>
            </a:pPr>
            <a:r>
              <a:rPr kumimoji="1" lang="zh-CN" altLang="en-US" sz="2000">
                <a:effectLst>
                  <a:outerShdw blurRad="38100" dist="38100" dir="2700000" algn="tl">
                    <a:srgbClr val="C0C0C0"/>
                  </a:outerShdw>
                </a:effectLst>
                <a:latin typeface="宋体" pitchFamily="2" charset="-122"/>
                <a:ea typeface="宋体" pitchFamily="2" charset="-122"/>
              </a:rPr>
              <a:t>从变量值保留的期限：</a:t>
            </a:r>
            <a:r>
              <a:rPr kumimoji="1" lang="zh-CN" altLang="en-US" sz="2000">
                <a:latin typeface="宋体" pitchFamily="2" charset="-122"/>
                <a:ea typeface="宋体" pitchFamily="2" charset="-122"/>
              </a:rPr>
              <a:t>      静态存储变量          动态存储变量</a:t>
            </a:r>
          </a:p>
          <a:p>
            <a:pPr algn="l" eaLnBrk="0" hangingPunct="0">
              <a:defRPr/>
            </a:pPr>
            <a:r>
              <a:rPr kumimoji="1" lang="zh-CN" altLang="en-US" sz="2000">
                <a:effectLst>
                  <a:outerShdw blurRad="38100" dist="38100" dir="2700000" algn="tl">
                    <a:srgbClr val="C0C0C0"/>
                  </a:outerShdw>
                </a:effectLst>
                <a:latin typeface="宋体" pitchFamily="2" charset="-122"/>
                <a:ea typeface="宋体" pitchFamily="2" charset="-122"/>
              </a:rPr>
              <a:t>从变量在硬件上的位置：     </a:t>
            </a:r>
            <a:r>
              <a:rPr kumimoji="1" lang="en-US" altLang="en-US" sz="2000">
                <a:latin typeface="宋体" pitchFamily="2" charset="-122"/>
                <a:ea typeface="宋体" pitchFamily="2" charset="-122"/>
              </a:rPr>
              <a:t>CPU</a:t>
            </a:r>
            <a:r>
              <a:rPr kumimoji="1" lang="zh-CN" altLang="en-US" sz="2000">
                <a:latin typeface="宋体" pitchFamily="2" charset="-122"/>
                <a:ea typeface="宋体" pitchFamily="2" charset="-122"/>
              </a:rPr>
              <a:t>寄存器            内存中静态区</a:t>
            </a:r>
          </a:p>
          <a:p>
            <a:pPr algn="l" eaLnBrk="0" hangingPunct="0">
              <a:defRPr/>
            </a:pPr>
            <a:r>
              <a:rPr kumimoji="1" lang="zh-CN" altLang="en-US" sz="2000">
                <a:latin typeface="宋体" pitchFamily="2" charset="-122"/>
                <a:ea typeface="宋体" pitchFamily="2" charset="-122"/>
              </a:rPr>
              <a:t>                                                内存中动态区</a:t>
            </a:r>
          </a:p>
        </p:txBody>
      </p:sp>
      <p:sp>
        <p:nvSpPr>
          <p:cNvPr id="154629" name="Rectangle 5"/>
          <p:cNvSpPr>
            <a:spLocks noChangeArrowheads="1"/>
          </p:cNvSpPr>
          <p:nvPr/>
        </p:nvSpPr>
        <p:spPr bwMode="auto">
          <a:xfrm>
            <a:off x="539750" y="692150"/>
            <a:ext cx="2709863" cy="523875"/>
          </a:xfrm>
          <a:prstGeom prst="rect">
            <a:avLst/>
          </a:prstGeom>
          <a:gradFill rotWithShape="0">
            <a:gsLst>
              <a:gs pos="0">
                <a:srgbClr val="181847"/>
              </a:gs>
              <a:gs pos="100000">
                <a:srgbClr val="3333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800">
                <a:solidFill>
                  <a:srgbClr val="FFCC00"/>
                </a:solidFill>
                <a:ea typeface="楷体_GB2312" pitchFamily="49" charset="-122"/>
              </a:rPr>
              <a:t>有关函数的调用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4626"/>
                                        </p:tgtEl>
                                        <p:attrNameLst>
                                          <p:attrName>style.visibility</p:attrName>
                                        </p:attrNameLst>
                                      </p:cBhvr>
                                      <p:to>
                                        <p:strVal val="visible"/>
                                      </p:to>
                                    </p:set>
                                    <p:animEffect transition="in" filter="box(in)">
                                      <p:cBhvr>
                                        <p:cTn id="11" dur="500"/>
                                        <p:tgtEl>
                                          <p:spTgt spid="15462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54627"/>
                                        </p:tgtEl>
                                        <p:attrNameLst>
                                          <p:attrName>style.visibility</p:attrName>
                                        </p:attrNameLst>
                                      </p:cBhvr>
                                      <p:to>
                                        <p:strVal val="visible"/>
                                      </p:to>
                                    </p:set>
                                    <p:animEffect transition="in" filter="box(out)">
                                      <p:cBhvr>
                                        <p:cTn id="16" dur="500"/>
                                        <p:tgtEl>
                                          <p:spTgt spid="1546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54628"/>
                                        </p:tgtEl>
                                        <p:attrNameLst>
                                          <p:attrName>style.visibility</p:attrName>
                                        </p:attrNameLst>
                                      </p:cBhvr>
                                      <p:to>
                                        <p:strVal val="visible"/>
                                      </p:to>
                                    </p:set>
                                    <p:animEffect transition="in" filter="blinds(vertical)">
                                      <p:cBhvr>
                                        <p:cTn id="21"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nimBg="1" autoUpdateAnimBg="0"/>
      <p:bldP spid="154628" grpId="0" autoUpdateAnimBg="0"/>
      <p:bldP spid="154629"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0390FAB3-907D-4CB2-8E17-78A1B1FD3E64}" type="slidenum">
              <a:rPr lang="zh-CN" altLang="en-US" b="1">
                <a:solidFill>
                  <a:srgbClr val="FF9900"/>
                </a:solidFill>
              </a:rPr>
              <a:pPr>
                <a:defRPr/>
              </a:pPr>
              <a:t>94</a:t>
            </a:fld>
            <a:r>
              <a:rPr lang="zh-CN" altLang="en-US" b="1"/>
              <a:t> </a:t>
            </a:r>
            <a:r>
              <a:rPr lang="zh-CN" altLang="en-US"/>
              <a:t>页</a:t>
            </a:r>
          </a:p>
        </p:txBody>
      </p:sp>
      <p:sp>
        <p:nvSpPr>
          <p:cNvPr id="220164" name="Rectangle 4"/>
          <p:cNvSpPr>
            <a:spLocks noChangeArrowheads="1"/>
          </p:cNvSpPr>
          <p:nvPr/>
        </p:nvSpPr>
        <p:spPr bwMode="auto">
          <a:xfrm>
            <a:off x="468313" y="669925"/>
            <a:ext cx="1627187" cy="523875"/>
          </a:xfrm>
          <a:prstGeom prst="rect">
            <a:avLst/>
          </a:prstGeom>
          <a:gradFill rotWithShape="0">
            <a:gsLst>
              <a:gs pos="0">
                <a:srgbClr val="333399">
                  <a:gamma/>
                  <a:shade val="46275"/>
                  <a:invGamma/>
                </a:srgbClr>
              </a:gs>
              <a:gs pos="100000">
                <a:srgbClr val="333399"/>
              </a:gs>
            </a:gsLst>
            <a:path path="shape">
              <a:fillToRect l="50000" t="50000" r="50000" b="50000"/>
            </a:path>
          </a:gradFill>
          <a:ln w="38100" cmpd="dbl">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defRPr/>
            </a:pPr>
            <a:r>
              <a:rPr kumimoji="1" lang="zh-CN" altLang="en-US" sz="2800">
                <a:solidFill>
                  <a:srgbClr val="FFFF00"/>
                </a:solidFill>
                <a:effectLst>
                  <a:outerShdw blurRad="38100" dist="38100" dir="2700000" algn="tl">
                    <a:srgbClr val="000000"/>
                  </a:outerShdw>
                </a:effectLst>
                <a:ea typeface="楷体_GB2312" pitchFamily="49" charset="-122"/>
              </a:rPr>
              <a:t>存储特性</a:t>
            </a:r>
          </a:p>
        </p:txBody>
      </p:sp>
      <p:grpSp>
        <p:nvGrpSpPr>
          <p:cNvPr id="220165" name="Group 5"/>
          <p:cNvGrpSpPr>
            <a:grpSpLocks/>
          </p:cNvGrpSpPr>
          <p:nvPr/>
        </p:nvGrpSpPr>
        <p:grpSpPr bwMode="auto">
          <a:xfrm>
            <a:off x="1181100" y="1697038"/>
            <a:ext cx="7054850" cy="4089400"/>
            <a:chOff x="692" y="1217"/>
            <a:chExt cx="4444" cy="2576"/>
          </a:xfrm>
        </p:grpSpPr>
        <p:grpSp>
          <p:nvGrpSpPr>
            <p:cNvPr id="103429" name="Group 6"/>
            <p:cNvGrpSpPr>
              <a:grpSpLocks/>
            </p:cNvGrpSpPr>
            <p:nvPr/>
          </p:nvGrpSpPr>
          <p:grpSpPr bwMode="auto">
            <a:xfrm>
              <a:off x="720" y="1248"/>
              <a:ext cx="4416" cy="2544"/>
              <a:chOff x="720" y="1248"/>
              <a:chExt cx="4416" cy="2544"/>
            </a:xfrm>
          </p:grpSpPr>
          <p:sp>
            <p:nvSpPr>
              <p:cNvPr id="103451" name="Line 7"/>
              <p:cNvSpPr>
                <a:spLocks noChangeShapeType="1"/>
              </p:cNvSpPr>
              <p:nvPr/>
            </p:nvSpPr>
            <p:spPr bwMode="auto">
              <a:xfrm>
                <a:off x="720" y="1488"/>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2" name="Line 8"/>
              <p:cNvSpPr>
                <a:spLocks noChangeShapeType="1"/>
              </p:cNvSpPr>
              <p:nvPr/>
            </p:nvSpPr>
            <p:spPr bwMode="auto">
              <a:xfrm>
                <a:off x="720" y="1776"/>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3" name="Line 9"/>
              <p:cNvSpPr>
                <a:spLocks noChangeShapeType="1"/>
              </p:cNvSpPr>
              <p:nvPr/>
            </p:nvSpPr>
            <p:spPr bwMode="auto">
              <a:xfrm>
                <a:off x="720" y="2352"/>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4" name="Line 10"/>
              <p:cNvSpPr>
                <a:spLocks noChangeShapeType="1"/>
              </p:cNvSpPr>
              <p:nvPr/>
            </p:nvSpPr>
            <p:spPr bwMode="auto">
              <a:xfrm>
                <a:off x="720" y="3504"/>
                <a:ext cx="441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5" name="Line 11"/>
              <p:cNvSpPr>
                <a:spLocks noChangeShapeType="1"/>
              </p:cNvSpPr>
              <p:nvPr/>
            </p:nvSpPr>
            <p:spPr bwMode="auto">
              <a:xfrm>
                <a:off x="720" y="3792"/>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6" name="Line 12"/>
              <p:cNvSpPr>
                <a:spLocks noChangeShapeType="1"/>
              </p:cNvSpPr>
              <p:nvPr/>
            </p:nvSpPr>
            <p:spPr bwMode="auto">
              <a:xfrm>
                <a:off x="720" y="1248"/>
                <a:ext cx="441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7" name="Line 13"/>
              <p:cNvSpPr>
                <a:spLocks noChangeShapeType="1"/>
              </p:cNvSpPr>
              <p:nvPr/>
            </p:nvSpPr>
            <p:spPr bwMode="auto">
              <a:xfrm>
                <a:off x="720" y="1248"/>
                <a:ext cx="0" cy="25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8" name="Line 14"/>
              <p:cNvSpPr>
                <a:spLocks noChangeShapeType="1"/>
              </p:cNvSpPr>
              <p:nvPr/>
            </p:nvSpPr>
            <p:spPr bwMode="auto">
              <a:xfrm>
                <a:off x="1488" y="1248"/>
                <a:ext cx="0" cy="25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9" name="Line 15"/>
              <p:cNvSpPr>
                <a:spLocks noChangeShapeType="1"/>
              </p:cNvSpPr>
              <p:nvPr/>
            </p:nvSpPr>
            <p:spPr bwMode="auto">
              <a:xfrm>
                <a:off x="2256" y="2352"/>
                <a:ext cx="0" cy="115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0" name="Line 16"/>
              <p:cNvSpPr>
                <a:spLocks noChangeShapeType="1"/>
              </p:cNvSpPr>
              <p:nvPr/>
            </p:nvSpPr>
            <p:spPr bwMode="auto">
              <a:xfrm>
                <a:off x="2256"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1" name="Line 17"/>
              <p:cNvSpPr>
                <a:spLocks noChangeShapeType="1"/>
              </p:cNvSpPr>
              <p:nvPr/>
            </p:nvSpPr>
            <p:spPr bwMode="auto">
              <a:xfrm>
                <a:off x="3696" y="1248"/>
                <a:ext cx="0" cy="25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2" name="Line 18"/>
              <p:cNvSpPr>
                <a:spLocks noChangeShapeType="1"/>
              </p:cNvSpPr>
              <p:nvPr/>
            </p:nvSpPr>
            <p:spPr bwMode="auto">
              <a:xfrm>
                <a:off x="2256" y="2928"/>
                <a:ext cx="28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3" name="Line 19"/>
              <p:cNvSpPr>
                <a:spLocks noChangeShapeType="1"/>
              </p:cNvSpPr>
              <p:nvPr/>
            </p:nvSpPr>
            <p:spPr bwMode="auto">
              <a:xfrm>
                <a:off x="5133" y="1248"/>
                <a:ext cx="0" cy="25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4" name="Line 20"/>
              <p:cNvSpPr>
                <a:spLocks noChangeShapeType="1"/>
              </p:cNvSpPr>
              <p:nvPr/>
            </p:nvSpPr>
            <p:spPr bwMode="auto">
              <a:xfrm>
                <a:off x="1008" y="2352"/>
                <a:ext cx="0" cy="115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5" name="Line 21"/>
              <p:cNvSpPr>
                <a:spLocks noChangeShapeType="1"/>
              </p:cNvSpPr>
              <p:nvPr/>
            </p:nvSpPr>
            <p:spPr bwMode="auto">
              <a:xfrm>
                <a:off x="1008" y="2832"/>
                <a:ext cx="4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430" name="Rectangle 22"/>
            <p:cNvSpPr>
              <a:spLocks noChangeArrowheads="1"/>
            </p:cNvSpPr>
            <p:nvPr/>
          </p:nvSpPr>
          <p:spPr bwMode="auto">
            <a:xfrm>
              <a:off x="751" y="1217"/>
              <a:ext cx="440"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特点</a:t>
              </a:r>
            </a:p>
          </p:txBody>
        </p:sp>
        <p:sp>
          <p:nvSpPr>
            <p:cNvPr id="103431" name="Rectangle 23"/>
            <p:cNvSpPr>
              <a:spLocks noChangeArrowheads="1"/>
            </p:cNvSpPr>
            <p:nvPr/>
          </p:nvSpPr>
          <p:spPr bwMode="auto">
            <a:xfrm>
              <a:off x="1583" y="1265"/>
              <a:ext cx="602"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生存期</a:t>
              </a:r>
            </a:p>
          </p:txBody>
        </p:sp>
        <p:sp>
          <p:nvSpPr>
            <p:cNvPr id="103432" name="Rectangle 24"/>
            <p:cNvSpPr>
              <a:spLocks noChangeArrowheads="1"/>
            </p:cNvSpPr>
            <p:nvPr/>
          </p:nvSpPr>
          <p:spPr bwMode="auto">
            <a:xfrm>
              <a:off x="2723" y="1217"/>
              <a:ext cx="602"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作用域</a:t>
              </a:r>
            </a:p>
          </p:txBody>
        </p:sp>
        <p:sp>
          <p:nvSpPr>
            <p:cNvPr id="103433" name="Rectangle 25"/>
            <p:cNvSpPr>
              <a:spLocks noChangeArrowheads="1"/>
            </p:cNvSpPr>
            <p:nvPr/>
          </p:nvSpPr>
          <p:spPr bwMode="auto">
            <a:xfrm>
              <a:off x="3790" y="1217"/>
              <a:ext cx="1090"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未初始化时值</a:t>
              </a:r>
            </a:p>
          </p:txBody>
        </p:sp>
        <p:sp>
          <p:nvSpPr>
            <p:cNvPr id="103434" name="Rectangle 26"/>
            <p:cNvSpPr>
              <a:spLocks noChangeArrowheads="1"/>
            </p:cNvSpPr>
            <p:nvPr/>
          </p:nvSpPr>
          <p:spPr bwMode="auto">
            <a:xfrm>
              <a:off x="693" y="1499"/>
              <a:ext cx="765"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自动变量</a:t>
              </a:r>
            </a:p>
          </p:txBody>
        </p:sp>
        <p:sp>
          <p:nvSpPr>
            <p:cNvPr id="103435" name="Rectangle 27"/>
            <p:cNvSpPr>
              <a:spLocks noChangeArrowheads="1"/>
            </p:cNvSpPr>
            <p:nvPr/>
          </p:nvSpPr>
          <p:spPr bwMode="auto">
            <a:xfrm>
              <a:off x="1565" y="1505"/>
              <a:ext cx="2147"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定义它的函数 （局部变量）</a:t>
              </a:r>
            </a:p>
          </p:txBody>
        </p:sp>
        <p:sp>
          <p:nvSpPr>
            <p:cNvPr id="103436" name="Rectangle 28"/>
            <p:cNvSpPr>
              <a:spLocks noChangeArrowheads="1"/>
            </p:cNvSpPr>
            <p:nvPr/>
          </p:nvSpPr>
          <p:spPr bwMode="auto">
            <a:xfrm>
              <a:off x="4019" y="1524"/>
              <a:ext cx="602"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随机数</a:t>
              </a:r>
            </a:p>
          </p:txBody>
        </p:sp>
        <p:sp>
          <p:nvSpPr>
            <p:cNvPr id="103437" name="Rectangle 29"/>
            <p:cNvSpPr>
              <a:spLocks noChangeArrowheads="1"/>
            </p:cNvSpPr>
            <p:nvPr/>
          </p:nvSpPr>
          <p:spPr bwMode="auto">
            <a:xfrm>
              <a:off x="711" y="1872"/>
              <a:ext cx="765"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外部变量</a:t>
              </a:r>
            </a:p>
          </p:txBody>
        </p:sp>
        <p:sp>
          <p:nvSpPr>
            <p:cNvPr id="103438" name="Rectangle 30"/>
            <p:cNvSpPr>
              <a:spLocks noChangeArrowheads="1"/>
            </p:cNvSpPr>
            <p:nvPr/>
          </p:nvSpPr>
          <p:spPr bwMode="auto">
            <a:xfrm>
              <a:off x="1559" y="1793"/>
              <a:ext cx="1983" cy="4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0" hangingPunct="0"/>
              <a:r>
                <a:rPr kumimoji="1" lang="zh-CN" altLang="en-US" sz="2000">
                  <a:solidFill>
                    <a:schemeClr val="hlink"/>
                  </a:solidFill>
                  <a:latin typeface="宋体" charset="-122"/>
                </a:rPr>
                <a:t>整个程序中多个文件中的多个函数（全程变量 ）</a:t>
              </a:r>
            </a:p>
          </p:txBody>
        </p:sp>
        <p:sp>
          <p:nvSpPr>
            <p:cNvPr id="103439" name="Rectangle 31"/>
            <p:cNvSpPr>
              <a:spLocks noChangeArrowheads="1"/>
            </p:cNvSpPr>
            <p:nvPr/>
          </p:nvSpPr>
          <p:spPr bwMode="auto">
            <a:xfrm>
              <a:off x="4210" y="1906"/>
              <a:ext cx="196"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en-US" altLang="zh-CN" sz="2000">
                  <a:solidFill>
                    <a:schemeClr val="hlink"/>
                  </a:solidFill>
                  <a:latin typeface="宋体" charset="-122"/>
                </a:rPr>
                <a:t>0</a:t>
              </a:r>
              <a:endParaRPr kumimoji="1" lang="zh-CN" altLang="zh-CN" sz="2000">
                <a:solidFill>
                  <a:schemeClr val="hlink"/>
                </a:solidFill>
                <a:latin typeface="宋体" charset="-122"/>
              </a:endParaRPr>
            </a:p>
          </p:txBody>
        </p:sp>
        <p:sp>
          <p:nvSpPr>
            <p:cNvPr id="103440" name="Rectangle 32"/>
            <p:cNvSpPr>
              <a:spLocks noChangeArrowheads="1"/>
            </p:cNvSpPr>
            <p:nvPr/>
          </p:nvSpPr>
          <p:spPr bwMode="auto">
            <a:xfrm>
              <a:off x="713" y="2676"/>
              <a:ext cx="277"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静</a:t>
              </a:r>
            </a:p>
          </p:txBody>
        </p:sp>
        <p:sp>
          <p:nvSpPr>
            <p:cNvPr id="103441" name="Rectangle 33"/>
            <p:cNvSpPr>
              <a:spLocks noChangeArrowheads="1"/>
            </p:cNvSpPr>
            <p:nvPr/>
          </p:nvSpPr>
          <p:spPr bwMode="auto">
            <a:xfrm>
              <a:off x="698" y="2980"/>
              <a:ext cx="277"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态</a:t>
              </a:r>
            </a:p>
          </p:txBody>
        </p:sp>
        <p:sp>
          <p:nvSpPr>
            <p:cNvPr id="103442" name="Rectangle 34"/>
            <p:cNvSpPr>
              <a:spLocks noChangeArrowheads="1"/>
            </p:cNvSpPr>
            <p:nvPr/>
          </p:nvSpPr>
          <p:spPr bwMode="auto">
            <a:xfrm>
              <a:off x="1006" y="2426"/>
              <a:ext cx="440"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局部</a:t>
              </a:r>
            </a:p>
          </p:txBody>
        </p:sp>
        <p:sp>
          <p:nvSpPr>
            <p:cNvPr id="103443" name="Rectangle 35"/>
            <p:cNvSpPr>
              <a:spLocks noChangeArrowheads="1"/>
            </p:cNvSpPr>
            <p:nvPr/>
          </p:nvSpPr>
          <p:spPr bwMode="auto">
            <a:xfrm>
              <a:off x="1016" y="3016"/>
              <a:ext cx="440"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全局</a:t>
              </a:r>
            </a:p>
          </p:txBody>
        </p:sp>
        <p:sp>
          <p:nvSpPr>
            <p:cNvPr id="103444" name="Rectangle 36"/>
            <p:cNvSpPr>
              <a:spLocks noChangeArrowheads="1"/>
            </p:cNvSpPr>
            <p:nvPr/>
          </p:nvSpPr>
          <p:spPr bwMode="auto">
            <a:xfrm>
              <a:off x="1559" y="2675"/>
              <a:ext cx="506" cy="4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0" hangingPunct="0"/>
              <a:r>
                <a:rPr kumimoji="1" lang="zh-CN" altLang="en-US" sz="2000">
                  <a:solidFill>
                    <a:schemeClr val="hlink"/>
                  </a:solidFill>
                  <a:latin typeface="宋体" charset="-122"/>
                </a:rPr>
                <a:t>整个程序 </a:t>
              </a:r>
            </a:p>
          </p:txBody>
        </p:sp>
        <p:sp>
          <p:nvSpPr>
            <p:cNvPr id="103445" name="Rectangle 37"/>
            <p:cNvSpPr>
              <a:spLocks noChangeArrowheads="1"/>
            </p:cNvSpPr>
            <p:nvPr/>
          </p:nvSpPr>
          <p:spPr bwMode="auto">
            <a:xfrm>
              <a:off x="2462" y="2483"/>
              <a:ext cx="1111" cy="4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0" hangingPunct="0"/>
              <a:r>
                <a:rPr kumimoji="1" lang="zh-CN" altLang="en-US" sz="2000">
                  <a:solidFill>
                    <a:schemeClr val="hlink"/>
                  </a:solidFill>
                  <a:latin typeface="宋体" charset="-122"/>
                </a:rPr>
                <a:t>定义它的函数（静态局部）</a:t>
              </a:r>
            </a:p>
          </p:txBody>
        </p:sp>
        <p:sp>
          <p:nvSpPr>
            <p:cNvPr id="103446" name="Rectangle 38"/>
            <p:cNvSpPr>
              <a:spLocks noChangeArrowheads="1"/>
            </p:cNvSpPr>
            <p:nvPr/>
          </p:nvSpPr>
          <p:spPr bwMode="auto">
            <a:xfrm>
              <a:off x="2413" y="2991"/>
              <a:ext cx="1233" cy="4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eaLnBrk="0" hangingPunct="0"/>
              <a:r>
                <a:rPr kumimoji="1" lang="zh-CN" altLang="en-US" sz="2000">
                  <a:solidFill>
                    <a:schemeClr val="hlink"/>
                  </a:solidFill>
                  <a:latin typeface="宋体" charset="-122"/>
                </a:rPr>
                <a:t>定义它的文件（静态全程） </a:t>
              </a:r>
            </a:p>
          </p:txBody>
        </p:sp>
        <p:sp>
          <p:nvSpPr>
            <p:cNvPr id="103447" name="Rectangle 39"/>
            <p:cNvSpPr>
              <a:spLocks noChangeArrowheads="1"/>
            </p:cNvSpPr>
            <p:nvPr/>
          </p:nvSpPr>
          <p:spPr bwMode="auto">
            <a:xfrm>
              <a:off x="4167" y="2535"/>
              <a:ext cx="278" cy="83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en-US" altLang="zh-CN" sz="2000">
                  <a:solidFill>
                    <a:schemeClr val="hlink"/>
                  </a:solidFill>
                  <a:latin typeface="宋体" charset="-122"/>
                </a:rPr>
                <a:t>0 </a:t>
              </a:r>
            </a:p>
            <a:p>
              <a:pPr algn="ctr" eaLnBrk="0" hangingPunct="0"/>
              <a:endParaRPr kumimoji="1" lang="en-US" altLang="zh-CN" sz="2000">
                <a:solidFill>
                  <a:schemeClr val="hlink"/>
                </a:solidFill>
                <a:latin typeface="宋体" charset="-122"/>
              </a:endParaRPr>
            </a:p>
            <a:p>
              <a:pPr algn="ctr" eaLnBrk="0" hangingPunct="0"/>
              <a:endParaRPr kumimoji="1" lang="en-US" altLang="zh-CN" sz="2000">
                <a:solidFill>
                  <a:schemeClr val="hlink"/>
                </a:solidFill>
                <a:latin typeface="宋体" charset="-122"/>
              </a:endParaRPr>
            </a:p>
            <a:p>
              <a:pPr algn="ctr" eaLnBrk="0" hangingPunct="0"/>
              <a:r>
                <a:rPr kumimoji="1" lang="en-US" altLang="zh-CN" sz="2000">
                  <a:solidFill>
                    <a:schemeClr val="hlink"/>
                  </a:solidFill>
                  <a:latin typeface="宋体" charset="-122"/>
                </a:rPr>
                <a:t>0</a:t>
              </a:r>
            </a:p>
          </p:txBody>
        </p:sp>
        <p:sp>
          <p:nvSpPr>
            <p:cNvPr id="103448" name="Rectangle 40"/>
            <p:cNvSpPr>
              <a:spLocks noChangeArrowheads="1"/>
            </p:cNvSpPr>
            <p:nvPr/>
          </p:nvSpPr>
          <p:spPr bwMode="auto">
            <a:xfrm>
              <a:off x="692" y="3540"/>
              <a:ext cx="927"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寄存器变量</a:t>
              </a:r>
            </a:p>
          </p:txBody>
        </p:sp>
        <p:sp>
          <p:nvSpPr>
            <p:cNvPr id="103449" name="Rectangle 41"/>
            <p:cNvSpPr>
              <a:spLocks noChangeArrowheads="1"/>
            </p:cNvSpPr>
            <p:nvPr/>
          </p:nvSpPr>
          <p:spPr bwMode="auto">
            <a:xfrm>
              <a:off x="2060" y="3540"/>
              <a:ext cx="1090"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定义它的函数</a:t>
              </a:r>
            </a:p>
          </p:txBody>
        </p:sp>
        <p:sp>
          <p:nvSpPr>
            <p:cNvPr id="103450" name="Rectangle 42"/>
            <p:cNvSpPr>
              <a:spLocks noChangeArrowheads="1"/>
            </p:cNvSpPr>
            <p:nvPr/>
          </p:nvSpPr>
          <p:spPr bwMode="auto">
            <a:xfrm>
              <a:off x="4019" y="3540"/>
              <a:ext cx="602" cy="2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en-US" sz="2000">
                  <a:solidFill>
                    <a:schemeClr val="hlink"/>
                  </a:solidFill>
                  <a:latin typeface="宋体" charset="-122"/>
                </a:rPr>
                <a:t>随机数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220165"/>
                                        </p:tgtEl>
                                        <p:attrNameLst>
                                          <p:attrName>style.visibility</p:attrName>
                                        </p:attrNameLst>
                                      </p:cBhvr>
                                      <p:to>
                                        <p:strVal val="visible"/>
                                      </p:to>
                                    </p:set>
                                    <p:animEffect transition="in" filter="blinds(vertical)">
                                      <p:cBhvr>
                                        <p:cTn id="11" dur="5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93 </a:t>
            </a:r>
            <a:r>
              <a:rPr lang="zh-CN" altLang="en-US"/>
              <a:t>页   第 </a:t>
            </a:r>
            <a:fld id="{2418A1F6-FC9D-4CA4-A474-A8E6DEB6C886}" type="slidenum">
              <a:rPr lang="zh-CN" altLang="en-US" b="1">
                <a:solidFill>
                  <a:srgbClr val="FF9900"/>
                </a:solidFill>
              </a:rPr>
              <a:pPr>
                <a:defRPr/>
              </a:pPr>
              <a:t>95</a:t>
            </a:fld>
            <a:r>
              <a:rPr lang="zh-CN" altLang="en-US" b="1"/>
              <a:t> </a:t>
            </a:r>
            <a:r>
              <a:rPr lang="zh-CN" altLang="en-US"/>
              <a:t>页</a:t>
            </a:r>
          </a:p>
        </p:txBody>
      </p:sp>
      <p:sp>
        <p:nvSpPr>
          <p:cNvPr id="254978" name="Rectangle 2"/>
          <p:cNvSpPr>
            <a:spLocks noChangeArrowheads="1"/>
          </p:cNvSpPr>
          <p:nvPr/>
        </p:nvSpPr>
        <p:spPr bwMode="auto">
          <a:xfrm>
            <a:off x="906463" y="4397375"/>
            <a:ext cx="6654800" cy="1079500"/>
          </a:xfrm>
          <a:prstGeom prst="rect">
            <a:avLst/>
          </a:prstGeom>
          <a:noFill/>
          <a:ln w="76200">
            <a:solidFill>
              <a:srgbClr val="FF00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90000" tIns="46800" rIns="90000" bIns="46800" anchor="ctr">
            <a:spAutoFit/>
          </a:bodyPr>
          <a:lstStyle/>
          <a:p>
            <a:pPr algn="ctr" eaLnBrk="0" hangingPunct="0"/>
            <a:r>
              <a:rPr kumimoji="1" lang="en-US" altLang="zh-CN" sz="3200">
                <a:solidFill>
                  <a:srgbClr val="FF3300"/>
                </a:solidFill>
              </a:rPr>
              <a:t>C</a:t>
            </a:r>
            <a:r>
              <a:rPr kumimoji="1" lang="zh-CN" altLang="zh-CN" sz="3200">
                <a:solidFill>
                  <a:srgbClr val="FF3300"/>
                </a:solidFill>
              </a:rPr>
              <a:t>的源程序  预处理  编译  目标程序  </a:t>
            </a:r>
          </a:p>
          <a:p>
            <a:pPr algn="ctr" eaLnBrk="0" hangingPunct="0"/>
            <a:r>
              <a:rPr kumimoji="1" lang="zh-CN" altLang="zh-CN" sz="3200">
                <a:solidFill>
                  <a:srgbClr val="FF3300"/>
                </a:solidFill>
              </a:rPr>
              <a:t>（*.</a:t>
            </a:r>
            <a:r>
              <a:rPr kumimoji="1" lang="en-US" altLang="zh-CN" sz="3200">
                <a:solidFill>
                  <a:srgbClr val="FF3300"/>
                </a:solidFill>
              </a:rPr>
              <a:t>C)</a:t>
            </a:r>
            <a:r>
              <a:rPr kumimoji="1" lang="zh-CN" altLang="zh-CN" sz="3200">
                <a:solidFill>
                  <a:srgbClr val="FF3300"/>
                </a:solidFill>
              </a:rPr>
              <a:t>  </a:t>
            </a:r>
            <a:r>
              <a:rPr kumimoji="1" lang="zh-CN" altLang="zh-CN" sz="3200">
                <a:solidFill>
                  <a:srgbClr val="0000FF"/>
                </a:solidFill>
              </a:rPr>
              <a:t>_______________  </a:t>
            </a:r>
            <a:r>
              <a:rPr kumimoji="1" lang="zh-CN" altLang="zh-CN" sz="3200">
                <a:solidFill>
                  <a:srgbClr val="FF3300"/>
                </a:solidFill>
              </a:rPr>
              <a:t>  (*.OBJ)</a:t>
            </a:r>
          </a:p>
        </p:txBody>
      </p:sp>
      <p:sp>
        <p:nvSpPr>
          <p:cNvPr id="254979" name="Line 3"/>
          <p:cNvSpPr>
            <a:spLocks noChangeShapeType="1"/>
          </p:cNvSpPr>
          <p:nvPr/>
        </p:nvSpPr>
        <p:spPr bwMode="auto">
          <a:xfrm flipV="1">
            <a:off x="3708400" y="4868863"/>
            <a:ext cx="0" cy="595312"/>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4980" name="Line 4"/>
          <p:cNvSpPr>
            <a:spLocks noChangeShapeType="1"/>
          </p:cNvSpPr>
          <p:nvPr/>
        </p:nvSpPr>
        <p:spPr bwMode="auto">
          <a:xfrm flipV="1">
            <a:off x="5003800" y="4873625"/>
            <a:ext cx="0" cy="595313"/>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4981" name="Rectangle 5"/>
          <p:cNvSpPr>
            <a:spLocks noChangeArrowheads="1"/>
          </p:cNvSpPr>
          <p:nvPr/>
        </p:nvSpPr>
        <p:spPr bwMode="auto">
          <a:xfrm>
            <a:off x="819150" y="3128963"/>
            <a:ext cx="7318375" cy="5857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eaLnBrk="0" hangingPunct="0"/>
            <a:r>
              <a:rPr kumimoji="1" lang="zh-CN" altLang="zh-CN" sz="3200" dirty="0">
                <a:solidFill>
                  <a:schemeClr val="tx2"/>
                </a:solidFill>
              </a:rPr>
              <a:t>编译系统中有  :</a:t>
            </a:r>
            <a:r>
              <a:rPr kumimoji="1" lang="en-US" altLang="zh-CN" sz="3200" dirty="0">
                <a:solidFill>
                  <a:schemeClr val="tx2"/>
                </a:solidFill>
              </a:rPr>
              <a:t>   </a:t>
            </a:r>
            <a:r>
              <a:rPr kumimoji="1" lang="zh-CN" altLang="zh-CN" sz="3200" dirty="0">
                <a:solidFill>
                  <a:schemeClr val="tx2"/>
                </a:solidFill>
              </a:rPr>
              <a:t>预处理程序   </a:t>
            </a:r>
            <a:r>
              <a:rPr kumimoji="1" lang="zh-CN" altLang="zh-CN" sz="3200" dirty="0">
                <a:solidFill>
                  <a:schemeClr val="hlink"/>
                </a:solidFill>
              </a:rPr>
              <a:t>编译程序</a:t>
            </a:r>
            <a:endParaRPr kumimoji="1" lang="zh-CN" altLang="en-US" sz="3200" dirty="0">
              <a:solidFill>
                <a:schemeClr val="hlink"/>
              </a:solidFill>
            </a:endParaRPr>
          </a:p>
        </p:txBody>
      </p:sp>
      <p:sp>
        <p:nvSpPr>
          <p:cNvPr id="254982" name="Rectangle 6"/>
          <p:cNvSpPr>
            <a:spLocks noChangeArrowheads="1"/>
          </p:cNvSpPr>
          <p:nvPr/>
        </p:nvSpPr>
        <p:spPr bwMode="auto">
          <a:xfrm>
            <a:off x="1547813" y="1436040"/>
            <a:ext cx="5314573" cy="1387176"/>
          </a:xfrm>
          <a:prstGeom prst="rect">
            <a:avLst/>
          </a:prstGeom>
          <a:noFill/>
          <a:ln w="12700">
            <a:solidFill>
              <a:srgbClr val="0066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buFont typeface="Wingdings" pitchFamily="2" charset="2"/>
              <a:buChar char="Ø"/>
            </a:pPr>
            <a:r>
              <a:rPr kumimoji="1" lang="zh-CN" altLang="en-US" sz="2800" b="0" dirty="0">
                <a:solidFill>
                  <a:schemeClr val="hlink"/>
                </a:solidFill>
                <a:latin typeface="黑体" pitchFamily="2" charset="-122"/>
                <a:ea typeface="黑体" pitchFamily="2" charset="-122"/>
              </a:rPr>
              <a:t>宏替换   </a:t>
            </a:r>
            <a:r>
              <a:rPr kumimoji="1" lang="en-US" altLang="zh-CN" sz="2800" b="0" dirty="0">
                <a:solidFill>
                  <a:schemeClr val="hlink"/>
                </a:solidFill>
                <a:latin typeface="黑体" pitchFamily="2" charset="-122"/>
                <a:ea typeface="黑体" pitchFamily="2" charset="-122"/>
              </a:rPr>
              <a:t>#define N 20  </a:t>
            </a:r>
          </a:p>
          <a:p>
            <a:pPr algn="l" eaLnBrk="0" hangingPunct="0">
              <a:buFont typeface="Wingdings" pitchFamily="2" charset="2"/>
              <a:buChar char="Ø"/>
            </a:pPr>
            <a:r>
              <a:rPr kumimoji="1" lang="zh-CN" altLang="en-US" sz="2800" b="0" dirty="0">
                <a:solidFill>
                  <a:schemeClr val="hlink"/>
                </a:solidFill>
                <a:latin typeface="黑体" pitchFamily="2" charset="-122"/>
                <a:ea typeface="黑体" pitchFamily="2" charset="-122"/>
              </a:rPr>
              <a:t>文件包含 </a:t>
            </a:r>
            <a:r>
              <a:rPr kumimoji="1" lang="en-US" altLang="zh-CN" sz="2800" b="0" dirty="0">
                <a:solidFill>
                  <a:schemeClr val="hlink"/>
                </a:solidFill>
                <a:latin typeface="黑体" pitchFamily="2" charset="-122"/>
                <a:ea typeface="黑体" pitchFamily="2" charset="-122"/>
              </a:rPr>
              <a:t>#include &lt;</a:t>
            </a:r>
            <a:r>
              <a:rPr kumimoji="1" lang="en-US" altLang="zh-CN" sz="2800" b="0" dirty="0" err="1">
                <a:solidFill>
                  <a:schemeClr val="hlink"/>
                </a:solidFill>
                <a:latin typeface="黑体" pitchFamily="2" charset="-122"/>
                <a:ea typeface="黑体" pitchFamily="2" charset="-122"/>
              </a:rPr>
              <a:t>stdio.h</a:t>
            </a:r>
            <a:r>
              <a:rPr kumimoji="1" lang="en-US" altLang="zh-CN" sz="2800" b="0" dirty="0">
                <a:solidFill>
                  <a:schemeClr val="hlink"/>
                </a:solidFill>
                <a:latin typeface="黑体" pitchFamily="2" charset="-122"/>
                <a:ea typeface="黑体" pitchFamily="2" charset="-122"/>
              </a:rPr>
              <a:t>&gt;</a:t>
            </a:r>
          </a:p>
          <a:p>
            <a:pPr algn="l" eaLnBrk="0" hangingPunct="0">
              <a:buFont typeface="Wingdings" pitchFamily="2" charset="2"/>
              <a:buChar char="Ø"/>
            </a:pPr>
            <a:r>
              <a:rPr kumimoji="1" lang="zh-CN" altLang="en-US" sz="2800" b="0" dirty="0">
                <a:solidFill>
                  <a:schemeClr val="hlink"/>
                </a:solidFill>
                <a:latin typeface="黑体" pitchFamily="2" charset="-122"/>
                <a:ea typeface="黑体" pitchFamily="2" charset="-122"/>
              </a:rPr>
              <a:t>条件编译 </a:t>
            </a:r>
            <a:r>
              <a:rPr kumimoji="1" lang="en-US" altLang="zh-CN" sz="2800" b="0" dirty="0">
                <a:solidFill>
                  <a:schemeClr val="hlink"/>
                </a:solidFill>
                <a:latin typeface="黑体" pitchFamily="2" charset="-122"/>
                <a:ea typeface="黑体" pitchFamily="2" charset="-122"/>
              </a:rPr>
              <a:t>#if( ...  )  </a:t>
            </a:r>
          </a:p>
        </p:txBody>
      </p:sp>
      <p:sp>
        <p:nvSpPr>
          <p:cNvPr id="254983" name="Rectangle 7"/>
          <p:cNvSpPr>
            <a:spLocks noChangeArrowheads="1"/>
          </p:cNvSpPr>
          <p:nvPr/>
        </p:nvSpPr>
        <p:spPr bwMode="auto">
          <a:xfrm>
            <a:off x="539750" y="833438"/>
            <a:ext cx="6727825" cy="5254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l" eaLnBrk="0" hangingPunct="0">
              <a:buFontTx/>
              <a:buChar char="•"/>
            </a:pPr>
            <a:r>
              <a:rPr kumimoji="1" lang="en-US" altLang="zh-CN" sz="2800">
                <a:latin typeface="Arial" charset="0"/>
              </a:rPr>
              <a:t> C</a:t>
            </a:r>
            <a:r>
              <a:rPr kumimoji="1" lang="zh-CN" altLang="zh-CN" sz="2800">
                <a:latin typeface="Arial" charset="0"/>
              </a:rPr>
              <a:t>中的预处理命令</a:t>
            </a:r>
            <a:r>
              <a:rPr kumimoji="1" lang="zh-CN" altLang="en-US" sz="2800">
                <a:latin typeface="Arial" charset="0"/>
              </a:rPr>
              <a:t>分类</a:t>
            </a:r>
            <a:endParaRPr kumimoji="1" lang="zh-CN" altLang="zh-CN" sz="2800">
              <a:latin typeface="Arial" charset="0"/>
            </a:endParaRPr>
          </a:p>
        </p:txBody>
      </p:sp>
      <p:sp>
        <p:nvSpPr>
          <p:cNvPr id="104457" name="Text Box 8"/>
          <p:cNvSpPr txBox="1">
            <a:spLocks noChangeArrowheads="1"/>
          </p:cNvSpPr>
          <p:nvPr/>
        </p:nvSpPr>
        <p:spPr bwMode="auto">
          <a:xfrm>
            <a:off x="669925" y="87313"/>
            <a:ext cx="64817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3200">
                <a:latin typeface="宋体" charset="-122"/>
              </a:rPr>
              <a:t>8.6 </a:t>
            </a:r>
            <a:r>
              <a:rPr lang="zh-CN" altLang="en-US" sz="3200">
                <a:latin typeface="宋体" charset="-122"/>
              </a:rPr>
              <a:t>编译预处理</a:t>
            </a:r>
          </a:p>
        </p:txBody>
      </p:sp>
      <p:sp>
        <p:nvSpPr>
          <p:cNvPr id="254986" name="Text Box 10"/>
          <p:cNvSpPr txBox="1">
            <a:spLocks noChangeArrowheads="1"/>
          </p:cNvSpPr>
          <p:nvPr/>
        </p:nvSpPr>
        <p:spPr bwMode="auto">
          <a:xfrm>
            <a:off x="669925" y="3713164"/>
            <a:ext cx="8642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400" dirty="0"/>
              <a:t>预处理是在编译之前对程序中的特殊命令进行的处理工作。</a:t>
            </a:r>
          </a:p>
        </p:txBody>
      </p:sp>
      <p:sp>
        <p:nvSpPr>
          <p:cNvPr id="104460" name="Line 11"/>
          <p:cNvSpPr>
            <a:spLocks noChangeShapeType="1"/>
          </p:cNvSpPr>
          <p:nvPr/>
        </p:nvSpPr>
        <p:spPr bwMode="auto">
          <a:xfrm>
            <a:off x="4572000" y="4508500"/>
            <a:ext cx="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4983"/>
                                        </p:tgtEl>
                                        <p:attrNameLst>
                                          <p:attrName>style.visibility</p:attrName>
                                        </p:attrNameLst>
                                      </p:cBhvr>
                                      <p:to>
                                        <p:strVal val="visible"/>
                                      </p:to>
                                    </p:set>
                                    <p:animEffect transition="in" filter="box(in)">
                                      <p:cBhvr>
                                        <p:cTn id="7" dur="500"/>
                                        <p:tgtEl>
                                          <p:spTgt spid="2549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54982"/>
                                        </p:tgtEl>
                                        <p:attrNameLst>
                                          <p:attrName>style.visibility</p:attrName>
                                        </p:attrNameLst>
                                      </p:cBhvr>
                                      <p:to>
                                        <p:strVal val="visible"/>
                                      </p:to>
                                    </p:set>
                                    <p:anim calcmode="lin" valueType="num">
                                      <p:cBhvr>
                                        <p:cTn id="12" dur="500" fill="hold"/>
                                        <p:tgtEl>
                                          <p:spTgt spid="254982"/>
                                        </p:tgtEl>
                                        <p:attrNameLst>
                                          <p:attrName>ppt_x</p:attrName>
                                        </p:attrNameLst>
                                      </p:cBhvr>
                                      <p:tavLst>
                                        <p:tav tm="0">
                                          <p:val>
                                            <p:strVal val="#ppt_x-#ppt_w/2"/>
                                          </p:val>
                                        </p:tav>
                                        <p:tav tm="100000">
                                          <p:val>
                                            <p:strVal val="#ppt_x"/>
                                          </p:val>
                                        </p:tav>
                                      </p:tavLst>
                                    </p:anim>
                                    <p:anim calcmode="lin" valueType="num">
                                      <p:cBhvr>
                                        <p:cTn id="13" dur="500" fill="hold"/>
                                        <p:tgtEl>
                                          <p:spTgt spid="254982"/>
                                        </p:tgtEl>
                                        <p:attrNameLst>
                                          <p:attrName>ppt_y</p:attrName>
                                        </p:attrNameLst>
                                      </p:cBhvr>
                                      <p:tavLst>
                                        <p:tav tm="0">
                                          <p:val>
                                            <p:strVal val="#ppt_y"/>
                                          </p:val>
                                        </p:tav>
                                        <p:tav tm="100000">
                                          <p:val>
                                            <p:strVal val="#ppt_y"/>
                                          </p:val>
                                        </p:tav>
                                      </p:tavLst>
                                    </p:anim>
                                    <p:anim calcmode="lin" valueType="num">
                                      <p:cBhvr>
                                        <p:cTn id="14" dur="500" fill="hold"/>
                                        <p:tgtEl>
                                          <p:spTgt spid="254982"/>
                                        </p:tgtEl>
                                        <p:attrNameLst>
                                          <p:attrName>ppt_w</p:attrName>
                                        </p:attrNameLst>
                                      </p:cBhvr>
                                      <p:tavLst>
                                        <p:tav tm="0">
                                          <p:val>
                                            <p:fltVal val="0"/>
                                          </p:val>
                                        </p:tav>
                                        <p:tav tm="100000">
                                          <p:val>
                                            <p:strVal val="#ppt_w"/>
                                          </p:val>
                                        </p:tav>
                                      </p:tavLst>
                                    </p:anim>
                                    <p:anim calcmode="lin" valueType="num">
                                      <p:cBhvr>
                                        <p:cTn id="15" dur="500" fill="hold"/>
                                        <p:tgtEl>
                                          <p:spTgt spid="25498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54981"/>
                                        </p:tgtEl>
                                        <p:attrNameLst>
                                          <p:attrName>style.visibility</p:attrName>
                                        </p:attrNameLst>
                                      </p:cBhvr>
                                      <p:to>
                                        <p:strVal val="visible"/>
                                      </p:to>
                                    </p:set>
                                    <p:anim calcmode="lin" valueType="num">
                                      <p:cBhvr additive="base">
                                        <p:cTn id="20" dur="500" fill="hold"/>
                                        <p:tgtEl>
                                          <p:spTgt spid="254981"/>
                                        </p:tgtEl>
                                        <p:attrNameLst>
                                          <p:attrName>ppt_x</p:attrName>
                                        </p:attrNameLst>
                                      </p:cBhvr>
                                      <p:tavLst>
                                        <p:tav tm="0">
                                          <p:val>
                                            <p:strVal val="0-#ppt_w/2"/>
                                          </p:val>
                                        </p:tav>
                                        <p:tav tm="100000">
                                          <p:val>
                                            <p:strVal val="#ppt_x"/>
                                          </p:val>
                                        </p:tav>
                                      </p:tavLst>
                                    </p:anim>
                                    <p:anim calcmode="lin" valueType="num">
                                      <p:cBhvr additive="base">
                                        <p:cTn id="21"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54978"/>
                                        </p:tgtEl>
                                        <p:attrNameLst>
                                          <p:attrName>style.visibility</p:attrName>
                                        </p:attrNameLst>
                                      </p:cBhvr>
                                      <p:to>
                                        <p:strVal val="visible"/>
                                      </p:to>
                                    </p:set>
                                    <p:animEffect transition="in" filter="blinds(vertical)">
                                      <p:cBhvr>
                                        <p:cTn id="26" dur="500"/>
                                        <p:tgtEl>
                                          <p:spTgt spid="2549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4979"/>
                                        </p:tgtEl>
                                        <p:attrNameLst>
                                          <p:attrName>style.visibility</p:attrName>
                                        </p:attrNameLst>
                                      </p:cBhvr>
                                      <p:to>
                                        <p:strVal val="visible"/>
                                      </p:to>
                                    </p:set>
                                    <p:anim calcmode="lin" valueType="num">
                                      <p:cBhvr additive="base">
                                        <p:cTn id="31" dur="500" fill="hold"/>
                                        <p:tgtEl>
                                          <p:spTgt spid="254979"/>
                                        </p:tgtEl>
                                        <p:attrNameLst>
                                          <p:attrName>ppt_x</p:attrName>
                                        </p:attrNameLst>
                                      </p:cBhvr>
                                      <p:tavLst>
                                        <p:tav tm="0">
                                          <p:val>
                                            <p:strVal val="#ppt_x"/>
                                          </p:val>
                                        </p:tav>
                                        <p:tav tm="100000">
                                          <p:val>
                                            <p:strVal val="#ppt_x"/>
                                          </p:val>
                                        </p:tav>
                                      </p:tavLst>
                                    </p:anim>
                                    <p:anim calcmode="lin" valueType="num">
                                      <p:cBhvr additive="base">
                                        <p:cTn id="32" dur="500" fill="hold"/>
                                        <p:tgtEl>
                                          <p:spTgt spid="2549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4980"/>
                                        </p:tgtEl>
                                        <p:attrNameLst>
                                          <p:attrName>style.visibility</p:attrName>
                                        </p:attrNameLst>
                                      </p:cBhvr>
                                      <p:to>
                                        <p:strVal val="visible"/>
                                      </p:to>
                                    </p:set>
                                    <p:anim calcmode="lin" valueType="num">
                                      <p:cBhvr additive="base">
                                        <p:cTn id="37" dur="500" fill="hold"/>
                                        <p:tgtEl>
                                          <p:spTgt spid="254980"/>
                                        </p:tgtEl>
                                        <p:attrNameLst>
                                          <p:attrName>ppt_x</p:attrName>
                                        </p:attrNameLst>
                                      </p:cBhvr>
                                      <p:tavLst>
                                        <p:tav tm="0">
                                          <p:val>
                                            <p:strVal val="#ppt_x"/>
                                          </p:val>
                                        </p:tav>
                                        <p:tav tm="100000">
                                          <p:val>
                                            <p:strVal val="#ppt_x"/>
                                          </p:val>
                                        </p:tav>
                                      </p:tavLst>
                                    </p:anim>
                                    <p:anim calcmode="lin" valueType="num">
                                      <p:cBhvr additive="base">
                                        <p:cTn id="38"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4986"/>
                                        </p:tgtEl>
                                        <p:attrNameLst>
                                          <p:attrName>style.visibility</p:attrName>
                                        </p:attrNameLst>
                                      </p:cBhvr>
                                      <p:to>
                                        <p:strVal val="visible"/>
                                      </p:to>
                                    </p:set>
                                    <p:animEffect transition="in" filter="wipe(left)">
                                      <p:cBhvr>
                                        <p:cTn id="43" dur="500"/>
                                        <p:tgtEl>
                                          <p:spTgt spid="254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autoUpdateAnimBg="0"/>
      <p:bldP spid="254979" grpId="0" animBg="1"/>
      <p:bldP spid="254980" grpId="0" animBg="1"/>
      <p:bldP spid="254981" grpId="0" autoUpdateAnimBg="0"/>
      <p:bldP spid="254982" grpId="0" animBg="1" autoUpdateAnimBg="0"/>
      <p:bldP spid="254983" grpId="0" autoUpdateAnimBg="0"/>
      <p:bldP spid="25498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530315" y="-178274"/>
            <a:ext cx="8496944" cy="1104090"/>
          </a:xfr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dirty="0">
                <a:solidFill>
                  <a:srgbClr val="C00000"/>
                </a:solidFill>
                <a:latin typeface="黑体" pitchFamily="49" charset="-122"/>
                <a:ea typeface="黑体" pitchFamily="49" charset="-122"/>
              </a:rPr>
              <a:t>1.</a:t>
            </a:r>
            <a:r>
              <a:rPr lang="zh-CN" altLang="en-US" dirty="0">
                <a:solidFill>
                  <a:srgbClr val="C00000"/>
                </a:solidFill>
                <a:latin typeface="黑体" pitchFamily="49" charset="-122"/>
                <a:ea typeface="黑体" pitchFamily="49" charset="-122"/>
              </a:rPr>
              <a:t>宏定义                  </a:t>
            </a:r>
          </a:p>
        </p:txBody>
      </p:sp>
      <p:sp>
        <p:nvSpPr>
          <p:cNvPr id="5" name="Rectangle 3"/>
          <p:cNvSpPr txBox="1">
            <a:spLocks noChangeArrowheads="1"/>
          </p:cNvSpPr>
          <p:nvPr/>
        </p:nvSpPr>
        <p:spPr bwMode="auto">
          <a:xfrm>
            <a:off x="530316" y="861395"/>
            <a:ext cx="7858109" cy="5292917"/>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spcBef>
                <a:spcPts val="300"/>
              </a:spcBef>
              <a:buClr>
                <a:srgbClr val="FF9900"/>
              </a:buClr>
            </a:pPr>
            <a:r>
              <a:rPr lang="zh-CN" altLang="en-US" sz="2800" dirty="0">
                <a:solidFill>
                  <a:srgbClr val="CC0000"/>
                </a:solidFill>
                <a:latin typeface="宋体" pitchFamily="2" charset="-122"/>
                <a:ea typeface="宋体" pitchFamily="2" charset="-122"/>
              </a:rPr>
              <a:t>宏定义</a:t>
            </a:r>
          </a:p>
          <a:p>
            <a:pPr marL="0" lvl="0" indent="0" eaLnBrk="1" hangingPunct="1">
              <a:lnSpc>
                <a:spcPct val="110000"/>
              </a:lnSpc>
              <a:spcBef>
                <a:spcPts val="300"/>
              </a:spcBef>
              <a:buClr>
                <a:srgbClr val="FF9900"/>
              </a:buClr>
              <a:buNone/>
            </a:pPr>
            <a:r>
              <a:rPr lang="zh-CN" altLang="en-US" sz="2800" dirty="0">
                <a:solidFill>
                  <a:srgbClr val="993300"/>
                </a:solidFill>
                <a:latin typeface="宋体" pitchFamily="2" charset="-122"/>
                <a:ea typeface="宋体" pitchFamily="2" charset="-122"/>
              </a:rPr>
              <a:t>  宏定义的一般格式：</a:t>
            </a:r>
            <a:endParaRPr lang="en-US" altLang="zh-CN" sz="2800" dirty="0">
              <a:solidFill>
                <a:srgbClr val="993300"/>
              </a:solidFill>
              <a:latin typeface="宋体" pitchFamily="2" charset="-122"/>
              <a:ea typeface="宋体" pitchFamily="2" charset="-122"/>
            </a:endParaRPr>
          </a:p>
          <a:p>
            <a:pPr marL="0" lvl="0" indent="0" eaLnBrk="1" hangingPunct="1">
              <a:lnSpc>
                <a:spcPct val="110000"/>
              </a:lnSpc>
              <a:spcBef>
                <a:spcPts val="300"/>
              </a:spcBef>
              <a:buClr>
                <a:srgbClr val="FF9900"/>
              </a:buClr>
              <a:buNone/>
            </a:pPr>
            <a:r>
              <a:rPr lang="en-US" altLang="zh-CN" sz="2800" dirty="0">
                <a:solidFill>
                  <a:srgbClr val="000066"/>
                </a:solidFill>
                <a:latin typeface="宋体" pitchFamily="2" charset="-122"/>
                <a:ea typeface="宋体" pitchFamily="2" charset="-122"/>
              </a:rPr>
              <a:t>         </a:t>
            </a:r>
            <a:r>
              <a:rPr lang="en-US" altLang="zh-CN" sz="2800" dirty="0">
                <a:solidFill>
                  <a:srgbClr val="0033CC"/>
                </a:solidFill>
                <a:latin typeface="宋体" pitchFamily="2" charset="-122"/>
                <a:ea typeface="宋体" pitchFamily="2" charset="-122"/>
              </a:rPr>
              <a:t>#define   </a:t>
            </a:r>
            <a:r>
              <a:rPr lang="zh-CN" altLang="en-US" sz="2800" dirty="0">
                <a:solidFill>
                  <a:srgbClr val="FF0000"/>
                </a:solidFill>
                <a:latin typeface="宋体" pitchFamily="2" charset="-122"/>
                <a:ea typeface="宋体" pitchFamily="2" charset="-122"/>
              </a:rPr>
              <a:t>宏名</a:t>
            </a:r>
            <a:r>
              <a:rPr lang="zh-CN" altLang="en-US" sz="2800" dirty="0">
                <a:solidFill>
                  <a:srgbClr val="000066"/>
                </a:solidFill>
                <a:latin typeface="宋体" pitchFamily="2" charset="-122"/>
                <a:ea typeface="宋体" pitchFamily="2" charset="-122"/>
              </a:rPr>
              <a:t>   </a:t>
            </a:r>
            <a:r>
              <a:rPr lang="zh-CN" altLang="en-US" sz="2800" dirty="0">
                <a:latin typeface="宋体" pitchFamily="2" charset="-122"/>
                <a:ea typeface="宋体" pitchFamily="2" charset="-122"/>
              </a:rPr>
              <a:t>字符串</a:t>
            </a:r>
            <a:endParaRPr lang="en-US" altLang="zh-CN" sz="2800" dirty="0">
              <a:latin typeface="宋体" pitchFamily="2" charset="-122"/>
              <a:ea typeface="宋体" pitchFamily="2" charset="-122"/>
            </a:endParaRPr>
          </a:p>
          <a:p>
            <a:pPr marL="0" lvl="0" indent="0" eaLnBrk="1" hangingPunct="1">
              <a:lnSpc>
                <a:spcPct val="110000"/>
              </a:lnSpc>
              <a:spcBef>
                <a:spcPts val="300"/>
              </a:spcBef>
              <a:buClr>
                <a:srgbClr val="FF9900"/>
              </a:buClr>
              <a:buNone/>
            </a:pPr>
            <a:r>
              <a:rPr kumimoji="1" lang="zh-CN" altLang="en-US" sz="2800" dirty="0">
                <a:solidFill>
                  <a:srgbClr val="FF3300"/>
                </a:solidFill>
                <a:latin typeface="宋体" pitchFamily="2" charset="-122"/>
                <a:ea typeface="宋体" pitchFamily="2" charset="-122"/>
              </a:rPr>
              <a:t>    </a:t>
            </a:r>
            <a:r>
              <a:rPr kumimoji="1" lang="zh-CN" altLang="en-US" sz="2800" dirty="0">
                <a:solidFill>
                  <a:srgbClr val="CC0000"/>
                </a:solidFill>
                <a:latin typeface="宋体" pitchFamily="2" charset="-122"/>
                <a:ea typeface="宋体" pitchFamily="2" charset="-122"/>
              </a:rPr>
              <a:t>功能：</a:t>
            </a:r>
            <a:r>
              <a:rPr kumimoji="1" lang="zh-CN" altLang="en-US" sz="2800" dirty="0">
                <a:solidFill>
                  <a:schemeClr val="tx2"/>
                </a:solidFill>
                <a:latin typeface="宋体" pitchFamily="2" charset="-122"/>
                <a:ea typeface="宋体" pitchFamily="2" charset="-122"/>
              </a:rPr>
              <a:t>在预处理时 </a:t>
            </a:r>
            <a:r>
              <a:rPr kumimoji="1" lang="en-US" altLang="zh-CN" sz="2800" dirty="0">
                <a:solidFill>
                  <a:schemeClr val="tx2"/>
                </a:solidFill>
                <a:latin typeface="宋体" pitchFamily="2" charset="-122"/>
                <a:ea typeface="宋体" pitchFamily="2" charset="-122"/>
              </a:rPr>
              <a:t>,</a:t>
            </a:r>
            <a:r>
              <a:rPr kumimoji="1" lang="zh-CN" altLang="en-US" sz="2800" dirty="0">
                <a:solidFill>
                  <a:schemeClr val="tx2"/>
                </a:solidFill>
                <a:latin typeface="宋体" pitchFamily="2" charset="-122"/>
                <a:ea typeface="宋体" pitchFamily="2" charset="-122"/>
              </a:rPr>
              <a:t>将程序中宏定义之后出现的所有的宏名</a:t>
            </a:r>
            <a:r>
              <a:rPr kumimoji="1" lang="en-US" altLang="zh-CN" sz="2800" dirty="0">
                <a:solidFill>
                  <a:schemeClr val="tx2"/>
                </a:solidFill>
                <a:latin typeface="宋体" pitchFamily="2" charset="-122"/>
                <a:ea typeface="宋体" pitchFamily="2" charset="-122"/>
              </a:rPr>
              <a:t>,</a:t>
            </a:r>
            <a:r>
              <a:rPr kumimoji="1" lang="zh-CN" altLang="en-US" sz="2800" dirty="0">
                <a:solidFill>
                  <a:schemeClr val="tx2"/>
                </a:solidFill>
                <a:latin typeface="宋体" pitchFamily="2" charset="-122"/>
                <a:ea typeface="宋体" pitchFamily="2" charset="-122"/>
              </a:rPr>
              <a:t>用宏替换字符串代替。这个过程也称为</a:t>
            </a:r>
            <a:r>
              <a:rPr lang="zh-CN" altLang="en-US" sz="2800" dirty="0">
                <a:solidFill>
                  <a:srgbClr val="993300"/>
                </a:solidFill>
                <a:latin typeface="宋体" pitchFamily="2" charset="-122"/>
                <a:ea typeface="宋体" pitchFamily="2" charset="-122"/>
              </a:rPr>
              <a:t>宏展开，即</a:t>
            </a:r>
            <a:r>
              <a:rPr lang="zh-CN" altLang="en-US" sz="2800" dirty="0">
                <a:latin typeface="宋体" pitchFamily="2" charset="-122"/>
                <a:ea typeface="宋体" pitchFamily="2" charset="-122"/>
              </a:rPr>
              <a:t>将宏名替换成字符串的过程。</a:t>
            </a:r>
            <a:endParaRPr lang="en-US" altLang="zh-CN" sz="2800" dirty="0">
              <a:latin typeface="宋体" pitchFamily="2" charset="-122"/>
              <a:ea typeface="宋体" pitchFamily="2" charset="-122"/>
            </a:endParaRPr>
          </a:p>
          <a:p>
            <a:pPr marL="0" lvl="0" indent="0" eaLnBrk="1" hangingPunct="1">
              <a:lnSpc>
                <a:spcPct val="110000"/>
              </a:lnSpc>
              <a:spcBef>
                <a:spcPts val="300"/>
              </a:spcBef>
              <a:buClr>
                <a:srgbClr val="FF9900"/>
              </a:buClr>
              <a:buNone/>
            </a:pPr>
            <a:r>
              <a:rPr lang="zh-CN" altLang="en-US" sz="2800" dirty="0">
                <a:solidFill>
                  <a:srgbClr val="993300"/>
                </a:solidFill>
                <a:latin typeface="宋体" pitchFamily="2" charset="-122"/>
                <a:ea typeface="宋体" pitchFamily="2" charset="-122"/>
              </a:rPr>
              <a:t>  例如：</a:t>
            </a:r>
            <a:r>
              <a:rPr lang="zh-CN" altLang="en-US" sz="2800" dirty="0">
                <a:solidFill>
                  <a:srgbClr val="000066"/>
                </a:solidFill>
                <a:latin typeface="宋体" pitchFamily="2" charset="-122"/>
                <a:ea typeface="宋体" pitchFamily="2" charset="-122"/>
              </a:rPr>
              <a:t>   </a:t>
            </a:r>
            <a:r>
              <a:rPr lang="en-US" altLang="zh-CN" sz="2800" dirty="0">
                <a:solidFill>
                  <a:srgbClr val="0033CC"/>
                </a:solidFill>
                <a:latin typeface="宋体" pitchFamily="2" charset="-122"/>
                <a:ea typeface="宋体" pitchFamily="2" charset="-122"/>
              </a:rPr>
              <a:t>#define   </a:t>
            </a:r>
            <a:r>
              <a:rPr lang="en-US" altLang="zh-CN" sz="2800" dirty="0">
                <a:solidFill>
                  <a:srgbClr val="FF0000"/>
                </a:solidFill>
                <a:latin typeface="宋体" pitchFamily="2" charset="-122"/>
                <a:ea typeface="宋体" pitchFamily="2" charset="-122"/>
              </a:rPr>
              <a:t>PI</a:t>
            </a:r>
            <a:r>
              <a:rPr lang="en-US" altLang="zh-CN" sz="2800" dirty="0">
                <a:solidFill>
                  <a:srgbClr val="000066"/>
                </a:solidFill>
                <a:latin typeface="宋体" pitchFamily="2" charset="-122"/>
                <a:ea typeface="宋体" pitchFamily="2" charset="-122"/>
              </a:rPr>
              <a:t>   </a:t>
            </a:r>
            <a:r>
              <a:rPr lang="en-US" altLang="zh-CN" sz="2800" dirty="0">
                <a:latin typeface="宋体" pitchFamily="2" charset="-122"/>
                <a:ea typeface="宋体" pitchFamily="2" charset="-122"/>
              </a:rPr>
              <a:t>3.1415926</a:t>
            </a:r>
          </a:p>
        </p:txBody>
      </p:sp>
      <p:sp>
        <p:nvSpPr>
          <p:cNvPr id="4" name="灯片编号占位符 1"/>
          <p:cNvSpPr>
            <a:spLocks noGrp="1"/>
          </p:cNvSpPr>
          <p:nvPr>
            <p:ph type="sldNum" sz="quarter" idx="10"/>
          </p:nvPr>
        </p:nvSpPr>
        <p:spPr>
          <a:xfrm>
            <a:off x="8544942"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96</a:t>
            </a:fld>
            <a:r>
              <a:rPr lang="zh-CN" altLang="en-US" b="1" dirty="0">
                <a:solidFill>
                  <a:srgbClr val="00B050"/>
                </a:solidFill>
              </a:rPr>
              <a:t> </a:t>
            </a:r>
          </a:p>
        </p:txBody>
      </p:sp>
    </p:spTree>
    <p:extLst>
      <p:ext uri="{BB962C8B-B14F-4D97-AF65-F5344CB8AC3E}">
        <p14:creationId xmlns:p14="http://schemas.microsoft.com/office/powerpoint/2010/main" val="1008472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7544" y="859658"/>
            <a:ext cx="8352928" cy="5280587"/>
          </a:xfrm>
          <a:prstGeom prst="rect">
            <a:avLst/>
          </a:prstGeom>
          <a:noFill/>
          <a:ln w="12700">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spcBef>
                <a:spcPts val="600"/>
              </a:spcBef>
              <a:buClr>
                <a:srgbClr val="FF9900"/>
              </a:buClr>
            </a:pPr>
            <a:r>
              <a:rPr kumimoji="1" lang="zh-CN" altLang="en-US" sz="2800" dirty="0">
                <a:latin typeface="宋体" pitchFamily="2" charset="-122"/>
                <a:ea typeface="宋体" pitchFamily="2" charset="-122"/>
              </a:rPr>
              <a:t>宏定义通常放在程序开头</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以</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开头，不加分号；</a:t>
            </a:r>
            <a:endParaRPr lang="en-US" altLang="zh-CN" sz="2800" dirty="0">
              <a:latin typeface="宋体" pitchFamily="2" charset="-122"/>
              <a:ea typeface="宋体" pitchFamily="2" charset="-122"/>
            </a:endParaRPr>
          </a:p>
          <a:p>
            <a:pPr eaLnBrk="1" hangingPunct="1">
              <a:lnSpc>
                <a:spcPct val="110000"/>
              </a:lnSpc>
              <a:spcBef>
                <a:spcPts val="600"/>
              </a:spcBef>
              <a:buClr>
                <a:srgbClr val="FF9900"/>
              </a:buClr>
            </a:pPr>
            <a:r>
              <a:rPr lang="zh-CN" altLang="en-US" sz="2800" dirty="0">
                <a:solidFill>
                  <a:srgbClr val="FF0000"/>
                </a:solidFill>
                <a:latin typeface="宋体" pitchFamily="2" charset="-122"/>
                <a:ea typeface="宋体" pitchFamily="2" charset="-122"/>
              </a:rPr>
              <a:t>宏名</a:t>
            </a:r>
            <a:r>
              <a:rPr lang="zh-CN" altLang="en-US" sz="2800" dirty="0">
                <a:latin typeface="宋体" pitchFamily="2" charset="-122"/>
                <a:ea typeface="宋体" pitchFamily="2" charset="-122"/>
              </a:rPr>
              <a:t>一般习惯用</a:t>
            </a:r>
            <a:r>
              <a:rPr lang="zh-CN" altLang="en-US" sz="2800" dirty="0">
                <a:solidFill>
                  <a:srgbClr val="993300"/>
                </a:solidFill>
                <a:latin typeface="宋体" pitchFamily="2" charset="-122"/>
                <a:ea typeface="宋体" pitchFamily="2" charset="-122"/>
              </a:rPr>
              <a:t>大写字母</a:t>
            </a:r>
            <a:r>
              <a:rPr lang="zh-CN" altLang="en-US" sz="2800" dirty="0">
                <a:latin typeface="宋体" pitchFamily="2" charset="-122"/>
                <a:ea typeface="宋体" pitchFamily="2" charset="-122"/>
              </a:rPr>
              <a:t>表示。</a:t>
            </a:r>
          </a:p>
          <a:p>
            <a:pPr eaLnBrk="1" hangingPunct="1">
              <a:lnSpc>
                <a:spcPct val="110000"/>
              </a:lnSpc>
              <a:spcBef>
                <a:spcPts val="600"/>
              </a:spcBef>
              <a:buClr>
                <a:srgbClr val="FF9900"/>
              </a:buClr>
            </a:pPr>
            <a:r>
              <a:rPr lang="zh-CN" altLang="en-US" sz="2800" dirty="0">
                <a:latin typeface="宋体" pitchFamily="2" charset="-122"/>
                <a:ea typeface="宋体" pitchFamily="2" charset="-122"/>
              </a:rPr>
              <a:t>一个</a:t>
            </a:r>
            <a:r>
              <a:rPr lang="zh-CN" altLang="en-US" sz="2800" dirty="0">
                <a:solidFill>
                  <a:srgbClr val="FF0000"/>
                </a:solidFill>
                <a:latin typeface="宋体" pitchFamily="2" charset="-122"/>
                <a:ea typeface="宋体" pitchFamily="2" charset="-122"/>
              </a:rPr>
              <a:t>宏名</a:t>
            </a:r>
            <a:r>
              <a:rPr lang="zh-CN" altLang="en-US" sz="2800" dirty="0">
                <a:latin typeface="宋体" pitchFamily="2" charset="-122"/>
                <a:ea typeface="宋体" pitchFamily="2" charset="-122"/>
              </a:rPr>
              <a:t>只能被定义一次。</a:t>
            </a:r>
            <a:endParaRPr lang="en-US" altLang="zh-CN" sz="2800" dirty="0">
              <a:latin typeface="宋体" pitchFamily="2" charset="-122"/>
              <a:ea typeface="宋体" pitchFamily="2" charset="-122"/>
            </a:endParaRPr>
          </a:p>
          <a:p>
            <a:pPr eaLnBrk="1" hangingPunct="1">
              <a:lnSpc>
                <a:spcPct val="110000"/>
              </a:lnSpc>
              <a:spcBef>
                <a:spcPts val="600"/>
              </a:spcBef>
              <a:buClr>
                <a:srgbClr val="FF9900"/>
              </a:buClr>
            </a:pPr>
            <a:r>
              <a:rPr lang="zh-CN" altLang="en-US" sz="2800" dirty="0">
                <a:solidFill>
                  <a:srgbClr val="993300"/>
                </a:solidFill>
                <a:latin typeface="宋体" pitchFamily="2" charset="-122"/>
                <a:ea typeface="宋体" pitchFamily="2" charset="-122"/>
              </a:rPr>
              <a:t>宏定义的作用域：</a:t>
            </a:r>
            <a:r>
              <a:rPr lang="zh-CN" altLang="en-US" sz="2800" dirty="0">
                <a:latin typeface="宋体" pitchFamily="2" charset="-122"/>
                <a:ea typeface="宋体" pitchFamily="2" charset="-122"/>
              </a:rPr>
              <a:t>从定义开始到程序结尾。</a:t>
            </a:r>
          </a:p>
          <a:p>
            <a:pPr eaLnBrk="1" hangingPunct="1">
              <a:lnSpc>
                <a:spcPct val="110000"/>
              </a:lnSpc>
              <a:spcBef>
                <a:spcPts val="600"/>
              </a:spcBef>
              <a:buClr>
                <a:srgbClr val="FF9900"/>
              </a:buClr>
            </a:pPr>
            <a:r>
              <a:rPr lang="zh-CN" altLang="en-US" sz="2800" dirty="0">
                <a:latin typeface="宋体" pitchFamily="2" charset="-122"/>
                <a:ea typeface="宋体" pitchFamily="2" charset="-122"/>
              </a:rPr>
              <a:t>在进行宏定义时，可以引用已定义的其他</a:t>
            </a:r>
            <a:r>
              <a:rPr lang="zh-CN" altLang="en-US" sz="2800" dirty="0">
                <a:solidFill>
                  <a:srgbClr val="FF0000"/>
                </a:solidFill>
                <a:latin typeface="宋体" pitchFamily="2" charset="-122"/>
                <a:ea typeface="宋体" pitchFamily="2" charset="-122"/>
              </a:rPr>
              <a:t>宏名</a:t>
            </a:r>
            <a:r>
              <a:rPr lang="zh-CN" altLang="en-US" sz="2800" dirty="0">
                <a:solidFill>
                  <a:srgbClr val="000066"/>
                </a:solidFill>
                <a:latin typeface="宋体" pitchFamily="2" charset="-122"/>
                <a:ea typeface="宋体" pitchFamily="2" charset="-122"/>
              </a:rPr>
              <a:t>。</a:t>
            </a:r>
            <a:endParaRPr lang="en-US" altLang="zh-CN" sz="2800" dirty="0">
              <a:solidFill>
                <a:srgbClr val="000066"/>
              </a:solidFill>
              <a:latin typeface="宋体" pitchFamily="2" charset="-122"/>
              <a:ea typeface="宋体" pitchFamily="2" charset="-122"/>
            </a:endParaRPr>
          </a:p>
          <a:p>
            <a:pPr eaLnBrk="1" hangingPunct="1">
              <a:lnSpc>
                <a:spcPct val="110000"/>
              </a:lnSpc>
              <a:spcBef>
                <a:spcPts val="600"/>
              </a:spcBef>
              <a:buClr>
                <a:srgbClr val="FF9900"/>
              </a:buClr>
            </a:pPr>
            <a:r>
              <a:rPr lang="zh-CN" altLang="en-US" sz="2800" dirty="0">
                <a:latin typeface="宋体" pitchFamily="2" charset="-122"/>
                <a:ea typeface="宋体" pitchFamily="2" charset="-122"/>
              </a:rPr>
              <a:t>对在字符串常量及用户标识符中，与</a:t>
            </a:r>
            <a:r>
              <a:rPr lang="zh-CN" altLang="en-US" sz="2800" dirty="0">
                <a:solidFill>
                  <a:srgbClr val="FF0000"/>
                </a:solidFill>
                <a:latin typeface="宋体" pitchFamily="2" charset="-122"/>
                <a:ea typeface="宋体" pitchFamily="2" charset="-122"/>
              </a:rPr>
              <a:t>宏名</a:t>
            </a:r>
            <a:r>
              <a:rPr lang="zh-CN" altLang="en-US" sz="2800" dirty="0">
                <a:latin typeface="宋体" pitchFamily="2" charset="-122"/>
                <a:ea typeface="宋体" pitchFamily="2" charset="-122"/>
              </a:rPr>
              <a:t>相同部分不作替换。</a:t>
            </a:r>
            <a:endParaRPr lang="en-US" altLang="zh-CN" sz="2800" dirty="0">
              <a:latin typeface="宋体" pitchFamily="2" charset="-122"/>
              <a:ea typeface="宋体" pitchFamily="2" charset="-122"/>
            </a:endParaRPr>
          </a:p>
          <a:p>
            <a:pPr eaLnBrk="1" hangingPunct="1">
              <a:lnSpc>
                <a:spcPct val="110000"/>
              </a:lnSpc>
              <a:spcBef>
                <a:spcPts val="600"/>
              </a:spcBef>
              <a:buClr>
                <a:srgbClr val="FF9900"/>
              </a:buClr>
            </a:pPr>
            <a:r>
              <a:rPr lang="zh-CN" altLang="en-US" sz="2800" dirty="0">
                <a:latin typeface="宋体" pitchFamily="2" charset="-122"/>
                <a:ea typeface="宋体" pitchFamily="2" charset="-122"/>
              </a:rPr>
              <a:t>当宏定义在一行写不下，换行时需在行尾加换行字符 </a:t>
            </a:r>
            <a:r>
              <a:rPr lang="en-US" altLang="zh-CN" sz="2800" dirty="0">
                <a:solidFill>
                  <a:srgbClr val="993300"/>
                </a:solidFill>
                <a:latin typeface="宋体" pitchFamily="2" charset="-122"/>
                <a:ea typeface="宋体" pitchFamily="2" charset="-122"/>
              </a:rPr>
              <a:t>"\"</a:t>
            </a:r>
            <a:r>
              <a:rPr lang="zh-CN" altLang="en-US" sz="2800" dirty="0">
                <a:solidFill>
                  <a:srgbClr val="000066"/>
                </a:solidFill>
                <a:latin typeface="宋体" pitchFamily="2" charset="-122"/>
                <a:ea typeface="宋体" pitchFamily="2" charset="-122"/>
              </a:rPr>
              <a:t>。</a:t>
            </a:r>
          </a:p>
        </p:txBody>
      </p:sp>
      <p:sp>
        <p:nvSpPr>
          <p:cNvPr id="3" name="TextBox 2"/>
          <p:cNvSpPr txBox="1"/>
          <p:nvPr/>
        </p:nvSpPr>
        <p:spPr bwMode="auto">
          <a:xfrm>
            <a:off x="947591" y="188592"/>
            <a:ext cx="1296144" cy="523220"/>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algn="l" eaLnBrk="1" hangingPunct="1">
              <a:spcBef>
                <a:spcPts val="0"/>
              </a:spcBef>
              <a:buNone/>
            </a:pPr>
            <a:r>
              <a:rPr lang="zh-CN" altLang="en-US" sz="2800" dirty="0">
                <a:solidFill>
                  <a:srgbClr val="CC0000"/>
                </a:solidFill>
                <a:latin typeface="黑体" pitchFamily="49" charset="-122"/>
                <a:ea typeface="黑体" pitchFamily="49" charset="-122"/>
              </a:rPr>
              <a:t>说明</a:t>
            </a:r>
          </a:p>
        </p:txBody>
      </p:sp>
      <p:sp>
        <p:nvSpPr>
          <p:cNvPr id="4" name="灯片编号占位符 1"/>
          <p:cNvSpPr>
            <a:spLocks noGrp="1"/>
          </p:cNvSpPr>
          <p:nvPr>
            <p:ph type="sldNum" sz="quarter" idx="10"/>
          </p:nvPr>
        </p:nvSpPr>
        <p:spPr>
          <a:xfrm>
            <a:off x="8544942"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97</a:t>
            </a:fld>
            <a:r>
              <a:rPr lang="zh-CN" altLang="en-US" b="1" dirty="0">
                <a:solidFill>
                  <a:srgbClr val="00B050"/>
                </a:solidFill>
              </a:rPr>
              <a:t> </a:t>
            </a:r>
          </a:p>
        </p:txBody>
      </p:sp>
    </p:spTree>
    <p:extLst>
      <p:ext uri="{BB962C8B-B14F-4D97-AF65-F5344CB8AC3E}">
        <p14:creationId xmlns:p14="http://schemas.microsoft.com/office/powerpoint/2010/main" val="342163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0316" y="1123011"/>
            <a:ext cx="5193813" cy="4896544"/>
          </a:xfrm>
          <a:prstGeom prst="rect">
            <a:avLst/>
          </a:prstGeom>
          <a:noFill/>
          <a:ln w="12700">
            <a:solidFill>
              <a:srgbClr val="002060">
                <a:alpha val="50000"/>
              </a:srgbClr>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#include&lt;</a:t>
            </a:r>
            <a:r>
              <a:rPr kumimoji="1" lang="en-US" altLang="en-US" sz="2000" b="1" dirty="0" err="1">
                <a:solidFill>
                  <a:srgbClr val="000000"/>
                </a:solidFill>
                <a:latin typeface="Times New Roman" pitchFamily="18" charset="0"/>
                <a:ea typeface="楷体_GB2312" pitchFamily="49" charset="-122"/>
              </a:rPr>
              <a:t>stdio.h</a:t>
            </a:r>
            <a:r>
              <a:rPr kumimoji="1" lang="en-US" altLang="en-US" sz="2000" b="1" dirty="0">
                <a:solidFill>
                  <a:srgbClr val="000000"/>
                </a:solidFill>
                <a:latin typeface="Times New Roman" pitchFamily="18" charset="0"/>
                <a:ea typeface="楷体_GB2312" pitchFamily="49" charset="-122"/>
              </a:rPr>
              <a:t>&gt;</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#define  </a:t>
            </a:r>
            <a:r>
              <a:rPr kumimoji="1" lang="en-US" altLang="en-US" sz="2000" b="1" dirty="0">
                <a:solidFill>
                  <a:srgbClr val="FF0000"/>
                </a:solidFill>
                <a:latin typeface="Times New Roman" pitchFamily="18" charset="0"/>
                <a:ea typeface="楷体_GB2312" pitchFamily="49" charset="-122"/>
              </a:rPr>
              <a:t>R</a:t>
            </a:r>
            <a:r>
              <a:rPr kumimoji="1" lang="en-US" altLang="en-US" sz="2000" b="1" dirty="0">
                <a:solidFill>
                  <a:srgbClr val="000000"/>
                </a:solidFill>
                <a:latin typeface="Times New Roman" pitchFamily="18" charset="0"/>
                <a:ea typeface="楷体_GB2312" pitchFamily="49" charset="-122"/>
              </a:rPr>
              <a:t>   3.0</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#define  </a:t>
            </a:r>
            <a:r>
              <a:rPr kumimoji="1" lang="en-US" altLang="en-US" sz="2000" b="1" dirty="0">
                <a:solidFill>
                  <a:srgbClr val="FF0000"/>
                </a:solidFill>
                <a:latin typeface="Times New Roman" pitchFamily="18" charset="0"/>
                <a:ea typeface="楷体_GB2312" pitchFamily="49" charset="-122"/>
              </a:rPr>
              <a:t>PI</a:t>
            </a:r>
            <a:r>
              <a:rPr kumimoji="1" lang="en-US" altLang="en-US" sz="2000" b="1" dirty="0">
                <a:solidFill>
                  <a:srgbClr val="000000"/>
                </a:solidFill>
                <a:latin typeface="Times New Roman" pitchFamily="18" charset="0"/>
                <a:ea typeface="楷体_GB2312" pitchFamily="49" charset="-122"/>
              </a:rPr>
              <a:t>  3.1415926</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#define  </a:t>
            </a:r>
            <a:r>
              <a:rPr kumimoji="1" lang="en-US" altLang="en-US" sz="2000" b="1" dirty="0">
                <a:solidFill>
                  <a:srgbClr val="FF0000"/>
                </a:solidFill>
                <a:latin typeface="Times New Roman" pitchFamily="18" charset="0"/>
                <a:ea typeface="楷体_GB2312" pitchFamily="49" charset="-122"/>
              </a:rPr>
              <a:t>L</a:t>
            </a:r>
            <a:r>
              <a:rPr kumimoji="1" lang="en-US" altLang="en-US" sz="2000" b="1" dirty="0">
                <a:solidFill>
                  <a:srgbClr val="000000"/>
                </a:solidFill>
                <a:latin typeface="Times New Roman" pitchFamily="18" charset="0"/>
                <a:ea typeface="楷体_GB2312" pitchFamily="49" charset="-122"/>
              </a:rPr>
              <a:t>   2*PI*R</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#define  </a:t>
            </a:r>
            <a:r>
              <a:rPr kumimoji="1" lang="en-US" altLang="en-US" sz="2000" b="1" dirty="0">
                <a:solidFill>
                  <a:srgbClr val="FF0000"/>
                </a:solidFill>
                <a:latin typeface="Times New Roman" pitchFamily="18" charset="0"/>
                <a:ea typeface="楷体_GB2312" pitchFamily="49" charset="-122"/>
              </a:rPr>
              <a:t>S</a:t>
            </a:r>
            <a:r>
              <a:rPr kumimoji="1" lang="en-US" altLang="en-US" sz="2000" b="1" dirty="0">
                <a:solidFill>
                  <a:srgbClr val="000000"/>
                </a:solidFill>
                <a:latin typeface="Times New Roman" pitchFamily="18" charset="0"/>
                <a:ea typeface="楷体_GB2312" pitchFamily="49" charset="-122"/>
              </a:rPr>
              <a:t>   PI*R*R</a:t>
            </a:r>
          </a:p>
          <a:p>
            <a:pPr marL="0" lvl="0" indent="0" algn="just" eaLnBrk="1" hangingPunct="1">
              <a:spcBef>
                <a:spcPts val="300"/>
              </a:spcBef>
              <a:buClr>
                <a:srgbClr val="333399"/>
              </a:buClr>
              <a:buSzPct val="90000"/>
              <a:buNone/>
            </a:pPr>
            <a:r>
              <a:rPr kumimoji="1" lang="en-US" altLang="en-US" sz="2000" b="1" dirty="0" err="1">
                <a:solidFill>
                  <a:srgbClr val="000000"/>
                </a:solidFill>
                <a:latin typeface="Times New Roman" pitchFamily="18" charset="0"/>
                <a:ea typeface="楷体_GB2312" pitchFamily="49" charset="-122"/>
              </a:rPr>
              <a:t>int</a:t>
            </a:r>
            <a:r>
              <a:rPr kumimoji="1" lang="en-US" altLang="en-US" sz="2000" b="1" dirty="0">
                <a:solidFill>
                  <a:srgbClr val="000000"/>
                </a:solidFill>
                <a:latin typeface="Times New Roman" pitchFamily="18" charset="0"/>
                <a:ea typeface="楷体_GB2312" pitchFamily="49" charset="-122"/>
              </a:rPr>
              <a:t>  main()</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a:t>
            </a:r>
            <a:r>
              <a:rPr kumimoji="1" lang="en-US" altLang="zh-CN" sz="2000" b="1" dirty="0">
                <a:solidFill>
                  <a:srgbClr val="000000"/>
                </a:solidFill>
                <a:latin typeface="Times New Roman" pitchFamily="18" charset="0"/>
                <a:ea typeface="楷体_GB2312" pitchFamily="49" charset="-122"/>
              </a:rPr>
              <a:t>    </a:t>
            </a:r>
          </a:p>
          <a:p>
            <a:pPr marL="0" lvl="0" indent="0" algn="just" eaLnBrk="1" hangingPunct="1">
              <a:spcBef>
                <a:spcPts val="300"/>
              </a:spcBef>
              <a:buClr>
                <a:srgbClr val="333399"/>
              </a:buClr>
              <a:buSzPct val="90000"/>
              <a:buNone/>
            </a:pPr>
            <a:r>
              <a:rPr kumimoji="1" lang="en-US" altLang="zh-CN" sz="2000" b="1" dirty="0">
                <a:solidFill>
                  <a:srgbClr val="000000"/>
                </a:solidFill>
                <a:latin typeface="Times New Roman" pitchFamily="18" charset="0"/>
                <a:ea typeface="楷体_GB2312" pitchFamily="49" charset="-122"/>
              </a:rPr>
              <a:t>       </a:t>
            </a:r>
            <a:r>
              <a:rPr kumimoji="1" lang="en-US" altLang="en-US" sz="2000" b="1" dirty="0" err="1">
                <a:solidFill>
                  <a:srgbClr val="000000"/>
                </a:solidFill>
                <a:latin typeface="Times New Roman" pitchFamily="18" charset="0"/>
                <a:ea typeface="楷体_GB2312" pitchFamily="49" charset="-122"/>
              </a:rPr>
              <a:t>printf</a:t>
            </a:r>
            <a:r>
              <a:rPr kumimoji="1" lang="en-US" altLang="en-US" sz="2000" b="1" dirty="0">
                <a:solidFill>
                  <a:srgbClr val="000000"/>
                </a:solidFill>
                <a:latin typeface="Times New Roman" pitchFamily="18" charset="0"/>
                <a:ea typeface="楷体_GB2312" pitchFamily="49" charset="-122"/>
              </a:rPr>
              <a:t>("</a:t>
            </a:r>
            <a:r>
              <a:rPr kumimoji="1" lang="en-US" altLang="en-US" sz="2000" b="1" dirty="0">
                <a:solidFill>
                  <a:srgbClr val="993300"/>
                </a:solidFill>
                <a:latin typeface="Times New Roman" pitchFamily="18" charset="0"/>
                <a:ea typeface="楷体_GB2312" pitchFamily="49" charset="-122"/>
              </a:rPr>
              <a:t>L</a:t>
            </a:r>
            <a:r>
              <a:rPr kumimoji="1" lang="en-US" altLang="en-US" sz="2000" b="1" dirty="0">
                <a:solidFill>
                  <a:srgbClr val="000000"/>
                </a:solidFill>
                <a:latin typeface="Times New Roman" pitchFamily="18" charset="0"/>
                <a:ea typeface="楷体_GB2312" pitchFamily="49" charset="-122"/>
              </a:rPr>
              <a:t>=%.2f\</a:t>
            </a:r>
            <a:r>
              <a:rPr kumimoji="1" lang="en-US" altLang="en-US" sz="2000" b="1" dirty="0" err="1">
                <a:solidFill>
                  <a:srgbClr val="000000"/>
                </a:solidFill>
                <a:latin typeface="Times New Roman" pitchFamily="18" charset="0"/>
                <a:ea typeface="楷体_GB2312" pitchFamily="49" charset="-122"/>
              </a:rPr>
              <a:t>n</a:t>
            </a:r>
            <a:r>
              <a:rPr kumimoji="1" lang="en-US" altLang="en-US" sz="2000" b="1" dirty="0" err="1">
                <a:solidFill>
                  <a:srgbClr val="993300"/>
                </a:solidFill>
                <a:latin typeface="Times New Roman" pitchFamily="18" charset="0"/>
                <a:ea typeface="楷体_GB2312" pitchFamily="49" charset="-122"/>
              </a:rPr>
              <a:t>S</a:t>
            </a:r>
            <a:r>
              <a:rPr kumimoji="1" lang="en-US" altLang="en-US" sz="2000" b="1" dirty="0">
                <a:solidFill>
                  <a:srgbClr val="000000"/>
                </a:solidFill>
                <a:latin typeface="Times New Roman" pitchFamily="18" charset="0"/>
                <a:ea typeface="楷体_GB2312" pitchFamily="49" charset="-122"/>
              </a:rPr>
              <a:t>=%.2f\n", </a:t>
            </a:r>
            <a:r>
              <a:rPr kumimoji="1" lang="en-US" altLang="en-US" sz="2000" b="1" dirty="0">
                <a:solidFill>
                  <a:srgbClr val="FF0000"/>
                </a:solidFill>
                <a:latin typeface="Times New Roman" pitchFamily="18" charset="0"/>
                <a:ea typeface="楷体_GB2312" pitchFamily="49" charset="-122"/>
              </a:rPr>
              <a:t>L</a:t>
            </a:r>
            <a:r>
              <a:rPr kumimoji="1" lang="en-US" altLang="en-US" sz="2000" b="1" dirty="0">
                <a:solidFill>
                  <a:srgbClr val="000000"/>
                </a:solidFill>
                <a:latin typeface="Times New Roman" pitchFamily="18" charset="0"/>
                <a:ea typeface="楷体_GB2312" pitchFamily="49" charset="-122"/>
              </a:rPr>
              <a:t>, </a:t>
            </a:r>
            <a:r>
              <a:rPr kumimoji="1" lang="en-US" altLang="en-US" sz="2000" b="1" dirty="0">
                <a:solidFill>
                  <a:srgbClr val="FF0000"/>
                </a:solidFill>
                <a:latin typeface="Times New Roman" pitchFamily="18" charset="0"/>
                <a:ea typeface="楷体_GB2312" pitchFamily="49" charset="-122"/>
              </a:rPr>
              <a:t>S</a:t>
            </a:r>
            <a:r>
              <a:rPr kumimoji="1" lang="en-US" altLang="en-US" sz="2000" b="1" dirty="0">
                <a:solidFill>
                  <a:srgbClr val="000000"/>
                </a:solidFill>
                <a:latin typeface="Times New Roman" pitchFamily="18" charset="0"/>
                <a:ea typeface="楷体_GB2312" pitchFamily="49" charset="-122"/>
              </a:rPr>
              <a:t>);</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       return 0;  </a:t>
            </a:r>
          </a:p>
          <a:p>
            <a:pPr marL="0" lvl="0" indent="0" algn="just" eaLnBrk="1" hangingPunct="1">
              <a:spcBef>
                <a:spcPts val="300"/>
              </a:spcBef>
              <a:buClr>
                <a:srgbClr val="333399"/>
              </a:buClr>
              <a:buSzPct val="90000"/>
              <a:buNone/>
            </a:pPr>
            <a:r>
              <a:rPr kumimoji="1" lang="en-US" altLang="en-US" sz="2000" b="1" dirty="0">
                <a:solidFill>
                  <a:srgbClr val="000000"/>
                </a:solidFill>
                <a:latin typeface="Times New Roman" pitchFamily="18" charset="0"/>
                <a:ea typeface="楷体_GB2312" pitchFamily="49" charset="-122"/>
              </a:rPr>
              <a:t>}</a:t>
            </a:r>
          </a:p>
        </p:txBody>
      </p:sp>
      <p:sp>
        <p:nvSpPr>
          <p:cNvPr id="6" name="TextBox 5"/>
          <p:cNvSpPr txBox="1"/>
          <p:nvPr/>
        </p:nvSpPr>
        <p:spPr>
          <a:xfrm>
            <a:off x="530315" y="271832"/>
            <a:ext cx="6336704" cy="523220"/>
          </a:xfrm>
          <a:prstGeom prst="rect">
            <a:avLst/>
          </a:prstGeom>
          <a:noFill/>
        </p:spPr>
        <p:txBody>
          <a:bodyPr wrap="square" rtlCol="0">
            <a:spAutoFit/>
          </a:bodyPr>
          <a:lstStyle/>
          <a:p>
            <a:pPr lvl="0">
              <a:spcBef>
                <a:spcPts val="400"/>
              </a:spcBef>
            </a:pPr>
            <a:r>
              <a:rPr lang="zh-CN" altLang="en-US" sz="2800" dirty="0">
                <a:solidFill>
                  <a:srgbClr val="C00000"/>
                </a:solidFill>
                <a:latin typeface="黑体" pitchFamily="49" charset="-122"/>
                <a:ea typeface="黑体" pitchFamily="49" charset="-122"/>
              </a:rPr>
              <a:t>例</a:t>
            </a:r>
            <a:r>
              <a:rPr lang="en-US" altLang="zh-CN" sz="2800" dirty="0">
                <a:solidFill>
                  <a:srgbClr val="C00000"/>
                </a:solidFill>
                <a:latin typeface="黑体" pitchFamily="49" charset="-122"/>
                <a:ea typeface="黑体" pitchFamily="49" charset="-122"/>
              </a:rPr>
              <a:t>1</a:t>
            </a:r>
            <a:r>
              <a:rPr lang="zh-CN" altLang="en-US" sz="2800" dirty="0">
                <a:solidFill>
                  <a:srgbClr val="C00000"/>
                </a:solidFill>
                <a:latin typeface="黑体" pitchFamily="49" charset="-122"/>
                <a:ea typeface="黑体" pitchFamily="49" charset="-122"/>
              </a:rPr>
              <a:t> 使用宏定义求圆的周长和面积。</a:t>
            </a:r>
          </a:p>
        </p:txBody>
      </p:sp>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80" y="1268728"/>
            <a:ext cx="2561749" cy="161669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5940152" y="1138497"/>
            <a:ext cx="2520280" cy="4850447"/>
          </a:xfrm>
          <a:prstGeom prst="rect">
            <a:avLst/>
          </a:prstGeom>
          <a:noFill/>
          <a:ln w="12700">
            <a:solidFill>
              <a:srgbClr val="002060">
                <a:alpha val="50000"/>
              </a:srgbClr>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10000"/>
              </a:lnSpc>
              <a:spcBef>
                <a:spcPts val="600"/>
              </a:spcBef>
              <a:buClr>
                <a:srgbClr val="FF9900"/>
              </a:buClr>
              <a:buNone/>
            </a:pPr>
            <a:r>
              <a:rPr lang="zh-CN" altLang="en-US" sz="2000" dirty="0">
                <a:solidFill>
                  <a:srgbClr val="993300"/>
                </a:solidFill>
                <a:latin typeface="黑体" pitchFamily="49" charset="-122"/>
                <a:ea typeface="黑体" pitchFamily="49" charset="-122"/>
              </a:rPr>
              <a:t>使用宏定义的优点：</a:t>
            </a:r>
          </a:p>
          <a:p>
            <a:pPr eaLnBrk="1" hangingPunct="1">
              <a:lnSpc>
                <a:spcPct val="110000"/>
              </a:lnSpc>
              <a:spcBef>
                <a:spcPts val="600"/>
              </a:spcBef>
              <a:buClr>
                <a:srgbClr val="FF9900"/>
              </a:buClr>
            </a:pPr>
            <a:r>
              <a:rPr lang="zh-CN" altLang="en-US" sz="2000" dirty="0">
                <a:solidFill>
                  <a:srgbClr val="000066"/>
                </a:solidFill>
                <a:latin typeface="黑体" pitchFamily="49" charset="-122"/>
                <a:ea typeface="黑体" pitchFamily="49" charset="-122"/>
              </a:rPr>
              <a:t>可提高源程序的可维护性；</a:t>
            </a:r>
          </a:p>
          <a:p>
            <a:pPr eaLnBrk="1" hangingPunct="1">
              <a:lnSpc>
                <a:spcPct val="110000"/>
              </a:lnSpc>
              <a:spcBef>
                <a:spcPts val="600"/>
              </a:spcBef>
              <a:buClr>
                <a:srgbClr val="FF9900"/>
              </a:buClr>
            </a:pPr>
            <a:r>
              <a:rPr lang="zh-CN" altLang="en-US" sz="2000" dirty="0">
                <a:solidFill>
                  <a:srgbClr val="000066"/>
                </a:solidFill>
                <a:latin typeface="黑体" pitchFamily="49" charset="-122"/>
                <a:ea typeface="黑体" pitchFamily="49" charset="-122"/>
              </a:rPr>
              <a:t>可提高源程序的可移植性；</a:t>
            </a:r>
          </a:p>
          <a:p>
            <a:pPr eaLnBrk="1" hangingPunct="1">
              <a:lnSpc>
                <a:spcPct val="110000"/>
              </a:lnSpc>
              <a:spcBef>
                <a:spcPts val="600"/>
              </a:spcBef>
              <a:buClr>
                <a:srgbClr val="FF9900"/>
              </a:buClr>
            </a:pPr>
            <a:r>
              <a:rPr lang="zh-CN" altLang="en-US" sz="2000" dirty="0">
                <a:solidFill>
                  <a:srgbClr val="000066"/>
                </a:solidFill>
                <a:latin typeface="黑体" pitchFamily="49" charset="-122"/>
                <a:ea typeface="黑体" pitchFamily="49" charset="-122"/>
              </a:rPr>
              <a:t>减少源程序中重复书写字符串的工作量。</a:t>
            </a:r>
          </a:p>
        </p:txBody>
      </p:sp>
      <p:sp>
        <p:nvSpPr>
          <p:cNvPr id="7" name="灯片编号占位符 1"/>
          <p:cNvSpPr>
            <a:spLocks noGrp="1"/>
          </p:cNvSpPr>
          <p:nvPr>
            <p:ph type="sldNum" sz="quarter" idx="10"/>
          </p:nvPr>
        </p:nvSpPr>
        <p:spPr>
          <a:xfrm>
            <a:off x="8544942"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98</a:t>
            </a:fld>
            <a:r>
              <a:rPr lang="zh-CN" altLang="en-US" b="1" dirty="0">
                <a:solidFill>
                  <a:srgbClr val="00B050"/>
                </a:solidFill>
              </a:rPr>
              <a:t> </a:t>
            </a:r>
          </a:p>
        </p:txBody>
      </p:sp>
    </p:spTree>
    <p:extLst>
      <p:ext uri="{BB962C8B-B14F-4D97-AF65-F5344CB8AC3E}">
        <p14:creationId xmlns:p14="http://schemas.microsoft.com/office/powerpoint/2010/main" val="137432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animEffect transition="in" filter="wipe(left)">
                                      <p:cBhvr>
                                        <p:cTn id="12" dur="500"/>
                                        <p:tgtEl>
                                          <p:spTgt spid="1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wipe(left)">
                                      <p:cBhvr>
                                        <p:cTn id="15" dur="500"/>
                                        <p:tgtEl>
                                          <p:spTgt spid="10">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left)">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wipe(left)">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wipe(left)">
                                      <p:cBhvr>
                                        <p:cTn id="2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ChangeArrowheads="1"/>
          </p:cNvSpPr>
          <p:nvPr/>
        </p:nvSpPr>
        <p:spPr bwMode="auto">
          <a:xfrm>
            <a:off x="518730" y="1124744"/>
            <a:ext cx="4485319" cy="40421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2200"/>
              </a:lnSpc>
            </a:pPr>
            <a:r>
              <a:rPr kumimoji="1" lang="en-US" altLang="zh-CN" sz="2400" dirty="0">
                <a:ea typeface="黑体" pitchFamily="49" charset="-122"/>
                <a:cs typeface="Arial" pitchFamily="34" charset="0"/>
              </a:rPr>
              <a:t>#include &lt;</a:t>
            </a:r>
            <a:r>
              <a:rPr kumimoji="1" lang="en-US" altLang="zh-CN" sz="2400" dirty="0" err="1">
                <a:ea typeface="黑体" pitchFamily="49" charset="-122"/>
                <a:cs typeface="Arial" pitchFamily="34" charset="0"/>
              </a:rPr>
              <a:t>stdio.h</a:t>
            </a:r>
            <a:r>
              <a:rPr kumimoji="1" lang="en-US" altLang="zh-CN" sz="2400" dirty="0">
                <a:ea typeface="黑体" pitchFamily="49" charset="-122"/>
                <a:cs typeface="Arial" pitchFamily="34" charset="0"/>
              </a:rPr>
              <a:t>&gt;</a:t>
            </a:r>
          </a:p>
          <a:p>
            <a:pPr algn="l">
              <a:lnSpc>
                <a:spcPts val="2200"/>
              </a:lnSpc>
            </a:pPr>
            <a:r>
              <a:rPr kumimoji="1" lang="en-US" altLang="zh-CN" sz="2400" dirty="0">
                <a:ea typeface="黑体" pitchFamily="49" charset="-122"/>
                <a:cs typeface="Arial" pitchFamily="34" charset="0"/>
              </a:rPr>
              <a:t>#define  N  2</a:t>
            </a:r>
          </a:p>
          <a:p>
            <a:pPr algn="l">
              <a:lnSpc>
                <a:spcPts val="2200"/>
              </a:lnSpc>
            </a:pPr>
            <a:r>
              <a:rPr kumimoji="1" lang="en-US" altLang="zh-CN" sz="2400" dirty="0">
                <a:ea typeface="黑体" pitchFamily="49" charset="-122"/>
                <a:cs typeface="Arial" pitchFamily="34" charset="0"/>
              </a:rPr>
              <a:t>#define  M  N+1</a:t>
            </a:r>
          </a:p>
          <a:p>
            <a:pPr algn="l">
              <a:lnSpc>
                <a:spcPts val="2200"/>
              </a:lnSpc>
            </a:pPr>
            <a:r>
              <a:rPr kumimoji="1" lang="en-US" altLang="zh-CN" sz="2400" dirty="0">
                <a:ea typeface="黑体" pitchFamily="49" charset="-122"/>
                <a:cs typeface="Arial" pitchFamily="34" charset="0"/>
              </a:rPr>
              <a:t>#define  NUM  (M+1)*M/2</a:t>
            </a:r>
          </a:p>
          <a:p>
            <a:pPr algn="l">
              <a:lnSpc>
                <a:spcPts val="2200"/>
              </a:lnSpc>
            </a:pPr>
            <a:r>
              <a:rPr kumimoji="1" lang="en-US" altLang="zh-CN" sz="2400" dirty="0" err="1">
                <a:ea typeface="黑体" pitchFamily="49" charset="-122"/>
                <a:cs typeface="Arial" pitchFamily="34" charset="0"/>
              </a:rPr>
              <a:t>int</a:t>
            </a:r>
            <a:r>
              <a:rPr kumimoji="1" lang="en-US" altLang="zh-CN" sz="2400" dirty="0">
                <a:ea typeface="黑体" pitchFamily="49" charset="-122"/>
                <a:cs typeface="Arial" pitchFamily="34" charset="0"/>
              </a:rPr>
              <a:t> main()</a:t>
            </a:r>
          </a:p>
          <a:p>
            <a:pPr algn="l">
              <a:lnSpc>
                <a:spcPts val="2200"/>
              </a:lnSpc>
            </a:pPr>
            <a:r>
              <a:rPr kumimoji="1" lang="en-US" altLang="zh-CN" sz="2400" dirty="0">
                <a:ea typeface="黑体" pitchFamily="49" charset="-122"/>
                <a:cs typeface="Arial" pitchFamily="34" charset="0"/>
              </a:rPr>
              <a:t>{</a:t>
            </a:r>
          </a:p>
          <a:p>
            <a:pPr algn="l">
              <a:lnSpc>
                <a:spcPts val="2200"/>
              </a:lnSpc>
            </a:pPr>
            <a:r>
              <a:rPr kumimoji="1" lang="en-US" altLang="zh-CN" sz="2400" dirty="0">
                <a:ea typeface="黑体" pitchFamily="49" charset="-122"/>
                <a:cs typeface="Arial" pitchFamily="34" charset="0"/>
              </a:rPr>
              <a:t>    </a:t>
            </a:r>
            <a:r>
              <a:rPr kumimoji="1" lang="en-US" altLang="zh-CN" sz="2400" dirty="0" err="1">
                <a:ea typeface="黑体" pitchFamily="49" charset="-122"/>
                <a:cs typeface="Arial" pitchFamily="34" charset="0"/>
              </a:rPr>
              <a:t>int</a:t>
            </a:r>
            <a:r>
              <a:rPr kumimoji="1" lang="en-US" altLang="zh-CN" sz="2400" dirty="0">
                <a:ea typeface="黑体" pitchFamily="49" charset="-122"/>
                <a:cs typeface="Arial" pitchFamily="34" charset="0"/>
              </a:rPr>
              <a:t> </a:t>
            </a:r>
            <a:r>
              <a:rPr kumimoji="1" lang="en-US" altLang="zh-CN" sz="2400" dirty="0" err="1">
                <a:ea typeface="黑体" pitchFamily="49" charset="-122"/>
                <a:cs typeface="Arial" pitchFamily="34" charset="0"/>
              </a:rPr>
              <a:t>i,n</a:t>
            </a:r>
            <a:r>
              <a:rPr kumimoji="1" lang="en-US" altLang="zh-CN" sz="2400" dirty="0">
                <a:ea typeface="黑体" pitchFamily="49" charset="-122"/>
                <a:cs typeface="Arial" pitchFamily="34" charset="0"/>
              </a:rPr>
              <a:t>=0;</a:t>
            </a:r>
          </a:p>
          <a:p>
            <a:pPr algn="l">
              <a:lnSpc>
                <a:spcPts val="2200"/>
              </a:lnSpc>
            </a:pPr>
            <a:r>
              <a:rPr kumimoji="1" lang="en-US" altLang="zh-CN" sz="2400" dirty="0">
                <a:ea typeface="黑体" pitchFamily="49" charset="-122"/>
                <a:cs typeface="Arial" pitchFamily="34" charset="0"/>
              </a:rPr>
              <a:t>    for(i=1;i&lt;=</a:t>
            </a:r>
            <a:r>
              <a:rPr kumimoji="1" lang="en-US" altLang="zh-CN" sz="2400" dirty="0" err="1">
                <a:ea typeface="黑体" pitchFamily="49" charset="-122"/>
                <a:cs typeface="Arial" pitchFamily="34" charset="0"/>
              </a:rPr>
              <a:t>NUM;i</a:t>
            </a:r>
            <a:r>
              <a:rPr kumimoji="1" lang="en-US" altLang="zh-CN" sz="2400" dirty="0">
                <a:ea typeface="黑体" pitchFamily="49" charset="-122"/>
                <a:cs typeface="Arial" pitchFamily="34" charset="0"/>
              </a:rPr>
              <a:t>++)</a:t>
            </a:r>
          </a:p>
          <a:p>
            <a:pPr algn="l">
              <a:lnSpc>
                <a:spcPts val="2200"/>
              </a:lnSpc>
            </a:pPr>
            <a:r>
              <a:rPr kumimoji="1" lang="en-US" altLang="zh-CN" sz="2400" dirty="0">
                <a:ea typeface="黑体" pitchFamily="49" charset="-122"/>
                <a:cs typeface="Arial" pitchFamily="34" charset="0"/>
              </a:rPr>
              <a:t>    {</a:t>
            </a:r>
          </a:p>
          <a:p>
            <a:pPr algn="l">
              <a:lnSpc>
                <a:spcPts val="2200"/>
              </a:lnSpc>
            </a:pPr>
            <a:r>
              <a:rPr kumimoji="1" lang="en-US" altLang="zh-CN" sz="2400" dirty="0">
                <a:ea typeface="黑体" pitchFamily="49" charset="-122"/>
                <a:cs typeface="Arial" pitchFamily="34" charset="0"/>
              </a:rPr>
              <a:t>        n++;</a:t>
            </a:r>
          </a:p>
          <a:p>
            <a:pPr algn="l">
              <a:lnSpc>
                <a:spcPts val="2200"/>
              </a:lnSpc>
            </a:pPr>
            <a:r>
              <a:rPr kumimoji="1" lang="en-US" altLang="zh-CN" sz="2400" dirty="0">
                <a:ea typeface="黑体" pitchFamily="49" charset="-122"/>
                <a:cs typeface="Arial" pitchFamily="34" charset="0"/>
              </a:rPr>
              <a:t>        </a:t>
            </a:r>
            <a:r>
              <a:rPr kumimoji="1" lang="en-US" altLang="zh-CN" sz="2400" dirty="0" err="1">
                <a:ea typeface="黑体" pitchFamily="49" charset="-122"/>
                <a:cs typeface="Arial" pitchFamily="34" charset="0"/>
              </a:rPr>
              <a:t>printf</a:t>
            </a:r>
            <a:r>
              <a:rPr kumimoji="1" lang="en-US" altLang="zh-CN" sz="2400" dirty="0">
                <a:ea typeface="黑体" pitchFamily="49" charset="-122"/>
                <a:cs typeface="Arial" pitchFamily="34" charset="0"/>
              </a:rPr>
              <a:t>(“%</a:t>
            </a:r>
            <a:r>
              <a:rPr kumimoji="1" lang="en-US" altLang="zh-CN" sz="2400" dirty="0" err="1">
                <a:ea typeface="黑体" pitchFamily="49" charset="-122"/>
                <a:cs typeface="Arial" pitchFamily="34" charset="0"/>
              </a:rPr>
              <a:t>d”,n</a:t>
            </a:r>
            <a:r>
              <a:rPr kumimoji="1" lang="en-US" altLang="zh-CN" sz="2400" dirty="0">
                <a:ea typeface="黑体" pitchFamily="49" charset="-122"/>
                <a:cs typeface="Arial" pitchFamily="34" charset="0"/>
              </a:rPr>
              <a:t>);</a:t>
            </a:r>
          </a:p>
          <a:p>
            <a:pPr algn="l">
              <a:lnSpc>
                <a:spcPts val="2200"/>
              </a:lnSpc>
            </a:pPr>
            <a:r>
              <a:rPr kumimoji="1" lang="en-US" altLang="zh-CN" sz="2400" dirty="0">
                <a:ea typeface="黑体" pitchFamily="49" charset="-122"/>
                <a:cs typeface="Arial" pitchFamily="34" charset="0"/>
              </a:rPr>
              <a:t>     }</a:t>
            </a:r>
          </a:p>
          <a:p>
            <a:pPr algn="l">
              <a:lnSpc>
                <a:spcPts val="2200"/>
              </a:lnSpc>
            </a:pPr>
            <a:r>
              <a:rPr kumimoji="1" lang="en-US" altLang="zh-CN" sz="2400" dirty="0">
                <a:ea typeface="黑体" pitchFamily="49" charset="-122"/>
                <a:cs typeface="Arial" pitchFamily="34" charset="0"/>
              </a:rPr>
              <a:t>     return 0;</a:t>
            </a:r>
          </a:p>
          <a:p>
            <a:pPr algn="l">
              <a:lnSpc>
                <a:spcPts val="2200"/>
              </a:lnSpc>
            </a:pPr>
            <a:r>
              <a:rPr kumimoji="1" lang="en-US" altLang="zh-CN" sz="2400" dirty="0">
                <a:ea typeface="黑体" pitchFamily="49" charset="-122"/>
                <a:cs typeface="Arial" pitchFamily="34" charset="0"/>
              </a:rPr>
              <a:t> }</a:t>
            </a:r>
          </a:p>
        </p:txBody>
      </p:sp>
      <p:sp>
        <p:nvSpPr>
          <p:cNvPr id="262147" name="Oval 3"/>
          <p:cNvSpPr>
            <a:spLocks noChangeArrowheads="1"/>
          </p:cNvSpPr>
          <p:nvPr/>
        </p:nvSpPr>
        <p:spPr bwMode="auto">
          <a:xfrm>
            <a:off x="2380038" y="3034076"/>
            <a:ext cx="670646" cy="503237"/>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8" name="AutoShape 4"/>
          <p:cNvSpPr>
            <a:spLocks/>
          </p:cNvSpPr>
          <p:nvPr/>
        </p:nvSpPr>
        <p:spPr bwMode="auto">
          <a:xfrm>
            <a:off x="5291510" y="3811634"/>
            <a:ext cx="2519363" cy="609600"/>
          </a:xfrm>
          <a:prstGeom prst="borderCallout1">
            <a:avLst>
              <a:gd name="adj1" fmla="val 18750"/>
              <a:gd name="adj2" fmla="val -3023"/>
              <a:gd name="adj3" fmla="val -49459"/>
              <a:gd name="adj4" fmla="val -100301"/>
            </a:avLst>
          </a:prstGeom>
          <a:solidFill>
            <a:schemeClr val="accent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t>(N+1+1)*N+1/2=8</a:t>
            </a:r>
          </a:p>
        </p:txBody>
      </p:sp>
      <p:sp>
        <p:nvSpPr>
          <p:cNvPr id="5" name="TextBox 4"/>
          <p:cNvSpPr txBox="1"/>
          <p:nvPr/>
        </p:nvSpPr>
        <p:spPr bwMode="auto">
          <a:xfrm>
            <a:off x="395536" y="260648"/>
            <a:ext cx="5544616" cy="523220"/>
          </a:xfrm>
          <a:prstGeom prst="rect">
            <a:avLst/>
          </a:prstGeom>
          <a:noFill/>
          <a:ln w="15875">
            <a:no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eaLnBrk="1" hangingPunct="1">
              <a:spcBef>
                <a:spcPts val="0"/>
              </a:spcBef>
              <a:buNone/>
            </a:pPr>
            <a:r>
              <a:rPr lang="zh-CN" altLang="en-US" sz="2800" dirty="0">
                <a:solidFill>
                  <a:srgbClr val="C00000"/>
                </a:solidFill>
                <a:latin typeface="黑体" pitchFamily="49" charset="-122"/>
                <a:ea typeface="黑体" pitchFamily="49" charset="-122"/>
              </a:rPr>
              <a:t>例</a:t>
            </a:r>
            <a:r>
              <a:rPr lang="en-US" altLang="zh-CN" sz="2800" dirty="0">
                <a:solidFill>
                  <a:srgbClr val="C00000"/>
                </a:solidFill>
                <a:latin typeface="黑体" pitchFamily="49" charset="-122"/>
                <a:ea typeface="黑体" pitchFamily="49" charset="-122"/>
              </a:rPr>
              <a:t>2</a:t>
            </a:r>
            <a:r>
              <a:rPr lang="zh-CN" altLang="en-US" sz="2800" dirty="0">
                <a:solidFill>
                  <a:srgbClr val="C00000"/>
                </a:solidFill>
                <a:latin typeface="黑体" pitchFamily="49" charset="-122"/>
                <a:ea typeface="黑体" pitchFamily="49" charset="-122"/>
              </a:rPr>
              <a:t> 求</a:t>
            </a:r>
            <a:r>
              <a:rPr kumimoji="1" lang="zh-CN" altLang="en-US" sz="2800" dirty="0">
                <a:solidFill>
                  <a:srgbClr val="C00000"/>
                </a:solidFill>
                <a:latin typeface="黑体" pitchFamily="49" charset="-122"/>
                <a:ea typeface="黑体" pitchFamily="49" charset="-122"/>
              </a:rPr>
              <a:t>下列语句的循环次数</a:t>
            </a:r>
            <a:endParaRPr lang="zh-CN" altLang="en-US" sz="2800" dirty="0">
              <a:solidFill>
                <a:srgbClr val="C00000"/>
              </a:solidFill>
              <a:latin typeface="黑体" pitchFamily="49" charset="-122"/>
              <a:ea typeface="黑体" pitchFamily="49" charset="-122"/>
            </a:endParaRPr>
          </a:p>
        </p:txBody>
      </p:sp>
      <p:sp>
        <p:nvSpPr>
          <p:cNvPr id="2" name="矩形 1"/>
          <p:cNvSpPr/>
          <p:nvPr/>
        </p:nvSpPr>
        <p:spPr>
          <a:xfrm>
            <a:off x="5204042" y="1508788"/>
            <a:ext cx="3278462" cy="461665"/>
          </a:xfrm>
          <a:prstGeom prst="rect">
            <a:avLst/>
          </a:prstGeom>
        </p:spPr>
        <p:txBody>
          <a:bodyPr wrap="none">
            <a:spAutoFit/>
          </a:bodyPr>
          <a:lstStyle/>
          <a:p>
            <a:r>
              <a:rPr kumimoji="1" lang="zh-CN" altLang="en-US" sz="2400" dirty="0">
                <a:latin typeface="黑体" pitchFamily="49" charset="-122"/>
                <a:ea typeface="黑体" pitchFamily="49" charset="-122"/>
              </a:rPr>
              <a:t>下列语句的循环次数？</a:t>
            </a:r>
          </a:p>
        </p:txBody>
      </p:sp>
      <p:sp>
        <p:nvSpPr>
          <p:cNvPr id="7" name="灯片编号占位符 1"/>
          <p:cNvSpPr>
            <a:spLocks noGrp="1"/>
          </p:cNvSpPr>
          <p:nvPr>
            <p:ph type="sldNum" sz="quarter" idx="10"/>
          </p:nvPr>
        </p:nvSpPr>
        <p:spPr>
          <a:xfrm>
            <a:off x="8472934" y="6309320"/>
            <a:ext cx="563562" cy="4800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3FD94C4A-8F15-4C11-93AA-B5C4580C49D9}" type="slidenum">
              <a:rPr lang="zh-CN" altLang="en-US" b="1">
                <a:solidFill>
                  <a:srgbClr val="00B050"/>
                </a:solidFill>
              </a:rPr>
              <a:pPr/>
              <a:t>99</a:t>
            </a:fld>
            <a:r>
              <a:rPr lang="zh-CN" altLang="en-US" b="1" dirty="0">
                <a:solidFill>
                  <a:srgbClr val="00B050"/>
                </a:solidFill>
              </a:rPr>
              <a:t> </a:t>
            </a:r>
          </a:p>
        </p:txBody>
      </p:sp>
    </p:spTree>
    <p:extLst>
      <p:ext uri="{BB962C8B-B14F-4D97-AF65-F5344CB8AC3E}">
        <p14:creationId xmlns:p14="http://schemas.microsoft.com/office/powerpoint/2010/main" val="2768401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62148"/>
                                        </p:tgtEl>
                                        <p:attrNameLst>
                                          <p:attrName>style.visibility</p:attrName>
                                        </p:attrNameLst>
                                      </p:cBhvr>
                                      <p:to>
                                        <p:strVal val="visible"/>
                                      </p:to>
                                    </p:set>
                                    <p:animEffect transition="in" filter="wipe(down)">
                                      <p:cBhvr>
                                        <p:cTn id="11" dur="500"/>
                                        <p:tgtEl>
                                          <p:spTgt spid="26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P spid="2621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wJZ8rzv3dGcdpVTf9Y7Okg"/>
</p:tagLst>
</file>

<file path=ppt/theme/theme1.xml><?xml version="1.0" encoding="utf-8"?>
<a:theme xmlns:a="http://schemas.openxmlformats.org/drawingml/2006/main" name="tup">
  <a:themeElements>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fontScheme name="tup">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p 8">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tup 9">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336699"/>
        </a:folHlink>
      </a:clrScheme>
      <a:clrMap bg1="lt1" tx1="dk1" bg2="lt2" tx2="dk2" accent1="accent1" accent2="accent2" accent3="accent3" accent4="accent4" accent5="accent5" accent6="accent6" hlink="hlink" folHlink="folHlink"/>
    </a:extraClrScheme>
    <a:extraClrScheme>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C模板</Template>
  <TotalTime>2237258</TotalTime>
  <Words>12617</Words>
  <Application>Microsoft Office PowerPoint</Application>
  <PresentationFormat>全屏显示(4:3)</PresentationFormat>
  <Paragraphs>1827</Paragraphs>
  <Slides>109</Slides>
  <Notes>19</Notes>
  <HiddenSlides>1</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109</vt:i4>
      </vt:variant>
    </vt:vector>
  </HeadingPairs>
  <TitlesOfParts>
    <vt:vector size="122" baseType="lpstr">
      <vt:lpstr>Monotype Sorts</vt:lpstr>
      <vt:lpstr>方正舒体</vt:lpstr>
      <vt:lpstr>黑体</vt:lpstr>
      <vt:lpstr>楷体_GB2312</vt:lpstr>
      <vt:lpstr>隶书</vt:lpstr>
      <vt:lpstr>宋体</vt:lpstr>
      <vt:lpstr>Arial</vt:lpstr>
      <vt:lpstr>Cambria Math</vt:lpstr>
      <vt:lpstr>Times New Roman</vt:lpstr>
      <vt:lpstr>Wingdings</vt:lpstr>
      <vt:lpstr>tup</vt:lpstr>
      <vt:lpstr>默认设计模板</vt:lpstr>
      <vt:lpstr>公式</vt:lpstr>
      <vt:lpstr>第八章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8.1.3 函数的调用</vt:lpstr>
      <vt:lpstr>3. 函数调用的具体方式</vt:lpstr>
      <vt:lpstr>3. 函数调用的具体方式</vt:lpstr>
      <vt:lpstr>关于函数求值的顺序：</vt:lpstr>
      <vt:lpstr>PowerPoint 演示文稿</vt:lpstr>
      <vt:lpstr>PowerPoint 演示文稿</vt:lpstr>
      <vt:lpstr>PowerPoint 演示文稿</vt:lpstr>
      <vt:lpstr>8.1.5  函数的返回值</vt:lpstr>
      <vt:lpstr>PowerPoint 演示文稿</vt:lpstr>
      <vt:lpstr>PowerPoint 演示文稿</vt:lpstr>
      <vt:lpstr>PowerPoint 演示文稿</vt:lpstr>
      <vt:lpstr>PowerPoint 演示文稿</vt:lpstr>
      <vt:lpstr>PowerPoint 演示文稿</vt:lpstr>
      <vt:lpstr>[例8-6]用函数计算浮点数x的n次方，其中n为整型（n&gt;=0）</vt:lpstr>
      <vt:lpstr>[例8-7]编写函数，将一个给定的整数转换成字符串。 </vt:lpstr>
      <vt:lpstr>例:将求素数程序给改造为函数。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[例8-13]编写函数，将十进制数转换为二进制。 </vt:lpstr>
      <vt:lpstr>8.2.2   二维数组作函数参数</vt:lpstr>
      <vt:lpstr>PowerPoint 演示文稿</vt:lpstr>
      <vt:lpstr>例： 编写计算组合数的程序 </vt:lpstr>
      <vt:lpstr>PowerPoint 演示文稿</vt:lpstr>
      <vt:lpstr>PowerPoint 演示文稿</vt:lpstr>
      <vt:lpstr>PowerPoint 演示文稿</vt:lpstr>
      <vt:lpstr>PowerPoint 演示文稿</vt:lpstr>
      <vt:lpstr>PowerPoint 演示文稿</vt:lpstr>
      <vt:lpstr>函数嵌套调用应用举例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8.4 变量的作用域和存储方法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1.宏定义                  </vt:lpstr>
      <vt:lpstr>PowerPoint 演示文稿</vt:lpstr>
      <vt:lpstr>PowerPoint 演示文稿</vt:lpstr>
      <vt:lpstr>PowerPoint 演示文稿</vt:lpstr>
      <vt:lpstr> 带参数的宏定义</vt:lpstr>
      <vt:lpstr>PowerPoint 演示文稿</vt:lpstr>
      <vt:lpstr>PowerPoint 演示文稿</vt:lpstr>
      <vt:lpstr>PowerPoint 演示文稿</vt:lpstr>
      <vt:lpstr>PowerPoint 演示文稿</vt:lpstr>
      <vt:lpstr>PowerPoint 演示文稿</vt:lpstr>
      <vt:lpstr>PowerPoint 演示文稿</vt:lpstr>
      <vt:lpstr>多个文件组合在一起</vt:lpstr>
      <vt:lpstr>条件编译</vt:lpstr>
      <vt:lpstr>PowerPoint 演示文稿</vt:lpstr>
    </vt:vector>
  </TitlesOfParts>
  <Company>dut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函数</dc:title>
  <dc:creator>zmh</dc:creator>
  <cp:lastModifiedBy>Jiang Kaiyu</cp:lastModifiedBy>
  <cp:revision>684</cp:revision>
  <dcterms:created xsi:type="dcterms:W3CDTF">1999-01-28T09:10:08Z</dcterms:created>
  <dcterms:modified xsi:type="dcterms:W3CDTF">2019-05-06T13:48:17Z</dcterms:modified>
</cp:coreProperties>
</file>