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91"/>
  </p:notesMasterIdLst>
  <p:handoutMasterIdLst>
    <p:handoutMasterId r:id="rId92"/>
  </p:handoutMasterIdLst>
  <p:sldIdLst>
    <p:sldId id="286" r:id="rId2"/>
    <p:sldId id="287" r:id="rId3"/>
    <p:sldId id="375" r:id="rId4"/>
    <p:sldId id="520" r:id="rId5"/>
    <p:sldId id="432" r:id="rId6"/>
    <p:sldId id="380" r:id="rId7"/>
    <p:sldId id="317" r:id="rId8"/>
    <p:sldId id="258" r:id="rId9"/>
    <p:sldId id="266" r:id="rId10"/>
    <p:sldId id="323" r:id="rId11"/>
    <p:sldId id="324" r:id="rId12"/>
    <p:sldId id="406" r:id="rId13"/>
    <p:sldId id="507" r:id="rId14"/>
    <p:sldId id="385" r:id="rId15"/>
    <p:sldId id="387" r:id="rId16"/>
    <p:sldId id="471" r:id="rId17"/>
    <p:sldId id="472" r:id="rId18"/>
    <p:sldId id="454" r:id="rId19"/>
    <p:sldId id="473" r:id="rId20"/>
    <p:sldId id="456" r:id="rId21"/>
    <p:sldId id="524" r:id="rId22"/>
    <p:sldId id="486" r:id="rId23"/>
    <p:sldId id="457" r:id="rId24"/>
    <p:sldId id="458" r:id="rId25"/>
    <p:sldId id="459" r:id="rId26"/>
    <p:sldId id="460" r:id="rId27"/>
    <p:sldId id="452" r:id="rId28"/>
    <p:sldId id="429" r:id="rId29"/>
    <p:sldId id="506" r:id="rId30"/>
    <p:sldId id="430" r:id="rId31"/>
    <p:sldId id="431" r:id="rId32"/>
    <p:sldId id="339" r:id="rId33"/>
    <p:sldId id="509" r:id="rId34"/>
    <p:sldId id="343" r:id="rId35"/>
    <p:sldId id="396" r:id="rId36"/>
    <p:sldId id="411" r:id="rId37"/>
    <p:sldId id="508" r:id="rId38"/>
    <p:sldId id="462" r:id="rId39"/>
    <p:sldId id="416" r:id="rId40"/>
    <p:sldId id="412" r:id="rId41"/>
    <p:sldId id="413" r:id="rId42"/>
    <p:sldId id="414" r:id="rId43"/>
    <p:sldId id="415" r:id="rId44"/>
    <p:sldId id="346" r:id="rId45"/>
    <p:sldId id="450" r:id="rId46"/>
    <p:sldId id="463" r:id="rId47"/>
    <p:sldId id="464" r:id="rId48"/>
    <p:sldId id="465" r:id="rId49"/>
    <p:sldId id="466" r:id="rId50"/>
    <p:sldId id="480" r:id="rId51"/>
    <p:sldId id="519" r:id="rId52"/>
    <p:sldId id="523" r:id="rId53"/>
    <p:sldId id="353" r:id="rId54"/>
    <p:sldId id="356" r:id="rId55"/>
    <p:sldId id="368" r:id="rId56"/>
    <p:sldId id="497" r:id="rId57"/>
    <p:sldId id="498" r:id="rId58"/>
    <p:sldId id="277" r:id="rId59"/>
    <p:sldId id="467" r:id="rId60"/>
    <p:sldId id="468" r:id="rId61"/>
    <p:sldId id="470" r:id="rId62"/>
    <p:sldId id="417" r:id="rId63"/>
    <p:sldId id="501" r:id="rId64"/>
    <p:sldId id="502" r:id="rId65"/>
    <p:sldId id="478" r:id="rId66"/>
    <p:sldId id="421" r:id="rId67"/>
    <p:sldId id="420" r:id="rId68"/>
    <p:sldId id="493" r:id="rId69"/>
    <p:sldId id="487" r:id="rId70"/>
    <p:sldId id="488" r:id="rId71"/>
    <p:sldId id="490" r:id="rId72"/>
    <p:sldId id="491" r:id="rId73"/>
    <p:sldId id="492" r:id="rId74"/>
    <p:sldId id="494" r:id="rId75"/>
    <p:sldId id="495" r:id="rId76"/>
    <p:sldId id="511" r:id="rId77"/>
    <p:sldId id="512" r:id="rId78"/>
    <p:sldId id="513" r:id="rId79"/>
    <p:sldId id="514" r:id="rId80"/>
    <p:sldId id="515" r:id="rId81"/>
    <p:sldId id="516" r:id="rId82"/>
    <p:sldId id="281" r:id="rId83"/>
    <p:sldId id="282" r:id="rId84"/>
    <p:sldId id="479" r:id="rId85"/>
    <p:sldId id="484" r:id="rId86"/>
    <p:sldId id="485" r:id="rId87"/>
    <p:sldId id="518" r:id="rId88"/>
    <p:sldId id="264" r:id="rId89"/>
    <p:sldId id="522" r:id="rId9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宋体" charset="-122"/>
        <a:ea typeface="宋体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宋体" charset="-122"/>
        <a:ea typeface="宋体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宋体" charset="-122"/>
        <a:ea typeface="宋体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宋体" charset="-122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CC0000"/>
    <a:srgbClr val="CCFFFF"/>
    <a:srgbClr val="FFFFFF"/>
    <a:srgbClr val="FF3300"/>
    <a:srgbClr val="DDDDDD"/>
    <a:srgbClr val="CC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74" autoAdjust="0"/>
  </p:normalViewPr>
  <p:slideViewPr>
    <p:cSldViewPr>
      <p:cViewPr varScale="1">
        <p:scale>
          <a:sx n="51" d="100"/>
          <a:sy n="51" d="100"/>
        </p:scale>
        <p:origin x="1387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28"/>
    </p:cViewPr>
  </p:sorterViewPr>
  <p:notesViewPr>
    <p:cSldViewPr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0.xml"/><Relationship Id="rId3" Type="http://schemas.openxmlformats.org/officeDocument/2006/relationships/slide" Target="slides/slide23.xml"/><Relationship Id="rId7" Type="http://schemas.openxmlformats.org/officeDocument/2006/relationships/slide" Target="slides/slide38.xml"/><Relationship Id="rId2" Type="http://schemas.openxmlformats.org/officeDocument/2006/relationships/slide" Target="slides/slide16.xml"/><Relationship Id="rId1" Type="http://schemas.openxmlformats.org/officeDocument/2006/relationships/slide" Target="slides/slide14.xml"/><Relationship Id="rId6" Type="http://schemas.openxmlformats.org/officeDocument/2006/relationships/slide" Target="slides/slide37.xml"/><Relationship Id="rId5" Type="http://schemas.openxmlformats.org/officeDocument/2006/relationships/slide" Target="slides/slide36.xml"/><Relationship Id="rId10" Type="http://schemas.openxmlformats.org/officeDocument/2006/relationships/slide" Target="slides/slide89.xml"/><Relationship Id="rId4" Type="http://schemas.openxmlformats.org/officeDocument/2006/relationships/slide" Target="slides/slide35.xml"/><Relationship Id="rId9" Type="http://schemas.openxmlformats.org/officeDocument/2006/relationships/slide" Target="slides/slide6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DE4C6753-B0A1-4BD2-B8AB-CA30DEC169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143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9FCE03C2-EB0B-4189-9FD5-3A3EBBCA56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0223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041C6B99-E9BE-44B4-8282-492559891ACC}" type="slidenum">
              <a:rPr lang="en-US" altLang="zh-CN" sz="1200" b="0" smtClean="0">
                <a:latin typeface="Times New Roman" pitchFamily="18" charset="0"/>
              </a:rPr>
              <a:pPr eaLnBrk="1" hangingPunct="1"/>
              <a:t>40</a:t>
            </a:fld>
            <a:endParaRPr lang="en-US" altLang="zh-CN" sz="1200" b="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共</a:t>
            </a:r>
            <a:r>
              <a:rPr lang="zh-CN" altLang="en-US" dirty="0">
                <a:solidFill>
                  <a:srgbClr val="FF9900"/>
                </a:solidFill>
              </a:rPr>
              <a:t> </a:t>
            </a:r>
            <a:r>
              <a:rPr lang="en-US" altLang="zh-CN" dirty="0">
                <a:solidFill>
                  <a:srgbClr val="FF9900"/>
                </a:solidFill>
              </a:rPr>
              <a:t>90 </a:t>
            </a:r>
            <a:r>
              <a:rPr lang="zh-CN" altLang="en-US" dirty="0"/>
              <a:t>页   第 </a:t>
            </a:r>
            <a:fld id="{021EEC2F-9BB3-4972-8E35-DA0B823EB48E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zh-CN" altLang="en-US" b="1" dirty="0"/>
              <a:t> 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39482964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共</a:t>
            </a:r>
            <a:r>
              <a:rPr lang="zh-CN" altLang="en-US" dirty="0">
                <a:solidFill>
                  <a:srgbClr val="FF9900"/>
                </a:solidFill>
              </a:rPr>
              <a:t> </a:t>
            </a:r>
            <a:r>
              <a:rPr lang="en-US" altLang="zh-CN" dirty="0">
                <a:solidFill>
                  <a:srgbClr val="FF9900"/>
                </a:solidFill>
              </a:rPr>
              <a:t>90 </a:t>
            </a:r>
            <a:r>
              <a:rPr lang="zh-CN" altLang="en-US" dirty="0"/>
              <a:t>页   第 </a:t>
            </a:r>
            <a:fld id="{969098A1-CE89-4837-A7D7-D24614864D16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zh-CN" altLang="en-US" b="1" dirty="0"/>
              <a:t> 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85361838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620713"/>
            <a:ext cx="2286000" cy="49418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620713"/>
            <a:ext cx="6705600" cy="4941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共</a:t>
            </a:r>
            <a:r>
              <a:rPr lang="zh-CN" altLang="en-US" dirty="0">
                <a:solidFill>
                  <a:srgbClr val="FF9900"/>
                </a:solidFill>
              </a:rPr>
              <a:t> </a:t>
            </a:r>
            <a:r>
              <a:rPr lang="en-US" altLang="zh-CN" dirty="0">
                <a:solidFill>
                  <a:srgbClr val="FF9900"/>
                </a:solidFill>
              </a:rPr>
              <a:t>90 </a:t>
            </a:r>
            <a:r>
              <a:rPr lang="zh-CN" altLang="en-US" dirty="0"/>
              <a:t>页   第 </a:t>
            </a:r>
            <a:fld id="{A58BB1CE-EE9F-4460-9EA8-BEF5119E625F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zh-CN" altLang="en-US" b="1" dirty="0"/>
              <a:t> 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41996412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620713"/>
            <a:ext cx="9144000" cy="49418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共</a:t>
            </a:r>
            <a:r>
              <a:rPr lang="zh-CN" altLang="en-US" dirty="0">
                <a:solidFill>
                  <a:srgbClr val="FF9900"/>
                </a:solidFill>
              </a:rPr>
              <a:t> </a:t>
            </a:r>
            <a:r>
              <a:rPr lang="en-US" altLang="zh-CN" dirty="0">
                <a:solidFill>
                  <a:srgbClr val="FF9900"/>
                </a:solidFill>
              </a:rPr>
              <a:t>90 </a:t>
            </a:r>
            <a:r>
              <a:rPr lang="zh-CN" altLang="en-US" dirty="0"/>
              <a:t>页   第 </a:t>
            </a:r>
            <a:fld id="{465E192C-1520-4938-9634-95670CB64D82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zh-CN" altLang="en-US" b="1" dirty="0"/>
              <a:t> 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83610562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共</a:t>
            </a:r>
            <a:r>
              <a:rPr lang="zh-CN" altLang="en-US" dirty="0">
                <a:solidFill>
                  <a:srgbClr val="FF9900"/>
                </a:solidFill>
              </a:rPr>
              <a:t> </a:t>
            </a:r>
            <a:r>
              <a:rPr lang="en-US" altLang="zh-CN" dirty="0">
                <a:solidFill>
                  <a:srgbClr val="FF9900"/>
                </a:solidFill>
              </a:rPr>
              <a:t>90 </a:t>
            </a:r>
            <a:r>
              <a:rPr lang="zh-CN" altLang="en-US" dirty="0"/>
              <a:t>页   第 </a:t>
            </a:r>
            <a:fld id="{938F162F-7709-4976-919A-B1E3D3512661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zh-CN" altLang="en-US" b="1" dirty="0"/>
              <a:t> 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71211557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共</a:t>
            </a:r>
            <a:r>
              <a:rPr lang="zh-CN" altLang="en-US" dirty="0">
                <a:solidFill>
                  <a:srgbClr val="FF9900"/>
                </a:solidFill>
              </a:rPr>
              <a:t> </a:t>
            </a:r>
            <a:r>
              <a:rPr lang="en-US" altLang="zh-CN" dirty="0">
                <a:solidFill>
                  <a:srgbClr val="FF9900"/>
                </a:solidFill>
              </a:rPr>
              <a:t>90 </a:t>
            </a:r>
            <a:r>
              <a:rPr lang="zh-CN" altLang="en-US" dirty="0"/>
              <a:t>页   第 </a:t>
            </a:r>
            <a:fld id="{98126258-D952-4BEC-899A-DC096D574244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zh-CN" altLang="en-US" b="1" dirty="0"/>
              <a:t> 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64554407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3238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05300" y="1676400"/>
            <a:ext cx="3238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共</a:t>
            </a:r>
            <a:r>
              <a:rPr lang="zh-CN" altLang="en-US" dirty="0">
                <a:solidFill>
                  <a:srgbClr val="FF9900"/>
                </a:solidFill>
              </a:rPr>
              <a:t> </a:t>
            </a:r>
            <a:r>
              <a:rPr lang="en-US" altLang="zh-CN" dirty="0">
                <a:solidFill>
                  <a:srgbClr val="FF9900"/>
                </a:solidFill>
              </a:rPr>
              <a:t>90 </a:t>
            </a:r>
            <a:r>
              <a:rPr lang="zh-CN" altLang="en-US" dirty="0"/>
              <a:t>页   第 </a:t>
            </a:r>
            <a:fld id="{5C2F8CDF-1495-4333-9B3D-4B62C57CC947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zh-CN" altLang="en-US" b="1" dirty="0"/>
              <a:t> 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414164901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共</a:t>
            </a:r>
            <a:r>
              <a:rPr lang="zh-CN" altLang="en-US" dirty="0">
                <a:solidFill>
                  <a:srgbClr val="FF9900"/>
                </a:solidFill>
              </a:rPr>
              <a:t> </a:t>
            </a:r>
            <a:r>
              <a:rPr lang="en-US" altLang="zh-CN" dirty="0">
                <a:solidFill>
                  <a:srgbClr val="FF9900"/>
                </a:solidFill>
              </a:rPr>
              <a:t>90 </a:t>
            </a:r>
            <a:r>
              <a:rPr lang="zh-CN" altLang="en-US" dirty="0"/>
              <a:t>页   第 </a:t>
            </a:r>
            <a:fld id="{3B8155C9-DCD4-4810-AFC3-0F28FC51E571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zh-CN" altLang="en-US" b="1" dirty="0"/>
              <a:t> 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73095463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共</a:t>
            </a:r>
            <a:r>
              <a:rPr lang="zh-CN" altLang="en-US" dirty="0">
                <a:solidFill>
                  <a:srgbClr val="FF9900"/>
                </a:solidFill>
              </a:rPr>
              <a:t> </a:t>
            </a:r>
            <a:r>
              <a:rPr lang="en-US" altLang="zh-CN" dirty="0">
                <a:solidFill>
                  <a:srgbClr val="FF9900"/>
                </a:solidFill>
              </a:rPr>
              <a:t>90 </a:t>
            </a:r>
            <a:r>
              <a:rPr lang="zh-CN" altLang="en-US" dirty="0"/>
              <a:t>页   第 </a:t>
            </a:r>
            <a:fld id="{E316C7DC-A747-4A55-8E80-3F56CA5852D0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zh-CN" altLang="en-US" b="1" dirty="0"/>
              <a:t> 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41228666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共</a:t>
            </a:r>
            <a:r>
              <a:rPr lang="zh-CN" altLang="en-US" dirty="0">
                <a:solidFill>
                  <a:srgbClr val="FF9900"/>
                </a:solidFill>
              </a:rPr>
              <a:t> </a:t>
            </a:r>
            <a:r>
              <a:rPr lang="en-US" altLang="zh-CN" dirty="0">
                <a:solidFill>
                  <a:srgbClr val="FF9900"/>
                </a:solidFill>
              </a:rPr>
              <a:t>90 </a:t>
            </a:r>
            <a:r>
              <a:rPr lang="zh-CN" altLang="en-US" dirty="0"/>
              <a:t>页   第 </a:t>
            </a:r>
            <a:fld id="{C7E658E1-4474-41D5-A0E8-4EB94200AA84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zh-CN" altLang="en-US" b="1" dirty="0"/>
              <a:t> 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944709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共</a:t>
            </a:r>
            <a:r>
              <a:rPr lang="zh-CN" altLang="en-US" dirty="0">
                <a:solidFill>
                  <a:srgbClr val="FF9900"/>
                </a:solidFill>
              </a:rPr>
              <a:t> </a:t>
            </a:r>
            <a:r>
              <a:rPr lang="en-US" altLang="zh-CN" dirty="0">
                <a:solidFill>
                  <a:srgbClr val="FF9900"/>
                </a:solidFill>
              </a:rPr>
              <a:t>90 </a:t>
            </a:r>
            <a:r>
              <a:rPr lang="zh-CN" altLang="en-US" dirty="0"/>
              <a:t>页   第 </a:t>
            </a:r>
            <a:fld id="{424A6FB3-8A92-4E70-A519-8898A6BC09FC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zh-CN" altLang="en-US" b="1" dirty="0"/>
              <a:t> 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06192798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共</a:t>
            </a:r>
            <a:r>
              <a:rPr lang="zh-CN" altLang="en-US" dirty="0">
                <a:solidFill>
                  <a:srgbClr val="FF9900"/>
                </a:solidFill>
              </a:rPr>
              <a:t> </a:t>
            </a:r>
            <a:r>
              <a:rPr lang="en-US" altLang="zh-CN" dirty="0">
                <a:solidFill>
                  <a:srgbClr val="FF9900"/>
                </a:solidFill>
              </a:rPr>
              <a:t>90 </a:t>
            </a:r>
            <a:r>
              <a:rPr lang="zh-CN" altLang="en-US" dirty="0"/>
              <a:t>页   第 </a:t>
            </a:r>
            <a:fld id="{3715D4D6-8453-48A3-8F66-133AB0E3F0A6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zh-CN" altLang="en-US" b="1" dirty="0"/>
              <a:t> 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45085812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defRPr/>
            </a:pPr>
            <a:endParaRPr kumimoji="0" lang="zh-CN" altLang="zh-CN" b="0"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620713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 Edit Master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76400"/>
            <a:ext cx="6629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6237288"/>
            <a:ext cx="9144000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0" y="620713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7804150" y="425450"/>
            <a:ext cx="152400" cy="1524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8164513" y="419100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C3FF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>
            <a:off x="8480425" y="404813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E0FF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>
            <a:off x="8812213" y="404813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EEFF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>
            <a:off x="7515225" y="419100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78A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>
            <a:off x="107950" y="5726113"/>
            <a:ext cx="152400" cy="1524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>
            <a:off x="107950" y="6015038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C3FF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>
            <a:off x="107950" y="6302375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E0FF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9" name="AutoShape 15"/>
          <p:cNvSpPr>
            <a:spLocks noChangeArrowheads="1"/>
          </p:cNvSpPr>
          <p:nvPr/>
        </p:nvSpPr>
        <p:spPr bwMode="auto">
          <a:xfrm>
            <a:off x="107950" y="6589713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EEFF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40" name="AutoShape 16"/>
          <p:cNvSpPr>
            <a:spLocks noChangeArrowheads="1"/>
          </p:cNvSpPr>
          <p:nvPr/>
        </p:nvSpPr>
        <p:spPr bwMode="auto">
          <a:xfrm>
            <a:off x="107950" y="5445125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78A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395288" y="0"/>
            <a:ext cx="0" cy="6858000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7350" y="6481763"/>
            <a:ext cx="240665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Clr>
                <a:srgbClr val="CC99FF"/>
              </a:buClr>
              <a:buFont typeface="Monotype Sorts"/>
              <a:buNone/>
              <a:defRPr sz="1600" b="0">
                <a:solidFill>
                  <a:srgbClr val="008000"/>
                </a:solidFill>
                <a:latin typeface="宋体" pitchFamily="2" charset="-122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共</a:t>
            </a:r>
            <a:r>
              <a:rPr lang="zh-CN" altLang="en-US" dirty="0">
                <a:solidFill>
                  <a:srgbClr val="FF9900"/>
                </a:solidFill>
              </a:rPr>
              <a:t> </a:t>
            </a:r>
            <a:r>
              <a:rPr lang="en-US" altLang="zh-CN" dirty="0">
                <a:solidFill>
                  <a:srgbClr val="FF9900"/>
                </a:solidFill>
              </a:rPr>
              <a:t>90 </a:t>
            </a:r>
            <a:r>
              <a:rPr lang="zh-CN" altLang="en-US" dirty="0"/>
              <a:t>页   第 </a:t>
            </a:r>
            <a:fld id="{DDBF518C-6F4F-4701-8ED0-10C4B8A9C82B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zh-CN" altLang="en-US" b="1" dirty="0"/>
              <a:t> </a:t>
            </a:r>
            <a:r>
              <a:rPr lang="zh-CN" altLang="en-US" dirty="0"/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</p:sldLayoutIdLst>
  <p:transition/>
  <p:hf hdr="0" ftr="0" dt="0"/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宋体" pitchFamily="2" charset="-122"/>
          <a:ea typeface="宋体" pitchFamily="2" charset="-122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宋体" pitchFamily="2" charset="-122"/>
          <a:ea typeface="宋体" pitchFamily="2" charset="-122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宋体" pitchFamily="2" charset="-122"/>
          <a:ea typeface="宋体" pitchFamily="2" charset="-122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宋体" pitchFamily="2" charset="-122"/>
          <a:ea typeface="宋体" pitchFamily="2" charset="-122"/>
        </a:defRPr>
      </a:lvl5pPr>
      <a:lvl6pPr marL="457200" algn="l" defTabSz="762000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宋体" pitchFamily="2" charset="-122"/>
          <a:ea typeface="宋体" pitchFamily="2" charset="-122"/>
        </a:defRPr>
      </a:lvl6pPr>
      <a:lvl7pPr marL="914400" algn="l" defTabSz="762000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宋体" pitchFamily="2" charset="-122"/>
          <a:ea typeface="宋体" pitchFamily="2" charset="-122"/>
        </a:defRPr>
      </a:lvl7pPr>
      <a:lvl8pPr marL="1371600" algn="l" defTabSz="762000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宋体" pitchFamily="2" charset="-122"/>
          <a:ea typeface="宋体" pitchFamily="2" charset="-122"/>
        </a:defRPr>
      </a:lvl8pPr>
      <a:lvl9pPr marL="1828800" algn="l" defTabSz="762000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宋体" pitchFamily="2" charset="-122"/>
          <a:ea typeface="宋体" pitchFamily="2" charset="-122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 sz="36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15621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 sz="3600">
          <a:solidFill>
            <a:schemeClr val="tx1"/>
          </a:solidFill>
          <a:latin typeface="Times New Roman" pitchFamily="18" charset="0"/>
          <a:ea typeface="+mn-ea"/>
        </a:defRPr>
      </a:lvl4pPr>
      <a:lvl5pPr marL="1981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5pPr>
      <a:lvl6pPr marL="2438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6pPr>
      <a:lvl7pPr marL="28956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7pPr>
      <a:lvl8pPr marL="33528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8pPr>
      <a:lvl9pPr marL="3810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file:///H:\2016CPPT\&#35838;&#20214;\&#35838;&#22530;&#32451;&#20064;\5-31-1.c" TargetMode="Externa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58B731AB-B0A0-44C4-80AA-BD6B724919DB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1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836613"/>
            <a:ext cx="6224588" cy="1143000"/>
          </a:xfrm>
        </p:spPr>
        <p:txBody>
          <a:bodyPr/>
          <a:lstStyle/>
          <a:p>
            <a:pPr algn="ctr">
              <a:defRPr/>
            </a:pPr>
            <a:r>
              <a:rPr lang="zh-CN" altLang="zh-CN" sz="5400">
                <a:solidFill>
                  <a:srgbClr val="333399"/>
                </a:solidFill>
              </a:rPr>
              <a:t>第</a:t>
            </a:r>
            <a:r>
              <a:rPr lang="zh-CN" altLang="en-US" sz="5400">
                <a:solidFill>
                  <a:srgbClr val="333399"/>
                </a:solidFill>
              </a:rPr>
              <a:t>九</a:t>
            </a:r>
            <a:r>
              <a:rPr lang="zh-CN" altLang="zh-CN" sz="5400">
                <a:solidFill>
                  <a:srgbClr val="333399"/>
                </a:solidFill>
              </a:rPr>
              <a:t>章 指 针</a:t>
            </a:r>
            <a:endParaRPr lang="zh-CN" altLang="en-US" sz="5400">
              <a:solidFill>
                <a:srgbClr val="333399"/>
              </a:solidFill>
            </a:endParaRP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1116013" y="3008313"/>
          <a:ext cx="6769100" cy="341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剪辑" r:id="rId3" imgW="3657600" imgH="2608431" progId="MS_ClipArt_Gallery.2">
                  <p:embed/>
                </p:oleObj>
              </mc:Choice>
              <mc:Fallback>
                <p:oleObj name="剪辑" r:id="rId3" imgW="3657600" imgH="2608431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008313"/>
                        <a:ext cx="6769100" cy="341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827088" y="188913"/>
            <a:ext cx="1873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 eaLnBrk="0" hangingPunct="0">
              <a:spcBef>
                <a:spcPct val="20000"/>
              </a:spcBef>
              <a:defRPr/>
            </a:pPr>
            <a:r>
              <a:rPr lang="en-US" altLang="zh-CN" sz="2000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华文行楷" pitchFamily="2" charset="-122"/>
              </a:rPr>
              <a:t>C</a:t>
            </a:r>
            <a:r>
              <a:rPr lang="zh-CN" altLang="en-US" sz="2000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华文行楷" pitchFamily="2" charset="-122"/>
              </a:rPr>
              <a:t>语言程序设计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E5FF9312-7CF7-4CAE-95C9-1A8900269BE7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10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755650" y="1628775"/>
            <a:ext cx="7772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/>
            <a:r>
              <a:rPr kumimoji="0" lang="en-US" altLang="zh-CN" sz="3200">
                <a:solidFill>
                  <a:srgbClr val="CC0000"/>
                </a:solidFill>
                <a:latin typeface="Times New Roman" pitchFamily="18" charset="0"/>
              </a:rPr>
              <a:t>1.</a:t>
            </a:r>
            <a:r>
              <a:rPr kumimoji="0" lang="zh-CN" altLang="en-US" sz="3200">
                <a:solidFill>
                  <a:srgbClr val="CC0000"/>
                </a:solidFill>
                <a:latin typeface="Times New Roman" pitchFamily="18" charset="0"/>
              </a:rPr>
              <a:t>取地址运算   </a:t>
            </a:r>
            <a:r>
              <a:rPr kumimoji="0" lang="en-US" altLang="zh-CN" sz="3200">
                <a:solidFill>
                  <a:srgbClr val="CC0000"/>
                </a:solidFill>
                <a:latin typeface="Times New Roman" pitchFamily="18" charset="0"/>
              </a:rPr>
              <a:t>&amp;</a:t>
            </a: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611188" y="2205038"/>
            <a:ext cx="792003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3200">
                <a:latin typeface="Times New Roman" pitchFamily="18" charset="0"/>
              </a:rPr>
              <a:t> </a:t>
            </a:r>
            <a:r>
              <a:rPr kumimoji="0" lang="zh-CN" altLang="en-US" sz="3200">
                <a:latin typeface="Times New Roman" pitchFamily="18" charset="0"/>
              </a:rPr>
              <a:t>格式</a:t>
            </a:r>
            <a:r>
              <a:rPr kumimoji="0" lang="en-US" altLang="zh-CN" sz="3200">
                <a:latin typeface="Times New Roman" pitchFamily="18" charset="0"/>
              </a:rPr>
              <a:t>:   </a:t>
            </a:r>
            <a:r>
              <a:rPr kumimoji="0" lang="en-US" altLang="zh-CN" sz="3200">
                <a:solidFill>
                  <a:srgbClr val="333399"/>
                </a:solidFill>
                <a:latin typeface="Times New Roman" pitchFamily="18" charset="0"/>
              </a:rPr>
              <a:t>&amp;</a:t>
            </a:r>
            <a:r>
              <a:rPr kumimoji="0" lang="zh-CN" altLang="en-US" sz="3200">
                <a:solidFill>
                  <a:srgbClr val="333399"/>
                </a:solidFill>
                <a:latin typeface="Times New Roman" pitchFamily="18" charset="0"/>
              </a:rPr>
              <a:t>变量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3200">
                <a:latin typeface="Times New Roman" pitchFamily="18" charset="0"/>
              </a:rPr>
              <a:t> 设有变量说明 </a:t>
            </a:r>
            <a:r>
              <a:rPr kumimoji="0" lang="en-US" altLang="zh-CN" sz="3200">
                <a:latin typeface="Times New Roman" pitchFamily="18" charset="0"/>
              </a:rPr>
              <a:t>int a, b, *p, *q;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3200">
                <a:latin typeface="Times New Roman" pitchFamily="18" charset="0"/>
              </a:rPr>
              <a:t>    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468313" y="0"/>
            <a:ext cx="64087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/>
            <a:r>
              <a:rPr kumimoji="0" lang="en-US" altLang="zh-CN" sz="3600"/>
              <a:t>9.2  </a:t>
            </a:r>
            <a:r>
              <a:rPr kumimoji="0" lang="zh-CN" altLang="en-US" sz="3600"/>
              <a:t>指针变量的引用和运算</a:t>
            </a:r>
            <a:endParaRPr kumimoji="0" lang="zh-CN" altLang="en-US" sz="3600" b="0"/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755650" y="908050"/>
            <a:ext cx="777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/>
              <a:t>C</a:t>
            </a:r>
            <a:r>
              <a:rPr kumimoji="0" lang="zh-CN" altLang="en-US"/>
              <a:t>语言提供两种与指针有关的运算符：</a:t>
            </a:r>
            <a:r>
              <a:rPr kumimoji="0" lang="en-US" altLang="zh-CN">
                <a:solidFill>
                  <a:srgbClr val="CC3300"/>
                </a:solidFill>
              </a:rPr>
              <a:t>&amp; </a:t>
            </a:r>
            <a:r>
              <a:rPr kumimoji="0" lang="zh-CN" altLang="en-US">
                <a:solidFill>
                  <a:srgbClr val="CC3300"/>
                </a:solidFill>
              </a:rPr>
              <a:t>和</a:t>
            </a:r>
            <a:r>
              <a:rPr kumimoji="0" lang="en-US" altLang="zh-CN">
                <a:solidFill>
                  <a:srgbClr val="CC3300"/>
                </a:solidFill>
              </a:rPr>
              <a:t> *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827088" y="3429000"/>
            <a:ext cx="1512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kumimoji="0" lang="en-US" altLang="zh-CN">
                <a:solidFill>
                  <a:srgbClr val="333399"/>
                </a:solidFill>
              </a:rPr>
              <a:t>p=&amp;a;</a:t>
            </a:r>
            <a:r>
              <a:rPr kumimoji="0" lang="en-US" altLang="zh-CN"/>
              <a:t> </a:t>
            </a:r>
            <a:endParaRPr lang="zh-CN" altLang="en-US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2843213" y="3429000"/>
            <a:ext cx="5905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kumimoji="0" lang="zh-CN" altLang="en-US"/>
              <a:t>把</a:t>
            </a:r>
            <a:r>
              <a:rPr kumimoji="0" lang="en-US" altLang="zh-CN"/>
              <a:t>a</a:t>
            </a:r>
            <a:r>
              <a:rPr kumimoji="0" lang="zh-CN" altLang="en-US"/>
              <a:t>的地址赋给</a:t>
            </a:r>
            <a:r>
              <a:rPr kumimoji="0" lang="en-US" altLang="zh-CN"/>
              <a:t>p</a:t>
            </a:r>
            <a:r>
              <a:rPr kumimoji="0" lang="zh-CN" altLang="en-US"/>
              <a:t>，使</a:t>
            </a:r>
            <a:r>
              <a:rPr kumimoji="0" lang="en-US" altLang="zh-CN"/>
              <a:t>p</a:t>
            </a:r>
            <a:r>
              <a:rPr kumimoji="0" lang="zh-CN" altLang="en-US"/>
              <a:t>指向</a:t>
            </a:r>
            <a:r>
              <a:rPr kumimoji="0" lang="en-US" altLang="zh-CN"/>
              <a:t>a</a:t>
            </a:r>
            <a:endParaRPr lang="zh-CN" alt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827088" y="4221163"/>
            <a:ext cx="1512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kumimoji="0" lang="en-US" altLang="zh-CN">
                <a:solidFill>
                  <a:srgbClr val="333399"/>
                </a:solidFill>
              </a:rPr>
              <a:t>q=p;</a:t>
            </a:r>
            <a:endParaRPr kumimoji="0" lang="zh-CN" altLang="en-US">
              <a:solidFill>
                <a:srgbClr val="333399"/>
              </a:solidFill>
            </a:endParaRP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843213" y="4221163"/>
            <a:ext cx="5905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kumimoji="0" lang="zh-CN" altLang="en-US"/>
              <a:t>让</a:t>
            </a:r>
            <a:r>
              <a:rPr kumimoji="0" lang="en-US" altLang="zh-CN"/>
              <a:t>q</a:t>
            </a:r>
            <a:r>
              <a:rPr kumimoji="0" lang="zh-CN" altLang="en-US"/>
              <a:t>也指向</a:t>
            </a:r>
            <a:r>
              <a:rPr kumimoji="0" lang="en-US" altLang="zh-CN"/>
              <a:t>a</a:t>
            </a:r>
            <a:r>
              <a:rPr kumimoji="0" lang="zh-CN" altLang="en-US"/>
              <a:t>，使</a:t>
            </a:r>
            <a:r>
              <a:rPr kumimoji="0" lang="en-US" altLang="zh-CN"/>
              <a:t>p</a:t>
            </a:r>
            <a:r>
              <a:rPr kumimoji="0" lang="zh-CN" altLang="en-US"/>
              <a:t>、</a:t>
            </a:r>
            <a:r>
              <a:rPr kumimoji="0" lang="en-US" altLang="zh-CN"/>
              <a:t>q</a:t>
            </a:r>
            <a:r>
              <a:rPr kumimoji="0" lang="zh-CN" altLang="en-US"/>
              <a:t>都指向</a:t>
            </a:r>
            <a:r>
              <a:rPr kumimoji="0" lang="en-US" altLang="zh-CN"/>
              <a:t>a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827088" y="5084763"/>
            <a:ext cx="1512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kumimoji="0" lang="en-US" altLang="zh-CN">
                <a:solidFill>
                  <a:srgbClr val="333399"/>
                </a:solidFill>
              </a:rPr>
              <a:t>p=&amp;b;</a:t>
            </a:r>
            <a:endParaRPr kumimoji="0" lang="zh-CN" altLang="en-US">
              <a:solidFill>
                <a:srgbClr val="333399"/>
              </a:solidFill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2843213" y="5084763"/>
            <a:ext cx="5905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kumimoji="0" lang="zh-CN" altLang="en-US"/>
              <a:t>让</a:t>
            </a:r>
            <a:r>
              <a:rPr kumimoji="0" lang="en-US" altLang="zh-CN"/>
              <a:t>p</a:t>
            </a:r>
            <a:r>
              <a:rPr kumimoji="0" lang="zh-CN" altLang="en-US"/>
              <a:t>指向</a:t>
            </a:r>
            <a:r>
              <a:rPr kumimoji="0" lang="en-US" altLang="zh-CN"/>
              <a:t>b</a:t>
            </a:r>
            <a:r>
              <a:rPr kumimoji="0" lang="zh-CN" altLang="en-US"/>
              <a:t>，使</a:t>
            </a:r>
            <a:r>
              <a:rPr kumimoji="0" lang="en-US" altLang="zh-CN"/>
              <a:t>q</a:t>
            </a:r>
            <a:r>
              <a:rPr kumimoji="0" lang="zh-CN" altLang="en-US"/>
              <a:t>指向</a:t>
            </a:r>
            <a:r>
              <a:rPr kumimoji="0" lang="en-US" altLang="zh-CN"/>
              <a:t>a</a:t>
            </a:r>
            <a:r>
              <a:rPr kumimoji="0" lang="zh-CN" altLang="en-US"/>
              <a:t>，</a:t>
            </a:r>
            <a:r>
              <a:rPr kumimoji="0" lang="en-US" altLang="zh-CN"/>
              <a:t>p</a:t>
            </a:r>
            <a:r>
              <a:rPr kumimoji="0" lang="zh-CN" altLang="en-US"/>
              <a:t>指向</a:t>
            </a:r>
            <a:r>
              <a:rPr kumimoji="0" lang="en-US" altLang="zh-CN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autoUpdateAnimBg="0"/>
      <p:bldP spid="101379" grpId="0" build="p" autoUpdateAnimBg="0"/>
      <p:bldP spid="101380" grpId="0"/>
      <p:bldP spid="101381" grpId="0"/>
      <p:bldP spid="12297" grpId="0"/>
      <p:bldP spid="12298" grpId="0"/>
      <p:bldP spid="12299" grpId="0"/>
      <p:bldP spid="12300" grpId="0"/>
      <p:bldP spid="12301" grpId="0"/>
      <p:bldP spid="123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752401C5-2744-4D2E-BF6E-FE17F0139B44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11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23850" y="0"/>
            <a:ext cx="7772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/>
            <a:r>
              <a:rPr kumimoji="0" lang="en-US" altLang="zh-CN" sz="3200" dirty="0">
                <a:solidFill>
                  <a:schemeClr val="accent1"/>
                </a:solidFill>
                <a:latin typeface="Times New Roman" pitchFamily="18" charset="0"/>
              </a:rPr>
              <a:t>    </a:t>
            </a:r>
            <a:r>
              <a:rPr kumimoji="0" lang="en-US" altLang="zh-CN" sz="3200" dirty="0">
                <a:solidFill>
                  <a:srgbClr val="CC3300"/>
                </a:solidFill>
                <a:latin typeface="Times New Roman" pitchFamily="18" charset="0"/>
              </a:rPr>
              <a:t>2.</a:t>
            </a:r>
            <a:r>
              <a:rPr kumimoji="0" lang="en-US" altLang="zh-CN" sz="3200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kumimoji="0" lang="zh-CN" altLang="en-US" sz="3200" dirty="0">
                <a:solidFill>
                  <a:srgbClr val="CC0000"/>
                </a:solidFill>
                <a:latin typeface="Times New Roman" pitchFamily="18" charset="0"/>
              </a:rPr>
              <a:t>取内容运算  *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539750" y="620713"/>
            <a:ext cx="8604250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dirty="0"/>
              <a:t>格式： </a:t>
            </a:r>
            <a:r>
              <a:rPr kumimoji="0" lang="zh-CN" altLang="en-US" dirty="0">
                <a:solidFill>
                  <a:srgbClr val="333399"/>
                </a:solidFill>
              </a:rPr>
              <a:t>*指针表达式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dirty="0"/>
              <a:t>设</a:t>
            </a:r>
            <a:r>
              <a:rPr kumimoji="0" lang="en-US" altLang="zh-CN" dirty="0"/>
              <a:t>p</a:t>
            </a:r>
            <a:r>
              <a:rPr kumimoji="0" lang="zh-CN" altLang="en-US" dirty="0"/>
              <a:t>是一个指针表达式，则：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dirty="0"/>
              <a:t>（</a:t>
            </a:r>
            <a:r>
              <a:rPr kumimoji="0" lang="en-US" altLang="zh-CN" dirty="0"/>
              <a:t>1</a:t>
            </a:r>
            <a:r>
              <a:rPr kumimoji="0" lang="zh-CN" altLang="en-US" dirty="0"/>
              <a:t>）若</a:t>
            </a:r>
            <a:r>
              <a:rPr kumimoji="0" lang="en-US" altLang="en-US" dirty="0">
                <a:solidFill>
                  <a:srgbClr val="FF0000"/>
                </a:solidFill>
              </a:rPr>
              <a:t>*</a:t>
            </a:r>
            <a:r>
              <a:rPr kumimoji="0" lang="en-US" altLang="zh-CN" dirty="0">
                <a:solidFill>
                  <a:srgbClr val="FF0000"/>
                </a:solidFill>
              </a:rPr>
              <a:t>p</a:t>
            </a:r>
            <a:r>
              <a:rPr kumimoji="0" lang="zh-CN" altLang="en-US" dirty="0"/>
              <a:t>出现在赋值号左边，表示给</a:t>
            </a:r>
            <a:r>
              <a:rPr kumimoji="0" lang="en-US" altLang="zh-CN" dirty="0">
                <a:solidFill>
                  <a:srgbClr val="FF0000"/>
                </a:solidFill>
              </a:rPr>
              <a:t>p</a:t>
            </a:r>
            <a:r>
              <a:rPr kumimoji="0" lang="zh-CN" altLang="en-US" dirty="0"/>
              <a:t>所指变量赋值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dirty="0"/>
              <a:t>（</a:t>
            </a:r>
            <a:r>
              <a:rPr kumimoji="0" lang="en-US" altLang="zh-CN" dirty="0"/>
              <a:t>2</a:t>
            </a:r>
            <a:r>
              <a:rPr kumimoji="0" lang="zh-CN" altLang="en-US" dirty="0"/>
              <a:t>）若</a:t>
            </a:r>
            <a:r>
              <a:rPr kumimoji="0" lang="zh-CN" altLang="en-US" dirty="0">
                <a:solidFill>
                  <a:srgbClr val="FF0000"/>
                </a:solidFill>
              </a:rPr>
              <a:t>*</a:t>
            </a:r>
            <a:r>
              <a:rPr kumimoji="0" lang="en-US" altLang="zh-CN" dirty="0">
                <a:solidFill>
                  <a:srgbClr val="FF0000"/>
                </a:solidFill>
              </a:rPr>
              <a:t>p</a:t>
            </a:r>
            <a:r>
              <a:rPr kumimoji="0" lang="zh-CN" altLang="en-US" dirty="0"/>
              <a:t>不出现在赋值号左边，表示</a:t>
            </a:r>
            <a:r>
              <a:rPr kumimoji="0" lang="en-US" altLang="zh-CN" dirty="0">
                <a:solidFill>
                  <a:srgbClr val="FF0000"/>
                </a:solidFill>
              </a:rPr>
              <a:t>p</a:t>
            </a:r>
            <a:r>
              <a:rPr kumimoji="0" lang="zh-CN" altLang="en-US" dirty="0"/>
              <a:t>所指变量的值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dirty="0"/>
              <a:t>     若有变量说明：</a:t>
            </a:r>
            <a:r>
              <a:rPr kumimoji="0" lang="en-US" altLang="zh-CN" dirty="0" err="1"/>
              <a:t>int</a:t>
            </a:r>
            <a:r>
              <a:rPr kumimoji="0" lang="en-US" altLang="zh-CN" dirty="0"/>
              <a:t> a, *p ; 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dirty="0"/>
              <a:t>     </a:t>
            </a:r>
            <a:endParaRPr kumimoji="0" lang="en-US" altLang="zh-CN" dirty="0">
              <a:solidFill>
                <a:srgbClr val="FF66FF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755650" y="3213100"/>
            <a:ext cx="1511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kumimoji="0" lang="en-US" altLang="zh-CN"/>
              <a:t>p=&amp;a; </a:t>
            </a:r>
            <a:endParaRPr lang="zh-CN" alt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319588" y="3213100"/>
            <a:ext cx="4824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kumimoji="0" lang="zh-CN" altLang="zh-CN"/>
              <a:t>让</a:t>
            </a:r>
            <a:r>
              <a:rPr kumimoji="0" lang="en-US" altLang="zh-CN">
                <a:solidFill>
                  <a:srgbClr val="C00000"/>
                </a:solidFill>
              </a:rPr>
              <a:t>p</a:t>
            </a:r>
            <a:r>
              <a:rPr kumimoji="0" lang="zh-CN" altLang="en-US"/>
              <a:t>指向变量</a:t>
            </a:r>
            <a:r>
              <a:rPr kumimoji="0" lang="en-US" altLang="zh-CN">
                <a:solidFill>
                  <a:srgbClr val="C00000"/>
                </a:solidFill>
              </a:rPr>
              <a:t>a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84213" y="3716338"/>
            <a:ext cx="1511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kumimoji="0" lang="en-US" altLang="zh-CN"/>
              <a:t>*p=10;</a:t>
            </a:r>
            <a:endParaRPr kumimoji="0" lang="zh-CN" altLang="en-US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319588" y="3644900"/>
            <a:ext cx="4824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kumimoji="0" lang="zh-CN" altLang="en-US"/>
              <a:t>把</a:t>
            </a:r>
            <a:r>
              <a:rPr kumimoji="0" lang="en-US" altLang="zh-CN">
                <a:solidFill>
                  <a:srgbClr val="C00000"/>
                </a:solidFill>
              </a:rPr>
              <a:t>10</a:t>
            </a:r>
            <a:r>
              <a:rPr kumimoji="0" lang="zh-CN" altLang="en-US">
                <a:solidFill>
                  <a:srgbClr val="C00000"/>
                </a:solidFill>
              </a:rPr>
              <a:t>赋给变量</a:t>
            </a:r>
            <a:r>
              <a:rPr kumimoji="0" lang="en-US" altLang="zh-CN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067175" y="4221163"/>
            <a:ext cx="3744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kumimoji="0" lang="zh-CN" altLang="en-US"/>
              <a:t>输出</a:t>
            </a:r>
            <a:r>
              <a:rPr kumimoji="0" lang="en-US" altLang="zh-CN">
                <a:solidFill>
                  <a:srgbClr val="C00000"/>
                </a:solidFill>
              </a:rPr>
              <a:t>p</a:t>
            </a:r>
            <a:r>
              <a:rPr kumimoji="0" lang="zh-CN" altLang="en-US"/>
              <a:t>所指变量的值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684213" y="4221163"/>
            <a:ext cx="3455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kumimoji="0" lang="en-US" altLang="zh-CN"/>
              <a:t>printf(“%d”,*p);</a:t>
            </a:r>
            <a:endParaRPr kumimoji="0" lang="zh-CN" altLang="en-US"/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684213" y="4797425"/>
            <a:ext cx="3455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kumimoji="0" lang="en-US" altLang="zh-CN"/>
              <a:t>scanf(“%d”,&amp;a);</a:t>
            </a:r>
            <a:endParaRPr kumimoji="0" lang="zh-CN" altLang="en-U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4356100" y="4797425"/>
            <a:ext cx="3744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kumimoji="0" lang="zh-CN" altLang="en-US"/>
              <a:t>给变量</a:t>
            </a:r>
            <a:r>
              <a:rPr kumimoji="0" lang="en-US" altLang="zh-CN">
                <a:solidFill>
                  <a:srgbClr val="C00000"/>
                </a:solidFill>
              </a:rPr>
              <a:t>a</a:t>
            </a:r>
            <a:r>
              <a:rPr kumimoji="0" lang="zh-CN" altLang="en-US"/>
              <a:t>输入值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684213" y="5373688"/>
            <a:ext cx="3455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kumimoji="0" lang="en-US" altLang="zh-CN"/>
              <a:t>scanf(“%d”,p);</a:t>
            </a:r>
            <a:endParaRPr kumimoji="0" lang="zh-CN" alt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4356100" y="5445125"/>
            <a:ext cx="3744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kumimoji="0" lang="zh-CN" altLang="en-US"/>
              <a:t>给变量</a:t>
            </a:r>
            <a:r>
              <a:rPr kumimoji="0" lang="en-US" altLang="zh-CN">
                <a:solidFill>
                  <a:srgbClr val="C00000"/>
                </a:solidFill>
              </a:rPr>
              <a:t>a</a:t>
            </a:r>
            <a:r>
              <a:rPr kumimoji="0" lang="zh-CN" altLang="en-US"/>
              <a:t>输入值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684213" y="5949950"/>
            <a:ext cx="3455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kumimoji="0" lang="zh-CN" altLang="en-US"/>
              <a:t>*</a:t>
            </a:r>
            <a:r>
              <a:rPr kumimoji="0" lang="en-US" altLang="zh-CN"/>
              <a:t>p+25</a:t>
            </a:r>
            <a:endParaRPr kumimoji="0" lang="zh-CN" altLang="en-US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4356100" y="6021388"/>
            <a:ext cx="3744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kumimoji="0" lang="zh-CN" altLang="en-US"/>
              <a:t>等价于</a:t>
            </a:r>
            <a:r>
              <a:rPr kumimoji="0" lang="en-US" altLang="zh-CN">
                <a:solidFill>
                  <a:srgbClr val="C00000"/>
                </a:solidFill>
              </a:rPr>
              <a:t>a+25 </a:t>
            </a:r>
            <a:r>
              <a:rPr kumimoji="0" lang="en-US" altLang="zh-CN">
                <a:solidFill>
                  <a:srgbClr val="FF66FF"/>
                </a:solidFill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utoUpdateAnimBg="0"/>
      <p:bldP spid="102403" grpId="0" build="p" autoUpdateAnimBg="0"/>
      <p:bldP spid="13318" grpId="0"/>
      <p:bldP spid="13320" grpId="0"/>
      <p:bldP spid="13321" grpId="0"/>
      <p:bldP spid="13322" grpId="0"/>
      <p:bldP spid="13323" grpId="0"/>
      <p:bldP spid="13324" grpId="0"/>
      <p:bldP spid="13325" grpId="0"/>
      <p:bldP spid="13326" grpId="0"/>
      <p:bldP spid="13327" grpId="0"/>
      <p:bldP spid="13328" grpId="0"/>
      <p:bldP spid="13329" grpId="0"/>
      <p:bldP spid="133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BC73632C-8DD0-476C-ADB2-0978660830BE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12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611188" y="188913"/>
            <a:ext cx="387985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181847"/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</a:pPr>
            <a:r>
              <a:rPr lang="en-US" altLang="zh-CN">
                <a:solidFill>
                  <a:srgbClr val="CC3300"/>
                </a:solidFill>
                <a:latin typeface="Times New Roman" pitchFamily="18" charset="0"/>
              </a:rPr>
              <a:t>3. </a:t>
            </a:r>
            <a:r>
              <a:rPr lang="zh-CN" altLang="en-US">
                <a:solidFill>
                  <a:srgbClr val="CC3300"/>
                </a:solidFill>
                <a:latin typeface="Times New Roman" pitchFamily="18" charset="0"/>
              </a:rPr>
              <a:t>为指针变量赋初值</a:t>
            </a: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755650" y="836613"/>
            <a:ext cx="4895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FF66FF"/>
              </a:buClr>
              <a:buFont typeface="Wingdings" pitchFamily="2" charset="2"/>
              <a:buChar char="§"/>
            </a:pPr>
            <a:r>
              <a:rPr lang="en-US" altLang="zh-CN" dirty="0">
                <a:latin typeface="Times New Roman" pitchFamily="18" charset="0"/>
              </a:rPr>
              <a:t>  </a:t>
            </a:r>
            <a:r>
              <a:rPr lang="zh-CN" altLang="en-US" dirty="0">
                <a:latin typeface="Times New Roman" pitchFamily="18" charset="0"/>
              </a:rPr>
              <a:t>指针变量使用前必须有值</a:t>
            </a:r>
          </a:p>
        </p:txBody>
      </p:sp>
      <p:sp>
        <p:nvSpPr>
          <p:cNvPr id="193541" name="Rectangle 5"/>
          <p:cNvSpPr>
            <a:spLocks noChangeArrowheads="1"/>
          </p:cNvSpPr>
          <p:nvPr/>
        </p:nvSpPr>
        <p:spPr bwMode="auto">
          <a:xfrm>
            <a:off x="741363" y="1341438"/>
            <a:ext cx="716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FF66FF"/>
              </a:buClr>
              <a:buFont typeface="Wingdings" pitchFamily="2" charset="2"/>
              <a:buChar char="§"/>
            </a:pPr>
            <a:r>
              <a:rPr lang="en-US" altLang="zh-CN" dirty="0">
                <a:latin typeface="Times New Roman" pitchFamily="18" charset="0"/>
              </a:rPr>
              <a:t>  </a:t>
            </a:r>
            <a:r>
              <a:rPr lang="zh-CN" altLang="en-US" dirty="0">
                <a:latin typeface="Times New Roman" pitchFamily="18" charset="0"/>
              </a:rPr>
              <a:t>指针变量的初值必须是地址值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不能是整数</a:t>
            </a:r>
            <a:r>
              <a:rPr lang="en-US" altLang="zh-CN" dirty="0">
                <a:latin typeface="Times New Roman" pitchFamily="18" charset="0"/>
              </a:rPr>
              <a:t>)</a:t>
            </a:r>
          </a:p>
        </p:txBody>
      </p:sp>
      <p:sp>
        <p:nvSpPr>
          <p:cNvPr id="193542" name="Rectangle 6"/>
          <p:cNvSpPr>
            <a:spLocks noChangeArrowheads="1"/>
          </p:cNvSpPr>
          <p:nvPr/>
        </p:nvSpPr>
        <p:spPr bwMode="auto">
          <a:xfrm>
            <a:off x="755650" y="1844675"/>
            <a:ext cx="1443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FF66FF"/>
              </a:buClr>
              <a:buFont typeface="Wingdings" pitchFamily="2" charset="2"/>
              <a:buChar char="§"/>
            </a:pPr>
            <a:r>
              <a:rPr lang="en-US" altLang="zh-CN">
                <a:latin typeface="Times New Roman" pitchFamily="18" charset="0"/>
              </a:rPr>
              <a:t>  </a:t>
            </a:r>
            <a:r>
              <a:rPr lang="zh-CN" altLang="en-US">
                <a:latin typeface="Times New Roman" pitchFamily="18" charset="0"/>
              </a:rPr>
              <a:t>方法 </a:t>
            </a:r>
            <a:r>
              <a:rPr lang="en-US" altLang="zh-CN">
                <a:latin typeface="Times New Roman" pitchFamily="18" charset="0"/>
              </a:rPr>
              <a:t>:</a:t>
            </a:r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755650" y="2349500"/>
            <a:ext cx="67818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 eaLnBrk="0" hangingPunct="0">
              <a:buFontTx/>
              <a:buAutoNum type="arabicParenBoth"/>
            </a:pP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在定义指针变量时同时初始化</a:t>
            </a:r>
          </a:p>
          <a:p>
            <a:pPr marL="457200" indent="-457200" algn="l" eaLnBrk="0" hangingPunct="0"/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      </a:t>
            </a:r>
            <a:r>
              <a:rPr lang="en-US" altLang="en-US" dirty="0" err="1">
                <a:solidFill>
                  <a:srgbClr val="CC3300"/>
                </a:solidFill>
                <a:latin typeface="Times New Roman" pitchFamily="18" charset="0"/>
              </a:rPr>
              <a:t>int</a:t>
            </a:r>
            <a:r>
              <a:rPr lang="en-US" altLang="en-US" dirty="0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CC3300"/>
                </a:solidFill>
                <a:latin typeface="Times New Roman" pitchFamily="18" charset="0"/>
              </a:rPr>
              <a:t> a</a:t>
            </a:r>
            <a:r>
              <a:rPr lang="en-US" altLang="en-US" dirty="0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CC3300"/>
                </a:solidFill>
                <a:latin typeface="Times New Roman" pitchFamily="18" charset="0"/>
              </a:rPr>
              <a:t>,</a:t>
            </a:r>
            <a:r>
              <a:rPr lang="en-US" altLang="en-US" dirty="0">
                <a:solidFill>
                  <a:srgbClr val="CC3300"/>
                </a:solidFill>
                <a:latin typeface="Times New Roman" pitchFamily="18" charset="0"/>
              </a:rPr>
              <a:t> *p = &amp;</a:t>
            </a:r>
            <a:r>
              <a:rPr lang="en-US" altLang="zh-CN" dirty="0">
                <a:solidFill>
                  <a:srgbClr val="CC3300"/>
                </a:solidFill>
                <a:latin typeface="Times New Roman" pitchFamily="18" charset="0"/>
              </a:rPr>
              <a:t>a;</a:t>
            </a:r>
          </a:p>
          <a:p>
            <a:pPr marL="457200" indent="-457200" algn="l" eaLnBrk="0" hangingPunct="0"/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</a:rPr>
              <a:t>(2) </a:t>
            </a: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使用赋值语句赋值</a:t>
            </a:r>
          </a:p>
          <a:p>
            <a:pPr marL="457200" indent="-457200" algn="l" eaLnBrk="0" hangingPunct="0"/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      </a:t>
            </a:r>
            <a:r>
              <a:rPr lang="en-US" altLang="zh-CN" dirty="0" err="1">
                <a:solidFill>
                  <a:srgbClr val="CC3300"/>
                </a:solidFill>
                <a:latin typeface="Times New Roman" pitchFamily="18" charset="0"/>
              </a:rPr>
              <a:t>int</a:t>
            </a:r>
            <a:r>
              <a:rPr lang="en-US" altLang="zh-CN" dirty="0">
                <a:solidFill>
                  <a:srgbClr val="CC3300"/>
                </a:solidFill>
                <a:latin typeface="Times New Roman" pitchFamily="18" charset="0"/>
              </a:rPr>
              <a:t> a,*p;</a:t>
            </a:r>
          </a:p>
          <a:p>
            <a:pPr marL="457200" indent="-457200" algn="l" eaLnBrk="0" hangingPunct="0"/>
            <a:r>
              <a:rPr lang="en-US" altLang="zh-CN" dirty="0">
                <a:solidFill>
                  <a:srgbClr val="CC3300"/>
                </a:solidFill>
                <a:latin typeface="Times New Roman" pitchFamily="18" charset="0"/>
              </a:rPr>
              <a:t>      </a:t>
            </a:r>
            <a:r>
              <a:rPr lang="en-US" altLang="en-US" dirty="0">
                <a:solidFill>
                  <a:srgbClr val="CC3300"/>
                </a:solidFill>
                <a:latin typeface="Times New Roman" pitchFamily="18" charset="0"/>
              </a:rPr>
              <a:t>p =&amp;</a:t>
            </a:r>
            <a:r>
              <a:rPr lang="en-US" altLang="zh-CN" dirty="0">
                <a:solidFill>
                  <a:srgbClr val="CC3300"/>
                </a:solidFill>
                <a:latin typeface="Times New Roman" pitchFamily="18" charset="0"/>
              </a:rPr>
              <a:t>a</a:t>
            </a:r>
            <a:r>
              <a:rPr lang="en-US" altLang="en-US" dirty="0">
                <a:solidFill>
                  <a:srgbClr val="CC3300"/>
                </a:solidFill>
                <a:latin typeface="Times New Roman" pitchFamily="18" charset="0"/>
              </a:rPr>
              <a:t> ;</a:t>
            </a:r>
            <a:endParaRPr lang="en-US" altLang="zh-CN" dirty="0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93544" name="Rectangle 8"/>
          <p:cNvSpPr>
            <a:spLocks noChangeArrowheads="1"/>
          </p:cNvSpPr>
          <p:nvPr/>
        </p:nvSpPr>
        <p:spPr bwMode="auto">
          <a:xfrm>
            <a:off x="468313" y="4508500"/>
            <a:ext cx="8675687" cy="192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FF66FF"/>
              </a:buClr>
              <a:buFont typeface="Wingdings" pitchFamily="2" charset="2"/>
              <a:buChar char="§"/>
            </a:pPr>
            <a:r>
              <a:rPr lang="en-US" altLang="zh-CN" dirty="0">
                <a:latin typeface="Times New Roman" pitchFamily="18" charset="0"/>
              </a:rPr>
              <a:t>  </a:t>
            </a:r>
            <a:r>
              <a:rPr lang="zh-CN" altLang="en-US" dirty="0">
                <a:latin typeface="Times New Roman" pitchFamily="18" charset="0"/>
              </a:rPr>
              <a:t>为指针赋空值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en-US" dirty="0">
                <a:latin typeface="Times New Roman" pitchFamily="18" charset="0"/>
              </a:rPr>
              <a:t>NULL)</a:t>
            </a:r>
            <a:r>
              <a:rPr lang="zh-CN" altLang="en-US" dirty="0">
                <a:latin typeface="Times New Roman" pitchFamily="18" charset="0"/>
              </a:rPr>
              <a:t>，此时指针不指向任何变量</a:t>
            </a:r>
            <a:endParaRPr lang="en-US" altLang="zh-CN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  <a:buClr>
                <a:srgbClr val="FF66FF"/>
              </a:buClr>
            </a:pPr>
            <a:r>
              <a:rPr lang="zh-CN" altLang="en-US" dirty="0">
                <a:latin typeface="Times New Roman" pitchFamily="18" charset="0"/>
              </a:rPr>
              <a:t>   如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</a:rPr>
              <a:t>:  p=NULL  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</a:rPr>
              <a:t>或    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</a:rPr>
              <a:t>p=‘\0’;   p=0; 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</a:rPr>
              <a:t>( p</a:t>
            </a: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</a:rPr>
              <a:t>为空指针</a:t>
            </a:r>
            <a:r>
              <a:rPr lang="zh-CN" altLang="en-US" dirty="0">
                <a:solidFill>
                  <a:srgbClr val="0070C0"/>
                </a:solidFill>
              </a:rPr>
              <a:t>变量</a:t>
            </a:r>
            <a:r>
              <a:rPr lang="zh-CN" altLang="en-US" dirty="0">
                <a:solidFill>
                  <a:srgbClr val="CC0000"/>
                </a:solidFill>
              </a:rPr>
              <a:t>）</a:t>
            </a:r>
          </a:p>
          <a:p>
            <a:pPr algn="l">
              <a:spcBef>
                <a:spcPct val="20000"/>
              </a:spcBef>
              <a:buClr>
                <a:srgbClr val="FF66FF"/>
              </a:buClr>
              <a:buFont typeface="Wingdings" pitchFamily="2" charset="2"/>
              <a:buNone/>
            </a:pPr>
            <a:r>
              <a:rPr lang="zh-CN" altLang="en-US" dirty="0"/>
              <a:t>  </a:t>
            </a:r>
            <a:r>
              <a:rPr lang="zh-CN" altLang="en-US" sz="2400" dirty="0"/>
              <a:t>注：空指针变量表示不指向任何地方，表示指针变量的一种状态。</a:t>
            </a:r>
            <a:r>
              <a:rPr lang="en-US" altLang="zh-CN" sz="2400" dirty="0"/>
              <a:t>NULL</a:t>
            </a:r>
            <a:r>
              <a:rPr lang="zh-CN" altLang="en-US" sz="2400" dirty="0"/>
              <a:t>是在“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”</a:t>
            </a:r>
            <a:r>
              <a:rPr lang="zh-CN" altLang="en-US" sz="2400" dirty="0"/>
              <a:t>中定义的符号常数。</a:t>
            </a:r>
            <a:endParaRPr lang="en-US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3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3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3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3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3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/>
      <p:bldP spid="193540" grpId="0"/>
      <p:bldP spid="193541" grpId="0"/>
      <p:bldP spid="193542" grpId="0" autoUpdateAnimBg="0"/>
      <p:bldP spid="193543" grpId="0" build="p"/>
      <p:bldP spid="1935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70" name="Group 2"/>
          <p:cNvGrpSpPr>
            <a:grpSpLocks/>
          </p:cNvGrpSpPr>
          <p:nvPr/>
        </p:nvGrpSpPr>
        <p:grpSpPr bwMode="auto">
          <a:xfrm>
            <a:off x="2268538" y="1628775"/>
            <a:ext cx="4954587" cy="4625975"/>
            <a:chOff x="1413" y="1010"/>
            <a:chExt cx="3121" cy="2914"/>
          </a:xfrm>
        </p:grpSpPr>
        <p:sp>
          <p:nvSpPr>
            <p:cNvPr id="109571" name="AutoShape 3"/>
            <p:cNvSpPr>
              <a:spLocks noChangeArrowheads="1"/>
            </p:cNvSpPr>
            <p:nvPr/>
          </p:nvSpPr>
          <p:spPr bwMode="auto">
            <a:xfrm>
              <a:off x="3479" y="2619"/>
              <a:ext cx="1051" cy="354"/>
            </a:xfrm>
            <a:prstGeom prst="wedgeEllipseCallout">
              <a:avLst>
                <a:gd name="adj1" fmla="val -50958"/>
                <a:gd name="adj2" fmla="val -74574"/>
              </a:avLst>
            </a:prstGeom>
            <a:gradFill rotWithShape="1">
              <a:gsLst>
                <a:gs pos="0">
                  <a:srgbClr val="FF99CC"/>
                </a:gs>
                <a:gs pos="100000">
                  <a:schemeClr val="bg1"/>
                </a:gs>
              </a:gsLst>
              <a:lin ang="5400000" scaled="1"/>
            </a:gradFill>
            <a:ln w="38100">
              <a:solidFill>
                <a:srgbClr val="008000"/>
              </a:solidFill>
              <a:miter lim="800000"/>
              <a:headEnd type="none" w="lg" len="lg"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>
                  <a:solidFill>
                    <a:srgbClr val="CC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指针变量</a:t>
              </a:r>
            </a:p>
          </p:txBody>
        </p:sp>
        <p:sp>
          <p:nvSpPr>
            <p:cNvPr id="26637" name="Freeform 4"/>
            <p:cNvSpPr>
              <a:spLocks/>
            </p:cNvSpPr>
            <p:nvPr/>
          </p:nvSpPr>
          <p:spPr bwMode="auto">
            <a:xfrm>
              <a:off x="1952" y="3568"/>
              <a:ext cx="1211" cy="356"/>
            </a:xfrm>
            <a:custGeom>
              <a:avLst/>
              <a:gdLst>
                <a:gd name="T0" fmla="*/ 0 w 1211"/>
                <a:gd name="T1" fmla="*/ 11 h 456"/>
                <a:gd name="T2" fmla="*/ 500 w 1211"/>
                <a:gd name="T3" fmla="*/ 2 h 456"/>
                <a:gd name="T4" fmla="*/ 1089 w 1211"/>
                <a:gd name="T5" fmla="*/ 27 h 456"/>
                <a:gd name="T6" fmla="*/ 1211 w 1211"/>
                <a:gd name="T7" fmla="*/ 22 h 4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8" name="Freeform 5"/>
            <p:cNvSpPr>
              <a:spLocks/>
            </p:cNvSpPr>
            <p:nvPr/>
          </p:nvSpPr>
          <p:spPr bwMode="auto">
            <a:xfrm>
              <a:off x="1953" y="322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CFFFF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9" name="Rectangle 6"/>
            <p:cNvSpPr>
              <a:spLocks noChangeArrowheads="1"/>
            </p:cNvSpPr>
            <p:nvPr/>
          </p:nvSpPr>
          <p:spPr bwMode="auto">
            <a:xfrm>
              <a:off x="1952" y="1010"/>
              <a:ext cx="1211" cy="2212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000" b="0">
                <a:latin typeface="Times New Roman" pitchFamily="18" charset="0"/>
              </a:endParaRPr>
            </a:p>
          </p:txBody>
        </p:sp>
        <p:sp>
          <p:nvSpPr>
            <p:cNvPr id="26640" name="Line 7"/>
            <p:cNvSpPr>
              <a:spLocks noChangeShapeType="1"/>
            </p:cNvSpPr>
            <p:nvPr/>
          </p:nvSpPr>
          <p:spPr bwMode="auto">
            <a:xfrm>
              <a:off x="1964" y="144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1" name="Line 8"/>
            <p:cNvSpPr>
              <a:spLocks noChangeShapeType="1"/>
            </p:cNvSpPr>
            <p:nvPr/>
          </p:nvSpPr>
          <p:spPr bwMode="auto">
            <a:xfrm>
              <a:off x="1964" y="170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2" name="Line 9"/>
            <p:cNvSpPr>
              <a:spLocks noChangeShapeType="1"/>
            </p:cNvSpPr>
            <p:nvPr/>
          </p:nvSpPr>
          <p:spPr bwMode="auto">
            <a:xfrm>
              <a:off x="1964" y="1937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3" name="Line 10"/>
            <p:cNvSpPr>
              <a:spLocks noChangeShapeType="1"/>
            </p:cNvSpPr>
            <p:nvPr/>
          </p:nvSpPr>
          <p:spPr bwMode="auto">
            <a:xfrm>
              <a:off x="1964" y="219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4" name="Line 11"/>
            <p:cNvSpPr>
              <a:spLocks noChangeShapeType="1"/>
            </p:cNvSpPr>
            <p:nvPr/>
          </p:nvSpPr>
          <p:spPr bwMode="auto">
            <a:xfrm>
              <a:off x="1952" y="245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5" name="Line 12"/>
            <p:cNvSpPr>
              <a:spLocks noChangeShapeType="1"/>
            </p:cNvSpPr>
            <p:nvPr/>
          </p:nvSpPr>
          <p:spPr bwMode="auto">
            <a:xfrm>
              <a:off x="1964" y="299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6" name="Line 13"/>
            <p:cNvSpPr>
              <a:spLocks noChangeShapeType="1"/>
            </p:cNvSpPr>
            <p:nvPr/>
          </p:nvSpPr>
          <p:spPr bwMode="auto">
            <a:xfrm>
              <a:off x="1952" y="323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7" name="Line 14"/>
            <p:cNvSpPr>
              <a:spLocks noChangeShapeType="1"/>
            </p:cNvSpPr>
            <p:nvPr/>
          </p:nvSpPr>
          <p:spPr bwMode="auto">
            <a:xfrm>
              <a:off x="3163" y="323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8" name="Text Box 15"/>
            <p:cNvSpPr txBox="1">
              <a:spLocks noChangeArrowheads="1"/>
            </p:cNvSpPr>
            <p:nvPr/>
          </p:nvSpPr>
          <p:spPr bwMode="auto">
            <a:xfrm>
              <a:off x="2443" y="1068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r>
                <a:rPr lang="en-US" altLang="zh-CN" sz="2000" b="0">
                  <a:latin typeface="Times New Roman" pitchFamily="18" charset="0"/>
                </a:rPr>
                <a:t>…...</a:t>
              </a:r>
            </a:p>
          </p:txBody>
        </p:sp>
        <p:sp>
          <p:nvSpPr>
            <p:cNvPr id="26649" name="Text Box 16"/>
            <p:cNvSpPr txBox="1">
              <a:spLocks noChangeArrowheads="1"/>
            </p:cNvSpPr>
            <p:nvPr/>
          </p:nvSpPr>
          <p:spPr bwMode="auto">
            <a:xfrm>
              <a:off x="2442" y="3273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r>
                <a:rPr lang="en-US" altLang="zh-CN" sz="2000" b="0">
                  <a:latin typeface="Times New Roman" pitchFamily="18" charset="0"/>
                </a:rPr>
                <a:t>…...</a:t>
              </a:r>
            </a:p>
          </p:txBody>
        </p:sp>
        <p:sp>
          <p:nvSpPr>
            <p:cNvPr id="26650" name="Text Box 17"/>
            <p:cNvSpPr txBox="1">
              <a:spLocks noChangeArrowheads="1"/>
            </p:cNvSpPr>
            <p:nvPr/>
          </p:nvSpPr>
          <p:spPr bwMode="auto">
            <a:xfrm>
              <a:off x="1413" y="133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r>
                <a:rPr lang="en-US" altLang="zh-CN" sz="2000" b="0">
                  <a:latin typeface="Times New Roman" pitchFamily="18" charset="0"/>
                </a:rPr>
                <a:t>2000</a:t>
              </a:r>
            </a:p>
          </p:txBody>
        </p:sp>
        <p:sp>
          <p:nvSpPr>
            <p:cNvPr id="26651" name="Text Box 18"/>
            <p:cNvSpPr txBox="1">
              <a:spLocks noChangeArrowheads="1"/>
            </p:cNvSpPr>
            <p:nvPr/>
          </p:nvSpPr>
          <p:spPr bwMode="auto">
            <a:xfrm>
              <a:off x="1413" y="2309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r>
                <a:rPr lang="en-US" altLang="zh-CN" sz="2000" b="0">
                  <a:latin typeface="Times New Roman" pitchFamily="18" charset="0"/>
                </a:rPr>
                <a:t>2004</a:t>
              </a:r>
            </a:p>
          </p:txBody>
        </p:sp>
        <p:sp>
          <p:nvSpPr>
            <p:cNvPr id="26652" name="Text Box 19"/>
            <p:cNvSpPr txBox="1">
              <a:spLocks noChangeArrowheads="1"/>
            </p:cNvSpPr>
            <p:nvPr/>
          </p:nvSpPr>
          <p:spPr bwMode="auto">
            <a:xfrm>
              <a:off x="1413" y="279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r>
                <a:rPr lang="en-US" altLang="zh-CN" sz="2000" b="0">
                  <a:latin typeface="Times New Roman" pitchFamily="18" charset="0"/>
                </a:rPr>
                <a:t>2006</a:t>
              </a:r>
            </a:p>
          </p:txBody>
        </p:sp>
        <p:sp>
          <p:nvSpPr>
            <p:cNvPr id="26653" name="Text Box 20"/>
            <p:cNvSpPr txBox="1">
              <a:spLocks noChangeArrowheads="1"/>
            </p:cNvSpPr>
            <p:nvPr/>
          </p:nvSpPr>
          <p:spPr bwMode="auto">
            <a:xfrm>
              <a:off x="1413" y="255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r>
                <a:rPr lang="en-US" altLang="zh-CN" sz="2000" b="0">
                  <a:latin typeface="Times New Roman" pitchFamily="18" charset="0"/>
                </a:rPr>
                <a:t>2005</a:t>
              </a:r>
            </a:p>
          </p:txBody>
        </p:sp>
        <p:sp>
          <p:nvSpPr>
            <p:cNvPr id="26654" name="Line 21"/>
            <p:cNvSpPr>
              <a:spLocks noChangeShapeType="1"/>
            </p:cNvSpPr>
            <p:nvPr/>
          </p:nvSpPr>
          <p:spPr bwMode="auto">
            <a:xfrm>
              <a:off x="1964" y="271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5" name="Line 22"/>
            <p:cNvSpPr>
              <a:spLocks noChangeShapeType="1"/>
            </p:cNvSpPr>
            <p:nvPr/>
          </p:nvSpPr>
          <p:spPr bwMode="auto">
            <a:xfrm flipH="1">
              <a:off x="3153" y="1452"/>
              <a:ext cx="22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91" name="Text Box 23"/>
            <p:cNvSpPr txBox="1">
              <a:spLocks noChangeArrowheads="1"/>
            </p:cNvSpPr>
            <p:nvPr/>
          </p:nvSpPr>
          <p:spPr bwMode="auto">
            <a:xfrm>
              <a:off x="3335" y="1298"/>
              <a:ext cx="8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整型变量</a:t>
              </a:r>
              <a:r>
                <a:rPr lang="en-US" altLang="zh-CN" sz="24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i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9592" name="Text Box 24"/>
            <p:cNvSpPr txBox="1">
              <a:spLocks noChangeArrowheads="1"/>
            </p:cNvSpPr>
            <p:nvPr/>
          </p:nvSpPr>
          <p:spPr bwMode="auto">
            <a:xfrm>
              <a:off x="2353" y="156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6658" name="Line 25"/>
            <p:cNvSpPr>
              <a:spLocks noChangeShapeType="1"/>
            </p:cNvSpPr>
            <p:nvPr/>
          </p:nvSpPr>
          <p:spPr bwMode="auto">
            <a:xfrm flipH="1">
              <a:off x="3177" y="2448"/>
              <a:ext cx="22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94" name="Text Box 26"/>
            <p:cNvSpPr txBox="1">
              <a:spLocks noChangeArrowheads="1"/>
            </p:cNvSpPr>
            <p:nvPr/>
          </p:nvSpPr>
          <p:spPr bwMode="auto">
            <a:xfrm>
              <a:off x="3359" y="2294"/>
              <a:ext cx="11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变量</a:t>
              </a:r>
              <a:r>
                <a:rPr lang="en-US" altLang="zh-CN" sz="2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i</a:t>
              </a:r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_pointer</a:t>
              </a:r>
              <a:endPara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6660" name="Text Box 27"/>
            <p:cNvSpPr txBox="1">
              <a:spLocks noChangeArrowheads="1"/>
            </p:cNvSpPr>
            <p:nvPr/>
          </p:nvSpPr>
          <p:spPr bwMode="auto">
            <a:xfrm>
              <a:off x="1413" y="1581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r>
                <a:rPr lang="en-US" altLang="zh-CN" sz="2000" b="0">
                  <a:latin typeface="Times New Roman" pitchFamily="18" charset="0"/>
                </a:rPr>
                <a:t>2001</a:t>
              </a:r>
            </a:p>
          </p:txBody>
        </p:sp>
        <p:sp>
          <p:nvSpPr>
            <p:cNvPr id="26661" name="Text Box 28"/>
            <p:cNvSpPr txBox="1">
              <a:spLocks noChangeArrowheads="1"/>
            </p:cNvSpPr>
            <p:nvPr/>
          </p:nvSpPr>
          <p:spPr bwMode="auto">
            <a:xfrm>
              <a:off x="1413" y="182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r>
                <a:rPr lang="en-US" altLang="zh-CN" sz="2000" b="0">
                  <a:latin typeface="Times New Roman" pitchFamily="18" charset="0"/>
                </a:rPr>
                <a:t>2002</a:t>
              </a:r>
            </a:p>
          </p:txBody>
        </p:sp>
        <p:sp>
          <p:nvSpPr>
            <p:cNvPr id="26662" name="Text Box 29"/>
            <p:cNvSpPr txBox="1">
              <a:spLocks noChangeArrowheads="1"/>
            </p:cNvSpPr>
            <p:nvPr/>
          </p:nvSpPr>
          <p:spPr bwMode="auto">
            <a:xfrm>
              <a:off x="1413" y="206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r>
                <a:rPr lang="en-US" altLang="zh-CN" sz="2000" b="0">
                  <a:latin typeface="Times New Roman" pitchFamily="18" charset="0"/>
                </a:rPr>
                <a:t>2003</a:t>
              </a:r>
            </a:p>
          </p:txBody>
        </p:sp>
        <p:sp>
          <p:nvSpPr>
            <p:cNvPr id="26663" name="Oval 30"/>
            <p:cNvSpPr>
              <a:spLocks noChangeArrowheads="1"/>
            </p:cNvSpPr>
            <p:nvPr/>
          </p:nvSpPr>
          <p:spPr bwMode="auto">
            <a:xfrm>
              <a:off x="1416" y="1344"/>
              <a:ext cx="42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9599" name="Text Box 31"/>
            <p:cNvSpPr txBox="1">
              <a:spLocks noChangeArrowheads="1"/>
            </p:cNvSpPr>
            <p:nvPr/>
          </p:nvSpPr>
          <p:spPr bwMode="auto">
            <a:xfrm>
              <a:off x="2325" y="258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defRPr/>
              </a:pPr>
              <a:r>
                <a:rPr lang="en-US" altLang="zh-CN" sz="2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2000</a:t>
              </a:r>
            </a:p>
          </p:txBody>
        </p:sp>
        <p:sp>
          <p:nvSpPr>
            <p:cNvPr id="26665" name="Line 32"/>
            <p:cNvSpPr>
              <a:spLocks noChangeShapeType="1"/>
            </p:cNvSpPr>
            <p:nvPr/>
          </p:nvSpPr>
          <p:spPr bwMode="auto">
            <a:xfrm flipH="1">
              <a:off x="3177" y="1944"/>
              <a:ext cx="22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01" name="Text Box 33"/>
            <p:cNvSpPr txBox="1">
              <a:spLocks noChangeArrowheads="1"/>
            </p:cNvSpPr>
            <p:nvPr/>
          </p:nvSpPr>
          <p:spPr bwMode="auto">
            <a:xfrm>
              <a:off x="3359" y="1790"/>
              <a:ext cx="8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整型变量</a:t>
              </a:r>
              <a:r>
                <a:rPr lang="en-US" altLang="zh-CN" sz="2400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k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09602" name="Line 34"/>
          <p:cNvSpPr>
            <a:spLocks noChangeShapeType="1"/>
          </p:cNvSpPr>
          <p:nvPr/>
        </p:nvSpPr>
        <p:spPr bwMode="auto">
          <a:xfrm>
            <a:off x="4024313" y="2905125"/>
            <a:ext cx="0" cy="4953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09603" name="Oval 35"/>
          <p:cNvSpPr>
            <a:spLocks noChangeArrowheads="1"/>
          </p:cNvSpPr>
          <p:nvPr/>
        </p:nvSpPr>
        <p:spPr bwMode="auto">
          <a:xfrm>
            <a:off x="3714750" y="4143375"/>
            <a:ext cx="666750" cy="381000"/>
          </a:xfrm>
          <a:prstGeom prst="ellips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09604" name="Line 36"/>
          <p:cNvSpPr>
            <a:spLocks noChangeShapeType="1"/>
          </p:cNvSpPr>
          <p:nvPr/>
        </p:nvSpPr>
        <p:spPr bwMode="auto">
          <a:xfrm flipH="1">
            <a:off x="2190750" y="4381500"/>
            <a:ext cx="14859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09605" name="Line 37"/>
          <p:cNvSpPr>
            <a:spLocks noChangeShapeType="1"/>
          </p:cNvSpPr>
          <p:nvPr/>
        </p:nvSpPr>
        <p:spPr bwMode="auto">
          <a:xfrm flipV="1">
            <a:off x="2228850" y="2343150"/>
            <a:ext cx="0" cy="20383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09606" name="Oval 38"/>
          <p:cNvSpPr>
            <a:spLocks noChangeArrowheads="1"/>
          </p:cNvSpPr>
          <p:nvPr/>
        </p:nvSpPr>
        <p:spPr bwMode="auto">
          <a:xfrm>
            <a:off x="3692525" y="2535238"/>
            <a:ext cx="666750" cy="381000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000" b="0">
              <a:solidFill>
                <a:srgbClr val="339933"/>
              </a:solidFill>
              <a:latin typeface="Times New Roman" pitchFamily="18" charset="0"/>
            </a:endParaRPr>
          </a:p>
        </p:txBody>
      </p:sp>
      <p:sp>
        <p:nvSpPr>
          <p:cNvPr id="109607" name="Text Box 39"/>
          <p:cNvSpPr txBox="1">
            <a:spLocks noChangeArrowheads="1"/>
          </p:cNvSpPr>
          <p:nvPr/>
        </p:nvSpPr>
        <p:spPr bwMode="auto">
          <a:xfrm>
            <a:off x="3752850" y="3267075"/>
            <a:ext cx="48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</a:t>
            </a:r>
          </a:p>
        </p:txBody>
      </p:sp>
      <p:sp>
        <p:nvSpPr>
          <p:cNvPr id="109608" name="Text Box 40"/>
          <p:cNvSpPr txBox="1">
            <a:spLocks noChangeArrowheads="1"/>
          </p:cNvSpPr>
          <p:nvPr/>
        </p:nvSpPr>
        <p:spPr bwMode="auto">
          <a:xfrm>
            <a:off x="3323101" y="208416"/>
            <a:ext cx="5569495" cy="860425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38100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90000" tIns="46800" rIns="90000" bIns="46800" anchor="ctr">
            <a:spAutoFit/>
          </a:bodyPr>
          <a:lstStyle/>
          <a:p>
            <a:pPr algn="l">
              <a:defRPr/>
            </a:pP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例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k = i;                       </a:t>
            </a:r>
            <a:endParaRPr lang="en-US" altLang="zh-CN" sz="2400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algn="l">
              <a:defRPr/>
            </a:pPr>
            <a:r>
              <a:rPr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     k = *i_pointer;       </a:t>
            </a:r>
            <a:endParaRPr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9609" name="Rectangle 41"/>
          <p:cNvSpPr>
            <a:spLocks noChangeArrowheads="1"/>
          </p:cNvSpPr>
          <p:nvPr/>
        </p:nvSpPr>
        <p:spPr bwMode="auto">
          <a:xfrm>
            <a:off x="6644315" y="181429"/>
            <a:ext cx="171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--</a:t>
            </a:r>
            <a:r>
              <a:rPr lang="zh-CN" altLang="zh-CN" sz="2400" dirty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直接访问</a:t>
            </a:r>
            <a:endParaRPr lang="zh-CN" altLang="en-US" sz="2400" dirty="0">
              <a:solidFill>
                <a:srgbClr val="3399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9610" name="Rectangle 42"/>
          <p:cNvSpPr>
            <a:spLocks noChangeArrowheads="1"/>
          </p:cNvSpPr>
          <p:nvPr/>
        </p:nvSpPr>
        <p:spPr bwMode="auto">
          <a:xfrm>
            <a:off x="6664328" y="531588"/>
            <a:ext cx="171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--</a:t>
            </a:r>
            <a:r>
              <a:rPr lang="zh-CN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间接访问</a:t>
            </a:r>
            <a:endParaRPr lang="zh-CN" altLang="en-US" sz="24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25354"/>
            <a:ext cx="2884023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/>
              <a:t>int</a:t>
            </a:r>
            <a:r>
              <a:rPr lang="en-US" altLang="zh-CN" sz="2000" dirty="0"/>
              <a:t> i=10,*</a:t>
            </a:r>
            <a:r>
              <a:rPr lang="en-US" altLang="zh-CN" sz="2000" dirty="0" err="1"/>
              <a:t>i_pointer</a:t>
            </a:r>
            <a:r>
              <a:rPr lang="en-US" altLang="zh-CN" sz="2000" dirty="0"/>
              <a:t>;</a:t>
            </a:r>
          </a:p>
          <a:p>
            <a:pPr algn="l"/>
            <a:r>
              <a:rPr lang="en-US" altLang="zh-CN" sz="2000" dirty="0"/>
              <a:t>float k;</a:t>
            </a:r>
          </a:p>
          <a:p>
            <a:pPr algn="l"/>
            <a:r>
              <a:rPr lang="en-US" altLang="zh-CN" sz="2000" dirty="0" err="1"/>
              <a:t>i_pointer</a:t>
            </a:r>
            <a:r>
              <a:rPr lang="en-US" altLang="zh-CN" sz="2000" dirty="0"/>
              <a:t>=&amp;i;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9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9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9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9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9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9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9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09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02" grpId="0" animBg="1"/>
      <p:bldP spid="109603" grpId="0" animBg="1"/>
      <p:bldP spid="109604" grpId="0" animBg="1"/>
      <p:bldP spid="109605" grpId="0" animBg="1"/>
      <p:bldP spid="109606" grpId="0" animBg="1" autoUpdateAnimBg="0"/>
      <p:bldP spid="109607" grpId="0" build="p" autoUpdateAnimBg="0" advAuto="0"/>
      <p:bldP spid="109608" grpId="0" animBg="1" autoUpdateAnimBg="0"/>
      <p:bldP spid="109609" grpId="0"/>
      <p:bldP spid="109610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2962C3CB-0D8D-443A-BB26-9CEFF45A3A53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14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77724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CC0000"/>
                </a:solidFill>
                <a:latin typeface="Arial" charset="0"/>
              </a:rPr>
              <a:t>[</a:t>
            </a:r>
            <a:r>
              <a:rPr lang="zh-CN" altLang="en-US" sz="2800" b="1">
                <a:solidFill>
                  <a:srgbClr val="CC0000"/>
                </a:solidFill>
                <a:latin typeface="Arial" charset="0"/>
              </a:rPr>
              <a:t>例 </a:t>
            </a:r>
            <a:r>
              <a:rPr lang="en-US" altLang="zh-CN" sz="2800" b="1">
                <a:solidFill>
                  <a:srgbClr val="CC0000"/>
                </a:solidFill>
                <a:latin typeface="Arial" charset="0"/>
              </a:rPr>
              <a:t>9-1]  </a:t>
            </a:r>
            <a:r>
              <a:rPr lang="zh-CN" altLang="en-US" sz="2800" b="1">
                <a:latin typeface="Arial" charset="0"/>
              </a:rPr>
              <a:t>用直接方式和间接方式输出变量的值。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Arial" charset="0"/>
              </a:rPr>
              <a:t>  </a:t>
            </a:r>
            <a:r>
              <a:rPr lang="en-US" altLang="zh-CN" sz="2800">
                <a:latin typeface="Arial" charset="0"/>
              </a:rPr>
              <a:t>#include &lt;stdio.h&gt;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Arial" charset="0"/>
              </a:rPr>
              <a:t>  main(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Arial" charset="0"/>
              </a:rPr>
              <a:t>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Arial" charset="0"/>
              </a:rPr>
              <a:t>    int  a,b;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Arial" charset="0"/>
              </a:rPr>
              <a:t>    int  *pa,  *pb;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Arial" charset="0"/>
              </a:rPr>
              <a:t>    a=100;  b=10;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Arial" charset="0"/>
              </a:rPr>
              <a:t>    pa=&amp;a;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Arial" charset="0"/>
              </a:rPr>
              <a:t>    pb=&amp;b;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Arial" charset="0"/>
              </a:rPr>
              <a:t>    printf("%d,%d\n",a,b);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Arial" charset="0"/>
              </a:rPr>
              <a:t>    printf("%d,%d\n",*pa,*pb);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Arial" charset="0"/>
              </a:rPr>
              <a:t>   }</a:t>
            </a:r>
          </a:p>
        </p:txBody>
      </p:sp>
      <p:sp>
        <p:nvSpPr>
          <p:cNvPr id="167940" name="AutoShape 4"/>
          <p:cNvSpPr>
            <a:spLocks noChangeArrowheads="1"/>
          </p:cNvSpPr>
          <p:nvPr/>
        </p:nvSpPr>
        <p:spPr bwMode="auto">
          <a:xfrm>
            <a:off x="3348038" y="1844675"/>
            <a:ext cx="2819400" cy="533400"/>
          </a:xfrm>
          <a:prstGeom prst="wedgeRectCallout">
            <a:avLst>
              <a:gd name="adj1" fmla="val -64583"/>
              <a:gd name="adj2" fmla="val 168454"/>
            </a:avLst>
          </a:prstGeom>
          <a:solidFill>
            <a:srgbClr val="FFFF00"/>
          </a:solidFill>
          <a:ln w="1270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 b="0">
                <a:latin typeface="Times New Roman" pitchFamily="18" charset="0"/>
              </a:rPr>
              <a:t>定义指针变量</a:t>
            </a:r>
            <a:r>
              <a:rPr lang="en-US" altLang="zh-CN" sz="2400" b="0">
                <a:latin typeface="Times New Roman" pitchFamily="18" charset="0"/>
              </a:rPr>
              <a:t>pa</a:t>
            </a:r>
            <a:r>
              <a:rPr lang="zh-CN" altLang="en-US" sz="2400" b="0">
                <a:latin typeface="Times New Roman" pitchFamily="18" charset="0"/>
              </a:rPr>
              <a:t>，</a:t>
            </a:r>
            <a:r>
              <a:rPr lang="en-US" altLang="zh-CN" sz="2400" b="0">
                <a:latin typeface="Times New Roman" pitchFamily="18" charset="0"/>
              </a:rPr>
              <a:t>pb</a:t>
            </a:r>
          </a:p>
        </p:txBody>
      </p:sp>
      <p:sp>
        <p:nvSpPr>
          <p:cNvPr id="167941" name="AutoShape 5"/>
          <p:cNvSpPr>
            <a:spLocks noChangeArrowheads="1"/>
          </p:cNvSpPr>
          <p:nvPr/>
        </p:nvSpPr>
        <p:spPr bwMode="auto">
          <a:xfrm>
            <a:off x="4211638" y="2852738"/>
            <a:ext cx="2438400" cy="762000"/>
          </a:xfrm>
          <a:prstGeom prst="wedgeRectCallout">
            <a:avLst>
              <a:gd name="adj1" fmla="val -121940"/>
              <a:gd name="adj2" fmla="val 117708"/>
            </a:avLst>
          </a:prstGeom>
          <a:solidFill>
            <a:srgbClr val="66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 b="0">
                <a:latin typeface="Times New Roman" pitchFamily="18" charset="0"/>
              </a:rPr>
              <a:t>将</a:t>
            </a:r>
            <a:r>
              <a:rPr lang="en-US" altLang="zh-CN" sz="2400" b="0">
                <a:latin typeface="Times New Roman" pitchFamily="18" charset="0"/>
              </a:rPr>
              <a:t>a</a:t>
            </a:r>
            <a:r>
              <a:rPr lang="zh-CN" altLang="en-US" sz="2400" b="0">
                <a:latin typeface="Times New Roman" pitchFamily="18" charset="0"/>
              </a:rPr>
              <a:t>的地址送</a:t>
            </a:r>
            <a:r>
              <a:rPr lang="en-US" altLang="zh-CN" sz="2400" b="0">
                <a:latin typeface="Times New Roman" pitchFamily="18" charset="0"/>
              </a:rPr>
              <a:t>pa</a:t>
            </a:r>
          </a:p>
        </p:txBody>
      </p:sp>
      <p:sp>
        <p:nvSpPr>
          <p:cNvPr id="167942" name="AutoShape 6"/>
          <p:cNvSpPr>
            <a:spLocks noChangeArrowheads="1"/>
          </p:cNvSpPr>
          <p:nvPr/>
        </p:nvSpPr>
        <p:spPr bwMode="auto">
          <a:xfrm>
            <a:off x="4211638" y="3716338"/>
            <a:ext cx="2438400" cy="685800"/>
          </a:xfrm>
          <a:prstGeom prst="wedgeRectCallout">
            <a:avLst>
              <a:gd name="adj1" fmla="val -121157"/>
              <a:gd name="adj2" fmla="val 71991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 b="0">
                <a:latin typeface="Times New Roman" pitchFamily="18" charset="0"/>
              </a:rPr>
              <a:t>将</a:t>
            </a:r>
            <a:r>
              <a:rPr lang="en-US" altLang="zh-CN" sz="2400" b="0">
                <a:latin typeface="Times New Roman" pitchFamily="18" charset="0"/>
              </a:rPr>
              <a:t>b</a:t>
            </a:r>
            <a:r>
              <a:rPr lang="zh-CN" altLang="en-US" sz="2400" b="0">
                <a:latin typeface="Times New Roman" pitchFamily="18" charset="0"/>
              </a:rPr>
              <a:t>的地址送</a:t>
            </a:r>
            <a:r>
              <a:rPr lang="en-US" altLang="zh-CN" sz="2400" b="0">
                <a:latin typeface="Times New Roman" pitchFamily="18" charset="0"/>
              </a:rPr>
              <a:t>pb</a:t>
            </a:r>
            <a:endParaRPr lang="en-US" altLang="zh-CN" sz="2000" b="0">
              <a:latin typeface="Times New Roman" pitchFamily="18" charset="0"/>
            </a:endParaRPr>
          </a:p>
        </p:txBody>
      </p:sp>
      <p:sp>
        <p:nvSpPr>
          <p:cNvPr id="167943" name="AutoShape 7"/>
          <p:cNvSpPr>
            <a:spLocks noChangeArrowheads="1"/>
          </p:cNvSpPr>
          <p:nvPr/>
        </p:nvSpPr>
        <p:spPr bwMode="auto">
          <a:xfrm>
            <a:off x="5867400" y="5734050"/>
            <a:ext cx="3097213" cy="762000"/>
          </a:xfrm>
          <a:prstGeom prst="wedgeRectCallout">
            <a:avLst>
              <a:gd name="adj1" fmla="val -75801"/>
              <a:gd name="adj2" fmla="val -47083"/>
            </a:avLst>
          </a:prstGeom>
          <a:solidFill>
            <a:srgbClr val="66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000" b="0">
                <a:latin typeface="Times New Roman" pitchFamily="18" charset="0"/>
              </a:rPr>
              <a:t>间接方式输出所指向的变量</a:t>
            </a:r>
          </a:p>
        </p:txBody>
      </p:sp>
      <p:sp>
        <p:nvSpPr>
          <p:cNvPr id="167944" name="AutoShape 8"/>
          <p:cNvSpPr>
            <a:spLocks noChangeArrowheads="1"/>
          </p:cNvSpPr>
          <p:nvPr/>
        </p:nvSpPr>
        <p:spPr bwMode="auto">
          <a:xfrm>
            <a:off x="7164388" y="836613"/>
            <a:ext cx="1676400" cy="1295400"/>
          </a:xfrm>
          <a:prstGeom prst="wedgeRoundRectCallout">
            <a:avLst>
              <a:gd name="adj1" fmla="val -22727"/>
              <a:gd name="adj2" fmla="val 36519"/>
              <a:gd name="adj3" fmla="val 16667"/>
            </a:avLst>
          </a:prstGeom>
          <a:solidFill>
            <a:srgbClr val="CC3300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 b="0">
                <a:solidFill>
                  <a:schemeClr val="bg1"/>
                </a:solidFill>
                <a:latin typeface="Times New Roman" pitchFamily="18" charset="0"/>
              </a:rPr>
              <a:t>运行结果为</a:t>
            </a:r>
          </a:p>
          <a:p>
            <a:r>
              <a:rPr lang="en-US" altLang="zh-CN" sz="2400" b="0">
                <a:solidFill>
                  <a:schemeClr val="bg1"/>
                </a:solidFill>
                <a:latin typeface="Times New Roman" pitchFamily="18" charset="0"/>
              </a:rPr>
              <a:t>100</a:t>
            </a:r>
            <a:r>
              <a:rPr lang="zh-CN" altLang="en-US" sz="2400" b="0">
                <a:solidFill>
                  <a:schemeClr val="bg1"/>
                </a:solidFill>
                <a:latin typeface="Times New Roman" pitchFamily="18" charset="0"/>
              </a:rPr>
              <a:t>，</a:t>
            </a:r>
            <a:r>
              <a:rPr lang="en-US" altLang="zh-CN" sz="2400" b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r>
              <a:rPr lang="en-US" altLang="zh-CN" sz="2400" b="0">
                <a:solidFill>
                  <a:schemeClr val="bg1"/>
                </a:solidFill>
                <a:latin typeface="Times New Roman" pitchFamily="18" charset="0"/>
              </a:rPr>
              <a:t>100</a:t>
            </a:r>
            <a:r>
              <a:rPr lang="zh-CN" altLang="en-US" sz="2400" b="0">
                <a:solidFill>
                  <a:schemeClr val="bg1"/>
                </a:solidFill>
                <a:latin typeface="Times New Roman" pitchFamily="18" charset="0"/>
              </a:rPr>
              <a:t>，</a:t>
            </a:r>
            <a:r>
              <a:rPr lang="en-US" altLang="zh-CN" sz="2400" b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7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7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  <p:bldP spid="167940" grpId="0" animBg="1" autoUpdateAnimBg="0"/>
      <p:bldP spid="167941" grpId="0" animBg="1" autoUpdateAnimBg="0"/>
      <p:bldP spid="167942" grpId="0" animBg="1" autoUpdateAnimBg="0"/>
      <p:bldP spid="167943" grpId="0" animBg="1" autoUpdateAnimBg="0"/>
      <p:bldP spid="16794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>
                <a:solidFill>
                  <a:srgbClr val="008000"/>
                </a:solidFill>
              </a:rPr>
              <a:t>共</a:t>
            </a:r>
            <a:r>
              <a:rPr lang="zh-CN" altLang="en-US" sz="1600" b="0">
                <a:solidFill>
                  <a:srgbClr val="FF9900"/>
                </a:solidFill>
              </a:rPr>
              <a:t> </a:t>
            </a:r>
            <a:r>
              <a:rPr lang="en-US" altLang="zh-CN" sz="1600" b="0">
                <a:solidFill>
                  <a:srgbClr val="FF9900"/>
                </a:solidFill>
              </a:rPr>
              <a:t>88 </a:t>
            </a:r>
            <a:r>
              <a:rPr lang="zh-CN" altLang="en-US" sz="1600" b="0">
                <a:solidFill>
                  <a:srgbClr val="008000"/>
                </a:solidFill>
              </a:rPr>
              <a:t>页   第 </a:t>
            </a:r>
            <a:fld id="{39A64BE6-4AC6-4877-9406-0C94B7B43AF5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15</a:t>
            </a:fld>
            <a:r>
              <a:rPr lang="en-US" altLang="zh-CN" sz="1600">
                <a:solidFill>
                  <a:srgbClr val="008000"/>
                </a:solidFill>
              </a:rPr>
              <a:t> </a:t>
            </a:r>
            <a:r>
              <a:rPr lang="zh-CN" altLang="en-US" sz="1600" b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305800" cy="792163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solidFill>
                  <a:srgbClr val="CC3300"/>
                </a:solidFill>
              </a:rPr>
              <a:t>[</a:t>
            </a:r>
            <a:r>
              <a:rPr lang="zh-CN" altLang="en-US" sz="2800">
                <a:solidFill>
                  <a:srgbClr val="CC3300"/>
                </a:solidFill>
              </a:rPr>
              <a:t>例</a:t>
            </a:r>
            <a:r>
              <a:rPr lang="en-US" altLang="zh-CN" sz="2800">
                <a:solidFill>
                  <a:srgbClr val="CC3300"/>
                </a:solidFill>
              </a:rPr>
              <a:t>9-2]</a:t>
            </a:r>
            <a:r>
              <a:rPr lang="zh-CN" altLang="en-US" sz="2800"/>
              <a:t>将两个整型数</a:t>
            </a:r>
            <a:r>
              <a:rPr lang="en-US" altLang="zh-CN" sz="2800"/>
              <a:t>a,b</a:t>
            </a:r>
            <a:r>
              <a:rPr lang="zh-CN" altLang="en-US" sz="2800"/>
              <a:t>按由大到小次序输出。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92150"/>
            <a:ext cx="8424862" cy="4897438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Arial" charset="0"/>
              </a:rPr>
              <a:t>#include &lt;</a:t>
            </a:r>
            <a:r>
              <a:rPr lang="en-US" altLang="zh-CN" sz="2800" b="1" dirty="0" err="1">
                <a:latin typeface="Arial" charset="0"/>
              </a:rPr>
              <a:t>stdio.h</a:t>
            </a:r>
            <a:r>
              <a:rPr lang="en-US" altLang="zh-CN" sz="2800" b="1" dirty="0">
                <a:latin typeface="Arial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Arial" charset="0"/>
              </a:rPr>
              <a:t>main(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Arial" charset="0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Arial" charset="0"/>
              </a:rPr>
              <a:t>   int </a:t>
            </a:r>
            <a:r>
              <a:rPr lang="en-US" altLang="zh-CN" sz="2800" b="1" dirty="0" err="1">
                <a:latin typeface="Arial" charset="0"/>
              </a:rPr>
              <a:t>a,b</a:t>
            </a:r>
            <a:r>
              <a:rPr lang="en-US" altLang="zh-CN" sz="2800" b="1" dirty="0">
                <a:latin typeface="Arial" charset="0"/>
              </a:rPr>
              <a:t>,</a:t>
            </a:r>
            <a:r>
              <a:rPr lang="en-US" altLang="zh-CN" sz="2800" b="1" dirty="0">
                <a:solidFill>
                  <a:srgbClr val="FF3300"/>
                </a:solidFill>
                <a:latin typeface="Arial" charset="0"/>
              </a:rPr>
              <a:t>*</a:t>
            </a:r>
            <a:r>
              <a:rPr lang="en-US" altLang="zh-CN" sz="2800" b="1" dirty="0">
                <a:latin typeface="Arial" charset="0"/>
              </a:rPr>
              <a:t>p1=&amp;a ,</a:t>
            </a:r>
            <a:r>
              <a:rPr lang="en-US" altLang="zh-CN" sz="2800" b="1" dirty="0">
                <a:solidFill>
                  <a:srgbClr val="FF3300"/>
                </a:solidFill>
                <a:latin typeface="Arial" charset="0"/>
              </a:rPr>
              <a:t>*</a:t>
            </a:r>
            <a:r>
              <a:rPr lang="en-US" altLang="zh-CN" sz="2800" b="1" dirty="0">
                <a:latin typeface="Arial" charset="0"/>
              </a:rPr>
              <a:t>p2=&amp;b,</a:t>
            </a:r>
            <a:r>
              <a:rPr lang="en-US" altLang="zh-CN" sz="2800" b="1" dirty="0">
                <a:solidFill>
                  <a:srgbClr val="CC3300"/>
                </a:solidFill>
                <a:latin typeface="Arial" charset="0"/>
              </a:rPr>
              <a:t>*</a:t>
            </a:r>
            <a:r>
              <a:rPr lang="en-US" altLang="zh-CN" sz="2800" b="1" dirty="0">
                <a:latin typeface="Arial" charset="0"/>
              </a:rPr>
              <a:t>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Arial" charset="0"/>
              </a:rPr>
              <a:t>   </a:t>
            </a:r>
            <a:r>
              <a:rPr lang="en-US" altLang="zh-CN" sz="2800" b="1" dirty="0" err="1">
                <a:latin typeface="Arial" charset="0"/>
              </a:rPr>
              <a:t>scanf</a:t>
            </a:r>
            <a:r>
              <a:rPr lang="en-US" altLang="zh-CN" sz="2800" b="1" dirty="0">
                <a:latin typeface="Arial" charset="0"/>
              </a:rPr>
              <a:t>("%</a:t>
            </a:r>
            <a:r>
              <a:rPr lang="en-US" altLang="zh-CN" sz="2800" b="1" dirty="0" err="1">
                <a:latin typeface="Arial" charset="0"/>
              </a:rPr>
              <a:t>d%d</a:t>
            </a:r>
            <a:r>
              <a:rPr lang="en-US" altLang="zh-CN" sz="2800" b="1" dirty="0">
                <a:latin typeface="Arial" charset="0"/>
              </a:rPr>
              <a:t>",&amp;</a:t>
            </a:r>
            <a:r>
              <a:rPr lang="en-US" altLang="zh-CN" sz="2800" b="1" dirty="0" err="1">
                <a:latin typeface="Arial" charset="0"/>
              </a:rPr>
              <a:t>a,&amp;b</a:t>
            </a:r>
            <a:r>
              <a:rPr lang="en-US" altLang="zh-CN" sz="2800" b="1" dirty="0">
                <a:latin typeface="Arial" charset="0"/>
              </a:rPr>
              <a:t>);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Arial" charset="0"/>
              </a:rPr>
              <a:t>   if(a&lt;b)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Arial" charset="0"/>
              </a:rPr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Arial" charset="0"/>
              </a:rPr>
              <a:t>      p=p1;p1=p2;p2=p;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Arial" charset="0"/>
              </a:rPr>
              <a:t> 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Arial" charset="0"/>
              </a:rPr>
              <a:t>    </a:t>
            </a:r>
            <a:r>
              <a:rPr lang="en-US" altLang="zh-CN" sz="2800" b="1" dirty="0" err="1">
                <a:latin typeface="Arial" charset="0"/>
              </a:rPr>
              <a:t>printf</a:t>
            </a:r>
            <a:r>
              <a:rPr lang="en-US" altLang="zh-CN" sz="2800" b="1" dirty="0">
                <a:latin typeface="Arial" charset="0"/>
              </a:rPr>
              <a:t>("a=%</a:t>
            </a:r>
            <a:r>
              <a:rPr lang="en-US" altLang="zh-CN" sz="2800" b="1" dirty="0" err="1">
                <a:latin typeface="Arial" charset="0"/>
              </a:rPr>
              <a:t>d,b</a:t>
            </a:r>
            <a:r>
              <a:rPr lang="en-US" altLang="zh-CN" sz="2800" b="1" dirty="0">
                <a:latin typeface="Arial" charset="0"/>
              </a:rPr>
              <a:t>=%d\n",</a:t>
            </a:r>
            <a:r>
              <a:rPr lang="en-US" altLang="zh-CN" sz="2800" b="1" dirty="0" err="1">
                <a:latin typeface="Arial" charset="0"/>
              </a:rPr>
              <a:t>a,b</a:t>
            </a:r>
            <a:r>
              <a:rPr lang="en-US" altLang="zh-CN" sz="2800" b="1" dirty="0">
                <a:latin typeface="Arial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Arial" charset="0"/>
              </a:rPr>
              <a:t>    </a:t>
            </a:r>
            <a:r>
              <a:rPr lang="en-US" altLang="zh-CN" sz="2800" b="1" dirty="0" err="1">
                <a:latin typeface="Arial" charset="0"/>
              </a:rPr>
              <a:t>printf</a:t>
            </a:r>
            <a:r>
              <a:rPr lang="en-US" altLang="zh-CN" sz="2800" b="1" dirty="0">
                <a:latin typeface="Arial" charset="0"/>
              </a:rPr>
              <a:t>("larger=%</a:t>
            </a:r>
            <a:r>
              <a:rPr lang="en-US" altLang="zh-CN" sz="2800" b="1" dirty="0" err="1">
                <a:latin typeface="Arial" charset="0"/>
              </a:rPr>
              <a:t>d,little</a:t>
            </a:r>
            <a:r>
              <a:rPr lang="en-US" altLang="zh-CN" sz="2800" b="1" dirty="0">
                <a:latin typeface="Arial" charset="0"/>
              </a:rPr>
              <a:t>=%d\n",*p1,*p2);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Arial" charset="0"/>
              </a:rPr>
              <a:t> }</a:t>
            </a:r>
          </a:p>
        </p:txBody>
      </p:sp>
      <p:sp>
        <p:nvSpPr>
          <p:cNvPr id="169992" name="AutoShape 8"/>
          <p:cNvSpPr>
            <a:spLocks noChangeArrowheads="1"/>
          </p:cNvSpPr>
          <p:nvPr/>
        </p:nvSpPr>
        <p:spPr bwMode="auto">
          <a:xfrm>
            <a:off x="1187450" y="5589588"/>
            <a:ext cx="7272338" cy="609600"/>
          </a:xfrm>
          <a:prstGeom prst="wedgeRectCallout">
            <a:avLst>
              <a:gd name="adj1" fmla="val -21579"/>
              <a:gd name="adj2" fmla="val 48176"/>
            </a:avLst>
          </a:prstGeom>
          <a:solidFill>
            <a:srgbClr val="FFCCFF"/>
          </a:solidFill>
          <a:ln w="5715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/>
              <a:t>注意：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并未交换，但</a:t>
            </a:r>
            <a:r>
              <a:rPr lang="en-US" altLang="zh-CN"/>
              <a:t>p1</a:t>
            </a:r>
            <a:r>
              <a:rPr lang="zh-CN" altLang="en-US"/>
              <a:t>和</a:t>
            </a:r>
            <a:r>
              <a:rPr lang="en-US" altLang="zh-CN"/>
              <a:t>p2</a:t>
            </a:r>
            <a:r>
              <a:rPr lang="zh-CN" altLang="en-US"/>
              <a:t>的值交换了</a:t>
            </a:r>
          </a:p>
        </p:txBody>
      </p:sp>
      <p:sp>
        <p:nvSpPr>
          <p:cNvPr id="169993" name="Text Box 9"/>
          <p:cNvSpPr txBox="1">
            <a:spLocks noChangeArrowheads="1"/>
          </p:cNvSpPr>
          <p:nvPr/>
        </p:nvSpPr>
        <p:spPr bwMode="auto">
          <a:xfrm>
            <a:off x="6227763" y="692150"/>
            <a:ext cx="2736850" cy="180022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lang="zh-CN" altLang="en-US">
                <a:latin typeface="Times New Roman" pitchFamily="18" charset="0"/>
              </a:rPr>
              <a:t>运行情况：</a:t>
            </a:r>
          </a:p>
          <a:p>
            <a:pPr algn="l" eaLnBrk="1" hangingPunct="1"/>
            <a:r>
              <a:rPr lang="en-US" altLang="zh-CN">
                <a:latin typeface="Times New Roman" pitchFamily="18" charset="0"/>
              </a:rPr>
              <a:t>5 9</a:t>
            </a:r>
            <a:r>
              <a:rPr lang="zh-CN" altLang="en-US">
                <a:latin typeface="Times New Roman" pitchFamily="18" charset="0"/>
              </a:rPr>
              <a:t>回车</a:t>
            </a:r>
            <a:endParaRPr lang="zh-CN" altLang="en-US">
              <a:latin typeface="Times New Roman" pitchFamily="18" charset="0"/>
              <a:sym typeface="Symbol" pitchFamily="18" charset="2"/>
            </a:endParaRPr>
          </a:p>
          <a:p>
            <a:pPr algn="l" eaLnBrk="1" hangingPunct="1"/>
            <a:r>
              <a:rPr lang="en-US" altLang="zh-CN">
                <a:latin typeface="Times New Roman" pitchFamily="18" charset="0"/>
              </a:rPr>
              <a:t>a=5,b=9</a:t>
            </a:r>
          </a:p>
          <a:p>
            <a:pPr algn="l" eaLnBrk="1" hangingPunct="1"/>
            <a:r>
              <a:rPr lang="en-US" altLang="zh-CN">
                <a:latin typeface="Times New Roman" pitchFamily="18" charset="0"/>
              </a:rPr>
              <a:t>larger=9,little=5</a:t>
            </a:r>
            <a:endParaRPr kumimoji="0" lang="en-US" altLang="zh-CN" b="0">
              <a:latin typeface="Times New Roman" pitchFamily="18" charset="0"/>
            </a:endParaRPr>
          </a:p>
        </p:txBody>
      </p:sp>
      <p:sp>
        <p:nvSpPr>
          <p:cNvPr id="169994" name="AutoShape 10"/>
          <p:cNvSpPr>
            <a:spLocks noChangeArrowheads="1"/>
          </p:cNvSpPr>
          <p:nvPr/>
        </p:nvSpPr>
        <p:spPr bwMode="auto">
          <a:xfrm>
            <a:off x="6084888" y="2852738"/>
            <a:ext cx="1800225" cy="720725"/>
          </a:xfrm>
          <a:prstGeom prst="wedgeRectCallout">
            <a:avLst>
              <a:gd name="adj1" fmla="val -132361"/>
              <a:gd name="adj2" fmla="val 10044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2000"/>
              <a:t>中间变量也必须是指针</a:t>
            </a:r>
          </a:p>
        </p:txBody>
      </p:sp>
      <p:sp>
        <p:nvSpPr>
          <p:cNvPr id="2" name="AutoShape 8"/>
          <p:cNvSpPr>
            <a:spLocks noChangeArrowheads="1"/>
          </p:cNvSpPr>
          <p:nvPr/>
        </p:nvSpPr>
        <p:spPr bwMode="auto">
          <a:xfrm>
            <a:off x="1116013" y="6248400"/>
            <a:ext cx="7272337" cy="609600"/>
          </a:xfrm>
          <a:prstGeom prst="wedgeRectCallout">
            <a:avLst>
              <a:gd name="adj1" fmla="val -21579"/>
              <a:gd name="adj2" fmla="val 48176"/>
            </a:avLst>
          </a:prstGeom>
          <a:solidFill>
            <a:srgbClr val="FFCCFF"/>
          </a:solidFill>
          <a:ln w="5715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/>
              <a:t>如何修改程序，完成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的值交换？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344863" y="2495550"/>
            <a:ext cx="5834062" cy="43624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lang="en-US" altLang="zh-CN" dirty="0"/>
              <a:t>main( )</a:t>
            </a:r>
          </a:p>
          <a:p>
            <a:pPr algn="l" eaLnBrk="1" hangingPunct="1"/>
            <a:r>
              <a:rPr lang="en-US" altLang="zh-CN" dirty="0"/>
              <a:t>{ </a:t>
            </a:r>
          </a:p>
          <a:p>
            <a:pPr algn="l" eaLnBrk="1" hangingPunct="1"/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a,b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3300"/>
                </a:solidFill>
              </a:rPr>
              <a:t>*</a:t>
            </a:r>
            <a:r>
              <a:rPr lang="en-US" altLang="zh-CN" dirty="0"/>
              <a:t>p1=&amp;a ,</a:t>
            </a:r>
            <a:r>
              <a:rPr lang="en-US" altLang="zh-CN" dirty="0">
                <a:solidFill>
                  <a:srgbClr val="FF3300"/>
                </a:solidFill>
              </a:rPr>
              <a:t>*</a:t>
            </a:r>
            <a:r>
              <a:rPr lang="en-US" altLang="zh-CN" dirty="0"/>
              <a:t>p2=&amp;b ,p;</a:t>
            </a:r>
          </a:p>
          <a:p>
            <a:pPr algn="l" eaLnBrk="1" hangingPunct="1"/>
            <a:r>
              <a:rPr lang="en-US" altLang="zh-CN" dirty="0"/>
              <a:t>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d%d</a:t>
            </a:r>
            <a:r>
              <a:rPr lang="en-US" altLang="zh-CN" dirty="0"/>
              <a:t>",&amp;</a:t>
            </a:r>
            <a:r>
              <a:rPr lang="en-US" altLang="zh-CN" dirty="0" err="1"/>
              <a:t>a,&amp;b</a:t>
            </a:r>
            <a:r>
              <a:rPr lang="en-US" altLang="zh-CN" dirty="0"/>
              <a:t>);     </a:t>
            </a:r>
          </a:p>
          <a:p>
            <a:pPr algn="l" eaLnBrk="1" hangingPunct="1"/>
            <a:r>
              <a:rPr lang="en-US" altLang="zh-CN" dirty="0"/>
              <a:t>   if(a&lt;b)</a:t>
            </a:r>
          </a:p>
          <a:p>
            <a:pPr algn="l" eaLnBrk="1" hangingPunct="1"/>
            <a:r>
              <a:rPr lang="en-US" altLang="zh-CN" dirty="0"/>
              <a:t>   {</a:t>
            </a:r>
          </a:p>
          <a:p>
            <a:pPr algn="l" eaLnBrk="1" hangingPunct="1"/>
            <a:r>
              <a:rPr lang="en-US" altLang="zh-CN" dirty="0"/>
              <a:t>      p=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p1;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p1=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p2;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p2=p;</a:t>
            </a:r>
          </a:p>
          <a:p>
            <a:pPr algn="l" eaLnBrk="1" hangingPunct="1"/>
            <a:r>
              <a:rPr lang="en-US" altLang="zh-CN" dirty="0"/>
              <a:t>    } </a:t>
            </a:r>
          </a:p>
          <a:p>
            <a:pPr algn="l" eaLnBrk="1" hangingPunct="1"/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("a=%</a:t>
            </a:r>
            <a:r>
              <a:rPr lang="en-US" altLang="zh-CN" dirty="0" err="1"/>
              <a:t>d,b</a:t>
            </a:r>
            <a:r>
              <a:rPr lang="en-US" altLang="zh-CN" dirty="0"/>
              <a:t>=%d\n",</a:t>
            </a:r>
            <a:r>
              <a:rPr lang="en-US" altLang="zh-CN" dirty="0" err="1"/>
              <a:t>a,b</a:t>
            </a:r>
            <a:r>
              <a:rPr lang="en-US" altLang="zh-CN" dirty="0"/>
              <a:t>);</a:t>
            </a:r>
          </a:p>
          <a:p>
            <a:pPr algn="l" eaLnBrk="1" hangingPunct="1"/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6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6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69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 autoUpdateAnimBg="0"/>
      <p:bldP spid="169992" grpId="0" animBg="1" autoUpdateAnimBg="0"/>
      <p:bldP spid="169993" grpId="0" animBg="1"/>
      <p:bldP spid="169994" grpId="0" animBg="1"/>
      <p:bldP spid="2" grpId="0" animBg="1" autoUpdateAnimBg="0"/>
      <p:bldP spid="163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F16FC17F-41C8-4B96-A8AC-A133C1ADA0B5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16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2420938"/>
            <a:ext cx="8675687" cy="1079500"/>
          </a:xfrm>
        </p:spPr>
        <p:txBody>
          <a:bodyPr/>
          <a:lstStyle/>
          <a:p>
            <a:pPr algn="just">
              <a:lnSpc>
                <a:spcPct val="120000"/>
              </a:lnSpc>
              <a:buClr>
                <a:srgbClr val="FF33CC"/>
              </a:buClr>
              <a:buFont typeface="Wingdings" pitchFamily="2" charset="2"/>
              <a:buChar char="§"/>
            </a:pPr>
            <a:r>
              <a:rPr lang="zh-CN" altLang="en-US" sz="2800" b="1"/>
              <a:t>在</a:t>
            </a:r>
            <a:r>
              <a:rPr lang="en-US" altLang="zh-CN" sz="2800" b="1"/>
              <a:t>C</a:t>
            </a:r>
            <a:r>
              <a:rPr lang="zh-CN" altLang="en-US" sz="2800" b="1"/>
              <a:t>语言中，凡是可以通过数组</a:t>
            </a:r>
            <a:r>
              <a:rPr lang="zh-CN" altLang="en-US" sz="2800" b="1">
                <a:solidFill>
                  <a:srgbClr val="CC0000"/>
                </a:solidFill>
              </a:rPr>
              <a:t>下标方式</a:t>
            </a:r>
            <a:r>
              <a:rPr lang="zh-CN" altLang="en-US" sz="2800" b="1"/>
              <a:t>完成的访问</a:t>
            </a:r>
            <a:r>
              <a:rPr lang="en-US" altLang="zh-CN" sz="2800" b="1"/>
              <a:t>(</a:t>
            </a:r>
            <a:r>
              <a:rPr lang="zh-CN" altLang="en-US" sz="2800" b="1"/>
              <a:t>操作</a:t>
            </a:r>
            <a:r>
              <a:rPr lang="en-US" altLang="zh-CN" sz="2800" b="1"/>
              <a:t>)</a:t>
            </a:r>
            <a:r>
              <a:rPr lang="zh-CN" altLang="en-US" sz="2800" b="1"/>
              <a:t>均可以通过</a:t>
            </a:r>
            <a:r>
              <a:rPr lang="zh-CN" altLang="en-US" sz="2800" b="1">
                <a:solidFill>
                  <a:srgbClr val="CC0000"/>
                </a:solidFill>
              </a:rPr>
              <a:t>指针方式</a:t>
            </a:r>
            <a:r>
              <a:rPr lang="zh-CN" altLang="en-US" sz="2800" b="1"/>
              <a:t>实现。称为指针方式。</a:t>
            </a:r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684213" y="188913"/>
            <a:ext cx="53911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181847"/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</a:pPr>
            <a:r>
              <a:rPr lang="en-US" altLang="zh-CN" sz="3200">
                <a:latin typeface="Times New Roman" pitchFamily="18" charset="0"/>
              </a:rPr>
              <a:t>9. 3</a:t>
            </a:r>
            <a:r>
              <a:rPr lang="zh-CN" altLang="en-US" sz="3200">
                <a:latin typeface="Times New Roman" pitchFamily="18" charset="0"/>
              </a:rPr>
              <a:t>指针与数组</a:t>
            </a:r>
          </a:p>
        </p:txBody>
      </p:sp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539750" y="836613"/>
            <a:ext cx="8208963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 defTabSz="762000" eaLnBrk="0" hangingPunct="0">
              <a:lnSpc>
                <a:spcPct val="120000"/>
              </a:lnSpc>
              <a:spcBef>
                <a:spcPct val="20000"/>
              </a:spcBef>
              <a:buClr>
                <a:srgbClr val="FF33CC"/>
              </a:buClr>
              <a:buFont typeface="Wingdings" pitchFamily="2" charset="2"/>
              <a:buChar char="§"/>
            </a:pPr>
            <a:r>
              <a:rPr lang="zh-CN" altLang="en-US"/>
              <a:t>数组中的每个元素都可以通过下标唯一确定，即通过下标可以访问</a:t>
            </a:r>
            <a:r>
              <a:rPr lang="en-US" altLang="zh-CN"/>
              <a:t>(</a:t>
            </a:r>
            <a:r>
              <a:rPr lang="zh-CN" altLang="en-US"/>
              <a:t>操作</a:t>
            </a:r>
            <a:r>
              <a:rPr lang="en-US" altLang="zh-CN"/>
              <a:t>)</a:t>
            </a:r>
            <a:r>
              <a:rPr lang="zh-CN" altLang="en-US"/>
              <a:t>数组中的元素，称为下标方式。如</a:t>
            </a:r>
            <a:r>
              <a:rPr lang="en-US" altLang="zh-CN"/>
              <a:t>a[i]</a:t>
            </a:r>
          </a:p>
        </p:txBody>
      </p:sp>
      <p:sp>
        <p:nvSpPr>
          <p:cNvPr id="395269" name="Rectangle 5"/>
          <p:cNvSpPr>
            <a:spLocks noChangeArrowheads="1"/>
          </p:cNvSpPr>
          <p:nvPr/>
        </p:nvSpPr>
        <p:spPr bwMode="auto">
          <a:xfrm>
            <a:off x="684213" y="3500438"/>
            <a:ext cx="739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buFont typeface="Wingdings" pitchFamily="2" charset="2"/>
              <a:buNone/>
            </a:pPr>
            <a:r>
              <a:rPr lang="en-US" altLang="zh-CN"/>
              <a:t> </a:t>
            </a:r>
            <a:r>
              <a:rPr lang="zh-CN" altLang="zh-CN"/>
              <a:t>访问数组的两种方式：下标方式，指针方式</a:t>
            </a:r>
            <a:r>
              <a:rPr lang="en-US" altLang="zh-CN"/>
              <a:t>.</a:t>
            </a:r>
          </a:p>
        </p:txBody>
      </p:sp>
      <p:sp>
        <p:nvSpPr>
          <p:cNvPr id="395270" name="Rectangle 6"/>
          <p:cNvSpPr>
            <a:spLocks noChangeArrowheads="1"/>
          </p:cNvSpPr>
          <p:nvPr/>
        </p:nvSpPr>
        <p:spPr bwMode="auto">
          <a:xfrm>
            <a:off x="900113" y="4076700"/>
            <a:ext cx="7331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en-US" altLang="en-US"/>
              <a:t>C</a:t>
            </a:r>
            <a:r>
              <a:rPr lang="zh-CN" altLang="en-US"/>
              <a:t>语言规定：</a:t>
            </a:r>
            <a:r>
              <a:rPr lang="zh-CN" altLang="en-US">
                <a:solidFill>
                  <a:srgbClr val="CC0000"/>
                </a:solidFill>
              </a:rPr>
              <a:t>数组名</a:t>
            </a:r>
            <a:r>
              <a:rPr lang="zh-CN" altLang="en-US"/>
              <a:t>就是数组的</a:t>
            </a:r>
            <a:r>
              <a:rPr lang="zh-CN" altLang="en-US">
                <a:solidFill>
                  <a:srgbClr val="CC0000"/>
                </a:solidFill>
              </a:rPr>
              <a:t>首地址常量</a:t>
            </a:r>
            <a:r>
              <a:rPr lang="en-US" altLang="zh-CN">
                <a:solidFill>
                  <a:srgbClr val="CC0000"/>
                </a:solidFill>
              </a:rPr>
              <a:t>.</a:t>
            </a:r>
            <a:r>
              <a:rPr lang="en-US" altLang="zh-CN">
                <a:solidFill>
                  <a:srgbClr val="FFFF00"/>
                </a:solidFill>
              </a:rPr>
              <a:t>  </a:t>
            </a:r>
          </a:p>
        </p:txBody>
      </p:sp>
      <p:sp>
        <p:nvSpPr>
          <p:cNvPr id="395271" name="Rectangle 7"/>
          <p:cNvSpPr>
            <a:spLocks noChangeArrowheads="1"/>
          </p:cNvSpPr>
          <p:nvPr/>
        </p:nvSpPr>
        <p:spPr bwMode="auto">
          <a:xfrm>
            <a:off x="1763713" y="4797425"/>
            <a:ext cx="15605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3600">
                <a:solidFill>
                  <a:srgbClr val="000066"/>
                </a:solidFill>
              </a:rPr>
              <a:t>于是：</a:t>
            </a:r>
          </a:p>
        </p:txBody>
      </p:sp>
      <p:sp>
        <p:nvSpPr>
          <p:cNvPr id="395272" name="Rectangle 8"/>
          <p:cNvSpPr>
            <a:spLocks noChangeArrowheads="1"/>
          </p:cNvSpPr>
          <p:nvPr/>
        </p:nvSpPr>
        <p:spPr bwMode="auto">
          <a:xfrm>
            <a:off x="3492500" y="4797425"/>
            <a:ext cx="28575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4400">
                <a:latin typeface="Arial" charset="0"/>
              </a:rPr>
              <a:t>a</a:t>
            </a:r>
            <a:r>
              <a:rPr lang="en-US" altLang="zh-CN" sz="4400">
                <a:solidFill>
                  <a:srgbClr val="FFCC00"/>
                </a:solidFill>
                <a:latin typeface="Arial" charset="0"/>
              </a:rPr>
              <a:t> == </a:t>
            </a:r>
            <a:r>
              <a:rPr lang="en-US" altLang="zh-CN" sz="4400">
                <a:solidFill>
                  <a:srgbClr val="00FF00"/>
                </a:solidFill>
                <a:latin typeface="Arial" charset="0"/>
              </a:rPr>
              <a:t>&amp;a[0]</a:t>
            </a:r>
          </a:p>
        </p:txBody>
      </p:sp>
      <p:sp>
        <p:nvSpPr>
          <p:cNvPr id="395273" name="Text Box 9"/>
          <p:cNvSpPr txBox="1">
            <a:spLocks noChangeArrowheads="1"/>
          </p:cNvSpPr>
          <p:nvPr/>
        </p:nvSpPr>
        <p:spPr bwMode="auto">
          <a:xfrm>
            <a:off x="684213" y="5805488"/>
            <a:ext cx="80660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000">
                <a:solidFill>
                  <a:schemeClr val="hlink"/>
                </a:solidFill>
              </a:rPr>
              <a:t>Ｃ语言系统内部处理机制，指针方式效率高。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6" grpId="0" build="p" autoUpdateAnimBg="0"/>
      <p:bldP spid="395267" grpId="0"/>
      <p:bldP spid="395268" grpId="0" autoUpdateAnimBg="0"/>
      <p:bldP spid="395269" grpId="0" autoUpdateAnimBg="0"/>
      <p:bldP spid="395270" grpId="0" autoUpdateAnimBg="0"/>
      <p:bldP spid="395271" grpId="0" autoUpdateAnimBg="0"/>
      <p:bldP spid="395272" grpId="0" autoUpdateAnimBg="0"/>
      <p:bldP spid="3952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C78D97FA-79E2-477A-A420-AB9C2FF232F7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17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468313" y="1052513"/>
            <a:ext cx="5486400" cy="470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a[10], *p</a:t>
            </a:r>
            <a:r>
              <a:rPr lang="zh-CN" altLang="en-US" dirty="0"/>
              <a:t>；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CN" dirty="0"/>
              <a:t>p=a; (</a:t>
            </a:r>
            <a:r>
              <a:rPr lang="zh-CN" altLang="en-US" dirty="0"/>
              <a:t>等价于 </a:t>
            </a:r>
            <a:r>
              <a:rPr lang="en-US" altLang="zh-CN" dirty="0"/>
              <a:t>p=&amp;a[0];)</a:t>
            </a:r>
          </a:p>
          <a:p>
            <a:pPr algn="l" eaLnBrk="0" hangingPunct="0">
              <a:lnSpc>
                <a:spcPct val="120000"/>
              </a:lnSpc>
            </a:pPr>
            <a:r>
              <a:rPr lang="zh-CN" altLang="zh-CN" dirty="0"/>
              <a:t>使</a:t>
            </a:r>
            <a:r>
              <a:rPr lang="en-US" altLang="zh-CN" dirty="0">
                <a:solidFill>
                  <a:srgbClr val="C00000"/>
                </a:solidFill>
              </a:rPr>
              <a:t>p</a:t>
            </a:r>
            <a:r>
              <a:rPr lang="zh-CN" altLang="zh-CN" dirty="0"/>
              <a:t>指向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zh-CN" altLang="zh-CN" dirty="0"/>
              <a:t>数组的第一个元素</a:t>
            </a:r>
            <a:r>
              <a:rPr lang="en-US" altLang="zh-CN" dirty="0"/>
              <a:t>a[0];</a:t>
            </a:r>
          </a:p>
          <a:p>
            <a:pPr algn="l" eaLnBrk="0" hangingPunct="0">
              <a:lnSpc>
                <a:spcPct val="120000"/>
              </a:lnSpc>
            </a:pPr>
            <a:r>
              <a:rPr lang="zh-CN" altLang="zh-CN" dirty="0"/>
              <a:t>各元素的指针按存储单元递增 。</a:t>
            </a:r>
            <a:endParaRPr lang="zh-CN" altLang="en-US" dirty="0"/>
          </a:p>
          <a:p>
            <a:pPr algn="l" eaLnBrk="0" hangingPunct="0">
              <a:lnSpc>
                <a:spcPct val="120000"/>
              </a:lnSpc>
            </a:pPr>
            <a:r>
              <a:rPr lang="zh-CN" altLang="en-US" dirty="0"/>
              <a:t>也可以：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CN" dirty="0" err="1">
                <a:solidFill>
                  <a:srgbClr val="CC0000"/>
                </a:solidFill>
              </a:rPr>
              <a:t>int</a:t>
            </a:r>
            <a:r>
              <a:rPr lang="en-US" altLang="zh-CN" dirty="0">
                <a:solidFill>
                  <a:srgbClr val="CC0000"/>
                </a:solidFill>
              </a:rPr>
              <a:t> a[10],*p=a;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CN" dirty="0">
                <a:solidFill>
                  <a:srgbClr val="000066"/>
                </a:solidFill>
              </a:rPr>
              <a:t>2.</a:t>
            </a:r>
            <a:r>
              <a:rPr lang="zh-CN" altLang="en-US" dirty="0">
                <a:solidFill>
                  <a:srgbClr val="000066"/>
                </a:solidFill>
              </a:rPr>
              <a:t>通过指针引用数组</a:t>
            </a:r>
          </a:p>
          <a:p>
            <a:pPr algn="l" eaLnBrk="0" hangingPunct="0">
              <a:lnSpc>
                <a:spcPct val="120000"/>
              </a:lnSpc>
            </a:pPr>
            <a:r>
              <a:rPr lang="zh-CN" altLang="en-US" dirty="0"/>
              <a:t>通过指向数组元素的指针变量访问所需元素。</a:t>
            </a:r>
            <a:r>
              <a:rPr lang="zh-CN" altLang="zh-CN" dirty="0"/>
              <a:t> </a:t>
            </a:r>
            <a:endParaRPr lang="zh-CN" altLang="en-US" dirty="0"/>
          </a:p>
        </p:txBody>
      </p:sp>
      <p:grpSp>
        <p:nvGrpSpPr>
          <p:cNvPr id="396291" name="Group 3"/>
          <p:cNvGrpSpPr>
            <a:grpSpLocks/>
          </p:cNvGrpSpPr>
          <p:nvPr/>
        </p:nvGrpSpPr>
        <p:grpSpPr bwMode="auto">
          <a:xfrm>
            <a:off x="5867400" y="1800225"/>
            <a:ext cx="2212975" cy="4219575"/>
            <a:chOff x="3932" y="894"/>
            <a:chExt cx="1394" cy="2658"/>
          </a:xfrm>
        </p:grpSpPr>
        <p:sp>
          <p:nvSpPr>
            <p:cNvPr id="30728" name="Rectangle 4"/>
            <p:cNvSpPr>
              <a:spLocks noChangeArrowheads="1"/>
            </p:cNvSpPr>
            <p:nvPr/>
          </p:nvSpPr>
          <p:spPr bwMode="auto">
            <a:xfrm>
              <a:off x="4414" y="1182"/>
              <a:ext cx="910" cy="2352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zh-CN" sz="2400">
                <a:solidFill>
                  <a:srgbClr val="CC3300"/>
                </a:solidFill>
                <a:latin typeface="Arial" charset="0"/>
              </a:endParaRPr>
            </a:p>
          </p:txBody>
        </p:sp>
        <p:sp>
          <p:nvSpPr>
            <p:cNvPr id="30729" name="Line 5"/>
            <p:cNvSpPr>
              <a:spLocks noChangeShapeType="1"/>
            </p:cNvSpPr>
            <p:nvPr/>
          </p:nvSpPr>
          <p:spPr bwMode="auto">
            <a:xfrm>
              <a:off x="4416" y="1392"/>
              <a:ext cx="9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30" name="Rectangle 6"/>
            <p:cNvSpPr>
              <a:spLocks noChangeArrowheads="1"/>
            </p:cNvSpPr>
            <p:nvPr/>
          </p:nvSpPr>
          <p:spPr bwMode="auto">
            <a:xfrm>
              <a:off x="3936" y="1187"/>
              <a:ext cx="434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r" fontAlgn="ctr">
                <a:lnSpc>
                  <a:spcPct val="95000"/>
                </a:lnSpc>
              </a:pPr>
              <a:r>
                <a:rPr lang="en-US" altLang="zh-CN" sz="2400">
                  <a:solidFill>
                    <a:srgbClr val="CC3300"/>
                  </a:solidFill>
                  <a:latin typeface="Times New Roman" pitchFamily="18" charset="0"/>
                </a:rPr>
                <a:t>a[0]</a:t>
              </a:r>
            </a:p>
          </p:txBody>
        </p:sp>
        <p:sp>
          <p:nvSpPr>
            <p:cNvPr id="30731" name="Rectangle 7"/>
            <p:cNvSpPr>
              <a:spLocks noChangeArrowheads="1"/>
            </p:cNvSpPr>
            <p:nvPr/>
          </p:nvSpPr>
          <p:spPr bwMode="auto">
            <a:xfrm>
              <a:off x="3936" y="1632"/>
              <a:ext cx="434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r" fontAlgn="ctr">
                <a:lnSpc>
                  <a:spcPct val="95000"/>
                </a:lnSpc>
              </a:pPr>
              <a:r>
                <a:rPr lang="en-US" altLang="zh-CN" sz="2400">
                  <a:solidFill>
                    <a:srgbClr val="CC3300"/>
                  </a:solidFill>
                  <a:latin typeface="Times New Roman" pitchFamily="18" charset="0"/>
                </a:rPr>
                <a:t>a[2]</a:t>
              </a:r>
            </a:p>
          </p:txBody>
        </p:sp>
        <p:sp>
          <p:nvSpPr>
            <p:cNvPr id="30732" name="Rectangle 8"/>
            <p:cNvSpPr>
              <a:spLocks noChangeArrowheads="1"/>
            </p:cNvSpPr>
            <p:nvPr/>
          </p:nvSpPr>
          <p:spPr bwMode="auto">
            <a:xfrm>
              <a:off x="3932" y="2075"/>
              <a:ext cx="434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r" fontAlgn="ctr">
                <a:lnSpc>
                  <a:spcPct val="95000"/>
                </a:lnSpc>
              </a:pPr>
              <a:r>
                <a:rPr lang="en-US" altLang="zh-CN" sz="2400">
                  <a:solidFill>
                    <a:srgbClr val="CC3300"/>
                  </a:solidFill>
                  <a:latin typeface="Times New Roman" pitchFamily="18" charset="0"/>
                </a:rPr>
                <a:t>a[4]</a:t>
              </a:r>
            </a:p>
          </p:txBody>
        </p:sp>
        <p:sp>
          <p:nvSpPr>
            <p:cNvPr id="30733" name="Rectangle 9"/>
            <p:cNvSpPr>
              <a:spLocks noChangeArrowheads="1"/>
            </p:cNvSpPr>
            <p:nvPr/>
          </p:nvSpPr>
          <p:spPr bwMode="auto">
            <a:xfrm>
              <a:off x="3932" y="1835"/>
              <a:ext cx="434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r" fontAlgn="ctr">
                <a:lnSpc>
                  <a:spcPct val="95000"/>
                </a:lnSpc>
              </a:pPr>
              <a:r>
                <a:rPr lang="en-US" altLang="zh-CN" sz="2400">
                  <a:solidFill>
                    <a:srgbClr val="CC3300"/>
                  </a:solidFill>
                  <a:latin typeface="Times New Roman" pitchFamily="18" charset="0"/>
                </a:rPr>
                <a:t>a[3]</a:t>
              </a:r>
            </a:p>
          </p:txBody>
        </p:sp>
        <p:sp>
          <p:nvSpPr>
            <p:cNvPr id="30734" name="Rectangle 10"/>
            <p:cNvSpPr>
              <a:spLocks noChangeArrowheads="1"/>
            </p:cNvSpPr>
            <p:nvPr/>
          </p:nvSpPr>
          <p:spPr bwMode="auto">
            <a:xfrm>
              <a:off x="3932" y="2555"/>
              <a:ext cx="434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r" fontAlgn="ctr">
                <a:lnSpc>
                  <a:spcPct val="95000"/>
                </a:lnSpc>
              </a:pPr>
              <a:r>
                <a:rPr lang="en-US" altLang="zh-CN" sz="2400">
                  <a:solidFill>
                    <a:srgbClr val="CC3300"/>
                  </a:solidFill>
                  <a:latin typeface="Times New Roman" pitchFamily="18" charset="0"/>
                </a:rPr>
                <a:t>a[6]</a:t>
              </a:r>
            </a:p>
          </p:txBody>
        </p:sp>
        <p:sp>
          <p:nvSpPr>
            <p:cNvPr id="30735" name="Rectangle 11"/>
            <p:cNvSpPr>
              <a:spLocks noChangeArrowheads="1"/>
            </p:cNvSpPr>
            <p:nvPr/>
          </p:nvSpPr>
          <p:spPr bwMode="auto">
            <a:xfrm>
              <a:off x="3932" y="2795"/>
              <a:ext cx="434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r" fontAlgn="ctr">
                <a:lnSpc>
                  <a:spcPct val="95000"/>
                </a:lnSpc>
              </a:pPr>
              <a:r>
                <a:rPr lang="en-US" altLang="zh-CN" sz="2400">
                  <a:solidFill>
                    <a:srgbClr val="CC3300"/>
                  </a:solidFill>
                  <a:latin typeface="Times New Roman" pitchFamily="18" charset="0"/>
                </a:rPr>
                <a:t>a[7]</a:t>
              </a:r>
            </a:p>
          </p:txBody>
        </p:sp>
        <p:sp>
          <p:nvSpPr>
            <p:cNvPr id="30736" name="Rectangle 12"/>
            <p:cNvSpPr>
              <a:spLocks noChangeArrowheads="1"/>
            </p:cNvSpPr>
            <p:nvPr/>
          </p:nvSpPr>
          <p:spPr bwMode="auto">
            <a:xfrm>
              <a:off x="3936" y="1403"/>
              <a:ext cx="434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r" fontAlgn="ctr">
                <a:lnSpc>
                  <a:spcPct val="95000"/>
                </a:lnSpc>
              </a:pPr>
              <a:r>
                <a:rPr lang="en-US" altLang="zh-CN" sz="2400">
                  <a:solidFill>
                    <a:srgbClr val="CC3300"/>
                  </a:solidFill>
                  <a:latin typeface="Times New Roman" pitchFamily="18" charset="0"/>
                </a:rPr>
                <a:t>a[1]</a:t>
              </a:r>
            </a:p>
          </p:txBody>
        </p:sp>
        <p:sp>
          <p:nvSpPr>
            <p:cNvPr id="30737" name="Line 13"/>
            <p:cNvSpPr>
              <a:spLocks noChangeShapeType="1"/>
            </p:cNvSpPr>
            <p:nvPr/>
          </p:nvSpPr>
          <p:spPr bwMode="auto">
            <a:xfrm>
              <a:off x="4414" y="1632"/>
              <a:ext cx="9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38" name="Line 14"/>
            <p:cNvSpPr>
              <a:spLocks noChangeShapeType="1"/>
            </p:cNvSpPr>
            <p:nvPr/>
          </p:nvSpPr>
          <p:spPr bwMode="auto">
            <a:xfrm>
              <a:off x="4414" y="1872"/>
              <a:ext cx="9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39" name="Line 15"/>
            <p:cNvSpPr>
              <a:spLocks noChangeShapeType="1"/>
            </p:cNvSpPr>
            <p:nvPr/>
          </p:nvSpPr>
          <p:spPr bwMode="auto">
            <a:xfrm>
              <a:off x="4416" y="2592"/>
              <a:ext cx="9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40" name="Line 16"/>
            <p:cNvSpPr>
              <a:spLocks noChangeShapeType="1"/>
            </p:cNvSpPr>
            <p:nvPr/>
          </p:nvSpPr>
          <p:spPr bwMode="auto">
            <a:xfrm>
              <a:off x="4416" y="2112"/>
              <a:ext cx="9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41" name="Line 17"/>
            <p:cNvSpPr>
              <a:spLocks noChangeShapeType="1"/>
            </p:cNvSpPr>
            <p:nvPr/>
          </p:nvSpPr>
          <p:spPr bwMode="auto">
            <a:xfrm>
              <a:off x="4414" y="2352"/>
              <a:ext cx="9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42" name="Rectangle 18"/>
            <p:cNvSpPr>
              <a:spLocks noChangeArrowheads="1"/>
            </p:cNvSpPr>
            <p:nvPr/>
          </p:nvSpPr>
          <p:spPr bwMode="auto">
            <a:xfrm>
              <a:off x="3932" y="2304"/>
              <a:ext cx="434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r" fontAlgn="ctr">
                <a:lnSpc>
                  <a:spcPct val="95000"/>
                </a:lnSpc>
              </a:pPr>
              <a:r>
                <a:rPr lang="en-US" altLang="zh-CN" sz="2400">
                  <a:solidFill>
                    <a:srgbClr val="CC3300"/>
                  </a:solidFill>
                  <a:latin typeface="Times New Roman" pitchFamily="18" charset="0"/>
                </a:rPr>
                <a:t>a[5]</a:t>
              </a:r>
            </a:p>
          </p:txBody>
        </p:sp>
        <p:sp>
          <p:nvSpPr>
            <p:cNvPr id="30743" name="Rectangle 19"/>
            <p:cNvSpPr>
              <a:spLocks noChangeArrowheads="1"/>
            </p:cNvSpPr>
            <p:nvPr/>
          </p:nvSpPr>
          <p:spPr bwMode="auto">
            <a:xfrm>
              <a:off x="3932" y="3035"/>
              <a:ext cx="434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r" fontAlgn="ctr">
                <a:lnSpc>
                  <a:spcPct val="95000"/>
                </a:lnSpc>
              </a:pPr>
              <a:r>
                <a:rPr lang="en-US" altLang="zh-CN" sz="2400">
                  <a:solidFill>
                    <a:srgbClr val="CC3300"/>
                  </a:solidFill>
                  <a:latin typeface="Times New Roman" pitchFamily="18" charset="0"/>
                </a:rPr>
                <a:t>a[8]</a:t>
              </a:r>
            </a:p>
          </p:txBody>
        </p:sp>
        <p:sp>
          <p:nvSpPr>
            <p:cNvPr id="30744" name="Rectangle 20"/>
            <p:cNvSpPr>
              <a:spLocks noChangeArrowheads="1"/>
            </p:cNvSpPr>
            <p:nvPr/>
          </p:nvSpPr>
          <p:spPr bwMode="auto">
            <a:xfrm>
              <a:off x="3932" y="3275"/>
              <a:ext cx="434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r" fontAlgn="ctr">
                <a:lnSpc>
                  <a:spcPct val="95000"/>
                </a:lnSpc>
              </a:pPr>
              <a:r>
                <a:rPr lang="en-US" altLang="zh-CN" sz="2400">
                  <a:solidFill>
                    <a:srgbClr val="CC3300"/>
                  </a:solidFill>
                  <a:latin typeface="Times New Roman" pitchFamily="18" charset="0"/>
                </a:rPr>
                <a:t>a[9]</a:t>
              </a:r>
            </a:p>
          </p:txBody>
        </p:sp>
        <p:sp>
          <p:nvSpPr>
            <p:cNvPr id="30745" name="Line 21"/>
            <p:cNvSpPr>
              <a:spLocks noChangeShapeType="1"/>
            </p:cNvSpPr>
            <p:nvPr/>
          </p:nvSpPr>
          <p:spPr bwMode="auto">
            <a:xfrm>
              <a:off x="4414" y="2832"/>
              <a:ext cx="9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46" name="Line 22"/>
            <p:cNvSpPr>
              <a:spLocks noChangeShapeType="1"/>
            </p:cNvSpPr>
            <p:nvPr/>
          </p:nvSpPr>
          <p:spPr bwMode="auto">
            <a:xfrm>
              <a:off x="4414" y="3072"/>
              <a:ext cx="9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47" name="Line 23"/>
            <p:cNvSpPr>
              <a:spLocks noChangeShapeType="1"/>
            </p:cNvSpPr>
            <p:nvPr/>
          </p:nvSpPr>
          <p:spPr bwMode="auto">
            <a:xfrm>
              <a:off x="4414" y="3312"/>
              <a:ext cx="9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48" name="Rectangle 24"/>
            <p:cNvSpPr>
              <a:spLocks noChangeArrowheads="1"/>
            </p:cNvSpPr>
            <p:nvPr/>
          </p:nvSpPr>
          <p:spPr bwMode="auto">
            <a:xfrm>
              <a:off x="4368" y="894"/>
              <a:ext cx="910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r" fontAlgn="ctr">
                <a:lnSpc>
                  <a:spcPct val="95000"/>
                </a:lnSpc>
              </a:pPr>
              <a:r>
                <a:rPr lang="en-US" altLang="zh-CN">
                  <a:solidFill>
                    <a:srgbClr val="CC3300"/>
                  </a:solidFill>
                  <a:latin typeface="Times New Roman" pitchFamily="18" charset="0"/>
                </a:rPr>
                <a:t>memory</a:t>
              </a:r>
            </a:p>
          </p:txBody>
        </p:sp>
      </p:grpSp>
      <p:sp>
        <p:nvSpPr>
          <p:cNvPr id="396314" name="Rectangle 26"/>
          <p:cNvSpPr>
            <a:spLocks noChangeArrowheads="1"/>
          </p:cNvSpPr>
          <p:nvPr/>
        </p:nvSpPr>
        <p:spPr bwMode="auto">
          <a:xfrm>
            <a:off x="8029575" y="2205038"/>
            <a:ext cx="11144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r" fontAlgn="ctr">
              <a:lnSpc>
                <a:spcPct val="95000"/>
              </a:lnSpc>
            </a:pPr>
            <a:r>
              <a:rPr lang="en-US" altLang="zh-CN" sz="2000">
                <a:latin typeface="Times New Roman" pitchFamily="18" charset="0"/>
              </a:rPr>
              <a:t>P=&amp;a[0]</a:t>
            </a:r>
          </a:p>
        </p:txBody>
      </p:sp>
      <p:sp>
        <p:nvSpPr>
          <p:cNvPr id="396319" name="Rectangle 31"/>
          <p:cNvSpPr>
            <a:spLocks noChangeArrowheads="1"/>
          </p:cNvSpPr>
          <p:nvPr/>
        </p:nvSpPr>
        <p:spPr bwMode="auto">
          <a:xfrm>
            <a:off x="611188" y="692150"/>
            <a:ext cx="4175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>
                <a:solidFill>
                  <a:srgbClr val="000066"/>
                </a:solidFill>
              </a:rPr>
              <a:t>1.</a:t>
            </a:r>
            <a:r>
              <a:rPr lang="zh-CN" altLang="en-US">
                <a:solidFill>
                  <a:srgbClr val="000066"/>
                </a:solidFill>
              </a:rPr>
              <a:t>数组元素的</a:t>
            </a:r>
            <a:r>
              <a:rPr lang="zh-CN" altLang="zh-CN">
                <a:solidFill>
                  <a:srgbClr val="000066"/>
                </a:solidFill>
              </a:rPr>
              <a:t>指针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396321" name="Rectangle 33"/>
          <p:cNvSpPr>
            <a:spLocks noChangeArrowheads="1"/>
          </p:cNvSpPr>
          <p:nvPr/>
        </p:nvSpPr>
        <p:spPr bwMode="auto">
          <a:xfrm>
            <a:off x="395288" y="0"/>
            <a:ext cx="79311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/>
            <a:r>
              <a:rPr kumimoji="0" lang="en-US" altLang="zh-CN">
                <a:latin typeface="Times New Roman" pitchFamily="18" charset="0"/>
              </a:rPr>
              <a:t>9.3.1 </a:t>
            </a:r>
            <a:r>
              <a:rPr kumimoji="0" lang="zh-CN" altLang="en-US">
                <a:latin typeface="Times New Roman" pitchFamily="18" charset="0"/>
              </a:rPr>
              <a:t>指针变量与一维数组之间的联系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6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6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6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6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6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6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6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6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0" grpId="0" build="p"/>
      <p:bldP spid="396314" grpId="0"/>
      <p:bldP spid="396319" grpId="0" autoUpdateAnimBg="0"/>
      <p:bldP spid="39632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>
                <a:solidFill>
                  <a:srgbClr val="008000"/>
                </a:solidFill>
              </a:rPr>
              <a:t>共</a:t>
            </a:r>
            <a:r>
              <a:rPr lang="zh-CN" altLang="en-US" sz="1600" b="0">
                <a:solidFill>
                  <a:srgbClr val="FF9900"/>
                </a:solidFill>
              </a:rPr>
              <a:t> </a:t>
            </a:r>
            <a:r>
              <a:rPr lang="en-US" altLang="zh-CN" sz="1600" b="0">
                <a:solidFill>
                  <a:srgbClr val="FF9900"/>
                </a:solidFill>
              </a:rPr>
              <a:t>88 </a:t>
            </a:r>
            <a:r>
              <a:rPr lang="zh-CN" altLang="en-US" sz="1600" b="0">
                <a:solidFill>
                  <a:srgbClr val="008000"/>
                </a:solidFill>
              </a:rPr>
              <a:t>页   第 </a:t>
            </a:r>
            <a:fld id="{C082C996-88FC-4B46-BAB6-085AAFB0AD77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18</a:t>
            </a:fld>
            <a:r>
              <a:rPr lang="en-US" altLang="zh-CN" sz="1600">
                <a:solidFill>
                  <a:srgbClr val="008000"/>
                </a:solidFill>
              </a:rPr>
              <a:t> </a:t>
            </a:r>
            <a:r>
              <a:rPr lang="zh-CN" altLang="en-US" sz="1600" b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74786" name="Rectangle 2"/>
          <p:cNvSpPr>
            <a:spLocks noChangeArrowheads="1"/>
          </p:cNvSpPr>
          <p:nvPr/>
        </p:nvSpPr>
        <p:spPr bwMode="auto">
          <a:xfrm>
            <a:off x="611188" y="188913"/>
            <a:ext cx="7772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/>
            <a:r>
              <a:rPr kumimoji="0" lang="en-US" altLang="zh-CN" sz="3200">
                <a:latin typeface="Times New Roman" pitchFamily="18" charset="0"/>
              </a:rPr>
              <a:t>9.3.2 </a:t>
            </a:r>
            <a:r>
              <a:rPr kumimoji="0" lang="zh-CN" altLang="en-US" sz="3200">
                <a:latin typeface="Times New Roman" pitchFamily="18" charset="0"/>
              </a:rPr>
              <a:t>指针的运算</a:t>
            </a:r>
          </a:p>
        </p:txBody>
      </p:sp>
      <p:sp>
        <p:nvSpPr>
          <p:cNvPr id="374787" name="Rectangle 3"/>
          <p:cNvSpPr>
            <a:spLocks noChangeArrowheads="1"/>
          </p:cNvSpPr>
          <p:nvPr/>
        </p:nvSpPr>
        <p:spPr bwMode="auto">
          <a:xfrm>
            <a:off x="539750" y="692150"/>
            <a:ext cx="8213725" cy="6092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dirty="0">
                <a:solidFill>
                  <a:srgbClr val="000066"/>
                </a:solidFill>
              </a:rPr>
              <a:t>1.</a:t>
            </a:r>
            <a:r>
              <a:rPr kumimoji="0" lang="zh-CN" altLang="en-US" dirty="0">
                <a:solidFill>
                  <a:srgbClr val="000066"/>
                </a:solidFill>
              </a:rPr>
              <a:t>指针</a:t>
            </a:r>
            <a:r>
              <a:rPr kumimoji="0" lang="zh-CN" altLang="en-US" sz="3000" dirty="0">
                <a:solidFill>
                  <a:srgbClr val="000066"/>
                </a:solidFill>
              </a:rPr>
              <a:t>表达式与整数的加减运算</a:t>
            </a:r>
          </a:p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dirty="0">
                <a:solidFill>
                  <a:srgbClr val="008000"/>
                </a:solidFill>
              </a:rPr>
              <a:t>形式：</a:t>
            </a:r>
            <a:r>
              <a:rPr kumimoji="0" lang="en-US" altLang="zh-CN" dirty="0" err="1">
                <a:solidFill>
                  <a:schemeClr val="accent2"/>
                </a:solidFill>
              </a:rPr>
              <a:t>p+n</a:t>
            </a:r>
            <a:r>
              <a:rPr kumimoji="0" lang="en-US" altLang="zh-CN" dirty="0"/>
              <a:t> </a:t>
            </a:r>
            <a:r>
              <a:rPr kumimoji="0" lang="zh-CN" altLang="en-US" dirty="0"/>
              <a:t>或</a:t>
            </a:r>
            <a:r>
              <a:rPr kumimoji="0" lang="en-US" altLang="en-US" dirty="0"/>
              <a:t>   </a:t>
            </a:r>
            <a:r>
              <a:rPr kumimoji="0" lang="en-US" altLang="zh-CN" dirty="0">
                <a:solidFill>
                  <a:schemeClr val="accent2"/>
                </a:solidFill>
              </a:rPr>
              <a:t>p-n</a:t>
            </a:r>
            <a:endParaRPr kumimoji="0" lang="en-US" altLang="zh-CN" dirty="0"/>
          </a:p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dirty="0"/>
              <a:t>其中：</a:t>
            </a:r>
            <a:r>
              <a:rPr kumimoji="0" lang="en-US" altLang="zh-CN" dirty="0"/>
              <a:t>p</a:t>
            </a:r>
            <a:r>
              <a:rPr kumimoji="0" lang="zh-CN" altLang="zh-CN" dirty="0"/>
              <a:t>是任意一个指针表达式，</a:t>
            </a:r>
            <a:r>
              <a:rPr kumimoji="0" lang="en-US" altLang="zh-CN" dirty="0"/>
              <a:t>n</a:t>
            </a:r>
            <a:r>
              <a:rPr kumimoji="0" lang="zh-CN" altLang="zh-CN" dirty="0"/>
              <a:t>是任何一种整型</a:t>
            </a:r>
            <a:endParaRPr kumimoji="0" lang="zh-CN" altLang="en-US" dirty="0"/>
          </a:p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dirty="0"/>
              <a:t>      </a:t>
            </a:r>
            <a:r>
              <a:rPr kumimoji="0" lang="zh-CN" altLang="zh-CN" dirty="0"/>
              <a:t>表达式</a:t>
            </a:r>
            <a:r>
              <a:rPr kumimoji="0" lang="zh-CN" altLang="en-US" dirty="0"/>
              <a:t>。</a:t>
            </a:r>
            <a:endParaRPr kumimoji="0" lang="zh-CN" altLang="zh-CN" dirty="0"/>
          </a:p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zh-CN" dirty="0">
                <a:solidFill>
                  <a:srgbClr val="008000"/>
                </a:solidFill>
              </a:rPr>
              <a:t>计算规则：</a:t>
            </a:r>
            <a:endParaRPr kumimoji="0" lang="zh-CN" altLang="zh-CN" dirty="0"/>
          </a:p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zh-CN" dirty="0"/>
              <a:t>       表达式</a:t>
            </a:r>
            <a:r>
              <a:rPr kumimoji="0" lang="en-US" altLang="zh-CN" dirty="0" err="1">
                <a:solidFill>
                  <a:srgbClr val="CC3300"/>
                </a:solidFill>
              </a:rPr>
              <a:t>p+n</a:t>
            </a:r>
            <a:r>
              <a:rPr kumimoji="0" lang="zh-CN" altLang="zh-CN" dirty="0"/>
              <a:t>的值=</a:t>
            </a:r>
            <a:r>
              <a:rPr kumimoji="0" lang="en-US" altLang="zh-CN" dirty="0">
                <a:solidFill>
                  <a:srgbClr val="CC3300"/>
                </a:solidFill>
              </a:rPr>
              <a:t>p</a:t>
            </a:r>
            <a:r>
              <a:rPr kumimoji="0" lang="zh-CN" altLang="zh-CN" dirty="0"/>
              <a:t>的值</a:t>
            </a:r>
            <a:r>
              <a:rPr kumimoji="0" lang="zh-CN" altLang="zh-CN" dirty="0">
                <a:solidFill>
                  <a:srgbClr val="CC3300"/>
                </a:solidFill>
              </a:rPr>
              <a:t>+</a:t>
            </a:r>
            <a:r>
              <a:rPr kumimoji="0" lang="en-US" altLang="zh-CN" dirty="0">
                <a:solidFill>
                  <a:srgbClr val="CC3300"/>
                </a:solidFill>
              </a:rPr>
              <a:t>p</a:t>
            </a:r>
            <a:r>
              <a:rPr kumimoji="0" lang="zh-CN" altLang="zh-CN" dirty="0"/>
              <a:t>所指</a:t>
            </a:r>
            <a:r>
              <a:rPr kumimoji="0" lang="zh-CN" altLang="zh-CN" dirty="0">
                <a:solidFill>
                  <a:srgbClr val="FF33CC"/>
                </a:solidFill>
              </a:rPr>
              <a:t>类型长度*</a:t>
            </a:r>
            <a:r>
              <a:rPr kumimoji="0" lang="en-US" altLang="zh-CN" dirty="0">
                <a:solidFill>
                  <a:srgbClr val="FF33CC"/>
                </a:solidFill>
              </a:rPr>
              <a:t>n</a:t>
            </a:r>
          </a:p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dirty="0"/>
              <a:t>       </a:t>
            </a:r>
            <a:r>
              <a:rPr kumimoji="0" lang="zh-CN" altLang="zh-CN" dirty="0"/>
              <a:t>表达式</a:t>
            </a:r>
            <a:r>
              <a:rPr kumimoji="0" lang="en-US" altLang="zh-CN" dirty="0">
                <a:solidFill>
                  <a:srgbClr val="CC3300"/>
                </a:solidFill>
              </a:rPr>
              <a:t>p-n</a:t>
            </a:r>
            <a:r>
              <a:rPr kumimoji="0" lang="zh-CN" altLang="zh-CN" dirty="0"/>
              <a:t>的值=</a:t>
            </a:r>
            <a:r>
              <a:rPr kumimoji="0" lang="en-US" altLang="zh-CN" dirty="0">
                <a:solidFill>
                  <a:srgbClr val="CC3300"/>
                </a:solidFill>
              </a:rPr>
              <a:t>p</a:t>
            </a:r>
            <a:r>
              <a:rPr kumimoji="0" lang="zh-CN" altLang="zh-CN" dirty="0"/>
              <a:t>的值</a:t>
            </a:r>
            <a:r>
              <a:rPr kumimoji="0" lang="zh-CN" altLang="zh-CN" dirty="0">
                <a:solidFill>
                  <a:srgbClr val="CC3300"/>
                </a:solidFill>
              </a:rPr>
              <a:t>-</a:t>
            </a:r>
            <a:r>
              <a:rPr kumimoji="0" lang="en-US" altLang="zh-CN" dirty="0">
                <a:solidFill>
                  <a:srgbClr val="CC3300"/>
                </a:solidFill>
              </a:rPr>
              <a:t>p</a:t>
            </a:r>
            <a:r>
              <a:rPr kumimoji="0" lang="zh-CN" altLang="zh-CN" dirty="0"/>
              <a:t>所指</a:t>
            </a:r>
            <a:r>
              <a:rPr kumimoji="0" lang="zh-CN" altLang="zh-CN" dirty="0">
                <a:solidFill>
                  <a:srgbClr val="FF33CC"/>
                </a:solidFill>
              </a:rPr>
              <a:t>类型长度*</a:t>
            </a:r>
            <a:r>
              <a:rPr kumimoji="0" lang="en-US" altLang="zh-CN" dirty="0">
                <a:solidFill>
                  <a:srgbClr val="FF33CC"/>
                </a:solidFill>
              </a:rPr>
              <a:t>n</a:t>
            </a:r>
          </a:p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dirty="0">
                <a:solidFill>
                  <a:srgbClr val="FF0000"/>
                </a:solidFill>
              </a:rPr>
              <a:t>说明：</a:t>
            </a:r>
            <a:endParaRPr kumimoji="0" lang="zh-CN" altLang="en-US" dirty="0"/>
          </a:p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dirty="0"/>
              <a:t>只有当</a:t>
            </a:r>
            <a:r>
              <a:rPr kumimoji="0" lang="en-US" altLang="zh-CN" dirty="0"/>
              <a:t>p</a:t>
            </a:r>
            <a:r>
              <a:rPr kumimoji="0" lang="zh-CN" altLang="en-US" dirty="0"/>
              <a:t>和</a:t>
            </a:r>
            <a:r>
              <a:rPr kumimoji="0" lang="en-US" altLang="zh-CN" dirty="0" err="1"/>
              <a:t>p+n</a:t>
            </a:r>
            <a:r>
              <a:rPr kumimoji="0" lang="zh-CN" altLang="en-US" dirty="0"/>
              <a:t>或</a:t>
            </a:r>
            <a:r>
              <a:rPr kumimoji="0" lang="en-US" altLang="zh-CN" dirty="0"/>
              <a:t>p-n</a:t>
            </a:r>
            <a:r>
              <a:rPr kumimoji="0" lang="zh-CN" altLang="en-US" dirty="0"/>
              <a:t>都指向连续存放的同类型数据区域（</a:t>
            </a:r>
            <a:r>
              <a:rPr kumimoji="0" lang="zh-CN" altLang="en-US" dirty="0">
                <a:solidFill>
                  <a:schemeClr val="accent2"/>
                </a:solidFill>
              </a:rPr>
              <a:t>数组）</a:t>
            </a:r>
            <a:r>
              <a:rPr kumimoji="0" lang="zh-CN" altLang="en-US" dirty="0"/>
              <a:t>时，指针加、减才有实际意义。</a:t>
            </a:r>
          </a:p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dirty="0">
                <a:solidFill>
                  <a:srgbClr val="008000"/>
                </a:solidFill>
              </a:rPr>
              <a:t>C</a:t>
            </a:r>
            <a:r>
              <a:rPr kumimoji="0" lang="zh-CN" altLang="en-US" dirty="0">
                <a:solidFill>
                  <a:srgbClr val="008000"/>
                </a:solidFill>
              </a:rPr>
              <a:t>语言规定</a:t>
            </a:r>
            <a:r>
              <a:rPr kumimoji="0" lang="zh-CN" altLang="en-US" dirty="0"/>
              <a:t>：表达式</a:t>
            </a:r>
            <a:r>
              <a:rPr kumimoji="0" lang="en-US" altLang="zh-CN" dirty="0" err="1"/>
              <a:t>p+n</a:t>
            </a:r>
            <a:r>
              <a:rPr kumimoji="0" lang="zh-CN" altLang="en-US" dirty="0"/>
              <a:t>和</a:t>
            </a:r>
            <a:r>
              <a:rPr kumimoji="0" lang="en-US" altLang="zh-CN" dirty="0"/>
              <a:t>p-n</a:t>
            </a:r>
            <a:r>
              <a:rPr kumimoji="0" lang="zh-CN" altLang="en-US" dirty="0"/>
              <a:t>的类型与</a:t>
            </a:r>
            <a:r>
              <a:rPr kumimoji="0" lang="en-US" altLang="zh-CN" dirty="0"/>
              <a:t>p</a:t>
            </a:r>
            <a:r>
              <a:rPr kumimoji="0" lang="zh-CN" altLang="en-US" dirty="0"/>
              <a:t>相同。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55" y="152400"/>
            <a:ext cx="367741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指针加、减的是什么？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4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47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4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 build="p" autoUpdateAnimBg="0"/>
      <p:bldP spid="374787" grpId="0" build="p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>
                <a:solidFill>
                  <a:srgbClr val="008000"/>
                </a:solidFill>
              </a:rPr>
              <a:t>共</a:t>
            </a:r>
            <a:r>
              <a:rPr lang="zh-CN" altLang="en-US" sz="1600" b="0">
                <a:solidFill>
                  <a:srgbClr val="FF9900"/>
                </a:solidFill>
              </a:rPr>
              <a:t> </a:t>
            </a:r>
            <a:r>
              <a:rPr lang="en-US" altLang="zh-CN" sz="1600" b="0">
                <a:solidFill>
                  <a:srgbClr val="FF9900"/>
                </a:solidFill>
              </a:rPr>
              <a:t>88 </a:t>
            </a:r>
            <a:r>
              <a:rPr lang="zh-CN" altLang="en-US" sz="1600" b="0">
                <a:solidFill>
                  <a:srgbClr val="008000"/>
                </a:solidFill>
              </a:rPr>
              <a:t>页   第 </a:t>
            </a:r>
            <a:fld id="{6C1E46CF-9914-4F87-A12D-36C52695A973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19</a:t>
            </a:fld>
            <a:r>
              <a:rPr lang="en-US" altLang="zh-CN" sz="1600">
                <a:solidFill>
                  <a:srgbClr val="008000"/>
                </a:solidFill>
              </a:rPr>
              <a:t> </a:t>
            </a:r>
            <a:r>
              <a:rPr lang="zh-CN" altLang="en-US" sz="1600" b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733800" y="5200650"/>
            <a:ext cx="1905000" cy="495300"/>
          </a:xfrm>
          <a:prstGeom prst="rect">
            <a:avLst/>
          </a:prstGeom>
          <a:noFill/>
          <a:ln w="381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733800" y="1085850"/>
            <a:ext cx="1905000" cy="495300"/>
          </a:xfrm>
          <a:prstGeom prst="rect">
            <a:avLst/>
          </a:prstGeom>
          <a:noFill/>
          <a:ln w="381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3733800" y="2114550"/>
            <a:ext cx="1905000" cy="495300"/>
          </a:xfrm>
          <a:prstGeom prst="rect">
            <a:avLst/>
          </a:prstGeom>
          <a:noFill/>
          <a:ln w="381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3733800" y="1600200"/>
            <a:ext cx="1905000" cy="495300"/>
          </a:xfrm>
          <a:prstGeom prst="rect">
            <a:avLst/>
          </a:prstGeom>
          <a:noFill/>
          <a:ln w="381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3733800" y="4686300"/>
            <a:ext cx="1905000" cy="495300"/>
          </a:xfrm>
          <a:prstGeom prst="rect">
            <a:avLst/>
          </a:prstGeom>
          <a:noFill/>
          <a:ln w="381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3733800" y="5715000"/>
            <a:ext cx="1905000" cy="495300"/>
          </a:xfrm>
          <a:prstGeom prst="rect">
            <a:avLst/>
          </a:prstGeom>
          <a:noFill/>
          <a:ln w="381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3722688" y="4149725"/>
            <a:ext cx="1905000" cy="495300"/>
          </a:xfrm>
          <a:prstGeom prst="rect">
            <a:avLst/>
          </a:prstGeom>
          <a:noFill/>
          <a:ln w="381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3733800" y="2628900"/>
            <a:ext cx="1905000" cy="495300"/>
          </a:xfrm>
          <a:prstGeom prst="rect">
            <a:avLst/>
          </a:prstGeom>
          <a:noFill/>
          <a:ln w="381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3733800" y="3143250"/>
            <a:ext cx="1905000" cy="495300"/>
          </a:xfrm>
          <a:prstGeom prst="rect">
            <a:avLst/>
          </a:prstGeom>
          <a:noFill/>
          <a:ln w="381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32780" name="Text Box 11"/>
          <p:cNvSpPr txBox="1">
            <a:spLocks noChangeArrowheads="1"/>
          </p:cNvSpPr>
          <p:nvPr/>
        </p:nvSpPr>
        <p:spPr bwMode="auto">
          <a:xfrm>
            <a:off x="3722688" y="3644900"/>
            <a:ext cx="1905000" cy="495300"/>
          </a:xfrm>
          <a:prstGeom prst="rect">
            <a:avLst/>
          </a:prstGeom>
          <a:noFill/>
          <a:ln w="381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0">
                <a:latin typeface="Times New Roman" pitchFamily="18" charset="0"/>
              </a:rPr>
              <a:t>       </a:t>
            </a:r>
            <a:endParaRPr lang="en-US" altLang="zh-CN" sz="2400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397324" name="Line 12"/>
          <p:cNvSpPr>
            <a:spLocks noChangeShapeType="1"/>
          </p:cNvSpPr>
          <p:nvPr/>
        </p:nvSpPr>
        <p:spPr bwMode="auto">
          <a:xfrm>
            <a:off x="1981200" y="1066800"/>
            <a:ext cx="1752600" cy="0"/>
          </a:xfrm>
          <a:prstGeom prst="line">
            <a:avLst/>
          </a:prstGeom>
          <a:noFill/>
          <a:ln w="38100" cap="sq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25" name="Line 13"/>
          <p:cNvSpPr>
            <a:spLocks noChangeShapeType="1"/>
          </p:cNvSpPr>
          <p:nvPr/>
        </p:nvSpPr>
        <p:spPr bwMode="auto">
          <a:xfrm>
            <a:off x="1981200" y="1600200"/>
            <a:ext cx="1752600" cy="0"/>
          </a:xfrm>
          <a:prstGeom prst="line">
            <a:avLst/>
          </a:prstGeom>
          <a:noFill/>
          <a:ln w="38100" cap="sq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26" name="Line 14"/>
          <p:cNvSpPr>
            <a:spLocks noChangeShapeType="1"/>
          </p:cNvSpPr>
          <p:nvPr/>
        </p:nvSpPr>
        <p:spPr bwMode="auto">
          <a:xfrm>
            <a:off x="1979613" y="3644900"/>
            <a:ext cx="1752600" cy="0"/>
          </a:xfrm>
          <a:prstGeom prst="line">
            <a:avLst/>
          </a:prstGeom>
          <a:noFill/>
          <a:ln w="38100" cap="sq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27" name="Line 15"/>
          <p:cNvSpPr>
            <a:spLocks noChangeShapeType="1"/>
          </p:cNvSpPr>
          <p:nvPr/>
        </p:nvSpPr>
        <p:spPr bwMode="auto">
          <a:xfrm>
            <a:off x="1981200" y="5715000"/>
            <a:ext cx="1752600" cy="0"/>
          </a:xfrm>
          <a:prstGeom prst="line">
            <a:avLst/>
          </a:prstGeom>
          <a:noFill/>
          <a:ln w="38100" cap="sq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28" name="Text Box 16"/>
          <p:cNvSpPr txBox="1">
            <a:spLocks noChangeArrowheads="1"/>
          </p:cNvSpPr>
          <p:nvPr/>
        </p:nvSpPr>
        <p:spPr bwMode="auto">
          <a:xfrm>
            <a:off x="2057400" y="533400"/>
            <a:ext cx="6858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p, a</a:t>
            </a:r>
          </a:p>
        </p:txBody>
      </p:sp>
      <p:sp>
        <p:nvSpPr>
          <p:cNvPr id="397329" name="Text Box 17"/>
          <p:cNvSpPr txBox="1">
            <a:spLocks noChangeArrowheads="1"/>
          </p:cNvSpPr>
          <p:nvPr/>
        </p:nvSpPr>
        <p:spPr bwMode="auto">
          <a:xfrm>
            <a:off x="1981200" y="1104900"/>
            <a:ext cx="12954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p+1,a+1</a:t>
            </a:r>
          </a:p>
        </p:txBody>
      </p:sp>
      <p:sp>
        <p:nvSpPr>
          <p:cNvPr id="397330" name="Text Box 18"/>
          <p:cNvSpPr txBox="1">
            <a:spLocks noChangeArrowheads="1"/>
          </p:cNvSpPr>
          <p:nvPr/>
        </p:nvSpPr>
        <p:spPr bwMode="auto">
          <a:xfrm>
            <a:off x="1981200" y="5181600"/>
            <a:ext cx="13716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p+9,a+9</a:t>
            </a:r>
          </a:p>
        </p:txBody>
      </p:sp>
      <p:sp>
        <p:nvSpPr>
          <p:cNvPr id="397331" name="Text Box 19"/>
          <p:cNvSpPr txBox="1">
            <a:spLocks noChangeArrowheads="1"/>
          </p:cNvSpPr>
          <p:nvPr/>
        </p:nvSpPr>
        <p:spPr bwMode="auto">
          <a:xfrm>
            <a:off x="1981200" y="3105150"/>
            <a:ext cx="12954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p+i,a+i</a:t>
            </a:r>
          </a:p>
        </p:txBody>
      </p:sp>
      <p:sp>
        <p:nvSpPr>
          <p:cNvPr id="397332" name="Text Box 20"/>
          <p:cNvSpPr txBox="1">
            <a:spLocks noChangeArrowheads="1"/>
          </p:cNvSpPr>
          <p:nvPr/>
        </p:nvSpPr>
        <p:spPr bwMode="auto">
          <a:xfrm>
            <a:off x="5943600" y="1066800"/>
            <a:ext cx="838200" cy="495300"/>
          </a:xfrm>
          <a:prstGeom prst="rect">
            <a:avLst/>
          </a:prstGeom>
          <a:solidFill>
            <a:srgbClr val="FFCCFF"/>
          </a:solidFill>
          <a:ln w="381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0">
                <a:latin typeface="Times New Roman" pitchFamily="18" charset="0"/>
              </a:rPr>
              <a:t>a[0]</a:t>
            </a:r>
          </a:p>
        </p:txBody>
      </p:sp>
      <p:sp>
        <p:nvSpPr>
          <p:cNvPr id="397333" name="Text Box 21"/>
          <p:cNvSpPr txBox="1">
            <a:spLocks noChangeArrowheads="1"/>
          </p:cNvSpPr>
          <p:nvPr/>
        </p:nvSpPr>
        <p:spPr bwMode="auto">
          <a:xfrm>
            <a:off x="5943600" y="1600200"/>
            <a:ext cx="838200" cy="495300"/>
          </a:xfrm>
          <a:prstGeom prst="rect">
            <a:avLst/>
          </a:prstGeom>
          <a:solidFill>
            <a:srgbClr val="FFCCFF"/>
          </a:solidFill>
          <a:ln w="381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0">
                <a:latin typeface="Times New Roman" pitchFamily="18" charset="0"/>
              </a:rPr>
              <a:t>a[1]</a:t>
            </a:r>
          </a:p>
        </p:txBody>
      </p:sp>
      <p:sp>
        <p:nvSpPr>
          <p:cNvPr id="397334" name="Text Box 22"/>
          <p:cNvSpPr txBox="1">
            <a:spLocks noChangeArrowheads="1"/>
          </p:cNvSpPr>
          <p:nvPr/>
        </p:nvSpPr>
        <p:spPr bwMode="auto">
          <a:xfrm>
            <a:off x="5943600" y="2114550"/>
            <a:ext cx="838200" cy="495300"/>
          </a:xfrm>
          <a:prstGeom prst="rect">
            <a:avLst/>
          </a:prstGeom>
          <a:solidFill>
            <a:srgbClr val="FFCCFF"/>
          </a:solidFill>
          <a:ln w="381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0">
                <a:latin typeface="Times New Roman" pitchFamily="18" charset="0"/>
              </a:rPr>
              <a:t>a[2]</a:t>
            </a:r>
          </a:p>
        </p:txBody>
      </p:sp>
      <p:sp>
        <p:nvSpPr>
          <p:cNvPr id="397335" name="Text Box 23"/>
          <p:cNvSpPr txBox="1">
            <a:spLocks noChangeArrowheads="1"/>
          </p:cNvSpPr>
          <p:nvPr/>
        </p:nvSpPr>
        <p:spPr bwMode="auto">
          <a:xfrm>
            <a:off x="5867400" y="3657600"/>
            <a:ext cx="838200" cy="495300"/>
          </a:xfrm>
          <a:prstGeom prst="rect">
            <a:avLst/>
          </a:prstGeom>
          <a:solidFill>
            <a:srgbClr val="FFCCFF"/>
          </a:solidFill>
          <a:ln w="381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0">
                <a:latin typeface="Times New Roman" pitchFamily="18" charset="0"/>
              </a:rPr>
              <a:t>a[i]</a:t>
            </a:r>
          </a:p>
        </p:txBody>
      </p:sp>
      <p:sp>
        <p:nvSpPr>
          <p:cNvPr id="397336" name="Text Box 24"/>
          <p:cNvSpPr txBox="1">
            <a:spLocks noChangeArrowheads="1"/>
          </p:cNvSpPr>
          <p:nvPr/>
        </p:nvSpPr>
        <p:spPr bwMode="auto">
          <a:xfrm>
            <a:off x="5867400" y="5715000"/>
            <a:ext cx="838200" cy="495300"/>
          </a:xfrm>
          <a:prstGeom prst="rect">
            <a:avLst/>
          </a:prstGeom>
          <a:solidFill>
            <a:srgbClr val="FFCCFF"/>
          </a:solidFill>
          <a:ln w="381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0">
                <a:latin typeface="Times New Roman" pitchFamily="18" charset="0"/>
              </a:rPr>
              <a:t>a[9]</a:t>
            </a:r>
          </a:p>
        </p:txBody>
      </p:sp>
      <p:sp>
        <p:nvSpPr>
          <p:cNvPr id="397337" name="Text Box 25"/>
          <p:cNvSpPr txBox="1">
            <a:spLocks noChangeArrowheads="1"/>
          </p:cNvSpPr>
          <p:nvPr/>
        </p:nvSpPr>
        <p:spPr bwMode="auto">
          <a:xfrm>
            <a:off x="4019550" y="457200"/>
            <a:ext cx="1219200" cy="4699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0">
                <a:latin typeface="Times New Roman" pitchFamily="18" charset="0"/>
              </a:rPr>
              <a:t>a</a:t>
            </a:r>
            <a:r>
              <a:rPr lang="zh-CN" altLang="zh-CN" sz="2400" b="0">
                <a:latin typeface="Times New Roman" pitchFamily="18" charset="0"/>
              </a:rPr>
              <a:t>数组</a:t>
            </a:r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397338" name="Rectangle 26"/>
          <p:cNvSpPr>
            <a:spLocks noChangeArrowheads="1"/>
          </p:cNvSpPr>
          <p:nvPr/>
        </p:nvSpPr>
        <p:spPr bwMode="auto">
          <a:xfrm>
            <a:off x="6804025" y="188913"/>
            <a:ext cx="2520950" cy="1944687"/>
          </a:xfrm>
          <a:prstGeom prst="rect">
            <a:avLst/>
          </a:prstGeom>
          <a:solidFill>
            <a:srgbClr val="CCE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flatTx/>
          </a:bodyPr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2600">
                <a:latin typeface="Times New Roman" pitchFamily="18" charset="0"/>
              </a:rPr>
              <a:t>例如：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600">
                <a:latin typeface="Times New Roman" pitchFamily="18" charset="0"/>
              </a:rPr>
              <a:t>int  a[10],*p,*q;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600">
                <a:latin typeface="Times New Roman" pitchFamily="18" charset="0"/>
              </a:rPr>
              <a:t>p=a; 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600">
                <a:latin typeface="Times New Roman" pitchFamily="18" charset="0"/>
              </a:rPr>
              <a:t>q=a+6;</a:t>
            </a:r>
          </a:p>
        </p:txBody>
      </p:sp>
      <p:sp>
        <p:nvSpPr>
          <p:cNvPr id="397339" name="Text Box 27"/>
          <p:cNvSpPr txBox="1">
            <a:spLocks noChangeArrowheads="1"/>
          </p:cNvSpPr>
          <p:nvPr/>
        </p:nvSpPr>
        <p:spPr bwMode="auto">
          <a:xfrm>
            <a:off x="3995738" y="3644900"/>
            <a:ext cx="13366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000">
                <a:solidFill>
                  <a:srgbClr val="CC3300"/>
                </a:solidFill>
                <a:latin typeface="仿宋_GB2312" pitchFamily="49" charset="-122"/>
                <a:ea typeface="仿宋_GB2312" pitchFamily="49" charset="-122"/>
              </a:rPr>
              <a:t>*(p+i)</a:t>
            </a:r>
            <a:endParaRPr lang="en-US" altLang="zh-CN" sz="3000" b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97340" name="Text Box 28"/>
          <p:cNvSpPr txBox="1">
            <a:spLocks noChangeArrowheads="1"/>
          </p:cNvSpPr>
          <p:nvPr/>
        </p:nvSpPr>
        <p:spPr bwMode="auto">
          <a:xfrm>
            <a:off x="596900" y="146050"/>
            <a:ext cx="518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CC3300"/>
                </a:solidFill>
              </a:rPr>
              <a:t>a</a:t>
            </a:r>
            <a:r>
              <a:rPr lang="zh-CN" altLang="en-US" sz="2400">
                <a:solidFill>
                  <a:srgbClr val="CC3300"/>
                </a:solidFill>
              </a:rPr>
              <a:t>代表数组的首地址，</a:t>
            </a:r>
            <a:r>
              <a:rPr lang="en-US" altLang="zh-CN" sz="2400">
                <a:solidFill>
                  <a:srgbClr val="CC3300"/>
                </a:solidFill>
              </a:rPr>
              <a:t>a+i</a:t>
            </a:r>
            <a:r>
              <a:rPr lang="zh-CN" altLang="en-US" sz="2400">
                <a:solidFill>
                  <a:srgbClr val="CC3300"/>
                </a:solidFill>
              </a:rPr>
              <a:t>也是地址。</a:t>
            </a:r>
          </a:p>
        </p:txBody>
      </p:sp>
      <p:sp>
        <p:nvSpPr>
          <p:cNvPr id="375827" name="Text Box 19"/>
          <p:cNvSpPr txBox="1">
            <a:spLocks noChangeArrowheads="1"/>
          </p:cNvSpPr>
          <p:nvPr/>
        </p:nvSpPr>
        <p:spPr bwMode="auto">
          <a:xfrm>
            <a:off x="1979613" y="3717032"/>
            <a:ext cx="1066800" cy="457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0" dirty="0">
                <a:latin typeface="Times New Roman" pitchFamily="18" charset="0"/>
              </a:rPr>
              <a:t>q=a+6</a:t>
            </a:r>
          </a:p>
        </p:txBody>
      </p:sp>
      <p:sp>
        <p:nvSpPr>
          <p:cNvPr id="2" name="Line 14"/>
          <p:cNvSpPr>
            <a:spLocks noChangeShapeType="1"/>
          </p:cNvSpPr>
          <p:nvPr/>
        </p:nvSpPr>
        <p:spPr bwMode="auto">
          <a:xfrm>
            <a:off x="1979613" y="4149080"/>
            <a:ext cx="1752600" cy="0"/>
          </a:xfrm>
          <a:prstGeom prst="line">
            <a:avLst/>
          </a:prstGeom>
          <a:noFill/>
          <a:ln w="38100" cap="sq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5795963" y="4221163"/>
            <a:ext cx="838200" cy="495300"/>
          </a:xfrm>
          <a:prstGeom prst="rect">
            <a:avLst/>
          </a:prstGeom>
          <a:solidFill>
            <a:srgbClr val="FFCCFF"/>
          </a:solidFill>
          <a:ln w="381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0">
                <a:latin typeface="Times New Roman" pitchFamily="18" charset="0"/>
              </a:rPr>
              <a:t>a[6]</a:t>
            </a:r>
          </a:p>
        </p:txBody>
      </p:sp>
      <p:sp>
        <p:nvSpPr>
          <p:cNvPr id="32802" name="Text Box 34"/>
          <p:cNvSpPr txBox="1">
            <a:spLocks noChangeArrowheads="1"/>
          </p:cNvSpPr>
          <p:nvPr/>
        </p:nvSpPr>
        <p:spPr bwMode="auto">
          <a:xfrm>
            <a:off x="395288" y="5045075"/>
            <a:ext cx="8604250" cy="17684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/>
              <a:t>数组和指针的本质不同：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000" dirty="0"/>
              <a:t>数组名是指针常量，不能改变指针常量的值，</a:t>
            </a:r>
            <a:r>
              <a:rPr lang="en-US" altLang="zh-CN" sz="2000" dirty="0"/>
              <a:t>a++</a:t>
            </a:r>
            <a:r>
              <a:rPr lang="zh-CN" altLang="en-US" sz="2000" dirty="0"/>
              <a:t>，</a:t>
            </a:r>
            <a:r>
              <a:rPr lang="en-US" altLang="zh-CN" sz="2000" dirty="0"/>
              <a:t>a+=2,a=p </a:t>
            </a:r>
            <a:r>
              <a:rPr lang="zh-CN" altLang="en-US" sz="2000" dirty="0"/>
              <a:t>都是非法的。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000" dirty="0"/>
              <a:t>指针</a:t>
            </a:r>
            <a:r>
              <a:rPr lang="en-US" altLang="zh-CN" sz="2000" dirty="0">
                <a:solidFill>
                  <a:srgbClr val="C00000"/>
                </a:solidFill>
              </a:rPr>
              <a:t>p</a:t>
            </a:r>
            <a:r>
              <a:rPr lang="zh-CN" altLang="en-US" sz="2000" dirty="0"/>
              <a:t>是变量，</a:t>
            </a:r>
            <a:r>
              <a:rPr lang="en-US" altLang="zh-CN" sz="2000" dirty="0"/>
              <a:t>p</a:t>
            </a:r>
            <a:r>
              <a:rPr lang="zh-CN" altLang="en-US" sz="2000" dirty="0"/>
              <a:t>指向数组的首地址，</a:t>
            </a:r>
            <a:r>
              <a:rPr lang="en-US" altLang="zh-CN" sz="2000" dirty="0">
                <a:solidFill>
                  <a:srgbClr val="C00000"/>
                </a:solidFill>
              </a:rPr>
              <a:t>p+1</a:t>
            </a:r>
            <a:r>
              <a:rPr lang="zh-CN" altLang="en-US" sz="2000" dirty="0"/>
              <a:t>代表该类型的下一变量的地址。</a:t>
            </a:r>
          </a:p>
          <a:p>
            <a:pPr algn="l" eaLnBrk="1" hangingPunct="1">
              <a:spcBef>
                <a:spcPct val="50000"/>
              </a:spcBef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9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9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9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9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9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4" grpId="0" animBg="1"/>
      <p:bldP spid="397325" grpId="0" animBg="1"/>
      <p:bldP spid="397326" grpId="0" animBg="1"/>
      <p:bldP spid="397327" grpId="0" animBg="1"/>
      <p:bldP spid="397328" grpId="0" animBg="1" autoUpdateAnimBg="0"/>
      <p:bldP spid="397329" grpId="0" animBg="1" autoUpdateAnimBg="0"/>
      <p:bldP spid="397330" grpId="0" animBg="1" autoUpdateAnimBg="0"/>
      <p:bldP spid="397331" grpId="0" animBg="1" autoUpdateAnimBg="0"/>
      <p:bldP spid="397332" grpId="0" animBg="1" autoUpdateAnimBg="0"/>
      <p:bldP spid="397333" grpId="0" animBg="1" autoUpdateAnimBg="0"/>
      <p:bldP spid="397334" grpId="0" animBg="1" autoUpdateAnimBg="0"/>
      <p:bldP spid="397335" grpId="0" animBg="1" autoUpdateAnimBg="0"/>
      <p:bldP spid="397336" grpId="0" animBg="1" autoUpdateAnimBg="0"/>
      <p:bldP spid="397337" grpId="0" animBg="1" autoUpdateAnimBg="0"/>
      <p:bldP spid="397338" grpId="0" animBg="1"/>
      <p:bldP spid="397339" grpId="0"/>
      <p:bldP spid="397340" grpId="0"/>
      <p:bldP spid="375827" grpId="0" animBg="1"/>
      <p:bldP spid="2" grpId="0" animBg="1"/>
      <p:bldP spid="3" grpId="0" animBg="1" autoUpdateAnimBg="0"/>
      <p:bldP spid="3280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5E383A1C-94D1-4356-91D0-1C7256682E09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2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333375"/>
            <a:ext cx="7772400" cy="1104900"/>
          </a:xfr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b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rPr>
              <a:t>本 章 要 点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990600" y="495300"/>
            <a:ext cx="77724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defTabSz="762000" eaLnBrk="0" hangingPunct="0">
              <a:defRPr/>
            </a:pPr>
            <a:endParaRPr lang="zh-CN" altLang="zh-CN" sz="360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18413" cy="4344988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latin typeface="Arial" charset="0"/>
              </a:rPr>
              <a:t>1. </a:t>
            </a:r>
            <a:r>
              <a:rPr lang="zh-CN" altLang="en-US" b="1">
                <a:latin typeface="Arial" charset="0"/>
              </a:rPr>
              <a:t>理解指针与地址的概念；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latin typeface="Arial" charset="0"/>
              </a:rPr>
              <a:t>2. </a:t>
            </a:r>
            <a:r>
              <a:rPr lang="zh-CN" altLang="en-US" b="1">
                <a:latin typeface="Arial" charset="0"/>
              </a:rPr>
              <a:t>掌握指针的定义和运算；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latin typeface="Arial" charset="0"/>
              </a:rPr>
              <a:t>3. </a:t>
            </a:r>
            <a:r>
              <a:rPr lang="zh-CN" altLang="en-US" b="1">
                <a:latin typeface="Arial" charset="0"/>
              </a:rPr>
              <a:t>掌握指向基本类型、数组、字符串指针  的使用</a:t>
            </a:r>
            <a:r>
              <a:rPr lang="en-US" altLang="zh-CN" b="1">
                <a:latin typeface="Arial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latin typeface="Arial" charset="0"/>
              </a:rPr>
              <a:t>4. </a:t>
            </a:r>
            <a:r>
              <a:rPr lang="zh-CN" altLang="en-US" b="1"/>
              <a:t>理解指针和数组的等价性</a:t>
            </a:r>
            <a:r>
              <a:rPr lang="en-US" altLang="zh-CN" b="1"/>
              <a:t>;</a:t>
            </a:r>
            <a:endParaRPr lang="en-US" altLang="zh-CN" b="1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latin typeface="Arial" charset="0"/>
              </a:rPr>
              <a:t>5. </a:t>
            </a:r>
            <a:r>
              <a:rPr lang="zh-CN" altLang="en-US" b="1">
                <a:latin typeface="Arial" charset="0"/>
              </a:rPr>
              <a:t>掌握指针作为函数参数的方法；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latin typeface="Arial" charset="0"/>
              </a:rPr>
              <a:t>6. </a:t>
            </a:r>
            <a:r>
              <a:rPr lang="zh-CN" altLang="en-US" b="1">
                <a:latin typeface="Arial" charset="0"/>
              </a:rPr>
              <a:t>掌握指针函数和函数指针的使用；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latin typeface="Arial" charset="0"/>
              </a:rPr>
              <a:t>7. </a:t>
            </a:r>
            <a:r>
              <a:rPr lang="zh-CN" altLang="en-US" b="1">
                <a:latin typeface="Arial" charset="0"/>
              </a:rPr>
              <a:t>了解指向指针的指针的概念及其使用。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nimBg="1" autoUpdateAnimBg="0"/>
      <p:bldP spid="5939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24D2C5EA-8A31-458F-9E97-027DA1507758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20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76834" name="Rectangle 2"/>
          <p:cNvSpPr>
            <a:spLocks noChangeArrowheads="1"/>
          </p:cNvSpPr>
          <p:nvPr/>
        </p:nvSpPr>
        <p:spPr bwMode="auto">
          <a:xfrm>
            <a:off x="468313" y="0"/>
            <a:ext cx="77724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/>
            <a:r>
              <a:rPr kumimoji="0" lang="en-US" altLang="zh-CN" sz="3200">
                <a:solidFill>
                  <a:srgbClr val="990000"/>
                </a:solidFill>
                <a:latin typeface="Times New Roman" pitchFamily="18" charset="0"/>
              </a:rPr>
              <a:t>2. </a:t>
            </a:r>
            <a:r>
              <a:rPr kumimoji="0" lang="zh-CN" altLang="en-US" sz="3200">
                <a:solidFill>
                  <a:srgbClr val="990000"/>
                </a:solidFill>
                <a:latin typeface="Times New Roman" pitchFamily="18" charset="0"/>
              </a:rPr>
              <a:t>指针自增自减运算</a:t>
            </a:r>
          </a:p>
        </p:txBody>
      </p:sp>
      <p:sp>
        <p:nvSpPr>
          <p:cNvPr id="376835" name="Rectangle 3"/>
          <p:cNvSpPr>
            <a:spLocks noChangeArrowheads="1"/>
          </p:cNvSpPr>
          <p:nvPr/>
        </p:nvSpPr>
        <p:spPr bwMode="auto">
          <a:xfrm>
            <a:off x="373021" y="1052736"/>
            <a:ext cx="8512175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dirty="0">
                <a:solidFill>
                  <a:srgbClr val="008000"/>
                </a:solidFill>
              </a:rPr>
              <a:t>语法：</a:t>
            </a:r>
            <a:r>
              <a:rPr kumimoji="0" lang="en-US" altLang="zh-CN" dirty="0"/>
              <a:t>p++ ;  p</a:t>
            </a:r>
            <a:r>
              <a:rPr kumimoji="0" lang="en-US" altLang="zh-CN" dirty="0">
                <a:cs typeface="Times New Roman" pitchFamily="18" charset="0"/>
              </a:rPr>
              <a:t>-</a:t>
            </a:r>
            <a:r>
              <a:rPr kumimoji="0" lang="en-US" altLang="zh-CN" dirty="0"/>
              <a:t>- ;  ++p ;   --p 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dirty="0"/>
              <a:t>⑴</a:t>
            </a:r>
            <a:r>
              <a:rPr kumimoji="0" lang="zh-CN" altLang="en-US" dirty="0"/>
              <a:t>进行</a:t>
            </a:r>
            <a:r>
              <a:rPr kumimoji="0" lang="en-US" altLang="zh-CN" dirty="0"/>
              <a:t>++p</a:t>
            </a:r>
            <a:r>
              <a:rPr kumimoji="0" lang="zh-CN" altLang="en-US" dirty="0"/>
              <a:t>或</a:t>
            </a:r>
            <a:r>
              <a:rPr kumimoji="0" lang="en-US" altLang="zh-CN" dirty="0"/>
              <a:t>p++</a:t>
            </a:r>
            <a:r>
              <a:rPr kumimoji="0" lang="zh-CN" altLang="en-US" dirty="0"/>
              <a:t>运算后都使</a:t>
            </a:r>
            <a:r>
              <a:rPr kumimoji="0" lang="en-US" altLang="zh-CN" dirty="0"/>
              <a:t>p</a:t>
            </a:r>
            <a:r>
              <a:rPr kumimoji="0" lang="zh-CN" altLang="en-US" dirty="0"/>
              <a:t>指向下一个数据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dirty="0"/>
              <a:t>      </a:t>
            </a:r>
            <a:r>
              <a:rPr kumimoji="0" lang="en-US" altLang="zh-CN" dirty="0"/>
              <a:t>p++</a:t>
            </a:r>
            <a:r>
              <a:rPr kumimoji="0" lang="zh-CN" altLang="en-US" dirty="0"/>
              <a:t>与</a:t>
            </a:r>
            <a:r>
              <a:rPr kumimoji="0" lang="en-US" altLang="zh-CN" dirty="0"/>
              <a:t>++p</a:t>
            </a:r>
            <a:r>
              <a:rPr kumimoji="0" lang="zh-CN" altLang="en-US" dirty="0"/>
              <a:t>的</a:t>
            </a:r>
            <a:r>
              <a:rPr kumimoji="0" lang="zh-CN" altLang="en-US" dirty="0">
                <a:solidFill>
                  <a:srgbClr val="FF0000"/>
                </a:solidFill>
              </a:rPr>
              <a:t>区别</a:t>
            </a:r>
            <a:r>
              <a:rPr kumimoji="0" lang="en-US" altLang="zh-CN" dirty="0"/>
              <a:t>: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dirty="0"/>
              <a:t>     </a:t>
            </a:r>
            <a:r>
              <a:rPr kumimoji="0" lang="zh-CN" altLang="en-US" dirty="0"/>
              <a:t>表达式</a:t>
            </a:r>
            <a:r>
              <a:rPr kumimoji="0" lang="en-US" altLang="zh-CN" dirty="0">
                <a:solidFill>
                  <a:srgbClr val="CC3300"/>
                </a:solidFill>
              </a:rPr>
              <a:t>p++</a:t>
            </a:r>
            <a:r>
              <a:rPr kumimoji="0" lang="zh-CN" altLang="en-US" dirty="0"/>
              <a:t>的值等于</a:t>
            </a:r>
            <a:r>
              <a:rPr kumimoji="0" lang="en-US" altLang="zh-CN" dirty="0"/>
              <a:t>p</a:t>
            </a:r>
            <a:r>
              <a:rPr kumimoji="0" lang="zh-CN" altLang="en-US" dirty="0"/>
              <a:t>的</a:t>
            </a:r>
            <a:r>
              <a:rPr kumimoji="0" lang="zh-CN" altLang="en-US" dirty="0">
                <a:solidFill>
                  <a:schemeClr val="accent2"/>
                </a:solidFill>
              </a:rPr>
              <a:t>原来值</a:t>
            </a:r>
            <a:r>
              <a:rPr kumimoji="0" lang="en-US" altLang="zh-CN" dirty="0"/>
              <a:t>; 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dirty="0"/>
              <a:t>     </a:t>
            </a:r>
            <a:r>
              <a:rPr kumimoji="0" lang="zh-CN" altLang="en-US" dirty="0"/>
              <a:t>表达式</a:t>
            </a:r>
            <a:r>
              <a:rPr kumimoji="0" lang="en-US" altLang="zh-CN" dirty="0">
                <a:solidFill>
                  <a:srgbClr val="CC3300"/>
                </a:solidFill>
              </a:rPr>
              <a:t>++p</a:t>
            </a:r>
            <a:r>
              <a:rPr kumimoji="0" lang="zh-CN" altLang="en-US" dirty="0"/>
              <a:t>的值等于</a:t>
            </a:r>
            <a:r>
              <a:rPr kumimoji="0" lang="en-US" altLang="zh-CN" dirty="0"/>
              <a:t>p</a:t>
            </a:r>
            <a:r>
              <a:rPr kumimoji="0" lang="zh-CN" altLang="en-US" dirty="0"/>
              <a:t>的</a:t>
            </a:r>
            <a:r>
              <a:rPr kumimoji="0" lang="zh-CN" altLang="en-US" dirty="0">
                <a:solidFill>
                  <a:schemeClr val="accent2"/>
                </a:solidFill>
              </a:rPr>
              <a:t>新值</a:t>
            </a:r>
            <a:r>
              <a:rPr kumimoji="0" lang="en-US" altLang="zh-CN" dirty="0"/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dirty="0"/>
              <a:t>⑵</a:t>
            </a:r>
            <a:r>
              <a:rPr kumimoji="0" lang="zh-CN" altLang="en-US" dirty="0"/>
              <a:t>取内容运算符“ </a:t>
            </a:r>
            <a:r>
              <a:rPr kumimoji="0" lang="zh-CN" altLang="en-US" dirty="0">
                <a:solidFill>
                  <a:srgbClr val="CC3300"/>
                </a:solidFill>
              </a:rPr>
              <a:t>* </a:t>
            </a:r>
            <a:r>
              <a:rPr kumimoji="0" lang="zh-CN" altLang="en-US" dirty="0"/>
              <a:t>”、取地址运算符“ </a:t>
            </a:r>
            <a:r>
              <a:rPr kumimoji="0" lang="en-US" altLang="zh-CN" dirty="0">
                <a:solidFill>
                  <a:srgbClr val="CC3300"/>
                </a:solidFill>
              </a:rPr>
              <a:t>&amp; </a:t>
            </a:r>
            <a:r>
              <a:rPr kumimoji="0" lang="en-US" altLang="zh-CN" dirty="0"/>
              <a:t>”</a:t>
            </a:r>
            <a:r>
              <a:rPr kumimoji="0" lang="zh-CN" altLang="en-US" dirty="0"/>
              <a:t>和自增自减运算符都是单目运算符，运算的</a:t>
            </a:r>
            <a:r>
              <a:rPr kumimoji="0" lang="zh-CN" altLang="en-US" dirty="0">
                <a:solidFill>
                  <a:srgbClr val="CC3300"/>
                </a:solidFill>
              </a:rPr>
              <a:t>优先级相同</a:t>
            </a:r>
            <a:r>
              <a:rPr kumimoji="0" lang="zh-CN" altLang="en-US" dirty="0"/>
              <a:t>，结合方向都是</a:t>
            </a:r>
            <a:r>
              <a:rPr kumimoji="0" lang="zh-CN" altLang="en-US" dirty="0">
                <a:solidFill>
                  <a:srgbClr val="CC3300"/>
                </a:solidFill>
              </a:rPr>
              <a:t>自右至左</a:t>
            </a:r>
            <a:r>
              <a:rPr kumimoji="0" lang="zh-CN" altLang="en-US" dirty="0"/>
              <a:t>。 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kumimoji="0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4" grpId="0" autoUpdateAnimBg="0"/>
      <p:bldP spid="37683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</a:t>
            </a:r>
            <a:r>
              <a:rPr lang="zh-CN" altLang="en-US" dirty="0">
                <a:solidFill>
                  <a:srgbClr val="FF9900"/>
                </a:solidFill>
              </a:rPr>
              <a:t> </a:t>
            </a:r>
            <a:r>
              <a:rPr lang="en-US" altLang="zh-CN" dirty="0">
                <a:solidFill>
                  <a:srgbClr val="FF9900"/>
                </a:solidFill>
              </a:rPr>
              <a:t>90</a:t>
            </a:r>
            <a:r>
              <a:rPr lang="zh-CN" altLang="en-US" dirty="0"/>
              <a:t>页   第 </a:t>
            </a:r>
            <a:fld id="{C7E658E1-4474-41D5-A0E8-4EB94200AA84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21</a:t>
            </a:fld>
            <a:r>
              <a:rPr lang="zh-CN" altLang="en-US" b="1" dirty="0"/>
              <a:t> </a:t>
            </a:r>
            <a:r>
              <a:rPr lang="zh-CN" altLang="en-US" dirty="0"/>
              <a:t>页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39552" y="1052736"/>
            <a:ext cx="8352928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lnSpc>
                <a:spcPts val="3500"/>
              </a:lnSpc>
            </a:pPr>
            <a:r>
              <a:rPr lang="zh-CN" altLang="en-US" dirty="0"/>
              <a:t>若 </a:t>
            </a:r>
            <a:r>
              <a:rPr lang="en-US" altLang="zh-CN" dirty="0"/>
              <a:t>pa=&amp;a </a:t>
            </a:r>
            <a:r>
              <a:rPr lang="zh-CN" altLang="en-US" dirty="0"/>
              <a:t>（将</a:t>
            </a:r>
            <a:r>
              <a:rPr lang="en-US" altLang="zh-CN" dirty="0"/>
              <a:t>a</a:t>
            </a:r>
            <a:r>
              <a:rPr lang="zh-CN" altLang="en-US" dirty="0"/>
              <a:t>的地址送指针变量</a:t>
            </a:r>
            <a:r>
              <a:rPr lang="en-US" altLang="zh-CN" dirty="0"/>
              <a:t>pa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则有</a:t>
            </a:r>
          </a:p>
          <a:p>
            <a:pPr algn="l" eaLnBrk="1" hangingPunct="1">
              <a:lnSpc>
                <a:spcPts val="3500"/>
              </a:lnSpc>
            </a:pPr>
            <a:r>
              <a:rPr lang="zh-CN" altLang="en-US" dirty="0"/>
              <a:t>   </a:t>
            </a:r>
            <a:r>
              <a:rPr lang="en-US" altLang="zh-CN" dirty="0"/>
              <a:t>&amp;*pa</a:t>
            </a:r>
            <a:r>
              <a:rPr lang="en-US" altLang="zh-CN" dirty="0">
                <a:sym typeface="Symbol" pitchFamily="18" charset="2"/>
              </a:rPr>
              <a:t> &amp;(*pa) &amp;(a) &amp;a</a:t>
            </a:r>
            <a:endParaRPr lang="en-US" altLang="zh-CN" dirty="0"/>
          </a:p>
          <a:p>
            <a:pPr algn="l" eaLnBrk="1" hangingPunct="1">
              <a:lnSpc>
                <a:spcPts val="3500"/>
              </a:lnSpc>
            </a:pPr>
            <a:r>
              <a:rPr lang="en-US" altLang="zh-CN" dirty="0"/>
              <a:t>  (*pa)++ </a:t>
            </a:r>
            <a:r>
              <a:rPr lang="en-US" altLang="zh-CN" dirty="0">
                <a:sym typeface="Symbol" pitchFamily="18" charset="2"/>
              </a:rPr>
              <a:t> a++</a:t>
            </a:r>
            <a:endParaRPr lang="en-US" altLang="zh-CN" dirty="0"/>
          </a:p>
          <a:p>
            <a:pPr algn="l" eaLnBrk="1" hangingPunct="1">
              <a:lnSpc>
                <a:spcPts val="3500"/>
              </a:lnSpc>
            </a:pPr>
            <a:r>
              <a:rPr lang="en-US" altLang="zh-CN" dirty="0"/>
              <a:t>  *pa++ </a:t>
            </a:r>
            <a:r>
              <a:rPr lang="en-US" altLang="zh-CN" dirty="0">
                <a:sym typeface="Symbol" pitchFamily="18" charset="2"/>
              </a:rPr>
              <a:t> *</a:t>
            </a:r>
            <a:r>
              <a:rPr lang="en-US" altLang="zh-CN" dirty="0">
                <a:solidFill>
                  <a:srgbClr val="CC3300"/>
                </a:solidFill>
                <a:sym typeface="Symbol" pitchFamily="18" charset="2"/>
              </a:rPr>
              <a:t>(</a:t>
            </a:r>
            <a:r>
              <a:rPr lang="en-US" altLang="zh-CN" dirty="0">
                <a:sym typeface="Symbol" pitchFamily="18" charset="2"/>
              </a:rPr>
              <a:t>pa++</a:t>
            </a:r>
            <a:r>
              <a:rPr lang="en-US" altLang="zh-CN" dirty="0">
                <a:solidFill>
                  <a:srgbClr val="CC3300"/>
                </a:solidFill>
                <a:sym typeface="Symbol" pitchFamily="18" charset="2"/>
              </a:rPr>
              <a:t>)</a:t>
            </a:r>
            <a:r>
              <a:rPr lang="en-US" altLang="zh-CN" dirty="0">
                <a:sym typeface="Symbol" pitchFamily="18" charset="2"/>
              </a:rPr>
              <a:t>  </a:t>
            </a:r>
          </a:p>
          <a:p>
            <a:pPr algn="l" eaLnBrk="1" hangingPunct="1">
              <a:lnSpc>
                <a:spcPts val="3500"/>
              </a:lnSpc>
            </a:pPr>
            <a:r>
              <a:rPr lang="en-US" altLang="zh-CN" dirty="0">
                <a:sym typeface="Symbol" pitchFamily="18" charset="2"/>
              </a:rPr>
              <a:t>  (</a:t>
            </a:r>
            <a:r>
              <a:rPr lang="zh-CN" altLang="en-US" dirty="0">
                <a:sym typeface="Symbol" pitchFamily="18" charset="2"/>
              </a:rPr>
              <a:t>先取*</a:t>
            </a:r>
            <a:r>
              <a:rPr lang="en-US" altLang="zh-CN" dirty="0">
                <a:sym typeface="Symbol" pitchFamily="18" charset="2"/>
              </a:rPr>
              <a:t>pa</a:t>
            </a:r>
            <a:r>
              <a:rPr lang="zh-CN" altLang="en-US" dirty="0">
                <a:sym typeface="Symbol" pitchFamily="18" charset="2"/>
              </a:rPr>
              <a:t>值，然后使</a:t>
            </a:r>
            <a:r>
              <a:rPr lang="en-US" altLang="zh-CN" dirty="0">
                <a:sym typeface="Symbol" pitchFamily="18" charset="2"/>
              </a:rPr>
              <a:t>pa</a:t>
            </a:r>
            <a:r>
              <a:rPr lang="zh-CN" altLang="en-US" dirty="0">
                <a:sym typeface="Symbol" pitchFamily="18" charset="2"/>
              </a:rPr>
              <a:t>加</a:t>
            </a:r>
            <a:r>
              <a:rPr lang="en-US" altLang="zh-CN" dirty="0">
                <a:sym typeface="Symbol" pitchFamily="18" charset="2"/>
              </a:rPr>
              <a:t>1</a:t>
            </a:r>
            <a:r>
              <a:rPr lang="zh-CN" altLang="en-US" dirty="0">
                <a:sym typeface="Symbol" pitchFamily="18" charset="2"/>
              </a:rPr>
              <a:t>，运算后</a:t>
            </a:r>
            <a:r>
              <a:rPr lang="en-US" altLang="zh-CN" dirty="0"/>
              <a:t>pa</a:t>
            </a:r>
            <a:r>
              <a:rPr lang="zh-CN" altLang="en-US" dirty="0"/>
              <a:t>不再指向</a:t>
            </a:r>
            <a:r>
              <a:rPr lang="en-US" altLang="zh-CN" dirty="0"/>
              <a:t>a</a:t>
            </a:r>
            <a:r>
              <a:rPr lang="zh-CN" altLang="en-US" dirty="0">
                <a:sym typeface="Symbol" pitchFamily="18" charset="2"/>
              </a:rPr>
              <a:t>）</a:t>
            </a:r>
          </a:p>
          <a:p>
            <a:pPr algn="l" eaLnBrk="1" hangingPunct="1">
              <a:lnSpc>
                <a:spcPts val="3500"/>
              </a:lnSpc>
            </a:pPr>
            <a:r>
              <a:rPr lang="zh-CN" altLang="en-US" dirty="0">
                <a:sym typeface="Symbol" pitchFamily="18" charset="2"/>
              </a:rPr>
              <a:t>  *</a:t>
            </a:r>
            <a:r>
              <a:rPr lang="en-US" altLang="zh-CN" dirty="0">
                <a:sym typeface="Symbol" pitchFamily="18" charset="2"/>
              </a:rPr>
              <a:t>++pa  </a:t>
            </a:r>
            <a:r>
              <a:rPr lang="en-US" altLang="zh-CN" dirty="0">
                <a:solidFill>
                  <a:srgbClr val="FF3300"/>
                </a:solidFill>
                <a:sym typeface="Symbol" pitchFamily="18" charset="2"/>
              </a:rPr>
              <a:t>*(</a:t>
            </a:r>
            <a:r>
              <a:rPr lang="en-US" altLang="zh-CN" dirty="0">
                <a:sym typeface="Symbol" pitchFamily="18" charset="2"/>
              </a:rPr>
              <a:t>++pa</a:t>
            </a:r>
            <a:r>
              <a:rPr lang="en-US" altLang="zh-CN" dirty="0">
                <a:solidFill>
                  <a:srgbClr val="FF3300"/>
                </a:solidFill>
                <a:sym typeface="Symbol" pitchFamily="18" charset="2"/>
              </a:rPr>
              <a:t>)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（先使</a:t>
            </a:r>
            <a:r>
              <a:rPr lang="en-US" altLang="zh-CN" dirty="0">
                <a:sym typeface="Symbol" pitchFamily="18" charset="2"/>
              </a:rPr>
              <a:t>pa</a:t>
            </a:r>
            <a:r>
              <a:rPr lang="zh-CN" altLang="en-US" dirty="0">
                <a:sym typeface="Symbol" pitchFamily="18" charset="2"/>
              </a:rPr>
              <a:t>加</a:t>
            </a:r>
            <a:r>
              <a:rPr lang="en-US" altLang="zh-CN" dirty="0">
                <a:sym typeface="Symbol" pitchFamily="18" charset="2"/>
              </a:rPr>
              <a:t>1</a:t>
            </a:r>
            <a:r>
              <a:rPr lang="zh-CN" altLang="en-US" dirty="0">
                <a:sym typeface="Symbol" pitchFamily="18" charset="2"/>
              </a:rPr>
              <a:t>，再取*</a:t>
            </a:r>
            <a:r>
              <a:rPr lang="en-US" altLang="zh-CN" dirty="0">
                <a:sym typeface="Symbol" pitchFamily="18" charset="2"/>
              </a:rPr>
              <a:t>pa</a:t>
            </a:r>
            <a:r>
              <a:rPr lang="zh-CN" altLang="en-US" dirty="0">
                <a:sym typeface="Symbol" pitchFamily="18" charset="2"/>
              </a:rPr>
              <a:t>值）</a:t>
            </a:r>
          </a:p>
        </p:txBody>
      </p:sp>
    </p:spTree>
    <p:extLst>
      <p:ext uri="{BB962C8B-B14F-4D97-AF65-F5344CB8AC3E}">
        <p14:creationId xmlns:p14="http://schemas.microsoft.com/office/powerpoint/2010/main" val="436113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E656EA4C-6E92-47A1-81F7-6ED9012151E3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22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7993062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kumimoji="0" lang="zh-CN" altLang="zh-CN" sz="3000" dirty="0"/>
              <a:t>例如：</a:t>
            </a:r>
            <a:r>
              <a:rPr kumimoji="0" lang="en-US" altLang="zh-CN" sz="3000" dirty="0" err="1"/>
              <a:t>int</a:t>
            </a:r>
            <a:r>
              <a:rPr kumimoji="0" lang="en-US" altLang="zh-CN" sz="3000" dirty="0"/>
              <a:t> a[ ]={1,2,3,4,5},*p,*q ;</a:t>
            </a:r>
          </a:p>
          <a:p>
            <a:pPr algn="l" eaLnBrk="1" hangingPunct="1"/>
            <a:r>
              <a:rPr kumimoji="0" lang="en-US" altLang="zh-CN" sz="3000" dirty="0"/>
              <a:t>      p=a;</a:t>
            </a:r>
          </a:p>
          <a:p>
            <a:pPr algn="l" eaLnBrk="1" hangingPunct="1"/>
            <a:r>
              <a:rPr kumimoji="0" lang="en-US" altLang="zh-CN" sz="3000" dirty="0"/>
              <a:t>      </a:t>
            </a:r>
            <a:r>
              <a:rPr kumimoji="0" lang="en-US" altLang="zh-CN" sz="3000" dirty="0" err="1"/>
              <a:t>printf</a:t>
            </a:r>
            <a:r>
              <a:rPr kumimoji="0" lang="en-US" altLang="zh-CN" sz="3000" dirty="0"/>
              <a:t>(“%d”,*p++);</a:t>
            </a:r>
          </a:p>
          <a:p>
            <a:pPr algn="l" eaLnBrk="1" hangingPunct="1"/>
            <a:r>
              <a:rPr kumimoji="0" lang="en-US" altLang="zh-CN" sz="3000" dirty="0"/>
              <a:t>      p=q=&amp;a[3];</a:t>
            </a:r>
          </a:p>
          <a:p>
            <a:pPr algn="l" eaLnBrk="1" hangingPunct="1"/>
            <a:r>
              <a:rPr kumimoji="0" lang="en-US" altLang="zh-CN" sz="3000" dirty="0"/>
              <a:t>      *p++=100 ;     a[</a:t>
            </a:r>
            <a:r>
              <a:rPr kumimoji="0" lang="en-US" altLang="zh-CN" sz="3000" dirty="0">
                <a:solidFill>
                  <a:srgbClr val="FF0000"/>
                </a:solidFill>
              </a:rPr>
              <a:t>?</a:t>
            </a:r>
            <a:r>
              <a:rPr kumimoji="0" lang="en-US" altLang="zh-CN" sz="3000" dirty="0"/>
              <a:t>]</a:t>
            </a:r>
            <a:r>
              <a:rPr kumimoji="0" lang="zh-CN" altLang="en-US" sz="3000" dirty="0"/>
              <a:t>变成</a:t>
            </a:r>
            <a:r>
              <a:rPr kumimoji="0" lang="en-US" altLang="zh-CN" sz="3000" dirty="0"/>
              <a:t>100</a:t>
            </a:r>
          </a:p>
          <a:p>
            <a:pPr algn="l" eaLnBrk="1" hangingPunct="1"/>
            <a:r>
              <a:rPr kumimoji="0" lang="en-US" altLang="zh-CN" sz="3000" dirty="0"/>
              <a:t>      *++q=100 ;     a[</a:t>
            </a:r>
            <a:r>
              <a:rPr kumimoji="0" lang="en-US" altLang="zh-CN" sz="3000" dirty="0">
                <a:solidFill>
                  <a:srgbClr val="FF0000"/>
                </a:solidFill>
              </a:rPr>
              <a:t>?</a:t>
            </a:r>
            <a:r>
              <a:rPr kumimoji="0" lang="en-US" altLang="zh-CN" sz="3000" dirty="0"/>
              <a:t>]</a:t>
            </a:r>
            <a:r>
              <a:rPr kumimoji="0" lang="zh-CN" altLang="en-US" sz="3000" dirty="0"/>
              <a:t>变成</a:t>
            </a:r>
            <a:r>
              <a:rPr kumimoji="0" lang="en-US" altLang="zh-CN" sz="3000" dirty="0"/>
              <a:t>100</a:t>
            </a:r>
            <a:endParaRPr lang="en-US" altLang="zh-CN" sz="3000" b="0" dirty="0"/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7667625" y="2349500"/>
            <a:ext cx="863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000">
                <a:solidFill>
                  <a:srgbClr val="FF33CC"/>
                </a:solidFill>
              </a:rPr>
              <a:t>a[3]</a:t>
            </a:r>
          </a:p>
        </p:txBody>
      </p:sp>
      <p:sp>
        <p:nvSpPr>
          <p:cNvPr id="413702" name="Text Box 6"/>
          <p:cNvSpPr txBox="1">
            <a:spLocks noChangeArrowheads="1"/>
          </p:cNvSpPr>
          <p:nvPr/>
        </p:nvSpPr>
        <p:spPr bwMode="auto">
          <a:xfrm>
            <a:off x="7667625" y="2852738"/>
            <a:ext cx="863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000">
                <a:solidFill>
                  <a:srgbClr val="FF33CC"/>
                </a:solidFill>
              </a:rPr>
              <a:t>a[4]</a:t>
            </a:r>
          </a:p>
        </p:txBody>
      </p:sp>
      <p:sp>
        <p:nvSpPr>
          <p:cNvPr id="413703" name="Text Box 7"/>
          <p:cNvSpPr txBox="1">
            <a:spLocks noChangeArrowheads="1"/>
          </p:cNvSpPr>
          <p:nvPr/>
        </p:nvSpPr>
        <p:spPr bwMode="auto">
          <a:xfrm>
            <a:off x="468313" y="3357563"/>
            <a:ext cx="7993062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kumimoji="0" lang="zh-CN" altLang="zh-CN" sz="3000"/>
              <a:t>例如：</a:t>
            </a:r>
            <a:r>
              <a:rPr kumimoji="0" lang="en-US" altLang="zh-CN" sz="3000"/>
              <a:t>int a=1,x,*p;</a:t>
            </a:r>
          </a:p>
          <a:p>
            <a:pPr algn="l" eaLnBrk="1" hangingPunct="1"/>
            <a:r>
              <a:rPr kumimoji="0" lang="en-US" altLang="zh-CN" sz="3000"/>
              <a:t>      p=&amp;a;</a:t>
            </a:r>
          </a:p>
          <a:p>
            <a:pPr algn="l" eaLnBrk="1" hangingPunct="1"/>
            <a:r>
              <a:rPr kumimoji="0" lang="en-US" altLang="zh-CN" sz="3000"/>
              <a:t>      x=*p++; </a:t>
            </a:r>
          </a:p>
          <a:p>
            <a:pPr algn="l" eaLnBrk="1" hangingPunct="1"/>
            <a:r>
              <a:rPr kumimoji="0" lang="en-US" altLang="zh-CN" sz="3000"/>
              <a:t>      </a:t>
            </a:r>
            <a:r>
              <a:rPr kumimoji="0" lang="zh-CN" altLang="en-US"/>
              <a:t>此时</a:t>
            </a:r>
            <a:r>
              <a:rPr kumimoji="0" lang="en-US" altLang="zh-CN">
                <a:solidFill>
                  <a:srgbClr val="CC3300"/>
                </a:solidFill>
              </a:rPr>
              <a:t>p</a:t>
            </a:r>
            <a:r>
              <a:rPr kumimoji="0" lang="zh-CN" altLang="en-US"/>
              <a:t>指向？</a:t>
            </a:r>
            <a:endParaRPr lang="zh-CN" altLang="en-US" b="0"/>
          </a:p>
        </p:txBody>
      </p:sp>
      <p:sp>
        <p:nvSpPr>
          <p:cNvPr id="413704" name="Text Box 8"/>
          <p:cNvSpPr txBox="1">
            <a:spLocks noChangeArrowheads="1"/>
          </p:cNvSpPr>
          <p:nvPr/>
        </p:nvSpPr>
        <p:spPr bwMode="auto">
          <a:xfrm>
            <a:off x="539750" y="5300663"/>
            <a:ext cx="83534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kumimoji="0" lang="zh-CN" altLang="en-US" sz="2400">
                <a:solidFill>
                  <a:srgbClr val="CC3300"/>
                </a:solidFill>
              </a:rPr>
              <a:t>注意：</a:t>
            </a:r>
            <a:r>
              <a:rPr kumimoji="0" lang="zh-CN" altLang="en-US" sz="2400">
                <a:solidFill>
                  <a:srgbClr val="000066"/>
                </a:solidFill>
              </a:rPr>
              <a:t>要正确理解指针操作的含义，带有间接地址访问符“*”的变量的操作在不同的情况下会有完全不同的含义。这正是</a:t>
            </a:r>
            <a:r>
              <a:rPr kumimoji="0" lang="en-US" altLang="zh-CN" sz="2400">
                <a:solidFill>
                  <a:srgbClr val="000066"/>
                </a:solidFill>
              </a:rPr>
              <a:t>C</a:t>
            </a:r>
            <a:r>
              <a:rPr kumimoji="0" lang="zh-CN" altLang="en-US" sz="2400">
                <a:solidFill>
                  <a:srgbClr val="000066"/>
                </a:solidFill>
              </a:rPr>
              <a:t>的灵活之处，也是初学者容易出错的地方。</a:t>
            </a: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413705" name="Text Box 9"/>
          <p:cNvSpPr txBox="1">
            <a:spLocks noChangeArrowheads="1"/>
          </p:cNvSpPr>
          <p:nvPr/>
        </p:nvSpPr>
        <p:spPr bwMode="auto">
          <a:xfrm>
            <a:off x="7524750" y="1528763"/>
            <a:ext cx="1295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000">
                <a:solidFill>
                  <a:srgbClr val="FF33CC"/>
                </a:solidFill>
              </a:rPr>
              <a:t>输出</a:t>
            </a:r>
            <a:r>
              <a:rPr lang="en-US" altLang="zh-CN" sz="3000">
                <a:solidFill>
                  <a:srgbClr val="FF33CC"/>
                </a:solidFill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3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3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3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3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3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0" grpId="0" build="p"/>
      <p:bldP spid="413701" grpId="0"/>
      <p:bldP spid="413702" grpId="0"/>
      <p:bldP spid="413703" grpId="0" build="p"/>
      <p:bldP spid="413704" grpId="0"/>
      <p:bldP spid="41370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4DB56F4F-FBEF-4346-B692-F2638BE1B11D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23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704850"/>
            <a:ext cx="8915400" cy="2800350"/>
          </a:xfrm>
          <a:noFill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just" defTabSz="914400">
              <a:lnSpc>
                <a:spcPct val="80000"/>
              </a:lnSpc>
              <a:buFontTx/>
              <a:buNone/>
            </a:pPr>
            <a:endParaRPr lang="en-US" altLang="zh-CN" sz="2400"/>
          </a:p>
          <a:p>
            <a:pPr algn="just" defTabSz="914400">
              <a:lnSpc>
                <a:spcPct val="80000"/>
              </a:lnSpc>
              <a:buFontTx/>
              <a:buNone/>
            </a:pPr>
            <a:r>
              <a:rPr lang="zh-CN" altLang="zh-CN" sz="2400">
                <a:solidFill>
                  <a:schemeClr val="folHlink"/>
                </a:solidFill>
              </a:rPr>
              <a:t>	</a:t>
            </a:r>
            <a:endParaRPr lang="en-US" altLang="zh-CN" sz="2400"/>
          </a:p>
        </p:txBody>
      </p:sp>
      <p:sp>
        <p:nvSpPr>
          <p:cNvPr id="377859" name="Rectangle 3"/>
          <p:cNvSpPr>
            <a:spLocks noChangeArrowheads="1"/>
          </p:cNvSpPr>
          <p:nvPr/>
        </p:nvSpPr>
        <p:spPr bwMode="auto">
          <a:xfrm>
            <a:off x="5638800" y="1352550"/>
            <a:ext cx="121920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solidFill>
                  <a:srgbClr val="00FF00"/>
                </a:solidFill>
                <a:latin typeface="Arial" charset="0"/>
              </a:rPr>
              <a:t>p-2</a:t>
            </a:r>
          </a:p>
        </p:txBody>
      </p:sp>
      <p:sp>
        <p:nvSpPr>
          <p:cNvPr id="377860" name="Rectangle 4"/>
          <p:cNvSpPr>
            <a:spLocks noChangeArrowheads="1"/>
          </p:cNvSpPr>
          <p:nvPr/>
        </p:nvSpPr>
        <p:spPr bwMode="auto">
          <a:xfrm>
            <a:off x="5638800" y="1657350"/>
            <a:ext cx="121920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solidFill>
                  <a:srgbClr val="00FF00"/>
                </a:solidFill>
                <a:latin typeface="Arial" charset="0"/>
              </a:rPr>
              <a:t>p-1</a:t>
            </a:r>
          </a:p>
        </p:txBody>
      </p:sp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5638800" y="1962150"/>
            <a:ext cx="121920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solidFill>
                  <a:srgbClr val="00FFFF"/>
                </a:solidFill>
                <a:latin typeface="Arial" charset="0"/>
              </a:rPr>
              <a:t>p</a:t>
            </a:r>
          </a:p>
        </p:txBody>
      </p:sp>
      <p:sp>
        <p:nvSpPr>
          <p:cNvPr id="377862" name="Rectangle 6"/>
          <p:cNvSpPr>
            <a:spLocks noChangeArrowheads="1"/>
          </p:cNvSpPr>
          <p:nvPr/>
        </p:nvSpPr>
        <p:spPr bwMode="auto">
          <a:xfrm>
            <a:off x="5638800" y="2266950"/>
            <a:ext cx="121920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latin typeface="Arial" charset="0"/>
              </a:rPr>
              <a:t>p+1</a:t>
            </a:r>
          </a:p>
        </p:txBody>
      </p:sp>
      <p:sp>
        <p:nvSpPr>
          <p:cNvPr id="377863" name="Rectangle 7"/>
          <p:cNvSpPr>
            <a:spLocks noChangeArrowheads="1"/>
          </p:cNvSpPr>
          <p:nvPr/>
        </p:nvSpPr>
        <p:spPr bwMode="auto">
          <a:xfrm>
            <a:off x="5638800" y="2571750"/>
            <a:ext cx="121920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latin typeface="Arial" charset="0"/>
              </a:rPr>
              <a:t>p+2</a:t>
            </a:r>
          </a:p>
        </p:txBody>
      </p:sp>
      <p:sp>
        <p:nvSpPr>
          <p:cNvPr id="377864" name="Rectangle 8"/>
          <p:cNvSpPr>
            <a:spLocks noChangeArrowheads="1"/>
          </p:cNvSpPr>
          <p:nvPr/>
        </p:nvSpPr>
        <p:spPr bwMode="auto">
          <a:xfrm>
            <a:off x="5638800" y="2876550"/>
            <a:ext cx="121920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latin typeface="Arial" charset="0"/>
              </a:rPr>
              <a:t>......</a:t>
            </a:r>
          </a:p>
        </p:txBody>
      </p:sp>
      <p:sp>
        <p:nvSpPr>
          <p:cNvPr id="377865" name="Rectangle 9"/>
          <p:cNvSpPr>
            <a:spLocks noChangeArrowheads="1"/>
          </p:cNvSpPr>
          <p:nvPr/>
        </p:nvSpPr>
        <p:spPr bwMode="auto">
          <a:xfrm>
            <a:off x="5638800" y="742950"/>
            <a:ext cx="121920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solidFill>
                  <a:srgbClr val="00FF00"/>
                </a:solidFill>
                <a:latin typeface="Arial" charset="0"/>
              </a:rPr>
              <a:t>......</a:t>
            </a:r>
          </a:p>
        </p:txBody>
      </p:sp>
      <p:sp>
        <p:nvSpPr>
          <p:cNvPr id="377866" name="Rectangle 10"/>
          <p:cNvSpPr>
            <a:spLocks noChangeArrowheads="1"/>
          </p:cNvSpPr>
          <p:nvPr/>
        </p:nvSpPr>
        <p:spPr bwMode="auto">
          <a:xfrm>
            <a:off x="5638800" y="1047750"/>
            <a:ext cx="121920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solidFill>
                  <a:srgbClr val="00FF00"/>
                </a:solidFill>
                <a:latin typeface="Arial" charset="0"/>
              </a:rPr>
              <a:t>p-3</a:t>
            </a:r>
          </a:p>
        </p:txBody>
      </p:sp>
      <p:grpSp>
        <p:nvGrpSpPr>
          <p:cNvPr id="377867" name="Group 11"/>
          <p:cNvGrpSpPr>
            <a:grpSpLocks/>
          </p:cNvGrpSpPr>
          <p:nvPr/>
        </p:nvGrpSpPr>
        <p:grpSpPr bwMode="auto">
          <a:xfrm>
            <a:off x="1042988" y="908050"/>
            <a:ext cx="4291012" cy="2063750"/>
            <a:chOff x="1200" y="2208"/>
            <a:chExt cx="2496" cy="1728"/>
          </a:xfrm>
        </p:grpSpPr>
        <p:sp>
          <p:nvSpPr>
            <p:cNvPr id="35857" name="Rectangle 12"/>
            <p:cNvSpPr>
              <a:spLocks noChangeArrowheads="1"/>
            </p:cNvSpPr>
            <p:nvPr/>
          </p:nvSpPr>
          <p:spPr bwMode="auto">
            <a:xfrm>
              <a:off x="2592" y="2640"/>
              <a:ext cx="1104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8" name="Rectangle 13"/>
            <p:cNvSpPr>
              <a:spLocks noChangeArrowheads="1"/>
            </p:cNvSpPr>
            <p:nvPr/>
          </p:nvSpPr>
          <p:spPr bwMode="auto">
            <a:xfrm>
              <a:off x="2592" y="2832"/>
              <a:ext cx="1104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Rectangle 14"/>
            <p:cNvSpPr>
              <a:spLocks noChangeArrowheads="1"/>
            </p:cNvSpPr>
            <p:nvPr/>
          </p:nvSpPr>
          <p:spPr bwMode="auto">
            <a:xfrm>
              <a:off x="2592" y="3024"/>
              <a:ext cx="1104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Rectangle 15"/>
            <p:cNvSpPr>
              <a:spLocks noChangeArrowheads="1"/>
            </p:cNvSpPr>
            <p:nvPr/>
          </p:nvSpPr>
          <p:spPr bwMode="auto">
            <a:xfrm>
              <a:off x="2592" y="3216"/>
              <a:ext cx="1104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Rectangle 16"/>
            <p:cNvSpPr>
              <a:spLocks noChangeArrowheads="1"/>
            </p:cNvSpPr>
            <p:nvPr/>
          </p:nvSpPr>
          <p:spPr bwMode="auto">
            <a:xfrm>
              <a:off x="2592" y="3408"/>
              <a:ext cx="1104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2" name="Rectangle 17"/>
            <p:cNvSpPr>
              <a:spLocks noChangeArrowheads="1"/>
            </p:cNvSpPr>
            <p:nvPr/>
          </p:nvSpPr>
          <p:spPr bwMode="auto">
            <a:xfrm>
              <a:off x="2592" y="3600"/>
              <a:ext cx="1104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solidFill>
                    <a:schemeClr val="bg2"/>
                  </a:solidFill>
                  <a:latin typeface="Arial" charset="0"/>
                </a:rPr>
                <a:t>......</a:t>
              </a:r>
            </a:p>
          </p:txBody>
        </p:sp>
        <p:sp>
          <p:nvSpPr>
            <p:cNvPr id="35863" name="Rectangle 18"/>
            <p:cNvSpPr>
              <a:spLocks noChangeArrowheads="1"/>
            </p:cNvSpPr>
            <p:nvPr/>
          </p:nvSpPr>
          <p:spPr bwMode="auto">
            <a:xfrm>
              <a:off x="2592" y="2256"/>
              <a:ext cx="1104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solidFill>
                    <a:schemeClr val="bg2"/>
                  </a:solidFill>
                  <a:latin typeface="Arial" charset="0"/>
                </a:rPr>
                <a:t>......</a:t>
              </a:r>
            </a:p>
          </p:txBody>
        </p:sp>
        <p:sp>
          <p:nvSpPr>
            <p:cNvPr id="35864" name="Rectangle 19"/>
            <p:cNvSpPr>
              <a:spLocks noChangeArrowheads="1"/>
            </p:cNvSpPr>
            <p:nvPr/>
          </p:nvSpPr>
          <p:spPr bwMode="auto">
            <a:xfrm>
              <a:off x="2592" y="2448"/>
              <a:ext cx="1104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5" name="Rectangle 20"/>
            <p:cNvSpPr>
              <a:spLocks noChangeArrowheads="1"/>
            </p:cNvSpPr>
            <p:nvPr/>
          </p:nvSpPr>
          <p:spPr bwMode="auto">
            <a:xfrm>
              <a:off x="1200" y="2736"/>
              <a:ext cx="60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400">
                  <a:latin typeface="Arial" charset="0"/>
                </a:rPr>
                <a:t>数组</a:t>
              </a:r>
            </a:p>
          </p:txBody>
        </p:sp>
        <p:sp>
          <p:nvSpPr>
            <p:cNvPr id="35866" name="AutoShape 21"/>
            <p:cNvSpPr>
              <a:spLocks noChangeArrowheads="1"/>
            </p:cNvSpPr>
            <p:nvPr/>
          </p:nvSpPr>
          <p:spPr bwMode="auto">
            <a:xfrm>
              <a:off x="2208" y="2267"/>
              <a:ext cx="288" cy="1584"/>
            </a:xfrm>
            <a:prstGeom prst="downArrow">
              <a:avLst>
                <a:gd name="adj1" fmla="val 50000"/>
                <a:gd name="adj2" fmla="val 13750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7" name="Rectangle 22"/>
            <p:cNvSpPr>
              <a:spLocks noChangeArrowheads="1"/>
            </p:cNvSpPr>
            <p:nvPr/>
          </p:nvSpPr>
          <p:spPr bwMode="auto">
            <a:xfrm>
              <a:off x="1632" y="2208"/>
              <a:ext cx="60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400">
                  <a:solidFill>
                    <a:srgbClr val="CC3300"/>
                  </a:solidFill>
                  <a:latin typeface="Arial" charset="0"/>
                </a:rPr>
                <a:t>低地址</a:t>
              </a:r>
            </a:p>
          </p:txBody>
        </p:sp>
        <p:sp>
          <p:nvSpPr>
            <p:cNvPr id="35868" name="Rectangle 23"/>
            <p:cNvSpPr>
              <a:spLocks noChangeArrowheads="1"/>
            </p:cNvSpPr>
            <p:nvPr/>
          </p:nvSpPr>
          <p:spPr bwMode="auto">
            <a:xfrm>
              <a:off x="1650" y="3600"/>
              <a:ext cx="60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400">
                  <a:solidFill>
                    <a:schemeClr val="hlink"/>
                  </a:solidFill>
                  <a:latin typeface="Arial" charset="0"/>
                </a:rPr>
                <a:t>高地址</a:t>
              </a:r>
            </a:p>
          </p:txBody>
        </p:sp>
      </p:grpSp>
      <p:sp>
        <p:nvSpPr>
          <p:cNvPr id="377881" name="Rectangle 25"/>
          <p:cNvSpPr>
            <a:spLocks noChangeArrowheads="1"/>
          </p:cNvSpPr>
          <p:nvPr/>
        </p:nvSpPr>
        <p:spPr bwMode="auto">
          <a:xfrm>
            <a:off x="107950" y="3213100"/>
            <a:ext cx="8729663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宋体" charset="-122"/>
              <a:buChar char="◆"/>
            </a:pPr>
            <a:r>
              <a:rPr lang="en-US" altLang="zh-CN">
                <a:latin typeface="Arial" charset="0"/>
              </a:rPr>
              <a:t>  </a:t>
            </a:r>
            <a:r>
              <a:rPr lang="zh-CN" altLang="en-US">
                <a:latin typeface="Arial" charset="0"/>
              </a:rPr>
              <a:t>当两个指针</a:t>
            </a:r>
            <a:r>
              <a:rPr lang="zh-CN" altLang="en-US">
                <a:solidFill>
                  <a:srgbClr val="CC3300"/>
                </a:solidFill>
                <a:latin typeface="Arial" charset="0"/>
              </a:rPr>
              <a:t>指向同一个数组中的元素</a:t>
            </a:r>
            <a:r>
              <a:rPr lang="zh-CN" altLang="en-US">
                <a:latin typeface="Arial" charset="0"/>
              </a:rPr>
              <a:t>时，才能进行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&gt;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&lt;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&gt;=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&lt;=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!=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==</a:t>
            </a:r>
            <a:r>
              <a:rPr lang="zh-CN" altLang="en-US">
                <a:latin typeface="Arial" charset="0"/>
              </a:rPr>
              <a:t>的关系运算。</a:t>
            </a:r>
          </a:p>
        </p:txBody>
      </p:sp>
      <p:sp>
        <p:nvSpPr>
          <p:cNvPr id="377882" name="Rectangle 26"/>
          <p:cNvSpPr>
            <a:spLocks noChangeArrowheads="1"/>
          </p:cNvSpPr>
          <p:nvPr/>
        </p:nvSpPr>
        <p:spPr bwMode="auto">
          <a:xfrm>
            <a:off x="107950" y="4437063"/>
            <a:ext cx="91440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宋体" charset="-122"/>
              <a:buChar char="◆"/>
            </a:pPr>
            <a:r>
              <a:rPr lang="en-US" altLang="zh-CN">
                <a:latin typeface="Arial" charset="0"/>
              </a:rPr>
              <a:t> </a:t>
            </a:r>
            <a:r>
              <a:rPr lang="zh-CN" altLang="en-US">
                <a:latin typeface="Arial" charset="0"/>
              </a:rPr>
              <a:t>任何指针</a:t>
            </a:r>
            <a:r>
              <a:rPr lang="en-US" altLang="zh-CN">
                <a:latin typeface="Arial" charset="0"/>
              </a:rPr>
              <a:t>p</a:t>
            </a:r>
            <a:r>
              <a:rPr lang="zh-CN" altLang="en-US">
                <a:latin typeface="Arial" charset="0"/>
              </a:rPr>
              <a:t>与</a:t>
            </a:r>
            <a:r>
              <a:rPr lang="en-US" altLang="zh-CN">
                <a:solidFill>
                  <a:srgbClr val="CC3300"/>
                </a:solidFill>
                <a:latin typeface="Arial" charset="0"/>
              </a:rPr>
              <a:t>NULL</a:t>
            </a:r>
            <a:r>
              <a:rPr lang="zh-CN" altLang="en-US">
                <a:latin typeface="Arial" charset="0"/>
              </a:rPr>
              <a:t>进行“</a:t>
            </a:r>
            <a:r>
              <a:rPr lang="en-US" altLang="en-US">
                <a:latin typeface="Arial" charset="0"/>
              </a:rPr>
              <a:t>P==</a:t>
            </a:r>
            <a:r>
              <a:rPr lang="en-US" altLang="en-US">
                <a:solidFill>
                  <a:srgbClr val="CC3300"/>
                </a:solidFill>
                <a:latin typeface="Arial" charset="0"/>
              </a:rPr>
              <a:t>NULL</a:t>
            </a:r>
            <a:r>
              <a:rPr lang="en-US" altLang="zh-CN">
                <a:latin typeface="Arial" charset="0"/>
              </a:rPr>
              <a:t>”</a:t>
            </a:r>
            <a:r>
              <a:rPr lang="zh-CN" altLang="en-US">
                <a:latin typeface="Arial" charset="0"/>
              </a:rPr>
              <a:t>或“</a:t>
            </a:r>
            <a:r>
              <a:rPr lang="en-US" altLang="zh-CN">
                <a:latin typeface="Arial" charset="0"/>
              </a:rPr>
              <a:t>P!=</a:t>
            </a:r>
            <a:r>
              <a:rPr lang="en-US" altLang="zh-CN">
                <a:solidFill>
                  <a:srgbClr val="CC3300"/>
                </a:solidFill>
                <a:latin typeface="Arial" charset="0"/>
              </a:rPr>
              <a:t>NULL</a:t>
            </a:r>
            <a:r>
              <a:rPr lang="en-US" altLang="zh-CN">
                <a:latin typeface="Arial" charset="0"/>
              </a:rPr>
              <a:t>”</a:t>
            </a:r>
            <a:r>
              <a:rPr lang="zh-CN" altLang="en-US">
                <a:latin typeface="Arial" charset="0"/>
              </a:rPr>
              <a:t>运算均有意义：判断指针 </a:t>
            </a:r>
            <a:r>
              <a:rPr lang="en-US" altLang="en-US">
                <a:latin typeface="Arial" charset="0"/>
              </a:rPr>
              <a:t>p </a:t>
            </a:r>
            <a:r>
              <a:rPr lang="zh-CN" altLang="en-US">
                <a:latin typeface="Arial" charset="0"/>
              </a:rPr>
              <a:t>是否指向</a:t>
            </a:r>
            <a:r>
              <a:rPr lang="zh-CN" altLang="en-US">
                <a:solidFill>
                  <a:srgbClr val="CC3300"/>
                </a:solidFill>
                <a:latin typeface="Arial" charset="0"/>
              </a:rPr>
              <a:t>空</a:t>
            </a:r>
            <a:r>
              <a:rPr lang="zh-CN" altLang="en-US">
                <a:latin typeface="Arial" charset="0"/>
              </a:rPr>
              <a:t>。</a:t>
            </a:r>
          </a:p>
        </p:txBody>
      </p:sp>
      <p:sp>
        <p:nvSpPr>
          <p:cNvPr id="377883" name="Rectangle 27"/>
          <p:cNvSpPr>
            <a:spLocks noChangeArrowheads="1"/>
          </p:cNvSpPr>
          <p:nvPr/>
        </p:nvSpPr>
        <p:spPr bwMode="auto">
          <a:xfrm>
            <a:off x="539750" y="152400"/>
            <a:ext cx="807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 eaLnBrk="0" hangingPunct="0">
              <a:defRPr/>
            </a:pPr>
            <a:r>
              <a:rPr lang="en-US" altLang="zh-CN" sz="32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32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指针的关系运算</a:t>
            </a:r>
          </a:p>
        </p:txBody>
      </p:sp>
      <p:sp>
        <p:nvSpPr>
          <p:cNvPr id="377884" name="Rectangle 28"/>
          <p:cNvSpPr>
            <a:spLocks noChangeArrowheads="1"/>
          </p:cNvSpPr>
          <p:nvPr/>
        </p:nvSpPr>
        <p:spPr bwMode="auto">
          <a:xfrm>
            <a:off x="601663" y="5661025"/>
            <a:ext cx="8218487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宋体" charset="-122"/>
              <a:buChar char="◆"/>
            </a:pPr>
            <a:r>
              <a:rPr lang="zh-CN" altLang="en-US">
                <a:latin typeface="Arial" charset="0"/>
              </a:rPr>
              <a:t>指针的关系运算只有</a:t>
            </a:r>
            <a:r>
              <a:rPr lang="zh-CN" altLang="en-US">
                <a:solidFill>
                  <a:srgbClr val="CC3300"/>
                </a:solidFill>
                <a:latin typeface="Arial" charset="0"/>
              </a:rPr>
              <a:t>同类指针进行比较</a:t>
            </a:r>
            <a:r>
              <a:rPr lang="zh-CN" altLang="en-US">
                <a:latin typeface="Arial" charset="0"/>
              </a:rPr>
              <a:t>才有意义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6056" y="152400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指针比的是什么？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377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7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77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8" grpId="0" build="p" autoUpdateAnimBg="0"/>
      <p:bldP spid="377859" grpId="0" autoUpdateAnimBg="0"/>
      <p:bldP spid="377860" grpId="0" autoUpdateAnimBg="0"/>
      <p:bldP spid="377861" grpId="0" autoUpdateAnimBg="0"/>
      <p:bldP spid="377862" grpId="0" autoUpdateAnimBg="0"/>
      <p:bldP spid="377863" grpId="0" autoUpdateAnimBg="0"/>
      <p:bldP spid="377864" grpId="0" autoUpdateAnimBg="0"/>
      <p:bldP spid="377865" grpId="0" autoUpdateAnimBg="0"/>
      <p:bldP spid="377866" grpId="0" autoUpdateAnimBg="0"/>
      <p:bldP spid="377881" grpId="0" autoUpdateAnimBg="0"/>
      <p:bldP spid="377882" grpId="0" autoUpdateAnimBg="0"/>
      <p:bldP spid="377883" grpId="0" autoUpdateAnimBg="0"/>
      <p:bldP spid="377884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95DF45B6-2C69-4EEE-AB85-9491FEDA0FED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24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78882" name="Rectangle 2"/>
          <p:cNvSpPr>
            <a:spLocks noChangeArrowheads="1"/>
          </p:cNvSpPr>
          <p:nvPr/>
        </p:nvSpPr>
        <p:spPr bwMode="auto">
          <a:xfrm>
            <a:off x="539750" y="4149725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buFont typeface="Wingdings" pitchFamily="2" charset="2"/>
              <a:buChar char="Ø"/>
            </a:pPr>
            <a:r>
              <a:rPr lang="en-US" altLang="zh-CN" sz="2400"/>
              <a:t> p</a:t>
            </a:r>
            <a:r>
              <a:rPr lang="en-US" altLang="zh-CN" sz="2400">
                <a:solidFill>
                  <a:srgbClr val="FF3300"/>
                </a:solidFill>
              </a:rPr>
              <a:t>==</a:t>
            </a:r>
            <a:r>
              <a:rPr lang="en-US" altLang="zh-CN" sz="2400"/>
              <a:t>q   </a:t>
            </a:r>
            <a:r>
              <a:rPr lang="zh-CN" altLang="en-US" sz="2400"/>
              <a:t>两指针指向</a:t>
            </a:r>
            <a:r>
              <a:rPr lang="zh-CN" altLang="en-US" sz="2400">
                <a:solidFill>
                  <a:srgbClr val="FF3300"/>
                </a:solidFill>
              </a:rPr>
              <a:t>同一元素</a:t>
            </a:r>
            <a:r>
              <a:rPr lang="zh-CN" altLang="en-US" sz="2400"/>
              <a:t>时为 </a:t>
            </a:r>
            <a:r>
              <a:rPr lang="en-US" altLang="zh-CN" sz="2400"/>
              <a:t>1</a:t>
            </a:r>
            <a:r>
              <a:rPr lang="zh-CN" altLang="en-US" sz="2400"/>
              <a:t>，反之为</a:t>
            </a:r>
            <a:r>
              <a:rPr lang="en-US" altLang="zh-CN" sz="2400"/>
              <a:t>0</a:t>
            </a:r>
            <a:r>
              <a:rPr lang="zh-CN" altLang="en-US" sz="2400"/>
              <a:t>。</a:t>
            </a:r>
          </a:p>
        </p:txBody>
      </p:sp>
      <p:sp>
        <p:nvSpPr>
          <p:cNvPr id="378883" name="Rectangle 3"/>
          <p:cNvSpPr>
            <a:spLocks noChangeArrowheads="1"/>
          </p:cNvSpPr>
          <p:nvPr/>
        </p:nvSpPr>
        <p:spPr bwMode="auto">
          <a:xfrm>
            <a:off x="539750" y="4652963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buFont typeface="Wingdings" pitchFamily="2" charset="2"/>
              <a:buChar char="Ø"/>
            </a:pPr>
            <a:r>
              <a:rPr lang="en-US" altLang="zh-CN" sz="2400"/>
              <a:t> p</a:t>
            </a:r>
            <a:r>
              <a:rPr lang="en-US" altLang="zh-CN" sz="2400">
                <a:solidFill>
                  <a:srgbClr val="CC3300"/>
                </a:solidFill>
              </a:rPr>
              <a:t>!=</a:t>
            </a:r>
            <a:r>
              <a:rPr lang="en-US" altLang="zh-CN" sz="2400"/>
              <a:t>q  </a:t>
            </a:r>
            <a:r>
              <a:rPr lang="zh-CN" altLang="en-US" sz="2400"/>
              <a:t>两指针不指向同一元素时为 </a:t>
            </a:r>
            <a:r>
              <a:rPr lang="en-US" altLang="zh-CN" sz="2400"/>
              <a:t>1</a:t>
            </a:r>
            <a:r>
              <a:rPr lang="zh-CN" altLang="en-US" sz="2400"/>
              <a:t>，反之为</a:t>
            </a:r>
            <a:r>
              <a:rPr lang="en-US" altLang="zh-CN" sz="2400"/>
              <a:t>0</a:t>
            </a:r>
            <a:r>
              <a:rPr lang="zh-CN" altLang="en-US" sz="2400"/>
              <a:t>。</a:t>
            </a:r>
          </a:p>
        </p:txBody>
      </p:sp>
      <p:sp>
        <p:nvSpPr>
          <p:cNvPr id="378884" name="Rectangle 4"/>
          <p:cNvSpPr>
            <a:spLocks noChangeArrowheads="1"/>
          </p:cNvSpPr>
          <p:nvPr/>
        </p:nvSpPr>
        <p:spPr bwMode="auto">
          <a:xfrm>
            <a:off x="971550" y="2205038"/>
            <a:ext cx="75057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宋体" charset="-122"/>
              <a:buNone/>
            </a:pPr>
            <a:r>
              <a:rPr lang="en-US" altLang="zh-CN">
                <a:latin typeface="Arial" charset="0"/>
              </a:rPr>
              <a:t>  </a:t>
            </a:r>
            <a:r>
              <a:rPr lang="zh-CN" altLang="en-US">
                <a:latin typeface="Arial" charset="0"/>
              </a:rPr>
              <a:t>假定指针</a:t>
            </a:r>
            <a:r>
              <a:rPr lang="en-US" altLang="zh-CN">
                <a:latin typeface="Arial" charset="0"/>
              </a:rPr>
              <a:t>p </a:t>
            </a:r>
            <a:r>
              <a:rPr lang="zh-CN" altLang="en-US">
                <a:latin typeface="Arial" charset="0"/>
              </a:rPr>
              <a:t>和</a:t>
            </a:r>
            <a:r>
              <a:rPr lang="en-US" altLang="zh-CN">
                <a:latin typeface="Arial" charset="0"/>
              </a:rPr>
              <a:t>q</a:t>
            </a:r>
            <a:r>
              <a:rPr lang="zh-CN" altLang="en-US">
                <a:latin typeface="Arial" charset="0"/>
              </a:rPr>
              <a:t>指向同一个数组，则：</a:t>
            </a:r>
          </a:p>
        </p:txBody>
      </p:sp>
      <p:sp>
        <p:nvSpPr>
          <p:cNvPr id="378885" name="Rectangle 5"/>
          <p:cNvSpPr>
            <a:spLocks noChangeArrowheads="1"/>
          </p:cNvSpPr>
          <p:nvPr/>
        </p:nvSpPr>
        <p:spPr bwMode="auto">
          <a:xfrm>
            <a:off x="517525" y="2781300"/>
            <a:ext cx="862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buFont typeface="Wingdings" pitchFamily="2" charset="2"/>
              <a:buChar char="Ø"/>
            </a:pPr>
            <a:r>
              <a:rPr lang="en-US" altLang="zh-CN" sz="2400"/>
              <a:t> p</a:t>
            </a:r>
            <a:r>
              <a:rPr lang="en-US" altLang="zh-CN" sz="2400">
                <a:solidFill>
                  <a:srgbClr val="CC3300"/>
                </a:solidFill>
              </a:rPr>
              <a:t>&gt;</a:t>
            </a:r>
            <a:r>
              <a:rPr lang="en-US" altLang="zh-CN" sz="2400"/>
              <a:t>q  p</a:t>
            </a:r>
            <a:r>
              <a:rPr lang="zh-CN" altLang="en-US" sz="2400"/>
              <a:t>指针所指元素位于</a:t>
            </a:r>
            <a:r>
              <a:rPr lang="en-US" altLang="en-US" sz="2400"/>
              <a:t>q</a:t>
            </a:r>
            <a:r>
              <a:rPr lang="zh-CN" altLang="en-US" sz="2400"/>
              <a:t>所指元素</a:t>
            </a:r>
            <a:r>
              <a:rPr lang="zh-CN" altLang="en-US" sz="2400">
                <a:solidFill>
                  <a:srgbClr val="CC3300"/>
                </a:solidFill>
              </a:rPr>
              <a:t>之后</a:t>
            </a:r>
            <a:r>
              <a:rPr lang="zh-CN" altLang="en-US" sz="2400"/>
              <a:t>时为</a:t>
            </a:r>
            <a:r>
              <a:rPr lang="en-US" altLang="zh-CN" sz="2400"/>
              <a:t>1</a:t>
            </a:r>
            <a:r>
              <a:rPr lang="zh-CN" altLang="en-US" sz="2400"/>
              <a:t>，反之为</a:t>
            </a:r>
            <a:r>
              <a:rPr lang="en-US" altLang="zh-CN" sz="2400"/>
              <a:t>0</a:t>
            </a:r>
            <a:r>
              <a:rPr lang="zh-CN" altLang="en-US" sz="2400"/>
              <a:t>。</a:t>
            </a:r>
          </a:p>
        </p:txBody>
      </p:sp>
      <p:sp>
        <p:nvSpPr>
          <p:cNvPr id="378886" name="Rectangle 6"/>
          <p:cNvSpPr>
            <a:spLocks noChangeArrowheads="1"/>
          </p:cNvSpPr>
          <p:nvPr/>
        </p:nvSpPr>
        <p:spPr bwMode="auto">
          <a:xfrm>
            <a:off x="501650" y="3284538"/>
            <a:ext cx="853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buFont typeface="Wingdings" pitchFamily="2" charset="2"/>
              <a:buChar char="Ø"/>
            </a:pPr>
            <a:r>
              <a:rPr lang="en-US" altLang="zh-CN" sz="2400"/>
              <a:t> p</a:t>
            </a:r>
            <a:r>
              <a:rPr lang="en-US" altLang="zh-CN" sz="2400">
                <a:solidFill>
                  <a:srgbClr val="CC3300"/>
                </a:solidFill>
              </a:rPr>
              <a:t>&gt;=</a:t>
            </a:r>
            <a:r>
              <a:rPr lang="en-US" altLang="zh-CN" sz="2400"/>
              <a:t>q  p</a:t>
            </a:r>
            <a:r>
              <a:rPr lang="zh-CN" altLang="en-US" sz="2400"/>
              <a:t>指针所指元素位于</a:t>
            </a:r>
            <a:r>
              <a:rPr lang="en-US" altLang="en-US" sz="2400"/>
              <a:t>q</a:t>
            </a:r>
            <a:r>
              <a:rPr lang="zh-CN" altLang="en-US" sz="2400"/>
              <a:t>所指元素</a:t>
            </a:r>
            <a:r>
              <a:rPr lang="zh-CN" altLang="en-US" sz="2400">
                <a:solidFill>
                  <a:srgbClr val="CC3300"/>
                </a:solidFill>
              </a:rPr>
              <a:t>之后</a:t>
            </a:r>
            <a:r>
              <a:rPr lang="zh-CN" altLang="en-US" sz="2400"/>
              <a:t>（或两指针指向</a:t>
            </a:r>
            <a:r>
              <a:rPr lang="zh-CN" altLang="en-US" sz="2400">
                <a:solidFill>
                  <a:srgbClr val="CC3300"/>
                </a:solidFill>
              </a:rPr>
              <a:t>同一元素</a:t>
            </a:r>
            <a:r>
              <a:rPr lang="zh-CN" altLang="en-US" sz="2400"/>
              <a:t>）时为</a:t>
            </a:r>
            <a:r>
              <a:rPr lang="en-US" altLang="zh-CN" sz="2400"/>
              <a:t>1</a:t>
            </a:r>
            <a:r>
              <a:rPr lang="zh-CN" altLang="en-US" sz="2400"/>
              <a:t>，反之为</a:t>
            </a:r>
            <a:r>
              <a:rPr lang="en-US" altLang="zh-CN" sz="2400"/>
              <a:t>0</a:t>
            </a:r>
            <a:r>
              <a:rPr lang="zh-CN" altLang="en-US" sz="2400"/>
              <a:t>。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83534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rgbClr val="0000FF"/>
                </a:solidFill>
              </a:rPr>
              <a:t>==</a:t>
            </a:r>
            <a:r>
              <a:rPr lang="zh-CN" altLang="en-US" sz="2400"/>
              <a:t>和</a:t>
            </a:r>
            <a:r>
              <a:rPr lang="en-US" altLang="zh-CN" sz="2400">
                <a:solidFill>
                  <a:srgbClr val="0000FF"/>
                </a:solidFill>
              </a:rPr>
              <a:t>!=</a:t>
            </a:r>
            <a:r>
              <a:rPr lang="zh-CN" altLang="en-US" sz="2400"/>
              <a:t>运算符，比较的是两个指针表达式是否指向</a:t>
            </a:r>
            <a:r>
              <a:rPr lang="zh-CN" altLang="en-US" sz="2400">
                <a:solidFill>
                  <a:srgbClr val="CC3300"/>
                </a:solidFill>
              </a:rPr>
              <a:t>同一个内存单元</a:t>
            </a:r>
            <a:r>
              <a:rPr lang="en-US" altLang="zh-CN" sz="2400"/>
              <a:t>;</a:t>
            </a:r>
          </a:p>
          <a:p>
            <a:pPr algn="l" eaLnBrk="1" hangingPunct="1"/>
            <a:r>
              <a:rPr lang="en-US" altLang="zh-CN" sz="2400">
                <a:solidFill>
                  <a:srgbClr val="0000FF"/>
                </a:solidFill>
              </a:rPr>
              <a:t>&lt;</a:t>
            </a:r>
            <a:r>
              <a:rPr lang="zh-CN" altLang="en-US" sz="2400">
                <a:solidFill>
                  <a:srgbClr val="0000FF"/>
                </a:solidFill>
              </a:rPr>
              <a:t>、</a:t>
            </a:r>
            <a:r>
              <a:rPr lang="en-US" altLang="zh-CN" sz="2400">
                <a:solidFill>
                  <a:srgbClr val="0000FF"/>
                </a:solidFill>
              </a:rPr>
              <a:t>&lt;=</a:t>
            </a:r>
            <a:r>
              <a:rPr lang="zh-CN" altLang="en-US" sz="2400">
                <a:solidFill>
                  <a:srgbClr val="0000FF"/>
                </a:solidFill>
              </a:rPr>
              <a:t>、</a:t>
            </a:r>
            <a:r>
              <a:rPr lang="en-US" altLang="zh-CN" sz="2400">
                <a:solidFill>
                  <a:srgbClr val="0000FF"/>
                </a:solidFill>
              </a:rPr>
              <a:t>&gt;</a:t>
            </a:r>
            <a:r>
              <a:rPr lang="zh-CN" altLang="en-US" sz="2400">
                <a:solidFill>
                  <a:srgbClr val="0000FF"/>
                </a:solidFill>
              </a:rPr>
              <a:t>、</a:t>
            </a:r>
            <a:r>
              <a:rPr lang="en-US" altLang="zh-CN" sz="2400">
                <a:solidFill>
                  <a:srgbClr val="0000FF"/>
                </a:solidFill>
              </a:rPr>
              <a:t>&gt;=</a:t>
            </a:r>
            <a:r>
              <a:rPr lang="zh-CN" altLang="en-US" sz="2400">
                <a:solidFill>
                  <a:srgbClr val="0000FF"/>
                </a:solidFill>
              </a:rPr>
              <a:t>，</a:t>
            </a:r>
            <a:r>
              <a:rPr lang="zh-CN" altLang="en-US" sz="2400"/>
              <a:t>比较的是两个指针所指内存区域的</a:t>
            </a:r>
            <a:r>
              <a:rPr lang="zh-CN" altLang="en-US" sz="2400">
                <a:solidFill>
                  <a:srgbClr val="CC3300"/>
                </a:solidFill>
              </a:rPr>
              <a:t>先后次序</a:t>
            </a:r>
            <a:r>
              <a:rPr lang="en-US" altLang="zh-CN" sz="2400">
                <a:solidFill>
                  <a:srgbClr val="CC3300"/>
                </a:solidFill>
              </a:rPr>
              <a:t>.</a:t>
            </a:r>
          </a:p>
          <a:p>
            <a:pPr algn="l" eaLnBrk="1" hangingPunct="1"/>
            <a:r>
              <a:rPr lang="zh-CN" altLang="en-US" sz="2400"/>
              <a:t>语法格式</a:t>
            </a:r>
            <a:r>
              <a:rPr lang="zh-CN" altLang="en-US" sz="2400">
                <a:solidFill>
                  <a:srgbClr val="008000"/>
                </a:solidFill>
              </a:rPr>
              <a:t>：</a:t>
            </a:r>
            <a:r>
              <a:rPr lang="zh-CN" altLang="en-US" sz="2400"/>
              <a:t> </a:t>
            </a:r>
            <a:r>
              <a:rPr lang="zh-CN" altLang="en-US" sz="2400">
                <a:solidFill>
                  <a:srgbClr val="0000FF"/>
                </a:solidFill>
              </a:rPr>
              <a:t>指针表达式  </a:t>
            </a:r>
            <a:r>
              <a:rPr lang="zh-CN" altLang="en-US" sz="2400">
                <a:solidFill>
                  <a:srgbClr val="FF3300"/>
                </a:solidFill>
              </a:rPr>
              <a:t>关系运算符</a:t>
            </a:r>
            <a:r>
              <a:rPr lang="zh-CN" altLang="en-US" sz="2400">
                <a:solidFill>
                  <a:srgbClr val="0000FF"/>
                </a:solidFill>
              </a:rPr>
              <a:t>  指针表达式</a:t>
            </a:r>
            <a:endParaRPr lang="zh-CN" altLang="en-US" sz="2400" b="0"/>
          </a:p>
        </p:txBody>
      </p:sp>
      <p:sp>
        <p:nvSpPr>
          <p:cNvPr id="378888" name="Text Box 8"/>
          <p:cNvSpPr txBox="1">
            <a:spLocks noChangeArrowheads="1"/>
          </p:cNvSpPr>
          <p:nvPr/>
        </p:nvSpPr>
        <p:spPr bwMode="auto">
          <a:xfrm>
            <a:off x="539750" y="5265738"/>
            <a:ext cx="8280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400"/>
              <a:t>例：</a:t>
            </a:r>
            <a:r>
              <a:rPr lang="en-US" altLang="zh-CN" sz="2400"/>
              <a:t>int a[10];  int *p=a, *q=a+3;</a:t>
            </a:r>
          </a:p>
          <a:p>
            <a:pPr algn="l" eaLnBrk="1" hangingPunct="1"/>
            <a:r>
              <a:rPr lang="zh-CN" altLang="en-US" sz="2400"/>
              <a:t>判断以下表达式的值</a:t>
            </a:r>
          </a:p>
          <a:p>
            <a:pPr algn="l" eaLnBrk="1" hangingPunct="1"/>
            <a:r>
              <a:rPr lang="en-US" altLang="zh-CN" sz="2400"/>
              <a:t>p==&amp;a[0]  p==&amp;a[1]  p==q   p+4==q+2   p&lt;a+5   q&gt;a+2</a:t>
            </a:r>
            <a:endParaRPr lang="en-US" altLang="zh-CN" sz="24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2" grpId="0" autoUpdateAnimBg="0"/>
      <p:bldP spid="378883" grpId="0" autoUpdateAnimBg="0"/>
      <p:bldP spid="378884" grpId="0" autoUpdateAnimBg="0"/>
      <p:bldP spid="378885" grpId="0" autoUpdateAnimBg="0"/>
      <p:bldP spid="378886" grpId="0" autoUpdateAnimBg="0"/>
      <p:bldP spid="37888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4CBB166E-D8B8-4A48-B3B6-34EB62BDE3E0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25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79906" name="Rectangle 2"/>
          <p:cNvSpPr>
            <a:spLocks noChangeArrowheads="1"/>
          </p:cNvSpPr>
          <p:nvPr/>
        </p:nvSpPr>
        <p:spPr bwMode="auto">
          <a:xfrm>
            <a:off x="539750" y="188913"/>
            <a:ext cx="77724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 defTabSz="762000" eaLnBrk="0" hangingPunct="0"/>
            <a:r>
              <a:rPr lang="en-US" altLang="zh-CN">
                <a:solidFill>
                  <a:srgbClr val="000066"/>
                </a:solidFill>
              </a:rPr>
              <a:t>4. </a:t>
            </a:r>
            <a:r>
              <a:rPr lang="zh-CN" altLang="en-US">
                <a:solidFill>
                  <a:srgbClr val="000066"/>
                </a:solidFill>
              </a:rPr>
              <a:t>同类指针相减</a:t>
            </a:r>
          </a:p>
        </p:txBody>
      </p:sp>
      <p:sp>
        <p:nvSpPr>
          <p:cNvPr id="379907" name="Rectangle 3"/>
          <p:cNvSpPr>
            <a:spLocks noChangeArrowheads="1"/>
          </p:cNvSpPr>
          <p:nvPr/>
        </p:nvSpPr>
        <p:spPr bwMode="auto">
          <a:xfrm>
            <a:off x="468313" y="765175"/>
            <a:ext cx="8424862" cy="5113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en-US" altLang="zh-CN">
                <a:solidFill>
                  <a:srgbClr val="008000"/>
                </a:solidFill>
              </a:rPr>
              <a:t>      </a:t>
            </a:r>
            <a:r>
              <a:rPr lang="zh-CN" altLang="en-US"/>
              <a:t>同类指针相减时，两个指针应该指向连续存放的同类数据区域。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en-US"/>
              <a:t>  语法 ：</a:t>
            </a:r>
            <a:r>
              <a:rPr lang="en-US" altLang="zh-CN">
                <a:solidFill>
                  <a:srgbClr val="0000FF"/>
                </a:solidFill>
              </a:rPr>
              <a:t>p-q</a:t>
            </a:r>
            <a:r>
              <a:rPr lang="en-US" altLang="zh-CN"/>
              <a:t>  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en-US" altLang="zh-CN"/>
              <a:t>  </a:t>
            </a:r>
            <a:r>
              <a:rPr lang="zh-CN" altLang="en-US"/>
              <a:t>说明：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en-US"/>
              <a:t>   </a:t>
            </a:r>
            <a:r>
              <a:rPr lang="en-US" altLang="zh-CN"/>
              <a:t>p-q </a:t>
            </a:r>
            <a:r>
              <a:rPr lang="zh-CN" altLang="en-US"/>
              <a:t>的值，等于</a:t>
            </a:r>
            <a:r>
              <a:rPr lang="en-US" altLang="zh-CN">
                <a:solidFill>
                  <a:srgbClr val="0000FF"/>
                </a:solidFill>
              </a:rPr>
              <a:t>(p</a:t>
            </a:r>
            <a:r>
              <a:rPr lang="zh-CN" altLang="zh-CN">
                <a:solidFill>
                  <a:srgbClr val="0000FF"/>
                </a:solidFill>
              </a:rPr>
              <a:t>的值</a:t>
            </a:r>
            <a:r>
              <a:rPr lang="en-US" altLang="zh-CN">
                <a:solidFill>
                  <a:srgbClr val="0000FF"/>
                </a:solidFill>
              </a:rPr>
              <a:t>-q</a:t>
            </a:r>
            <a:r>
              <a:rPr lang="zh-CN" altLang="en-US">
                <a:solidFill>
                  <a:srgbClr val="0000FF"/>
                </a:solidFill>
              </a:rPr>
              <a:t>的值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en-US" altLang="zh-CN">
                <a:solidFill>
                  <a:srgbClr val="FF33CC"/>
                </a:solidFill>
              </a:rPr>
              <a:t>/</a:t>
            </a:r>
            <a:r>
              <a:rPr lang="zh-CN" altLang="zh-CN">
                <a:solidFill>
                  <a:srgbClr val="0000FF"/>
                </a:solidFill>
              </a:rPr>
              <a:t>所指类型长度</a:t>
            </a:r>
            <a:r>
              <a:rPr lang="zh-CN" altLang="zh-CN"/>
              <a:t>，</a:t>
            </a:r>
            <a:r>
              <a:rPr lang="zh-CN" altLang="en-US"/>
              <a:t> </a:t>
            </a:r>
            <a:r>
              <a:rPr lang="zh-CN" altLang="zh-CN"/>
              <a:t>即</a:t>
            </a:r>
            <a:r>
              <a:rPr lang="en-US" altLang="zh-CN">
                <a:solidFill>
                  <a:srgbClr val="FF0000"/>
                </a:solidFill>
              </a:rPr>
              <a:t>p,q</a:t>
            </a:r>
            <a:r>
              <a:rPr lang="zh-CN" altLang="en-US">
                <a:solidFill>
                  <a:srgbClr val="FF0000"/>
                </a:solidFill>
              </a:rPr>
              <a:t>两个指针之间数据元素的个数。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en-US"/>
              <a:t>  例如：若有 </a:t>
            </a:r>
            <a:r>
              <a:rPr lang="en-US" altLang="zh-CN"/>
              <a:t>int a[10] , *p,  *q;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en-US" altLang="zh-CN"/>
              <a:t>            p=a;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en-US" altLang="zh-CN"/>
              <a:t>            q=&amp;a[5];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en-US" altLang="zh-CN"/>
              <a:t>  </a:t>
            </a:r>
            <a:r>
              <a:rPr lang="zh-CN" altLang="en-US"/>
              <a:t>则 </a:t>
            </a:r>
            <a:r>
              <a:rPr lang="en-US" altLang="zh-CN"/>
              <a:t>p-q=5</a:t>
            </a:r>
            <a:r>
              <a:rPr lang="zh-CN" altLang="en-US"/>
              <a:t>，表示</a:t>
            </a:r>
            <a:r>
              <a:rPr lang="en-US" altLang="zh-CN"/>
              <a:t>p,q</a:t>
            </a:r>
            <a:r>
              <a:rPr lang="zh-CN" altLang="en-US"/>
              <a:t>之间数据元素的个数是</a:t>
            </a:r>
            <a:r>
              <a:rPr lang="en-US" altLang="zh-CN">
                <a:solidFill>
                  <a:srgbClr val="FF33CC"/>
                </a:solidFill>
              </a:rPr>
              <a:t>5</a:t>
            </a:r>
            <a:r>
              <a:rPr lang="zh-CN" altLang="en-US">
                <a:solidFill>
                  <a:srgbClr val="FF33CC"/>
                </a:solidFill>
              </a:rPr>
              <a:t>。</a:t>
            </a:r>
            <a:r>
              <a:rPr lang="en-US" altLang="en-US"/>
              <a:t>          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9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6" grpId="0" autoUpdateAnimBg="0"/>
      <p:bldP spid="379907" grpId="0" build="p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D2864C94-B125-4776-BEF9-C479658F6DB1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26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755650" y="1484313"/>
            <a:ext cx="8064500" cy="421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>
                <a:latin typeface="Times New Roman" pitchFamily="18" charset="0"/>
              </a:rPr>
              <a:t>格式</a:t>
            </a:r>
            <a:r>
              <a:rPr kumimoji="0" lang="en-US" altLang="zh-CN">
                <a:latin typeface="Times New Roman" pitchFamily="18" charset="0"/>
              </a:rPr>
              <a:t>:    </a:t>
            </a:r>
            <a:r>
              <a:rPr kumimoji="0" lang="en-US" altLang="zh-CN">
                <a:solidFill>
                  <a:srgbClr val="CC0000"/>
                </a:solidFill>
                <a:latin typeface="Times New Roman" pitchFamily="18" charset="0"/>
              </a:rPr>
              <a:t>(</a:t>
            </a:r>
            <a:r>
              <a:rPr kumimoji="0" lang="zh-CN" altLang="en-US">
                <a:solidFill>
                  <a:srgbClr val="CC0000"/>
                </a:solidFill>
                <a:latin typeface="Times New Roman" pitchFamily="18" charset="0"/>
              </a:rPr>
              <a:t>类型名 * </a:t>
            </a:r>
            <a:r>
              <a:rPr kumimoji="0" lang="en-US" altLang="zh-CN">
                <a:solidFill>
                  <a:srgbClr val="CC0000"/>
                </a:solidFill>
                <a:latin typeface="Times New Roman" pitchFamily="18" charset="0"/>
              </a:rPr>
              <a:t>)  </a:t>
            </a:r>
            <a:r>
              <a:rPr kumimoji="0" lang="zh-CN" altLang="en-US">
                <a:solidFill>
                  <a:srgbClr val="CC0000"/>
                </a:solidFill>
                <a:latin typeface="Times New Roman" pitchFamily="18" charset="0"/>
              </a:rPr>
              <a:t>指针表达式</a:t>
            </a: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>
                <a:latin typeface="Times New Roman" pitchFamily="18" charset="0"/>
              </a:rPr>
              <a:t>功能：将指针表达式的值转换成指定类型的指针。</a:t>
            </a: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>
                <a:latin typeface="Times New Roman" pitchFamily="18" charset="0"/>
              </a:rPr>
              <a:t>        例如</a:t>
            </a:r>
            <a:r>
              <a:rPr kumimoji="0" lang="en-US" altLang="zh-CN">
                <a:latin typeface="Times New Roman" pitchFamily="18" charset="0"/>
              </a:rPr>
              <a:t>:</a:t>
            </a: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solidFill>
                  <a:srgbClr val="008000"/>
                </a:solidFill>
                <a:latin typeface="Times New Roman" pitchFamily="18" charset="0"/>
              </a:rPr>
              <a:t>        </a:t>
            </a:r>
            <a:r>
              <a:rPr kumimoji="0" lang="en-US" altLang="zh-CN">
                <a:latin typeface="Times New Roman" pitchFamily="18" charset="0"/>
              </a:rPr>
              <a:t>int *p;</a:t>
            </a: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latin typeface="Times New Roman" pitchFamily="18" charset="0"/>
              </a:rPr>
              <a:t>        double  d, *q=&amp;d;</a:t>
            </a: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latin typeface="Times New Roman" pitchFamily="18" charset="0"/>
              </a:rPr>
              <a:t>        p=(int * )q;</a:t>
            </a: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kumimoji="0" lang="en-US" altLang="zh-CN" sz="3200"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</a:pP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539750" y="549275"/>
            <a:ext cx="739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3200">
                <a:solidFill>
                  <a:srgbClr val="000066"/>
                </a:solidFill>
                <a:latin typeface="Times New Roman" pitchFamily="18" charset="0"/>
              </a:rPr>
              <a:t>5. </a:t>
            </a:r>
            <a:r>
              <a:rPr kumimoji="0" lang="zh-CN" altLang="en-US" sz="3200">
                <a:solidFill>
                  <a:srgbClr val="000066"/>
                </a:solidFill>
                <a:latin typeface="Times New Roman" pitchFamily="18" charset="0"/>
              </a:rPr>
              <a:t>强制类型转换运算</a:t>
            </a:r>
            <a:endParaRPr lang="zh-CN" altLang="en-US" sz="2400" b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E145F369-54BA-4854-AEEB-5633ECBDF35F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27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72738" name="Text Box 2"/>
          <p:cNvSpPr txBox="1">
            <a:spLocks noChangeArrowheads="1"/>
          </p:cNvSpPr>
          <p:nvPr/>
        </p:nvSpPr>
        <p:spPr bwMode="auto">
          <a:xfrm>
            <a:off x="539750" y="188913"/>
            <a:ext cx="7924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</a:rPr>
              <a:t> 9.3.3  </a:t>
            </a:r>
            <a:r>
              <a:rPr lang="zh-CN" altLang="en-US" sz="3200">
                <a:solidFill>
                  <a:srgbClr val="000066"/>
                </a:solidFill>
                <a:latin typeface="Times New Roman" pitchFamily="18" charset="0"/>
              </a:rPr>
              <a:t>通过指针引用数组元素</a:t>
            </a:r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468313" y="765175"/>
            <a:ext cx="8445500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zh-CN" altLang="en-US" sz="2600" dirty="0">
                <a:latin typeface="Times New Roman" pitchFamily="18" charset="0"/>
              </a:rPr>
              <a:t>引用数组中的元素可以用以下方法：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zh-CN" altLang="en-US" sz="2600" dirty="0">
                <a:solidFill>
                  <a:srgbClr val="CC0000"/>
                </a:solidFill>
                <a:latin typeface="Times New Roman" pitchFamily="18" charset="0"/>
              </a:rPr>
              <a:t>    下标法</a:t>
            </a:r>
            <a:r>
              <a:rPr lang="zh-CN" altLang="en-US" sz="2600" dirty="0">
                <a:latin typeface="Times New Roman" pitchFamily="18" charset="0"/>
              </a:rPr>
              <a:t> </a:t>
            </a:r>
            <a:r>
              <a:rPr lang="en-US" altLang="zh-CN" sz="2600" dirty="0">
                <a:latin typeface="Times New Roman" pitchFamily="18" charset="0"/>
              </a:rPr>
              <a:t>:  </a:t>
            </a:r>
            <a:r>
              <a:rPr lang="zh-CN" altLang="en-US" sz="2600" dirty="0">
                <a:latin typeface="Times New Roman" pitchFamily="18" charset="0"/>
              </a:rPr>
              <a:t>如  </a:t>
            </a:r>
            <a:r>
              <a:rPr lang="en-US" altLang="zh-CN" sz="2600" dirty="0">
                <a:latin typeface="Times New Roman" pitchFamily="18" charset="0"/>
              </a:rPr>
              <a:t>a[3],a[i]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US" altLang="zh-CN" sz="2600" dirty="0">
                <a:solidFill>
                  <a:srgbClr val="CC0000"/>
                </a:solidFill>
                <a:latin typeface="Times New Roman" pitchFamily="18" charset="0"/>
              </a:rPr>
              <a:t>    </a:t>
            </a:r>
            <a:r>
              <a:rPr lang="zh-CN" altLang="en-US" sz="2600" dirty="0">
                <a:solidFill>
                  <a:srgbClr val="CC0000"/>
                </a:solidFill>
                <a:latin typeface="Times New Roman" pitchFamily="18" charset="0"/>
              </a:rPr>
              <a:t>指针法</a:t>
            </a:r>
            <a:r>
              <a:rPr lang="en-US" altLang="zh-CN" sz="2600" dirty="0">
                <a:solidFill>
                  <a:srgbClr val="CC0000"/>
                </a:solidFill>
                <a:latin typeface="Times New Roman" pitchFamily="18" charset="0"/>
              </a:rPr>
              <a:t>:</a:t>
            </a:r>
            <a:r>
              <a:rPr lang="en-US" altLang="zh-CN" sz="2600" dirty="0">
                <a:solidFill>
                  <a:schemeClr val="accent1"/>
                </a:solidFill>
                <a:latin typeface="Times New Roman" pitchFamily="18" charset="0"/>
              </a:rPr>
              <a:t>  </a:t>
            </a:r>
            <a:r>
              <a:rPr lang="en-US" altLang="zh-CN" sz="2600" dirty="0">
                <a:latin typeface="Times New Roman" pitchFamily="18" charset="0"/>
              </a:rPr>
              <a:t> </a:t>
            </a:r>
            <a:r>
              <a:rPr lang="zh-CN" altLang="en-US" sz="2600" dirty="0">
                <a:latin typeface="Times New Roman" pitchFamily="18" charset="0"/>
              </a:rPr>
              <a:t>即通过指向数组元素的指针找到所需的元素</a:t>
            </a:r>
            <a:r>
              <a:rPr lang="en-US" altLang="zh-CN" sz="2600" dirty="0">
                <a:latin typeface="Times New Roman" pitchFamily="18" charset="0"/>
              </a:rPr>
              <a:t>. 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US" altLang="zh-CN" sz="2600" dirty="0">
                <a:latin typeface="Times New Roman" pitchFamily="18" charset="0"/>
              </a:rPr>
              <a:t>   </a:t>
            </a:r>
            <a:r>
              <a:rPr lang="zh-CN" altLang="en-US" sz="2600" dirty="0">
                <a:latin typeface="Times New Roman" pitchFamily="18" charset="0"/>
              </a:rPr>
              <a:t>这种方法占内存少</a:t>
            </a:r>
            <a:r>
              <a:rPr lang="en-US" altLang="zh-CN" sz="2600" dirty="0">
                <a:latin typeface="Times New Roman" pitchFamily="18" charset="0"/>
              </a:rPr>
              <a:t>,  </a:t>
            </a:r>
            <a:r>
              <a:rPr lang="zh-CN" altLang="en-US" sz="2600" dirty="0">
                <a:latin typeface="Times New Roman" pitchFamily="18" charset="0"/>
              </a:rPr>
              <a:t>运行速度快</a:t>
            </a:r>
            <a:r>
              <a:rPr lang="en-US" altLang="zh-CN" sz="2600" dirty="0">
                <a:latin typeface="Times New Roman" pitchFamily="18" charset="0"/>
              </a:rPr>
              <a:t>,</a:t>
            </a:r>
            <a:r>
              <a:rPr lang="zh-CN" altLang="en-US" sz="2600" dirty="0">
                <a:latin typeface="Times New Roman" pitchFamily="18" charset="0"/>
              </a:rPr>
              <a:t>程序代码质量高。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zh-CN" altLang="en-US" sz="2600" dirty="0">
                <a:latin typeface="Times New Roman" pitchFamily="18" charset="0"/>
              </a:rPr>
              <a:t> 假设</a:t>
            </a:r>
            <a:r>
              <a:rPr lang="en-US" altLang="zh-CN" sz="2600" dirty="0">
                <a:solidFill>
                  <a:srgbClr val="CC0000"/>
                </a:solidFill>
                <a:latin typeface="Times New Roman" pitchFamily="18" charset="0"/>
              </a:rPr>
              <a:t>p</a:t>
            </a:r>
            <a:r>
              <a:rPr lang="zh-CN" altLang="en-US" sz="2600" dirty="0">
                <a:latin typeface="Times New Roman" pitchFamily="18" charset="0"/>
              </a:rPr>
              <a:t>已定义为指针变量</a:t>
            </a:r>
            <a:r>
              <a:rPr lang="en-US" altLang="zh-CN" sz="2600" dirty="0">
                <a:latin typeface="Times New Roman" pitchFamily="18" charset="0"/>
              </a:rPr>
              <a:t>,</a:t>
            </a:r>
            <a:r>
              <a:rPr lang="zh-CN" altLang="en-US" sz="2600" dirty="0">
                <a:latin typeface="Times New Roman" pitchFamily="18" charset="0"/>
              </a:rPr>
              <a:t>并已赋了一个地址</a:t>
            </a:r>
            <a:r>
              <a:rPr lang="en-US" altLang="zh-CN" sz="2600" dirty="0">
                <a:latin typeface="Times New Roman" pitchFamily="18" charset="0"/>
              </a:rPr>
              <a:t>,</a:t>
            </a:r>
            <a:r>
              <a:rPr lang="zh-CN" altLang="en-US" sz="2600" dirty="0">
                <a:latin typeface="Times New Roman" pitchFamily="18" charset="0"/>
              </a:rPr>
              <a:t>它指向某一个数组元素</a:t>
            </a:r>
            <a:r>
              <a:rPr lang="en-US" altLang="zh-CN" sz="2600" dirty="0">
                <a:latin typeface="Times New Roman" pitchFamily="18" charset="0"/>
              </a:rPr>
              <a:t>. </a:t>
            </a:r>
            <a:r>
              <a:rPr lang="zh-CN" altLang="en-US" sz="2600" dirty="0">
                <a:latin typeface="Times New Roman" pitchFamily="18" charset="0"/>
              </a:rPr>
              <a:t>且有赋值语句</a:t>
            </a:r>
            <a:r>
              <a:rPr lang="en-US" altLang="zh-CN" sz="2600" dirty="0">
                <a:solidFill>
                  <a:srgbClr val="CC0000"/>
                </a:solidFill>
                <a:latin typeface="Times New Roman" pitchFamily="18" charset="0"/>
              </a:rPr>
              <a:t>p= &amp;a[0];</a:t>
            </a:r>
            <a:r>
              <a:rPr lang="en-US" altLang="zh-CN" sz="2600" dirty="0">
                <a:latin typeface="Times New Roman" pitchFamily="18" charset="0"/>
              </a:rPr>
              <a:t>  </a:t>
            </a:r>
            <a:r>
              <a:rPr lang="zh-CN" altLang="en-US" sz="2600" dirty="0">
                <a:latin typeface="Times New Roman" pitchFamily="18" charset="0"/>
              </a:rPr>
              <a:t>则：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600" dirty="0">
                <a:latin typeface="Times New Roman" pitchFamily="18" charset="0"/>
              </a:rPr>
              <a:t>  </a:t>
            </a:r>
            <a:r>
              <a:rPr lang="en-US" altLang="zh-CN" sz="2600" dirty="0">
                <a:solidFill>
                  <a:srgbClr val="FF3300"/>
                </a:solidFill>
                <a:latin typeface="Times New Roman" pitchFamily="18" charset="0"/>
              </a:rPr>
              <a:t>p+1</a:t>
            </a:r>
            <a:r>
              <a:rPr lang="en-US" altLang="zh-CN" sz="2600" dirty="0">
                <a:latin typeface="Times New Roman" pitchFamily="18" charset="0"/>
              </a:rPr>
              <a:t> </a:t>
            </a:r>
            <a:r>
              <a:rPr lang="zh-CN" altLang="en-US" sz="2600" dirty="0">
                <a:latin typeface="Times New Roman" pitchFamily="18" charset="0"/>
              </a:rPr>
              <a:t>表示数组中的</a:t>
            </a:r>
            <a:r>
              <a:rPr lang="zh-CN" altLang="en-US" sz="2600" dirty="0">
                <a:solidFill>
                  <a:srgbClr val="FF3300"/>
                </a:solidFill>
                <a:latin typeface="Times New Roman" pitchFamily="18" charset="0"/>
              </a:rPr>
              <a:t>下一个元素</a:t>
            </a:r>
            <a:r>
              <a:rPr lang="zh-CN" altLang="en-US" sz="2600" dirty="0">
                <a:latin typeface="Times New Roman" pitchFamily="18" charset="0"/>
              </a:rPr>
              <a:t>，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600" dirty="0">
                <a:latin typeface="Times New Roman" pitchFamily="18" charset="0"/>
              </a:rPr>
              <a:t>  </a:t>
            </a:r>
            <a:r>
              <a:rPr lang="en-US" altLang="zh-CN" sz="2600" dirty="0" err="1">
                <a:solidFill>
                  <a:srgbClr val="FF3300"/>
                </a:solidFill>
                <a:latin typeface="Times New Roman" pitchFamily="18" charset="0"/>
              </a:rPr>
              <a:t>a+i</a:t>
            </a:r>
            <a:r>
              <a:rPr lang="zh-CN" altLang="zh-CN" sz="2600" dirty="0">
                <a:latin typeface="Times New Roman" pitchFamily="18" charset="0"/>
              </a:rPr>
              <a:t>和</a:t>
            </a:r>
            <a:r>
              <a:rPr lang="en-US" altLang="zh-CN" sz="2600" dirty="0" err="1">
                <a:solidFill>
                  <a:srgbClr val="FF3300"/>
                </a:solidFill>
                <a:latin typeface="Times New Roman" pitchFamily="18" charset="0"/>
              </a:rPr>
              <a:t>p+i</a:t>
            </a:r>
            <a:r>
              <a:rPr lang="zh-CN" altLang="zh-CN" sz="2600" dirty="0">
                <a:latin typeface="Times New Roman" pitchFamily="18" charset="0"/>
              </a:rPr>
              <a:t>都是</a:t>
            </a:r>
            <a:r>
              <a:rPr lang="en-US" altLang="zh-CN" sz="2600" dirty="0">
                <a:solidFill>
                  <a:srgbClr val="006600"/>
                </a:solidFill>
                <a:latin typeface="Times New Roman" pitchFamily="18" charset="0"/>
              </a:rPr>
              <a:t>a[i]</a:t>
            </a:r>
            <a:r>
              <a:rPr lang="en-US" altLang="zh-CN" sz="2600" dirty="0">
                <a:latin typeface="Times New Roman" pitchFamily="18" charset="0"/>
              </a:rPr>
              <a:t> </a:t>
            </a:r>
            <a:r>
              <a:rPr lang="zh-CN" altLang="zh-CN" sz="2600" dirty="0">
                <a:latin typeface="Times New Roman" pitchFamily="18" charset="0"/>
              </a:rPr>
              <a:t>的地址，</a:t>
            </a:r>
            <a:r>
              <a:rPr lang="zh-CN" altLang="en-US" sz="2600" dirty="0">
                <a:latin typeface="Times New Roman" pitchFamily="18" charset="0"/>
              </a:rPr>
              <a:t>都</a:t>
            </a:r>
            <a:r>
              <a:rPr lang="zh-CN" altLang="zh-CN" sz="2600" dirty="0">
                <a:latin typeface="Times New Roman" pitchFamily="18" charset="0"/>
              </a:rPr>
              <a:t>指向</a:t>
            </a:r>
            <a:r>
              <a:rPr lang="en-US" altLang="zh-CN" sz="2600" dirty="0">
                <a:solidFill>
                  <a:srgbClr val="006600"/>
                </a:solidFill>
                <a:latin typeface="Times New Roman" pitchFamily="18" charset="0"/>
              </a:rPr>
              <a:t>a[i].</a:t>
            </a:r>
            <a:endParaRPr lang="en-US" altLang="zh-CN" sz="2600" dirty="0">
              <a:latin typeface="Times New Roman" pitchFamily="18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600" dirty="0">
                <a:latin typeface="Times New Roman" pitchFamily="18" charset="0"/>
              </a:rPr>
              <a:t>  </a:t>
            </a:r>
            <a:r>
              <a:rPr lang="en-US" altLang="zh-CN" sz="2600" dirty="0">
                <a:solidFill>
                  <a:srgbClr val="CC0000"/>
                </a:solidFill>
                <a:latin typeface="Times New Roman" pitchFamily="18" charset="0"/>
              </a:rPr>
              <a:t>*(</a:t>
            </a:r>
            <a:r>
              <a:rPr lang="en-US" altLang="zh-CN" sz="2600" dirty="0" err="1">
                <a:solidFill>
                  <a:srgbClr val="CC0000"/>
                </a:solidFill>
                <a:latin typeface="Times New Roman" pitchFamily="18" charset="0"/>
              </a:rPr>
              <a:t>a+i</a:t>
            </a:r>
            <a:r>
              <a:rPr lang="en-US" altLang="zh-CN" sz="2600" dirty="0">
                <a:solidFill>
                  <a:srgbClr val="CC0000"/>
                </a:solidFill>
                <a:latin typeface="Times New Roman" pitchFamily="18" charset="0"/>
              </a:rPr>
              <a:t>)</a:t>
            </a:r>
            <a:r>
              <a:rPr lang="en-US" altLang="zh-CN" sz="2600" dirty="0">
                <a:latin typeface="Times New Roman" pitchFamily="18" charset="0"/>
              </a:rPr>
              <a:t> </a:t>
            </a:r>
            <a:r>
              <a:rPr lang="zh-CN" altLang="zh-CN" sz="2600" dirty="0">
                <a:latin typeface="Times New Roman" pitchFamily="18" charset="0"/>
              </a:rPr>
              <a:t>或 </a:t>
            </a:r>
            <a:r>
              <a:rPr lang="zh-CN" altLang="zh-CN" sz="2600" dirty="0">
                <a:solidFill>
                  <a:srgbClr val="CC0000"/>
                </a:solidFill>
                <a:latin typeface="Times New Roman" pitchFamily="18" charset="0"/>
              </a:rPr>
              <a:t>*(</a:t>
            </a:r>
            <a:r>
              <a:rPr lang="en-US" altLang="zh-CN" sz="2600" dirty="0" err="1">
                <a:solidFill>
                  <a:srgbClr val="CC0000"/>
                </a:solidFill>
                <a:latin typeface="Times New Roman" pitchFamily="18" charset="0"/>
              </a:rPr>
              <a:t>p+i</a:t>
            </a:r>
            <a:r>
              <a:rPr lang="en-US" altLang="zh-CN" sz="2600" dirty="0">
                <a:solidFill>
                  <a:srgbClr val="CC0000"/>
                </a:solidFill>
                <a:latin typeface="Times New Roman" pitchFamily="18" charset="0"/>
              </a:rPr>
              <a:t>)</a:t>
            </a:r>
            <a:r>
              <a:rPr lang="zh-CN" altLang="zh-CN" sz="2600" dirty="0">
                <a:latin typeface="Times New Roman" pitchFamily="18" charset="0"/>
              </a:rPr>
              <a:t>是</a:t>
            </a:r>
            <a:r>
              <a:rPr lang="en-US" altLang="zh-CN" sz="2600" dirty="0">
                <a:latin typeface="Times New Roman" pitchFamily="18" charset="0"/>
              </a:rPr>
              <a:t>  </a:t>
            </a:r>
            <a:r>
              <a:rPr lang="en-US" altLang="zh-CN" sz="2600" dirty="0" err="1">
                <a:solidFill>
                  <a:srgbClr val="CC0000"/>
                </a:solidFill>
                <a:latin typeface="Times New Roman" pitchFamily="18" charset="0"/>
              </a:rPr>
              <a:t>a+i</a:t>
            </a:r>
            <a:r>
              <a:rPr lang="en-US" altLang="zh-CN" sz="2600" dirty="0">
                <a:solidFill>
                  <a:srgbClr val="CC0000"/>
                </a:solidFill>
                <a:latin typeface="Times New Roman" pitchFamily="18" charset="0"/>
              </a:rPr>
              <a:t>  </a:t>
            </a:r>
            <a:r>
              <a:rPr lang="zh-CN" altLang="en-US" sz="2600" dirty="0">
                <a:latin typeface="Times New Roman" pitchFamily="18" charset="0"/>
              </a:rPr>
              <a:t>或  </a:t>
            </a:r>
            <a:r>
              <a:rPr lang="en-US" altLang="zh-CN" sz="2600" dirty="0" err="1">
                <a:solidFill>
                  <a:srgbClr val="CC0000"/>
                </a:solidFill>
                <a:latin typeface="Times New Roman" pitchFamily="18" charset="0"/>
              </a:rPr>
              <a:t>p+i</a:t>
            </a:r>
            <a:r>
              <a:rPr lang="en-US" altLang="zh-CN" sz="2600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zh-CN" altLang="en-US" sz="2600" dirty="0">
                <a:latin typeface="Times New Roman" pitchFamily="18" charset="0"/>
              </a:rPr>
              <a:t>所指向的数组元素。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600" dirty="0">
                <a:latin typeface="Times New Roman" pitchFamily="18" charset="0"/>
              </a:rPr>
              <a:t>  指向数组的指针变量也可带有下标，如</a:t>
            </a:r>
            <a:r>
              <a:rPr lang="en-US" altLang="zh-CN" sz="2600" dirty="0">
                <a:solidFill>
                  <a:srgbClr val="CC0000"/>
                </a:solidFill>
                <a:latin typeface="Times New Roman" pitchFamily="18" charset="0"/>
              </a:rPr>
              <a:t>p[i]</a:t>
            </a:r>
            <a:r>
              <a:rPr lang="zh-CN" altLang="en-US" sz="2600" dirty="0">
                <a:latin typeface="Times New Roman" pitchFamily="18" charset="0"/>
              </a:rPr>
              <a:t>与</a:t>
            </a:r>
            <a:r>
              <a:rPr lang="zh-CN" altLang="en-US" sz="2600" dirty="0">
                <a:solidFill>
                  <a:srgbClr val="CC0000"/>
                </a:solidFill>
                <a:latin typeface="Times New Roman" pitchFamily="18" charset="0"/>
              </a:rPr>
              <a:t>*</a:t>
            </a:r>
            <a:r>
              <a:rPr lang="en-US" altLang="zh-CN" sz="2600" dirty="0">
                <a:solidFill>
                  <a:srgbClr val="CC0000"/>
                </a:solidFill>
                <a:latin typeface="Times New Roman" pitchFamily="18" charset="0"/>
              </a:rPr>
              <a:t>(</a:t>
            </a:r>
            <a:r>
              <a:rPr lang="en-US" altLang="zh-CN" sz="2600" dirty="0" err="1">
                <a:solidFill>
                  <a:srgbClr val="CC0000"/>
                </a:solidFill>
                <a:latin typeface="Times New Roman" pitchFamily="18" charset="0"/>
              </a:rPr>
              <a:t>p+i</a:t>
            </a:r>
            <a:r>
              <a:rPr lang="en-US" altLang="zh-CN" sz="2600" dirty="0">
                <a:solidFill>
                  <a:srgbClr val="CC0000"/>
                </a:solidFill>
                <a:latin typeface="Times New Roman" pitchFamily="18" charset="0"/>
              </a:rPr>
              <a:t>)</a:t>
            </a:r>
            <a:r>
              <a:rPr lang="zh-CN" altLang="zh-CN" sz="2600" dirty="0">
                <a:latin typeface="Times New Roman" pitchFamily="18" charset="0"/>
              </a:rPr>
              <a:t>等价。</a:t>
            </a:r>
            <a:endParaRPr lang="zh-CN" altLang="en-US" sz="2600" dirty="0">
              <a:latin typeface="Times New Roman" pitchFamily="18" charset="0"/>
            </a:endParaRPr>
          </a:p>
        </p:txBody>
      </p:sp>
      <p:sp>
        <p:nvSpPr>
          <p:cNvPr id="372740" name="Rectangle 4"/>
          <p:cNvSpPr>
            <a:spLocks noChangeArrowheads="1"/>
          </p:cNvSpPr>
          <p:nvPr/>
        </p:nvSpPr>
        <p:spPr bwMode="auto">
          <a:xfrm>
            <a:off x="5580063" y="1196975"/>
            <a:ext cx="3563937" cy="1431925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107763" dir="189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buFont typeface="Wingdings" pitchFamily="2" charset="2"/>
              <a:buChar char="v"/>
            </a:pPr>
            <a:r>
              <a:rPr lang="zh-CN" altLang="zh-CN" sz="2200"/>
              <a:t>对下标为</a:t>
            </a:r>
            <a:r>
              <a:rPr lang="en-US" altLang="zh-CN" sz="2200"/>
              <a:t>i</a:t>
            </a:r>
            <a:r>
              <a:rPr lang="zh-CN" altLang="zh-CN" sz="2200"/>
              <a:t>的元素访问：</a:t>
            </a:r>
            <a:r>
              <a:rPr lang="zh-CN" altLang="zh-CN" sz="2200">
                <a:solidFill>
                  <a:srgbClr val="00FFFF"/>
                </a:solidFill>
              </a:rPr>
              <a:t>  </a:t>
            </a:r>
            <a:r>
              <a:rPr lang="en-US" altLang="zh-CN" sz="2200">
                <a:solidFill>
                  <a:srgbClr val="990000"/>
                </a:solidFill>
              </a:rPr>
              <a:t>a[i],*(a+i),*(p+i),p[i]</a:t>
            </a:r>
          </a:p>
          <a:p>
            <a:pPr algn="l" eaLnBrk="0" hangingPunct="0">
              <a:buFont typeface="Wingdings" pitchFamily="2" charset="2"/>
              <a:buChar char="v"/>
            </a:pPr>
            <a:r>
              <a:rPr lang="zh-CN" altLang="zh-CN" sz="2200"/>
              <a:t>对</a:t>
            </a:r>
            <a:r>
              <a:rPr lang="en-US" altLang="zh-CN" sz="2200"/>
              <a:t>a[i]</a:t>
            </a:r>
            <a:r>
              <a:rPr lang="zh-CN" altLang="zh-CN" sz="2200"/>
              <a:t>的地址表示：</a:t>
            </a:r>
          </a:p>
          <a:p>
            <a:pPr algn="l" eaLnBrk="0" hangingPunct="0">
              <a:buFont typeface="Wingdings" pitchFamily="2" charset="2"/>
              <a:buNone/>
            </a:pPr>
            <a:r>
              <a:rPr lang="zh-CN" altLang="zh-CN" sz="2200"/>
              <a:t>  </a:t>
            </a:r>
            <a:r>
              <a:rPr lang="zh-CN" altLang="zh-CN" sz="2200">
                <a:solidFill>
                  <a:srgbClr val="990000"/>
                </a:solidFill>
              </a:rPr>
              <a:t>&amp;</a:t>
            </a:r>
            <a:r>
              <a:rPr lang="en-US" altLang="zh-CN" sz="2200">
                <a:solidFill>
                  <a:srgbClr val="990000"/>
                </a:solidFill>
              </a:rPr>
              <a:t>a[i],a+i,p+i,&amp;p[i]</a:t>
            </a:r>
            <a:r>
              <a:rPr lang="en-US" altLang="zh-CN" sz="220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3727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372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372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372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8" grpId="0" autoUpdateAnimBg="0"/>
      <p:bldP spid="372739" grpId="0" build="p"/>
      <p:bldP spid="372740" grpId="0" build="p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48F6EF82-7870-4A68-9D68-4F516C9F684A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28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38946" name="Rectangle 2"/>
          <p:cNvSpPr>
            <a:spLocks noChangeArrowheads="1"/>
          </p:cNvSpPr>
          <p:nvPr/>
        </p:nvSpPr>
        <p:spPr bwMode="auto">
          <a:xfrm>
            <a:off x="539750" y="0"/>
            <a:ext cx="77724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/>
            <a:r>
              <a:rPr kumimoji="0" lang="zh-CN" altLang="en-US">
                <a:latin typeface="Times New Roman" pitchFamily="18" charset="0"/>
              </a:rPr>
              <a:t>例</a:t>
            </a:r>
            <a:r>
              <a:rPr kumimoji="0" lang="en-US" altLang="zh-CN">
                <a:latin typeface="Times New Roman" pitchFamily="18" charset="0"/>
              </a:rPr>
              <a:t>: </a:t>
            </a:r>
            <a:r>
              <a:rPr kumimoji="0" lang="zh-CN" altLang="en-US">
                <a:latin typeface="Times New Roman" pitchFamily="18" charset="0"/>
              </a:rPr>
              <a:t>用三种方法输出数组全部元素。</a:t>
            </a:r>
            <a:endParaRPr kumimoji="0" lang="zh-CN" altLang="en-US" b="0">
              <a:latin typeface="Times New Roman" pitchFamily="18" charset="0"/>
            </a:endParaRPr>
          </a:p>
        </p:txBody>
      </p:sp>
      <p:sp>
        <p:nvSpPr>
          <p:cNvPr id="338947" name="Rectangle 3"/>
          <p:cNvSpPr>
            <a:spLocks noChangeArrowheads="1"/>
          </p:cNvSpPr>
          <p:nvPr/>
        </p:nvSpPr>
        <p:spPr bwMode="auto">
          <a:xfrm>
            <a:off x="539750" y="1052513"/>
            <a:ext cx="3886200" cy="4572000"/>
          </a:xfrm>
          <a:prstGeom prst="rect">
            <a:avLst/>
          </a:prstGeom>
          <a:solidFill>
            <a:srgbClr val="FFFFCC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kumimoji="0" lang="zh-CN" altLang="en-US" sz="2400">
                <a:latin typeface="Times New Roman" pitchFamily="18" charset="0"/>
              </a:rPr>
              <a:t>下标法</a:t>
            </a:r>
            <a:r>
              <a:rPr kumimoji="0" lang="zh-CN" altLang="en-US">
                <a:latin typeface="Times New Roman" pitchFamily="18" charset="0"/>
              </a:rPr>
              <a:t>：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latin typeface="Times New Roman" pitchFamily="18" charset="0"/>
              </a:rPr>
              <a:t>main( 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latin typeface="Times New Roman" pitchFamily="18" charset="0"/>
              </a:rPr>
              <a:t>{  int a[10], i;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latin typeface="Times New Roman" pitchFamily="18" charset="0"/>
              </a:rPr>
              <a:t>    </a:t>
            </a:r>
            <a:r>
              <a:rPr kumimoji="0" lang="en-US" altLang="zh-CN">
                <a:solidFill>
                  <a:schemeClr val="hlink"/>
                </a:solidFill>
                <a:latin typeface="Times New Roman" pitchFamily="18" charset="0"/>
              </a:rPr>
              <a:t>for(i=0;i&lt;10;i++)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solidFill>
                  <a:schemeClr val="hlink"/>
                </a:solidFill>
                <a:latin typeface="Times New Roman" pitchFamily="18" charset="0"/>
              </a:rPr>
              <a:t>        scanf(“%d”,&amp;a[i]);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latin typeface="Times New Roman" pitchFamily="18" charset="0"/>
              </a:rPr>
              <a:t>  printf(“\n”);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latin typeface="Times New Roman" pitchFamily="18" charset="0"/>
              </a:rPr>
              <a:t>  </a:t>
            </a:r>
            <a:r>
              <a:rPr kumimoji="0" lang="en-US" altLang="zh-CN">
                <a:solidFill>
                  <a:srgbClr val="CC3300"/>
                </a:solidFill>
                <a:latin typeface="Times New Roman" pitchFamily="18" charset="0"/>
              </a:rPr>
              <a:t>for(i=0;i&lt;10;i++)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solidFill>
                  <a:srgbClr val="CC3300"/>
                </a:solidFill>
                <a:latin typeface="Times New Roman" pitchFamily="18" charset="0"/>
              </a:rPr>
              <a:t>     printf(“%5d”,a[i]);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latin typeface="Times New Roman" pitchFamily="18" charset="0"/>
              </a:rPr>
              <a:t> }</a:t>
            </a:r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4572000" y="1125538"/>
            <a:ext cx="4249738" cy="4572000"/>
          </a:xfrm>
          <a:prstGeom prst="rect">
            <a:avLst/>
          </a:prstGeom>
          <a:solidFill>
            <a:srgbClr val="CCECFF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kumimoji="0" lang="zh-CN" altLang="en-US" sz="2400"/>
              <a:t>地址法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2400"/>
              <a:t>（通过数组名计算数组元素地址）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/>
              <a:t>for(i=0;i&lt;10;i++)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/>
              <a:t>printf(“%5d”,*(a+i));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kumimoji="0" lang="en-US" altLang="zh-CN"/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kumimoji="0" lang="zh-CN" altLang="en-US" sz="2400"/>
              <a:t>指针法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/>
              <a:t>for(p=a;p&lt;(a+10);p++)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/>
              <a:t>printf(“%5d”,*p );</a:t>
            </a:r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>
            <a:off x="1403350" y="5805488"/>
            <a:ext cx="3024188" cy="865187"/>
          </a:xfrm>
          <a:prstGeom prst="wedgeRectCallout">
            <a:avLst>
              <a:gd name="adj1" fmla="val 84593"/>
              <a:gd name="adj2" fmla="val -157523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能否使用数组名控制循环，</a:t>
            </a:r>
            <a:r>
              <a:rPr lang="en-US" altLang="zh-CN"/>
              <a:t>a++</a:t>
            </a:r>
            <a:r>
              <a:rPr lang="zh-CN" altLang="en-US"/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389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3389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338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338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338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338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338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338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338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 autoUpdateAnimBg="0"/>
      <p:bldP spid="338947" grpId="0" build="p" animBg="1" autoUpdateAnimBg="0"/>
      <p:bldP spid="338948" grpId="0" build="p" animBg="1" autoUpdateAnimBg="0"/>
      <p:bldP spid="307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417" name="Group 65"/>
          <p:cNvGraphicFramePr>
            <a:graphicFrameLocks noGrp="1"/>
          </p:cNvGraphicFramePr>
          <p:nvPr>
            <p:ph/>
          </p:nvPr>
        </p:nvGraphicFramePr>
        <p:xfrm>
          <a:off x="173038" y="620713"/>
          <a:ext cx="8820150" cy="2987674"/>
        </p:xfrm>
        <a:graphic>
          <a:graphicData uri="http://schemas.openxmlformats.org/drawingml/2006/table">
            <a:tbl>
              <a:tblPr/>
              <a:tblGrid>
                <a:gridCol w="220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97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引用方式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数组元素地址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数组元素值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特点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351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下标</a:t>
                      </a:r>
                    </a:p>
                  </a:txBody>
                  <a:tcPr marL="90000" marR="90000" marT="46810" marB="4681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&amp;a[i]</a:t>
                      </a:r>
                    </a:p>
                  </a:txBody>
                  <a:tcPr marL="90000" marR="90000" marT="46810" marB="468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a[i]</a:t>
                      </a:r>
                    </a:p>
                  </a:txBody>
                  <a:tcPr marL="90000" marR="90000" marT="46810" marB="468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引用速度慢，要先计算转换成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a+i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，指向该元素后存取，直观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513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a+i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(a+i)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97">
                <a:tc rowSpan="2"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指针</a:t>
                      </a:r>
                    </a:p>
                  </a:txBody>
                  <a:tcPr marL="90000" marR="90000" marT="46810" marB="4681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p+i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(p+i),p[i]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速度快，不直观，与当前指针位置有关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2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p++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015" name="Text Box 59"/>
          <p:cNvSpPr txBox="1">
            <a:spLocks noChangeArrowheads="1"/>
          </p:cNvSpPr>
          <p:nvPr/>
        </p:nvSpPr>
        <p:spPr bwMode="auto">
          <a:xfrm>
            <a:off x="1835150" y="0"/>
            <a:ext cx="540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CC3300"/>
                </a:solidFill>
              </a:rPr>
              <a:t>三种引用方式比较</a:t>
            </a:r>
          </a:p>
        </p:txBody>
      </p:sp>
      <p:sp>
        <p:nvSpPr>
          <p:cNvPr id="100413" name="Rectangle 61"/>
          <p:cNvSpPr>
            <a:spLocks noChangeArrowheads="1"/>
          </p:cNvSpPr>
          <p:nvPr/>
        </p:nvSpPr>
        <p:spPr bwMode="auto">
          <a:xfrm>
            <a:off x="323850" y="3789363"/>
            <a:ext cx="8820150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en-US" altLang="zh-CN" sz="2200" dirty="0">
                <a:solidFill>
                  <a:srgbClr val="CC3300"/>
                </a:solidFill>
              </a:rPr>
              <a:t>1</a:t>
            </a:r>
            <a:r>
              <a:rPr lang="zh-CN" altLang="en-US" sz="2200" dirty="0">
                <a:solidFill>
                  <a:srgbClr val="CC3300"/>
                </a:solidFill>
              </a:rPr>
              <a:t>） </a:t>
            </a:r>
            <a:r>
              <a:rPr lang="en-US" altLang="zh-CN" sz="2200" dirty="0">
                <a:solidFill>
                  <a:srgbClr val="CC3300"/>
                </a:solidFill>
              </a:rPr>
              <a:t>p</a:t>
            </a:r>
            <a:r>
              <a:rPr lang="zh-CN" altLang="en-US" sz="2200" dirty="0">
                <a:solidFill>
                  <a:srgbClr val="CC3300"/>
                </a:solidFill>
              </a:rPr>
              <a:t>与</a:t>
            </a:r>
            <a:r>
              <a:rPr lang="en-US" altLang="zh-CN" sz="2200" dirty="0">
                <a:solidFill>
                  <a:srgbClr val="CC3300"/>
                </a:solidFill>
              </a:rPr>
              <a:t>a</a:t>
            </a:r>
            <a:r>
              <a:rPr lang="zh-CN" altLang="en-US" sz="2200" dirty="0">
                <a:solidFill>
                  <a:srgbClr val="CC3300"/>
                </a:solidFill>
              </a:rPr>
              <a:t>的区别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en-US" sz="2200" dirty="0"/>
              <a:t>两者都表示数组的地址，在表现形式上可以互换，但本质不同，</a:t>
            </a:r>
            <a:r>
              <a:rPr lang="en-US" altLang="zh-CN" sz="2200" dirty="0"/>
              <a:t>p</a:t>
            </a:r>
            <a:r>
              <a:rPr lang="zh-CN" altLang="en-US" sz="2200" dirty="0"/>
              <a:t>是变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en-US" sz="2200" dirty="0"/>
              <a:t>量</a:t>
            </a:r>
            <a:r>
              <a:rPr lang="en-US" altLang="zh-CN" sz="2200" dirty="0"/>
              <a:t>,</a:t>
            </a:r>
            <a:r>
              <a:rPr lang="zh-CN" altLang="en-US" sz="2200" dirty="0"/>
              <a:t>可以进行</a:t>
            </a:r>
            <a:r>
              <a:rPr lang="en-US" altLang="zh-CN" sz="2200" dirty="0"/>
              <a:t>p++</a:t>
            </a:r>
            <a:r>
              <a:rPr lang="zh-CN" altLang="en-US" sz="2200" dirty="0"/>
              <a:t>，</a:t>
            </a:r>
            <a:r>
              <a:rPr lang="en-US" altLang="zh-CN" sz="2200" dirty="0"/>
              <a:t>p--</a:t>
            </a:r>
            <a:r>
              <a:rPr lang="zh-CN" altLang="en-US" sz="2200" dirty="0"/>
              <a:t>改变</a:t>
            </a:r>
            <a:r>
              <a:rPr lang="en-US" altLang="zh-CN" sz="2200" dirty="0"/>
              <a:t>p</a:t>
            </a:r>
            <a:r>
              <a:rPr lang="zh-CN" altLang="en-US" sz="2200" dirty="0"/>
              <a:t>的值；</a:t>
            </a:r>
            <a:r>
              <a:rPr lang="en-US" altLang="zh-CN" sz="2200" dirty="0"/>
              <a:t>a</a:t>
            </a:r>
            <a:r>
              <a:rPr lang="zh-CN" altLang="en-US" sz="2200" dirty="0"/>
              <a:t>是常量，不能进行</a:t>
            </a:r>
            <a:r>
              <a:rPr lang="en-US" altLang="zh-CN" sz="2200" dirty="0"/>
              <a:t>a++,a—</a:t>
            </a:r>
            <a:r>
              <a:rPr lang="zh-CN" altLang="en-US" sz="2200" dirty="0"/>
              <a:t>运算。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en-US" altLang="zh-CN" sz="2200" dirty="0">
                <a:solidFill>
                  <a:srgbClr val="CC3300"/>
                </a:solidFill>
              </a:rPr>
              <a:t>2</a:t>
            </a:r>
            <a:r>
              <a:rPr lang="zh-CN" altLang="en-US" sz="2200" dirty="0">
                <a:solidFill>
                  <a:srgbClr val="CC3300"/>
                </a:solidFill>
              </a:rPr>
              <a:t>）*</a:t>
            </a:r>
            <a:r>
              <a:rPr lang="en-US" altLang="zh-CN" sz="2200" dirty="0">
                <a:solidFill>
                  <a:srgbClr val="CC3300"/>
                </a:solidFill>
              </a:rPr>
              <a:t>p++</a:t>
            </a:r>
            <a:r>
              <a:rPr lang="zh-CN" altLang="en-US" sz="2200" dirty="0">
                <a:solidFill>
                  <a:srgbClr val="CC3300"/>
                </a:solidFill>
              </a:rPr>
              <a:t>与</a:t>
            </a:r>
            <a:r>
              <a:rPr lang="en-US" altLang="zh-CN" sz="2200" dirty="0">
                <a:solidFill>
                  <a:srgbClr val="CC3300"/>
                </a:solidFill>
              </a:rPr>
              <a:t>(*p)++</a:t>
            </a:r>
            <a:r>
              <a:rPr lang="zh-CN" altLang="en-US" sz="2200" dirty="0">
                <a:solidFill>
                  <a:srgbClr val="CC3300"/>
                </a:solidFill>
              </a:rPr>
              <a:t>的区别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en-US" sz="2200" dirty="0"/>
              <a:t>*</a:t>
            </a:r>
            <a:r>
              <a:rPr lang="en-US" altLang="zh-CN" sz="2200" dirty="0"/>
              <a:t>p++</a:t>
            </a:r>
            <a:r>
              <a:rPr lang="zh-CN" altLang="en-US" sz="2200" dirty="0"/>
              <a:t>的</a:t>
            </a:r>
            <a:r>
              <a:rPr lang="en-US" altLang="zh-CN" sz="2200" dirty="0"/>
              <a:t>++</a:t>
            </a:r>
            <a:r>
              <a:rPr lang="zh-CN" altLang="en-US" sz="2200" dirty="0"/>
              <a:t>运算作用于指针变量，即取指针所指对象的值后，再对指针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en-US" sz="2200" dirty="0"/>
              <a:t>进行</a:t>
            </a:r>
            <a:r>
              <a:rPr lang="en-US" altLang="zh-CN" sz="2200" dirty="0"/>
              <a:t>++</a:t>
            </a:r>
            <a:r>
              <a:rPr lang="zh-CN" altLang="en-US" sz="2200" dirty="0"/>
              <a:t>运算，改变的是指针变量的值；而</a:t>
            </a:r>
            <a:r>
              <a:rPr lang="en-US" altLang="zh-CN" sz="2200" dirty="0"/>
              <a:t>(*p)++</a:t>
            </a:r>
            <a:r>
              <a:rPr lang="zh-CN" altLang="en-US" sz="2200" dirty="0"/>
              <a:t>的</a:t>
            </a:r>
            <a:r>
              <a:rPr lang="en-US" altLang="zh-CN" sz="2200" dirty="0"/>
              <a:t>++</a:t>
            </a:r>
            <a:r>
              <a:rPr lang="zh-CN" altLang="en-US" sz="2200" dirty="0"/>
              <a:t>运算作用于指针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zh-CN" altLang="en-US" sz="2200" dirty="0"/>
              <a:t>变量所指对象，即取指针所指对象的值，加</a:t>
            </a:r>
            <a:r>
              <a:rPr lang="en-US" altLang="zh-CN" sz="2200" dirty="0"/>
              <a:t>1</a:t>
            </a:r>
            <a:r>
              <a:rPr lang="zh-CN" altLang="en-US" sz="2200" dirty="0"/>
              <a:t>后再付给对象。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endParaRPr lang="zh-CN" altLang="en-US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1693DD12-1FED-4CAF-A23B-072B4927E022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3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975" y="260350"/>
            <a:ext cx="4876800" cy="685800"/>
          </a:xfr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 b="0">
                <a:effectLst/>
                <a:latin typeface="黑体" pitchFamily="2" charset="-122"/>
                <a:ea typeface="黑体" pitchFamily="2" charset="-122"/>
              </a:rPr>
              <a:t>预 备 知 识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900113" y="2133600"/>
            <a:ext cx="7786687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CC0000"/>
                </a:solidFill>
                <a:latin typeface="Times New Roman" pitchFamily="18" charset="0"/>
              </a:rPr>
              <a:t>内存</a:t>
            </a:r>
            <a:r>
              <a:rPr lang="zh-CN" altLang="en-US" sz="3200">
                <a:latin typeface="Times New Roman" pitchFamily="18" charset="0"/>
              </a:rPr>
              <a:t>就是内部存储器，是由存储单元组成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的，它的特点是存储单元是线性连续 的。</a:t>
            </a:r>
            <a:endParaRPr lang="en-US" altLang="zh-CN" sz="3200">
              <a:latin typeface="Times New Roman" pitchFamily="18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存储单元的最小单位是</a:t>
            </a:r>
            <a:r>
              <a:rPr lang="zh-CN" altLang="en-US" sz="3200">
                <a:solidFill>
                  <a:srgbClr val="CC0000"/>
                </a:solidFill>
                <a:latin typeface="Times New Roman" pitchFamily="18" charset="0"/>
              </a:rPr>
              <a:t>字节</a:t>
            </a:r>
            <a:r>
              <a:rPr lang="zh-CN" altLang="en-US" sz="3200">
                <a:latin typeface="Times New Roman" pitchFamily="18" charset="0"/>
              </a:rPr>
              <a:t>。</a:t>
            </a:r>
            <a:r>
              <a:rPr lang="zh-CN" altLang="en-US" sz="3200">
                <a:solidFill>
                  <a:srgbClr val="FFFF00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157700" name="Picture 4" descr="04031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7848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304800" y="1371600"/>
            <a:ext cx="350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>
                <a:latin typeface="Times New Roman" pitchFamily="18" charset="0"/>
              </a:rPr>
              <a:t>1.  </a:t>
            </a:r>
            <a:r>
              <a:rPr lang="zh-CN" altLang="en-US" sz="3200">
                <a:latin typeface="Times New Roman" pitchFamily="18" charset="0"/>
              </a:rPr>
              <a:t>内存的概念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autoUpdateAnimBg="0"/>
      <p:bldP spid="15770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BD3005A7-6B16-4904-AC06-C0D135BD4218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30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39970" name="Rectangle 2"/>
          <p:cNvSpPr>
            <a:spLocks noChangeArrowheads="1"/>
          </p:cNvSpPr>
          <p:nvPr/>
        </p:nvSpPr>
        <p:spPr bwMode="auto">
          <a:xfrm>
            <a:off x="468313" y="0"/>
            <a:ext cx="77724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 defTabSz="762000" eaLnBrk="0" hangingPunct="0">
              <a:defRPr/>
            </a:pPr>
            <a:r>
              <a:rPr lang="en-US" altLang="zh-CN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[</a:t>
            </a:r>
            <a:r>
              <a:rPr lang="zh-CN" altLang="en-US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9-3]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用指针访问数组元素。</a:t>
            </a:r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1116013" y="765175"/>
            <a:ext cx="6877050" cy="5257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defTabSz="762000"/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342900" indent="-342900" algn="l" defTabSz="762000"/>
            <a:r>
              <a:rPr lang="en-US" altLang="zh-CN" dirty="0" err="1"/>
              <a:t>int</a:t>
            </a:r>
            <a:r>
              <a:rPr lang="en-US" altLang="zh-CN" dirty="0"/>
              <a:t> main( )</a:t>
            </a:r>
          </a:p>
          <a:p>
            <a:pPr marL="342900" indent="-342900" algn="l" defTabSz="762000"/>
            <a:r>
              <a:rPr lang="en-US" altLang="zh-CN" dirty="0"/>
              <a:t>{</a:t>
            </a:r>
          </a:p>
          <a:p>
            <a:pPr marL="342900" indent="-342900" algn="l" defTabSz="762000"/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a[10],*pa, i;</a:t>
            </a:r>
          </a:p>
          <a:p>
            <a:pPr marL="342900" indent="-342900" algn="l" defTabSz="762000"/>
            <a:r>
              <a:rPr lang="en-US" altLang="zh-CN" dirty="0"/>
              <a:t> for (i=0;i&lt;10;i++)</a:t>
            </a:r>
          </a:p>
          <a:p>
            <a:pPr marL="342900" indent="-342900" algn="l" defTabSz="762000"/>
            <a:r>
              <a:rPr lang="en-US" altLang="zh-CN" dirty="0"/>
              <a:t>      a[i]=i+1;</a:t>
            </a:r>
          </a:p>
          <a:p>
            <a:pPr marL="342900" indent="-342900" algn="l" defTabSz="762000"/>
            <a:r>
              <a:rPr lang="en-US" altLang="zh-CN" dirty="0"/>
              <a:t> pa=a;</a:t>
            </a:r>
          </a:p>
          <a:p>
            <a:pPr marL="342900" indent="-342900" algn="l" defTabSz="762000"/>
            <a:r>
              <a:rPr lang="en-US" altLang="zh-CN" dirty="0"/>
              <a:t> for(i=0;i&lt;10;i++,pa++)</a:t>
            </a:r>
          </a:p>
          <a:p>
            <a:pPr marL="342900" indent="-342900" algn="l" defTabSz="762000"/>
            <a:r>
              <a:rPr lang="en-US" altLang="zh-CN" dirty="0"/>
              <a:t>     </a:t>
            </a:r>
            <a:r>
              <a:rPr lang="en-US" altLang="zh-CN" dirty="0" err="1"/>
              <a:t>printf</a:t>
            </a:r>
            <a:r>
              <a:rPr lang="en-US" altLang="zh-CN" dirty="0"/>
              <a:t>("%d ",*pa);</a:t>
            </a:r>
          </a:p>
          <a:p>
            <a:pPr marL="342900" indent="-342900" algn="l" defTabSz="762000"/>
            <a:r>
              <a:rPr lang="en-US" altLang="zh-CN" dirty="0"/>
              <a:t> 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</a:p>
          <a:p>
            <a:pPr marL="342900" indent="-342900" algn="l" defTabSz="762000"/>
            <a:r>
              <a:rPr lang="en-US" altLang="zh-CN" dirty="0"/>
              <a:t> return 0;</a:t>
            </a:r>
          </a:p>
          <a:p>
            <a:pPr marL="342900" indent="-342900" algn="l" defTabSz="762000"/>
            <a:r>
              <a:rPr lang="en-US" altLang="zh-CN" dirty="0"/>
              <a:t>}</a:t>
            </a:r>
          </a:p>
        </p:txBody>
      </p:sp>
      <p:sp>
        <p:nvSpPr>
          <p:cNvPr id="339972" name="Oval 4"/>
          <p:cNvSpPr>
            <a:spLocks noChangeArrowheads="1"/>
          </p:cNvSpPr>
          <p:nvPr/>
        </p:nvSpPr>
        <p:spPr bwMode="auto">
          <a:xfrm>
            <a:off x="1187450" y="3429000"/>
            <a:ext cx="1223963" cy="431800"/>
          </a:xfrm>
          <a:prstGeom prst="ellipse">
            <a:avLst/>
          </a:prstGeom>
          <a:noFill/>
          <a:ln w="9525" algn="ctr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9973" name="AutoShape 5"/>
          <p:cNvSpPr>
            <a:spLocks noChangeArrowheads="1"/>
          </p:cNvSpPr>
          <p:nvPr/>
        </p:nvSpPr>
        <p:spPr bwMode="auto">
          <a:xfrm>
            <a:off x="4787900" y="2708275"/>
            <a:ext cx="2520950" cy="576263"/>
          </a:xfrm>
          <a:prstGeom prst="wedgeRectCallout">
            <a:avLst>
              <a:gd name="adj1" fmla="val -139986"/>
              <a:gd name="adj2" fmla="val 116116"/>
            </a:avLst>
          </a:prstGeom>
          <a:solidFill>
            <a:srgbClr val="DDDDDD"/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tx2"/>
                </a:solidFill>
              </a:rPr>
              <a:t>不要忘记赋初值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99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39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39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9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39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39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0" grpId="0" autoUpdateAnimBg="0"/>
      <p:bldP spid="339971" grpId="0" build="p" animBg="1" autoUpdateAnimBg="0"/>
      <p:bldP spid="339972" grpId="0" animBg="1"/>
      <p:bldP spid="33997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76DBFCF3-0BDB-4987-9001-A88D3F4DB8A6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31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611188" y="620713"/>
            <a:ext cx="7772400" cy="70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 defTabSz="762000" eaLnBrk="0" hangingPunct="0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[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9-4] 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给定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10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个整数，求最大值。</a:t>
            </a:r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611188" y="1268413"/>
            <a:ext cx="7921625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en-US" altLang="zh-CN" dirty="0" err="1"/>
              <a:t>int</a:t>
            </a:r>
            <a:r>
              <a:rPr lang="en-US" altLang="zh-CN" dirty="0"/>
              <a:t> main( )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en-US" altLang="zh-CN" dirty="0"/>
              <a:t>{ 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i,a</a:t>
            </a:r>
            <a:r>
              <a:rPr lang="en-US" altLang="zh-CN" dirty="0"/>
              <a:t>[10]={5,7,3,6,2,1,8,9,4,0},*</a:t>
            </a:r>
            <a:r>
              <a:rPr lang="en-US" altLang="zh-CN" dirty="0" err="1"/>
              <a:t>p,max</a:t>
            </a:r>
            <a:r>
              <a:rPr lang="en-US" altLang="zh-CN" dirty="0"/>
              <a:t>;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en-US" altLang="zh-CN" dirty="0"/>
              <a:t>  p=a;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en-US" altLang="zh-CN" dirty="0"/>
              <a:t>  max=*p++;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en-US" altLang="zh-CN" dirty="0"/>
              <a:t>  for(i=1</a:t>
            </a:r>
            <a:r>
              <a:rPr lang="en-US" altLang="zh-CN" dirty="0">
                <a:solidFill>
                  <a:srgbClr val="CC3300"/>
                </a:solidFill>
              </a:rPr>
              <a:t>;</a:t>
            </a:r>
            <a:r>
              <a:rPr lang="en-US" altLang="zh-CN" dirty="0"/>
              <a:t> i&lt;10</a:t>
            </a:r>
            <a:r>
              <a:rPr lang="en-US" altLang="zh-CN" dirty="0">
                <a:solidFill>
                  <a:srgbClr val="CC3300"/>
                </a:solidFill>
              </a:rPr>
              <a:t>;</a:t>
            </a:r>
            <a:r>
              <a:rPr lang="en-US" altLang="zh-CN" dirty="0"/>
              <a:t> i++, p++  )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en-US" altLang="zh-CN" dirty="0"/>
              <a:t>     if (*p&gt;max ) max=*p  ;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en-US" altLang="zh-CN" dirty="0"/>
              <a:t>  </a:t>
            </a:r>
            <a:r>
              <a:rPr lang="en-US" altLang="zh-CN" dirty="0" err="1"/>
              <a:t>printf</a:t>
            </a:r>
            <a:r>
              <a:rPr lang="en-US" altLang="zh-CN" dirty="0"/>
              <a:t>  (</a:t>
            </a:r>
            <a:r>
              <a:rPr lang="en-US" altLang="zh-CN" sz="3200" dirty="0">
                <a:latin typeface="Arial" charset="0"/>
              </a:rPr>
              <a:t>"</a:t>
            </a:r>
            <a:r>
              <a:rPr lang="en-US" altLang="zh-CN" dirty="0"/>
              <a:t>max=%d\n</a:t>
            </a:r>
            <a:r>
              <a:rPr lang="en-US" altLang="zh-CN" sz="3200" dirty="0">
                <a:latin typeface="Arial" charset="0"/>
              </a:rPr>
              <a:t>"</a:t>
            </a:r>
            <a:r>
              <a:rPr lang="en-US" altLang="zh-CN" dirty="0"/>
              <a:t>, max);  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lang="en-US" altLang="zh-CN" dirty="0"/>
              <a:t>  return 0;}</a:t>
            </a: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5940425" y="476250"/>
            <a:ext cx="2987675" cy="1927225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</a:rPr>
              <a:t>问题</a:t>
            </a:r>
            <a:r>
              <a:rPr lang="en-US" altLang="zh-CN" sz="2400">
                <a:solidFill>
                  <a:schemeClr val="bg1"/>
                </a:solidFill>
              </a:rPr>
              <a:t>:</a:t>
            </a:r>
            <a:r>
              <a:rPr lang="zh-CN" altLang="en-US" sz="2400">
                <a:solidFill>
                  <a:schemeClr val="bg1"/>
                </a:solidFill>
              </a:rPr>
              <a:t>如果修改语句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</a:rPr>
              <a:t>for(i=1;i&lt;10; i++ ) 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</a:rPr>
              <a:t>  if (*p&gt;max) </a:t>
            </a:r>
          </a:p>
          <a:p>
            <a:pPr algn="l" eaLnBrk="1" hangingPunct="1"/>
            <a:r>
              <a:rPr lang="en-US" altLang="zh-CN" sz="2400">
                <a:solidFill>
                  <a:schemeClr val="bg1"/>
                </a:solidFill>
              </a:rPr>
              <a:t>     max=*p++ ;</a:t>
            </a:r>
          </a:p>
          <a:p>
            <a:pPr algn="l" eaLnBrk="1" hangingPunct="1"/>
            <a:r>
              <a:rPr lang="zh-CN" altLang="en-US" sz="2400">
                <a:solidFill>
                  <a:schemeClr val="bg1"/>
                </a:solidFill>
              </a:rPr>
              <a:t>能实现程序功能吗</a:t>
            </a:r>
            <a:r>
              <a:rPr lang="en-US" altLang="zh-CN" sz="240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5940425" y="3500438"/>
            <a:ext cx="2987675" cy="1927225"/>
          </a:xfrm>
          <a:prstGeom prst="rect">
            <a:avLst/>
          </a:prstGeom>
          <a:solidFill>
            <a:srgbClr val="FFCCFF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/>
              <a:t>问题</a:t>
            </a:r>
            <a:r>
              <a:rPr lang="en-US" altLang="zh-CN" sz="2400"/>
              <a:t>:</a:t>
            </a:r>
            <a:r>
              <a:rPr lang="zh-CN" altLang="en-US" sz="2400"/>
              <a:t>如果修改语句</a:t>
            </a:r>
          </a:p>
          <a:p>
            <a:pPr algn="l" eaLnBrk="1" hangingPunct="1"/>
            <a:r>
              <a:rPr lang="en-US" altLang="zh-CN" sz="2400"/>
              <a:t>for(;p&lt;a+10; p++ ) </a:t>
            </a:r>
          </a:p>
          <a:p>
            <a:pPr algn="l" eaLnBrk="1" hangingPunct="1"/>
            <a:r>
              <a:rPr lang="en-US" altLang="zh-CN" sz="2400"/>
              <a:t>  if (*p&gt;max) </a:t>
            </a:r>
          </a:p>
          <a:p>
            <a:pPr algn="l" eaLnBrk="1" hangingPunct="1"/>
            <a:r>
              <a:rPr lang="en-US" altLang="zh-CN" sz="2400"/>
              <a:t>     max=*p ;</a:t>
            </a:r>
          </a:p>
          <a:p>
            <a:pPr algn="l" eaLnBrk="1" hangingPunct="1"/>
            <a:r>
              <a:rPr lang="zh-CN" altLang="en-US" sz="2400"/>
              <a:t>能实现程序功能吗</a:t>
            </a:r>
            <a:r>
              <a:rPr lang="en-US" altLang="zh-CN" sz="24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0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0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0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0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4" grpId="0"/>
      <p:bldP spid="340995" grpId="0" build="p" autoUpdateAnimBg="0"/>
      <p:bldP spid="340996" grpId="0" animBg="1"/>
      <p:bldP spid="34099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AEE3E972-1663-432E-BE65-D83B8503D6BD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32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539750" y="0"/>
            <a:ext cx="6400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/>
            <a:r>
              <a:rPr kumimoji="0" lang="en-US" altLang="zh-CN" sz="3200">
                <a:solidFill>
                  <a:schemeClr val="tx2"/>
                </a:solidFill>
                <a:latin typeface="Times New Roman" pitchFamily="18" charset="0"/>
              </a:rPr>
              <a:t>9.3.4  </a:t>
            </a:r>
            <a:r>
              <a:rPr kumimoji="0" lang="zh-CN" altLang="en-US" sz="3200">
                <a:solidFill>
                  <a:schemeClr val="tx2"/>
                </a:solidFill>
                <a:latin typeface="Times New Roman" pitchFamily="18" charset="0"/>
              </a:rPr>
              <a:t>字符串指针与字符串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684213" y="620713"/>
            <a:ext cx="5162550" cy="3168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3200">
                <a:solidFill>
                  <a:srgbClr val="000066"/>
                </a:solidFill>
                <a:latin typeface="Times New Roman" pitchFamily="18" charset="0"/>
              </a:rPr>
              <a:t>1.</a:t>
            </a:r>
            <a:r>
              <a:rPr kumimoji="0" lang="zh-CN" altLang="en-US" sz="3200">
                <a:solidFill>
                  <a:srgbClr val="000066"/>
                </a:solidFill>
                <a:latin typeface="Times New Roman" pitchFamily="18" charset="0"/>
              </a:rPr>
              <a:t>字符串的表示形式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u"/>
            </a:pPr>
            <a:r>
              <a:rPr kumimoji="0" lang="zh-CN" altLang="en-US" b="0">
                <a:latin typeface="Times New Roman" pitchFamily="18" charset="0"/>
              </a:rPr>
              <a:t> </a:t>
            </a:r>
            <a:r>
              <a:rPr kumimoji="0" lang="zh-CN" altLang="en-US">
                <a:latin typeface="Times New Roman" pitchFamily="18" charset="0"/>
              </a:rPr>
              <a:t>用</a:t>
            </a:r>
            <a:r>
              <a:rPr kumimoji="0" lang="zh-CN" altLang="en-US">
                <a:solidFill>
                  <a:srgbClr val="CC0000"/>
                </a:solidFill>
                <a:latin typeface="Times New Roman" pitchFamily="18" charset="0"/>
              </a:rPr>
              <a:t>字符数组</a:t>
            </a:r>
            <a:r>
              <a:rPr kumimoji="0" lang="zh-CN" altLang="en-US">
                <a:latin typeface="Times New Roman" pitchFamily="18" charset="0"/>
              </a:rPr>
              <a:t>表示，如：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latin typeface="Times New Roman" pitchFamily="18" charset="0"/>
              </a:rPr>
              <a:t>main( ) 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latin typeface="Times New Roman" pitchFamily="18" charset="0"/>
              </a:rPr>
              <a:t>{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latin typeface="Times New Roman" pitchFamily="18" charset="0"/>
              </a:rPr>
              <a:t>   char string[ ]=“I love China!”;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latin typeface="Times New Roman" pitchFamily="18" charset="0"/>
              </a:rPr>
              <a:t>   printf(“%s\n”,string);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117764" name="AutoShape 4"/>
          <p:cNvSpPr>
            <a:spLocks noChangeArrowheads="1"/>
          </p:cNvSpPr>
          <p:nvPr/>
        </p:nvSpPr>
        <p:spPr bwMode="auto">
          <a:xfrm>
            <a:off x="5292725" y="1700213"/>
            <a:ext cx="1295400" cy="533400"/>
          </a:xfrm>
          <a:prstGeom prst="wedgeRectCallout">
            <a:avLst>
              <a:gd name="adj1" fmla="val -253556"/>
              <a:gd name="adj2" fmla="val 107736"/>
            </a:avLst>
          </a:prstGeom>
          <a:solidFill>
            <a:srgbClr val="66FF33"/>
          </a:solidFill>
          <a:ln w="381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400">
                <a:solidFill>
                  <a:srgbClr val="FF3300"/>
                </a:solidFill>
                <a:latin typeface="Times New Roman" pitchFamily="18" charset="0"/>
              </a:rPr>
              <a:t>数组名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611188" y="4025900"/>
            <a:ext cx="5256212" cy="2825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u"/>
            </a:pPr>
            <a:r>
              <a:rPr kumimoji="0" lang="en-US" altLang="zh-CN" b="0">
                <a:latin typeface="Times New Roman" pitchFamily="18" charset="0"/>
              </a:rPr>
              <a:t> </a:t>
            </a:r>
            <a:r>
              <a:rPr kumimoji="0" lang="en-US" altLang="zh-CN">
                <a:latin typeface="Times New Roman" pitchFamily="18" charset="0"/>
              </a:rPr>
              <a:t> </a:t>
            </a:r>
            <a:r>
              <a:rPr kumimoji="0" lang="zh-CN" altLang="en-US">
                <a:latin typeface="Times New Roman" pitchFamily="18" charset="0"/>
              </a:rPr>
              <a:t>用</a:t>
            </a:r>
            <a:r>
              <a:rPr kumimoji="0" lang="zh-CN" altLang="en-US">
                <a:solidFill>
                  <a:srgbClr val="CC0000"/>
                </a:solidFill>
                <a:latin typeface="Times New Roman" pitchFamily="18" charset="0"/>
              </a:rPr>
              <a:t>字符指针</a:t>
            </a:r>
            <a:r>
              <a:rPr kumimoji="0" lang="zh-CN" altLang="en-US">
                <a:latin typeface="Times New Roman" pitchFamily="18" charset="0"/>
              </a:rPr>
              <a:t>实现，如：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latin typeface="Times New Roman" pitchFamily="18" charset="0"/>
              </a:rPr>
              <a:t>main( ) 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latin typeface="Times New Roman" pitchFamily="18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latin typeface="Times New Roman" pitchFamily="18" charset="0"/>
              </a:rPr>
              <a:t>   char  * string =“I love China!”;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latin typeface="Times New Roman" pitchFamily="18" charset="0"/>
              </a:rPr>
              <a:t>   printf(“%s\n”,string);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117765" name="AutoShape 5"/>
          <p:cNvSpPr>
            <a:spLocks noChangeArrowheads="1"/>
          </p:cNvSpPr>
          <p:nvPr/>
        </p:nvSpPr>
        <p:spPr bwMode="auto">
          <a:xfrm>
            <a:off x="5943600" y="3284538"/>
            <a:ext cx="3200400" cy="863600"/>
          </a:xfrm>
          <a:prstGeom prst="wedgeRectCallout">
            <a:avLst>
              <a:gd name="adj1" fmla="val -118699"/>
              <a:gd name="adj2" fmla="val 189338"/>
            </a:avLst>
          </a:prstGeom>
          <a:solidFill>
            <a:srgbClr val="FFFF00"/>
          </a:solidFill>
          <a:ln w="38100" cap="sq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400" b="0">
                <a:latin typeface="Times New Roman" pitchFamily="18" charset="0"/>
              </a:rPr>
              <a:t>把“</a:t>
            </a:r>
            <a:r>
              <a:rPr lang="en-US" altLang="zh-CN" sz="2400" b="0">
                <a:latin typeface="Times New Roman" pitchFamily="18" charset="0"/>
              </a:rPr>
              <a:t>I love China!”</a:t>
            </a:r>
            <a:r>
              <a:rPr lang="zh-CN" altLang="en-US" sz="2400" b="0">
                <a:latin typeface="Times New Roman" pitchFamily="18" charset="0"/>
              </a:rPr>
              <a:t>的</a:t>
            </a:r>
            <a:r>
              <a:rPr lang="zh-CN" altLang="en-US" sz="2400">
                <a:solidFill>
                  <a:srgbClr val="FF3300"/>
                </a:solidFill>
                <a:latin typeface="Times New Roman" pitchFamily="18" charset="0"/>
              </a:rPr>
              <a:t>首地</a:t>
            </a:r>
          </a:p>
          <a:p>
            <a:pPr algn="l"/>
            <a:r>
              <a:rPr lang="zh-CN" altLang="en-US" sz="2400">
                <a:solidFill>
                  <a:srgbClr val="FF3300"/>
                </a:solidFill>
                <a:latin typeface="Times New Roman" pitchFamily="18" charset="0"/>
              </a:rPr>
              <a:t>址赋</a:t>
            </a:r>
            <a:r>
              <a:rPr lang="zh-CN" altLang="en-US" sz="2400" b="0">
                <a:latin typeface="Times New Roman" pitchFamily="18" charset="0"/>
              </a:rPr>
              <a:t>给指针变量</a:t>
            </a:r>
            <a:r>
              <a:rPr lang="en-US" altLang="zh-CN" sz="2400" b="0">
                <a:latin typeface="Times New Roman" pitchFamily="18" charset="0"/>
              </a:rPr>
              <a:t>string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5940425" y="4868863"/>
            <a:ext cx="3024188" cy="1320800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</a:rPr>
              <a:t>特点</a:t>
            </a:r>
            <a:r>
              <a:rPr lang="en-US" altLang="zh-CN" sz="2000">
                <a:solidFill>
                  <a:srgbClr val="CC3300"/>
                </a:solidFill>
              </a:rPr>
              <a:t>:</a:t>
            </a:r>
            <a:r>
              <a:rPr lang="zh-CN" altLang="en-US" sz="2000">
                <a:solidFill>
                  <a:srgbClr val="CC3300"/>
                </a:solidFill>
              </a:rPr>
              <a:t>字符串的长度不受限制</a:t>
            </a:r>
            <a:r>
              <a:rPr lang="en-US" altLang="zh-CN" sz="2000">
                <a:solidFill>
                  <a:srgbClr val="CC3300"/>
                </a:solidFill>
              </a:rPr>
              <a:t>;</a:t>
            </a:r>
            <a:r>
              <a:rPr lang="zh-CN" altLang="en-US" sz="2000">
                <a:solidFill>
                  <a:srgbClr val="CC3300"/>
                </a:solidFill>
              </a:rPr>
              <a:t>字符指针指向别处</a:t>
            </a:r>
            <a:r>
              <a:rPr lang="en-US" altLang="zh-CN" sz="2000">
                <a:solidFill>
                  <a:srgbClr val="CC3300"/>
                </a:solidFill>
              </a:rPr>
              <a:t>,</a:t>
            </a:r>
            <a:r>
              <a:rPr lang="zh-CN" altLang="en-US" sz="2000">
                <a:solidFill>
                  <a:srgbClr val="CC3300"/>
                </a:solidFill>
              </a:rPr>
              <a:t>字符串将失踪。此字符串不能改变，只能读取。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autoUpdateAnimBg="0"/>
      <p:bldP spid="117763" grpId="0" animBg="1" autoUpdateAnimBg="0"/>
      <p:bldP spid="117764" grpId="0" animBg="1" autoUpdateAnimBg="0"/>
      <p:bldP spid="117767" grpId="0" animBg="1" autoUpdateAnimBg="0"/>
      <p:bldP spid="117765" grpId="0" animBg="1" autoUpdateAnimBg="0"/>
      <p:bldP spid="11776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88913"/>
            <a:ext cx="7489825" cy="11430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6728F"/>
                    </a:gs>
                    <a:gs pos="50000">
                      <a:srgbClr val="99CCFF"/>
                    </a:gs>
                    <a:gs pos="100000">
                      <a:srgbClr val="56728F"/>
                    </a:gs>
                  </a:gsLst>
                  <a:lin ang="0" scaled="1"/>
                </a:gradFill>
              </a14:hiddenFill>
            </a:ext>
          </a:extLst>
        </p:spPr>
        <p:txBody>
          <a:bodyPr/>
          <a:lstStyle/>
          <a:p>
            <a:r>
              <a:rPr lang="zh-CN" altLang="en-US" sz="3200">
                <a:effectLst/>
              </a:rPr>
              <a:t>例</a:t>
            </a:r>
            <a:r>
              <a:rPr lang="en-US" altLang="zh-CN" sz="3200">
                <a:effectLst/>
              </a:rPr>
              <a:t>9-5 </a:t>
            </a:r>
            <a:r>
              <a:rPr lang="zh-CN" altLang="en-US" sz="3200">
                <a:effectLst/>
              </a:rPr>
              <a:t>使用字符串指针输出字符串。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341438"/>
            <a:ext cx="6629400" cy="3886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Arial" charset="0"/>
              </a:rPr>
              <a:t> </a:t>
            </a:r>
            <a:r>
              <a:rPr lang="en-US" altLang="zh-CN" sz="2800" b="1">
                <a:latin typeface="Arial" charset="0"/>
              </a:rPr>
              <a:t>#include &lt;stdio.h&gt;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Arial" charset="0"/>
              </a:rPr>
              <a:t> int main(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Arial" charset="0"/>
              </a:rPr>
              <a:t> {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Arial" charset="0"/>
              </a:rPr>
              <a:t>          char *p="C Language";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Arial" charset="0"/>
              </a:rPr>
              <a:t>          for(;*p!='\0';p++)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Arial" charset="0"/>
              </a:rPr>
              <a:t>               putchar(*p);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Arial" charset="0"/>
              </a:rPr>
              <a:t>          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Arial" charset="0"/>
              </a:rPr>
              <a:t>  }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835150" y="5013325"/>
            <a:ext cx="2663825" cy="15875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运行结果：</a:t>
            </a:r>
          </a:p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C Language</a:t>
            </a:r>
            <a:endParaRPr lang="zh-CN" altLang="en-US">
              <a:solidFill>
                <a:srgbClr val="CC00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zh-CN" altLang="en-US">
              <a:solidFill>
                <a:srgbClr val="CC0000"/>
              </a:solidFill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724525" y="3455988"/>
            <a:ext cx="3275013" cy="5222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printf(</a:t>
            </a:r>
            <a:r>
              <a:rPr lang="en-US" altLang="zh-CN">
                <a:latin typeface="Arial" charset="0"/>
              </a:rPr>
              <a:t>"</a:t>
            </a:r>
            <a:r>
              <a:rPr lang="en-US" altLang="zh-CN"/>
              <a:t>%s</a:t>
            </a:r>
            <a:r>
              <a:rPr lang="en-US" altLang="zh-CN">
                <a:latin typeface="Arial" charset="0"/>
              </a:rPr>
              <a:t>"</a:t>
            </a:r>
            <a:r>
              <a:rPr lang="en-US" altLang="zh-CN"/>
              <a:t>,p);</a:t>
            </a:r>
            <a:endParaRPr lang="zh-CN" altLang="en-US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979613" y="3213100"/>
            <a:ext cx="3384550" cy="1008063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" name="直接箭头连接符 4"/>
          <p:cNvCxnSpPr>
            <a:cxnSpLocks noChangeShapeType="1"/>
            <a:stCxn id="3" idx="3"/>
            <a:endCxn id="2" idx="1"/>
          </p:cNvCxnSpPr>
          <p:nvPr/>
        </p:nvCxnSpPr>
        <p:spPr bwMode="auto">
          <a:xfrm>
            <a:off x="5364163" y="3716338"/>
            <a:ext cx="360362" cy="0"/>
          </a:xfrm>
          <a:prstGeom prst="straightConnector1">
            <a:avLst/>
          </a:prstGeom>
          <a:noFill/>
          <a:ln w="28575" algn="ctr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/>
      <p:bldP spid="2" grpId="0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5D093F0B-B05A-4D12-A6CD-5E469FA37CF3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34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539750" y="0"/>
            <a:ext cx="7696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/>
            <a:r>
              <a:rPr kumimoji="0" lang="en-US" altLang="zh-CN" sz="3200">
                <a:solidFill>
                  <a:srgbClr val="000066"/>
                </a:solidFill>
                <a:latin typeface="Times New Roman" pitchFamily="18" charset="0"/>
              </a:rPr>
              <a:t>2.</a:t>
            </a:r>
            <a:r>
              <a:rPr kumimoji="0" lang="zh-CN" altLang="en-US">
                <a:solidFill>
                  <a:srgbClr val="000066"/>
                </a:solidFill>
                <a:latin typeface="Times New Roman" pitchFamily="18" charset="0"/>
              </a:rPr>
              <a:t>字符指针变量与字符数组的区别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539750" y="692150"/>
            <a:ext cx="8353425" cy="590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u"/>
            </a:pPr>
            <a:r>
              <a:rPr kumimoji="0" lang="zh-CN" altLang="en-US" sz="2600">
                <a:latin typeface="Times New Roman" pitchFamily="18" charset="0"/>
              </a:rPr>
              <a:t>字符数组由若干个元素组成，每个元素中放一个字符，而字符指针变量中存放的是字符串的首地址。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2600">
                <a:latin typeface="Times New Roman" pitchFamily="18" charset="0"/>
              </a:rPr>
              <a:t>   赋值方式：  </a:t>
            </a:r>
            <a:r>
              <a:rPr kumimoji="0" lang="en-US" altLang="zh-CN" sz="2600">
                <a:latin typeface="Times New Roman" pitchFamily="18" charset="0"/>
              </a:rPr>
              <a:t>char str[ ]=“</a:t>
            </a:r>
            <a:r>
              <a:rPr kumimoji="0" lang="en-US" altLang="en-US" sz="2600">
                <a:latin typeface="Times New Roman" pitchFamily="18" charset="0"/>
              </a:rPr>
              <a:t>I am a boy!”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600">
                <a:solidFill>
                  <a:srgbClr val="FF3300"/>
                </a:solidFill>
                <a:latin typeface="Times New Roman" pitchFamily="18" charset="0"/>
              </a:rPr>
              <a:t>                </a:t>
            </a:r>
            <a:r>
              <a:rPr kumimoji="0" lang="zh-CN" altLang="en-US" sz="2600">
                <a:solidFill>
                  <a:srgbClr val="FF3300"/>
                </a:solidFill>
                <a:latin typeface="Times New Roman" pitchFamily="18" charset="0"/>
              </a:rPr>
              <a:t>或：</a:t>
            </a:r>
            <a:r>
              <a:rPr kumimoji="0" lang="zh-CN" altLang="en-US" sz="2600">
                <a:latin typeface="Times New Roman" pitchFamily="18" charset="0"/>
              </a:rPr>
              <a:t> </a:t>
            </a:r>
            <a:r>
              <a:rPr kumimoji="0" lang="en-US" altLang="en-US" sz="2600">
                <a:latin typeface="Times New Roman" pitchFamily="18" charset="0"/>
              </a:rPr>
              <a:t>char str[20];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600">
                <a:latin typeface="Times New Roman" pitchFamily="18" charset="0"/>
              </a:rPr>
              <a:t>       </a:t>
            </a:r>
            <a:r>
              <a:rPr kumimoji="0" lang="en-US" altLang="zh-CN" sz="2600">
                <a:latin typeface="Times New Roman" pitchFamily="18" charset="0"/>
              </a:rPr>
              <a:t>                  gets(</a:t>
            </a:r>
            <a:r>
              <a:rPr kumimoji="0" lang="en-US" altLang="en-US" sz="2600">
                <a:latin typeface="Times New Roman" pitchFamily="18" charset="0"/>
              </a:rPr>
              <a:t>str);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u"/>
            </a:pPr>
            <a:r>
              <a:rPr kumimoji="0" lang="zh-CN" altLang="en-US" sz="2600">
                <a:latin typeface="Times New Roman" pitchFamily="18" charset="0"/>
              </a:rPr>
              <a:t>字符指针变量指向字符串首地址。</a:t>
            </a:r>
            <a:r>
              <a:rPr kumimoji="0" lang="zh-CN" altLang="zh-CN" sz="2600">
                <a:latin typeface="Times New Roman" pitchFamily="18" charset="0"/>
              </a:rPr>
              <a:t>赋值方法三种：</a:t>
            </a:r>
            <a:endParaRPr kumimoji="0" lang="en-US" altLang="en-US" sz="2600">
              <a:latin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2600">
                <a:latin typeface="Times New Roman" pitchFamily="18" charset="0"/>
              </a:rPr>
              <a:t>        </a:t>
            </a:r>
            <a:r>
              <a:rPr kumimoji="0" lang="en-US" altLang="en-US" sz="2600">
                <a:latin typeface="Times New Roman" pitchFamily="18" charset="0"/>
              </a:rPr>
              <a:t>(1) char *pa=“I am a boy!”</a:t>
            </a:r>
          </a:p>
          <a:p>
            <a:pPr marL="342900" indent="-342900" algn="l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600">
                <a:latin typeface="Times New Roman" pitchFamily="18" charset="0"/>
              </a:rPr>
              <a:t>       (2) char *pa;</a:t>
            </a:r>
          </a:p>
          <a:p>
            <a:pPr marL="342900" indent="-342900" algn="l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600">
                <a:latin typeface="Times New Roman" pitchFamily="18" charset="0"/>
              </a:rPr>
              <a:t>             pa=“I am a boy!”</a:t>
            </a:r>
          </a:p>
          <a:p>
            <a:pPr marL="342900" indent="-342900" algn="l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600">
                <a:latin typeface="Times New Roman" pitchFamily="18" charset="0"/>
              </a:rPr>
              <a:t>     </a:t>
            </a:r>
            <a:r>
              <a:rPr kumimoji="0" lang="zh-CN" altLang="en-US" sz="2600">
                <a:latin typeface="Times New Roman" pitchFamily="18" charset="0"/>
              </a:rPr>
              <a:t>如果要修改字符串的内容，必须按如下方式处理： </a:t>
            </a:r>
          </a:p>
          <a:p>
            <a:pPr marL="342900" indent="-342900" algn="l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2600">
                <a:latin typeface="Times New Roman" pitchFamily="18" charset="0"/>
              </a:rPr>
              <a:t>      </a:t>
            </a:r>
            <a:r>
              <a:rPr kumimoji="0" lang="en-US" altLang="zh-CN" sz="2600">
                <a:latin typeface="Times New Roman" pitchFamily="18" charset="0"/>
              </a:rPr>
              <a:t>(3) char str[20], *pa=str; </a:t>
            </a:r>
          </a:p>
          <a:p>
            <a:pPr marL="342900" indent="-342900" algn="l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600">
                <a:latin typeface="Times New Roman" pitchFamily="18" charset="0"/>
              </a:rPr>
              <a:t>            gets(str);  </a:t>
            </a:r>
            <a:r>
              <a:rPr kumimoji="0" lang="zh-CN" altLang="en-US" sz="2600">
                <a:latin typeface="Times New Roman" pitchFamily="18" charset="0"/>
              </a:rPr>
              <a:t>或</a:t>
            </a:r>
            <a:r>
              <a:rPr kumimoji="0" lang="en-US" altLang="zh-CN" sz="2600">
                <a:latin typeface="Times New Roman" pitchFamily="18" charset="0"/>
              </a:rPr>
              <a:t>scanf(“%s”,</a:t>
            </a:r>
            <a:r>
              <a:rPr kumimoji="0" lang="en-US" altLang="zh-CN" sz="2600">
                <a:solidFill>
                  <a:srgbClr val="CC3300"/>
                </a:solidFill>
                <a:latin typeface="Times New Roman" pitchFamily="18" charset="0"/>
              </a:rPr>
              <a:t>pa</a:t>
            </a:r>
            <a:r>
              <a:rPr kumimoji="0" lang="en-US" altLang="zh-CN" sz="2600">
                <a:latin typeface="Times New Roman" pitchFamily="18" charset="0"/>
              </a:rPr>
              <a:t>);</a:t>
            </a:r>
            <a:r>
              <a:rPr kumimoji="0" lang="zh-CN" altLang="en-US" sz="2600">
                <a:latin typeface="Times New Roman" pitchFamily="18" charset="0"/>
              </a:rPr>
              <a:t>或</a:t>
            </a:r>
            <a:r>
              <a:rPr kumimoji="0" lang="en-US" altLang="zh-CN" sz="2600">
                <a:latin typeface="Times New Roman" pitchFamily="18" charset="0"/>
              </a:rPr>
              <a:t>scanf(“%s”,</a:t>
            </a:r>
            <a:r>
              <a:rPr kumimoji="0" lang="en-US" altLang="zh-CN" sz="2600">
                <a:solidFill>
                  <a:srgbClr val="CC3300"/>
                </a:solidFill>
                <a:latin typeface="Times New Roman" pitchFamily="18" charset="0"/>
              </a:rPr>
              <a:t>str</a:t>
            </a:r>
            <a:r>
              <a:rPr kumimoji="0" lang="en-US" altLang="zh-CN" sz="2600">
                <a:latin typeface="Times New Roman" pitchFamily="18" charset="0"/>
              </a:rPr>
              <a:t>);</a:t>
            </a:r>
          </a:p>
          <a:p>
            <a:pPr marL="342900" indent="-342900" algn="l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600">
                <a:latin typeface="Times New Roman" pitchFamily="18" charset="0"/>
              </a:rPr>
              <a:t>       </a:t>
            </a:r>
            <a:r>
              <a:rPr kumimoji="0" lang="zh-CN" altLang="en-US" sz="2600">
                <a:solidFill>
                  <a:srgbClr val="CC3300"/>
                </a:solidFill>
                <a:latin typeface="Times New Roman" pitchFamily="18" charset="0"/>
              </a:rPr>
              <a:t>注意区别？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utoUpdateAnimBg="0"/>
      <p:bldP spid="121859" grpId="0" build="p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69337E86-5EE0-4E8C-A244-0F7DF13F4D0E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35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260350"/>
            <a:ext cx="8964612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</a:rPr>
              <a:t>  练习：已知下面程序的输出结果</a:t>
            </a:r>
            <a:r>
              <a:rPr lang="en-US" altLang="zh-CN" sz="2800" b="1" dirty="0">
                <a:solidFill>
                  <a:srgbClr val="000066"/>
                </a:solidFill>
              </a:rPr>
              <a:t>:ABCDCD,</a:t>
            </a:r>
            <a:r>
              <a:rPr lang="zh-CN" altLang="en-US" sz="2800" b="1" dirty="0">
                <a:solidFill>
                  <a:srgbClr val="000066"/>
                </a:solidFill>
              </a:rPr>
              <a:t>请完善程序</a:t>
            </a:r>
            <a:r>
              <a:rPr lang="en-US" altLang="zh-CN" sz="2800" b="1" dirty="0">
                <a:solidFill>
                  <a:srgbClr val="000066"/>
                </a:solidFill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    </a:t>
            </a:r>
            <a:r>
              <a:rPr lang="en-US" altLang="zh-CN" sz="2800" b="1" dirty="0">
                <a:latin typeface="Arial" charset="0"/>
              </a:rPr>
              <a:t>#include </a:t>
            </a:r>
            <a:r>
              <a:rPr kumimoji="0" lang="en-US" altLang="zh-CN" sz="2800" b="1" dirty="0">
                <a:latin typeface="Arial" charset="0"/>
              </a:rPr>
              <a:t>"</a:t>
            </a:r>
            <a:r>
              <a:rPr lang="en-US" altLang="zh-CN" sz="2800" b="1" dirty="0" err="1">
                <a:latin typeface="Arial" charset="0"/>
              </a:rPr>
              <a:t>stdio.h</a:t>
            </a:r>
            <a:r>
              <a:rPr kumimoji="0" lang="en-US" altLang="zh-CN" sz="2800" b="1" dirty="0">
                <a:latin typeface="Arial" charset="0"/>
              </a:rPr>
              <a:t>"</a:t>
            </a:r>
            <a:endParaRPr lang="en-US" altLang="zh-CN" sz="2800" b="1" dirty="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Arial" charset="0"/>
              </a:rPr>
              <a:t>       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Arial" charset="0"/>
              </a:rPr>
              <a:t>      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Arial" charset="0"/>
              </a:rPr>
              <a:t>            char *</a:t>
            </a:r>
            <a:r>
              <a:rPr lang="en-US" altLang="zh-CN" sz="2800" b="1" dirty="0" err="1">
                <a:latin typeface="Arial" charset="0"/>
              </a:rPr>
              <a:t>chp</a:t>
            </a:r>
            <a:r>
              <a:rPr lang="en-US" altLang="zh-CN" sz="2800" b="1" dirty="0">
                <a:latin typeface="Arial" charset="0"/>
              </a:rPr>
              <a:t>=</a:t>
            </a:r>
            <a:r>
              <a:rPr kumimoji="0" lang="en-US" altLang="zh-CN" sz="2800" b="1" dirty="0">
                <a:latin typeface="Arial" charset="0"/>
              </a:rPr>
              <a:t>"</a:t>
            </a:r>
            <a:r>
              <a:rPr lang="en-US" altLang="zh-CN" sz="2800" b="1" dirty="0">
                <a:latin typeface="Arial" charset="0"/>
              </a:rPr>
              <a:t>ABCD</a:t>
            </a:r>
            <a:r>
              <a:rPr kumimoji="0" lang="en-US" altLang="zh-CN" sz="2800" b="1" dirty="0">
                <a:latin typeface="Arial" charset="0"/>
              </a:rPr>
              <a:t>"</a:t>
            </a:r>
            <a:r>
              <a:rPr lang="en-US" altLang="zh-CN" sz="2800" b="1" dirty="0">
                <a:latin typeface="Arial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Arial" charset="0"/>
              </a:rPr>
              <a:t>            for( ; </a:t>
            </a:r>
            <a:r>
              <a:rPr lang="en-US" altLang="zh-CN" sz="2800" b="1" u="sng" dirty="0">
                <a:latin typeface="Arial" charset="0"/>
              </a:rPr>
              <a:t>     A     </a:t>
            </a:r>
            <a:r>
              <a:rPr lang="en-US" altLang="zh-CN" sz="2800" b="1" dirty="0">
                <a:latin typeface="Arial" charset="0"/>
              </a:rPr>
              <a:t>; </a:t>
            </a:r>
            <a:r>
              <a:rPr lang="en-US" altLang="zh-CN" sz="2800" b="1" dirty="0" err="1">
                <a:latin typeface="Arial" charset="0"/>
              </a:rPr>
              <a:t>chp</a:t>
            </a:r>
            <a:r>
              <a:rPr lang="en-US" altLang="zh-CN" sz="2800" b="1" dirty="0">
                <a:latin typeface="Arial" charset="0"/>
              </a:rPr>
              <a:t>=chp+2)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Arial" charset="0"/>
              </a:rPr>
              <a:t>                 </a:t>
            </a:r>
            <a:r>
              <a:rPr lang="en-US" altLang="zh-CN" sz="2800" b="1" dirty="0" err="1">
                <a:latin typeface="Arial" charset="0"/>
              </a:rPr>
              <a:t>printf</a:t>
            </a:r>
            <a:r>
              <a:rPr lang="en-US" altLang="zh-CN" sz="2800" b="1" dirty="0">
                <a:latin typeface="Arial" charset="0"/>
              </a:rPr>
              <a:t>(</a:t>
            </a:r>
            <a:r>
              <a:rPr kumimoji="0" lang="en-US" altLang="zh-CN" sz="2800" b="1" dirty="0">
                <a:latin typeface="Arial" charset="0"/>
              </a:rPr>
              <a:t>"</a:t>
            </a:r>
            <a:r>
              <a:rPr lang="en-US" altLang="zh-CN" sz="2800" b="1" dirty="0">
                <a:latin typeface="Arial" charset="0"/>
              </a:rPr>
              <a:t>%s</a:t>
            </a:r>
            <a:r>
              <a:rPr kumimoji="0" lang="en-US" altLang="zh-CN" sz="2800" b="1" dirty="0">
                <a:latin typeface="Arial" charset="0"/>
              </a:rPr>
              <a:t>"</a:t>
            </a:r>
            <a:r>
              <a:rPr lang="en-US" altLang="zh-CN" sz="2800" b="1" dirty="0">
                <a:latin typeface="Arial" charset="0"/>
              </a:rPr>
              <a:t>, </a:t>
            </a:r>
            <a:r>
              <a:rPr lang="en-US" altLang="zh-CN" sz="2800" b="1" u="sng" dirty="0">
                <a:latin typeface="Arial" charset="0"/>
              </a:rPr>
              <a:t>     B      </a:t>
            </a:r>
            <a:r>
              <a:rPr lang="en-US" altLang="zh-CN" sz="2800" b="1" dirty="0">
                <a:latin typeface="Arial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Arial" charset="0"/>
              </a:rPr>
              <a:t>            </a:t>
            </a:r>
            <a:r>
              <a:rPr lang="en-US" altLang="zh-CN" sz="2800" b="1" dirty="0" err="1">
                <a:latin typeface="Arial" charset="0"/>
              </a:rPr>
              <a:t>printf</a:t>
            </a:r>
            <a:r>
              <a:rPr lang="en-US" altLang="zh-CN" sz="2800" b="1" dirty="0">
                <a:latin typeface="Arial" charset="0"/>
              </a:rPr>
              <a:t>(</a:t>
            </a:r>
            <a:r>
              <a:rPr kumimoji="0" lang="en-US" altLang="zh-CN" sz="2800" b="1" dirty="0">
                <a:latin typeface="Arial" charset="0"/>
              </a:rPr>
              <a:t>"</a:t>
            </a:r>
            <a:r>
              <a:rPr lang="en-US" altLang="zh-CN" sz="2800" b="1" dirty="0">
                <a:latin typeface="Arial" charset="0"/>
              </a:rPr>
              <a:t>\n</a:t>
            </a:r>
            <a:r>
              <a:rPr kumimoji="0" lang="en-US" altLang="zh-CN" sz="2800" b="1" dirty="0">
                <a:latin typeface="Arial" charset="0"/>
              </a:rPr>
              <a:t>"</a:t>
            </a:r>
            <a:r>
              <a:rPr lang="en-US" altLang="zh-CN" sz="2800" b="1" dirty="0">
                <a:latin typeface="Arial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Arial" charset="0"/>
              </a:rPr>
              <a:t> 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 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1116013" y="5589588"/>
            <a:ext cx="259080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CC0000"/>
                </a:solidFill>
                <a:latin typeface="Times New Roman" pitchFamily="18" charset="0"/>
              </a:rPr>
              <a:t>A. *chp!=‘\0’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5003800" y="5589588"/>
            <a:ext cx="259080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CC0000"/>
                </a:solidFill>
                <a:latin typeface="Times New Roman" pitchFamily="18" charset="0"/>
              </a:rPr>
              <a:t>B. chp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1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1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1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1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1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1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1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1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build="p" autoUpdateAnimBg="0"/>
      <p:bldP spid="181251" grpId="0" animBg="1" autoUpdateAnimBg="0"/>
      <p:bldP spid="181252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3549C9F0-B4FF-460B-9BDA-ABE798D2FA54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36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611188" y="1916113"/>
            <a:ext cx="8062912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/>
            <a:r>
              <a:rPr kumimoji="0" lang="zh-CN" altLang="en-US">
                <a:latin typeface="Times New Roman" pitchFamily="18" charset="0"/>
              </a:rPr>
              <a:t>作用：</a:t>
            </a:r>
          </a:p>
          <a:p>
            <a:pPr algn="l"/>
            <a:r>
              <a:rPr kumimoji="0" lang="zh-CN" altLang="en-US" sz="3000"/>
              <a:t>    函数的参数不仅可以是整型、实型、字符型，还可以是指针型，</a:t>
            </a:r>
            <a:r>
              <a:rPr kumimoji="0" lang="zh-CN" altLang="en-US" sz="3000">
                <a:solidFill>
                  <a:srgbClr val="CC0000"/>
                </a:solidFill>
              </a:rPr>
              <a:t>它的作用是将一个变量的地址传送到另</a:t>
            </a:r>
            <a:r>
              <a:rPr kumimoji="0" lang="zh-CN" altLang="en-US">
                <a:solidFill>
                  <a:srgbClr val="CC0000"/>
                </a:solidFill>
                <a:latin typeface="Times New Roman" pitchFamily="18" charset="0"/>
              </a:rPr>
              <a:t>外</a:t>
            </a:r>
            <a:r>
              <a:rPr kumimoji="0" lang="zh-CN" altLang="en-US" sz="3000">
                <a:solidFill>
                  <a:srgbClr val="CC0000"/>
                </a:solidFill>
              </a:rPr>
              <a:t>一个函数中。</a:t>
            </a:r>
            <a:endParaRPr kumimoji="0" lang="zh-CN" altLang="en-US" sz="3000"/>
          </a:p>
          <a:p>
            <a:pPr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kumimoji="0" lang="en-US" altLang="zh-CN">
              <a:latin typeface="Times New Roman" pitchFamily="18" charset="0"/>
            </a:endParaRPr>
          </a:p>
        </p:txBody>
      </p:sp>
      <p:sp>
        <p:nvSpPr>
          <p:cNvPr id="49156" name="Text Box 6"/>
          <p:cNvSpPr txBox="1">
            <a:spLocks noChangeArrowheads="1"/>
          </p:cNvSpPr>
          <p:nvPr/>
        </p:nvSpPr>
        <p:spPr bwMode="auto">
          <a:xfrm>
            <a:off x="611188" y="0"/>
            <a:ext cx="64817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3600">
                <a:latin typeface="Times New Roman" pitchFamily="18" charset="0"/>
              </a:rPr>
              <a:t>9. 4  </a:t>
            </a:r>
            <a:r>
              <a:rPr kumimoji="0" lang="zh-CN" altLang="en-US" sz="3600">
                <a:latin typeface="Times New Roman" pitchFamily="18" charset="0"/>
              </a:rPr>
              <a:t>指针与函数</a:t>
            </a:r>
            <a:endParaRPr kumimoji="0" lang="zh-CN" altLang="en-US" sz="3600" b="0">
              <a:latin typeface="Times New Roman" pitchFamily="18" charset="0"/>
            </a:endParaRPr>
          </a:p>
        </p:txBody>
      </p:sp>
      <p:sp>
        <p:nvSpPr>
          <p:cNvPr id="49157" name="Text Box 8"/>
          <p:cNvSpPr txBox="1">
            <a:spLocks noChangeArrowheads="1"/>
          </p:cNvSpPr>
          <p:nvPr/>
        </p:nvSpPr>
        <p:spPr bwMode="auto">
          <a:xfrm>
            <a:off x="611188" y="908050"/>
            <a:ext cx="6481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/>
              <a:t>9.4.1 </a:t>
            </a:r>
            <a:r>
              <a:rPr kumimoji="0" lang="zh-CN" altLang="en-US"/>
              <a:t>指针变量作函数参数</a:t>
            </a:r>
            <a:endParaRPr kumimoji="0" lang="zh-CN" alt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6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1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4"/>
          <p:cNvSpPr txBox="1">
            <a:spLocks noGrp="1"/>
          </p:cNvSpPr>
          <p:nvPr/>
        </p:nvSpPr>
        <p:spPr bwMode="auto">
          <a:xfrm>
            <a:off x="6737350" y="6481763"/>
            <a:ext cx="240665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84CB0AA7-3C6D-4E81-A35B-B41EA06D2433}" type="slidenum">
              <a:rPr lang="zh-CN" altLang="en-US" sz="1600">
                <a:solidFill>
                  <a:srgbClr val="FF9900"/>
                </a:solidFill>
              </a:rPr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t>37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1081088" y="765175"/>
            <a:ext cx="4283075" cy="29511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>
              <a:lnSpc>
                <a:spcPts val="26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400" b="0" dirty="0">
                <a:latin typeface="Arial" charset="0"/>
              </a:rPr>
              <a:t>#include &lt;</a:t>
            </a:r>
            <a:r>
              <a:rPr kumimoji="0" lang="en-US" altLang="zh-CN" sz="2400" b="0" dirty="0" err="1">
                <a:latin typeface="Arial" charset="0"/>
              </a:rPr>
              <a:t>stdio.h</a:t>
            </a:r>
            <a:r>
              <a:rPr kumimoji="0" lang="en-US" altLang="zh-CN" sz="2400" b="0" dirty="0">
                <a:latin typeface="Arial" charset="0"/>
              </a:rPr>
              <a:t>&gt; </a:t>
            </a:r>
          </a:p>
          <a:p>
            <a:pPr algn="l">
              <a:lnSpc>
                <a:spcPts val="26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400" b="0" dirty="0">
                <a:latin typeface="Arial" charset="0"/>
              </a:rPr>
              <a:t>void display(char *t)</a:t>
            </a:r>
          </a:p>
          <a:p>
            <a:pPr algn="l">
              <a:lnSpc>
                <a:spcPts val="26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400" b="0" dirty="0">
                <a:latin typeface="Arial" charset="0"/>
              </a:rPr>
              <a:t>{</a:t>
            </a:r>
          </a:p>
          <a:p>
            <a:pPr algn="l">
              <a:lnSpc>
                <a:spcPts val="26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400" b="0" dirty="0">
                <a:latin typeface="Arial" charset="0"/>
              </a:rPr>
              <a:t>   char s[ ]= "Happy";</a:t>
            </a:r>
          </a:p>
          <a:p>
            <a:pPr algn="l">
              <a:lnSpc>
                <a:spcPts val="26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400" b="0" dirty="0">
                <a:latin typeface="Arial" charset="0"/>
              </a:rPr>
              <a:t>   </a:t>
            </a:r>
            <a:r>
              <a:rPr kumimoji="0" lang="en-US" altLang="zh-CN" sz="2400" b="0" dirty="0" err="1">
                <a:latin typeface="Arial" charset="0"/>
              </a:rPr>
              <a:t>printf</a:t>
            </a:r>
            <a:r>
              <a:rPr kumimoji="0" lang="en-US" altLang="zh-CN" sz="2400" b="0" dirty="0">
                <a:latin typeface="Arial" charset="0"/>
              </a:rPr>
              <a:t>("%s\</a:t>
            </a:r>
            <a:r>
              <a:rPr kumimoji="0" lang="en-US" altLang="zh-CN" sz="2400" b="0" dirty="0" err="1">
                <a:latin typeface="Arial" charset="0"/>
              </a:rPr>
              <a:t>n",t</a:t>
            </a:r>
            <a:r>
              <a:rPr kumimoji="0" lang="en-US" altLang="zh-CN" sz="2400" b="0" dirty="0">
                <a:latin typeface="Arial" charset="0"/>
              </a:rPr>
              <a:t>);</a:t>
            </a:r>
          </a:p>
          <a:p>
            <a:pPr algn="l">
              <a:lnSpc>
                <a:spcPts val="26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400" b="0" dirty="0">
                <a:latin typeface="Arial" charset="0"/>
              </a:rPr>
              <a:t>   t=s;</a:t>
            </a:r>
          </a:p>
          <a:p>
            <a:pPr algn="l">
              <a:lnSpc>
                <a:spcPts val="26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400" b="0" dirty="0">
                <a:latin typeface="Arial" charset="0"/>
              </a:rPr>
              <a:t>   </a:t>
            </a:r>
            <a:r>
              <a:rPr kumimoji="0" lang="en-US" altLang="zh-CN" sz="2400" b="0" dirty="0" err="1">
                <a:latin typeface="Arial" charset="0"/>
              </a:rPr>
              <a:t>printf</a:t>
            </a:r>
            <a:r>
              <a:rPr kumimoji="0" lang="en-US" altLang="zh-CN" sz="2400" b="0" dirty="0">
                <a:latin typeface="Arial" charset="0"/>
              </a:rPr>
              <a:t>("%s\</a:t>
            </a:r>
            <a:r>
              <a:rPr kumimoji="0" lang="en-US" altLang="zh-CN" sz="2400" b="0" dirty="0" err="1">
                <a:latin typeface="Arial" charset="0"/>
              </a:rPr>
              <a:t>n",t</a:t>
            </a:r>
            <a:r>
              <a:rPr kumimoji="0" lang="en-US" altLang="zh-CN" sz="2400" b="0" dirty="0">
                <a:latin typeface="Arial" charset="0"/>
              </a:rPr>
              <a:t>);</a:t>
            </a:r>
          </a:p>
          <a:p>
            <a:pPr algn="l">
              <a:lnSpc>
                <a:spcPts val="26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400" b="0" dirty="0">
                <a:latin typeface="Arial" charset="0"/>
              </a:rPr>
              <a:t> }</a:t>
            </a:r>
          </a:p>
        </p:txBody>
      </p:sp>
      <p:sp>
        <p:nvSpPr>
          <p:cNvPr id="50180" name="Text Box 8"/>
          <p:cNvSpPr txBox="1">
            <a:spLocks noChangeArrowheads="1"/>
          </p:cNvSpPr>
          <p:nvPr/>
        </p:nvSpPr>
        <p:spPr bwMode="auto">
          <a:xfrm>
            <a:off x="900113" y="188913"/>
            <a:ext cx="6481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/>
              <a:t>例：输出字符串</a:t>
            </a:r>
            <a:endParaRPr kumimoji="0" lang="zh-CN" altLang="en-US" b="0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152525" y="3789363"/>
            <a:ext cx="4067175" cy="28082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/>
            <a:r>
              <a:rPr kumimoji="0" lang="en-US" altLang="zh-CN" sz="2400" b="0" dirty="0" err="1">
                <a:latin typeface="Arial" charset="0"/>
              </a:rPr>
              <a:t>int</a:t>
            </a:r>
            <a:r>
              <a:rPr kumimoji="0" lang="en-US" altLang="zh-CN" sz="2400" b="0" dirty="0">
                <a:latin typeface="Arial" charset="0"/>
              </a:rPr>
              <a:t> main( )</a:t>
            </a:r>
          </a:p>
          <a:p>
            <a:pPr algn="l"/>
            <a:r>
              <a:rPr kumimoji="0" lang="en-US" altLang="zh-CN" sz="2400" b="0" dirty="0">
                <a:latin typeface="Arial" charset="0"/>
              </a:rPr>
              <a:t>{</a:t>
            </a:r>
          </a:p>
          <a:p>
            <a:pPr algn="l"/>
            <a:r>
              <a:rPr kumimoji="0" lang="en-US" altLang="zh-CN" sz="2400" b="0" dirty="0">
                <a:latin typeface="Arial" charset="0"/>
              </a:rPr>
              <a:t>  char *p="Teacher";</a:t>
            </a:r>
          </a:p>
          <a:p>
            <a:pPr algn="l"/>
            <a:r>
              <a:rPr kumimoji="0" lang="en-US" altLang="zh-CN" sz="2400" b="0" dirty="0">
                <a:latin typeface="Arial" charset="0"/>
              </a:rPr>
              <a:t>  display(p);</a:t>
            </a:r>
          </a:p>
          <a:p>
            <a:pPr algn="l"/>
            <a:r>
              <a:rPr kumimoji="0" lang="en-US" altLang="zh-CN" sz="2400" b="0" dirty="0">
                <a:latin typeface="Arial" charset="0"/>
              </a:rPr>
              <a:t>  </a:t>
            </a:r>
            <a:r>
              <a:rPr kumimoji="0" lang="en-US" altLang="zh-CN" sz="2400" b="0" dirty="0" err="1">
                <a:latin typeface="Arial" charset="0"/>
              </a:rPr>
              <a:t>printf</a:t>
            </a:r>
            <a:r>
              <a:rPr kumimoji="0" lang="en-US" altLang="zh-CN" sz="2400" b="0" dirty="0">
                <a:latin typeface="Arial" charset="0"/>
              </a:rPr>
              <a:t>("%s\</a:t>
            </a:r>
            <a:r>
              <a:rPr kumimoji="0" lang="en-US" altLang="zh-CN" sz="2400" b="0" dirty="0" err="1">
                <a:latin typeface="Arial" charset="0"/>
              </a:rPr>
              <a:t>n",p</a:t>
            </a:r>
            <a:r>
              <a:rPr kumimoji="0" lang="en-US" altLang="zh-CN" sz="2400" b="0" dirty="0">
                <a:latin typeface="Arial" charset="0"/>
              </a:rPr>
              <a:t>);</a:t>
            </a:r>
          </a:p>
          <a:p>
            <a:pPr algn="l"/>
            <a:r>
              <a:rPr kumimoji="0" lang="en-US" altLang="zh-CN" sz="2400" b="0" dirty="0">
                <a:latin typeface="Arial" charset="0"/>
              </a:rPr>
              <a:t>  return 0;</a:t>
            </a:r>
          </a:p>
          <a:p>
            <a:pPr algn="l"/>
            <a:r>
              <a:rPr kumimoji="0" lang="en-US" altLang="zh-CN" sz="2400" b="0" dirty="0">
                <a:latin typeface="Arial" charset="0"/>
              </a:rPr>
              <a:t>}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6084888" y="908050"/>
            <a:ext cx="2519362" cy="18002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lang="zh-CN" altLang="en-US"/>
              <a:t>运行结果：  </a:t>
            </a:r>
          </a:p>
          <a:p>
            <a:pPr algn="l" eaLnBrk="1" hangingPunct="1"/>
            <a:r>
              <a:rPr lang="en-US" altLang="zh-CN"/>
              <a:t>Teacher </a:t>
            </a:r>
          </a:p>
          <a:p>
            <a:pPr algn="l" eaLnBrk="1" hangingPunct="1"/>
            <a:r>
              <a:rPr lang="en-US" altLang="zh-CN"/>
              <a:t>Happy </a:t>
            </a:r>
          </a:p>
          <a:p>
            <a:pPr algn="l" eaLnBrk="1" hangingPunct="1"/>
            <a:r>
              <a:rPr lang="en-US" altLang="zh-CN"/>
              <a:t>Teacher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18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1" grpId="0" autoUpdateAnimBg="0"/>
      <p:bldP spid="2" grpId="0" build="p" autoUpdateAnimBg="0"/>
      <p:bldP spid="1157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F71B4B69-9675-4465-BC47-B00CEAB01809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38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675687" cy="5715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2800"/>
              <a:t>例：交换两个变量的值。注意函数调用形实结合方式</a:t>
            </a:r>
            <a:r>
              <a:rPr lang="en-US" altLang="zh-CN" sz="2800"/>
              <a:t>.</a:t>
            </a:r>
            <a:endParaRPr lang="en-US" altLang="zh-CN" sz="2800">
              <a:solidFill>
                <a:srgbClr val="990000"/>
              </a:solidFill>
            </a:endParaRP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3598862" cy="4114800"/>
          </a:xfrm>
          <a:solidFill>
            <a:srgbClr val="FFCCFF"/>
          </a:solidFill>
        </p:spPr>
        <p:txBody>
          <a:bodyPr/>
          <a:lstStyle/>
          <a:p>
            <a:pPr>
              <a:buFontTx/>
              <a:buNone/>
            </a:pPr>
            <a:r>
              <a:rPr lang="en-US" altLang="zh-CN" sz="2600" b="1" dirty="0">
                <a:latin typeface="Arial" charset="0"/>
              </a:rPr>
              <a:t>void swap(int </a:t>
            </a:r>
            <a:r>
              <a:rPr lang="en-US" altLang="zh-CN" sz="2600" b="1" dirty="0" err="1">
                <a:latin typeface="Arial" charset="0"/>
              </a:rPr>
              <a:t>x,int</a:t>
            </a:r>
            <a:r>
              <a:rPr lang="en-US" altLang="zh-CN" sz="2600" b="1" dirty="0">
                <a:latin typeface="Arial" charset="0"/>
              </a:rPr>
              <a:t> y)</a:t>
            </a:r>
          </a:p>
          <a:p>
            <a:pPr>
              <a:buFontTx/>
              <a:buNone/>
            </a:pPr>
            <a:r>
              <a:rPr lang="en-US" altLang="zh-CN" sz="2600" b="1" dirty="0">
                <a:latin typeface="Arial" charset="0"/>
              </a:rPr>
              <a:t>{ </a:t>
            </a:r>
          </a:p>
          <a:p>
            <a:pPr>
              <a:buFontTx/>
              <a:buNone/>
            </a:pPr>
            <a:r>
              <a:rPr lang="en-US" altLang="zh-CN" sz="2600" b="1" dirty="0">
                <a:latin typeface="Arial" charset="0"/>
              </a:rPr>
              <a:t>    int  t;</a:t>
            </a:r>
          </a:p>
          <a:p>
            <a:pPr>
              <a:buFontTx/>
              <a:buNone/>
            </a:pPr>
            <a:r>
              <a:rPr lang="en-US" altLang="zh-CN" sz="2600" b="1" dirty="0">
                <a:latin typeface="Arial" charset="0"/>
              </a:rPr>
              <a:t>    t=x;</a:t>
            </a:r>
          </a:p>
          <a:p>
            <a:pPr>
              <a:buFontTx/>
              <a:buNone/>
            </a:pPr>
            <a:r>
              <a:rPr lang="en-US" altLang="zh-CN" sz="2600" b="1" dirty="0">
                <a:latin typeface="Arial" charset="0"/>
              </a:rPr>
              <a:t>    x=y;</a:t>
            </a:r>
          </a:p>
          <a:p>
            <a:pPr>
              <a:buFontTx/>
              <a:buNone/>
            </a:pPr>
            <a:r>
              <a:rPr lang="en-US" altLang="zh-CN" sz="2600" b="1" dirty="0">
                <a:latin typeface="Arial" charset="0"/>
              </a:rPr>
              <a:t>    y=t;</a:t>
            </a:r>
          </a:p>
          <a:p>
            <a:pPr>
              <a:buFontTx/>
              <a:buNone/>
            </a:pPr>
            <a:r>
              <a:rPr lang="en-US" altLang="zh-CN" sz="2600" b="1" dirty="0">
                <a:latin typeface="Arial" charset="0"/>
              </a:rPr>
              <a:t>}</a:t>
            </a:r>
          </a:p>
        </p:txBody>
      </p:sp>
      <p:sp>
        <p:nvSpPr>
          <p:cNvPr id="3829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62463" y="1341438"/>
            <a:ext cx="4681537" cy="4103687"/>
          </a:xfrm>
          <a:solidFill>
            <a:srgbClr val="FFFFCC"/>
          </a:solidFill>
        </p:spPr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latin typeface="Arial" charset="0"/>
              </a:rPr>
              <a:t>main( )</a:t>
            </a:r>
          </a:p>
          <a:p>
            <a:pPr>
              <a:buFontTx/>
              <a:buNone/>
            </a:pPr>
            <a:r>
              <a:rPr lang="en-US" altLang="zh-CN" b="1" dirty="0">
                <a:latin typeface="Arial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b="1" dirty="0">
                <a:latin typeface="Arial" charset="0"/>
              </a:rPr>
              <a:t>    int  </a:t>
            </a:r>
            <a:r>
              <a:rPr lang="en-US" altLang="zh-CN" b="1" dirty="0" err="1">
                <a:latin typeface="Arial" charset="0"/>
              </a:rPr>
              <a:t>a,b</a:t>
            </a:r>
            <a:r>
              <a:rPr lang="en-US" altLang="zh-CN" b="1" dirty="0">
                <a:latin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b="1" dirty="0">
                <a:latin typeface="Arial" charset="0"/>
              </a:rPr>
              <a:t>    </a:t>
            </a:r>
            <a:r>
              <a:rPr lang="en-US" altLang="zh-CN" b="1" dirty="0" err="1">
                <a:latin typeface="Arial" charset="0"/>
              </a:rPr>
              <a:t>scanf</a:t>
            </a:r>
            <a:r>
              <a:rPr lang="en-US" altLang="zh-CN" b="1" dirty="0">
                <a:latin typeface="Arial" charset="0"/>
              </a:rPr>
              <a:t>(</a:t>
            </a:r>
            <a:r>
              <a:rPr kumimoji="0" lang="en-US" altLang="zh-CN" b="1" dirty="0">
                <a:latin typeface="Arial" charset="0"/>
              </a:rPr>
              <a:t>"</a:t>
            </a:r>
            <a:r>
              <a:rPr lang="en-US" altLang="zh-CN" b="1" dirty="0">
                <a:latin typeface="Arial" charset="0"/>
              </a:rPr>
              <a:t>%</a:t>
            </a:r>
            <a:r>
              <a:rPr lang="en-US" altLang="zh-CN" b="1" dirty="0" err="1">
                <a:latin typeface="Arial" charset="0"/>
              </a:rPr>
              <a:t>d,%d</a:t>
            </a:r>
            <a:r>
              <a:rPr kumimoji="0" lang="en-US" altLang="zh-CN" b="1" dirty="0" err="1">
                <a:latin typeface="Arial" charset="0"/>
              </a:rPr>
              <a:t>"</a:t>
            </a:r>
            <a:r>
              <a:rPr lang="en-US" altLang="zh-CN" b="1" dirty="0" err="1">
                <a:latin typeface="Arial" charset="0"/>
              </a:rPr>
              <a:t>,&amp;a,&amp;b</a:t>
            </a:r>
            <a:r>
              <a:rPr lang="en-US" altLang="zh-CN" b="1" dirty="0">
                <a:latin typeface="Arial" charset="0"/>
              </a:rPr>
              <a:t>);     </a:t>
            </a:r>
          </a:p>
          <a:p>
            <a:pPr>
              <a:buFontTx/>
              <a:buNone/>
            </a:pPr>
            <a:r>
              <a:rPr lang="en-US" altLang="zh-CN" b="1" dirty="0">
                <a:latin typeface="Arial" charset="0"/>
              </a:rPr>
              <a:t>    if(a&lt;b) swap(</a:t>
            </a:r>
            <a:r>
              <a:rPr lang="en-US" altLang="zh-CN" b="1" dirty="0" err="1">
                <a:latin typeface="Arial" charset="0"/>
              </a:rPr>
              <a:t>a,b</a:t>
            </a:r>
            <a:r>
              <a:rPr lang="en-US" altLang="zh-CN" b="1" dirty="0">
                <a:latin typeface="Arial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b="1" dirty="0">
                <a:latin typeface="Arial" charset="0"/>
              </a:rPr>
              <a:t>      </a:t>
            </a:r>
            <a:r>
              <a:rPr lang="en-US" altLang="zh-CN" b="1" dirty="0" err="1">
                <a:latin typeface="Arial" charset="0"/>
              </a:rPr>
              <a:t>printf</a:t>
            </a:r>
            <a:r>
              <a:rPr lang="en-US" altLang="zh-CN" b="1" dirty="0">
                <a:latin typeface="Arial" charset="0"/>
              </a:rPr>
              <a:t>(</a:t>
            </a:r>
            <a:r>
              <a:rPr kumimoji="0" lang="en-US" altLang="zh-CN" b="1" dirty="0">
                <a:latin typeface="Arial" charset="0"/>
              </a:rPr>
              <a:t>"</a:t>
            </a:r>
            <a:r>
              <a:rPr lang="en-US" altLang="zh-CN" b="1" dirty="0">
                <a:latin typeface="Arial" charset="0"/>
              </a:rPr>
              <a:t>%</a:t>
            </a:r>
            <a:r>
              <a:rPr lang="en-US" altLang="zh-CN" b="1" dirty="0" err="1">
                <a:latin typeface="Arial" charset="0"/>
              </a:rPr>
              <a:t>d,%d</a:t>
            </a:r>
            <a:r>
              <a:rPr lang="en-US" altLang="zh-CN" b="1" dirty="0">
                <a:latin typeface="Arial" charset="0"/>
              </a:rPr>
              <a:t>\n</a:t>
            </a:r>
            <a:r>
              <a:rPr kumimoji="0" lang="en-US" altLang="zh-CN" b="1" dirty="0">
                <a:latin typeface="Arial" charset="0"/>
              </a:rPr>
              <a:t>"</a:t>
            </a:r>
            <a:r>
              <a:rPr lang="en-US" altLang="zh-CN" b="1" dirty="0">
                <a:latin typeface="Arial" charset="0"/>
              </a:rPr>
              <a:t>,</a:t>
            </a:r>
            <a:r>
              <a:rPr lang="en-US" altLang="zh-CN" b="1" dirty="0" err="1">
                <a:latin typeface="Arial" charset="0"/>
              </a:rPr>
              <a:t>a,b</a:t>
            </a:r>
            <a:r>
              <a:rPr lang="en-US" altLang="zh-CN" b="1" dirty="0">
                <a:latin typeface="Arial" charset="0"/>
              </a:rPr>
              <a:t>); </a:t>
            </a:r>
          </a:p>
          <a:p>
            <a:pPr>
              <a:buFontTx/>
              <a:buNone/>
            </a:pPr>
            <a:r>
              <a:rPr lang="en-US" altLang="zh-CN" b="1" dirty="0">
                <a:latin typeface="Arial" charset="0"/>
              </a:rPr>
              <a:t>}</a:t>
            </a:r>
          </a:p>
        </p:txBody>
      </p:sp>
      <p:sp>
        <p:nvSpPr>
          <p:cNvPr id="382985" name="Rectangle 9"/>
          <p:cNvSpPr>
            <a:spLocks noChangeArrowheads="1"/>
          </p:cNvSpPr>
          <p:nvPr/>
        </p:nvSpPr>
        <p:spPr bwMode="auto">
          <a:xfrm>
            <a:off x="3059113" y="620713"/>
            <a:ext cx="2881312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 defTabSz="762000" eaLnBrk="0" hangingPunct="0">
              <a:defRPr/>
            </a:pPr>
            <a:r>
              <a:rPr lang="zh-CN" altLang="en-US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单向值传递！</a:t>
            </a:r>
          </a:p>
        </p:txBody>
      </p:sp>
      <p:sp>
        <p:nvSpPr>
          <p:cNvPr id="382986" name="Text Box 10"/>
          <p:cNvSpPr txBox="1">
            <a:spLocks noChangeArrowheads="1"/>
          </p:cNvSpPr>
          <p:nvPr/>
        </p:nvSpPr>
        <p:spPr bwMode="auto">
          <a:xfrm>
            <a:off x="677864" y="5300846"/>
            <a:ext cx="5903912" cy="156966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</a:rPr>
              <a:t>调用函数时</a:t>
            </a:r>
            <a:r>
              <a:rPr lang="en-US" altLang="zh-CN" sz="2400" dirty="0">
                <a:latin typeface="Times New Roman" pitchFamily="18" charset="0"/>
              </a:rPr>
              <a:t>a</a:t>
            </a:r>
            <a:r>
              <a:rPr lang="zh-CN" altLang="en-US" sz="2400" dirty="0">
                <a:latin typeface="Times New Roman" pitchFamily="18" charset="0"/>
              </a:rPr>
              <a:t>的值传送给</a:t>
            </a:r>
            <a:r>
              <a:rPr lang="en-US" altLang="zh-CN" sz="2400" dirty="0" err="1">
                <a:latin typeface="Times New Roman" pitchFamily="18" charset="0"/>
              </a:rPr>
              <a:t>x,b</a:t>
            </a:r>
            <a:r>
              <a:rPr lang="zh-CN" altLang="en-US" sz="2400" dirty="0">
                <a:latin typeface="Times New Roman" pitchFamily="18" charset="0"/>
              </a:rPr>
              <a:t>值传送给</a:t>
            </a:r>
            <a:r>
              <a:rPr lang="en-US" altLang="zh-CN" sz="2400" dirty="0">
                <a:latin typeface="Times New Roman" pitchFamily="18" charset="0"/>
              </a:rPr>
              <a:t>y,</a:t>
            </a:r>
            <a:r>
              <a:rPr lang="zh-CN" altLang="en-US" sz="2400" dirty="0">
                <a:latin typeface="Times New Roman" pitchFamily="18" charset="0"/>
              </a:rPr>
              <a:t>可是执行完函数后</a:t>
            </a:r>
            <a:r>
              <a:rPr lang="en-US" altLang="zh-CN" sz="2400" dirty="0">
                <a:latin typeface="Times New Roman" pitchFamily="18" charset="0"/>
              </a:rPr>
              <a:t>,x</a:t>
            </a:r>
            <a:r>
              <a:rPr lang="zh-CN" altLang="en-US" sz="2400" dirty="0">
                <a:latin typeface="Times New Roman" pitchFamily="18" charset="0"/>
              </a:rPr>
              <a:t>和</a:t>
            </a:r>
            <a:r>
              <a:rPr lang="en-US" altLang="zh-CN" sz="2400" dirty="0">
                <a:latin typeface="Times New Roman" pitchFamily="18" charset="0"/>
              </a:rPr>
              <a:t>y</a:t>
            </a:r>
            <a:r>
              <a:rPr lang="zh-CN" altLang="en-US" sz="2400" dirty="0">
                <a:latin typeface="Times New Roman" pitchFamily="18" charset="0"/>
              </a:rPr>
              <a:t>的值是互换了</a:t>
            </a:r>
            <a:r>
              <a:rPr lang="en-US" altLang="zh-CN" sz="2400" dirty="0">
                <a:latin typeface="Times New Roman" pitchFamily="18" charset="0"/>
              </a:rPr>
              <a:t>,</a:t>
            </a:r>
            <a:r>
              <a:rPr lang="zh-CN" altLang="en-US" sz="2400" dirty="0">
                <a:latin typeface="Times New Roman" pitchFamily="18" charset="0"/>
              </a:rPr>
              <a:t>但</a:t>
            </a:r>
            <a:r>
              <a:rPr lang="en-US" altLang="zh-CN" sz="2400" dirty="0" err="1">
                <a:latin typeface="Times New Roman" pitchFamily="18" charset="0"/>
              </a:rPr>
              <a:t>a,b</a:t>
            </a:r>
            <a:r>
              <a:rPr lang="zh-CN" altLang="en-US" sz="2400" dirty="0">
                <a:latin typeface="Times New Roman" pitchFamily="18" charset="0"/>
              </a:rPr>
              <a:t>的值并未互换，相当于只是显示着互换了而已，实际上</a:t>
            </a:r>
            <a:r>
              <a:rPr lang="en-US" altLang="zh-CN" sz="2400" dirty="0">
                <a:latin typeface="Times New Roman" pitchFamily="18" charset="0"/>
              </a:rPr>
              <a:t>ab</a:t>
            </a:r>
            <a:r>
              <a:rPr lang="zh-CN" altLang="en-US" sz="2400" dirty="0">
                <a:latin typeface="Times New Roman" pitchFamily="18" charset="0"/>
              </a:rPr>
              <a:t>的在内存中没有呼唤。</a:t>
            </a:r>
          </a:p>
        </p:txBody>
      </p:sp>
      <p:sp>
        <p:nvSpPr>
          <p:cNvPr id="382987" name="AutoShape 11"/>
          <p:cNvSpPr>
            <a:spLocks noChangeArrowheads="1"/>
          </p:cNvSpPr>
          <p:nvPr/>
        </p:nvSpPr>
        <p:spPr bwMode="auto">
          <a:xfrm>
            <a:off x="6846887" y="4946650"/>
            <a:ext cx="1828800" cy="1295400"/>
          </a:xfrm>
          <a:prstGeom prst="wedgeRoundRectCallout">
            <a:avLst>
              <a:gd name="adj1" fmla="val -40884"/>
              <a:gd name="adj2" fmla="val 44361"/>
              <a:gd name="adj3" fmla="val 16667"/>
            </a:avLst>
          </a:prstGeom>
          <a:solidFill>
            <a:schemeClr val="accent1"/>
          </a:solidFill>
          <a:ln w="762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400" dirty="0">
                <a:latin typeface="Times New Roman" pitchFamily="18" charset="0"/>
              </a:rPr>
              <a:t>运行情况：</a:t>
            </a:r>
          </a:p>
          <a:p>
            <a:pPr algn="l"/>
            <a:r>
              <a:rPr lang="en-US" altLang="zh-CN" sz="2400" dirty="0">
                <a:latin typeface="Times New Roman" pitchFamily="18" charset="0"/>
              </a:rPr>
              <a:t>5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</a:rPr>
              <a:t>9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</a:t>
            </a:r>
            <a:endParaRPr lang="en-US" altLang="zh-CN" sz="2400" dirty="0">
              <a:latin typeface="Times New Roman" pitchFamily="18" charset="0"/>
            </a:endParaRPr>
          </a:p>
          <a:p>
            <a:pPr algn="l"/>
            <a:r>
              <a:rPr lang="en-US" altLang="zh-CN" sz="2400" dirty="0">
                <a:latin typeface="Times New Roman" pitchFamily="18" charset="0"/>
              </a:rPr>
              <a:t>5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</a:rPr>
              <a:t>9</a:t>
            </a:r>
          </a:p>
        </p:txBody>
      </p:sp>
      <p:sp>
        <p:nvSpPr>
          <p:cNvPr id="382988" name="AutoShape 12"/>
          <p:cNvSpPr>
            <a:spLocks/>
          </p:cNvSpPr>
          <p:nvPr/>
        </p:nvSpPr>
        <p:spPr bwMode="auto">
          <a:xfrm>
            <a:off x="1259632" y="4564246"/>
            <a:ext cx="3451225" cy="609600"/>
          </a:xfrm>
          <a:prstGeom prst="borderCallout1">
            <a:avLst>
              <a:gd name="adj1" fmla="val 18750"/>
              <a:gd name="adj2" fmla="val -2208"/>
              <a:gd name="adj3" fmla="val -90106"/>
              <a:gd name="adj4" fmla="val -754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dirty="0" err="1">
                <a:latin typeface="Arial" charset="0"/>
              </a:rPr>
              <a:t>printf</a:t>
            </a:r>
            <a:r>
              <a:rPr lang="en-US" altLang="zh-CN" sz="2400" dirty="0">
                <a:latin typeface="Arial" charset="0"/>
              </a:rPr>
              <a:t>(</a:t>
            </a:r>
            <a:r>
              <a:rPr kumimoji="0" lang="en-US" altLang="zh-CN" dirty="0">
                <a:latin typeface="Arial" charset="0"/>
              </a:rPr>
              <a:t>"</a:t>
            </a:r>
            <a:r>
              <a:rPr lang="en-US" altLang="zh-CN" sz="2400" dirty="0">
                <a:latin typeface="Arial" charset="0"/>
              </a:rPr>
              <a:t>%d,%d</a:t>
            </a:r>
            <a:r>
              <a:rPr kumimoji="0" lang="en-US" altLang="zh-CN" dirty="0">
                <a:latin typeface="Arial" charset="0"/>
              </a:rPr>
              <a:t>"</a:t>
            </a:r>
            <a:r>
              <a:rPr lang="en-US" altLang="zh-CN" sz="2400" dirty="0">
                <a:latin typeface="Arial" charset="0"/>
              </a:rPr>
              <a:t>,</a:t>
            </a:r>
            <a:r>
              <a:rPr lang="en-US" altLang="zh-CN" sz="2400" dirty="0" err="1">
                <a:latin typeface="Arial" charset="0"/>
              </a:rPr>
              <a:t>x,y</a:t>
            </a:r>
            <a:r>
              <a:rPr lang="en-US" altLang="zh-CN" sz="2400" dirty="0">
                <a:latin typeface="Arial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8" grpId="0" autoUpdateAnimBg="0"/>
      <p:bldP spid="382979" grpId="0" animBg="1" autoUpdateAnimBg="0"/>
      <p:bldP spid="382980" grpId="0" animBg="1" autoUpdateAnimBg="0"/>
      <p:bldP spid="382985" grpId="0" autoUpdateAnimBg="0"/>
      <p:bldP spid="382986" grpId="0" animBg="1" autoUpdateAnimBg="0"/>
      <p:bldP spid="382987" grpId="0" animBg="1" autoUpdateAnimBg="0"/>
      <p:bldP spid="38298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674304" y="6503194"/>
            <a:ext cx="2406650" cy="331787"/>
          </a:xfrm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890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412D85A2-4757-4EFA-B389-03BD1D442933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39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411288"/>
            <a:ext cx="3816350" cy="3962400"/>
          </a:xfrm>
          <a:solidFill>
            <a:srgbClr val="FFFFCC"/>
          </a:solidFill>
        </p:spPr>
        <p:txBody>
          <a:bodyPr/>
          <a:lstStyle/>
          <a:p>
            <a:pPr>
              <a:buFontTx/>
              <a:buNone/>
            </a:pPr>
            <a:r>
              <a:rPr lang="en-US" altLang="zh-CN" sz="2400" b="1">
                <a:latin typeface="Arial" charset="0"/>
              </a:rPr>
              <a:t>void swap(int </a:t>
            </a:r>
            <a:r>
              <a:rPr lang="en-US" altLang="zh-CN" sz="2400" b="1">
                <a:solidFill>
                  <a:srgbClr val="CC0000"/>
                </a:solidFill>
                <a:latin typeface="Arial" charset="0"/>
              </a:rPr>
              <a:t>*p1</a:t>
            </a:r>
            <a:r>
              <a:rPr lang="en-US" altLang="zh-CN" sz="2400" b="1">
                <a:latin typeface="Arial" charset="0"/>
              </a:rPr>
              <a:t>,int </a:t>
            </a:r>
            <a:r>
              <a:rPr lang="en-US" altLang="zh-CN" sz="2400" b="1">
                <a:solidFill>
                  <a:srgbClr val="CC0000"/>
                </a:solidFill>
                <a:latin typeface="Arial" charset="0"/>
              </a:rPr>
              <a:t>*p2</a:t>
            </a:r>
            <a:r>
              <a:rPr lang="en-US" altLang="zh-CN" sz="2400" b="1">
                <a:latin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400" b="1">
                <a:latin typeface="Arial" charset="0"/>
              </a:rPr>
              <a:t>{  </a:t>
            </a:r>
          </a:p>
          <a:p>
            <a:pPr>
              <a:buFontTx/>
              <a:buNone/>
            </a:pPr>
            <a:r>
              <a:rPr lang="en-US" altLang="zh-CN" sz="2400" b="1">
                <a:latin typeface="Arial" charset="0"/>
              </a:rPr>
              <a:t>   int  *p;</a:t>
            </a:r>
          </a:p>
          <a:p>
            <a:pPr>
              <a:buFontTx/>
              <a:buNone/>
            </a:pPr>
            <a:r>
              <a:rPr lang="en-US" altLang="zh-CN" sz="2400" b="1">
                <a:latin typeface="Arial" charset="0"/>
              </a:rPr>
              <a:t>   p=p1;</a:t>
            </a:r>
          </a:p>
          <a:p>
            <a:pPr>
              <a:buFontTx/>
              <a:buNone/>
            </a:pPr>
            <a:r>
              <a:rPr lang="en-US" altLang="zh-CN" sz="2400" b="1">
                <a:latin typeface="Arial" charset="0"/>
              </a:rPr>
              <a:t>   p1=p2;</a:t>
            </a:r>
          </a:p>
          <a:p>
            <a:pPr>
              <a:buFontTx/>
              <a:buNone/>
            </a:pPr>
            <a:r>
              <a:rPr lang="en-US" altLang="zh-CN" sz="2400" b="1">
                <a:latin typeface="Arial" charset="0"/>
              </a:rPr>
              <a:t>   p2=p;</a:t>
            </a:r>
          </a:p>
          <a:p>
            <a:pPr>
              <a:buFontTx/>
              <a:buNone/>
            </a:pPr>
            <a:r>
              <a:rPr lang="en-US" altLang="zh-CN" sz="2400" b="1">
                <a:latin typeface="Arial" charset="0"/>
              </a:rPr>
              <a:t>  }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3438" y="1341438"/>
            <a:ext cx="4500562" cy="4032250"/>
          </a:xfrm>
          <a:solidFill>
            <a:srgbClr val="FFCCFF"/>
          </a:solidFill>
        </p:spPr>
        <p:txBody>
          <a:bodyPr/>
          <a:lstStyle/>
          <a:p>
            <a:pPr>
              <a:buFontTx/>
              <a:buNone/>
            </a:pPr>
            <a:r>
              <a:rPr lang="en-US" altLang="zh-CN" sz="2400" b="1" dirty="0">
                <a:latin typeface="Arial" charset="0"/>
              </a:rPr>
              <a:t>main( )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Arial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Arial" charset="0"/>
              </a:rPr>
              <a:t>   int  </a:t>
            </a:r>
            <a:r>
              <a:rPr lang="en-US" altLang="zh-CN" sz="2400" b="1" dirty="0" err="1">
                <a:latin typeface="Arial" charset="0"/>
              </a:rPr>
              <a:t>a,b</a:t>
            </a:r>
            <a:r>
              <a:rPr lang="en-US" altLang="zh-CN" sz="2400" b="1" dirty="0">
                <a:latin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Arial" charset="0"/>
              </a:rPr>
              <a:t>   int  *pa,  *pb;  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Arial" charset="0"/>
              </a:rPr>
              <a:t>   </a:t>
            </a:r>
            <a:r>
              <a:rPr lang="en-US" altLang="zh-CN" sz="2400" b="1" dirty="0" err="1">
                <a:latin typeface="Arial" charset="0"/>
              </a:rPr>
              <a:t>scanf</a:t>
            </a:r>
            <a:r>
              <a:rPr lang="en-US" altLang="zh-CN" sz="2400" b="1" dirty="0">
                <a:latin typeface="Arial" charset="0"/>
              </a:rPr>
              <a:t>(</a:t>
            </a:r>
            <a:r>
              <a:rPr kumimoji="0" lang="en-US" altLang="zh-CN" sz="2400" b="1" dirty="0">
                <a:latin typeface="Arial" charset="0"/>
              </a:rPr>
              <a:t>"</a:t>
            </a:r>
            <a:r>
              <a:rPr lang="en-US" altLang="zh-CN" sz="2400" b="1" dirty="0">
                <a:latin typeface="Arial" charset="0"/>
              </a:rPr>
              <a:t>%</a:t>
            </a:r>
            <a:r>
              <a:rPr lang="en-US" altLang="zh-CN" sz="2400" b="1" dirty="0" err="1">
                <a:latin typeface="Arial" charset="0"/>
              </a:rPr>
              <a:t>d,%d</a:t>
            </a:r>
            <a:r>
              <a:rPr kumimoji="0" lang="en-US" altLang="zh-CN" sz="2400" b="1" dirty="0" err="1">
                <a:latin typeface="Arial" charset="0"/>
              </a:rPr>
              <a:t>"</a:t>
            </a:r>
            <a:r>
              <a:rPr lang="en-US" altLang="zh-CN" sz="2400" b="1" dirty="0" err="1">
                <a:latin typeface="Arial" charset="0"/>
              </a:rPr>
              <a:t>,&amp;a,&amp;b</a:t>
            </a:r>
            <a:r>
              <a:rPr lang="en-US" altLang="zh-CN" sz="2400" b="1" dirty="0">
                <a:latin typeface="Arial" charset="0"/>
              </a:rPr>
              <a:t>);     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Arial" charset="0"/>
              </a:rPr>
              <a:t>   pa=&amp;a; pb=&amp;b;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Arial" charset="0"/>
              </a:rPr>
              <a:t>   if(a&lt;b) swap(</a:t>
            </a:r>
            <a:r>
              <a:rPr lang="en-US" altLang="zh-CN" sz="2400" b="1" dirty="0">
                <a:solidFill>
                  <a:srgbClr val="FF0000"/>
                </a:solidFill>
                <a:latin typeface="Arial" charset="0"/>
              </a:rPr>
              <a:t>pa</a:t>
            </a:r>
            <a:r>
              <a:rPr lang="en-US" altLang="zh-CN" sz="2400" b="1" dirty="0">
                <a:latin typeface="Arial" charset="0"/>
              </a:rPr>
              <a:t>,  </a:t>
            </a:r>
            <a:r>
              <a:rPr lang="en-US" altLang="zh-CN" sz="2400" b="1" dirty="0">
                <a:solidFill>
                  <a:srgbClr val="FF0000"/>
                </a:solidFill>
                <a:latin typeface="Arial" charset="0"/>
              </a:rPr>
              <a:t>pb</a:t>
            </a:r>
            <a:r>
              <a:rPr lang="en-US" altLang="zh-CN" sz="2400" b="1" dirty="0">
                <a:latin typeface="Arial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Arial" charset="0"/>
              </a:rPr>
              <a:t>   </a:t>
            </a:r>
            <a:r>
              <a:rPr lang="en-US" altLang="zh-CN" sz="2400" b="1" dirty="0" err="1">
                <a:latin typeface="Arial" charset="0"/>
              </a:rPr>
              <a:t>printf</a:t>
            </a:r>
            <a:r>
              <a:rPr lang="en-US" altLang="zh-CN" sz="2400" b="1" dirty="0">
                <a:latin typeface="Arial" charset="0"/>
              </a:rPr>
              <a:t>(</a:t>
            </a:r>
            <a:r>
              <a:rPr kumimoji="0" lang="en-US" altLang="zh-CN" sz="2400" b="1" dirty="0">
                <a:latin typeface="Arial" charset="0"/>
              </a:rPr>
              <a:t>"</a:t>
            </a:r>
            <a:r>
              <a:rPr lang="en-US" altLang="zh-CN" sz="2400" b="1" dirty="0">
                <a:latin typeface="Arial" charset="0"/>
              </a:rPr>
              <a:t>%</a:t>
            </a:r>
            <a:r>
              <a:rPr lang="en-US" altLang="zh-CN" sz="2400" b="1" dirty="0" err="1">
                <a:latin typeface="Arial" charset="0"/>
              </a:rPr>
              <a:t>d,%d</a:t>
            </a:r>
            <a:r>
              <a:rPr lang="en-US" altLang="zh-CN" sz="2400" b="1" dirty="0">
                <a:latin typeface="Arial" charset="0"/>
              </a:rPr>
              <a:t>\n</a:t>
            </a:r>
            <a:r>
              <a:rPr kumimoji="0" lang="en-US" altLang="zh-CN" sz="2400" b="1" dirty="0">
                <a:latin typeface="Arial" charset="0"/>
              </a:rPr>
              <a:t>"</a:t>
            </a:r>
            <a:r>
              <a:rPr lang="en-US" altLang="zh-CN" sz="2400" b="1" dirty="0">
                <a:latin typeface="Arial" charset="0"/>
              </a:rPr>
              <a:t>,*pa,*pb);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Arial" charset="0"/>
              </a:rPr>
              <a:t>}</a:t>
            </a:r>
          </a:p>
        </p:txBody>
      </p:sp>
      <p:sp>
        <p:nvSpPr>
          <p:cNvPr id="312324" name="AutoShape 4"/>
          <p:cNvSpPr>
            <a:spLocks noChangeArrowheads="1"/>
          </p:cNvSpPr>
          <p:nvPr/>
        </p:nvSpPr>
        <p:spPr bwMode="auto">
          <a:xfrm>
            <a:off x="539750" y="0"/>
            <a:ext cx="8305800" cy="1447800"/>
          </a:xfrm>
          <a:prstGeom prst="wedgeRectCallout">
            <a:avLst>
              <a:gd name="adj1" fmla="val -26106"/>
              <a:gd name="adj2" fmla="val 6294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FF33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dirty="0">
                <a:latin typeface="Times New Roman" pitchFamily="18" charset="0"/>
              </a:rPr>
              <a:t>C</a:t>
            </a:r>
            <a:r>
              <a:rPr lang="zh-CN" altLang="en-US" dirty="0">
                <a:latin typeface="Times New Roman" pitchFamily="18" charset="0"/>
              </a:rPr>
              <a:t>语言中，实参和形参间的数据是单向值传递方式。</a:t>
            </a:r>
          </a:p>
          <a:p>
            <a:pPr algn="l"/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指针做函数参数也遵循该原则</a:t>
            </a:r>
            <a:r>
              <a:rPr lang="zh-CN" altLang="en-US" dirty="0">
                <a:latin typeface="Times New Roman" pitchFamily="18" charset="0"/>
              </a:rPr>
              <a:t>，传递的是地址值。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312325" name="Rectangle 5"/>
          <p:cNvSpPr>
            <a:spLocks noGrp="1" noChangeArrowheads="1"/>
          </p:cNvSpPr>
          <p:nvPr>
            <p:ph type="title"/>
          </p:nvPr>
        </p:nvSpPr>
        <p:spPr>
          <a:xfrm>
            <a:off x="395288" y="5734050"/>
            <a:ext cx="3816350" cy="952500"/>
          </a:xfrm>
          <a:noFill/>
          <a:ln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2400">
                <a:effectLst/>
              </a:rPr>
              <a:t>改变指针形参的值，也不能改变指针实参的值</a:t>
            </a:r>
            <a:r>
              <a:rPr lang="en-US" altLang="zh-CN" sz="2400">
                <a:effectLst/>
              </a:rPr>
              <a:t>.</a:t>
            </a:r>
          </a:p>
        </p:txBody>
      </p:sp>
      <p:sp>
        <p:nvSpPr>
          <p:cNvPr id="312326" name="Text Box 6"/>
          <p:cNvSpPr txBox="1">
            <a:spLocks noChangeArrowheads="1"/>
          </p:cNvSpPr>
          <p:nvPr/>
        </p:nvSpPr>
        <p:spPr bwMode="auto">
          <a:xfrm>
            <a:off x="4572000" y="5734050"/>
            <a:ext cx="25209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00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结果为</a:t>
            </a:r>
            <a:r>
              <a:rPr lang="en-US" altLang="zh-CN" sz="300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:?</a:t>
            </a:r>
          </a:p>
        </p:txBody>
      </p:sp>
      <p:sp>
        <p:nvSpPr>
          <p:cNvPr id="312327" name="AutoShape 7"/>
          <p:cNvSpPr>
            <a:spLocks/>
          </p:cNvSpPr>
          <p:nvPr/>
        </p:nvSpPr>
        <p:spPr bwMode="auto">
          <a:xfrm>
            <a:off x="2484438" y="4508500"/>
            <a:ext cx="1798637" cy="609600"/>
          </a:xfrm>
          <a:prstGeom prst="borderCallout1">
            <a:avLst>
              <a:gd name="adj1" fmla="val 18750"/>
              <a:gd name="adj2" fmla="val -4236"/>
              <a:gd name="adj3" fmla="val -137759"/>
              <a:gd name="adj4" fmla="val -39366"/>
            </a:avLst>
          </a:prstGeom>
          <a:solidFill>
            <a:schemeClr val="accent1"/>
          </a:solidFill>
          <a:ln w="28575" algn="ctr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1800" b="0"/>
              <a:t>交换了两个指针中的内容。</a:t>
            </a:r>
          </a:p>
        </p:txBody>
      </p:sp>
      <p:sp>
        <p:nvSpPr>
          <p:cNvPr id="312328" name="AutoShape 8"/>
          <p:cNvSpPr>
            <a:spLocks noChangeArrowheads="1"/>
          </p:cNvSpPr>
          <p:nvPr/>
        </p:nvSpPr>
        <p:spPr bwMode="auto">
          <a:xfrm>
            <a:off x="6732588" y="5373688"/>
            <a:ext cx="2116137" cy="1295400"/>
          </a:xfrm>
          <a:prstGeom prst="wedgeRoundRectCallout">
            <a:avLst>
              <a:gd name="adj1" fmla="val -31921"/>
              <a:gd name="adj2" fmla="val 38727"/>
              <a:gd name="adj3" fmla="val 16667"/>
            </a:avLst>
          </a:prstGeom>
          <a:solidFill>
            <a:schemeClr val="accent1"/>
          </a:solidFill>
          <a:ln w="762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400">
                <a:latin typeface="Times New Roman" pitchFamily="18" charset="0"/>
              </a:rPr>
              <a:t>运行情况：</a:t>
            </a:r>
          </a:p>
          <a:p>
            <a:pPr algn="l"/>
            <a:r>
              <a:rPr lang="zh-CN" altLang="en-US" sz="2400">
                <a:latin typeface="Times New Roman" pitchFamily="18" charset="0"/>
              </a:rPr>
              <a:t>输入</a:t>
            </a:r>
            <a:r>
              <a:rPr lang="en-US" altLang="zh-CN" sz="2400">
                <a:latin typeface="Times New Roman" pitchFamily="18" charset="0"/>
              </a:rPr>
              <a:t>3</a:t>
            </a:r>
            <a:r>
              <a:rPr lang="zh-CN" altLang="en-US" sz="2400">
                <a:latin typeface="Times New Roman" pitchFamily="18" charset="0"/>
              </a:rPr>
              <a:t>，</a:t>
            </a:r>
            <a:r>
              <a:rPr lang="en-US" altLang="zh-CN" sz="2400">
                <a:latin typeface="Times New Roman" pitchFamily="18" charset="0"/>
              </a:rPr>
              <a:t>4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</a:t>
            </a:r>
            <a:endParaRPr lang="en-US" altLang="zh-CN" sz="2400">
              <a:latin typeface="Times New Roman" pitchFamily="18" charset="0"/>
            </a:endParaRPr>
          </a:p>
          <a:p>
            <a:pPr algn="l"/>
            <a:r>
              <a:rPr lang="zh-CN" altLang="en-US" sz="2400">
                <a:latin typeface="Times New Roman" pitchFamily="18" charset="0"/>
              </a:rPr>
              <a:t>输出</a:t>
            </a:r>
            <a:r>
              <a:rPr lang="en-US" altLang="zh-CN" sz="2400">
                <a:latin typeface="Times New Roman" pitchFamily="18" charset="0"/>
              </a:rPr>
              <a:t>3, 4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23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2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2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2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2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12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23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2" grpId="0" build="p" animBg="1"/>
      <p:bldP spid="312323" grpId="0" build="p" animBg="1"/>
      <p:bldP spid="312324" grpId="0"/>
      <p:bldP spid="312325" grpId="0" animBg="1"/>
      <p:bldP spid="312326" grpId="0"/>
      <p:bldP spid="312327" grpId="0" animBg="1"/>
      <p:bldP spid="31232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00" name="Text Box 32"/>
          <p:cNvSpPr txBox="1">
            <a:spLocks noChangeArrowheads="1"/>
          </p:cNvSpPr>
          <p:nvPr/>
        </p:nvSpPr>
        <p:spPr bwMode="auto">
          <a:xfrm flipH="1">
            <a:off x="3094038" y="2590800"/>
            <a:ext cx="4699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</a:t>
            </a:r>
          </a:p>
        </p:txBody>
      </p:sp>
      <p:grpSp>
        <p:nvGrpSpPr>
          <p:cNvPr id="442370" name="Group 2"/>
          <p:cNvGrpSpPr>
            <a:grpSpLocks/>
          </p:cNvGrpSpPr>
          <p:nvPr/>
        </p:nvGrpSpPr>
        <p:grpSpPr bwMode="auto">
          <a:xfrm>
            <a:off x="1331913" y="1100138"/>
            <a:ext cx="3168650" cy="5187950"/>
            <a:chOff x="456" y="824"/>
            <a:chExt cx="1998" cy="3268"/>
          </a:xfrm>
        </p:grpSpPr>
        <p:sp>
          <p:nvSpPr>
            <p:cNvPr id="442371" name="Text Box 3"/>
            <p:cNvSpPr txBox="1">
              <a:spLocks noChangeArrowheads="1"/>
            </p:cNvSpPr>
            <p:nvPr/>
          </p:nvSpPr>
          <p:spPr bwMode="auto">
            <a:xfrm>
              <a:off x="1500" y="824"/>
              <a:ext cx="5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dirty="0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内存</a:t>
              </a:r>
            </a:p>
          </p:txBody>
        </p:sp>
        <p:grpSp>
          <p:nvGrpSpPr>
            <p:cNvPr id="16410" name="Group 4"/>
            <p:cNvGrpSpPr>
              <a:grpSpLocks/>
            </p:cNvGrpSpPr>
            <p:nvPr/>
          </p:nvGrpSpPr>
          <p:grpSpPr bwMode="auto">
            <a:xfrm>
              <a:off x="456" y="1060"/>
              <a:ext cx="1998" cy="3032"/>
              <a:chOff x="456" y="943"/>
              <a:chExt cx="1998" cy="3032"/>
            </a:xfrm>
          </p:grpSpPr>
          <p:grpSp>
            <p:nvGrpSpPr>
              <p:cNvPr id="16411" name="Group 5"/>
              <p:cNvGrpSpPr>
                <a:grpSpLocks/>
              </p:cNvGrpSpPr>
              <p:nvPr/>
            </p:nvGrpSpPr>
            <p:grpSpPr bwMode="auto">
              <a:xfrm>
                <a:off x="1202" y="986"/>
                <a:ext cx="1252" cy="2989"/>
                <a:chOff x="1202" y="986"/>
                <a:chExt cx="1252" cy="2989"/>
              </a:xfrm>
            </p:grpSpPr>
            <p:sp>
              <p:nvSpPr>
                <p:cNvPr id="16419" name="Rectangle 6"/>
                <p:cNvSpPr>
                  <a:spLocks noChangeArrowheads="1"/>
                </p:cNvSpPr>
                <p:nvPr/>
              </p:nvSpPr>
              <p:spPr bwMode="auto">
                <a:xfrm>
                  <a:off x="1218" y="986"/>
                  <a:ext cx="1211" cy="2338"/>
                </a:xfrm>
                <a:prstGeom prst="rect">
                  <a:avLst/>
                </a:prstGeom>
                <a:solidFill>
                  <a:srgbClr val="CC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eaLnBrk="0" hangingPunct="0"/>
                  <a:endParaRPr lang="zh-CN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16420" name="Line 7"/>
                <p:cNvSpPr>
                  <a:spLocks noChangeShapeType="1"/>
                </p:cNvSpPr>
                <p:nvPr/>
              </p:nvSpPr>
              <p:spPr bwMode="auto">
                <a:xfrm>
                  <a:off x="1202" y="1346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1" name="Line 9"/>
                <p:cNvSpPr>
                  <a:spLocks noChangeShapeType="1"/>
                </p:cNvSpPr>
                <p:nvPr/>
              </p:nvSpPr>
              <p:spPr bwMode="auto">
                <a:xfrm>
                  <a:off x="1202" y="2013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2" name="Line 10"/>
                <p:cNvSpPr>
                  <a:spLocks noChangeShapeType="1"/>
                </p:cNvSpPr>
                <p:nvPr/>
              </p:nvSpPr>
              <p:spPr bwMode="auto">
                <a:xfrm>
                  <a:off x="1202" y="2251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3" name="Line 11"/>
                <p:cNvSpPr>
                  <a:spLocks noChangeShapeType="1"/>
                </p:cNvSpPr>
                <p:nvPr/>
              </p:nvSpPr>
              <p:spPr bwMode="auto">
                <a:xfrm>
                  <a:off x="1223" y="2501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4" name="Line 12"/>
                <p:cNvSpPr>
                  <a:spLocks noChangeShapeType="1"/>
                </p:cNvSpPr>
                <p:nvPr/>
              </p:nvSpPr>
              <p:spPr bwMode="auto">
                <a:xfrm>
                  <a:off x="1211" y="2759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238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680" y="1102"/>
                  <a:ext cx="30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altLang="zh-CN" sz="2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….</a:t>
                  </a:r>
                </a:p>
              </p:txBody>
            </p:sp>
            <p:grpSp>
              <p:nvGrpSpPr>
                <p:cNvPr id="16426" name="Group 14"/>
                <p:cNvGrpSpPr>
                  <a:grpSpLocks/>
                </p:cNvGrpSpPr>
                <p:nvPr/>
              </p:nvGrpSpPr>
              <p:grpSpPr bwMode="auto">
                <a:xfrm>
                  <a:off x="1209" y="3303"/>
                  <a:ext cx="1220" cy="672"/>
                  <a:chOff x="1227" y="3303"/>
                  <a:chExt cx="1220" cy="672"/>
                </a:xfrm>
              </p:grpSpPr>
              <p:sp>
                <p:nvSpPr>
                  <p:cNvPr id="16430" name="Freeform 15"/>
                  <p:cNvSpPr>
                    <a:spLocks/>
                  </p:cNvSpPr>
                  <p:nvPr/>
                </p:nvSpPr>
                <p:spPr bwMode="auto">
                  <a:xfrm>
                    <a:off x="1227" y="3303"/>
                    <a:ext cx="1220" cy="672"/>
                  </a:xfrm>
                  <a:custGeom>
                    <a:avLst/>
                    <a:gdLst>
                      <a:gd name="T0" fmla="*/ 12 w 1212"/>
                      <a:gd name="T1" fmla="*/ 0 h 672"/>
                      <a:gd name="T2" fmla="*/ 1319 w 1212"/>
                      <a:gd name="T3" fmla="*/ 0 h 672"/>
                      <a:gd name="T4" fmla="*/ 1319 w 1212"/>
                      <a:gd name="T5" fmla="*/ 624 h 672"/>
                      <a:gd name="T6" fmla="*/ 1244 w 1212"/>
                      <a:gd name="T7" fmla="*/ 672 h 672"/>
                      <a:gd name="T8" fmla="*/ 785 w 1212"/>
                      <a:gd name="T9" fmla="*/ 468 h 672"/>
                      <a:gd name="T10" fmla="*/ 592 w 1212"/>
                      <a:gd name="T11" fmla="*/ 384 h 672"/>
                      <a:gd name="T12" fmla="*/ 389 w 1212"/>
                      <a:gd name="T13" fmla="*/ 372 h 672"/>
                      <a:gd name="T14" fmla="*/ 230 w 1212"/>
                      <a:gd name="T15" fmla="*/ 408 h 672"/>
                      <a:gd name="T16" fmla="*/ 0 w 1212"/>
                      <a:gd name="T17" fmla="*/ 468 h 672"/>
                      <a:gd name="T18" fmla="*/ 12 w 1212"/>
                      <a:gd name="T19" fmla="*/ 0 h 6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212" h="672">
                        <a:moveTo>
                          <a:pt x="12" y="0"/>
                        </a:moveTo>
                        <a:lnTo>
                          <a:pt x="1212" y="0"/>
                        </a:lnTo>
                        <a:lnTo>
                          <a:pt x="1212" y="624"/>
                        </a:lnTo>
                        <a:lnTo>
                          <a:pt x="1140" y="672"/>
                        </a:lnTo>
                        <a:lnTo>
                          <a:pt x="720" y="468"/>
                        </a:lnTo>
                        <a:lnTo>
                          <a:pt x="540" y="384"/>
                        </a:lnTo>
                        <a:lnTo>
                          <a:pt x="360" y="372"/>
                        </a:lnTo>
                        <a:lnTo>
                          <a:pt x="216" y="408"/>
                        </a:lnTo>
                        <a:lnTo>
                          <a:pt x="0" y="468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381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2384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2" y="3350"/>
                    <a:ext cx="302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>
                    <a:spAutoFit/>
                  </a:bodyPr>
                  <a:lstStyle/>
                  <a:p>
                    <a:pPr eaLnBrk="0" hangingPunct="0">
                      <a:defRPr/>
                    </a:pPr>
                    <a:r>
                      <a:rPr lang="en-US" altLang="zh-CN" sz="2000" dirty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rPr>
                      <a:t>…...</a:t>
                    </a:r>
                  </a:p>
                </p:txBody>
              </p:sp>
            </p:grpSp>
            <p:sp>
              <p:nvSpPr>
                <p:cNvPr id="16427" name="Line 17"/>
                <p:cNvSpPr>
                  <a:spLocks noChangeShapeType="1"/>
                </p:cNvSpPr>
                <p:nvPr/>
              </p:nvSpPr>
              <p:spPr bwMode="auto">
                <a:xfrm>
                  <a:off x="1223" y="3023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8" name="Line 9"/>
                <p:cNvSpPr>
                  <a:spLocks noChangeShapeType="1"/>
                </p:cNvSpPr>
                <p:nvPr/>
              </p:nvSpPr>
              <p:spPr bwMode="auto">
                <a:xfrm>
                  <a:off x="1243" y="1786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9" name="Line 9"/>
                <p:cNvSpPr>
                  <a:spLocks noChangeShapeType="1"/>
                </p:cNvSpPr>
                <p:nvPr/>
              </p:nvSpPr>
              <p:spPr bwMode="auto">
                <a:xfrm>
                  <a:off x="1243" y="1577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12" name="Group 18"/>
              <p:cNvGrpSpPr>
                <a:grpSpLocks/>
              </p:cNvGrpSpPr>
              <p:nvPr/>
            </p:nvGrpSpPr>
            <p:grpSpPr bwMode="auto">
              <a:xfrm>
                <a:off x="456" y="943"/>
                <a:ext cx="796" cy="2778"/>
                <a:chOff x="456" y="943"/>
                <a:chExt cx="796" cy="2778"/>
              </a:xfrm>
            </p:grpSpPr>
            <p:sp>
              <p:nvSpPr>
                <p:cNvPr id="44238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52" y="943"/>
                  <a:ext cx="700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altLang="zh-CN" sz="18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00000000</a:t>
                  </a:r>
                </a:p>
              </p:txBody>
            </p:sp>
            <p:grpSp>
              <p:nvGrpSpPr>
                <p:cNvPr id="16414" name="Group 20"/>
                <p:cNvGrpSpPr>
                  <a:grpSpLocks/>
                </p:cNvGrpSpPr>
                <p:nvPr/>
              </p:nvGrpSpPr>
              <p:grpSpPr bwMode="auto">
                <a:xfrm>
                  <a:off x="456" y="1362"/>
                  <a:ext cx="796" cy="1148"/>
                  <a:chOff x="456" y="1362"/>
                  <a:chExt cx="796" cy="1148"/>
                </a:xfrm>
              </p:grpSpPr>
              <p:sp>
                <p:nvSpPr>
                  <p:cNvPr id="442389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6" y="1362"/>
                    <a:ext cx="796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hangingPunct="0">
                      <a:defRPr/>
                    </a:pPr>
                    <a:r>
                      <a:rPr lang="en-US" altLang="zh-CN" sz="1800" dirty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rPr>
                      <a:t>0012FF30</a:t>
                    </a:r>
                  </a:p>
                </p:txBody>
              </p:sp>
              <p:sp>
                <p:nvSpPr>
                  <p:cNvPr id="59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6" y="2277"/>
                    <a:ext cx="772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hangingPunct="0">
                      <a:defRPr/>
                    </a:pPr>
                    <a:r>
                      <a:rPr lang="en-US" altLang="zh-CN" sz="1800" dirty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rPr>
                      <a:t>0012FF34</a:t>
                    </a:r>
                  </a:p>
                </p:txBody>
              </p:sp>
            </p:grpSp>
            <p:sp>
              <p:nvSpPr>
                <p:cNvPr id="44239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774" y="1089"/>
                  <a:ext cx="30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altLang="zh-CN" sz="2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….</a:t>
                  </a:r>
                </a:p>
              </p:txBody>
            </p:sp>
            <p:sp>
              <p:nvSpPr>
                <p:cNvPr id="44239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803" y="3380"/>
                  <a:ext cx="302" cy="3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altLang="zh-CN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…...</a:t>
                  </a:r>
                </a:p>
              </p:txBody>
            </p:sp>
          </p:grpSp>
        </p:grpSp>
      </p:grpSp>
      <p:sp>
        <p:nvSpPr>
          <p:cNvPr id="442397" name="Rectangle 29"/>
          <p:cNvSpPr>
            <a:spLocks noGrp="1" noChangeArrowheads="1"/>
          </p:cNvSpPr>
          <p:nvPr>
            <p:ph idx="1"/>
          </p:nvPr>
        </p:nvSpPr>
        <p:spPr>
          <a:xfrm>
            <a:off x="179388" y="133350"/>
            <a:ext cx="8929687" cy="530225"/>
          </a:xfrm>
          <a:solidFill>
            <a:srgbClr val="CCFFFF"/>
          </a:solidFill>
        </p:spPr>
        <p:txBody>
          <a:bodyPr/>
          <a:lstStyle/>
          <a:p>
            <a:pPr marL="609600" indent="-609600" defTabSz="914400"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变量的地址</a:t>
            </a:r>
            <a:r>
              <a:rPr lang="zh-CN" altLang="en-US"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─系统分配给变量的内存单元的起始地址</a:t>
            </a:r>
          </a:p>
          <a:p>
            <a:pPr marL="609600" indent="-609600" defTabSz="914400">
              <a:buFontTx/>
              <a:buNone/>
            </a:pPr>
            <a:endParaRPr lang="zh-CN" altLang="en-US" sz="2800">
              <a:solidFill>
                <a:srgbClr val="CC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389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702425" y="6361113"/>
            <a:ext cx="2406650" cy="331787"/>
          </a:xfrm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fld id="{473D390F-81D7-449F-8C33-4FFC3F7DF0CA}" type="slidenum">
              <a:rPr lang="zh-CN" altLang="en-US" sz="1600" b="0" smtClean="0">
                <a:solidFill>
                  <a:srgbClr val="008000"/>
                </a:solidFill>
              </a:rPr>
              <a:pPr eaLnBrk="1" hangingPunct="1">
                <a:buFont typeface="Monotype Sorts" pitchFamily="2" charset="2"/>
                <a:buNone/>
              </a:pPr>
              <a:t>4</a:t>
            </a:fld>
            <a:endParaRPr lang="zh-CN" altLang="en-US" sz="1600" b="0">
              <a:solidFill>
                <a:srgbClr val="008000"/>
              </a:solidFill>
            </a:endParaRPr>
          </a:p>
        </p:txBody>
      </p:sp>
      <p:sp>
        <p:nvSpPr>
          <p:cNvPr id="442398" name="Text Box 30" descr="信纸"/>
          <p:cNvSpPr txBox="1">
            <a:spLocks noChangeArrowheads="1"/>
          </p:cNvSpPr>
          <p:nvPr/>
        </p:nvSpPr>
        <p:spPr bwMode="auto">
          <a:xfrm>
            <a:off x="6078538" y="1817688"/>
            <a:ext cx="2663825" cy="13239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339933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lnSpc>
                <a:spcPts val="3200"/>
              </a:lnSpc>
              <a:defRPr/>
            </a:pPr>
            <a:r>
              <a:rPr lang="zh-CN" altLang="en-US" sz="2400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程序中</a:t>
            </a:r>
            <a:r>
              <a:rPr lang="en-US" altLang="zh-CN" sz="2400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i; </a:t>
            </a:r>
          </a:p>
          <a:p>
            <a:pPr eaLnBrk="0" hangingPunct="0">
              <a:lnSpc>
                <a:spcPts val="3200"/>
              </a:lnSpc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               </a:t>
            </a:r>
          </a:p>
          <a:p>
            <a:pPr eaLnBrk="0" hangingPunct="0">
              <a:lnSpc>
                <a:spcPts val="3200"/>
              </a:lnSpc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             float k;</a:t>
            </a:r>
            <a:r>
              <a:rPr lang="en-US" altLang="zh-CN" sz="2000" b="0" dirty="0">
                <a:latin typeface="Times New Roman" pitchFamily="18" charset="0"/>
                <a:ea typeface="宋体" pitchFamily="2" charset="-122"/>
              </a:rPr>
              <a:t>  </a:t>
            </a:r>
          </a:p>
        </p:txBody>
      </p:sp>
      <p:sp>
        <p:nvSpPr>
          <p:cNvPr id="442401" name="Text Box 33"/>
          <p:cNvSpPr txBox="1">
            <a:spLocks noChangeArrowheads="1"/>
          </p:cNvSpPr>
          <p:nvPr/>
        </p:nvSpPr>
        <p:spPr bwMode="auto">
          <a:xfrm>
            <a:off x="3186113" y="4191000"/>
            <a:ext cx="5222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k</a:t>
            </a:r>
          </a:p>
        </p:txBody>
      </p:sp>
      <p:grpSp>
        <p:nvGrpSpPr>
          <p:cNvPr id="442403" name="Group 35"/>
          <p:cNvGrpSpPr>
            <a:grpSpLocks/>
          </p:cNvGrpSpPr>
          <p:nvPr/>
        </p:nvGrpSpPr>
        <p:grpSpPr bwMode="auto">
          <a:xfrm>
            <a:off x="4449763" y="2157413"/>
            <a:ext cx="3387725" cy="192087"/>
            <a:chOff x="2076" y="1512"/>
            <a:chExt cx="2232" cy="252"/>
          </a:xfrm>
        </p:grpSpPr>
        <p:sp>
          <p:nvSpPr>
            <p:cNvPr id="16407" name="Line 36"/>
            <p:cNvSpPr>
              <a:spLocks noChangeShapeType="1"/>
            </p:cNvSpPr>
            <p:nvPr/>
          </p:nvSpPr>
          <p:spPr bwMode="auto">
            <a:xfrm>
              <a:off x="4308" y="1512"/>
              <a:ext cx="0" cy="25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8" name="Line 37"/>
            <p:cNvSpPr>
              <a:spLocks noChangeShapeType="1"/>
            </p:cNvSpPr>
            <p:nvPr/>
          </p:nvSpPr>
          <p:spPr bwMode="auto">
            <a:xfrm>
              <a:off x="2076" y="1764"/>
              <a:ext cx="22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stealth" w="lg" len="lg"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2406" name="Group 38"/>
          <p:cNvGrpSpPr>
            <a:grpSpLocks/>
          </p:cNvGrpSpPr>
          <p:nvPr/>
        </p:nvGrpSpPr>
        <p:grpSpPr bwMode="auto">
          <a:xfrm>
            <a:off x="4468813" y="3211513"/>
            <a:ext cx="3368675" cy="433387"/>
            <a:chOff x="2076" y="1992"/>
            <a:chExt cx="2412" cy="264"/>
          </a:xfrm>
        </p:grpSpPr>
        <p:sp>
          <p:nvSpPr>
            <p:cNvPr id="16405" name="Line 39"/>
            <p:cNvSpPr>
              <a:spLocks noChangeShapeType="1"/>
            </p:cNvSpPr>
            <p:nvPr/>
          </p:nvSpPr>
          <p:spPr bwMode="auto">
            <a:xfrm>
              <a:off x="2076" y="2255"/>
              <a:ext cx="241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stealth" w="lg" len="lg"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6" name="Line 40"/>
            <p:cNvSpPr>
              <a:spLocks noChangeShapeType="1"/>
            </p:cNvSpPr>
            <p:nvPr/>
          </p:nvSpPr>
          <p:spPr bwMode="auto">
            <a:xfrm flipV="1">
              <a:off x="4488" y="1992"/>
              <a:ext cx="0" cy="2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2410" name="Group 42"/>
          <p:cNvGrpSpPr>
            <a:grpSpLocks/>
          </p:cNvGrpSpPr>
          <p:nvPr/>
        </p:nvGrpSpPr>
        <p:grpSpPr bwMode="auto">
          <a:xfrm>
            <a:off x="501650" y="1412875"/>
            <a:ext cx="2054225" cy="1050925"/>
            <a:chOff x="122" y="1472"/>
            <a:chExt cx="1294" cy="662"/>
          </a:xfrm>
        </p:grpSpPr>
        <p:sp>
          <p:nvSpPr>
            <p:cNvPr id="16403" name="Oval 43"/>
            <p:cNvSpPr>
              <a:spLocks noChangeArrowheads="1"/>
            </p:cNvSpPr>
            <p:nvPr/>
          </p:nvSpPr>
          <p:spPr bwMode="auto">
            <a:xfrm>
              <a:off x="646" y="1934"/>
              <a:ext cx="770" cy="2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42412" name="AutoShape 44"/>
            <p:cNvSpPr>
              <a:spLocks/>
            </p:cNvSpPr>
            <p:nvPr/>
          </p:nvSpPr>
          <p:spPr bwMode="auto">
            <a:xfrm>
              <a:off x="122" y="1472"/>
              <a:ext cx="404" cy="506"/>
            </a:xfrm>
            <a:prstGeom prst="borderCallout2">
              <a:avLst>
                <a:gd name="adj1" fmla="val 15894"/>
                <a:gd name="adj2" fmla="val 110810"/>
                <a:gd name="adj3" fmla="val 15894"/>
                <a:gd name="adj4" fmla="val 137389"/>
                <a:gd name="adj5" fmla="val 88080"/>
                <a:gd name="adj6" fmla="val 178628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l">
                <a:defRPr/>
              </a:pPr>
              <a:r>
                <a:rPr lang="en-US" altLang="zh-CN" sz="18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i</a:t>
              </a:r>
              <a:r>
                <a:rPr lang="zh-CN" altLang="en-US" sz="18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的</a:t>
              </a:r>
              <a:endParaRPr lang="en-US" altLang="zh-CN" sz="1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endParaRPr>
            </a:p>
            <a:p>
              <a:pPr algn="l">
                <a:defRPr/>
              </a:pPr>
              <a:r>
                <a:rPr lang="zh-CN" altLang="en-US" sz="18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地址</a:t>
              </a:r>
            </a:p>
          </p:txBody>
        </p:sp>
      </p:grpSp>
      <p:grpSp>
        <p:nvGrpSpPr>
          <p:cNvPr id="442413" name="Group 45"/>
          <p:cNvGrpSpPr>
            <a:grpSpLocks/>
          </p:cNvGrpSpPr>
          <p:nvPr/>
        </p:nvGrpSpPr>
        <p:grpSpPr bwMode="auto">
          <a:xfrm>
            <a:off x="550863" y="3589338"/>
            <a:ext cx="1974850" cy="1936750"/>
            <a:chOff x="158" y="2261"/>
            <a:chExt cx="1462" cy="1220"/>
          </a:xfrm>
        </p:grpSpPr>
        <p:sp>
          <p:nvSpPr>
            <p:cNvPr id="16401" name="Oval 46"/>
            <p:cNvSpPr>
              <a:spLocks noChangeArrowheads="1"/>
            </p:cNvSpPr>
            <p:nvPr/>
          </p:nvSpPr>
          <p:spPr bwMode="auto">
            <a:xfrm>
              <a:off x="836" y="2261"/>
              <a:ext cx="784" cy="2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42415" name="AutoShape 47"/>
            <p:cNvSpPr>
              <a:spLocks/>
            </p:cNvSpPr>
            <p:nvPr/>
          </p:nvSpPr>
          <p:spPr bwMode="auto">
            <a:xfrm>
              <a:off x="158" y="2968"/>
              <a:ext cx="475" cy="513"/>
            </a:xfrm>
            <a:prstGeom prst="borderCallout2">
              <a:avLst>
                <a:gd name="adj1" fmla="val 15894"/>
                <a:gd name="adj2" fmla="val 110810"/>
                <a:gd name="adj3" fmla="val 15894"/>
                <a:gd name="adj4" fmla="val 141440"/>
                <a:gd name="adj5" fmla="val -89438"/>
                <a:gd name="adj6" fmla="val 220313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l">
                <a:defRPr/>
              </a:pPr>
              <a:r>
                <a:rPr lang="en-US" altLang="zh-CN" sz="18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k</a:t>
              </a:r>
              <a:r>
                <a:rPr lang="zh-CN" altLang="en-US" sz="18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的地址</a:t>
              </a:r>
            </a:p>
          </p:txBody>
        </p:sp>
      </p:grp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3289300" y="2614613"/>
            <a:ext cx="40005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</a:t>
            </a:r>
          </a:p>
        </p:txBody>
      </p:sp>
      <p:sp>
        <p:nvSpPr>
          <p:cNvPr id="58" name="Text Box 33"/>
          <p:cNvSpPr txBox="1">
            <a:spLocks noChangeArrowheads="1"/>
          </p:cNvSpPr>
          <p:nvPr/>
        </p:nvSpPr>
        <p:spPr bwMode="auto">
          <a:xfrm>
            <a:off x="3089275" y="4259263"/>
            <a:ext cx="800100" cy="4603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400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3.14</a:t>
            </a:r>
          </a:p>
        </p:txBody>
      </p:sp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3217863" y="2624138"/>
            <a:ext cx="542925" cy="4619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</a:t>
            </a:r>
          </a:p>
        </p:txBody>
      </p:sp>
      <p:sp>
        <p:nvSpPr>
          <p:cNvPr id="47" name="AutoShape 31"/>
          <p:cNvSpPr>
            <a:spLocks/>
          </p:cNvSpPr>
          <p:nvPr/>
        </p:nvSpPr>
        <p:spPr bwMode="auto">
          <a:xfrm>
            <a:off x="3021013" y="692150"/>
            <a:ext cx="4430712" cy="422275"/>
          </a:xfrm>
          <a:prstGeom prst="borderCallout2">
            <a:avLst>
              <a:gd name="adj1" fmla="val 26278"/>
              <a:gd name="adj2" fmla="val -1815"/>
              <a:gd name="adj3" fmla="val 26278"/>
              <a:gd name="adj4" fmla="val -22343"/>
              <a:gd name="adj5" fmla="val 192699"/>
              <a:gd name="adj6" fmla="val -22495"/>
            </a:avLst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25400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宋体" pitchFamily="2" charset="-122"/>
              </a:rPr>
              <a:t>内存中每个字节有一个编号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宋体" pitchFamily="2" charset="-122"/>
              </a:rPr>
              <a:t>-----</a:t>
            </a: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地址</a:t>
            </a:r>
          </a:p>
        </p:txBody>
      </p:sp>
      <p:sp>
        <p:nvSpPr>
          <p:cNvPr id="51" name="Text Box 34"/>
          <p:cNvSpPr txBox="1">
            <a:spLocks noChangeArrowheads="1"/>
          </p:cNvSpPr>
          <p:nvPr/>
        </p:nvSpPr>
        <p:spPr bwMode="auto">
          <a:xfrm>
            <a:off x="2219325" y="6400800"/>
            <a:ext cx="523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4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编译或函数调用时为其分配内存单元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2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4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4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4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44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44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4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44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400" grpId="0"/>
      <p:bldP spid="442397" grpId="0" build="p" bldLvl="5" autoUpdateAnimBg="0"/>
      <p:bldP spid="442398" grpId="0" animBg="1"/>
      <p:bldP spid="442401" grpId="0"/>
      <p:bldP spid="60" grpId="0"/>
      <p:bldP spid="58" grpId="0" animBg="1"/>
      <p:bldP spid="57" grpId="0" animBg="1"/>
      <p:bldP spid="47" grpId="0" animBg="1"/>
      <p:bldP spid="5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>
                <a:solidFill>
                  <a:srgbClr val="008000"/>
                </a:solidFill>
              </a:rPr>
              <a:t>共</a:t>
            </a:r>
            <a:r>
              <a:rPr lang="zh-CN" altLang="en-US" sz="1600" b="0">
                <a:solidFill>
                  <a:srgbClr val="FF9900"/>
                </a:solidFill>
              </a:rPr>
              <a:t> </a:t>
            </a:r>
            <a:r>
              <a:rPr lang="en-US" altLang="zh-CN" sz="1600" b="0">
                <a:solidFill>
                  <a:srgbClr val="FF9900"/>
                </a:solidFill>
              </a:rPr>
              <a:t>88 </a:t>
            </a:r>
            <a:r>
              <a:rPr lang="zh-CN" altLang="en-US" sz="1600" b="0">
                <a:solidFill>
                  <a:srgbClr val="008000"/>
                </a:solidFill>
              </a:rPr>
              <a:t>页   第 </a:t>
            </a:r>
            <a:fld id="{42D597B1-2CA8-4E69-91CA-1B8C7D220D2E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40</a:t>
            </a:fld>
            <a:r>
              <a:rPr lang="en-US" altLang="zh-CN" sz="1600">
                <a:solidFill>
                  <a:srgbClr val="008000"/>
                </a:solidFill>
              </a:rPr>
              <a:t> </a:t>
            </a:r>
            <a:r>
              <a:rPr lang="zh-CN" altLang="en-US" sz="1600" b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341438"/>
            <a:ext cx="4464050" cy="4724400"/>
          </a:xfrm>
          <a:solidFill>
            <a:srgbClr val="CCECFF"/>
          </a:solidFill>
        </p:spPr>
        <p:txBody>
          <a:bodyPr/>
          <a:lstStyle/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void swap(int </a:t>
            </a:r>
            <a:r>
              <a:rPr lang="en-US" altLang="zh-CN" b="1">
                <a:solidFill>
                  <a:srgbClr val="CC0000"/>
                </a:solidFill>
                <a:latin typeface="Arial" charset="0"/>
              </a:rPr>
              <a:t>*p1</a:t>
            </a:r>
            <a:r>
              <a:rPr lang="en-US" altLang="zh-CN" b="1">
                <a:latin typeface="Arial" charset="0"/>
              </a:rPr>
              <a:t>,int </a:t>
            </a:r>
            <a:r>
              <a:rPr lang="en-US" altLang="zh-CN" b="1">
                <a:solidFill>
                  <a:srgbClr val="CC0000"/>
                </a:solidFill>
                <a:latin typeface="Arial" charset="0"/>
              </a:rPr>
              <a:t>*p2</a:t>
            </a:r>
            <a:r>
              <a:rPr lang="en-US" altLang="zh-CN" b="1">
                <a:latin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{ 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   int  t;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   t=</a:t>
            </a:r>
            <a:r>
              <a:rPr lang="en-US" altLang="zh-CN" b="1">
                <a:solidFill>
                  <a:srgbClr val="CC3300"/>
                </a:solidFill>
                <a:latin typeface="Arial" charset="0"/>
              </a:rPr>
              <a:t>*</a:t>
            </a:r>
            <a:r>
              <a:rPr lang="en-US" altLang="zh-CN" b="1">
                <a:latin typeface="Arial" charset="0"/>
              </a:rPr>
              <a:t>p1;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   </a:t>
            </a:r>
            <a:r>
              <a:rPr lang="en-US" altLang="zh-CN" b="1">
                <a:solidFill>
                  <a:srgbClr val="CC3300"/>
                </a:solidFill>
                <a:latin typeface="Arial" charset="0"/>
              </a:rPr>
              <a:t>*</a:t>
            </a:r>
            <a:r>
              <a:rPr lang="en-US" altLang="zh-CN" b="1">
                <a:latin typeface="Arial" charset="0"/>
              </a:rPr>
              <a:t>p1=</a:t>
            </a:r>
            <a:r>
              <a:rPr lang="en-US" altLang="zh-CN" b="1">
                <a:solidFill>
                  <a:srgbClr val="CC3300"/>
                </a:solidFill>
                <a:latin typeface="Arial" charset="0"/>
              </a:rPr>
              <a:t>*</a:t>
            </a:r>
            <a:r>
              <a:rPr lang="en-US" altLang="zh-CN" b="1">
                <a:latin typeface="Arial" charset="0"/>
              </a:rPr>
              <a:t>p2;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   </a:t>
            </a:r>
            <a:r>
              <a:rPr lang="en-US" altLang="zh-CN" b="1">
                <a:solidFill>
                  <a:srgbClr val="CC3300"/>
                </a:solidFill>
                <a:latin typeface="Arial" charset="0"/>
              </a:rPr>
              <a:t>*</a:t>
            </a:r>
            <a:r>
              <a:rPr lang="en-US" altLang="zh-CN" b="1">
                <a:latin typeface="Arial" charset="0"/>
              </a:rPr>
              <a:t>p2=t;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}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32363" y="1341438"/>
            <a:ext cx="4211637" cy="4572000"/>
          </a:xfrm>
          <a:solidFill>
            <a:srgbClr val="FFCCFF"/>
          </a:solidFill>
        </p:spPr>
        <p:txBody>
          <a:bodyPr/>
          <a:lstStyle/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main( )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 int  a,b;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 int  *pa,  *pb;  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 scanf(</a:t>
            </a:r>
            <a:r>
              <a:rPr kumimoji="0" lang="en-US" altLang="zh-CN" b="1">
                <a:latin typeface="Arial" charset="0"/>
              </a:rPr>
              <a:t>"</a:t>
            </a:r>
            <a:r>
              <a:rPr lang="en-US" altLang="zh-CN" b="1">
                <a:latin typeface="Arial" charset="0"/>
              </a:rPr>
              <a:t>%d%d</a:t>
            </a:r>
            <a:r>
              <a:rPr kumimoji="0" lang="en-US" altLang="zh-CN" b="1">
                <a:latin typeface="Arial" charset="0"/>
              </a:rPr>
              <a:t>"</a:t>
            </a:r>
            <a:r>
              <a:rPr lang="en-US" altLang="zh-CN" b="1">
                <a:latin typeface="Arial" charset="0"/>
              </a:rPr>
              <a:t>,&amp;a,&amp;b);     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 pa=&amp;a;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 pb=&amp;b;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 if(a&lt;b) swap(pa,pb);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 pintf(</a:t>
            </a:r>
            <a:r>
              <a:rPr kumimoji="0" lang="en-US" altLang="zh-CN" b="1">
                <a:latin typeface="Arial" charset="0"/>
              </a:rPr>
              <a:t>"</a:t>
            </a:r>
            <a:r>
              <a:rPr lang="en-US" altLang="zh-CN" b="1">
                <a:latin typeface="Arial" charset="0"/>
              </a:rPr>
              <a:t>%d,%d\n</a:t>
            </a:r>
            <a:r>
              <a:rPr kumimoji="0" lang="en-US" altLang="zh-CN" b="1">
                <a:latin typeface="Arial" charset="0"/>
              </a:rPr>
              <a:t>"</a:t>
            </a:r>
            <a:r>
              <a:rPr lang="en-US" altLang="zh-CN" b="1">
                <a:latin typeface="Arial" charset="0"/>
              </a:rPr>
              <a:t>,a,b); 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}</a:t>
            </a:r>
          </a:p>
          <a:p>
            <a:pPr>
              <a:buFontTx/>
              <a:buNone/>
            </a:pPr>
            <a:endParaRPr lang="en-US" altLang="zh-CN" b="1">
              <a:latin typeface="Arial" charset="0"/>
            </a:endParaRPr>
          </a:p>
        </p:txBody>
      </p:sp>
      <p:sp>
        <p:nvSpPr>
          <p:cNvPr id="307204" name="AutoShape 4"/>
          <p:cNvSpPr>
            <a:spLocks noChangeArrowheads="1"/>
          </p:cNvSpPr>
          <p:nvPr/>
        </p:nvSpPr>
        <p:spPr bwMode="auto">
          <a:xfrm>
            <a:off x="7092950" y="5562600"/>
            <a:ext cx="1828800" cy="1295400"/>
          </a:xfrm>
          <a:prstGeom prst="wedgeRoundRectCallout">
            <a:avLst>
              <a:gd name="adj1" fmla="val -48782"/>
              <a:gd name="adj2" fmla="val 24144"/>
              <a:gd name="adj3" fmla="val 16667"/>
            </a:avLst>
          </a:prstGeom>
          <a:solidFill>
            <a:schemeClr val="accent1"/>
          </a:solidFill>
          <a:ln w="762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400">
                <a:latin typeface="Times New Roman" pitchFamily="18" charset="0"/>
              </a:rPr>
              <a:t>运行情况：</a:t>
            </a:r>
          </a:p>
          <a:p>
            <a:pPr algn="l"/>
            <a:r>
              <a:rPr lang="en-US" altLang="zh-CN" sz="2400">
                <a:latin typeface="Times New Roman" pitchFamily="18" charset="0"/>
              </a:rPr>
              <a:t>5 9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</a:t>
            </a:r>
            <a:endParaRPr lang="en-US" altLang="zh-CN" sz="2400">
              <a:latin typeface="Times New Roman" pitchFamily="18" charset="0"/>
            </a:endParaRPr>
          </a:p>
          <a:p>
            <a:pPr algn="l"/>
            <a:r>
              <a:rPr lang="en-US" altLang="zh-CN" sz="2400">
                <a:latin typeface="Times New Roman" pitchFamily="18" charset="0"/>
              </a:rPr>
              <a:t>9,5</a:t>
            </a:r>
          </a:p>
        </p:txBody>
      </p:sp>
      <p:sp>
        <p:nvSpPr>
          <p:cNvPr id="307205" name="AutoShape 5"/>
          <p:cNvSpPr>
            <a:spLocks noChangeArrowheads="1"/>
          </p:cNvSpPr>
          <p:nvPr/>
        </p:nvSpPr>
        <p:spPr bwMode="auto">
          <a:xfrm>
            <a:off x="2339975" y="4365625"/>
            <a:ext cx="2520950" cy="1219200"/>
          </a:xfrm>
          <a:prstGeom prst="wedgeRectCallout">
            <a:avLst>
              <a:gd name="adj1" fmla="val -51134"/>
              <a:gd name="adj2" fmla="val -95181"/>
            </a:avLst>
          </a:prstGeom>
          <a:solidFill>
            <a:srgbClr val="FFFFCC"/>
          </a:solidFill>
          <a:ln w="762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>
                <a:latin typeface="Times New Roman" pitchFamily="18" charset="0"/>
              </a:rPr>
              <a:t>交换指针所指</a:t>
            </a:r>
          </a:p>
          <a:p>
            <a:r>
              <a:rPr lang="zh-CN" altLang="en-US">
                <a:latin typeface="Times New Roman" pitchFamily="18" charset="0"/>
              </a:rPr>
              <a:t>向的</a:t>
            </a:r>
            <a:r>
              <a:rPr lang="zh-CN" altLang="en-US">
                <a:solidFill>
                  <a:srgbClr val="FF3300"/>
                </a:solidFill>
                <a:latin typeface="Times New Roman" pitchFamily="18" charset="0"/>
              </a:rPr>
              <a:t>变量的值</a:t>
            </a:r>
            <a:endParaRPr lang="zh-CN" altLang="en-US" sz="24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307206" name="Rectangle 6"/>
          <p:cNvSpPr>
            <a:spLocks noGrp="1" noChangeArrowheads="1"/>
          </p:cNvSpPr>
          <p:nvPr>
            <p:ph type="title"/>
          </p:nvPr>
        </p:nvSpPr>
        <p:spPr>
          <a:xfrm>
            <a:off x="395288" y="228600"/>
            <a:ext cx="8077200" cy="463550"/>
          </a:xfrm>
        </p:spPr>
        <p:txBody>
          <a:bodyPr/>
          <a:lstStyle/>
          <a:p>
            <a:pPr algn="ctr">
              <a:defRPr/>
            </a:pPr>
            <a:r>
              <a:rPr lang="zh-CN" altLang="en-US" sz="2800">
                <a:solidFill>
                  <a:srgbClr val="CC0000"/>
                </a:solidFill>
              </a:rPr>
              <a:t>分析观察下面使用指针做形参和实参的结果</a:t>
            </a:r>
          </a:p>
        </p:txBody>
      </p:sp>
      <p:sp>
        <p:nvSpPr>
          <p:cNvPr id="307207" name="Text Box 7"/>
          <p:cNvSpPr txBox="1">
            <a:spLocks noChangeArrowheads="1"/>
          </p:cNvSpPr>
          <p:nvPr/>
        </p:nvSpPr>
        <p:spPr bwMode="auto">
          <a:xfrm>
            <a:off x="539750" y="765175"/>
            <a:ext cx="86042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2600">
                <a:latin typeface="Times New Roman" pitchFamily="18" charset="0"/>
              </a:rPr>
              <a:t>例：将两个数按从大到小顺序输出</a:t>
            </a:r>
            <a:r>
              <a:rPr kumimoji="0" lang="en-US" altLang="zh-CN" sz="2600">
                <a:latin typeface="Times New Roman" pitchFamily="18" charset="0"/>
              </a:rPr>
              <a:t>(</a:t>
            </a:r>
            <a:r>
              <a:rPr kumimoji="0" lang="zh-CN" altLang="en-US" sz="2600">
                <a:latin typeface="Times New Roman" pitchFamily="18" charset="0"/>
              </a:rPr>
              <a:t>交换两个变量的值）。</a:t>
            </a:r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307208" name="Text Box 8"/>
          <p:cNvSpPr txBox="1">
            <a:spLocks noChangeArrowheads="1"/>
          </p:cNvSpPr>
          <p:nvPr/>
        </p:nvSpPr>
        <p:spPr bwMode="auto">
          <a:xfrm>
            <a:off x="179388" y="5670550"/>
            <a:ext cx="4752975" cy="1200329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</a:rPr>
              <a:t>结论：被调用函数不能改变实参指针变量的值，但可以改变实参指针变量所指向的变量的值。</a:t>
            </a:r>
          </a:p>
        </p:txBody>
      </p:sp>
      <p:sp>
        <p:nvSpPr>
          <p:cNvPr id="307209" name="Text Box 9"/>
          <p:cNvSpPr txBox="1">
            <a:spLocks noChangeArrowheads="1"/>
          </p:cNvSpPr>
          <p:nvPr/>
        </p:nvSpPr>
        <p:spPr bwMode="auto">
          <a:xfrm>
            <a:off x="5003800" y="1412875"/>
            <a:ext cx="4140200" cy="46561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Arial" charset="0"/>
              </a:rPr>
              <a:t>main()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Arial" charset="0"/>
              </a:rPr>
              <a:t>{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Arial" charset="0"/>
              </a:rPr>
              <a:t>   int </a:t>
            </a:r>
            <a:r>
              <a:rPr lang="en-US" altLang="zh-CN" sz="2400" dirty="0" err="1">
                <a:latin typeface="Arial" charset="0"/>
              </a:rPr>
              <a:t>a,b</a:t>
            </a:r>
            <a:r>
              <a:rPr lang="en-US" altLang="zh-CN" sz="2400" dirty="0">
                <a:latin typeface="Arial" charset="0"/>
              </a:rPr>
              <a:t>;    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Arial" charset="0"/>
              </a:rPr>
              <a:t>   </a:t>
            </a:r>
            <a:r>
              <a:rPr lang="en-US" altLang="zh-CN" sz="2400" dirty="0" err="1">
                <a:latin typeface="Arial" charset="0"/>
              </a:rPr>
              <a:t>scanf</a:t>
            </a:r>
            <a:r>
              <a:rPr lang="en-US" altLang="zh-CN" sz="2400" dirty="0">
                <a:latin typeface="Arial" charset="0"/>
              </a:rPr>
              <a:t>(“%</a:t>
            </a:r>
            <a:r>
              <a:rPr lang="en-US" altLang="zh-CN" sz="2400" dirty="0" err="1">
                <a:latin typeface="Arial" charset="0"/>
              </a:rPr>
              <a:t>d%d</a:t>
            </a:r>
            <a:r>
              <a:rPr lang="en-US" altLang="zh-CN" sz="2400" dirty="0">
                <a:latin typeface="Arial" charset="0"/>
              </a:rPr>
              <a:t>”,&amp;</a:t>
            </a:r>
            <a:r>
              <a:rPr lang="en-US" altLang="zh-CN" sz="2400" dirty="0" err="1">
                <a:latin typeface="Arial" charset="0"/>
              </a:rPr>
              <a:t>a,&amp;b</a:t>
            </a:r>
            <a:r>
              <a:rPr lang="en-US" altLang="zh-CN" sz="2400" dirty="0">
                <a:latin typeface="Arial" charset="0"/>
              </a:rPr>
              <a:t>);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Arial" charset="0"/>
              </a:rPr>
              <a:t>   if(a&lt;b)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Arial" charset="0"/>
              </a:rPr>
              <a:t>        swap</a:t>
            </a:r>
            <a:r>
              <a:rPr lang="en-US" altLang="zh-CN" sz="2400" dirty="0">
                <a:solidFill>
                  <a:srgbClr val="CC0000"/>
                </a:solidFill>
                <a:latin typeface="Arial" charset="0"/>
              </a:rPr>
              <a:t>(&amp;</a:t>
            </a:r>
            <a:r>
              <a:rPr lang="en-US" altLang="zh-CN" sz="2400" dirty="0" err="1">
                <a:solidFill>
                  <a:srgbClr val="CC0000"/>
                </a:solidFill>
                <a:latin typeface="Arial" charset="0"/>
              </a:rPr>
              <a:t>a,&amp;b</a:t>
            </a:r>
            <a:r>
              <a:rPr lang="en-US" altLang="zh-CN" sz="2400" dirty="0">
                <a:latin typeface="Arial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Arial" charset="0"/>
              </a:rPr>
              <a:t>    </a:t>
            </a:r>
            <a:r>
              <a:rPr lang="en-US" altLang="zh-CN" sz="2400" dirty="0" err="1">
                <a:latin typeface="Arial" charset="0"/>
              </a:rPr>
              <a:t>printf</a:t>
            </a:r>
            <a:r>
              <a:rPr lang="en-US" altLang="zh-CN" sz="2400" dirty="0">
                <a:latin typeface="Arial" charset="0"/>
              </a:rPr>
              <a:t>(“%d,%d”,</a:t>
            </a:r>
            <a:r>
              <a:rPr lang="en-US" altLang="zh-CN" sz="2400" dirty="0" err="1">
                <a:latin typeface="Arial" charset="0"/>
              </a:rPr>
              <a:t>a,b</a:t>
            </a:r>
            <a:r>
              <a:rPr lang="en-US" altLang="zh-CN" sz="2400" dirty="0">
                <a:latin typeface="Arial" charset="0"/>
              </a:rPr>
              <a:t>);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Arial" charset="0"/>
              </a:rPr>
              <a:t>}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zh-CN" sz="2400" dirty="0">
              <a:latin typeface="Arial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zh-CN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2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7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7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7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07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07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07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072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0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2" grpId="0" build="allAtOnce" animBg="1"/>
      <p:bldP spid="307203" grpId="0" build="allAtOnce" animBg="1" autoUpdateAnimBg="0"/>
      <p:bldP spid="307204" grpId="0" animBg="1" autoUpdateAnimBg="0"/>
      <p:bldP spid="307205" grpId="0" animBg="1" autoUpdateAnimBg="0"/>
      <p:bldP spid="307206" grpId="0" autoUpdateAnimBg="0"/>
      <p:bldP spid="307207" grpId="0" autoUpdateAnimBg="0"/>
      <p:bldP spid="307208" grpId="0" animBg="1" autoUpdateAnimBg="0"/>
      <p:bldP spid="30720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636419AD-D73F-455E-A455-C79A66AD7EE2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41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09250" name="Text Box 2"/>
          <p:cNvSpPr txBox="1">
            <a:spLocks noChangeArrowheads="1"/>
          </p:cNvSpPr>
          <p:nvPr/>
        </p:nvSpPr>
        <p:spPr bwMode="auto">
          <a:xfrm>
            <a:off x="684213" y="765175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函数调用过程如下图所示</a:t>
            </a:r>
            <a:r>
              <a:rPr lang="zh-CN" altLang="en-US" sz="2400" b="0">
                <a:latin typeface="Times New Roman" pitchFamily="18" charset="0"/>
              </a:rPr>
              <a:t>：</a:t>
            </a:r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2286000" y="1752600"/>
            <a:ext cx="36576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调用</a:t>
            </a:r>
            <a:r>
              <a:rPr lang="en-US" altLang="zh-CN" b="0">
                <a:latin typeface="Times New Roman" pitchFamily="18" charset="0"/>
              </a:rPr>
              <a:t>swap</a:t>
            </a:r>
            <a:r>
              <a:rPr lang="zh-CN" altLang="en-US" b="0">
                <a:latin typeface="Times New Roman" pitchFamily="18" charset="0"/>
              </a:rPr>
              <a:t>函数之前：</a:t>
            </a:r>
            <a:endParaRPr lang="zh-CN" altLang="en-US" sz="2400" b="0">
              <a:latin typeface="Times New Roman" pitchFamily="18" charset="0"/>
            </a:endParaRPr>
          </a:p>
        </p:txBody>
      </p:sp>
      <p:grpSp>
        <p:nvGrpSpPr>
          <p:cNvPr id="309252" name="Group 4"/>
          <p:cNvGrpSpPr>
            <a:grpSpLocks/>
          </p:cNvGrpSpPr>
          <p:nvPr/>
        </p:nvGrpSpPr>
        <p:grpSpPr bwMode="auto">
          <a:xfrm>
            <a:off x="2486025" y="2667000"/>
            <a:ext cx="1066800" cy="1189038"/>
            <a:chOff x="1566" y="1680"/>
            <a:chExt cx="672" cy="749"/>
          </a:xfrm>
        </p:grpSpPr>
        <p:sp>
          <p:nvSpPr>
            <p:cNvPr id="55313" name="Text Box 5"/>
            <p:cNvSpPr txBox="1">
              <a:spLocks noChangeArrowheads="1"/>
            </p:cNvSpPr>
            <p:nvPr/>
          </p:nvSpPr>
          <p:spPr bwMode="auto">
            <a:xfrm>
              <a:off x="1662" y="168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0">
                  <a:latin typeface="Times New Roman" pitchFamily="18" charset="0"/>
                </a:rPr>
                <a:t>pa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55314" name="Text Box 6"/>
            <p:cNvSpPr txBox="1">
              <a:spLocks noChangeArrowheads="1"/>
            </p:cNvSpPr>
            <p:nvPr/>
          </p:nvSpPr>
          <p:spPr bwMode="auto">
            <a:xfrm>
              <a:off x="1566" y="2064"/>
              <a:ext cx="576" cy="36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200" b="0">
                  <a:latin typeface="Times New Roman" pitchFamily="18" charset="0"/>
                </a:rPr>
                <a:t> &amp;a</a:t>
              </a:r>
              <a:endParaRPr lang="en-US" altLang="zh-CN" sz="2400" b="0">
                <a:latin typeface="Times New Roman" pitchFamily="18" charset="0"/>
              </a:endParaRPr>
            </a:p>
          </p:txBody>
        </p:sp>
      </p:grpSp>
      <p:sp>
        <p:nvSpPr>
          <p:cNvPr id="309255" name="Line 7"/>
          <p:cNvSpPr>
            <a:spLocks noChangeShapeType="1"/>
          </p:cNvSpPr>
          <p:nvPr/>
        </p:nvSpPr>
        <p:spPr bwMode="auto">
          <a:xfrm>
            <a:off x="3400425" y="3505200"/>
            <a:ext cx="9144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9256" name="Group 8"/>
          <p:cNvGrpSpPr>
            <a:grpSpLocks/>
          </p:cNvGrpSpPr>
          <p:nvPr/>
        </p:nvGrpSpPr>
        <p:grpSpPr bwMode="auto">
          <a:xfrm>
            <a:off x="4391025" y="2743200"/>
            <a:ext cx="914400" cy="1112838"/>
            <a:chOff x="2766" y="1728"/>
            <a:chExt cx="576" cy="701"/>
          </a:xfrm>
        </p:grpSpPr>
        <p:sp>
          <p:nvSpPr>
            <p:cNvPr id="55311" name="Text Box 9"/>
            <p:cNvSpPr txBox="1">
              <a:spLocks noChangeArrowheads="1"/>
            </p:cNvSpPr>
            <p:nvPr/>
          </p:nvSpPr>
          <p:spPr bwMode="auto">
            <a:xfrm>
              <a:off x="2766" y="2064"/>
              <a:ext cx="576" cy="36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200" b="0">
                  <a:latin typeface="Times New Roman" pitchFamily="18" charset="0"/>
                </a:rPr>
                <a:t>  5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55312" name="Text Box 10"/>
            <p:cNvSpPr txBox="1">
              <a:spLocks noChangeArrowheads="1"/>
            </p:cNvSpPr>
            <p:nvPr/>
          </p:nvSpPr>
          <p:spPr bwMode="auto">
            <a:xfrm>
              <a:off x="2766" y="172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0">
                  <a:latin typeface="Times New Roman" pitchFamily="18" charset="0"/>
                </a:rPr>
                <a:t>   a</a:t>
              </a:r>
              <a:endParaRPr lang="en-US" altLang="zh-CN" sz="2400" b="0">
                <a:latin typeface="Times New Roman" pitchFamily="18" charset="0"/>
              </a:endParaRPr>
            </a:p>
          </p:txBody>
        </p:sp>
      </p:grpSp>
      <p:grpSp>
        <p:nvGrpSpPr>
          <p:cNvPr id="309259" name="Group 11"/>
          <p:cNvGrpSpPr>
            <a:grpSpLocks/>
          </p:cNvGrpSpPr>
          <p:nvPr/>
        </p:nvGrpSpPr>
        <p:grpSpPr bwMode="auto">
          <a:xfrm>
            <a:off x="2562225" y="3962400"/>
            <a:ext cx="914400" cy="1112838"/>
            <a:chOff x="1614" y="2496"/>
            <a:chExt cx="576" cy="701"/>
          </a:xfrm>
        </p:grpSpPr>
        <p:sp>
          <p:nvSpPr>
            <p:cNvPr id="55309" name="Text Box 12"/>
            <p:cNvSpPr txBox="1">
              <a:spLocks noChangeArrowheads="1"/>
            </p:cNvSpPr>
            <p:nvPr/>
          </p:nvSpPr>
          <p:spPr bwMode="auto">
            <a:xfrm>
              <a:off x="1614" y="2832"/>
              <a:ext cx="576" cy="36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200" b="0">
                  <a:latin typeface="Times New Roman" pitchFamily="18" charset="0"/>
                </a:rPr>
                <a:t> &amp;b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55310" name="Text Box 13"/>
            <p:cNvSpPr txBox="1">
              <a:spLocks noChangeArrowheads="1"/>
            </p:cNvSpPr>
            <p:nvPr/>
          </p:nvSpPr>
          <p:spPr bwMode="auto">
            <a:xfrm>
              <a:off x="1614" y="249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0">
                  <a:latin typeface="Times New Roman" pitchFamily="18" charset="0"/>
                </a:rPr>
                <a:t>  pb</a:t>
              </a:r>
              <a:endParaRPr lang="en-US" altLang="zh-CN" sz="2400" b="0">
                <a:latin typeface="Times New Roman" pitchFamily="18" charset="0"/>
              </a:endParaRPr>
            </a:p>
          </p:txBody>
        </p:sp>
      </p:grpSp>
      <p:grpSp>
        <p:nvGrpSpPr>
          <p:cNvPr id="309262" name="Group 14"/>
          <p:cNvGrpSpPr>
            <a:grpSpLocks/>
          </p:cNvGrpSpPr>
          <p:nvPr/>
        </p:nvGrpSpPr>
        <p:grpSpPr bwMode="auto">
          <a:xfrm>
            <a:off x="4467225" y="3886200"/>
            <a:ext cx="914400" cy="1112838"/>
            <a:chOff x="2814" y="2448"/>
            <a:chExt cx="576" cy="701"/>
          </a:xfrm>
        </p:grpSpPr>
        <p:sp>
          <p:nvSpPr>
            <p:cNvPr id="55307" name="Text Box 15"/>
            <p:cNvSpPr txBox="1">
              <a:spLocks noChangeArrowheads="1"/>
            </p:cNvSpPr>
            <p:nvPr/>
          </p:nvSpPr>
          <p:spPr bwMode="auto">
            <a:xfrm>
              <a:off x="2814" y="2784"/>
              <a:ext cx="576" cy="36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200" b="0">
                  <a:latin typeface="Times New Roman" pitchFamily="18" charset="0"/>
                </a:rPr>
                <a:t>  9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55308" name="Text Box 16"/>
            <p:cNvSpPr txBox="1">
              <a:spLocks noChangeArrowheads="1"/>
            </p:cNvSpPr>
            <p:nvPr/>
          </p:nvSpPr>
          <p:spPr bwMode="auto">
            <a:xfrm>
              <a:off x="2814" y="244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0">
                  <a:latin typeface="Times New Roman" pitchFamily="18" charset="0"/>
                </a:rPr>
                <a:t>  b</a:t>
              </a:r>
              <a:endParaRPr lang="en-US" altLang="zh-CN" sz="2400" b="0">
                <a:latin typeface="Times New Roman" pitchFamily="18" charset="0"/>
              </a:endParaRPr>
            </a:p>
          </p:txBody>
        </p:sp>
      </p:grpSp>
      <p:sp>
        <p:nvSpPr>
          <p:cNvPr id="309265" name="Line 17"/>
          <p:cNvSpPr>
            <a:spLocks noChangeShapeType="1"/>
          </p:cNvSpPr>
          <p:nvPr/>
        </p:nvSpPr>
        <p:spPr bwMode="auto">
          <a:xfrm>
            <a:off x="3552825" y="4724400"/>
            <a:ext cx="9144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0" grpId="0" autoUpdateAnimBg="0"/>
      <p:bldP spid="309251" grpId="0" animBg="1" autoUpdateAnimBg="0"/>
      <p:bldP spid="309255" grpId="0" animBg="1"/>
      <p:bldP spid="30926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FDB7266B-F2FC-40CE-A9C8-E047E3E7E931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42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grpSp>
        <p:nvGrpSpPr>
          <p:cNvPr id="310274" name="Group 2"/>
          <p:cNvGrpSpPr>
            <a:grpSpLocks/>
          </p:cNvGrpSpPr>
          <p:nvPr/>
        </p:nvGrpSpPr>
        <p:grpSpPr bwMode="auto">
          <a:xfrm>
            <a:off x="838200" y="2362200"/>
            <a:ext cx="914400" cy="1036638"/>
            <a:chOff x="528" y="1488"/>
            <a:chExt cx="576" cy="653"/>
          </a:xfrm>
        </p:grpSpPr>
        <p:sp>
          <p:nvSpPr>
            <p:cNvPr id="56366" name="Text Box 3"/>
            <p:cNvSpPr txBox="1">
              <a:spLocks noChangeArrowheads="1"/>
            </p:cNvSpPr>
            <p:nvPr/>
          </p:nvSpPr>
          <p:spPr bwMode="auto">
            <a:xfrm>
              <a:off x="528" y="1776"/>
              <a:ext cx="576" cy="36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200" b="0">
                  <a:latin typeface="Times New Roman" pitchFamily="18" charset="0"/>
                </a:rPr>
                <a:t> &amp;a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56367" name="Text Box 4"/>
            <p:cNvSpPr txBox="1">
              <a:spLocks noChangeArrowheads="1"/>
            </p:cNvSpPr>
            <p:nvPr/>
          </p:nvSpPr>
          <p:spPr bwMode="auto">
            <a:xfrm>
              <a:off x="576" y="148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p1</a:t>
              </a:r>
            </a:p>
          </p:txBody>
        </p:sp>
      </p:grpSp>
      <p:grpSp>
        <p:nvGrpSpPr>
          <p:cNvPr id="310277" name="Group 5"/>
          <p:cNvGrpSpPr>
            <a:grpSpLocks/>
          </p:cNvGrpSpPr>
          <p:nvPr/>
        </p:nvGrpSpPr>
        <p:grpSpPr bwMode="auto">
          <a:xfrm>
            <a:off x="990600" y="5029200"/>
            <a:ext cx="914400" cy="1036638"/>
            <a:chOff x="624" y="3168"/>
            <a:chExt cx="576" cy="653"/>
          </a:xfrm>
        </p:grpSpPr>
        <p:sp>
          <p:nvSpPr>
            <p:cNvPr id="56364" name="Text Box 6"/>
            <p:cNvSpPr txBox="1">
              <a:spLocks noChangeArrowheads="1"/>
            </p:cNvSpPr>
            <p:nvPr/>
          </p:nvSpPr>
          <p:spPr bwMode="auto">
            <a:xfrm>
              <a:off x="624" y="3456"/>
              <a:ext cx="576" cy="36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200" b="0">
                  <a:latin typeface="Times New Roman" pitchFamily="18" charset="0"/>
                </a:rPr>
                <a:t> &amp;b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56365" name="Text Box 7"/>
            <p:cNvSpPr txBox="1">
              <a:spLocks noChangeArrowheads="1"/>
            </p:cNvSpPr>
            <p:nvPr/>
          </p:nvSpPr>
          <p:spPr bwMode="auto">
            <a:xfrm>
              <a:off x="672" y="316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p2</a:t>
              </a:r>
            </a:p>
          </p:txBody>
        </p:sp>
      </p:grpSp>
      <p:grpSp>
        <p:nvGrpSpPr>
          <p:cNvPr id="310280" name="Group 8"/>
          <p:cNvGrpSpPr>
            <a:grpSpLocks/>
          </p:cNvGrpSpPr>
          <p:nvPr/>
        </p:nvGrpSpPr>
        <p:grpSpPr bwMode="auto">
          <a:xfrm>
            <a:off x="838200" y="1295400"/>
            <a:ext cx="2590800" cy="1570038"/>
            <a:chOff x="528" y="816"/>
            <a:chExt cx="1632" cy="989"/>
          </a:xfrm>
        </p:grpSpPr>
        <p:sp>
          <p:nvSpPr>
            <p:cNvPr id="56359" name="Text Box 9"/>
            <p:cNvSpPr txBox="1">
              <a:spLocks noChangeArrowheads="1"/>
            </p:cNvSpPr>
            <p:nvPr/>
          </p:nvSpPr>
          <p:spPr bwMode="auto">
            <a:xfrm>
              <a:off x="1584" y="1440"/>
              <a:ext cx="576" cy="36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200" b="0">
                  <a:latin typeface="Times New Roman" pitchFamily="18" charset="0"/>
                </a:rPr>
                <a:t>   5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56360" name="Text Box 10"/>
            <p:cNvSpPr txBox="1">
              <a:spLocks noChangeArrowheads="1"/>
            </p:cNvSpPr>
            <p:nvPr/>
          </p:nvSpPr>
          <p:spPr bwMode="auto">
            <a:xfrm>
              <a:off x="528" y="1104"/>
              <a:ext cx="576" cy="36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200" b="0">
                  <a:latin typeface="Times New Roman" pitchFamily="18" charset="0"/>
                </a:rPr>
                <a:t> &amp;a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56361" name="Text Box 11"/>
            <p:cNvSpPr txBox="1">
              <a:spLocks noChangeArrowheads="1"/>
            </p:cNvSpPr>
            <p:nvPr/>
          </p:nvSpPr>
          <p:spPr bwMode="auto">
            <a:xfrm>
              <a:off x="576" y="81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0">
                  <a:latin typeface="Times New Roman" pitchFamily="18" charset="0"/>
                </a:rPr>
                <a:t>pa</a:t>
              </a:r>
            </a:p>
          </p:txBody>
        </p:sp>
        <p:sp>
          <p:nvSpPr>
            <p:cNvPr id="56362" name="Text Box 12"/>
            <p:cNvSpPr txBox="1">
              <a:spLocks noChangeArrowheads="1"/>
            </p:cNvSpPr>
            <p:nvPr/>
          </p:nvSpPr>
          <p:spPr bwMode="auto">
            <a:xfrm>
              <a:off x="1632" y="105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0">
                  <a:latin typeface="Times New Roman" pitchFamily="18" charset="0"/>
                </a:rPr>
                <a:t>   a</a:t>
              </a:r>
            </a:p>
          </p:txBody>
        </p:sp>
        <p:sp>
          <p:nvSpPr>
            <p:cNvPr id="56363" name="Line 13"/>
            <p:cNvSpPr>
              <a:spLocks noChangeShapeType="1"/>
            </p:cNvSpPr>
            <p:nvPr/>
          </p:nvSpPr>
          <p:spPr bwMode="auto">
            <a:xfrm>
              <a:off x="1104" y="1248"/>
              <a:ext cx="480" cy="33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0286" name="Line 14"/>
          <p:cNvSpPr>
            <a:spLocks noChangeShapeType="1"/>
          </p:cNvSpPr>
          <p:nvPr/>
        </p:nvSpPr>
        <p:spPr bwMode="auto">
          <a:xfrm flipV="1">
            <a:off x="1752600" y="2743200"/>
            <a:ext cx="762000" cy="3810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0287" name="Group 15"/>
          <p:cNvGrpSpPr>
            <a:grpSpLocks/>
          </p:cNvGrpSpPr>
          <p:nvPr/>
        </p:nvGrpSpPr>
        <p:grpSpPr bwMode="auto">
          <a:xfrm>
            <a:off x="914400" y="3810000"/>
            <a:ext cx="2743200" cy="1617663"/>
            <a:chOff x="576" y="2400"/>
            <a:chExt cx="1728" cy="1019"/>
          </a:xfrm>
        </p:grpSpPr>
        <p:sp>
          <p:nvSpPr>
            <p:cNvPr id="56354" name="Text Box 16"/>
            <p:cNvSpPr txBox="1">
              <a:spLocks noChangeArrowheads="1"/>
            </p:cNvSpPr>
            <p:nvPr/>
          </p:nvSpPr>
          <p:spPr bwMode="auto">
            <a:xfrm>
              <a:off x="1728" y="3054"/>
              <a:ext cx="576" cy="36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200" b="0">
                  <a:latin typeface="Times New Roman" pitchFamily="18" charset="0"/>
                </a:rPr>
                <a:t>   9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56355" name="Text Box 17"/>
            <p:cNvSpPr txBox="1">
              <a:spLocks noChangeArrowheads="1"/>
            </p:cNvSpPr>
            <p:nvPr/>
          </p:nvSpPr>
          <p:spPr bwMode="auto">
            <a:xfrm>
              <a:off x="576" y="2688"/>
              <a:ext cx="576" cy="36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200" b="0">
                  <a:latin typeface="Times New Roman" pitchFamily="18" charset="0"/>
                </a:rPr>
                <a:t> &amp;b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56356" name="Text Box 18"/>
            <p:cNvSpPr txBox="1">
              <a:spLocks noChangeArrowheads="1"/>
            </p:cNvSpPr>
            <p:nvPr/>
          </p:nvSpPr>
          <p:spPr bwMode="auto">
            <a:xfrm>
              <a:off x="624" y="240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0">
                  <a:latin typeface="Times New Roman" pitchFamily="18" charset="0"/>
                </a:rPr>
                <a:t>pb</a:t>
              </a:r>
            </a:p>
          </p:txBody>
        </p:sp>
        <p:sp>
          <p:nvSpPr>
            <p:cNvPr id="56357" name="Text Box 19"/>
            <p:cNvSpPr txBox="1">
              <a:spLocks noChangeArrowheads="1"/>
            </p:cNvSpPr>
            <p:nvPr/>
          </p:nvSpPr>
          <p:spPr bwMode="auto">
            <a:xfrm>
              <a:off x="1728" y="271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0">
                  <a:latin typeface="Times New Roman" pitchFamily="18" charset="0"/>
                </a:rPr>
                <a:t>   b</a:t>
              </a:r>
            </a:p>
          </p:txBody>
        </p:sp>
        <p:sp>
          <p:nvSpPr>
            <p:cNvPr id="56358" name="Line 20"/>
            <p:cNvSpPr>
              <a:spLocks noChangeShapeType="1"/>
            </p:cNvSpPr>
            <p:nvPr/>
          </p:nvSpPr>
          <p:spPr bwMode="auto">
            <a:xfrm>
              <a:off x="1152" y="2880"/>
              <a:ext cx="576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0293" name="Line 21"/>
          <p:cNvSpPr>
            <a:spLocks noChangeShapeType="1"/>
          </p:cNvSpPr>
          <p:nvPr/>
        </p:nvSpPr>
        <p:spPr bwMode="auto">
          <a:xfrm flipV="1">
            <a:off x="1905000" y="5257800"/>
            <a:ext cx="76200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0294" name="Group 22"/>
          <p:cNvGrpSpPr>
            <a:grpSpLocks/>
          </p:cNvGrpSpPr>
          <p:nvPr/>
        </p:nvGrpSpPr>
        <p:grpSpPr bwMode="auto">
          <a:xfrm>
            <a:off x="5105400" y="1447800"/>
            <a:ext cx="3143250" cy="2255838"/>
            <a:chOff x="3216" y="912"/>
            <a:chExt cx="1980" cy="1421"/>
          </a:xfrm>
        </p:grpSpPr>
        <p:sp>
          <p:nvSpPr>
            <p:cNvPr id="56346" name="Text Box 23"/>
            <p:cNvSpPr txBox="1">
              <a:spLocks noChangeArrowheads="1"/>
            </p:cNvSpPr>
            <p:nvPr/>
          </p:nvSpPr>
          <p:spPr bwMode="auto">
            <a:xfrm>
              <a:off x="3216" y="1194"/>
              <a:ext cx="576" cy="36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200" b="0">
                  <a:latin typeface="Times New Roman" pitchFamily="18" charset="0"/>
                </a:rPr>
                <a:t> &amp;a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56347" name="Text Box 24"/>
            <p:cNvSpPr txBox="1">
              <a:spLocks noChangeArrowheads="1"/>
            </p:cNvSpPr>
            <p:nvPr/>
          </p:nvSpPr>
          <p:spPr bwMode="auto">
            <a:xfrm>
              <a:off x="4560" y="1603"/>
              <a:ext cx="576" cy="36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200" b="0">
                  <a:latin typeface="Times New Roman" pitchFamily="18" charset="0"/>
                </a:rPr>
                <a:t>   9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56348" name="Text Box 25"/>
            <p:cNvSpPr txBox="1">
              <a:spLocks noChangeArrowheads="1"/>
            </p:cNvSpPr>
            <p:nvPr/>
          </p:nvSpPr>
          <p:spPr bwMode="auto">
            <a:xfrm>
              <a:off x="3264" y="1968"/>
              <a:ext cx="576" cy="36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200" b="0">
                  <a:latin typeface="Times New Roman" pitchFamily="18" charset="0"/>
                </a:rPr>
                <a:t> &amp;a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56349" name="Text Box 26"/>
            <p:cNvSpPr txBox="1">
              <a:spLocks noChangeArrowheads="1"/>
            </p:cNvSpPr>
            <p:nvPr/>
          </p:nvSpPr>
          <p:spPr bwMode="auto">
            <a:xfrm>
              <a:off x="3264" y="9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0">
                  <a:latin typeface="Times New Roman" pitchFamily="18" charset="0"/>
                </a:rPr>
                <a:t>pa</a:t>
              </a:r>
            </a:p>
          </p:txBody>
        </p:sp>
        <p:sp>
          <p:nvSpPr>
            <p:cNvPr id="56350" name="Text Box 27"/>
            <p:cNvSpPr txBox="1">
              <a:spLocks noChangeArrowheads="1"/>
            </p:cNvSpPr>
            <p:nvPr/>
          </p:nvSpPr>
          <p:spPr bwMode="auto">
            <a:xfrm>
              <a:off x="3336" y="168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0">
                  <a:latin typeface="Times New Roman" pitchFamily="18" charset="0"/>
                </a:rPr>
                <a:t>p1</a:t>
              </a:r>
            </a:p>
          </p:txBody>
        </p:sp>
        <p:sp>
          <p:nvSpPr>
            <p:cNvPr id="56351" name="Text Box 28"/>
            <p:cNvSpPr txBox="1">
              <a:spLocks noChangeArrowheads="1"/>
            </p:cNvSpPr>
            <p:nvPr/>
          </p:nvSpPr>
          <p:spPr bwMode="auto">
            <a:xfrm>
              <a:off x="4668" y="1267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0">
                  <a:latin typeface="Times New Roman" pitchFamily="18" charset="0"/>
                </a:rPr>
                <a:t>  a</a:t>
              </a:r>
            </a:p>
          </p:txBody>
        </p:sp>
        <p:sp>
          <p:nvSpPr>
            <p:cNvPr id="56352" name="Line 29"/>
            <p:cNvSpPr>
              <a:spLocks noChangeShapeType="1"/>
            </p:cNvSpPr>
            <p:nvPr/>
          </p:nvSpPr>
          <p:spPr bwMode="auto">
            <a:xfrm>
              <a:off x="3792" y="1296"/>
              <a:ext cx="768" cy="432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3" name="Line 30"/>
            <p:cNvSpPr>
              <a:spLocks noChangeShapeType="1"/>
            </p:cNvSpPr>
            <p:nvPr/>
          </p:nvSpPr>
          <p:spPr bwMode="auto">
            <a:xfrm flipV="1">
              <a:off x="3840" y="1872"/>
              <a:ext cx="672" cy="24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0303" name="Group 31"/>
          <p:cNvGrpSpPr>
            <a:grpSpLocks/>
          </p:cNvGrpSpPr>
          <p:nvPr/>
        </p:nvGrpSpPr>
        <p:grpSpPr bwMode="auto">
          <a:xfrm>
            <a:off x="5334000" y="4038600"/>
            <a:ext cx="2962275" cy="2027238"/>
            <a:chOff x="3360" y="2544"/>
            <a:chExt cx="1866" cy="1277"/>
          </a:xfrm>
        </p:grpSpPr>
        <p:sp>
          <p:nvSpPr>
            <p:cNvPr id="56338" name="Text Box 32"/>
            <p:cNvSpPr txBox="1">
              <a:spLocks noChangeArrowheads="1"/>
            </p:cNvSpPr>
            <p:nvPr/>
          </p:nvSpPr>
          <p:spPr bwMode="auto">
            <a:xfrm>
              <a:off x="4608" y="3168"/>
              <a:ext cx="576" cy="36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200" b="0">
                  <a:latin typeface="Times New Roman" pitchFamily="18" charset="0"/>
                </a:rPr>
                <a:t>   5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56339" name="Text Box 33"/>
            <p:cNvSpPr txBox="1">
              <a:spLocks noChangeArrowheads="1"/>
            </p:cNvSpPr>
            <p:nvPr/>
          </p:nvSpPr>
          <p:spPr bwMode="auto">
            <a:xfrm>
              <a:off x="3360" y="2832"/>
              <a:ext cx="576" cy="36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200" b="0">
                  <a:latin typeface="Times New Roman" pitchFamily="18" charset="0"/>
                </a:rPr>
                <a:t> &amp;b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56340" name="Text Box 34"/>
            <p:cNvSpPr txBox="1">
              <a:spLocks noChangeArrowheads="1"/>
            </p:cNvSpPr>
            <p:nvPr/>
          </p:nvSpPr>
          <p:spPr bwMode="auto">
            <a:xfrm>
              <a:off x="3360" y="3456"/>
              <a:ext cx="576" cy="36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200" b="0">
                  <a:latin typeface="Times New Roman" pitchFamily="18" charset="0"/>
                </a:rPr>
                <a:t> &amp;b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56341" name="Text Box 35"/>
            <p:cNvSpPr txBox="1">
              <a:spLocks noChangeArrowheads="1"/>
            </p:cNvSpPr>
            <p:nvPr/>
          </p:nvSpPr>
          <p:spPr bwMode="auto">
            <a:xfrm>
              <a:off x="3450" y="254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0">
                  <a:latin typeface="Times New Roman" pitchFamily="18" charset="0"/>
                </a:rPr>
                <a:t>pb</a:t>
              </a:r>
            </a:p>
          </p:txBody>
        </p:sp>
        <p:sp>
          <p:nvSpPr>
            <p:cNvPr id="56342" name="Text Box 36"/>
            <p:cNvSpPr txBox="1">
              <a:spLocks noChangeArrowheads="1"/>
            </p:cNvSpPr>
            <p:nvPr/>
          </p:nvSpPr>
          <p:spPr bwMode="auto">
            <a:xfrm>
              <a:off x="3462" y="316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0">
                  <a:latin typeface="Times New Roman" pitchFamily="18" charset="0"/>
                </a:rPr>
                <a:t>p2</a:t>
              </a:r>
            </a:p>
          </p:txBody>
        </p:sp>
        <p:sp>
          <p:nvSpPr>
            <p:cNvPr id="56343" name="Text Box 37"/>
            <p:cNvSpPr txBox="1">
              <a:spLocks noChangeArrowheads="1"/>
            </p:cNvSpPr>
            <p:nvPr/>
          </p:nvSpPr>
          <p:spPr bwMode="auto">
            <a:xfrm>
              <a:off x="4698" y="283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0">
                  <a:latin typeface="Times New Roman" pitchFamily="18" charset="0"/>
                </a:rPr>
                <a:t>  b</a:t>
              </a:r>
            </a:p>
          </p:txBody>
        </p:sp>
        <p:sp>
          <p:nvSpPr>
            <p:cNvPr id="56344" name="Line 38"/>
            <p:cNvSpPr>
              <a:spLocks noChangeShapeType="1"/>
            </p:cNvSpPr>
            <p:nvPr/>
          </p:nvSpPr>
          <p:spPr bwMode="auto">
            <a:xfrm>
              <a:off x="3936" y="2976"/>
              <a:ext cx="624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5" name="Line 39"/>
            <p:cNvSpPr>
              <a:spLocks noChangeShapeType="1"/>
            </p:cNvSpPr>
            <p:nvPr/>
          </p:nvSpPr>
          <p:spPr bwMode="auto">
            <a:xfrm flipV="1">
              <a:off x="3936" y="3360"/>
              <a:ext cx="624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0312" name="Text Box 40"/>
          <p:cNvSpPr txBox="1">
            <a:spLocks noChangeArrowheads="1"/>
          </p:cNvSpPr>
          <p:nvPr/>
        </p:nvSpPr>
        <p:spPr bwMode="auto">
          <a:xfrm>
            <a:off x="2411413" y="404813"/>
            <a:ext cx="3960812" cy="8223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执行函数语句，</a:t>
            </a:r>
            <a:r>
              <a:rPr lang="en-US" altLang="en-US" sz="2400">
                <a:latin typeface="Times New Roman" pitchFamily="18" charset="0"/>
              </a:rPr>
              <a:t>p1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en-US" sz="2400">
                <a:latin typeface="Times New Roman" pitchFamily="18" charset="0"/>
              </a:rPr>
              <a:t>p2</a:t>
            </a:r>
            <a:r>
              <a:rPr lang="zh-CN" altLang="en-US" sz="2400">
                <a:latin typeface="Times New Roman" pitchFamily="18" charset="0"/>
              </a:rPr>
              <a:t>所指向的变量的值相互交换</a:t>
            </a:r>
          </a:p>
        </p:txBody>
      </p:sp>
      <p:sp>
        <p:nvSpPr>
          <p:cNvPr id="310313" name="Text Box 41"/>
          <p:cNvSpPr txBox="1">
            <a:spLocks noChangeArrowheads="1"/>
          </p:cNvSpPr>
          <p:nvPr/>
        </p:nvSpPr>
        <p:spPr bwMode="auto">
          <a:xfrm>
            <a:off x="2914650" y="3581400"/>
            <a:ext cx="8382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FF3300"/>
                </a:solidFill>
                <a:latin typeface="Times New Roman" pitchFamily="18" charset="0"/>
              </a:rPr>
              <a:t>*p1</a:t>
            </a:r>
          </a:p>
        </p:txBody>
      </p:sp>
      <p:sp>
        <p:nvSpPr>
          <p:cNvPr id="310314" name="Text Box 42"/>
          <p:cNvSpPr txBox="1">
            <a:spLocks noChangeArrowheads="1"/>
          </p:cNvSpPr>
          <p:nvPr/>
        </p:nvSpPr>
        <p:spPr bwMode="auto">
          <a:xfrm>
            <a:off x="4191000" y="3581400"/>
            <a:ext cx="8382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FF3300"/>
                </a:solidFill>
                <a:latin typeface="Times New Roman" pitchFamily="18" charset="0"/>
              </a:rPr>
              <a:t>*p2</a:t>
            </a:r>
          </a:p>
        </p:txBody>
      </p:sp>
      <p:sp>
        <p:nvSpPr>
          <p:cNvPr id="310315" name="Line 43"/>
          <p:cNvSpPr>
            <a:spLocks noChangeShapeType="1"/>
          </p:cNvSpPr>
          <p:nvPr/>
        </p:nvSpPr>
        <p:spPr bwMode="auto">
          <a:xfrm>
            <a:off x="1384300" y="2362200"/>
            <a:ext cx="0" cy="457200"/>
          </a:xfrm>
          <a:prstGeom prst="line">
            <a:avLst/>
          </a:prstGeom>
          <a:noFill/>
          <a:ln w="76200" cap="sq">
            <a:solidFill>
              <a:schemeClr val="accent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316" name="Line 44"/>
          <p:cNvSpPr>
            <a:spLocks noChangeShapeType="1"/>
          </p:cNvSpPr>
          <p:nvPr/>
        </p:nvSpPr>
        <p:spPr bwMode="auto">
          <a:xfrm>
            <a:off x="1549400" y="4876800"/>
            <a:ext cx="0" cy="609600"/>
          </a:xfrm>
          <a:prstGeom prst="line">
            <a:avLst/>
          </a:prstGeom>
          <a:noFill/>
          <a:ln w="76200">
            <a:solidFill>
              <a:schemeClr val="accent1"/>
            </a:solidFill>
            <a:prstDash val="lgDashDot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317" name="AutoShape 45"/>
          <p:cNvSpPr>
            <a:spLocks noChangeArrowheads="1"/>
          </p:cNvSpPr>
          <p:nvPr/>
        </p:nvSpPr>
        <p:spPr bwMode="auto">
          <a:xfrm rot="-10646659">
            <a:off x="3505200" y="3200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18" name="AutoShape 46"/>
          <p:cNvSpPr>
            <a:spLocks noChangeArrowheads="1"/>
          </p:cNvSpPr>
          <p:nvPr/>
        </p:nvSpPr>
        <p:spPr bwMode="auto">
          <a:xfrm>
            <a:off x="3581400" y="4267200"/>
            <a:ext cx="914400" cy="381000"/>
          </a:xfrm>
          <a:prstGeom prst="curvedUpArrow">
            <a:avLst>
              <a:gd name="adj1" fmla="val 48000"/>
              <a:gd name="adj2" fmla="val 96000"/>
              <a:gd name="adj3" fmla="val 333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31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0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0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0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0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1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0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0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0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0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86" grpId="0" animBg="1"/>
      <p:bldP spid="310293" grpId="0" animBg="1"/>
      <p:bldP spid="310312" grpId="0" animBg="1"/>
      <p:bldP spid="310313" grpId="0" animBg="1" autoUpdateAnimBg="0"/>
      <p:bldP spid="310314" grpId="0" animBg="1" autoUpdateAnimBg="0"/>
      <p:bldP spid="310315" grpId="0" animBg="1"/>
      <p:bldP spid="310316" grpId="0" animBg="1"/>
      <p:bldP spid="310317" grpId="0" animBg="1"/>
      <p:bldP spid="3103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0EAF717F-ED20-454C-81BF-E92FF3AF9B00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43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grpSp>
        <p:nvGrpSpPr>
          <p:cNvPr id="311298" name="Group 2"/>
          <p:cNvGrpSpPr>
            <a:grpSpLocks/>
          </p:cNvGrpSpPr>
          <p:nvPr/>
        </p:nvGrpSpPr>
        <p:grpSpPr bwMode="auto">
          <a:xfrm>
            <a:off x="3048000" y="2209800"/>
            <a:ext cx="2819400" cy="1189038"/>
            <a:chOff x="1920" y="1776"/>
            <a:chExt cx="1776" cy="749"/>
          </a:xfrm>
        </p:grpSpPr>
        <p:sp>
          <p:nvSpPr>
            <p:cNvPr id="57355" name="Text Box 3"/>
            <p:cNvSpPr txBox="1">
              <a:spLocks noChangeArrowheads="1"/>
            </p:cNvSpPr>
            <p:nvPr/>
          </p:nvSpPr>
          <p:spPr bwMode="auto">
            <a:xfrm>
              <a:off x="2016" y="177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0">
                  <a:latin typeface="Times New Roman" pitchFamily="18" charset="0"/>
                </a:rPr>
                <a:t>pa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57356" name="Text Box 4"/>
            <p:cNvSpPr txBox="1">
              <a:spLocks noChangeArrowheads="1"/>
            </p:cNvSpPr>
            <p:nvPr/>
          </p:nvSpPr>
          <p:spPr bwMode="auto">
            <a:xfrm>
              <a:off x="1920" y="2160"/>
              <a:ext cx="576" cy="36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200" b="0">
                  <a:latin typeface="Times New Roman" pitchFamily="18" charset="0"/>
                </a:rPr>
                <a:t> &amp;a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57357" name="Line 5"/>
            <p:cNvSpPr>
              <a:spLocks noChangeShapeType="1"/>
            </p:cNvSpPr>
            <p:nvPr/>
          </p:nvSpPr>
          <p:spPr bwMode="auto">
            <a:xfrm>
              <a:off x="2496" y="2304"/>
              <a:ext cx="576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8" name="Text Box 6"/>
            <p:cNvSpPr txBox="1">
              <a:spLocks noChangeArrowheads="1"/>
            </p:cNvSpPr>
            <p:nvPr/>
          </p:nvSpPr>
          <p:spPr bwMode="auto">
            <a:xfrm>
              <a:off x="3120" y="2160"/>
              <a:ext cx="576" cy="36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200" b="0">
                  <a:latin typeface="Times New Roman" pitchFamily="18" charset="0"/>
                </a:rPr>
                <a:t>  9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57359" name="Text Box 7"/>
            <p:cNvSpPr txBox="1">
              <a:spLocks noChangeArrowheads="1"/>
            </p:cNvSpPr>
            <p:nvPr/>
          </p:nvSpPr>
          <p:spPr bwMode="auto">
            <a:xfrm>
              <a:off x="3120" y="182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0">
                  <a:latin typeface="Times New Roman" pitchFamily="18" charset="0"/>
                </a:rPr>
                <a:t>   a</a:t>
              </a:r>
              <a:endParaRPr lang="en-US" altLang="zh-CN" sz="2400" b="0">
                <a:latin typeface="Times New Roman" pitchFamily="18" charset="0"/>
              </a:endParaRPr>
            </a:p>
          </p:txBody>
        </p:sp>
      </p:grpSp>
      <p:grpSp>
        <p:nvGrpSpPr>
          <p:cNvPr id="311304" name="Group 8"/>
          <p:cNvGrpSpPr>
            <a:grpSpLocks/>
          </p:cNvGrpSpPr>
          <p:nvPr/>
        </p:nvGrpSpPr>
        <p:grpSpPr bwMode="auto">
          <a:xfrm>
            <a:off x="3124200" y="4038600"/>
            <a:ext cx="2819400" cy="1189038"/>
            <a:chOff x="1968" y="2544"/>
            <a:chExt cx="1776" cy="749"/>
          </a:xfrm>
        </p:grpSpPr>
        <p:sp>
          <p:nvSpPr>
            <p:cNvPr id="57350" name="Text Box 9"/>
            <p:cNvSpPr txBox="1">
              <a:spLocks noChangeArrowheads="1"/>
            </p:cNvSpPr>
            <p:nvPr/>
          </p:nvSpPr>
          <p:spPr bwMode="auto">
            <a:xfrm>
              <a:off x="1968" y="2928"/>
              <a:ext cx="576" cy="36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200" b="0">
                  <a:latin typeface="Times New Roman" pitchFamily="18" charset="0"/>
                </a:rPr>
                <a:t> &amp;b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57351" name="Text Box 10"/>
            <p:cNvSpPr txBox="1">
              <a:spLocks noChangeArrowheads="1"/>
            </p:cNvSpPr>
            <p:nvPr/>
          </p:nvSpPr>
          <p:spPr bwMode="auto">
            <a:xfrm>
              <a:off x="3168" y="2880"/>
              <a:ext cx="576" cy="36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200" b="0">
                  <a:latin typeface="Times New Roman" pitchFamily="18" charset="0"/>
                </a:rPr>
                <a:t>  5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57352" name="Text Box 11"/>
            <p:cNvSpPr txBox="1">
              <a:spLocks noChangeArrowheads="1"/>
            </p:cNvSpPr>
            <p:nvPr/>
          </p:nvSpPr>
          <p:spPr bwMode="auto">
            <a:xfrm>
              <a:off x="1968" y="259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0">
                  <a:latin typeface="Times New Roman" pitchFamily="18" charset="0"/>
                </a:rPr>
                <a:t>  pb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57353" name="Text Box 12"/>
            <p:cNvSpPr txBox="1">
              <a:spLocks noChangeArrowheads="1"/>
            </p:cNvSpPr>
            <p:nvPr/>
          </p:nvSpPr>
          <p:spPr bwMode="auto">
            <a:xfrm>
              <a:off x="3168" y="254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0">
                  <a:latin typeface="Times New Roman" pitchFamily="18" charset="0"/>
                </a:rPr>
                <a:t>  b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57354" name="Line 13"/>
            <p:cNvSpPr>
              <a:spLocks noChangeShapeType="1"/>
            </p:cNvSpPr>
            <p:nvPr/>
          </p:nvSpPr>
          <p:spPr bwMode="auto">
            <a:xfrm>
              <a:off x="2592" y="3072"/>
              <a:ext cx="576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1310" name="Text Box 14"/>
          <p:cNvSpPr txBox="1">
            <a:spLocks noChangeArrowheads="1"/>
          </p:cNvSpPr>
          <p:nvPr/>
        </p:nvSpPr>
        <p:spPr bwMode="auto">
          <a:xfrm>
            <a:off x="1763713" y="765175"/>
            <a:ext cx="5105400" cy="9461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函数调用结束后，</a:t>
            </a:r>
            <a:r>
              <a:rPr lang="en-US" altLang="zh-CN">
                <a:latin typeface="Times New Roman" pitchFamily="18" charset="0"/>
              </a:rPr>
              <a:t>p1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p2</a:t>
            </a:r>
            <a:r>
              <a:rPr lang="zh-CN" altLang="en-US">
                <a:latin typeface="Times New Roman" pitchFamily="18" charset="0"/>
              </a:rPr>
              <a:t>所占用的内存单元被释放，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10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9260DB21-3F6A-4B63-B162-514B59015AE0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44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395288" y="0"/>
            <a:ext cx="815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>
                <a:latin typeface="Times New Roman" pitchFamily="18" charset="0"/>
              </a:rPr>
              <a:t> 9</a:t>
            </a:r>
            <a:r>
              <a:rPr kumimoji="0" lang="en-US" altLang="zh-CN" sz="3200">
                <a:latin typeface="Times New Roman" pitchFamily="18" charset="0"/>
              </a:rPr>
              <a:t>.4.2</a:t>
            </a:r>
            <a:r>
              <a:rPr lang="en-US" altLang="zh-CN" sz="3200">
                <a:latin typeface="Times New Roman" pitchFamily="18" charset="0"/>
              </a:rPr>
              <a:t>  </a:t>
            </a:r>
            <a:r>
              <a:rPr lang="zh-CN" altLang="en-US" sz="3200">
                <a:latin typeface="Times New Roman" pitchFamily="18" charset="0"/>
              </a:rPr>
              <a:t>数组名作函数参数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539750" y="620713"/>
            <a:ext cx="8229600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/>
              <a:t>    </a:t>
            </a:r>
            <a:r>
              <a:rPr lang="zh-CN" altLang="en-US"/>
              <a:t>当用数组名作为参数时，如果形参数组中元素的值发生变化，实参数组元素的值也随之变化，</a:t>
            </a:r>
            <a:r>
              <a:rPr lang="zh-CN" altLang="en-US">
                <a:solidFill>
                  <a:srgbClr val="FF3300"/>
                </a:solidFill>
              </a:rPr>
              <a:t>为什么？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/>
              <a:t>    若有一个实参数组，想在函数中改变此数组的元素的值，实参与形参的对应关系有以下</a:t>
            </a:r>
            <a:r>
              <a:rPr lang="en-US" altLang="zh-CN">
                <a:solidFill>
                  <a:srgbClr val="990000"/>
                </a:solidFill>
              </a:rPr>
              <a:t>4</a:t>
            </a:r>
            <a:r>
              <a:rPr lang="zh-CN" altLang="en-US"/>
              <a:t>种情况：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/>
              <a:t> </a:t>
            </a:r>
            <a:r>
              <a:rPr lang="zh-CN" altLang="en-US">
                <a:solidFill>
                  <a:schemeClr val="hlink"/>
                </a:solidFill>
              </a:rPr>
              <a:t>形参与实参都用数组名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>
                <a:solidFill>
                  <a:srgbClr val="006600"/>
                </a:solidFill>
              </a:rPr>
              <a:t> 实参用数组名，形参用指针变量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>
                <a:solidFill>
                  <a:srgbClr val="006600"/>
                </a:solidFill>
              </a:rPr>
              <a:t> 实参形参均用指针变量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>
                <a:solidFill>
                  <a:srgbClr val="006600"/>
                </a:solidFill>
              </a:rPr>
              <a:t> </a:t>
            </a:r>
            <a:r>
              <a:rPr lang="zh-CN" altLang="en-US">
                <a:solidFill>
                  <a:srgbClr val="CC3300"/>
                </a:solidFill>
              </a:rPr>
              <a:t>实参为指针变量，形参为数组名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971550" y="5949950"/>
            <a:ext cx="6553200" cy="5492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000">
                <a:solidFill>
                  <a:srgbClr val="CC0000"/>
                </a:solidFill>
              </a:rPr>
              <a:t>都是地址传递，只是形式不同！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  <p:bldP spid="126979" grpId="0" build="p" autoUpdateAnimBg="0"/>
      <p:bldP spid="12698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2ECD651B-D039-47A8-B3D5-688D7F6A0C06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45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127875" cy="504825"/>
          </a:xfrm>
        </p:spPr>
        <p:txBody>
          <a:bodyPr/>
          <a:lstStyle/>
          <a:p>
            <a:pPr>
              <a:defRPr/>
            </a:pPr>
            <a:r>
              <a:rPr lang="zh-CN" altLang="en-US" sz="2800"/>
              <a:t>指针作函数参数应注意的问题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08050"/>
            <a:ext cx="7705725" cy="4608513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hlink"/>
              </a:buClr>
              <a:buSzPct val="80000"/>
              <a:buFont typeface="Wingdings" pitchFamily="2" charset="2"/>
              <a:buChar char="u"/>
            </a:pPr>
            <a:r>
              <a:rPr lang="zh-CN" altLang="en-US" sz="2400" b="1"/>
              <a:t>指针变量在作实参时，必须有确定的值，即指向一个已定义的单元。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/>
              <a:t>  如：</a:t>
            </a:r>
            <a:r>
              <a:rPr lang="en-US" altLang="zh-CN" sz="2400" b="1"/>
              <a:t>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   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      int *p;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      f(p,10);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      ……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    int f(int x[ ],int n</a:t>
            </a:r>
            <a:r>
              <a:rPr lang="zh-CN" altLang="en-US" sz="2400" b="1"/>
              <a:t>）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/>
              <a:t>       </a:t>
            </a:r>
            <a:r>
              <a:rPr lang="en-US" altLang="zh-CN" sz="2400" b="1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        ……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     }</a:t>
            </a:r>
          </a:p>
        </p:txBody>
      </p:sp>
      <p:grpSp>
        <p:nvGrpSpPr>
          <p:cNvPr id="369670" name="Group 6"/>
          <p:cNvGrpSpPr>
            <a:grpSpLocks/>
          </p:cNvGrpSpPr>
          <p:nvPr/>
        </p:nvGrpSpPr>
        <p:grpSpPr bwMode="auto">
          <a:xfrm>
            <a:off x="1835150" y="2492375"/>
            <a:ext cx="5400675" cy="647700"/>
            <a:chOff x="1111" y="1434"/>
            <a:chExt cx="3402" cy="408"/>
          </a:xfrm>
        </p:grpSpPr>
        <p:sp>
          <p:nvSpPr>
            <p:cNvPr id="59400" name="Rectangle 4"/>
            <p:cNvSpPr>
              <a:spLocks noChangeArrowheads="1"/>
            </p:cNvSpPr>
            <p:nvPr/>
          </p:nvSpPr>
          <p:spPr bwMode="auto">
            <a:xfrm>
              <a:off x="1111" y="1525"/>
              <a:ext cx="953" cy="317"/>
            </a:xfrm>
            <a:prstGeom prst="rect">
              <a:avLst/>
            </a:prstGeom>
            <a:noFill/>
            <a:ln w="28575" algn="ctr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1" name="AutoShape 5"/>
            <p:cNvSpPr>
              <a:spLocks/>
            </p:cNvSpPr>
            <p:nvPr/>
          </p:nvSpPr>
          <p:spPr bwMode="auto">
            <a:xfrm>
              <a:off x="3742" y="1434"/>
              <a:ext cx="771" cy="358"/>
            </a:xfrm>
            <a:prstGeom prst="borderCallout1">
              <a:avLst>
                <a:gd name="adj1" fmla="val 113407"/>
                <a:gd name="adj2" fmla="val 90662"/>
                <a:gd name="adj3" fmla="val 113407"/>
                <a:gd name="adj4" fmla="val -211153"/>
              </a:avLst>
            </a:prstGeom>
            <a:solidFill>
              <a:schemeClr val="accent1"/>
            </a:solidFill>
            <a:ln w="28575" algn="ctr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 sz="2400" b="0"/>
                <a:t>错误！</a:t>
              </a:r>
            </a:p>
          </p:txBody>
        </p:sp>
      </p:grpSp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971550" y="5805488"/>
            <a:ext cx="6553200" cy="5492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000">
                <a:solidFill>
                  <a:srgbClr val="CC0000"/>
                </a:solidFill>
              </a:rPr>
              <a:t>如何修改？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5292725" y="1844675"/>
            <a:ext cx="3095625" cy="2292350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/>
              <a:t>main()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/>
              <a:t>{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/>
              <a:t>  int a[10],*p=a;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/>
              <a:t>  f(p,10); 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1" grpId="0" animBg="1"/>
      <p:bldP spid="36967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57BF2079-66B1-4BB3-87BF-D19AB4CC6D65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46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84002" name="Rectangle 2"/>
          <p:cNvSpPr>
            <a:spLocks noChangeArrowheads="1"/>
          </p:cNvSpPr>
          <p:nvPr/>
        </p:nvSpPr>
        <p:spPr bwMode="auto">
          <a:xfrm>
            <a:off x="539750" y="190500"/>
            <a:ext cx="83534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/>
            <a:r>
              <a:rPr kumimoji="0" lang="zh-CN" altLang="en-US" sz="3200">
                <a:solidFill>
                  <a:srgbClr val="006600"/>
                </a:solidFill>
                <a:latin typeface="Times New Roman" pitchFamily="18" charset="0"/>
              </a:rPr>
              <a:t>例</a:t>
            </a:r>
            <a:r>
              <a:rPr kumimoji="0" lang="en-US" altLang="zh-CN" sz="3200">
                <a:solidFill>
                  <a:srgbClr val="006600"/>
                </a:solidFill>
                <a:latin typeface="Times New Roman" pitchFamily="18" charset="0"/>
              </a:rPr>
              <a:t>9-6</a:t>
            </a:r>
            <a:r>
              <a:rPr kumimoji="0" lang="zh-CN" altLang="en-US" sz="3200">
                <a:solidFill>
                  <a:srgbClr val="006600"/>
                </a:solidFill>
                <a:latin typeface="Times New Roman" pitchFamily="18" charset="0"/>
              </a:rPr>
              <a:t>：用选择法对</a:t>
            </a:r>
            <a:r>
              <a:rPr kumimoji="0" lang="en-US" altLang="zh-CN" sz="3200">
                <a:solidFill>
                  <a:srgbClr val="006600"/>
                </a:solidFill>
                <a:latin typeface="Times New Roman" pitchFamily="18" charset="0"/>
              </a:rPr>
              <a:t>10</a:t>
            </a:r>
            <a:r>
              <a:rPr kumimoji="0" lang="zh-CN" altLang="en-US" sz="3200">
                <a:solidFill>
                  <a:srgbClr val="006600"/>
                </a:solidFill>
                <a:latin typeface="Times New Roman" pitchFamily="18" charset="0"/>
              </a:rPr>
              <a:t>个整数由小到大排序。</a:t>
            </a:r>
          </a:p>
          <a:p>
            <a:pPr algn="l"/>
            <a:r>
              <a:rPr kumimoji="0" lang="zh-CN" altLang="en-US">
                <a:solidFill>
                  <a:srgbClr val="CC0000"/>
                </a:solidFill>
                <a:latin typeface="Times New Roman" pitchFamily="18" charset="0"/>
              </a:rPr>
              <a:t>方法</a:t>
            </a:r>
            <a:r>
              <a:rPr kumimoji="0" lang="en-US" altLang="zh-CN">
                <a:solidFill>
                  <a:srgbClr val="CC0000"/>
                </a:solidFill>
                <a:latin typeface="Times New Roman" pitchFamily="18" charset="0"/>
              </a:rPr>
              <a:t>1</a:t>
            </a:r>
            <a:r>
              <a:rPr kumimoji="0" lang="zh-CN" altLang="en-US">
                <a:solidFill>
                  <a:srgbClr val="CC0000"/>
                </a:solidFill>
                <a:latin typeface="Times New Roman" pitchFamily="18" charset="0"/>
              </a:rPr>
              <a:t>：形参和实参都用数组名</a:t>
            </a:r>
            <a:r>
              <a:rPr kumimoji="0" lang="en-US" altLang="zh-CN">
                <a:solidFill>
                  <a:srgbClr val="CC0000"/>
                </a:solidFill>
                <a:latin typeface="Times New Roman" pitchFamily="18" charset="0"/>
              </a:rPr>
              <a:t>(</a:t>
            </a:r>
            <a:r>
              <a:rPr kumimoji="0" lang="zh-CN" altLang="en-US">
                <a:solidFill>
                  <a:srgbClr val="CC0000"/>
                </a:solidFill>
                <a:latin typeface="Times New Roman" pitchFamily="18" charset="0"/>
              </a:rPr>
              <a:t>在函数中介绍的</a:t>
            </a:r>
            <a:r>
              <a:rPr kumimoji="0" lang="en-US" altLang="zh-CN">
                <a:solidFill>
                  <a:srgbClr val="CC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384003" name="Rectangle 3"/>
          <p:cNvSpPr>
            <a:spLocks noChangeArrowheads="1"/>
          </p:cNvSpPr>
          <p:nvPr/>
        </p:nvSpPr>
        <p:spPr bwMode="auto">
          <a:xfrm>
            <a:off x="539750" y="1412875"/>
            <a:ext cx="3886200" cy="4876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400">
                <a:latin typeface="Arial" charset="0"/>
              </a:rPr>
              <a:t>#include &lt;stdio.h&gt;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>
                <a:latin typeface="Arial" charset="0"/>
              </a:rPr>
              <a:t>main( 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>
                <a:latin typeface="Arial" charset="0"/>
              </a:rPr>
              <a:t>{ </a:t>
            </a:r>
            <a:endParaRPr kumimoji="0" lang="en-US" altLang="zh-CN" sz="2400">
              <a:latin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400">
                <a:latin typeface="Arial" charset="0"/>
              </a:rPr>
              <a:t>   </a:t>
            </a:r>
            <a:r>
              <a:rPr kumimoji="0" lang="en-US" altLang="en-US" sz="2400">
                <a:latin typeface="Arial" charset="0"/>
              </a:rPr>
              <a:t>int  i, a[10];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400">
                <a:latin typeface="Arial" charset="0"/>
              </a:rPr>
              <a:t>   </a:t>
            </a:r>
            <a:r>
              <a:rPr kumimoji="0" lang="en-US" altLang="en-US" sz="2400">
                <a:latin typeface="Arial" charset="0"/>
              </a:rPr>
              <a:t>void sort( );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400">
                <a:latin typeface="Arial" charset="0"/>
              </a:rPr>
              <a:t>   </a:t>
            </a:r>
            <a:r>
              <a:rPr kumimoji="0" lang="en-US" altLang="en-US" sz="2400">
                <a:latin typeface="Arial" charset="0"/>
              </a:rPr>
              <a:t>for(i=0;i&lt;10;i++)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>
                <a:latin typeface="Arial" charset="0"/>
              </a:rPr>
              <a:t>   </a:t>
            </a:r>
            <a:r>
              <a:rPr kumimoji="0" lang="en-US" altLang="zh-CN" sz="2400">
                <a:latin typeface="Arial" charset="0"/>
              </a:rPr>
              <a:t>   </a:t>
            </a:r>
            <a:r>
              <a:rPr kumimoji="0" lang="en-US" altLang="en-US" sz="2400">
                <a:latin typeface="Arial" charset="0"/>
              </a:rPr>
              <a:t>scanf</a:t>
            </a:r>
            <a:r>
              <a:rPr kumimoji="0" lang="en-US" altLang="en-US" sz="2400" b="0">
                <a:latin typeface="Arial" charset="0"/>
              </a:rPr>
              <a:t>(</a:t>
            </a:r>
            <a:r>
              <a:rPr kumimoji="0" lang="en-US" altLang="zh-CN" b="0">
                <a:latin typeface="Arial" charset="0"/>
                <a:cs typeface="Times New Roman" pitchFamily="18" charset="0"/>
              </a:rPr>
              <a:t>"</a:t>
            </a:r>
            <a:r>
              <a:rPr kumimoji="0" lang="en-US" altLang="en-US" sz="2400" b="0">
                <a:latin typeface="Arial" charset="0"/>
              </a:rPr>
              <a:t>%d</a:t>
            </a:r>
            <a:r>
              <a:rPr kumimoji="0" lang="en-US" altLang="zh-CN" b="0">
                <a:latin typeface="Arial" charset="0"/>
                <a:cs typeface="Times New Roman" pitchFamily="18" charset="0"/>
              </a:rPr>
              <a:t>"</a:t>
            </a:r>
            <a:r>
              <a:rPr kumimoji="0" lang="en-US" altLang="en-US" sz="2400" b="0">
                <a:latin typeface="Arial" charset="0"/>
              </a:rPr>
              <a:t>,</a:t>
            </a:r>
            <a:r>
              <a:rPr kumimoji="0" lang="en-US" altLang="zh-CN" sz="2400" b="0">
                <a:solidFill>
                  <a:srgbClr val="FF3300"/>
                </a:solidFill>
                <a:latin typeface="Arial" charset="0"/>
              </a:rPr>
              <a:t>&amp;</a:t>
            </a:r>
            <a:r>
              <a:rPr kumimoji="0" lang="en-US" altLang="zh-CN" sz="2400">
                <a:solidFill>
                  <a:srgbClr val="FF3300"/>
                </a:solidFill>
                <a:latin typeface="Arial" charset="0"/>
              </a:rPr>
              <a:t>a[i]</a:t>
            </a:r>
            <a:r>
              <a:rPr kumimoji="0" lang="en-US" altLang="en-US" sz="2400">
                <a:latin typeface="Arial" charset="0"/>
              </a:rPr>
              <a:t>);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400">
                <a:latin typeface="Arial" charset="0"/>
              </a:rPr>
              <a:t>   </a:t>
            </a:r>
            <a:r>
              <a:rPr kumimoji="0" lang="en-US" altLang="en-US" sz="2400">
                <a:latin typeface="Arial" charset="0"/>
              </a:rPr>
              <a:t>sort(</a:t>
            </a:r>
            <a:r>
              <a:rPr kumimoji="0" lang="en-US" altLang="en-US" sz="2400">
                <a:solidFill>
                  <a:srgbClr val="FF3300"/>
                </a:solidFill>
                <a:latin typeface="Arial" charset="0"/>
              </a:rPr>
              <a:t>a</a:t>
            </a:r>
            <a:r>
              <a:rPr kumimoji="0" lang="en-US" altLang="en-US" sz="2400">
                <a:latin typeface="Arial" charset="0"/>
              </a:rPr>
              <a:t>,10);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400">
                <a:latin typeface="Arial" charset="0"/>
              </a:rPr>
              <a:t>   </a:t>
            </a:r>
            <a:r>
              <a:rPr kumimoji="0" lang="en-US" altLang="en-US" sz="2400">
                <a:latin typeface="Arial" charset="0"/>
              </a:rPr>
              <a:t>for(i=0; i&lt;10 ;i++)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>
                <a:latin typeface="Arial" charset="0"/>
              </a:rPr>
              <a:t>   </a:t>
            </a:r>
            <a:r>
              <a:rPr kumimoji="0" lang="en-US" altLang="zh-CN" sz="2400">
                <a:latin typeface="Arial" charset="0"/>
              </a:rPr>
              <a:t>    </a:t>
            </a:r>
            <a:r>
              <a:rPr kumimoji="0" lang="en-US" altLang="en-US" sz="2400">
                <a:latin typeface="Arial" charset="0"/>
              </a:rPr>
              <a:t>printf(</a:t>
            </a:r>
            <a:r>
              <a:rPr kumimoji="0" lang="en-US" altLang="zh-CN">
                <a:latin typeface="Arial" charset="0"/>
                <a:cs typeface="Times New Roman" pitchFamily="18" charset="0"/>
              </a:rPr>
              <a:t>"</a:t>
            </a:r>
            <a:r>
              <a:rPr kumimoji="0" lang="en-US" altLang="en-US" sz="2400">
                <a:latin typeface="Arial" charset="0"/>
              </a:rPr>
              <a:t>%d</a:t>
            </a:r>
            <a:r>
              <a:rPr kumimoji="0" lang="en-US" altLang="zh-CN">
                <a:latin typeface="Arial" charset="0"/>
                <a:cs typeface="Times New Roman" pitchFamily="18" charset="0"/>
              </a:rPr>
              <a:t>"</a:t>
            </a:r>
            <a:r>
              <a:rPr kumimoji="0" lang="en-US" altLang="en-US" sz="2400">
                <a:latin typeface="Arial" charset="0"/>
              </a:rPr>
              <a:t>, </a:t>
            </a:r>
            <a:r>
              <a:rPr kumimoji="0" lang="en-US" altLang="en-US" sz="2400">
                <a:solidFill>
                  <a:srgbClr val="FF3300"/>
                </a:solidFill>
                <a:latin typeface="Arial" charset="0"/>
              </a:rPr>
              <a:t>a[i]</a:t>
            </a:r>
            <a:r>
              <a:rPr kumimoji="0" lang="en-US" altLang="en-US" sz="2400">
                <a:latin typeface="Arial" charset="0"/>
              </a:rPr>
              <a:t>); 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>
                <a:latin typeface="Arial" charset="0"/>
              </a:rPr>
              <a:t>}</a:t>
            </a:r>
            <a:endParaRPr kumimoji="0" lang="en-US" altLang="zh-CN" sz="2400">
              <a:latin typeface="Arial" charset="0"/>
            </a:endParaRPr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4572000" y="1412875"/>
            <a:ext cx="4356100" cy="522604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Arial" charset="0"/>
              </a:rPr>
              <a:t>void  sort( </a:t>
            </a:r>
            <a:r>
              <a:rPr lang="en-US" altLang="zh-CN" sz="2400" dirty="0">
                <a:solidFill>
                  <a:srgbClr val="FF3300"/>
                </a:solidFill>
                <a:latin typeface="Arial" charset="0"/>
              </a:rPr>
              <a:t>int x[ ]</a:t>
            </a:r>
            <a:r>
              <a:rPr lang="en-US" altLang="zh-CN" sz="2400" dirty="0">
                <a:latin typeface="Arial" charset="0"/>
              </a:rPr>
              <a:t>, int n)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Arial" charset="0"/>
              </a:rPr>
              <a:t>{  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Arial" charset="0"/>
              </a:rPr>
              <a:t>    int </a:t>
            </a:r>
            <a:r>
              <a:rPr lang="en-US" altLang="zh-CN" sz="2400" dirty="0" err="1">
                <a:latin typeface="Arial" charset="0"/>
              </a:rPr>
              <a:t>i,j</a:t>
            </a:r>
            <a:r>
              <a:rPr lang="en-US" altLang="zh-CN" sz="2400" dirty="0">
                <a:latin typeface="Arial" charset="0"/>
              </a:rPr>
              <a:t>, </a:t>
            </a:r>
            <a:r>
              <a:rPr lang="en-US" altLang="zh-CN" sz="2400" dirty="0" err="1">
                <a:latin typeface="Arial" charset="0"/>
              </a:rPr>
              <a:t>k,t</a:t>
            </a:r>
            <a:r>
              <a:rPr lang="en-US" altLang="zh-CN" sz="2400" dirty="0">
                <a:latin typeface="Arial" charset="0"/>
              </a:rPr>
              <a:t>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Arial" charset="0"/>
              </a:rPr>
              <a:t>    for(</a:t>
            </a:r>
            <a:r>
              <a:rPr lang="en-US" altLang="zh-CN" sz="2400" dirty="0" err="1">
                <a:solidFill>
                  <a:srgbClr val="00FF00"/>
                </a:solidFill>
                <a:latin typeface="Arial" charset="0"/>
              </a:rPr>
              <a:t>i</a:t>
            </a:r>
            <a:r>
              <a:rPr lang="en-US" altLang="zh-CN" sz="2400" dirty="0">
                <a:solidFill>
                  <a:srgbClr val="00FF00"/>
                </a:solidFill>
                <a:latin typeface="Arial" charset="0"/>
              </a:rPr>
              <a:t>=0;i&lt;n-1</a:t>
            </a:r>
            <a:r>
              <a:rPr lang="en-US" altLang="zh-CN" sz="2400" dirty="0">
                <a:latin typeface="Arial" charset="0"/>
              </a:rPr>
              <a:t>;i++)   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Arial" charset="0"/>
              </a:rPr>
              <a:t>    {   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Arial" charset="0"/>
              </a:rPr>
              <a:t>        k=</a:t>
            </a:r>
            <a:r>
              <a:rPr lang="en-US" altLang="zh-CN" sz="2400" dirty="0" err="1">
                <a:latin typeface="Arial" charset="0"/>
              </a:rPr>
              <a:t>i</a:t>
            </a:r>
            <a:r>
              <a:rPr lang="en-US" altLang="zh-CN" sz="2400" dirty="0">
                <a:latin typeface="Arial" charset="0"/>
              </a:rPr>
              <a:t>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Arial" charset="0"/>
              </a:rPr>
              <a:t>        for (</a:t>
            </a:r>
            <a:r>
              <a:rPr lang="en-US" altLang="zh-CN" sz="2400" dirty="0">
                <a:solidFill>
                  <a:srgbClr val="00FF00"/>
                </a:solidFill>
                <a:latin typeface="Arial" charset="0"/>
              </a:rPr>
              <a:t>j=i+1; j&lt;n</a:t>
            </a:r>
            <a:r>
              <a:rPr lang="en-US" altLang="zh-CN" sz="2400" dirty="0">
                <a:latin typeface="Arial" charset="0"/>
              </a:rPr>
              <a:t>; </a:t>
            </a:r>
            <a:r>
              <a:rPr lang="en-US" altLang="zh-CN" sz="2400" dirty="0" err="1">
                <a:latin typeface="Arial" charset="0"/>
              </a:rPr>
              <a:t>j++</a:t>
            </a:r>
            <a:r>
              <a:rPr lang="en-US" altLang="zh-CN" sz="2400" dirty="0">
                <a:latin typeface="Arial" charset="0"/>
              </a:rPr>
              <a:t>) </a:t>
            </a:r>
          </a:p>
          <a:p>
            <a:pPr eaLnBrk="1" hangingPunct="1"/>
            <a:r>
              <a:rPr lang="en-US" altLang="zh-CN" sz="2400" dirty="0">
                <a:latin typeface="Arial" charset="0"/>
              </a:rPr>
              <a:t>      if (x[j]&lt;x[k]) k=j;</a:t>
            </a:r>
          </a:p>
          <a:p>
            <a:pPr algn="l" eaLnBrk="1" hangingPunct="1"/>
            <a:r>
              <a:rPr lang="en-US" altLang="zh-CN" sz="2400" dirty="0">
                <a:latin typeface="Arial" charset="0"/>
              </a:rPr>
              <a:t>        if (k!=</a:t>
            </a:r>
            <a:r>
              <a:rPr lang="en-US" altLang="zh-CN" sz="2400" dirty="0" err="1">
                <a:latin typeface="Arial" charset="0"/>
              </a:rPr>
              <a:t>i</a:t>
            </a:r>
            <a:r>
              <a:rPr lang="en-US" altLang="zh-CN" sz="2400" dirty="0">
                <a:latin typeface="Arial" charset="0"/>
              </a:rPr>
              <a:t>)</a:t>
            </a:r>
          </a:p>
          <a:p>
            <a:pPr algn="l" eaLnBrk="1" hangingPunct="1"/>
            <a:r>
              <a:rPr lang="en-US" altLang="zh-CN" sz="2400" dirty="0">
                <a:latin typeface="Arial" charset="0"/>
              </a:rPr>
              <a:t>       {t=x[k]; x[k]=x[</a:t>
            </a:r>
            <a:r>
              <a:rPr lang="en-US" altLang="zh-CN" sz="2400" dirty="0" err="1">
                <a:latin typeface="Arial" charset="0"/>
              </a:rPr>
              <a:t>i</a:t>
            </a:r>
            <a:r>
              <a:rPr lang="en-US" altLang="zh-CN" sz="2400" dirty="0">
                <a:latin typeface="Arial" charset="0"/>
              </a:rPr>
              <a:t>]; x[</a:t>
            </a:r>
            <a:r>
              <a:rPr lang="en-US" altLang="zh-CN" sz="2400" dirty="0" err="1">
                <a:latin typeface="Arial" charset="0"/>
              </a:rPr>
              <a:t>i</a:t>
            </a:r>
            <a:r>
              <a:rPr lang="en-US" altLang="zh-CN" sz="2400" dirty="0">
                <a:latin typeface="Arial" charset="0"/>
              </a:rPr>
              <a:t>]=t;}</a:t>
            </a:r>
          </a:p>
          <a:p>
            <a:pPr algn="l" eaLnBrk="1" hangingPunct="1"/>
            <a:r>
              <a:rPr lang="en-US" altLang="zh-CN" sz="2400" dirty="0">
                <a:latin typeface="Arial" charset="0"/>
              </a:rPr>
              <a:t>    }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Arial" charset="0"/>
              </a:rPr>
              <a:t>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2" grpId="0" autoUpdateAnimBg="0"/>
      <p:bldP spid="384003" grpId="0" animBg="1" autoUpdateAnimBg="0"/>
      <p:bldP spid="384004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A8253FEE-2FB6-465A-BF93-81BF99D6AD74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47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85026" name="Rectangle 2"/>
          <p:cNvSpPr>
            <a:spLocks noChangeArrowheads="1"/>
          </p:cNvSpPr>
          <p:nvPr/>
        </p:nvSpPr>
        <p:spPr bwMode="auto">
          <a:xfrm>
            <a:off x="304800" y="1905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/>
            <a:r>
              <a:rPr kumimoji="0" lang="zh-CN" altLang="en-US">
                <a:solidFill>
                  <a:srgbClr val="CC0000"/>
                </a:solidFill>
                <a:latin typeface="Times New Roman" pitchFamily="18" charset="0"/>
              </a:rPr>
              <a:t>方法</a:t>
            </a:r>
            <a:r>
              <a:rPr kumimoji="0" lang="en-US" altLang="zh-CN">
                <a:solidFill>
                  <a:srgbClr val="CC0000"/>
                </a:solidFill>
                <a:latin typeface="Times New Roman" pitchFamily="18" charset="0"/>
              </a:rPr>
              <a:t>2</a:t>
            </a:r>
            <a:r>
              <a:rPr kumimoji="0" lang="zh-CN" altLang="en-US">
                <a:solidFill>
                  <a:srgbClr val="CC0000"/>
                </a:solidFill>
                <a:latin typeface="Times New Roman" pitchFamily="18" charset="0"/>
              </a:rPr>
              <a:t>：形参是数组名，实参是指针变量。</a:t>
            </a:r>
          </a:p>
        </p:txBody>
      </p:sp>
      <p:sp>
        <p:nvSpPr>
          <p:cNvPr id="385027" name="Rectangle 3"/>
          <p:cNvSpPr>
            <a:spLocks noChangeArrowheads="1"/>
          </p:cNvSpPr>
          <p:nvPr/>
        </p:nvSpPr>
        <p:spPr bwMode="auto">
          <a:xfrm>
            <a:off x="755650" y="1196975"/>
            <a:ext cx="3886200" cy="54705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400">
                <a:latin typeface="Arial" charset="0"/>
              </a:rPr>
              <a:t>#include "stdio.h"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kumimoji="0" lang="en-US" altLang="en-US" sz="2400">
                <a:latin typeface="Arial" charset="0"/>
              </a:rPr>
              <a:t>void sort(</a:t>
            </a:r>
            <a:r>
              <a:rPr lang="en-US" altLang="zh-CN" sz="2400">
                <a:latin typeface="Arial" charset="0"/>
              </a:rPr>
              <a:t>( </a:t>
            </a:r>
            <a:r>
              <a:rPr lang="en-US" altLang="zh-CN" sz="2400">
                <a:solidFill>
                  <a:srgbClr val="FF3300"/>
                </a:solidFill>
                <a:latin typeface="Arial" charset="0"/>
              </a:rPr>
              <a:t>int x[ ]</a:t>
            </a:r>
            <a:r>
              <a:rPr lang="en-US" altLang="zh-CN" sz="2400">
                <a:latin typeface="Arial" charset="0"/>
              </a:rPr>
              <a:t>, int n</a:t>
            </a:r>
            <a:r>
              <a:rPr kumimoji="0" lang="en-US" altLang="en-US" sz="2400">
                <a:latin typeface="Arial" charset="0"/>
              </a:rPr>
              <a:t> );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>
                <a:latin typeface="Arial" charset="0"/>
              </a:rPr>
              <a:t>main( 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>
                <a:latin typeface="Arial" charset="0"/>
              </a:rPr>
              <a:t>{ int i, a[10]</a:t>
            </a:r>
            <a:r>
              <a:rPr kumimoji="0" lang="en-US" altLang="en-US" sz="2400">
                <a:solidFill>
                  <a:srgbClr val="FF3300"/>
                </a:solidFill>
                <a:latin typeface="Arial" charset="0"/>
              </a:rPr>
              <a:t> ,*p</a:t>
            </a:r>
            <a:r>
              <a:rPr kumimoji="0" lang="en-US" altLang="en-US" sz="2400">
                <a:latin typeface="Arial" charset="0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>
                <a:solidFill>
                  <a:srgbClr val="FF3300"/>
                </a:solidFill>
                <a:latin typeface="Arial" charset="0"/>
              </a:rPr>
              <a:t>p=a;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>
                <a:latin typeface="Arial" charset="0"/>
              </a:rPr>
              <a:t>for(i=0;i&lt;10;i++)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>
                <a:latin typeface="Arial" charset="0"/>
              </a:rPr>
              <a:t>   scanf(</a:t>
            </a:r>
            <a:r>
              <a:rPr kumimoji="0" lang="en-US" altLang="zh-CN">
                <a:latin typeface="Arial" charset="0"/>
                <a:cs typeface="Times New Roman" pitchFamily="18" charset="0"/>
              </a:rPr>
              <a:t>"</a:t>
            </a:r>
            <a:r>
              <a:rPr kumimoji="0" lang="en-US" altLang="en-US" sz="2400">
                <a:latin typeface="Arial" charset="0"/>
              </a:rPr>
              <a:t>%d</a:t>
            </a:r>
            <a:r>
              <a:rPr kumimoji="0" lang="en-US" altLang="zh-CN">
                <a:latin typeface="Arial" charset="0"/>
                <a:cs typeface="Times New Roman" pitchFamily="18" charset="0"/>
              </a:rPr>
              <a:t>"</a:t>
            </a:r>
            <a:r>
              <a:rPr kumimoji="0" lang="en-US" altLang="en-US" sz="2400">
                <a:latin typeface="Arial" charset="0"/>
              </a:rPr>
              <a:t>,</a:t>
            </a:r>
            <a:r>
              <a:rPr kumimoji="0" lang="en-US" altLang="en-US" sz="2400">
                <a:solidFill>
                  <a:srgbClr val="FF3300"/>
                </a:solidFill>
                <a:latin typeface="Arial" charset="0"/>
              </a:rPr>
              <a:t>p++</a:t>
            </a:r>
            <a:r>
              <a:rPr kumimoji="0" lang="en-US" altLang="en-US" sz="2400">
                <a:latin typeface="Arial" charset="0"/>
              </a:rPr>
              <a:t>);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kumimoji="0" lang="en-US" altLang="en-US" sz="2400">
              <a:solidFill>
                <a:srgbClr val="FF3300"/>
              </a:solidFill>
              <a:latin typeface="Arial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>
                <a:latin typeface="Arial" charset="0"/>
              </a:rPr>
              <a:t>sort(</a:t>
            </a:r>
            <a:r>
              <a:rPr kumimoji="0" lang="en-US" altLang="en-US" sz="2400">
                <a:solidFill>
                  <a:srgbClr val="FF3300"/>
                </a:solidFill>
                <a:latin typeface="Arial" charset="0"/>
              </a:rPr>
              <a:t>p</a:t>
            </a:r>
            <a:r>
              <a:rPr kumimoji="0" lang="en-US" altLang="en-US" sz="2400">
                <a:latin typeface="Arial" charset="0"/>
              </a:rPr>
              <a:t>,10);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>
                <a:latin typeface="Arial" charset="0"/>
              </a:rPr>
              <a:t>for(p=a, i=0; i&lt;10 ;i++)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>
                <a:latin typeface="Arial" charset="0"/>
              </a:rPr>
              <a:t>   printf(</a:t>
            </a:r>
            <a:r>
              <a:rPr kumimoji="0" lang="en-US" altLang="zh-CN">
                <a:latin typeface="Arial" charset="0"/>
                <a:cs typeface="Times New Roman" pitchFamily="18" charset="0"/>
              </a:rPr>
              <a:t>"</a:t>
            </a:r>
            <a:r>
              <a:rPr kumimoji="0" lang="en-US" altLang="en-US" sz="2400">
                <a:latin typeface="Arial" charset="0"/>
              </a:rPr>
              <a:t>%d</a:t>
            </a:r>
            <a:r>
              <a:rPr kumimoji="0" lang="en-US" altLang="zh-CN">
                <a:latin typeface="Arial" charset="0"/>
                <a:cs typeface="Times New Roman" pitchFamily="18" charset="0"/>
              </a:rPr>
              <a:t>"</a:t>
            </a:r>
            <a:r>
              <a:rPr kumimoji="0" lang="en-US" altLang="en-US" sz="2400">
                <a:latin typeface="Arial" charset="0"/>
              </a:rPr>
              <a:t>, </a:t>
            </a:r>
            <a:r>
              <a:rPr kumimoji="0" lang="en-US" altLang="en-US" sz="2400">
                <a:solidFill>
                  <a:srgbClr val="FF3300"/>
                </a:solidFill>
                <a:latin typeface="Arial" charset="0"/>
              </a:rPr>
              <a:t>*p++</a:t>
            </a:r>
            <a:r>
              <a:rPr kumimoji="0" lang="en-US" altLang="en-US" sz="2400">
                <a:latin typeface="Arial" charset="0"/>
              </a:rPr>
              <a:t>); 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>
                <a:latin typeface="Arial" charset="0"/>
              </a:rPr>
              <a:t>}</a:t>
            </a:r>
            <a:endParaRPr kumimoji="0" lang="en-US" altLang="zh-CN" sz="2400">
              <a:latin typeface="Arial" charset="0"/>
            </a:endParaRPr>
          </a:p>
        </p:txBody>
      </p:sp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827088" y="4292600"/>
            <a:ext cx="1311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kumimoji="0" lang="en-US" altLang="en-US" sz="3600">
                <a:solidFill>
                  <a:srgbClr val="FF3300"/>
                </a:solidFill>
                <a:latin typeface="Times New Roman" pitchFamily="18" charset="0"/>
              </a:rPr>
              <a:t>p=a;</a:t>
            </a:r>
            <a:endParaRPr kumimoji="0" lang="en-US" altLang="zh-CN" sz="36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385030" name="AutoShape 6"/>
          <p:cNvSpPr>
            <a:spLocks noChangeArrowheads="1"/>
          </p:cNvSpPr>
          <p:nvPr/>
        </p:nvSpPr>
        <p:spPr bwMode="auto">
          <a:xfrm>
            <a:off x="6516688" y="188913"/>
            <a:ext cx="2438400" cy="762000"/>
          </a:xfrm>
          <a:prstGeom prst="wedgeRectCallout">
            <a:avLst>
              <a:gd name="adj1" fmla="val -31574"/>
              <a:gd name="adj2" fmla="val 88750"/>
            </a:avLst>
          </a:prstGeom>
          <a:solidFill>
            <a:srgbClr val="FF66FF"/>
          </a:solidFill>
          <a:ln w="12700" cap="sq">
            <a:solidFill>
              <a:srgbClr val="FF66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latin typeface="Times New Roman" pitchFamily="18" charset="0"/>
              </a:rPr>
              <a:t>形参是数组名</a:t>
            </a:r>
          </a:p>
        </p:txBody>
      </p:sp>
      <p:sp>
        <p:nvSpPr>
          <p:cNvPr id="385031" name="AutoShape 7"/>
          <p:cNvSpPr>
            <a:spLocks noChangeArrowheads="1"/>
          </p:cNvSpPr>
          <p:nvPr/>
        </p:nvSpPr>
        <p:spPr bwMode="auto">
          <a:xfrm>
            <a:off x="2627313" y="4365625"/>
            <a:ext cx="2232025" cy="474663"/>
          </a:xfrm>
          <a:prstGeom prst="wedgeRectCallout">
            <a:avLst>
              <a:gd name="adj1" fmla="val -92745"/>
              <a:gd name="adj2" fmla="val 67727"/>
            </a:avLst>
          </a:prstGeom>
          <a:solidFill>
            <a:srgbClr val="FF66FF"/>
          </a:solidFill>
          <a:ln w="12700" cap="sq">
            <a:solidFill>
              <a:srgbClr val="FF66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latin typeface="Times New Roman" pitchFamily="18" charset="0"/>
              </a:rPr>
              <a:t>实参是指针</a:t>
            </a:r>
          </a:p>
        </p:txBody>
      </p:sp>
      <p:sp>
        <p:nvSpPr>
          <p:cNvPr id="385032" name="Text Box 8"/>
          <p:cNvSpPr txBox="1">
            <a:spLocks noChangeArrowheads="1"/>
          </p:cNvSpPr>
          <p:nvPr/>
        </p:nvSpPr>
        <p:spPr bwMode="auto">
          <a:xfrm>
            <a:off x="4500563" y="5661025"/>
            <a:ext cx="4643437" cy="10064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当用数组名作函数参数时，由于数组名代表的是数组首元素地址，因此传递的是地址，所以要求实参为指针变量。</a:t>
            </a:r>
          </a:p>
        </p:txBody>
      </p:sp>
      <p:sp>
        <p:nvSpPr>
          <p:cNvPr id="385033" name="Text Box 9"/>
          <p:cNvSpPr txBox="1">
            <a:spLocks noChangeArrowheads="1"/>
          </p:cNvSpPr>
          <p:nvPr/>
        </p:nvSpPr>
        <p:spPr bwMode="auto">
          <a:xfrm>
            <a:off x="4716463" y="1254125"/>
            <a:ext cx="4105275" cy="4230688"/>
          </a:xfrm>
          <a:prstGeom prst="rect">
            <a:avLst/>
          </a:prstGeom>
          <a:solidFill>
            <a:srgbClr val="DDDDDD"/>
          </a:solidFill>
          <a:ln w="12700" cap="sq">
            <a:solidFill>
              <a:srgbClr val="DDDDDD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void  sort( </a:t>
            </a:r>
            <a:r>
              <a:rPr lang="en-US" altLang="zh-CN" sz="2400">
                <a:solidFill>
                  <a:srgbClr val="FF3300"/>
                </a:solidFill>
                <a:latin typeface="Arial" charset="0"/>
              </a:rPr>
              <a:t>int x[ ]</a:t>
            </a:r>
            <a:r>
              <a:rPr lang="en-US" altLang="zh-CN" sz="2400">
                <a:latin typeface="Arial" charset="0"/>
              </a:rPr>
              <a:t>, int n)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{  int i,j, k,t;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    for(i=0;i&lt;</a:t>
            </a:r>
            <a:r>
              <a:rPr lang="en-US" altLang="zh-CN" sz="2400">
                <a:solidFill>
                  <a:srgbClr val="FF00FF"/>
                </a:solidFill>
                <a:latin typeface="Arial" charset="0"/>
              </a:rPr>
              <a:t>n-1</a:t>
            </a:r>
            <a:r>
              <a:rPr lang="en-US" altLang="zh-CN" sz="2400">
                <a:latin typeface="Arial" charset="0"/>
              </a:rPr>
              <a:t>;i++)   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    {   k=i;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       for (j=i+1; j&lt;</a:t>
            </a:r>
            <a:r>
              <a:rPr lang="en-US" altLang="zh-CN" sz="2400">
                <a:solidFill>
                  <a:srgbClr val="FF00FF"/>
                </a:solidFill>
                <a:latin typeface="Arial" charset="0"/>
              </a:rPr>
              <a:t>n</a:t>
            </a:r>
            <a:r>
              <a:rPr lang="en-US" altLang="zh-CN" sz="2400">
                <a:latin typeface="Arial" charset="0"/>
              </a:rPr>
              <a:t>; j++) </a:t>
            </a:r>
          </a:p>
          <a:p>
            <a:pPr eaLnBrk="1" hangingPunct="1"/>
            <a:r>
              <a:rPr lang="en-US" altLang="zh-CN" sz="2400">
                <a:latin typeface="Arial" charset="0"/>
              </a:rPr>
              <a:t>      if (x[j]&lt;x[k]) k=j;</a:t>
            </a:r>
          </a:p>
          <a:p>
            <a:pPr algn="l" eaLnBrk="1" hangingPunct="1"/>
            <a:r>
              <a:rPr lang="en-US" altLang="zh-CN" sz="2400">
                <a:latin typeface="Arial" charset="0"/>
              </a:rPr>
              <a:t>       if (k!=i)</a:t>
            </a:r>
          </a:p>
          <a:p>
            <a:pPr algn="l" eaLnBrk="1" hangingPunct="1"/>
            <a:r>
              <a:rPr lang="en-US" altLang="zh-CN" sz="2400">
                <a:latin typeface="Arial" charset="0"/>
              </a:rPr>
              <a:t>      {t=x[k]; x[k]=x[i]; x[i]=t;}</a:t>
            </a:r>
          </a:p>
          <a:p>
            <a:pPr algn="l" eaLnBrk="1" hangingPunct="1"/>
            <a:r>
              <a:rPr lang="en-US" altLang="zh-CN" sz="2400">
                <a:latin typeface="Arial" charset="0"/>
              </a:rPr>
              <a:t>    }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 }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6" grpId="0" autoUpdateAnimBg="0"/>
      <p:bldP spid="385027" grpId="0" animBg="1" autoUpdateAnimBg="0"/>
      <p:bldP spid="385029" grpId="0" autoUpdateAnimBg="0"/>
      <p:bldP spid="385030" grpId="0" animBg="1" autoUpdateAnimBg="0"/>
      <p:bldP spid="385031" grpId="0" animBg="1" autoUpdateAnimBg="0"/>
      <p:bldP spid="385032" grpId="0" animBg="1" autoUpdateAnimBg="0"/>
      <p:bldP spid="385033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CF048CD7-7399-44F9-9378-CC4723860901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48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86050" name="Rectangle 2"/>
          <p:cNvSpPr>
            <a:spLocks noChangeArrowheads="1"/>
          </p:cNvSpPr>
          <p:nvPr/>
        </p:nvSpPr>
        <p:spPr bwMode="auto">
          <a:xfrm>
            <a:off x="304800" y="1905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/>
            <a:r>
              <a:rPr kumimoji="0" lang="zh-CN" altLang="en-US">
                <a:solidFill>
                  <a:srgbClr val="CC0000"/>
                </a:solidFill>
                <a:latin typeface="Times New Roman" pitchFamily="18" charset="0"/>
              </a:rPr>
              <a:t>方法</a:t>
            </a:r>
            <a:r>
              <a:rPr kumimoji="0" lang="en-US" altLang="zh-CN">
                <a:solidFill>
                  <a:srgbClr val="CC0000"/>
                </a:solidFill>
                <a:latin typeface="Times New Roman" pitchFamily="18" charset="0"/>
              </a:rPr>
              <a:t>3</a:t>
            </a:r>
            <a:r>
              <a:rPr kumimoji="0" lang="zh-CN" altLang="en-US">
                <a:solidFill>
                  <a:srgbClr val="CC0000"/>
                </a:solidFill>
                <a:latin typeface="Times New Roman" pitchFamily="18" charset="0"/>
              </a:rPr>
              <a:t>：实参是数组名，形参是指针变量。</a:t>
            </a:r>
          </a:p>
        </p:txBody>
      </p:sp>
      <p:sp>
        <p:nvSpPr>
          <p:cNvPr id="386051" name="Text Box 3"/>
          <p:cNvSpPr txBox="1">
            <a:spLocks noChangeArrowheads="1"/>
          </p:cNvSpPr>
          <p:nvPr/>
        </p:nvSpPr>
        <p:spPr bwMode="auto">
          <a:xfrm>
            <a:off x="4787900" y="1341438"/>
            <a:ext cx="3581400" cy="47656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void  sort( </a:t>
            </a:r>
            <a:r>
              <a:rPr lang="en-US" altLang="zh-CN" sz="2400">
                <a:solidFill>
                  <a:srgbClr val="FF3300"/>
                </a:solidFill>
                <a:latin typeface="Arial" charset="0"/>
              </a:rPr>
              <a:t>int *x</a:t>
            </a:r>
            <a:r>
              <a:rPr lang="en-US" altLang="zh-CN" sz="2400">
                <a:latin typeface="Arial" charset="0"/>
              </a:rPr>
              <a:t>, int n)</a:t>
            </a:r>
          </a:p>
          <a:p>
            <a:pPr algn="l" eaLnBrk="1" hangingPunct="1"/>
            <a:r>
              <a:rPr lang="en-US" altLang="zh-CN" sz="2400" b="0">
                <a:latin typeface="Arial" charset="0"/>
              </a:rPr>
              <a:t>{  </a:t>
            </a:r>
            <a:r>
              <a:rPr lang="en-US" altLang="zh-CN" sz="2400">
                <a:latin typeface="Arial" charset="0"/>
              </a:rPr>
              <a:t>int i,j, k,t;</a:t>
            </a:r>
          </a:p>
          <a:p>
            <a:pPr algn="l" eaLnBrk="1" hangingPunct="1"/>
            <a:r>
              <a:rPr lang="en-US" altLang="zh-CN" sz="2400">
                <a:latin typeface="Arial" charset="0"/>
              </a:rPr>
              <a:t>    for(i=0;i&lt;</a:t>
            </a:r>
            <a:r>
              <a:rPr lang="en-US" altLang="zh-CN" sz="2400">
                <a:solidFill>
                  <a:srgbClr val="FF00FF"/>
                </a:solidFill>
                <a:latin typeface="Arial" charset="0"/>
              </a:rPr>
              <a:t>n-1</a:t>
            </a:r>
            <a:r>
              <a:rPr lang="en-US" altLang="zh-CN" sz="2400">
                <a:latin typeface="Arial" charset="0"/>
              </a:rPr>
              <a:t>;i++)   </a:t>
            </a:r>
          </a:p>
          <a:p>
            <a:pPr algn="l" eaLnBrk="1" hangingPunct="1"/>
            <a:r>
              <a:rPr lang="en-US" altLang="zh-CN" sz="2400">
                <a:latin typeface="Arial" charset="0"/>
              </a:rPr>
              <a:t>    {   k=i;</a:t>
            </a:r>
          </a:p>
          <a:p>
            <a:pPr algn="l" eaLnBrk="1" hangingPunct="1"/>
            <a:r>
              <a:rPr lang="en-US" altLang="zh-CN" sz="2400">
                <a:latin typeface="Arial" charset="0"/>
              </a:rPr>
              <a:t>       for (j=i+1; j&lt;</a:t>
            </a:r>
            <a:r>
              <a:rPr lang="en-US" altLang="zh-CN" sz="2400">
                <a:solidFill>
                  <a:srgbClr val="FF00FF"/>
                </a:solidFill>
                <a:latin typeface="Arial" charset="0"/>
              </a:rPr>
              <a:t>n</a:t>
            </a:r>
            <a:r>
              <a:rPr lang="en-US" altLang="zh-CN" sz="2400">
                <a:latin typeface="Arial" charset="0"/>
              </a:rPr>
              <a:t>; j++) </a:t>
            </a:r>
          </a:p>
          <a:p>
            <a:pPr algn="l" eaLnBrk="1" hangingPunct="1"/>
            <a:r>
              <a:rPr lang="en-US" altLang="zh-CN" sz="2400">
                <a:latin typeface="Arial" charset="0"/>
              </a:rPr>
              <a:t>      if </a:t>
            </a:r>
            <a:r>
              <a:rPr lang="en-US" altLang="zh-CN" sz="2400">
                <a:solidFill>
                  <a:srgbClr val="CC3300"/>
                </a:solidFill>
                <a:latin typeface="Arial" charset="0"/>
              </a:rPr>
              <a:t>(*(x+j)&lt;*(x+k)) k=j;</a:t>
            </a:r>
          </a:p>
          <a:p>
            <a:pPr algn="l" eaLnBrk="1" hangingPunct="1"/>
            <a:r>
              <a:rPr lang="en-US" altLang="zh-CN" sz="2400">
                <a:solidFill>
                  <a:srgbClr val="CC3300"/>
                </a:solidFill>
                <a:latin typeface="Arial" charset="0"/>
              </a:rPr>
              <a:t>       if (k!=i)</a:t>
            </a:r>
          </a:p>
          <a:p>
            <a:pPr algn="l" eaLnBrk="1" hangingPunct="1"/>
            <a:r>
              <a:rPr lang="en-US" altLang="zh-CN" sz="2400">
                <a:solidFill>
                  <a:srgbClr val="CC3300"/>
                </a:solidFill>
                <a:latin typeface="Arial" charset="0"/>
              </a:rPr>
              <a:t>       {  t=*(x+k);  </a:t>
            </a:r>
          </a:p>
          <a:p>
            <a:pPr algn="l" eaLnBrk="1" hangingPunct="1"/>
            <a:r>
              <a:rPr lang="en-US" altLang="zh-CN" sz="2400">
                <a:solidFill>
                  <a:srgbClr val="CC3300"/>
                </a:solidFill>
                <a:latin typeface="Arial" charset="0"/>
              </a:rPr>
              <a:t>          *(x+k)=*(x+i);  </a:t>
            </a:r>
          </a:p>
          <a:p>
            <a:pPr algn="l" eaLnBrk="1" hangingPunct="1"/>
            <a:r>
              <a:rPr lang="en-US" altLang="zh-CN" sz="2400">
                <a:solidFill>
                  <a:srgbClr val="CC3300"/>
                </a:solidFill>
                <a:latin typeface="Arial" charset="0"/>
              </a:rPr>
              <a:t>          *(x+i)=t;</a:t>
            </a:r>
          </a:p>
          <a:p>
            <a:pPr algn="l" eaLnBrk="1" hangingPunct="1"/>
            <a:r>
              <a:rPr lang="en-US" altLang="zh-CN" sz="2400">
                <a:latin typeface="Arial" charset="0"/>
              </a:rPr>
              <a:t>        }</a:t>
            </a:r>
          </a:p>
          <a:p>
            <a:pPr algn="l" eaLnBrk="1" hangingPunct="1"/>
            <a:r>
              <a:rPr lang="en-US" altLang="zh-CN" sz="2400">
                <a:latin typeface="Arial" charset="0"/>
              </a:rPr>
              <a:t>    }</a:t>
            </a:r>
          </a:p>
          <a:p>
            <a:pPr algn="l" eaLnBrk="1" hangingPunct="1"/>
            <a:r>
              <a:rPr lang="en-US" altLang="zh-CN" sz="2400">
                <a:latin typeface="Arial" charset="0"/>
              </a:rPr>
              <a:t> }</a:t>
            </a:r>
          </a:p>
        </p:txBody>
      </p:sp>
      <p:sp>
        <p:nvSpPr>
          <p:cNvPr id="386053" name="Rectangle 5"/>
          <p:cNvSpPr>
            <a:spLocks noChangeArrowheads="1"/>
          </p:cNvSpPr>
          <p:nvPr/>
        </p:nvSpPr>
        <p:spPr bwMode="auto">
          <a:xfrm>
            <a:off x="684213" y="1268413"/>
            <a:ext cx="3886200" cy="4876800"/>
          </a:xfrm>
          <a:prstGeom prst="rect">
            <a:avLst/>
          </a:prstGeom>
          <a:solidFill>
            <a:srgbClr val="FFFF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400">
                <a:latin typeface="Arial" charset="0"/>
              </a:rPr>
              <a:t>#include "stdio.h"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zh-CN" sz="2400">
                <a:latin typeface="Arial" charset="0"/>
              </a:rPr>
              <a:t>void  sort( </a:t>
            </a:r>
            <a:r>
              <a:rPr lang="en-US" altLang="zh-CN" sz="2400">
                <a:solidFill>
                  <a:srgbClr val="FF3300"/>
                </a:solidFill>
                <a:latin typeface="Arial" charset="0"/>
              </a:rPr>
              <a:t>int *x</a:t>
            </a:r>
            <a:r>
              <a:rPr lang="en-US" altLang="zh-CN" sz="2400">
                <a:latin typeface="Arial" charset="0"/>
              </a:rPr>
              <a:t>, int n);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>
                <a:latin typeface="Arial" charset="0"/>
              </a:rPr>
              <a:t>main( 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>
                <a:latin typeface="Arial" charset="0"/>
              </a:rPr>
              <a:t>{ int  i, a[10];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>
                <a:latin typeface="Arial" charset="0"/>
              </a:rPr>
              <a:t>  for(i=0;i&lt;10;i++)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>
                <a:latin typeface="Arial" charset="0"/>
              </a:rPr>
              <a:t>   scanf(</a:t>
            </a:r>
            <a:r>
              <a:rPr kumimoji="0" lang="en-US" altLang="zh-CN">
                <a:latin typeface="Arial" charset="0"/>
                <a:cs typeface="Times New Roman" pitchFamily="18" charset="0"/>
              </a:rPr>
              <a:t>"</a:t>
            </a:r>
            <a:r>
              <a:rPr kumimoji="0" lang="en-US" altLang="en-US" sz="2400">
                <a:latin typeface="Arial" charset="0"/>
              </a:rPr>
              <a:t>%d”,</a:t>
            </a:r>
            <a:r>
              <a:rPr kumimoji="0" lang="en-US" altLang="zh-CN" sz="2400">
                <a:solidFill>
                  <a:srgbClr val="FF3300"/>
                </a:solidFill>
                <a:latin typeface="Arial" charset="0"/>
              </a:rPr>
              <a:t>&amp;a[i]</a:t>
            </a:r>
            <a:r>
              <a:rPr kumimoji="0" lang="en-US" altLang="en-US" sz="2400">
                <a:latin typeface="Arial" charset="0"/>
              </a:rPr>
              <a:t>);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>
                <a:latin typeface="Arial" charset="0"/>
              </a:rPr>
              <a:t>   sort(</a:t>
            </a:r>
            <a:r>
              <a:rPr kumimoji="0" lang="en-US" altLang="en-US" sz="2400">
                <a:solidFill>
                  <a:srgbClr val="FF3300"/>
                </a:solidFill>
                <a:latin typeface="Arial" charset="0"/>
              </a:rPr>
              <a:t>a</a:t>
            </a:r>
            <a:r>
              <a:rPr kumimoji="0" lang="en-US" altLang="en-US" sz="2400">
                <a:latin typeface="Arial" charset="0"/>
              </a:rPr>
              <a:t>,10);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>
                <a:latin typeface="Arial" charset="0"/>
              </a:rPr>
              <a:t>   for(i=0; i&lt;10 ;i++)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>
                <a:latin typeface="Arial" charset="0"/>
              </a:rPr>
              <a:t>      printf(</a:t>
            </a:r>
            <a:r>
              <a:rPr kumimoji="0" lang="en-US" altLang="zh-CN">
                <a:latin typeface="Arial" charset="0"/>
                <a:cs typeface="Times New Roman" pitchFamily="18" charset="0"/>
              </a:rPr>
              <a:t>"</a:t>
            </a:r>
            <a:r>
              <a:rPr kumimoji="0" lang="en-US" altLang="en-US" sz="2400">
                <a:latin typeface="Arial" charset="0"/>
              </a:rPr>
              <a:t>%d</a:t>
            </a:r>
            <a:r>
              <a:rPr kumimoji="0" lang="en-US" altLang="zh-CN" sz="2400">
                <a:latin typeface="Arial" charset="0"/>
              </a:rPr>
              <a:t> </a:t>
            </a:r>
            <a:r>
              <a:rPr kumimoji="0" lang="en-US" altLang="zh-CN">
                <a:latin typeface="Arial" charset="0"/>
                <a:cs typeface="Times New Roman" pitchFamily="18" charset="0"/>
              </a:rPr>
              <a:t>"</a:t>
            </a:r>
            <a:r>
              <a:rPr kumimoji="0" lang="en-US" altLang="en-US" sz="2400">
                <a:latin typeface="Arial" charset="0"/>
              </a:rPr>
              <a:t>, </a:t>
            </a:r>
            <a:r>
              <a:rPr kumimoji="0" lang="en-US" altLang="en-US" sz="2400">
                <a:solidFill>
                  <a:srgbClr val="FF3300"/>
                </a:solidFill>
                <a:latin typeface="Arial" charset="0"/>
              </a:rPr>
              <a:t>a[i]</a:t>
            </a:r>
            <a:r>
              <a:rPr kumimoji="0" lang="en-US" altLang="en-US" sz="2400">
                <a:latin typeface="Arial" charset="0"/>
              </a:rPr>
              <a:t>); 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>
                <a:latin typeface="Arial" charset="0"/>
              </a:rPr>
              <a:t>  }</a:t>
            </a:r>
            <a:endParaRPr kumimoji="0" lang="en-US" altLang="zh-CN" sz="2400">
              <a:latin typeface="Arial" charset="0"/>
            </a:endParaRPr>
          </a:p>
        </p:txBody>
      </p:sp>
      <p:sp>
        <p:nvSpPr>
          <p:cNvPr id="386054" name="AutoShape 6"/>
          <p:cNvSpPr>
            <a:spLocks noChangeArrowheads="1"/>
          </p:cNvSpPr>
          <p:nvPr/>
        </p:nvSpPr>
        <p:spPr bwMode="auto">
          <a:xfrm>
            <a:off x="6705600" y="0"/>
            <a:ext cx="2438400" cy="762000"/>
          </a:xfrm>
          <a:prstGeom prst="wedgeRectCallout">
            <a:avLst>
              <a:gd name="adj1" fmla="val -46352"/>
              <a:gd name="adj2" fmla="val 132500"/>
            </a:avLst>
          </a:prstGeom>
          <a:solidFill>
            <a:srgbClr val="FF66FF"/>
          </a:solidFill>
          <a:ln w="12700" cap="sq">
            <a:solidFill>
              <a:srgbClr val="FF66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latin typeface="Times New Roman" pitchFamily="18" charset="0"/>
              </a:rPr>
              <a:t>形参是指针</a:t>
            </a:r>
          </a:p>
        </p:txBody>
      </p:sp>
      <p:sp>
        <p:nvSpPr>
          <p:cNvPr id="386055" name="AutoShape 7"/>
          <p:cNvSpPr>
            <a:spLocks noChangeArrowheads="1"/>
          </p:cNvSpPr>
          <p:nvPr/>
        </p:nvSpPr>
        <p:spPr bwMode="auto">
          <a:xfrm>
            <a:off x="827088" y="6096000"/>
            <a:ext cx="2743200" cy="762000"/>
          </a:xfrm>
          <a:prstGeom prst="wedgeRectCallout">
            <a:avLst>
              <a:gd name="adj1" fmla="val -21875"/>
              <a:gd name="adj2" fmla="val -278750"/>
            </a:avLst>
          </a:prstGeom>
          <a:solidFill>
            <a:srgbClr val="FF66FF"/>
          </a:solidFill>
          <a:ln w="12700" cap="sq">
            <a:solidFill>
              <a:srgbClr val="FF66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latin typeface="Times New Roman" pitchFamily="18" charset="0"/>
              </a:rPr>
              <a:t>实参是数组名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0" grpId="0" autoUpdateAnimBg="0"/>
      <p:bldP spid="386051" grpId="0" animBg="1" autoUpdateAnimBg="0"/>
      <p:bldP spid="386053" grpId="0" animBg="1" autoUpdateAnimBg="0"/>
      <p:bldP spid="386054" grpId="0" animBg="1" autoUpdateAnimBg="0"/>
      <p:bldP spid="386055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AECFA7D9-76B6-424F-95D5-2C98E2F84991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49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304800" y="1905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/>
            <a:r>
              <a:rPr kumimoji="0" lang="zh-CN" altLang="en-US">
                <a:solidFill>
                  <a:srgbClr val="CC0000"/>
                </a:solidFill>
                <a:latin typeface="Times New Roman" pitchFamily="18" charset="0"/>
              </a:rPr>
              <a:t>方法</a:t>
            </a:r>
            <a:r>
              <a:rPr kumimoji="0" lang="en-US" altLang="zh-CN">
                <a:solidFill>
                  <a:srgbClr val="CC0000"/>
                </a:solidFill>
                <a:latin typeface="Times New Roman" pitchFamily="18" charset="0"/>
              </a:rPr>
              <a:t>4</a:t>
            </a:r>
            <a:r>
              <a:rPr kumimoji="0" lang="zh-CN" altLang="en-US">
                <a:solidFill>
                  <a:srgbClr val="CC0000"/>
                </a:solidFill>
                <a:latin typeface="Times New Roman" pitchFamily="18" charset="0"/>
              </a:rPr>
              <a:t>：实参和形参都是指针变量。</a:t>
            </a:r>
          </a:p>
        </p:txBody>
      </p:sp>
      <p:sp>
        <p:nvSpPr>
          <p:cNvPr id="387077" name="Rectangle 5"/>
          <p:cNvSpPr>
            <a:spLocks noChangeArrowheads="1"/>
          </p:cNvSpPr>
          <p:nvPr/>
        </p:nvSpPr>
        <p:spPr bwMode="auto">
          <a:xfrm>
            <a:off x="611188" y="1125538"/>
            <a:ext cx="3886200" cy="53990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400" dirty="0">
                <a:latin typeface="Arial" charset="0"/>
              </a:rPr>
              <a:t>#include "</a:t>
            </a:r>
            <a:r>
              <a:rPr kumimoji="0" lang="en-US" altLang="zh-CN" sz="2400" dirty="0" err="1">
                <a:latin typeface="Arial" charset="0"/>
              </a:rPr>
              <a:t>stdio.h</a:t>
            </a:r>
            <a:r>
              <a:rPr kumimoji="0" lang="en-US" altLang="zh-CN" sz="2400" dirty="0">
                <a:latin typeface="Arial" charset="0"/>
              </a:rPr>
              <a:t>"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zh-CN" sz="2400" dirty="0">
                <a:latin typeface="Arial" charset="0"/>
              </a:rPr>
              <a:t>void  sort( </a:t>
            </a:r>
            <a:r>
              <a:rPr lang="en-US" altLang="zh-CN" sz="2400" dirty="0">
                <a:solidFill>
                  <a:srgbClr val="FF3300"/>
                </a:solidFill>
                <a:latin typeface="Arial" charset="0"/>
              </a:rPr>
              <a:t>int *x</a:t>
            </a:r>
            <a:r>
              <a:rPr lang="en-US" altLang="zh-CN" sz="2400" dirty="0">
                <a:latin typeface="Arial" charset="0"/>
              </a:rPr>
              <a:t>, int n);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 dirty="0">
                <a:latin typeface="Arial" charset="0"/>
              </a:rPr>
              <a:t>main( 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 dirty="0">
                <a:latin typeface="Arial" charset="0"/>
              </a:rPr>
              <a:t>{ int </a:t>
            </a:r>
            <a:r>
              <a:rPr kumimoji="0" lang="en-US" altLang="en-US" sz="2400" dirty="0">
                <a:solidFill>
                  <a:srgbClr val="FF3300"/>
                </a:solidFill>
                <a:latin typeface="Arial" charset="0"/>
              </a:rPr>
              <a:t>*p</a:t>
            </a:r>
            <a:r>
              <a:rPr kumimoji="0" lang="en-US" altLang="en-US" sz="2400" dirty="0">
                <a:latin typeface="Arial" charset="0"/>
              </a:rPr>
              <a:t>, </a:t>
            </a:r>
            <a:r>
              <a:rPr kumimoji="0" lang="en-US" altLang="en-US" sz="2400" dirty="0" err="1">
                <a:latin typeface="Arial" charset="0"/>
              </a:rPr>
              <a:t>i</a:t>
            </a:r>
            <a:r>
              <a:rPr kumimoji="0" lang="en-US" altLang="en-US" sz="2400" dirty="0">
                <a:latin typeface="Arial" charset="0"/>
              </a:rPr>
              <a:t>, a[10];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 dirty="0">
                <a:solidFill>
                  <a:srgbClr val="FF3300"/>
                </a:solidFill>
                <a:latin typeface="Arial" charset="0"/>
              </a:rPr>
              <a:t>  p=a;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 dirty="0">
                <a:latin typeface="Arial" charset="0"/>
              </a:rPr>
              <a:t>  for(</a:t>
            </a:r>
            <a:r>
              <a:rPr kumimoji="0" lang="en-US" altLang="en-US" sz="2400" dirty="0" err="1">
                <a:latin typeface="Arial" charset="0"/>
              </a:rPr>
              <a:t>i</a:t>
            </a:r>
            <a:r>
              <a:rPr kumimoji="0" lang="en-US" altLang="en-US" sz="2400" dirty="0">
                <a:latin typeface="Arial" charset="0"/>
              </a:rPr>
              <a:t>=0;i&lt;10;i++)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 dirty="0">
                <a:latin typeface="Arial" charset="0"/>
              </a:rPr>
              <a:t>   </a:t>
            </a:r>
            <a:r>
              <a:rPr kumimoji="0" lang="en-US" altLang="en-US" sz="2400" dirty="0" err="1">
                <a:latin typeface="Arial" charset="0"/>
              </a:rPr>
              <a:t>scanf</a:t>
            </a:r>
            <a:r>
              <a:rPr kumimoji="0" lang="en-US" altLang="en-US" sz="2400" dirty="0">
                <a:latin typeface="Arial" charset="0"/>
              </a:rPr>
              <a:t>(</a:t>
            </a:r>
            <a:r>
              <a:rPr kumimoji="0" lang="en-US" altLang="zh-CN" dirty="0">
                <a:latin typeface="Arial" charset="0"/>
                <a:cs typeface="Times New Roman" pitchFamily="18" charset="0"/>
              </a:rPr>
              <a:t>"</a:t>
            </a:r>
            <a:r>
              <a:rPr kumimoji="0" lang="en-US" altLang="en-US" sz="2400" dirty="0">
                <a:latin typeface="Arial" charset="0"/>
              </a:rPr>
              <a:t>%</a:t>
            </a:r>
            <a:r>
              <a:rPr kumimoji="0" lang="en-US" altLang="en-US" sz="2400" dirty="0" err="1">
                <a:latin typeface="Arial" charset="0"/>
              </a:rPr>
              <a:t>d</a:t>
            </a:r>
            <a:r>
              <a:rPr kumimoji="0" lang="en-US" altLang="zh-CN" dirty="0" err="1">
                <a:latin typeface="Arial" charset="0"/>
                <a:cs typeface="Times New Roman" pitchFamily="18" charset="0"/>
              </a:rPr>
              <a:t>"</a:t>
            </a:r>
            <a:r>
              <a:rPr kumimoji="0" lang="en-US" altLang="en-US" sz="2400" dirty="0" err="1">
                <a:latin typeface="Arial" charset="0"/>
              </a:rPr>
              <a:t>,</a:t>
            </a:r>
            <a:r>
              <a:rPr kumimoji="0" lang="en-US" altLang="en-US" sz="2400" dirty="0" err="1">
                <a:solidFill>
                  <a:srgbClr val="FF3300"/>
                </a:solidFill>
                <a:latin typeface="Arial" charset="0"/>
              </a:rPr>
              <a:t>p</a:t>
            </a:r>
            <a:r>
              <a:rPr kumimoji="0" lang="en-US" altLang="en-US" sz="2400" dirty="0">
                <a:solidFill>
                  <a:srgbClr val="FF3300"/>
                </a:solidFill>
                <a:latin typeface="Arial" charset="0"/>
              </a:rPr>
              <a:t>++</a:t>
            </a:r>
            <a:r>
              <a:rPr kumimoji="0" lang="en-US" altLang="en-US" sz="2400" dirty="0">
                <a:latin typeface="Arial" charset="0"/>
              </a:rPr>
              <a:t>);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 dirty="0">
                <a:solidFill>
                  <a:srgbClr val="FF3300"/>
                </a:solidFill>
                <a:latin typeface="Arial" charset="0"/>
              </a:rPr>
              <a:t>   p=a;/*</a:t>
            </a:r>
            <a:r>
              <a:rPr kumimoji="0" lang="zh-CN" altLang="en-US" sz="2400" dirty="0">
                <a:solidFill>
                  <a:srgbClr val="FF3300"/>
                </a:solidFill>
                <a:latin typeface="Arial" charset="0"/>
              </a:rPr>
              <a:t>重新指向</a:t>
            </a:r>
            <a:r>
              <a:rPr kumimoji="0" lang="en-US" altLang="zh-CN" sz="2400" dirty="0">
                <a:solidFill>
                  <a:srgbClr val="FF3300"/>
                </a:solidFill>
                <a:latin typeface="Arial" charset="0"/>
              </a:rPr>
              <a:t>a</a:t>
            </a:r>
            <a:r>
              <a:rPr kumimoji="0" lang="en-US" altLang="en-US" sz="2400" dirty="0">
                <a:solidFill>
                  <a:srgbClr val="FF3300"/>
                </a:solidFill>
                <a:latin typeface="Arial" charset="0"/>
              </a:rPr>
              <a:t>*/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 dirty="0">
                <a:latin typeface="Arial" charset="0"/>
              </a:rPr>
              <a:t>   sort(</a:t>
            </a:r>
            <a:r>
              <a:rPr kumimoji="0" lang="en-US" altLang="en-US" sz="2400" dirty="0">
                <a:solidFill>
                  <a:srgbClr val="FF3300"/>
                </a:solidFill>
                <a:latin typeface="Arial" charset="0"/>
              </a:rPr>
              <a:t>p</a:t>
            </a:r>
            <a:r>
              <a:rPr kumimoji="0" lang="en-US" altLang="en-US" sz="2400" dirty="0">
                <a:latin typeface="Arial" charset="0"/>
              </a:rPr>
              <a:t>,10);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 dirty="0">
                <a:latin typeface="Arial" charset="0"/>
              </a:rPr>
              <a:t>   for(p=a, </a:t>
            </a:r>
            <a:r>
              <a:rPr kumimoji="0" lang="en-US" altLang="en-US" sz="2400" dirty="0" err="1">
                <a:latin typeface="Arial" charset="0"/>
              </a:rPr>
              <a:t>i</a:t>
            </a:r>
            <a:r>
              <a:rPr kumimoji="0" lang="en-US" altLang="en-US" sz="2400" dirty="0">
                <a:latin typeface="Arial" charset="0"/>
              </a:rPr>
              <a:t>=0; </a:t>
            </a:r>
            <a:r>
              <a:rPr kumimoji="0" lang="en-US" altLang="en-US" sz="2400" dirty="0" err="1">
                <a:latin typeface="Arial" charset="0"/>
              </a:rPr>
              <a:t>i</a:t>
            </a:r>
            <a:r>
              <a:rPr kumimoji="0" lang="en-US" altLang="en-US" sz="2400" dirty="0">
                <a:latin typeface="Arial" charset="0"/>
              </a:rPr>
              <a:t>&lt;10 ;</a:t>
            </a:r>
            <a:r>
              <a:rPr kumimoji="0" lang="en-US" altLang="en-US" sz="2400" dirty="0" err="1">
                <a:latin typeface="Arial" charset="0"/>
              </a:rPr>
              <a:t>i</a:t>
            </a:r>
            <a:r>
              <a:rPr kumimoji="0" lang="en-US" altLang="en-US" sz="2400" dirty="0">
                <a:latin typeface="Arial" charset="0"/>
              </a:rPr>
              <a:t>++)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 dirty="0">
                <a:latin typeface="Arial" charset="0"/>
              </a:rPr>
              <a:t>     </a:t>
            </a:r>
            <a:r>
              <a:rPr kumimoji="0" lang="en-US" altLang="en-US" sz="2400" dirty="0" err="1">
                <a:latin typeface="Arial" charset="0"/>
              </a:rPr>
              <a:t>printf</a:t>
            </a:r>
            <a:r>
              <a:rPr kumimoji="0" lang="en-US" altLang="en-US" sz="2400" dirty="0">
                <a:latin typeface="Arial" charset="0"/>
              </a:rPr>
              <a:t>(</a:t>
            </a:r>
            <a:r>
              <a:rPr kumimoji="0" lang="en-US" altLang="zh-CN" dirty="0">
                <a:latin typeface="Arial" charset="0"/>
                <a:cs typeface="Times New Roman" pitchFamily="18" charset="0"/>
              </a:rPr>
              <a:t>"</a:t>
            </a:r>
            <a:r>
              <a:rPr kumimoji="0" lang="en-US" altLang="en-US" sz="2400" dirty="0">
                <a:latin typeface="Arial" charset="0"/>
              </a:rPr>
              <a:t>%d</a:t>
            </a:r>
            <a:r>
              <a:rPr kumimoji="0" lang="en-US" altLang="zh-CN" dirty="0">
                <a:latin typeface="Arial" charset="0"/>
                <a:cs typeface="Times New Roman" pitchFamily="18" charset="0"/>
              </a:rPr>
              <a:t>"</a:t>
            </a:r>
            <a:r>
              <a:rPr kumimoji="0" lang="en-US" altLang="en-US" sz="2400" dirty="0">
                <a:latin typeface="Arial" charset="0"/>
              </a:rPr>
              <a:t>, </a:t>
            </a:r>
            <a:r>
              <a:rPr kumimoji="0" lang="en-US" altLang="en-US" sz="2400" dirty="0">
                <a:solidFill>
                  <a:srgbClr val="FF3300"/>
                </a:solidFill>
                <a:latin typeface="Arial" charset="0"/>
              </a:rPr>
              <a:t>*p++</a:t>
            </a:r>
            <a:r>
              <a:rPr kumimoji="0" lang="en-US" altLang="en-US" sz="2400" dirty="0">
                <a:latin typeface="Arial" charset="0"/>
              </a:rPr>
              <a:t>); 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400" dirty="0">
                <a:latin typeface="Arial" charset="0"/>
              </a:rPr>
              <a:t>}</a:t>
            </a:r>
            <a:endParaRPr kumimoji="0" lang="en-US" altLang="zh-CN" sz="2400" dirty="0">
              <a:latin typeface="Arial" charset="0"/>
            </a:endParaRPr>
          </a:p>
        </p:txBody>
      </p:sp>
      <p:sp>
        <p:nvSpPr>
          <p:cNvPr id="387078" name="AutoShape 6"/>
          <p:cNvSpPr>
            <a:spLocks noChangeArrowheads="1"/>
          </p:cNvSpPr>
          <p:nvPr/>
        </p:nvSpPr>
        <p:spPr bwMode="auto">
          <a:xfrm>
            <a:off x="1022350" y="6227763"/>
            <a:ext cx="2303463" cy="473075"/>
          </a:xfrm>
          <a:prstGeom prst="wedgeRectCallout">
            <a:avLst>
              <a:gd name="adj1" fmla="val -32218"/>
              <a:gd name="adj2" fmla="val -274162"/>
            </a:avLst>
          </a:prstGeom>
          <a:solidFill>
            <a:srgbClr val="FF66FF"/>
          </a:solidFill>
          <a:ln w="12700" cap="sq">
            <a:solidFill>
              <a:srgbClr val="FF66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>
                <a:latin typeface="Times New Roman" pitchFamily="18" charset="0"/>
              </a:rPr>
              <a:t>实参也是指针</a:t>
            </a:r>
          </a:p>
        </p:txBody>
      </p:sp>
      <p:sp>
        <p:nvSpPr>
          <p:cNvPr id="387080" name="Text Box 8"/>
          <p:cNvSpPr txBox="1">
            <a:spLocks noChangeArrowheads="1"/>
          </p:cNvSpPr>
          <p:nvPr/>
        </p:nvSpPr>
        <p:spPr bwMode="auto">
          <a:xfrm>
            <a:off x="4787900" y="1196975"/>
            <a:ext cx="3581400" cy="5130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void  sort( </a:t>
            </a:r>
            <a:r>
              <a:rPr lang="en-US" altLang="zh-CN" sz="2400">
                <a:solidFill>
                  <a:srgbClr val="FF3300"/>
                </a:solidFill>
                <a:latin typeface="Arial" charset="0"/>
              </a:rPr>
              <a:t>int *x</a:t>
            </a:r>
            <a:r>
              <a:rPr lang="en-US" altLang="zh-CN" sz="2400">
                <a:latin typeface="Arial" charset="0"/>
              </a:rPr>
              <a:t>, int n)</a:t>
            </a:r>
          </a:p>
          <a:p>
            <a:pPr algn="l" eaLnBrk="1" hangingPunct="1"/>
            <a:r>
              <a:rPr lang="en-US" altLang="zh-CN" sz="2400">
                <a:latin typeface="Arial" charset="0"/>
              </a:rPr>
              <a:t>{  int i,j, k,t;</a:t>
            </a:r>
          </a:p>
          <a:p>
            <a:pPr algn="l" eaLnBrk="1" hangingPunct="1"/>
            <a:r>
              <a:rPr lang="en-US" altLang="zh-CN" sz="2400">
                <a:latin typeface="Arial" charset="0"/>
              </a:rPr>
              <a:t>    for(i=0;i&lt;</a:t>
            </a:r>
            <a:r>
              <a:rPr lang="en-US" altLang="zh-CN" sz="2400">
                <a:solidFill>
                  <a:srgbClr val="FF00FF"/>
                </a:solidFill>
                <a:latin typeface="Arial" charset="0"/>
              </a:rPr>
              <a:t>n-1</a:t>
            </a:r>
            <a:r>
              <a:rPr lang="en-US" altLang="zh-CN" sz="2400">
                <a:latin typeface="Arial" charset="0"/>
              </a:rPr>
              <a:t>;i++)   </a:t>
            </a:r>
          </a:p>
          <a:p>
            <a:pPr algn="l" eaLnBrk="1" hangingPunct="1"/>
            <a:r>
              <a:rPr lang="en-US" altLang="zh-CN" sz="2400">
                <a:latin typeface="Arial" charset="0"/>
              </a:rPr>
              <a:t>    {   k=i;</a:t>
            </a:r>
          </a:p>
          <a:p>
            <a:pPr algn="l" eaLnBrk="1" hangingPunct="1"/>
            <a:r>
              <a:rPr lang="en-US" altLang="zh-CN" sz="2400">
                <a:latin typeface="Arial" charset="0"/>
              </a:rPr>
              <a:t>       for (j=i+1; j&lt;</a:t>
            </a:r>
            <a:r>
              <a:rPr lang="en-US" altLang="zh-CN" sz="2400">
                <a:solidFill>
                  <a:srgbClr val="FF00FF"/>
                </a:solidFill>
                <a:latin typeface="Arial" charset="0"/>
              </a:rPr>
              <a:t>n</a:t>
            </a:r>
            <a:r>
              <a:rPr lang="en-US" altLang="zh-CN" sz="2400">
                <a:latin typeface="Arial" charset="0"/>
              </a:rPr>
              <a:t>; j++) </a:t>
            </a:r>
          </a:p>
          <a:p>
            <a:pPr algn="l" eaLnBrk="1" hangingPunct="1"/>
            <a:r>
              <a:rPr lang="en-US" altLang="zh-CN" sz="2400">
                <a:latin typeface="Arial" charset="0"/>
              </a:rPr>
              <a:t>      if </a:t>
            </a:r>
            <a:r>
              <a:rPr lang="en-US" altLang="zh-CN" sz="2400">
                <a:solidFill>
                  <a:srgbClr val="CC3300"/>
                </a:solidFill>
                <a:latin typeface="Arial" charset="0"/>
              </a:rPr>
              <a:t>(*(x+j)&lt;*(x+k)) k=j;</a:t>
            </a:r>
          </a:p>
          <a:p>
            <a:pPr algn="l" eaLnBrk="1" hangingPunct="1"/>
            <a:r>
              <a:rPr lang="en-US" altLang="zh-CN" sz="2400">
                <a:solidFill>
                  <a:srgbClr val="CC3300"/>
                </a:solidFill>
                <a:latin typeface="Arial" charset="0"/>
              </a:rPr>
              <a:t>       if (k!=i)</a:t>
            </a:r>
          </a:p>
          <a:p>
            <a:pPr algn="l" eaLnBrk="1" hangingPunct="1"/>
            <a:r>
              <a:rPr lang="en-US" altLang="zh-CN" sz="2400">
                <a:solidFill>
                  <a:srgbClr val="CC3300"/>
                </a:solidFill>
                <a:latin typeface="Arial" charset="0"/>
              </a:rPr>
              <a:t>       {  t=*(x+k);  </a:t>
            </a:r>
          </a:p>
          <a:p>
            <a:pPr algn="l" eaLnBrk="1" hangingPunct="1"/>
            <a:r>
              <a:rPr lang="en-US" altLang="zh-CN" sz="2400">
                <a:solidFill>
                  <a:srgbClr val="CC3300"/>
                </a:solidFill>
                <a:latin typeface="Arial" charset="0"/>
              </a:rPr>
              <a:t>          *(x+k)=*(x+i);  </a:t>
            </a:r>
          </a:p>
          <a:p>
            <a:pPr algn="l" eaLnBrk="1" hangingPunct="1"/>
            <a:r>
              <a:rPr lang="en-US" altLang="zh-CN" sz="2400">
                <a:solidFill>
                  <a:srgbClr val="CC3300"/>
                </a:solidFill>
                <a:latin typeface="Arial" charset="0"/>
              </a:rPr>
              <a:t>          *(x+i)=t;</a:t>
            </a:r>
          </a:p>
          <a:p>
            <a:pPr algn="l" eaLnBrk="1" hangingPunct="1"/>
            <a:r>
              <a:rPr lang="en-US" altLang="zh-CN" sz="2400">
                <a:latin typeface="Arial" charset="0"/>
              </a:rPr>
              <a:t>        }</a:t>
            </a:r>
          </a:p>
          <a:p>
            <a:pPr algn="l" eaLnBrk="1" hangingPunct="1"/>
            <a:r>
              <a:rPr lang="en-US" altLang="zh-CN" sz="2400">
                <a:latin typeface="Arial" charset="0"/>
              </a:rPr>
              <a:t>    }</a:t>
            </a:r>
          </a:p>
          <a:p>
            <a:pPr algn="l" eaLnBrk="1" hangingPunct="1"/>
            <a:r>
              <a:rPr lang="en-US" altLang="zh-CN" sz="2400">
                <a:latin typeface="Arial" charset="0"/>
              </a:rPr>
              <a:t> }</a:t>
            </a:r>
          </a:p>
          <a:p>
            <a:pPr algn="l" eaLnBrk="1" hangingPunct="1"/>
            <a:endParaRPr lang="en-US" altLang="zh-CN" sz="2400">
              <a:latin typeface="Arial" charset="0"/>
            </a:endParaRPr>
          </a:p>
        </p:txBody>
      </p:sp>
      <p:sp>
        <p:nvSpPr>
          <p:cNvPr id="387079" name="AutoShape 7"/>
          <p:cNvSpPr>
            <a:spLocks noChangeArrowheads="1"/>
          </p:cNvSpPr>
          <p:nvPr/>
        </p:nvSpPr>
        <p:spPr bwMode="auto">
          <a:xfrm>
            <a:off x="6705600" y="260350"/>
            <a:ext cx="2438400" cy="762000"/>
          </a:xfrm>
          <a:prstGeom prst="wedgeRectCallout">
            <a:avLst>
              <a:gd name="adj1" fmla="val -34440"/>
              <a:gd name="adj2" fmla="val 86458"/>
            </a:avLst>
          </a:prstGeom>
          <a:solidFill>
            <a:srgbClr val="FF66FF"/>
          </a:solidFill>
          <a:ln w="12700" cap="sq">
            <a:solidFill>
              <a:srgbClr val="FF66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latin typeface="Times New Roman" pitchFamily="18" charset="0"/>
              </a:rPr>
              <a:t>形参是指针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4" grpId="0" autoUpdateAnimBg="0"/>
      <p:bldP spid="387077" grpId="0" animBg="1" autoUpdateAnimBg="0"/>
      <p:bldP spid="387078" grpId="0" animBg="1" autoUpdateAnimBg="0"/>
      <p:bldP spid="387080" grpId="0" animBg="1" autoUpdateAnimBg="0"/>
      <p:bldP spid="38707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E013C5BA-4BE4-41C8-8E67-3C8BEBA1F6FD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5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430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60363" y="1052513"/>
            <a:ext cx="8532812" cy="32400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SzPct val="85000"/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CC3300"/>
                </a:solidFill>
              </a:rPr>
              <a:t>以往对变量的访问</a:t>
            </a:r>
            <a:r>
              <a:rPr lang="en-US" altLang="zh-CN" sz="2800" b="1">
                <a:solidFill>
                  <a:srgbClr val="CC3300"/>
                </a:solidFill>
              </a:rPr>
              <a:t>:</a:t>
            </a:r>
            <a:endParaRPr lang="en-US" altLang="zh-CN" sz="2800">
              <a:solidFill>
                <a:srgbClr val="CC3300"/>
              </a:solidFill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zh-CN" altLang="en-US" sz="2800" b="1"/>
              <a:t>定义变量</a:t>
            </a:r>
            <a:r>
              <a:rPr lang="en-US" altLang="zh-CN" sz="2800" b="1"/>
              <a:t>: int k;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  </a:t>
            </a:r>
            <a:r>
              <a:rPr lang="zh-CN" altLang="en-US" sz="2800" b="1">
                <a:solidFill>
                  <a:schemeClr val="hlink"/>
                </a:solidFill>
              </a:rPr>
              <a:t>编译系统根据变量类型为 </a:t>
            </a:r>
            <a:r>
              <a:rPr lang="en-US" altLang="en-US" sz="2800" b="1">
                <a:solidFill>
                  <a:schemeClr val="hlink"/>
                </a:solidFill>
              </a:rPr>
              <a:t>k</a:t>
            </a:r>
            <a:r>
              <a:rPr lang="zh-CN" altLang="en-US" sz="2800" b="1">
                <a:solidFill>
                  <a:schemeClr val="hlink"/>
                </a:solidFill>
              </a:rPr>
              <a:t>分配内存单元。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zh-CN" altLang="en-US" sz="2800" b="1"/>
              <a:t>输入变量的值</a:t>
            </a:r>
            <a:r>
              <a:rPr lang="en-US" altLang="zh-CN" sz="2800" b="1"/>
              <a:t>:</a:t>
            </a:r>
            <a:r>
              <a:rPr lang="en-US" altLang="en-US" sz="2800" b="1"/>
              <a:t>scanf(“%d”,&amp;k);</a:t>
            </a:r>
            <a:r>
              <a:rPr lang="en-US" altLang="zh-CN" sz="2800" b="1"/>
              <a:t>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hlink"/>
                </a:solidFill>
              </a:rPr>
              <a:t>  &amp;k</a:t>
            </a:r>
            <a:r>
              <a:rPr lang="zh-CN" altLang="zh-CN" sz="2800" b="1">
                <a:solidFill>
                  <a:schemeClr val="hlink"/>
                </a:solidFill>
              </a:rPr>
              <a:t>代表了变量</a:t>
            </a:r>
            <a:r>
              <a:rPr lang="zh-CN" altLang="en-US" sz="2800" b="1">
                <a:solidFill>
                  <a:schemeClr val="hlink"/>
                </a:solidFill>
              </a:rPr>
              <a:t> </a:t>
            </a:r>
            <a:r>
              <a:rPr lang="en-US" altLang="zh-CN" sz="2800" b="1">
                <a:solidFill>
                  <a:schemeClr val="hlink"/>
                </a:solidFill>
              </a:rPr>
              <a:t>k </a:t>
            </a:r>
            <a:r>
              <a:rPr lang="zh-CN" altLang="zh-CN" sz="2800" b="1">
                <a:solidFill>
                  <a:schemeClr val="hlink"/>
                </a:solidFill>
              </a:rPr>
              <a:t>在内存中的地址。</a:t>
            </a:r>
            <a:endParaRPr lang="zh-CN" altLang="en-US" sz="2800" b="1">
              <a:solidFill>
                <a:schemeClr val="hlink"/>
              </a:solidFill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hlink"/>
                </a:solidFill>
              </a:rPr>
              <a:t>      </a:t>
            </a:r>
            <a:r>
              <a:rPr lang="en-US" altLang="zh-CN" sz="2800" b="1">
                <a:solidFill>
                  <a:schemeClr val="hlink"/>
                </a:solidFill>
              </a:rPr>
              <a:t>s=3.14*k*k;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zh-CN" altLang="en-US" sz="2800" b="1"/>
              <a:t>通过变量名访问变量</a:t>
            </a:r>
            <a:r>
              <a:rPr lang="en-US" altLang="zh-CN" sz="2800" b="1"/>
              <a:t>,</a:t>
            </a:r>
            <a:r>
              <a:rPr lang="zh-CN" altLang="en-US" sz="2800" b="1"/>
              <a:t>这种操作称为</a:t>
            </a:r>
            <a:r>
              <a:rPr lang="zh-CN" altLang="en-US" sz="2800" b="1">
                <a:solidFill>
                  <a:srgbClr val="FF3300"/>
                </a:solidFill>
              </a:rPr>
              <a:t>直接访问</a:t>
            </a:r>
            <a:r>
              <a:rPr lang="en-US" altLang="zh-CN" sz="2800" b="1">
                <a:solidFill>
                  <a:srgbClr val="FF3300"/>
                </a:solidFill>
              </a:rPr>
              <a:t>;</a:t>
            </a:r>
            <a:endParaRPr lang="en-US" altLang="zh-CN" sz="2800" b="1">
              <a:solidFill>
                <a:srgbClr val="FFFF00"/>
              </a:solidFill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endParaRPr lang="en-US" altLang="zh-CN" sz="2800" b="1"/>
          </a:p>
        </p:txBody>
      </p:sp>
      <p:sp>
        <p:nvSpPr>
          <p:cNvPr id="343045" name="Rectangle 5"/>
          <p:cNvSpPr>
            <a:spLocks noChangeArrowheads="1"/>
          </p:cNvSpPr>
          <p:nvPr/>
        </p:nvSpPr>
        <p:spPr bwMode="auto">
          <a:xfrm>
            <a:off x="468313" y="4365625"/>
            <a:ext cx="8424862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 eaLnBrk="0" hangingPunct="0">
              <a:buSzPct val="85000"/>
              <a:buFont typeface="Wingdings" pitchFamily="2" charset="2"/>
              <a:buChar char="Ø"/>
            </a:pPr>
            <a:r>
              <a:rPr lang="zh-CN" altLang="en-US">
                <a:solidFill>
                  <a:srgbClr val="CC3300"/>
                </a:solidFill>
              </a:rPr>
              <a:t>通过指针间接访问</a:t>
            </a:r>
            <a:r>
              <a:rPr lang="en-US" altLang="zh-CN">
                <a:solidFill>
                  <a:srgbClr val="CC3300"/>
                </a:solidFill>
              </a:rPr>
              <a:t>:</a:t>
            </a:r>
            <a:endParaRPr lang="en-US" altLang="zh-CN" b="0">
              <a:solidFill>
                <a:srgbClr val="CC3300"/>
              </a:solidFill>
            </a:endParaRPr>
          </a:p>
          <a:p>
            <a:pPr algn="l" eaLnBrk="0" hangingPunct="0">
              <a:buFontTx/>
              <a:buChar char="•"/>
            </a:pPr>
            <a:r>
              <a:rPr lang="en-US" altLang="en-US"/>
              <a:t>C</a:t>
            </a:r>
            <a:r>
              <a:rPr lang="zh-CN" altLang="en-US"/>
              <a:t>提供了另一种方式，将变量 </a:t>
            </a:r>
            <a:r>
              <a:rPr lang="en-US" altLang="en-US"/>
              <a:t>k</a:t>
            </a:r>
            <a:r>
              <a:rPr lang="zh-CN" altLang="en-US"/>
              <a:t>的地址存放在另一个变量中</a:t>
            </a:r>
            <a:r>
              <a:rPr lang="en-US" altLang="zh-CN"/>
              <a:t>(</a:t>
            </a:r>
            <a:r>
              <a:rPr lang="zh-CN" altLang="en-US">
                <a:solidFill>
                  <a:schemeClr val="hlink"/>
                </a:solidFill>
              </a:rPr>
              <a:t>假定为</a:t>
            </a:r>
            <a:r>
              <a:rPr lang="en-US" altLang="en-US">
                <a:solidFill>
                  <a:schemeClr val="hlink"/>
                </a:solidFill>
              </a:rPr>
              <a:t>pk</a:t>
            </a:r>
            <a:r>
              <a:rPr lang="en-US" altLang="en-US"/>
              <a:t>)</a:t>
            </a:r>
            <a:r>
              <a:rPr lang="zh-CN" altLang="en-US"/>
              <a:t>，</a:t>
            </a:r>
            <a:r>
              <a:rPr lang="zh-CN" altLang="zh-CN"/>
              <a:t>通过</a:t>
            </a:r>
            <a:r>
              <a:rPr lang="zh-CN" altLang="en-US"/>
              <a:t>访问</a:t>
            </a:r>
            <a:r>
              <a:rPr lang="zh-CN" altLang="en-US">
                <a:solidFill>
                  <a:srgbClr val="FFFF00"/>
                </a:solidFill>
              </a:rPr>
              <a:t> </a:t>
            </a:r>
            <a:r>
              <a:rPr lang="en-US" altLang="en-US">
                <a:solidFill>
                  <a:schemeClr val="hlink"/>
                </a:solidFill>
              </a:rPr>
              <a:t>pk</a:t>
            </a:r>
            <a:r>
              <a:rPr lang="zh-CN" altLang="en-US"/>
              <a:t>，就可以间接地访问变量 </a:t>
            </a:r>
            <a:r>
              <a:rPr lang="en-US" altLang="en-US">
                <a:solidFill>
                  <a:srgbClr val="FF66FF"/>
                </a:solidFill>
              </a:rPr>
              <a:t>k</a:t>
            </a:r>
            <a:r>
              <a:rPr lang="zh-CN" altLang="en-US"/>
              <a:t>，这种方式称为</a:t>
            </a:r>
            <a:r>
              <a:rPr lang="zh-CN" altLang="en-US">
                <a:solidFill>
                  <a:srgbClr val="CC3300"/>
                </a:solidFill>
              </a:rPr>
              <a:t>间接访问</a:t>
            </a:r>
            <a:r>
              <a:rPr lang="zh-CN" altLang="en-US"/>
              <a:t>。</a:t>
            </a:r>
          </a:p>
        </p:txBody>
      </p:sp>
      <p:sp>
        <p:nvSpPr>
          <p:cNvPr id="343047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807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  <a:buSzPct val="85000"/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</a:rPr>
              <a:t>3. </a:t>
            </a:r>
            <a:r>
              <a:rPr lang="zh-CN" altLang="en-US">
                <a:latin typeface="Times New Roman" pitchFamily="18" charset="0"/>
              </a:rPr>
              <a:t>变量的存取方法：</a:t>
            </a:r>
            <a:r>
              <a:rPr lang="zh-CN" altLang="en-US">
                <a:solidFill>
                  <a:srgbClr val="C00000"/>
                </a:solidFill>
                <a:latin typeface="Times New Roman" pitchFamily="18" charset="0"/>
              </a:rPr>
              <a:t>直接存取和间接存取。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3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3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3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3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3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3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3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3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3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build="p"/>
      <p:bldP spid="343045" grpId="0" build="p"/>
      <p:bldP spid="343047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>
                <a:solidFill>
                  <a:srgbClr val="008000"/>
                </a:solidFill>
              </a:rPr>
              <a:t>共</a:t>
            </a:r>
            <a:r>
              <a:rPr lang="zh-CN" altLang="en-US" sz="1600" b="0">
                <a:solidFill>
                  <a:srgbClr val="FF9900"/>
                </a:solidFill>
              </a:rPr>
              <a:t> </a:t>
            </a:r>
            <a:r>
              <a:rPr lang="en-US" altLang="zh-CN" sz="1600" b="0">
                <a:solidFill>
                  <a:srgbClr val="FF9900"/>
                </a:solidFill>
              </a:rPr>
              <a:t>88 </a:t>
            </a:r>
            <a:r>
              <a:rPr lang="zh-CN" altLang="en-US" sz="1600" b="0">
                <a:solidFill>
                  <a:srgbClr val="008000"/>
                </a:solidFill>
              </a:rPr>
              <a:t>页   第 </a:t>
            </a:r>
            <a:fld id="{8DAEA4F6-654C-4C23-8A1C-53DEDA1E803F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50</a:t>
            </a:fld>
            <a:r>
              <a:rPr lang="en-US" altLang="zh-CN" sz="1600">
                <a:solidFill>
                  <a:srgbClr val="008000"/>
                </a:solidFill>
              </a:rPr>
              <a:t> </a:t>
            </a:r>
            <a:r>
              <a:rPr lang="zh-CN" altLang="en-US" sz="1600" b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407554" name="Text Box 2"/>
          <p:cNvSpPr txBox="1">
            <a:spLocks noChangeArrowheads="1"/>
          </p:cNvSpPr>
          <p:nvPr/>
        </p:nvSpPr>
        <p:spPr bwMode="auto">
          <a:xfrm>
            <a:off x="0" y="239713"/>
            <a:ext cx="5473700" cy="661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just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[</a:t>
            </a:r>
            <a:r>
              <a:rPr lang="zh-CN" altLang="en-US">
                <a:solidFill>
                  <a:schemeClr val="hlink"/>
                </a:solidFill>
                <a:latin typeface="Times New Roman" pitchFamily="18" charset="0"/>
              </a:rPr>
              <a:t>例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9-7]     </a:t>
            </a:r>
            <a:r>
              <a:rPr lang="zh-CN" altLang="en-US">
                <a:solidFill>
                  <a:schemeClr val="hlink"/>
                </a:solidFill>
                <a:latin typeface="Times New Roman" pitchFamily="18" charset="0"/>
              </a:rPr>
              <a:t>编写函数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,</a:t>
            </a:r>
            <a:r>
              <a:rPr lang="zh-CN" altLang="en-US">
                <a:solidFill>
                  <a:schemeClr val="hlink"/>
                </a:solidFill>
                <a:latin typeface="Times New Roman" pitchFamily="18" charset="0"/>
              </a:rPr>
              <a:t>删除字符串中的给定字符。</a:t>
            </a:r>
          </a:p>
          <a:p>
            <a:pPr algn="just" eaLnBrk="1" hangingPunct="1">
              <a:lnSpc>
                <a:spcPct val="75000"/>
              </a:lnSpc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   </a:t>
            </a:r>
            <a:r>
              <a:rPr lang="en-US" altLang="zh-CN">
                <a:latin typeface="Arial" charset="0"/>
              </a:rPr>
              <a:t>void delete(char d[ ], char f)</a:t>
            </a:r>
          </a:p>
          <a:p>
            <a:pPr algn="just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   {  </a:t>
            </a:r>
          </a:p>
          <a:p>
            <a:pPr algn="just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         int j=0, k=0;</a:t>
            </a:r>
          </a:p>
          <a:p>
            <a:pPr algn="just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         while (d[j]!=‘\0’) </a:t>
            </a:r>
          </a:p>
          <a:p>
            <a:pPr algn="just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          {</a:t>
            </a:r>
          </a:p>
          <a:p>
            <a:pPr algn="just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               if(d[j]!=f )   </a:t>
            </a:r>
          </a:p>
          <a:p>
            <a:pPr algn="just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                  d[k++]=d[j];</a:t>
            </a:r>
          </a:p>
          <a:p>
            <a:pPr algn="just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               j++;</a:t>
            </a:r>
          </a:p>
          <a:p>
            <a:pPr algn="just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          }</a:t>
            </a:r>
          </a:p>
          <a:p>
            <a:pPr algn="just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         d[k]=‘\0’;</a:t>
            </a:r>
          </a:p>
          <a:p>
            <a:pPr algn="just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    }</a:t>
            </a:r>
          </a:p>
        </p:txBody>
      </p:sp>
      <p:sp>
        <p:nvSpPr>
          <p:cNvPr id="408578" name="Text Box 2"/>
          <p:cNvSpPr txBox="1">
            <a:spLocks noChangeArrowheads="1"/>
          </p:cNvSpPr>
          <p:nvPr/>
        </p:nvSpPr>
        <p:spPr bwMode="auto">
          <a:xfrm>
            <a:off x="1582738" y="0"/>
            <a:ext cx="7561262" cy="374332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main( )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{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      char str[ ]=″How, are, you! ″, *p=str,c=′, ′;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       printf(″original string is: %s\n″,p);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       delete(p, c);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       printf(″compressed string is: %s\n″,str);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  }</a:t>
            </a:r>
          </a:p>
        </p:txBody>
      </p:sp>
      <p:sp>
        <p:nvSpPr>
          <p:cNvPr id="408580" name="Text Box 4"/>
          <p:cNvSpPr txBox="1">
            <a:spLocks noChangeArrowheads="1"/>
          </p:cNvSpPr>
          <p:nvPr/>
        </p:nvSpPr>
        <p:spPr bwMode="auto">
          <a:xfrm>
            <a:off x="2232025" y="4437063"/>
            <a:ext cx="6911975" cy="11874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400">
                <a:solidFill>
                  <a:srgbClr val="000066"/>
                </a:solidFill>
              </a:rPr>
              <a:t>程序执行结果：</a:t>
            </a:r>
          </a:p>
          <a:p>
            <a:pPr algn="l" eaLnBrk="1" hangingPunct="1"/>
            <a:r>
              <a:rPr lang="zh-CN" altLang="en-US" sz="2400">
                <a:solidFill>
                  <a:srgbClr val="000066"/>
                </a:solidFill>
              </a:rPr>
              <a:t>    </a:t>
            </a:r>
            <a:r>
              <a:rPr lang="en-US" altLang="zh-CN" sz="2400">
                <a:solidFill>
                  <a:srgbClr val="000066"/>
                </a:solidFill>
              </a:rPr>
              <a:t>original string is:   How, are, you!</a:t>
            </a:r>
          </a:p>
          <a:p>
            <a:pPr algn="l" eaLnBrk="1" hangingPunct="1"/>
            <a:r>
              <a:rPr lang="en-US" altLang="zh-CN" sz="2400">
                <a:solidFill>
                  <a:srgbClr val="000066"/>
                </a:solidFill>
              </a:rPr>
              <a:t>    </a:t>
            </a:r>
            <a:r>
              <a:rPr lang="en-US" altLang="zh-CN" sz="2400">
                <a:solidFill>
                  <a:srgbClr val="CC3300"/>
                </a:solidFill>
              </a:rPr>
              <a:t>compressed string is: How are you!</a:t>
            </a:r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863600" y="5670550"/>
            <a:ext cx="8280400" cy="11874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本例主函数调用语句的实参分别是字符型指针变量和字符型变量，对应的子函数的形参分别是字符型一维数组名和字符型变量。程序的功能是删除</a:t>
            </a:r>
            <a:r>
              <a:rPr lang="zh-CN" altLang="en-US" sz="2400">
                <a:solidFill>
                  <a:srgbClr val="CC3300"/>
                </a:solidFill>
                <a:latin typeface="Times New Roman" pitchFamily="18" charset="0"/>
              </a:rPr>
              <a:t>逗号“，”</a:t>
            </a:r>
            <a:r>
              <a:rPr lang="zh-CN" altLang="en-US" sz="2400">
                <a:latin typeface="Times New Roman" pitchFamily="18" charset="0"/>
              </a:rPr>
              <a:t>字符。</a:t>
            </a:r>
            <a:endParaRPr lang="zh-CN" altLang="en-US" sz="2400" b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7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7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7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7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7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7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 build="p"/>
      <p:bldP spid="408578" grpId="0" animBg="1"/>
      <p:bldP spid="408580" grpId="0" animBg="1"/>
      <p:bldP spid="40857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88913"/>
            <a:ext cx="8064500" cy="503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2800">
                <a:effectLst/>
              </a:rPr>
              <a:t>例：使用指针实现数组元素逆序存放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692150"/>
            <a:ext cx="4321175" cy="395922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Arial" charset="0"/>
              </a:rPr>
              <a:t>#include “stdio.h”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Arial" charset="0"/>
              </a:rPr>
              <a:t>void reverse(int *p,int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Arial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Arial" charset="0"/>
              </a:rPr>
              <a:t>   int *q,t;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Arial" charset="0"/>
              </a:rPr>
              <a:t>   for(q=p+n-1; p&lt;q; p++,q--)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Arial" charset="0"/>
              </a:rPr>
              <a:t>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Arial" charset="0"/>
              </a:rPr>
              <a:t>        t=*p;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Arial" charset="0"/>
              </a:rPr>
              <a:t>       *p=*q;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Arial" charset="0"/>
              </a:rPr>
              <a:t>       *q=t;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Arial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Arial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Arial" charset="0"/>
              </a:rPr>
              <a:t>     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4787900" y="692150"/>
            <a:ext cx="4537075" cy="280828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defTabSz="7620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b="0">
                <a:latin typeface="Arial" charset="0"/>
              </a:rPr>
              <a:t>int main()</a:t>
            </a:r>
          </a:p>
          <a:p>
            <a:pPr marL="342900" indent="-342900" algn="l" defTabSz="7620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b="0">
                <a:latin typeface="Arial" charset="0"/>
              </a:rPr>
              <a:t>{</a:t>
            </a:r>
          </a:p>
          <a:p>
            <a:pPr marL="342900" indent="-342900" algn="l" defTabSz="7620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b="0">
                <a:latin typeface="Arial" charset="0"/>
              </a:rPr>
              <a:t> int a[10]={1,2,3,4,5,6,7,8,9,10};</a:t>
            </a:r>
          </a:p>
          <a:p>
            <a:pPr marL="342900" indent="-342900" algn="l" defTabSz="7620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b="0">
                <a:latin typeface="Arial" charset="0"/>
              </a:rPr>
              <a:t>  int i;</a:t>
            </a:r>
          </a:p>
          <a:p>
            <a:pPr marL="342900" indent="-342900" algn="l" defTabSz="7620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b="0">
                <a:latin typeface="Arial" charset="0"/>
              </a:rPr>
              <a:t>  reverse(a,10);</a:t>
            </a:r>
          </a:p>
          <a:p>
            <a:pPr marL="342900" indent="-342900" algn="l" defTabSz="7620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b="0">
                <a:latin typeface="Arial" charset="0"/>
              </a:rPr>
              <a:t>  for(i=0; i&lt;10; i++)</a:t>
            </a:r>
          </a:p>
          <a:p>
            <a:pPr marL="342900" indent="-342900" algn="l" defTabSz="7620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b="0">
                <a:latin typeface="Arial" charset="0"/>
              </a:rPr>
              <a:t>      printf(“%3d”,a[i]);</a:t>
            </a:r>
          </a:p>
          <a:p>
            <a:pPr marL="342900" indent="-342900" algn="l" defTabSz="7620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b="0">
                <a:latin typeface="Arial" charset="0"/>
              </a:rPr>
              <a:t>}     </a:t>
            </a:r>
          </a:p>
        </p:txBody>
      </p:sp>
      <p:grpSp>
        <p:nvGrpSpPr>
          <p:cNvPr id="396291" name="Group 3"/>
          <p:cNvGrpSpPr>
            <a:grpSpLocks/>
          </p:cNvGrpSpPr>
          <p:nvPr/>
        </p:nvGrpSpPr>
        <p:grpSpPr bwMode="auto">
          <a:xfrm>
            <a:off x="5003800" y="3381375"/>
            <a:ext cx="1979613" cy="3476625"/>
            <a:chOff x="3853" y="855"/>
            <a:chExt cx="1473" cy="2732"/>
          </a:xfrm>
        </p:grpSpPr>
        <p:sp>
          <p:nvSpPr>
            <p:cNvPr id="51214" name="Rectangle 4"/>
            <p:cNvSpPr>
              <a:spLocks noChangeArrowheads="1"/>
            </p:cNvSpPr>
            <p:nvPr/>
          </p:nvSpPr>
          <p:spPr bwMode="auto">
            <a:xfrm>
              <a:off x="4414" y="1182"/>
              <a:ext cx="910" cy="2352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zh-CN" sz="2400">
                <a:solidFill>
                  <a:srgbClr val="CC3300"/>
                </a:solidFill>
                <a:latin typeface="Arial" charset="0"/>
              </a:endParaRPr>
            </a:p>
          </p:txBody>
        </p:sp>
        <p:sp>
          <p:nvSpPr>
            <p:cNvPr id="51215" name="Line 5"/>
            <p:cNvSpPr>
              <a:spLocks noChangeShapeType="1"/>
            </p:cNvSpPr>
            <p:nvPr/>
          </p:nvSpPr>
          <p:spPr bwMode="auto">
            <a:xfrm>
              <a:off x="4416" y="1392"/>
              <a:ext cx="9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216" name="Rectangle 6"/>
            <p:cNvSpPr>
              <a:spLocks noChangeArrowheads="1"/>
            </p:cNvSpPr>
            <p:nvPr/>
          </p:nvSpPr>
          <p:spPr bwMode="auto">
            <a:xfrm>
              <a:off x="3858" y="1153"/>
              <a:ext cx="51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r" fontAlgn="ctr">
                <a:lnSpc>
                  <a:spcPct val="95000"/>
                </a:lnSpc>
              </a:pPr>
              <a:r>
                <a:rPr lang="en-US" altLang="zh-CN" sz="2400">
                  <a:solidFill>
                    <a:srgbClr val="CC3300"/>
                  </a:solidFill>
                  <a:latin typeface="Times New Roman" pitchFamily="18" charset="0"/>
                </a:rPr>
                <a:t>a[0]</a:t>
              </a:r>
            </a:p>
          </p:txBody>
        </p:sp>
        <p:sp>
          <p:nvSpPr>
            <p:cNvPr id="51217" name="Rectangle 7"/>
            <p:cNvSpPr>
              <a:spLocks noChangeArrowheads="1"/>
            </p:cNvSpPr>
            <p:nvPr/>
          </p:nvSpPr>
          <p:spPr bwMode="auto">
            <a:xfrm>
              <a:off x="3858" y="1599"/>
              <a:ext cx="512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r" fontAlgn="ctr">
                <a:lnSpc>
                  <a:spcPct val="95000"/>
                </a:lnSpc>
              </a:pPr>
              <a:r>
                <a:rPr lang="en-US" altLang="zh-CN" sz="2400">
                  <a:solidFill>
                    <a:srgbClr val="CC3300"/>
                  </a:solidFill>
                  <a:latin typeface="Times New Roman" pitchFamily="18" charset="0"/>
                </a:rPr>
                <a:t>a[2]</a:t>
              </a:r>
            </a:p>
          </p:txBody>
        </p:sp>
        <p:sp>
          <p:nvSpPr>
            <p:cNvPr id="51218" name="Rectangle 8"/>
            <p:cNvSpPr>
              <a:spLocks noChangeArrowheads="1"/>
            </p:cNvSpPr>
            <p:nvPr/>
          </p:nvSpPr>
          <p:spPr bwMode="auto">
            <a:xfrm>
              <a:off x="3853" y="2041"/>
              <a:ext cx="51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r" fontAlgn="ctr">
                <a:lnSpc>
                  <a:spcPct val="95000"/>
                </a:lnSpc>
              </a:pPr>
              <a:r>
                <a:rPr lang="en-US" altLang="zh-CN" sz="2400">
                  <a:solidFill>
                    <a:srgbClr val="CC3300"/>
                  </a:solidFill>
                  <a:latin typeface="Times New Roman" pitchFamily="18" charset="0"/>
                </a:rPr>
                <a:t>a[4]</a:t>
              </a:r>
            </a:p>
          </p:txBody>
        </p:sp>
        <p:sp>
          <p:nvSpPr>
            <p:cNvPr id="51219" name="Rectangle 9"/>
            <p:cNvSpPr>
              <a:spLocks noChangeArrowheads="1"/>
            </p:cNvSpPr>
            <p:nvPr/>
          </p:nvSpPr>
          <p:spPr bwMode="auto">
            <a:xfrm>
              <a:off x="3853" y="1802"/>
              <a:ext cx="513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r" fontAlgn="ctr">
                <a:lnSpc>
                  <a:spcPct val="95000"/>
                </a:lnSpc>
              </a:pPr>
              <a:r>
                <a:rPr lang="en-US" altLang="zh-CN" sz="2400">
                  <a:solidFill>
                    <a:srgbClr val="CC3300"/>
                  </a:solidFill>
                  <a:latin typeface="Times New Roman" pitchFamily="18" charset="0"/>
                </a:rPr>
                <a:t>a[3]</a:t>
              </a:r>
            </a:p>
          </p:txBody>
        </p:sp>
        <p:sp>
          <p:nvSpPr>
            <p:cNvPr id="51220" name="Rectangle 10"/>
            <p:cNvSpPr>
              <a:spLocks noChangeArrowheads="1"/>
            </p:cNvSpPr>
            <p:nvPr/>
          </p:nvSpPr>
          <p:spPr bwMode="auto">
            <a:xfrm>
              <a:off x="3853" y="2522"/>
              <a:ext cx="513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r" fontAlgn="ctr">
                <a:lnSpc>
                  <a:spcPct val="95000"/>
                </a:lnSpc>
              </a:pPr>
              <a:r>
                <a:rPr lang="en-US" altLang="zh-CN" sz="2400">
                  <a:solidFill>
                    <a:srgbClr val="CC3300"/>
                  </a:solidFill>
                  <a:latin typeface="Times New Roman" pitchFamily="18" charset="0"/>
                </a:rPr>
                <a:t>a[6]</a:t>
              </a:r>
            </a:p>
          </p:txBody>
        </p:sp>
        <p:sp>
          <p:nvSpPr>
            <p:cNvPr id="51221" name="Rectangle 11"/>
            <p:cNvSpPr>
              <a:spLocks noChangeArrowheads="1"/>
            </p:cNvSpPr>
            <p:nvPr/>
          </p:nvSpPr>
          <p:spPr bwMode="auto">
            <a:xfrm>
              <a:off x="3853" y="2761"/>
              <a:ext cx="51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r" fontAlgn="ctr">
                <a:lnSpc>
                  <a:spcPct val="95000"/>
                </a:lnSpc>
              </a:pPr>
              <a:r>
                <a:rPr lang="en-US" altLang="zh-CN" sz="2400">
                  <a:solidFill>
                    <a:srgbClr val="CC3300"/>
                  </a:solidFill>
                  <a:latin typeface="Times New Roman" pitchFamily="18" charset="0"/>
                </a:rPr>
                <a:t>a[7]</a:t>
              </a:r>
            </a:p>
          </p:txBody>
        </p:sp>
        <p:sp>
          <p:nvSpPr>
            <p:cNvPr id="51222" name="Rectangle 12"/>
            <p:cNvSpPr>
              <a:spLocks noChangeArrowheads="1"/>
            </p:cNvSpPr>
            <p:nvPr/>
          </p:nvSpPr>
          <p:spPr bwMode="auto">
            <a:xfrm>
              <a:off x="3858" y="1369"/>
              <a:ext cx="51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r" fontAlgn="ctr">
                <a:lnSpc>
                  <a:spcPct val="95000"/>
                </a:lnSpc>
              </a:pPr>
              <a:r>
                <a:rPr lang="en-US" altLang="zh-CN" sz="2400">
                  <a:solidFill>
                    <a:srgbClr val="CC3300"/>
                  </a:solidFill>
                  <a:latin typeface="Times New Roman" pitchFamily="18" charset="0"/>
                </a:rPr>
                <a:t>a[1]</a:t>
              </a:r>
            </a:p>
          </p:txBody>
        </p:sp>
        <p:sp>
          <p:nvSpPr>
            <p:cNvPr id="51223" name="Line 13"/>
            <p:cNvSpPr>
              <a:spLocks noChangeShapeType="1"/>
            </p:cNvSpPr>
            <p:nvPr/>
          </p:nvSpPr>
          <p:spPr bwMode="auto">
            <a:xfrm>
              <a:off x="4414" y="1632"/>
              <a:ext cx="9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224" name="Line 14"/>
            <p:cNvSpPr>
              <a:spLocks noChangeShapeType="1"/>
            </p:cNvSpPr>
            <p:nvPr/>
          </p:nvSpPr>
          <p:spPr bwMode="auto">
            <a:xfrm>
              <a:off x="4414" y="1872"/>
              <a:ext cx="9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225" name="Line 15"/>
            <p:cNvSpPr>
              <a:spLocks noChangeShapeType="1"/>
            </p:cNvSpPr>
            <p:nvPr/>
          </p:nvSpPr>
          <p:spPr bwMode="auto">
            <a:xfrm>
              <a:off x="4416" y="2592"/>
              <a:ext cx="9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226" name="Line 16"/>
            <p:cNvSpPr>
              <a:spLocks noChangeShapeType="1"/>
            </p:cNvSpPr>
            <p:nvPr/>
          </p:nvSpPr>
          <p:spPr bwMode="auto">
            <a:xfrm>
              <a:off x="4416" y="2112"/>
              <a:ext cx="9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227" name="Line 17"/>
            <p:cNvSpPr>
              <a:spLocks noChangeShapeType="1"/>
            </p:cNvSpPr>
            <p:nvPr/>
          </p:nvSpPr>
          <p:spPr bwMode="auto">
            <a:xfrm>
              <a:off x="4414" y="2352"/>
              <a:ext cx="9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228" name="Rectangle 18"/>
            <p:cNvSpPr>
              <a:spLocks noChangeArrowheads="1"/>
            </p:cNvSpPr>
            <p:nvPr/>
          </p:nvSpPr>
          <p:spPr bwMode="auto">
            <a:xfrm>
              <a:off x="3853" y="2271"/>
              <a:ext cx="513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r" fontAlgn="ctr">
                <a:lnSpc>
                  <a:spcPct val="95000"/>
                </a:lnSpc>
              </a:pPr>
              <a:r>
                <a:rPr lang="en-US" altLang="zh-CN" sz="2400">
                  <a:solidFill>
                    <a:srgbClr val="CC3300"/>
                  </a:solidFill>
                  <a:latin typeface="Times New Roman" pitchFamily="18" charset="0"/>
                </a:rPr>
                <a:t>a[5]</a:t>
              </a:r>
            </a:p>
          </p:txBody>
        </p:sp>
        <p:sp>
          <p:nvSpPr>
            <p:cNvPr id="51229" name="Rectangle 19"/>
            <p:cNvSpPr>
              <a:spLocks noChangeArrowheads="1"/>
            </p:cNvSpPr>
            <p:nvPr/>
          </p:nvSpPr>
          <p:spPr bwMode="auto">
            <a:xfrm>
              <a:off x="3853" y="3002"/>
              <a:ext cx="513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r" fontAlgn="ctr">
                <a:lnSpc>
                  <a:spcPct val="95000"/>
                </a:lnSpc>
              </a:pPr>
              <a:r>
                <a:rPr lang="en-US" altLang="zh-CN" sz="2400">
                  <a:solidFill>
                    <a:srgbClr val="CC3300"/>
                  </a:solidFill>
                  <a:latin typeface="Times New Roman" pitchFamily="18" charset="0"/>
                </a:rPr>
                <a:t>a[8]</a:t>
              </a:r>
            </a:p>
          </p:txBody>
        </p:sp>
        <p:sp>
          <p:nvSpPr>
            <p:cNvPr id="51230" name="Rectangle 20"/>
            <p:cNvSpPr>
              <a:spLocks noChangeArrowheads="1"/>
            </p:cNvSpPr>
            <p:nvPr/>
          </p:nvSpPr>
          <p:spPr bwMode="auto">
            <a:xfrm>
              <a:off x="3853" y="3241"/>
              <a:ext cx="51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r" fontAlgn="ctr">
                <a:lnSpc>
                  <a:spcPct val="95000"/>
                </a:lnSpc>
              </a:pPr>
              <a:r>
                <a:rPr lang="en-US" altLang="zh-CN" sz="2400">
                  <a:solidFill>
                    <a:srgbClr val="CC3300"/>
                  </a:solidFill>
                  <a:latin typeface="Times New Roman" pitchFamily="18" charset="0"/>
                </a:rPr>
                <a:t>a[9]</a:t>
              </a:r>
            </a:p>
          </p:txBody>
        </p:sp>
        <p:sp>
          <p:nvSpPr>
            <p:cNvPr id="51231" name="Line 21"/>
            <p:cNvSpPr>
              <a:spLocks noChangeShapeType="1"/>
            </p:cNvSpPr>
            <p:nvPr/>
          </p:nvSpPr>
          <p:spPr bwMode="auto">
            <a:xfrm>
              <a:off x="4414" y="2832"/>
              <a:ext cx="9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232" name="Line 22"/>
            <p:cNvSpPr>
              <a:spLocks noChangeShapeType="1"/>
            </p:cNvSpPr>
            <p:nvPr/>
          </p:nvSpPr>
          <p:spPr bwMode="auto">
            <a:xfrm>
              <a:off x="4414" y="3072"/>
              <a:ext cx="9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233" name="Line 23"/>
            <p:cNvSpPr>
              <a:spLocks noChangeShapeType="1"/>
            </p:cNvSpPr>
            <p:nvPr/>
          </p:nvSpPr>
          <p:spPr bwMode="auto">
            <a:xfrm>
              <a:off x="4414" y="3312"/>
              <a:ext cx="9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234" name="Rectangle 24"/>
            <p:cNvSpPr>
              <a:spLocks noChangeArrowheads="1"/>
            </p:cNvSpPr>
            <p:nvPr/>
          </p:nvSpPr>
          <p:spPr bwMode="auto">
            <a:xfrm>
              <a:off x="4203" y="855"/>
              <a:ext cx="1075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r" fontAlgn="ctr">
                <a:lnSpc>
                  <a:spcPct val="95000"/>
                </a:lnSpc>
              </a:pPr>
              <a:r>
                <a:rPr lang="en-US" altLang="zh-CN">
                  <a:solidFill>
                    <a:srgbClr val="CC3300"/>
                  </a:solidFill>
                  <a:latin typeface="Times New Roman" pitchFamily="18" charset="0"/>
                </a:rPr>
                <a:t>memory</a:t>
              </a:r>
            </a:p>
          </p:txBody>
        </p:sp>
      </p:grpSp>
      <p:grpSp>
        <p:nvGrpSpPr>
          <p:cNvPr id="127009" name="Group 33"/>
          <p:cNvGrpSpPr>
            <a:grpSpLocks/>
          </p:cNvGrpSpPr>
          <p:nvPr/>
        </p:nvGrpSpPr>
        <p:grpSpPr bwMode="auto">
          <a:xfrm>
            <a:off x="7308850" y="3675063"/>
            <a:ext cx="1195388" cy="3065462"/>
            <a:chOff x="4604" y="2315"/>
            <a:chExt cx="753" cy="1931"/>
          </a:xfrm>
        </p:grpSpPr>
        <p:sp>
          <p:nvSpPr>
            <p:cNvPr id="51208" name="Line 27"/>
            <p:cNvSpPr>
              <a:spLocks noChangeShapeType="1"/>
            </p:cNvSpPr>
            <p:nvPr/>
          </p:nvSpPr>
          <p:spPr bwMode="auto">
            <a:xfrm>
              <a:off x="4649" y="2387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9" name="Line 28"/>
            <p:cNvSpPr>
              <a:spLocks noChangeShapeType="1"/>
            </p:cNvSpPr>
            <p:nvPr/>
          </p:nvSpPr>
          <p:spPr bwMode="auto">
            <a:xfrm>
              <a:off x="4604" y="4246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0" name="Line 29"/>
            <p:cNvSpPr>
              <a:spLocks noChangeShapeType="1"/>
            </p:cNvSpPr>
            <p:nvPr/>
          </p:nvSpPr>
          <p:spPr bwMode="auto">
            <a:xfrm>
              <a:off x="4876" y="2387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1" name="Line 30"/>
            <p:cNvSpPr>
              <a:spLocks noChangeShapeType="1"/>
            </p:cNvSpPr>
            <p:nvPr/>
          </p:nvSpPr>
          <p:spPr bwMode="auto">
            <a:xfrm flipV="1">
              <a:off x="4857" y="3304"/>
              <a:ext cx="0" cy="9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2" name="Text Box 31"/>
            <p:cNvSpPr txBox="1">
              <a:spLocks noChangeArrowheads="1"/>
            </p:cNvSpPr>
            <p:nvPr/>
          </p:nvSpPr>
          <p:spPr bwMode="auto">
            <a:xfrm>
              <a:off x="5040" y="2315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p</a:t>
              </a:r>
            </a:p>
          </p:txBody>
        </p:sp>
        <p:sp>
          <p:nvSpPr>
            <p:cNvPr id="51213" name="Text Box 32"/>
            <p:cNvSpPr txBox="1">
              <a:spLocks noChangeArrowheads="1"/>
            </p:cNvSpPr>
            <p:nvPr/>
          </p:nvSpPr>
          <p:spPr bwMode="auto">
            <a:xfrm>
              <a:off x="5012" y="3974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q</a:t>
              </a:r>
            </a:p>
          </p:txBody>
        </p:sp>
      </p:grpSp>
      <p:sp>
        <p:nvSpPr>
          <p:cNvPr id="51207" name="动作按钮: 第一张 1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7056438" y="0"/>
            <a:ext cx="654050" cy="69215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333375"/>
            <a:ext cx="56896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练习：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76400"/>
            <a:ext cx="7545388" cy="3886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en-US" altLang="zh-CN" b="1" dirty="0"/>
              <a:t>1. </a:t>
            </a:r>
            <a:r>
              <a:rPr lang="zh-CN" altLang="en-US" b="1" dirty="0"/>
              <a:t>若有说明： </a:t>
            </a:r>
            <a:r>
              <a:rPr lang="en-US" altLang="zh-CN" b="1" dirty="0" err="1"/>
              <a:t>int</a:t>
            </a:r>
            <a:r>
              <a:rPr lang="en-US" altLang="zh-CN" b="1" dirty="0"/>
              <a:t> n=2,*p=&amp;n,*q=p;</a:t>
            </a:r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r>
              <a:rPr lang="zh-CN" altLang="en-US" b="1" dirty="0"/>
              <a:t>则以下非法的赋值语句是（   ）。</a:t>
            </a:r>
            <a:endParaRPr lang="en-US" altLang="zh-CN" b="1" dirty="0"/>
          </a:p>
          <a:p>
            <a:pPr marL="609600" indent="-609600">
              <a:lnSpc>
                <a:spcPct val="90000"/>
              </a:lnSpc>
              <a:buFontTx/>
              <a:buNone/>
              <a:defRPr/>
            </a:pPr>
            <a:endParaRPr lang="zh-CN" altLang="en-US" b="1" dirty="0"/>
          </a:p>
          <a:p>
            <a:pPr marL="609600" indent="-609600">
              <a:lnSpc>
                <a:spcPct val="90000"/>
              </a:lnSpc>
              <a:buFontTx/>
              <a:buAutoNum type="alphaUcPeriod"/>
              <a:defRPr/>
            </a:pPr>
            <a:r>
              <a:rPr lang="zh-CN" altLang="en-US" b="1" dirty="0"/>
              <a:t>   *</a:t>
            </a:r>
            <a:r>
              <a:rPr lang="en-US" altLang="zh-CN" b="1" dirty="0"/>
              <a:t>p=*q;           B.   n=*q;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zh-CN" b="1" dirty="0"/>
              <a:t>C.    p=n;             D.   p=q;</a:t>
            </a:r>
          </a:p>
          <a:p>
            <a:pPr marL="0" indent="0">
              <a:buFontTx/>
              <a:buNone/>
              <a:defRPr/>
            </a:pPr>
            <a:endParaRPr lang="zh-CN" altLang="en-US" dirty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F8808AED-6806-496A-9525-BC551EA492E4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52</a:t>
            </a:fld>
            <a:r>
              <a:rPr lang="zh-CN" altLang="en-US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30699F8A-E43D-4A6F-A952-C6BAA1BB8773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53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468313" y="692150"/>
            <a:ext cx="8424862" cy="412115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b="0">
                <a:latin typeface="Arial" charset="0"/>
                <a:ea typeface="黑体" pitchFamily="2" charset="-122"/>
              </a:rPr>
              <a:t>返回指针的函数定义形式：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66"/>
                </a:solidFill>
                <a:latin typeface="Arial" charset="0"/>
                <a:ea typeface="黑体" pitchFamily="2" charset="-122"/>
              </a:rPr>
              <a:t>类型说明符  </a:t>
            </a:r>
            <a:r>
              <a:rPr lang="zh-CN" altLang="en-US">
                <a:solidFill>
                  <a:srgbClr val="CC0000"/>
                </a:solidFill>
                <a:latin typeface="Arial" charset="0"/>
                <a:ea typeface="黑体" pitchFamily="2" charset="-122"/>
              </a:rPr>
              <a:t>*</a:t>
            </a:r>
            <a:r>
              <a:rPr lang="zh-CN" altLang="en-US">
                <a:solidFill>
                  <a:srgbClr val="000066"/>
                </a:solidFill>
                <a:latin typeface="Arial" charset="0"/>
                <a:ea typeface="黑体" pitchFamily="2" charset="-122"/>
              </a:rPr>
              <a:t>函数名</a:t>
            </a:r>
            <a:r>
              <a:rPr lang="en-US" altLang="zh-CN">
                <a:solidFill>
                  <a:srgbClr val="000066"/>
                </a:solidFill>
                <a:latin typeface="Arial" charset="0"/>
                <a:ea typeface="黑体" pitchFamily="2" charset="-122"/>
              </a:rPr>
              <a:t>([</a:t>
            </a:r>
            <a:r>
              <a:rPr lang="zh-CN" altLang="en-US">
                <a:solidFill>
                  <a:srgbClr val="000066"/>
                </a:solidFill>
                <a:latin typeface="Arial" charset="0"/>
                <a:ea typeface="黑体" pitchFamily="2" charset="-122"/>
              </a:rPr>
              <a:t>形式参数表</a:t>
            </a:r>
            <a:r>
              <a:rPr lang="en-US" altLang="zh-CN">
                <a:solidFill>
                  <a:srgbClr val="000066"/>
                </a:solidFill>
                <a:latin typeface="Arial" charset="0"/>
                <a:ea typeface="黑体" pitchFamily="2" charset="-122"/>
              </a:rPr>
              <a:t>])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66"/>
                </a:solidFill>
                <a:latin typeface="Arial" charset="0"/>
                <a:ea typeface="黑体" pitchFamily="2" charset="-122"/>
              </a:rPr>
              <a:t>                </a:t>
            </a:r>
            <a:r>
              <a:rPr lang="en-US" altLang="zh-CN" b="0">
                <a:latin typeface="Arial" charset="0"/>
                <a:ea typeface="黑体" pitchFamily="2" charset="-122"/>
              </a:rPr>
              <a:t> {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b="0">
                <a:latin typeface="Arial" charset="0"/>
                <a:ea typeface="黑体" pitchFamily="2" charset="-122"/>
              </a:rPr>
              <a:t>                    [</a:t>
            </a:r>
            <a:r>
              <a:rPr lang="zh-CN" altLang="en-US" b="0">
                <a:latin typeface="Arial" charset="0"/>
                <a:ea typeface="黑体" pitchFamily="2" charset="-122"/>
              </a:rPr>
              <a:t>说明部分</a:t>
            </a:r>
            <a:r>
              <a:rPr lang="en-US" altLang="zh-CN" b="0">
                <a:latin typeface="Arial" charset="0"/>
                <a:ea typeface="黑体" pitchFamily="2" charset="-122"/>
              </a:rPr>
              <a:t>]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b="0">
                <a:latin typeface="Arial" charset="0"/>
                <a:ea typeface="黑体" pitchFamily="2" charset="-122"/>
              </a:rPr>
              <a:t>                    </a:t>
            </a:r>
            <a:r>
              <a:rPr lang="zh-CN" altLang="en-US" b="0">
                <a:latin typeface="Arial" charset="0"/>
                <a:ea typeface="黑体" pitchFamily="2" charset="-122"/>
              </a:rPr>
              <a:t>语句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b="0">
                <a:latin typeface="Arial" charset="0"/>
                <a:ea typeface="黑体" pitchFamily="2" charset="-122"/>
              </a:rPr>
              <a:t>                  </a:t>
            </a:r>
            <a:r>
              <a:rPr lang="en-US" altLang="zh-CN" b="0">
                <a:latin typeface="Arial" charset="0"/>
                <a:ea typeface="黑体" pitchFamily="2" charset="-122"/>
              </a:rPr>
              <a:t>}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b="0">
                <a:latin typeface="Arial" charset="0"/>
                <a:ea typeface="黑体" pitchFamily="2" charset="-122"/>
              </a:rPr>
              <a:t>说明</a:t>
            </a:r>
            <a:r>
              <a:rPr lang="en-US" altLang="zh-CN" b="0">
                <a:latin typeface="Arial" charset="0"/>
                <a:ea typeface="黑体" pitchFamily="2" charset="-122"/>
              </a:rPr>
              <a:t>: </a:t>
            </a:r>
            <a:r>
              <a:rPr lang="zh-CN" altLang="en-US" b="0">
                <a:latin typeface="Arial" charset="0"/>
                <a:ea typeface="黑体" pitchFamily="2" charset="-122"/>
              </a:rPr>
              <a:t>表示函数的返回值是一个指针</a:t>
            </a:r>
            <a:r>
              <a:rPr lang="en-US" altLang="zh-CN" b="0">
                <a:latin typeface="Arial" charset="0"/>
                <a:ea typeface="黑体" pitchFamily="2" charset="-122"/>
              </a:rPr>
              <a:t>,</a:t>
            </a:r>
            <a:r>
              <a:rPr lang="zh-CN" altLang="en-US" b="0">
                <a:latin typeface="Arial" charset="0"/>
                <a:ea typeface="黑体" pitchFamily="2" charset="-122"/>
              </a:rPr>
              <a:t>其他和一般函数相同</a:t>
            </a:r>
            <a:r>
              <a:rPr lang="en-US" altLang="zh-CN" b="0">
                <a:latin typeface="Arial" charset="0"/>
                <a:ea typeface="黑体" pitchFamily="2" charset="-122"/>
              </a:rPr>
              <a:t>.</a:t>
            </a: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468313" y="115888"/>
            <a:ext cx="7772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/>
            <a:r>
              <a:rPr kumimoji="0" lang="en-US" altLang="zh-CN" sz="3200">
                <a:solidFill>
                  <a:schemeClr val="tx2"/>
                </a:solidFill>
                <a:latin typeface="Times New Roman" pitchFamily="18" charset="0"/>
              </a:rPr>
              <a:t>9.4.3  </a:t>
            </a:r>
            <a:r>
              <a:rPr kumimoji="0" lang="zh-CN" altLang="en-US" sz="3200">
                <a:solidFill>
                  <a:schemeClr val="tx2"/>
                </a:solidFill>
                <a:latin typeface="Times New Roman" pitchFamily="18" charset="0"/>
              </a:rPr>
              <a:t>返回指针的函数</a:t>
            </a:r>
            <a:endParaRPr kumimoji="0" lang="zh-CN" altLang="en-US" sz="3200" b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611188" y="4797425"/>
            <a:ext cx="8208962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3200">
                <a:latin typeface="Times New Roman" pitchFamily="18" charset="0"/>
              </a:rPr>
              <a:t>如   </a:t>
            </a:r>
            <a:r>
              <a:rPr kumimoji="0" lang="en-US" altLang="zh-CN" sz="3200">
                <a:latin typeface="Times New Roman" pitchFamily="18" charset="0"/>
              </a:rPr>
              <a:t>int   * f(int  x , int  y)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3200">
                <a:latin typeface="Times New Roman" pitchFamily="18" charset="0"/>
              </a:rPr>
              <a:t>        {……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3200">
                <a:latin typeface="Times New Roman" pitchFamily="18" charset="0"/>
              </a:rPr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5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5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5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5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5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5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animBg="1" autoUpdateAnimBg="0"/>
      <p:bldP spid="135171" grpId="0" autoUpdateAnimBg="0"/>
      <p:bldP spid="135174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671D2B41-FAEA-42B0-8FE5-5C89FC50654C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54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8359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[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</a:rPr>
              <a:t>9-9</a:t>
            </a:r>
            <a:r>
              <a:rPr lang="en-US" altLang="zh-CN" sz="2400">
                <a:latin typeface="Times New Roman" pitchFamily="18" charset="0"/>
              </a:rPr>
              <a:t>]  </a:t>
            </a:r>
            <a:r>
              <a:rPr lang="zh-CN" altLang="en-US" sz="2400">
                <a:latin typeface="Times New Roman" pitchFamily="18" charset="0"/>
              </a:rPr>
              <a:t>在给定的字符串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  <a:r>
              <a:rPr lang="zh-CN" altLang="en-US" sz="2400">
                <a:latin typeface="Times New Roman" pitchFamily="18" charset="0"/>
              </a:rPr>
              <a:t>中寻找一个特定的字符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，若找到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，则返回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在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  <a:r>
              <a:rPr lang="zh-CN" altLang="en-US" sz="2400">
                <a:latin typeface="Times New Roman" pitchFamily="18" charset="0"/>
              </a:rPr>
              <a:t>中第一次出现的地址，并把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  <a:r>
              <a:rPr lang="zh-CN" altLang="en-US" sz="2400">
                <a:latin typeface="Times New Roman" pitchFamily="18" charset="0"/>
              </a:rPr>
              <a:t>中该字符和该字符之前的字符按逆序输出。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250825" y="1484313"/>
            <a:ext cx="4392613" cy="350043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#include &lt;stdio.h&gt;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char  </a:t>
            </a:r>
            <a:r>
              <a:rPr lang="en-US" altLang="zh-CN" sz="2400">
                <a:solidFill>
                  <a:srgbClr val="CC3300"/>
                </a:solidFill>
                <a:latin typeface="Arial" charset="0"/>
              </a:rPr>
              <a:t>*</a:t>
            </a:r>
            <a:r>
              <a:rPr lang="en-US" altLang="zh-CN" sz="2400">
                <a:latin typeface="Arial" charset="0"/>
              </a:rPr>
              <a:t>str(char  *s, char  x)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{   int c=0;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     while(x!=s[c]&amp;&amp;s[c]!=‘\0’) 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            c++;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     return (</a:t>
            </a:r>
            <a:r>
              <a:rPr lang="en-US" altLang="zh-CN" sz="2400">
                <a:solidFill>
                  <a:srgbClr val="CC3300"/>
                </a:solidFill>
                <a:latin typeface="Arial" charset="0"/>
              </a:rPr>
              <a:t>&amp;</a:t>
            </a:r>
            <a:r>
              <a:rPr lang="en-US" altLang="zh-CN" sz="2400">
                <a:latin typeface="Arial" charset="0"/>
              </a:rPr>
              <a:t>s[c]);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 }</a:t>
            </a:r>
          </a:p>
        </p:txBody>
      </p:sp>
      <p:sp>
        <p:nvSpPr>
          <p:cNvPr id="68613" name="Text Box 4"/>
          <p:cNvSpPr txBox="1">
            <a:spLocks noChangeArrowheads="1"/>
          </p:cNvSpPr>
          <p:nvPr/>
        </p:nvSpPr>
        <p:spPr bwMode="auto">
          <a:xfrm>
            <a:off x="4652737" y="1124744"/>
            <a:ext cx="4321175" cy="53625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>
                <a:latin typeface="Arial" charset="0"/>
              </a:rPr>
              <a:t>main( )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>
                <a:latin typeface="Arial" charset="0"/>
              </a:rPr>
              <a:t>{  char s[40], *p, x,;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>
                <a:latin typeface="Arial" charset="0"/>
              </a:rPr>
              <a:t>      gets(s);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>
                <a:latin typeface="Arial" charset="0"/>
              </a:rPr>
              <a:t>      x=</a:t>
            </a:r>
            <a:r>
              <a:rPr lang="en-US" altLang="zh-CN" sz="2400" dirty="0" err="1">
                <a:latin typeface="Arial" charset="0"/>
              </a:rPr>
              <a:t>getchar</a:t>
            </a:r>
            <a:r>
              <a:rPr lang="en-US" altLang="zh-CN" sz="2400" dirty="0">
                <a:latin typeface="Arial" charset="0"/>
              </a:rPr>
              <a:t>( );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>
                <a:latin typeface="Arial" charset="0"/>
              </a:rPr>
              <a:t>      </a:t>
            </a:r>
            <a:r>
              <a:rPr lang="en-US" altLang="zh-CN" sz="2400" dirty="0">
                <a:solidFill>
                  <a:srgbClr val="FF3300"/>
                </a:solidFill>
                <a:latin typeface="Arial" charset="0"/>
              </a:rPr>
              <a:t>p=</a:t>
            </a:r>
            <a:r>
              <a:rPr lang="en-US" altLang="zh-CN" sz="2400" dirty="0" err="1">
                <a:solidFill>
                  <a:srgbClr val="FF3300"/>
                </a:solidFill>
                <a:latin typeface="Arial" charset="0"/>
              </a:rPr>
              <a:t>str</a:t>
            </a:r>
            <a:r>
              <a:rPr lang="en-US" altLang="zh-CN" sz="2400" dirty="0">
                <a:solidFill>
                  <a:srgbClr val="FF3300"/>
                </a:solidFill>
                <a:latin typeface="Arial" charset="0"/>
              </a:rPr>
              <a:t>(</a:t>
            </a:r>
            <a:r>
              <a:rPr lang="en-US" altLang="zh-CN" sz="2400" dirty="0" err="1">
                <a:solidFill>
                  <a:srgbClr val="FF3300"/>
                </a:solidFill>
                <a:latin typeface="Arial" charset="0"/>
              </a:rPr>
              <a:t>s,x</a:t>
            </a:r>
            <a:r>
              <a:rPr lang="en-US" altLang="zh-CN" sz="2400" dirty="0">
                <a:solidFill>
                  <a:srgbClr val="FF3300"/>
                </a:solidFill>
                <a:latin typeface="Arial" charset="0"/>
              </a:rPr>
              <a:t>);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>
                <a:latin typeface="Arial" charset="0"/>
              </a:rPr>
              <a:t>      if(</a:t>
            </a:r>
            <a:r>
              <a:rPr lang="en-US" altLang="zh-CN" sz="2400" dirty="0">
                <a:solidFill>
                  <a:srgbClr val="CC0000"/>
                </a:solidFill>
                <a:latin typeface="Arial" charset="0"/>
              </a:rPr>
              <a:t>*p</a:t>
            </a:r>
            <a:r>
              <a:rPr lang="en-US" altLang="zh-CN" sz="2400" dirty="0">
                <a:latin typeface="Arial" charset="0"/>
              </a:rPr>
              <a:t>) 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>
                <a:latin typeface="Arial" charset="0"/>
              </a:rPr>
              <a:t>      {  </a:t>
            </a:r>
            <a:r>
              <a:rPr lang="en-US" altLang="zh-CN" sz="2400" dirty="0" err="1">
                <a:latin typeface="Arial" charset="0"/>
              </a:rPr>
              <a:t>printf</a:t>
            </a:r>
            <a:r>
              <a:rPr lang="en-US" altLang="zh-CN" sz="2400" dirty="0">
                <a:latin typeface="Arial" charset="0"/>
              </a:rPr>
              <a:t>(″%c″,*p);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>
                <a:latin typeface="Arial" charset="0"/>
              </a:rPr>
              <a:t>          while(p-s)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>
                <a:latin typeface="Arial" charset="0"/>
              </a:rPr>
              <a:t>           {   p --;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>
                <a:latin typeface="Arial" charset="0"/>
              </a:rPr>
              <a:t>                </a:t>
            </a:r>
            <a:r>
              <a:rPr lang="en-US" altLang="zh-CN" sz="2400" dirty="0" err="1">
                <a:latin typeface="Arial" charset="0"/>
              </a:rPr>
              <a:t>printf</a:t>
            </a:r>
            <a:r>
              <a:rPr lang="en-US" altLang="zh-CN" sz="2400" dirty="0">
                <a:latin typeface="Arial" charset="0"/>
              </a:rPr>
              <a:t>(″%c″,*p);}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>
                <a:latin typeface="Arial" charset="0"/>
              </a:rPr>
              <a:t>       } 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>
                <a:latin typeface="Arial" charset="0"/>
              </a:rPr>
              <a:t>    else </a:t>
            </a:r>
            <a:r>
              <a:rPr lang="en-US" altLang="zh-CN" sz="2400" dirty="0" err="1">
                <a:latin typeface="Arial" charset="0"/>
              </a:rPr>
              <a:t>printf</a:t>
            </a:r>
            <a:r>
              <a:rPr lang="en-US" altLang="zh-CN" sz="2400" dirty="0">
                <a:latin typeface="Arial" charset="0"/>
              </a:rPr>
              <a:t>(″char %c not found″, x);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>
                <a:latin typeface="Arial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40B86BE8-35B3-4BE3-A4A2-623977DBC245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55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684213" y="0"/>
            <a:ext cx="80772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kumimoji="0" lang="en-US" altLang="zh-CN" sz="3200">
                <a:latin typeface="Times New Roman" pitchFamily="18" charset="0"/>
              </a:rPr>
              <a:t>9.5 </a:t>
            </a:r>
            <a:r>
              <a:rPr kumimoji="0" lang="zh-CN" altLang="en-US" sz="3200">
                <a:latin typeface="Times New Roman" pitchFamily="18" charset="0"/>
              </a:rPr>
              <a:t>指针与二维数组</a:t>
            </a:r>
            <a:endParaRPr kumimoji="0" lang="zh-CN" altLang="en-US" b="0">
              <a:latin typeface="Times New Roman" pitchFamily="18" charset="0"/>
            </a:endParaRP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468313" y="765175"/>
            <a:ext cx="845820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kumimoji="0" lang="en-US" altLang="zh-CN">
                <a:latin typeface="Times New Roman" pitchFamily="18" charset="0"/>
              </a:rPr>
              <a:t>9.5.1 </a:t>
            </a:r>
            <a:r>
              <a:rPr kumimoji="0" lang="zh-CN" altLang="en-US">
                <a:latin typeface="Times New Roman" pitchFamily="18" charset="0"/>
              </a:rPr>
              <a:t>二维数组的结构</a:t>
            </a:r>
          </a:p>
          <a:p>
            <a:pPr algn="just" eaLnBrk="1" hangingPunct="1"/>
            <a:r>
              <a:rPr kumimoji="0" lang="zh-CN" altLang="en-US">
                <a:solidFill>
                  <a:srgbClr val="006600"/>
                </a:solidFill>
                <a:latin typeface="Times New Roman" pitchFamily="18" charset="0"/>
              </a:rPr>
              <a:t>        </a:t>
            </a:r>
            <a:r>
              <a:rPr kumimoji="0" lang="en-US" altLang="zh-CN">
                <a:latin typeface="Times New Roman" pitchFamily="18" charset="0"/>
              </a:rPr>
              <a:t>C</a:t>
            </a:r>
            <a:r>
              <a:rPr kumimoji="0" lang="zh-CN" altLang="en-US">
                <a:latin typeface="Times New Roman" pitchFamily="18" charset="0"/>
              </a:rPr>
              <a:t>支持多维数组，最常见的多维数组是二维数组。主要用于表示矩阵和二维表。</a:t>
            </a:r>
            <a:r>
              <a:rPr kumimoji="0" lang="zh-CN" altLang="en-US">
                <a:solidFill>
                  <a:srgbClr val="FF0000"/>
                </a:solidFill>
                <a:latin typeface="Times New Roman" pitchFamily="18" charset="0"/>
              </a:rPr>
              <a:t>元素按行优先顺序存。</a:t>
            </a:r>
            <a:r>
              <a:rPr kumimoji="0" lang="en-US" altLang="zh-CN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kumimoji="0" lang="zh-CN" altLang="en-US">
                <a:solidFill>
                  <a:srgbClr val="FF0000"/>
                </a:solidFill>
                <a:latin typeface="Times New Roman" pitchFamily="18" charset="0"/>
              </a:rPr>
              <a:t>内部处理机制</a:t>
            </a:r>
            <a:r>
              <a:rPr kumimoji="0" lang="zh-CN" altLang="en-US">
                <a:latin typeface="Times New Roman" pitchFamily="18" charset="0"/>
              </a:rPr>
              <a:t>将二维数组作为多个一维数组处理。</a:t>
            </a:r>
          </a:p>
          <a:p>
            <a:pPr algn="just" eaLnBrk="1" hangingPunct="1"/>
            <a:r>
              <a:rPr kumimoji="0" lang="zh-CN" altLang="en-US">
                <a:solidFill>
                  <a:srgbClr val="006600"/>
                </a:solidFill>
                <a:latin typeface="Times New Roman" pitchFamily="18" charset="0"/>
              </a:rPr>
              <a:t>        </a:t>
            </a:r>
            <a:r>
              <a:rPr kumimoji="0" lang="zh-CN" altLang="en-US">
                <a:latin typeface="Times New Roman" pitchFamily="18" charset="0"/>
              </a:rPr>
              <a:t>若有定义：</a:t>
            </a:r>
          </a:p>
          <a:p>
            <a:pPr algn="just" eaLnBrk="1" hangingPunct="1"/>
            <a:r>
              <a:rPr kumimoji="0" lang="zh-CN" altLang="en-US">
                <a:latin typeface="Times New Roman" pitchFamily="18" charset="0"/>
              </a:rPr>
              <a:t>            </a:t>
            </a:r>
            <a:r>
              <a:rPr kumimoji="0" lang="en-US" altLang="zh-CN">
                <a:solidFill>
                  <a:srgbClr val="CC0000"/>
                </a:solidFill>
                <a:latin typeface="Times New Roman" pitchFamily="18" charset="0"/>
              </a:rPr>
              <a:t>float *p, d[3][5];</a:t>
            </a:r>
            <a:endParaRPr lang="zh-CN" altLang="en-US">
              <a:latin typeface="Times New Roman" pitchFamily="18" charset="0"/>
            </a:endParaRPr>
          </a:p>
        </p:txBody>
      </p:sp>
      <p:graphicFrame>
        <p:nvGraphicFramePr>
          <p:cNvPr id="150585" name="Group 57"/>
          <p:cNvGraphicFramePr>
            <a:graphicFrameLocks noGrp="1"/>
          </p:cNvGraphicFramePr>
          <p:nvPr/>
        </p:nvGraphicFramePr>
        <p:xfrm>
          <a:off x="2339975" y="4797425"/>
          <a:ext cx="6553200" cy="1801813"/>
        </p:xfrm>
        <a:graphic>
          <a:graphicData uri="http://schemas.openxmlformats.org/drawingml/2006/table">
            <a:tbl>
              <a:tblPr/>
              <a:tblGrid>
                <a:gridCol w="131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1663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d[0][0]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d[0][1]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d[0][2]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d[0][3]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d[0][4]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d[1][0]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d[1][1]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d[1][2]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d[1][3]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d[1][4]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d[2][0]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d[2][1]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d[2][2]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d[2][3]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d[2][4]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0605" name="Group 77"/>
          <p:cNvGraphicFramePr>
            <a:graphicFrameLocks noGrp="1"/>
          </p:cNvGraphicFramePr>
          <p:nvPr/>
        </p:nvGraphicFramePr>
        <p:xfrm>
          <a:off x="900113" y="4868863"/>
          <a:ext cx="838200" cy="169227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d[2]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0598" name="Line 70"/>
          <p:cNvSpPr>
            <a:spLocks noChangeShapeType="1"/>
          </p:cNvSpPr>
          <p:nvPr/>
        </p:nvSpPr>
        <p:spPr bwMode="auto">
          <a:xfrm>
            <a:off x="1835150" y="4868863"/>
            <a:ext cx="533400" cy="0"/>
          </a:xfrm>
          <a:prstGeom prst="line">
            <a:avLst/>
          </a:prstGeom>
          <a:noFill/>
          <a:ln w="76200" cap="sq">
            <a:solidFill>
              <a:schemeClr val="accent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599" name="Line 71"/>
          <p:cNvSpPr>
            <a:spLocks noChangeShapeType="1"/>
          </p:cNvSpPr>
          <p:nvPr/>
        </p:nvSpPr>
        <p:spPr bwMode="auto">
          <a:xfrm>
            <a:off x="1763713" y="5373688"/>
            <a:ext cx="533400" cy="0"/>
          </a:xfrm>
          <a:prstGeom prst="line">
            <a:avLst/>
          </a:prstGeom>
          <a:noFill/>
          <a:ln w="76200" cap="sq">
            <a:solidFill>
              <a:schemeClr val="accent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600" name="Line 72"/>
          <p:cNvSpPr>
            <a:spLocks noChangeShapeType="1"/>
          </p:cNvSpPr>
          <p:nvPr/>
        </p:nvSpPr>
        <p:spPr bwMode="auto">
          <a:xfrm>
            <a:off x="1763713" y="6021388"/>
            <a:ext cx="533400" cy="0"/>
          </a:xfrm>
          <a:prstGeom prst="line">
            <a:avLst/>
          </a:prstGeom>
          <a:noFill/>
          <a:ln w="76200" cap="sq">
            <a:solidFill>
              <a:schemeClr val="accent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0603" name="Group 75"/>
          <p:cNvGrpSpPr>
            <a:grpSpLocks/>
          </p:cNvGrpSpPr>
          <p:nvPr/>
        </p:nvGrpSpPr>
        <p:grpSpPr bwMode="auto">
          <a:xfrm>
            <a:off x="0" y="4581525"/>
            <a:ext cx="928688" cy="457200"/>
            <a:chOff x="-9" y="2709"/>
            <a:chExt cx="585" cy="288"/>
          </a:xfrm>
        </p:grpSpPr>
        <p:sp>
          <p:nvSpPr>
            <p:cNvPr id="69681" name="Line 73"/>
            <p:cNvSpPr>
              <a:spLocks noChangeShapeType="1"/>
            </p:cNvSpPr>
            <p:nvPr/>
          </p:nvSpPr>
          <p:spPr bwMode="auto">
            <a:xfrm>
              <a:off x="240" y="2928"/>
              <a:ext cx="336" cy="0"/>
            </a:xfrm>
            <a:prstGeom prst="line">
              <a:avLst/>
            </a:prstGeom>
            <a:noFill/>
            <a:ln w="76200" cap="sq">
              <a:solidFill>
                <a:schemeClr val="accent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2" name="Text Box 74"/>
            <p:cNvSpPr txBox="1">
              <a:spLocks noChangeArrowheads="1"/>
            </p:cNvSpPr>
            <p:nvPr/>
          </p:nvSpPr>
          <p:spPr bwMode="auto">
            <a:xfrm>
              <a:off x="-9" y="2709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150606" name="AutoShape 78"/>
          <p:cNvSpPr>
            <a:spLocks/>
          </p:cNvSpPr>
          <p:nvPr/>
        </p:nvSpPr>
        <p:spPr bwMode="auto">
          <a:xfrm>
            <a:off x="4953000" y="2636838"/>
            <a:ext cx="4191000" cy="838200"/>
          </a:xfrm>
          <a:prstGeom prst="borderCallout1">
            <a:avLst>
              <a:gd name="adj1" fmla="val 13634"/>
              <a:gd name="adj2" fmla="val -1819"/>
              <a:gd name="adj3" fmla="val 66856"/>
              <a:gd name="adj4" fmla="val -19356"/>
            </a:avLst>
          </a:prstGeom>
          <a:solidFill>
            <a:srgbClr val="FFFF00"/>
          </a:solidFill>
          <a:ln w="28575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2400">
                <a:latin typeface="Times New Roman" pitchFamily="18" charset="0"/>
              </a:rPr>
              <a:t>可以把</a:t>
            </a:r>
            <a:r>
              <a:rPr lang="en-US" altLang="zh-CN" sz="2400">
                <a:latin typeface="Times New Roman" pitchFamily="18" charset="0"/>
              </a:rPr>
              <a:t>d</a:t>
            </a:r>
            <a:r>
              <a:rPr lang="zh-CN" altLang="en-US" sz="2400">
                <a:latin typeface="Times New Roman" pitchFamily="18" charset="0"/>
              </a:rPr>
              <a:t>看成是由</a:t>
            </a:r>
            <a:r>
              <a:rPr lang="en-US" altLang="zh-CN" sz="2400">
                <a:latin typeface="Times New Roman" pitchFamily="18" charset="0"/>
              </a:rPr>
              <a:t>3</a:t>
            </a:r>
            <a:r>
              <a:rPr lang="zh-CN" altLang="en-US" sz="2400">
                <a:latin typeface="Times New Roman" pitchFamily="18" charset="0"/>
              </a:rPr>
              <a:t>个一维数组组成，即</a:t>
            </a:r>
            <a:r>
              <a:rPr lang="en-US" altLang="zh-CN" sz="2400">
                <a:latin typeface="Times New Roman" pitchFamily="18" charset="0"/>
              </a:rPr>
              <a:t>d[0],d[1],d[2]</a:t>
            </a:r>
          </a:p>
        </p:txBody>
      </p:sp>
      <p:sp>
        <p:nvSpPr>
          <p:cNvPr id="61491" name="Text Box 51"/>
          <p:cNvSpPr txBox="1">
            <a:spLocks noChangeArrowheads="1"/>
          </p:cNvSpPr>
          <p:nvPr/>
        </p:nvSpPr>
        <p:spPr bwMode="auto">
          <a:xfrm>
            <a:off x="468313" y="3860800"/>
            <a:ext cx="8424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/>
              <a:t>d[0],d[1],d[2] </a:t>
            </a:r>
            <a:r>
              <a:rPr lang="zh-CN" altLang="en-US" sz="2400"/>
              <a:t>分别是一维数组名，即一维数组首地址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utoUpdateAnimBg="0"/>
      <p:bldP spid="150531" grpId="0" build="p" autoUpdateAnimBg="0"/>
      <p:bldP spid="150598" grpId="0" animBg="1"/>
      <p:bldP spid="150599" grpId="0" animBg="1"/>
      <p:bldP spid="150600" grpId="0" animBg="1"/>
      <p:bldP spid="150606" grpId="0" animBg="1" autoUpdateAnimBg="0"/>
      <p:bldP spid="6149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603093" y="6451600"/>
            <a:ext cx="2406650" cy="331787"/>
          </a:xfrm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ED5621B8-8A46-4455-BA87-F5CCC003C923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56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grpSp>
        <p:nvGrpSpPr>
          <p:cNvPr id="70659" name="Group 3"/>
          <p:cNvGrpSpPr>
            <a:grpSpLocks/>
          </p:cNvGrpSpPr>
          <p:nvPr/>
        </p:nvGrpSpPr>
        <p:grpSpPr bwMode="auto">
          <a:xfrm>
            <a:off x="7185025" y="2184400"/>
            <a:ext cx="1981200" cy="4572000"/>
            <a:chOff x="4512" y="336"/>
            <a:chExt cx="1248" cy="2880"/>
          </a:xfrm>
        </p:grpSpPr>
        <p:sp>
          <p:nvSpPr>
            <p:cNvPr id="70692" name="Text Box 4"/>
            <p:cNvSpPr txBox="1">
              <a:spLocks noChangeArrowheads="1"/>
            </p:cNvSpPr>
            <p:nvPr/>
          </p:nvSpPr>
          <p:spPr bwMode="auto">
            <a:xfrm>
              <a:off x="5210" y="645"/>
              <a:ext cx="550" cy="1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10000"/>
                </a:spcBef>
              </a:pPr>
              <a:r>
                <a:rPr lang="en-US" altLang="zh-CN" sz="1800">
                  <a:latin typeface="Times New Roman" pitchFamily="18" charset="0"/>
                </a:rPr>
                <a:t>a[0][0]</a:t>
              </a:r>
            </a:p>
            <a:p>
              <a:pPr algn="l" eaLnBrk="1" hangingPunct="1">
                <a:spcBef>
                  <a:spcPct val="10000"/>
                </a:spcBef>
              </a:pPr>
              <a:endParaRPr lang="en-US" altLang="zh-CN" sz="1800">
                <a:latin typeface="Times New Roman" pitchFamily="18" charset="0"/>
              </a:endParaRPr>
            </a:p>
            <a:p>
              <a:pPr algn="l" eaLnBrk="1" hangingPunct="1">
                <a:spcBef>
                  <a:spcPct val="10000"/>
                </a:spcBef>
              </a:pPr>
              <a:r>
                <a:rPr lang="en-US" altLang="zh-CN" sz="1800">
                  <a:latin typeface="Times New Roman" pitchFamily="18" charset="0"/>
                </a:rPr>
                <a:t>a[0][1]</a:t>
              </a:r>
            </a:p>
            <a:p>
              <a:pPr algn="l" eaLnBrk="1" hangingPunct="1">
                <a:spcBef>
                  <a:spcPct val="10000"/>
                </a:spcBef>
              </a:pPr>
              <a:endParaRPr lang="en-US" altLang="zh-CN" sz="1800">
                <a:latin typeface="Times New Roman" pitchFamily="18" charset="0"/>
              </a:endParaRPr>
            </a:p>
            <a:p>
              <a:pPr algn="l" eaLnBrk="1" hangingPunct="1">
                <a:spcBef>
                  <a:spcPct val="10000"/>
                </a:spcBef>
              </a:pPr>
              <a:r>
                <a:rPr lang="en-US" altLang="zh-CN" sz="1800">
                  <a:latin typeface="Times New Roman" pitchFamily="18" charset="0"/>
                </a:rPr>
                <a:t>a[0][2]</a:t>
              </a:r>
            </a:p>
            <a:p>
              <a:pPr algn="l" eaLnBrk="1" hangingPunct="1">
                <a:spcBef>
                  <a:spcPct val="10000"/>
                </a:spcBef>
              </a:pPr>
              <a:endParaRPr lang="en-US" altLang="zh-CN" sz="1800">
                <a:latin typeface="Times New Roman" pitchFamily="18" charset="0"/>
              </a:endParaRPr>
            </a:p>
            <a:p>
              <a:pPr algn="l" eaLnBrk="1" hangingPunct="1">
                <a:spcBef>
                  <a:spcPct val="10000"/>
                </a:spcBef>
              </a:pPr>
              <a:r>
                <a:rPr lang="en-US" altLang="zh-CN" sz="1800">
                  <a:latin typeface="Times New Roman" pitchFamily="18" charset="0"/>
                </a:rPr>
                <a:t>a[1][0]</a:t>
              </a:r>
            </a:p>
          </p:txBody>
        </p:sp>
        <p:sp>
          <p:nvSpPr>
            <p:cNvPr id="70693" name="Text Box 5"/>
            <p:cNvSpPr txBox="1">
              <a:spLocks noChangeArrowheads="1"/>
            </p:cNvSpPr>
            <p:nvPr/>
          </p:nvSpPr>
          <p:spPr bwMode="auto">
            <a:xfrm>
              <a:off x="5210" y="2127"/>
              <a:ext cx="550" cy="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10000"/>
                </a:spcBef>
              </a:pPr>
              <a:r>
                <a:rPr lang="en-US" altLang="zh-CN" sz="1800">
                  <a:latin typeface="Times New Roman" pitchFamily="18" charset="0"/>
                </a:rPr>
                <a:t>a[1][1]</a:t>
              </a:r>
            </a:p>
            <a:p>
              <a:pPr algn="l" eaLnBrk="1" hangingPunct="1">
                <a:spcBef>
                  <a:spcPct val="10000"/>
                </a:spcBef>
              </a:pPr>
              <a:endParaRPr lang="en-US" altLang="zh-CN" sz="1800">
                <a:latin typeface="Times New Roman" pitchFamily="18" charset="0"/>
              </a:endParaRPr>
            </a:p>
            <a:p>
              <a:pPr algn="l" eaLnBrk="1" hangingPunct="1">
                <a:spcBef>
                  <a:spcPct val="10000"/>
                </a:spcBef>
              </a:pPr>
              <a:r>
                <a:rPr lang="en-US" altLang="zh-CN" sz="1800">
                  <a:latin typeface="Times New Roman" pitchFamily="18" charset="0"/>
                </a:rPr>
                <a:t>a[1][2]</a:t>
              </a:r>
            </a:p>
            <a:p>
              <a:pPr algn="l" eaLnBrk="1" hangingPunct="1">
                <a:spcBef>
                  <a:spcPct val="10000"/>
                </a:spcBef>
              </a:pPr>
              <a:endParaRPr lang="en-US" altLang="zh-CN" sz="1800">
                <a:latin typeface="Times New Roman" pitchFamily="18" charset="0"/>
              </a:endParaRPr>
            </a:p>
          </p:txBody>
        </p:sp>
        <p:grpSp>
          <p:nvGrpSpPr>
            <p:cNvPr id="70694" name="Group 6"/>
            <p:cNvGrpSpPr>
              <a:grpSpLocks/>
            </p:cNvGrpSpPr>
            <p:nvPr/>
          </p:nvGrpSpPr>
          <p:grpSpPr bwMode="auto">
            <a:xfrm>
              <a:off x="4512" y="336"/>
              <a:ext cx="759" cy="2880"/>
              <a:chOff x="4512" y="336"/>
              <a:chExt cx="759" cy="2880"/>
            </a:xfrm>
          </p:grpSpPr>
          <p:grpSp>
            <p:nvGrpSpPr>
              <p:cNvPr id="70695" name="Group 7"/>
              <p:cNvGrpSpPr>
                <a:grpSpLocks/>
              </p:cNvGrpSpPr>
              <p:nvPr/>
            </p:nvGrpSpPr>
            <p:grpSpPr bwMode="auto">
              <a:xfrm>
                <a:off x="4512" y="336"/>
                <a:ext cx="576" cy="1920"/>
                <a:chOff x="4752" y="576"/>
                <a:chExt cx="576" cy="1920"/>
              </a:xfrm>
            </p:grpSpPr>
            <p:sp>
              <p:nvSpPr>
                <p:cNvPr id="684040" name="Rectangle 8"/>
                <p:cNvSpPr>
                  <a:spLocks noChangeArrowheads="1"/>
                </p:cNvSpPr>
                <p:nvPr/>
              </p:nvSpPr>
              <p:spPr bwMode="auto">
                <a:xfrm>
                  <a:off x="4752" y="960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4041" name="Rectangle 9"/>
                <p:cNvSpPr>
                  <a:spLocks noChangeArrowheads="1"/>
                </p:cNvSpPr>
                <p:nvPr/>
              </p:nvSpPr>
              <p:spPr bwMode="auto">
                <a:xfrm>
                  <a:off x="4752" y="1152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4042" name="Rectangle 10"/>
                <p:cNvSpPr>
                  <a:spLocks noChangeArrowheads="1"/>
                </p:cNvSpPr>
                <p:nvPr/>
              </p:nvSpPr>
              <p:spPr bwMode="auto">
                <a:xfrm>
                  <a:off x="4752" y="1344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4043" name="Rectangle 11"/>
                <p:cNvSpPr>
                  <a:spLocks noChangeArrowheads="1"/>
                </p:cNvSpPr>
                <p:nvPr/>
              </p:nvSpPr>
              <p:spPr bwMode="auto">
                <a:xfrm>
                  <a:off x="4752" y="1536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4044" name="Rectangle 12"/>
                <p:cNvSpPr>
                  <a:spLocks noChangeArrowheads="1"/>
                </p:cNvSpPr>
                <p:nvPr/>
              </p:nvSpPr>
              <p:spPr bwMode="auto">
                <a:xfrm>
                  <a:off x="4752" y="1728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4045" name="Rectangle 13"/>
                <p:cNvSpPr>
                  <a:spLocks noChangeArrowheads="1"/>
                </p:cNvSpPr>
                <p:nvPr/>
              </p:nvSpPr>
              <p:spPr bwMode="auto">
                <a:xfrm>
                  <a:off x="4752" y="1920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4046" name="Rectangle 14"/>
                <p:cNvSpPr>
                  <a:spLocks noChangeArrowheads="1"/>
                </p:cNvSpPr>
                <p:nvPr/>
              </p:nvSpPr>
              <p:spPr bwMode="auto">
                <a:xfrm>
                  <a:off x="4752" y="2112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4047" name="Rectangle 15"/>
                <p:cNvSpPr>
                  <a:spLocks noChangeArrowheads="1"/>
                </p:cNvSpPr>
                <p:nvPr/>
              </p:nvSpPr>
              <p:spPr bwMode="auto">
                <a:xfrm>
                  <a:off x="4752" y="2304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4048" name="Rectangle 16"/>
                <p:cNvSpPr>
                  <a:spLocks noChangeArrowheads="1"/>
                </p:cNvSpPr>
                <p:nvPr/>
              </p:nvSpPr>
              <p:spPr bwMode="auto">
                <a:xfrm>
                  <a:off x="4752" y="768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4049" name="Rectangle 17"/>
                <p:cNvSpPr>
                  <a:spLocks noChangeArrowheads="1"/>
                </p:cNvSpPr>
                <p:nvPr/>
              </p:nvSpPr>
              <p:spPr bwMode="auto">
                <a:xfrm>
                  <a:off x="4752" y="576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684050" name="AutoShape 18"/>
              <p:cNvSpPr>
                <a:spLocks/>
              </p:cNvSpPr>
              <p:nvPr/>
            </p:nvSpPr>
            <p:spPr bwMode="auto">
              <a:xfrm>
                <a:off x="5088" y="609"/>
                <a:ext cx="183" cy="288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4051" name="AutoShape 19"/>
              <p:cNvSpPr>
                <a:spLocks/>
              </p:cNvSpPr>
              <p:nvPr/>
            </p:nvSpPr>
            <p:spPr bwMode="auto">
              <a:xfrm>
                <a:off x="5088" y="993"/>
                <a:ext cx="183" cy="288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4052" name="AutoShape 20"/>
              <p:cNvSpPr>
                <a:spLocks/>
              </p:cNvSpPr>
              <p:nvPr/>
            </p:nvSpPr>
            <p:spPr bwMode="auto">
              <a:xfrm>
                <a:off x="5088" y="1377"/>
                <a:ext cx="183" cy="288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4053" name="AutoShape 21"/>
              <p:cNvSpPr>
                <a:spLocks/>
              </p:cNvSpPr>
              <p:nvPr/>
            </p:nvSpPr>
            <p:spPr bwMode="auto">
              <a:xfrm>
                <a:off x="5088" y="1750"/>
                <a:ext cx="183" cy="288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4054" name="Rectangle 22"/>
              <p:cNvSpPr>
                <a:spLocks noChangeArrowheads="1"/>
              </p:cNvSpPr>
              <p:nvPr/>
            </p:nvSpPr>
            <p:spPr bwMode="auto">
              <a:xfrm>
                <a:off x="4512" y="2640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4055" name="Rectangle 23"/>
              <p:cNvSpPr>
                <a:spLocks noChangeArrowheads="1"/>
              </p:cNvSpPr>
              <p:nvPr/>
            </p:nvSpPr>
            <p:spPr bwMode="auto">
              <a:xfrm>
                <a:off x="4512" y="2832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4056" name="Rectangle 24"/>
              <p:cNvSpPr>
                <a:spLocks noChangeArrowheads="1"/>
              </p:cNvSpPr>
              <p:nvPr/>
            </p:nvSpPr>
            <p:spPr bwMode="auto">
              <a:xfrm>
                <a:off x="4512" y="3024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4057" name="Rectangle 25"/>
              <p:cNvSpPr>
                <a:spLocks noChangeArrowheads="1"/>
              </p:cNvSpPr>
              <p:nvPr/>
            </p:nvSpPr>
            <p:spPr bwMode="auto">
              <a:xfrm>
                <a:off x="4512" y="2448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4058" name="Rectangle 26"/>
              <p:cNvSpPr>
                <a:spLocks noChangeArrowheads="1"/>
              </p:cNvSpPr>
              <p:nvPr/>
            </p:nvSpPr>
            <p:spPr bwMode="auto">
              <a:xfrm>
                <a:off x="4512" y="2256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4059" name="AutoShape 27"/>
              <p:cNvSpPr>
                <a:spLocks/>
              </p:cNvSpPr>
              <p:nvPr/>
            </p:nvSpPr>
            <p:spPr bwMode="auto">
              <a:xfrm>
                <a:off x="5088" y="2119"/>
                <a:ext cx="183" cy="288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4060" name="AutoShape 28"/>
              <p:cNvSpPr>
                <a:spLocks/>
              </p:cNvSpPr>
              <p:nvPr/>
            </p:nvSpPr>
            <p:spPr bwMode="auto">
              <a:xfrm>
                <a:off x="5088" y="2503"/>
                <a:ext cx="183" cy="288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684061" name="Line 29"/>
          <p:cNvSpPr>
            <a:spLocks noChangeShapeType="1"/>
          </p:cNvSpPr>
          <p:nvPr/>
        </p:nvSpPr>
        <p:spPr bwMode="auto">
          <a:xfrm>
            <a:off x="6742113" y="2603500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4062" name="Line 30"/>
          <p:cNvSpPr>
            <a:spLocks noChangeShapeType="1"/>
          </p:cNvSpPr>
          <p:nvPr/>
        </p:nvSpPr>
        <p:spPr bwMode="auto">
          <a:xfrm>
            <a:off x="6742113" y="4432300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4063" name="Line 31"/>
          <p:cNvSpPr>
            <a:spLocks noChangeShapeType="1"/>
          </p:cNvSpPr>
          <p:nvPr/>
        </p:nvSpPr>
        <p:spPr bwMode="auto">
          <a:xfrm>
            <a:off x="6742113" y="3213100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4064" name="Line 32"/>
          <p:cNvSpPr>
            <a:spLocks noChangeShapeType="1"/>
          </p:cNvSpPr>
          <p:nvPr/>
        </p:nvSpPr>
        <p:spPr bwMode="auto">
          <a:xfrm>
            <a:off x="6742113" y="3822700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4065" name="Line 33"/>
          <p:cNvSpPr>
            <a:spLocks noChangeShapeType="1"/>
          </p:cNvSpPr>
          <p:nvPr/>
        </p:nvSpPr>
        <p:spPr bwMode="auto">
          <a:xfrm>
            <a:off x="6742113" y="5013325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grpSp>
        <p:nvGrpSpPr>
          <p:cNvPr id="70665" name="Group 34"/>
          <p:cNvGrpSpPr>
            <a:grpSpLocks/>
          </p:cNvGrpSpPr>
          <p:nvPr/>
        </p:nvGrpSpPr>
        <p:grpSpPr bwMode="auto">
          <a:xfrm>
            <a:off x="-757238" y="3500438"/>
            <a:ext cx="5181601" cy="2225675"/>
            <a:chOff x="336" y="1093"/>
            <a:chExt cx="3264" cy="1402"/>
          </a:xfrm>
        </p:grpSpPr>
        <p:grpSp>
          <p:nvGrpSpPr>
            <p:cNvPr id="70685" name="Group 35"/>
            <p:cNvGrpSpPr>
              <a:grpSpLocks/>
            </p:cNvGrpSpPr>
            <p:nvPr/>
          </p:nvGrpSpPr>
          <p:grpSpPr bwMode="auto">
            <a:xfrm>
              <a:off x="336" y="1093"/>
              <a:ext cx="3264" cy="1402"/>
              <a:chOff x="336" y="1105"/>
              <a:chExt cx="3264" cy="1402"/>
            </a:xfrm>
          </p:grpSpPr>
          <p:sp>
            <p:nvSpPr>
              <p:cNvPr id="70690" name="Rectangle 36"/>
              <p:cNvSpPr>
                <a:spLocks noChangeArrowheads="1"/>
              </p:cNvSpPr>
              <p:nvPr/>
            </p:nvSpPr>
            <p:spPr bwMode="auto">
              <a:xfrm>
                <a:off x="768" y="1105"/>
                <a:ext cx="2832" cy="1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r>
                  <a:rPr lang="en-US" altLang="zh-CN" sz="2000">
                    <a:solidFill>
                      <a:schemeClr val="accent2"/>
                    </a:solidFill>
                    <a:latin typeface="Times New Roman" pitchFamily="18" charset="0"/>
                  </a:rPr>
                  <a:t>		</a:t>
                </a:r>
              </a:p>
              <a:p>
                <a:pPr algn="l"/>
                <a:r>
                  <a:rPr lang="zh-CN" altLang="zh-CN" sz="2000">
                    <a:solidFill>
                      <a:schemeClr val="tx2"/>
                    </a:solidFill>
                    <a:latin typeface="Times New Roman" pitchFamily="18" charset="0"/>
                  </a:rPr>
                  <a:t>	     		</a:t>
                </a:r>
                <a:r>
                  <a:rPr lang="en-US" altLang="zh-CN" sz="2000">
                    <a:solidFill>
                      <a:schemeClr val="tx2"/>
                    </a:solidFill>
                    <a:latin typeface="Times New Roman" pitchFamily="18" charset="0"/>
                  </a:rPr>
                  <a:t>a[0][0]	</a:t>
                </a:r>
              </a:p>
              <a:p>
                <a:pPr algn="l"/>
                <a:r>
                  <a:rPr lang="en-US" altLang="zh-CN" sz="2000">
                    <a:solidFill>
                      <a:schemeClr val="tx2"/>
                    </a:solidFill>
                    <a:latin typeface="Times New Roman" pitchFamily="18" charset="0"/>
                  </a:rPr>
                  <a:t>	      	</a:t>
                </a:r>
                <a:r>
                  <a:rPr lang="en-US" altLang="zh-CN" sz="2000">
                    <a:solidFill>
                      <a:srgbClr val="880000"/>
                    </a:solidFill>
                    <a:latin typeface="Times New Roman" pitchFamily="18" charset="0"/>
                  </a:rPr>
                  <a:t>a[0]</a:t>
                </a:r>
                <a:r>
                  <a:rPr lang="en-US" altLang="zh-CN" sz="2000">
                    <a:solidFill>
                      <a:schemeClr val="tx2"/>
                    </a:solidFill>
                    <a:latin typeface="Times New Roman" pitchFamily="18" charset="0"/>
                  </a:rPr>
                  <a:t>	a[0][1]	</a:t>
                </a:r>
              </a:p>
              <a:p>
                <a:pPr algn="l"/>
                <a:r>
                  <a:rPr lang="en-US" altLang="zh-CN" sz="2000">
                    <a:solidFill>
                      <a:schemeClr val="tx2"/>
                    </a:solidFill>
                    <a:latin typeface="Times New Roman" pitchFamily="18" charset="0"/>
                  </a:rPr>
                  <a:t>			a[0][2]	</a:t>
                </a:r>
              </a:p>
              <a:p>
                <a:pPr algn="l"/>
                <a:r>
                  <a:rPr lang="en-US" altLang="zh-CN" sz="2000">
                    <a:solidFill>
                      <a:schemeClr val="tx2"/>
                    </a:solidFill>
                    <a:latin typeface="Times New Roman" pitchFamily="18" charset="0"/>
                  </a:rPr>
                  <a:t>			a[1][0]	</a:t>
                </a:r>
              </a:p>
              <a:p>
                <a:pPr algn="l"/>
                <a:r>
                  <a:rPr lang="en-US" altLang="zh-CN" sz="2000">
                    <a:solidFill>
                      <a:schemeClr val="tx2"/>
                    </a:solidFill>
                    <a:latin typeface="Times New Roman" pitchFamily="18" charset="0"/>
                  </a:rPr>
                  <a:t>	      	</a:t>
                </a:r>
                <a:r>
                  <a:rPr lang="en-US" altLang="zh-CN" sz="2000">
                    <a:solidFill>
                      <a:srgbClr val="880000"/>
                    </a:solidFill>
                    <a:latin typeface="Times New Roman" pitchFamily="18" charset="0"/>
                  </a:rPr>
                  <a:t>a[1]</a:t>
                </a:r>
                <a:r>
                  <a:rPr lang="en-US" altLang="zh-CN" sz="2000">
                    <a:solidFill>
                      <a:schemeClr val="tx2"/>
                    </a:solidFill>
                    <a:latin typeface="Times New Roman" pitchFamily="18" charset="0"/>
                  </a:rPr>
                  <a:t> 	a[1][1]	</a:t>
                </a:r>
              </a:p>
              <a:p>
                <a:pPr algn="l"/>
                <a:r>
                  <a:rPr lang="en-US" altLang="zh-CN" sz="2000">
                    <a:solidFill>
                      <a:schemeClr val="tx2"/>
                    </a:solidFill>
                    <a:latin typeface="Times New Roman" pitchFamily="18" charset="0"/>
                  </a:rPr>
                  <a:t>			a[1][2]	</a:t>
                </a:r>
              </a:p>
            </p:txBody>
          </p:sp>
          <p:sp>
            <p:nvSpPr>
              <p:cNvPr id="70691" name="Rectangle 37"/>
              <p:cNvSpPr>
                <a:spLocks noChangeArrowheads="1"/>
              </p:cNvSpPr>
              <p:nvPr/>
            </p:nvSpPr>
            <p:spPr bwMode="auto">
              <a:xfrm>
                <a:off x="336" y="1565"/>
                <a:ext cx="1236" cy="7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r>
                  <a:rPr lang="en-US" altLang="zh-CN" sz="2000">
                    <a:solidFill>
                      <a:schemeClr val="tx2"/>
                    </a:solidFill>
                    <a:latin typeface="Courier New" pitchFamily="49" charset="0"/>
                  </a:rPr>
                  <a:t>                           </a:t>
                </a:r>
              </a:p>
              <a:p>
                <a:pPr algn="l"/>
                <a:r>
                  <a:rPr lang="en-US" altLang="zh-CN" sz="2000">
                    <a:solidFill>
                      <a:schemeClr val="tx2"/>
                    </a:solidFill>
                    <a:latin typeface="Courier New" pitchFamily="49" charset="0"/>
                  </a:rPr>
                  <a:t>          </a:t>
                </a:r>
                <a:r>
                  <a:rPr lang="en-US" altLang="zh-CN">
                    <a:solidFill>
                      <a:schemeClr val="tx2"/>
                    </a:solidFill>
                    <a:latin typeface="Courier New" pitchFamily="49" charset="0"/>
                  </a:rPr>
                  <a:t>a</a:t>
                </a:r>
              </a:p>
              <a:p>
                <a:pPr algn="l"/>
                <a:r>
                  <a:rPr lang="en-US" altLang="zh-CN" sz="2000">
                    <a:solidFill>
                      <a:schemeClr val="tx2"/>
                    </a:solidFill>
                    <a:latin typeface="Courier New" pitchFamily="49" charset="0"/>
                  </a:rPr>
                  <a:t>          </a:t>
                </a:r>
              </a:p>
            </p:txBody>
          </p:sp>
        </p:grpSp>
        <p:grpSp>
          <p:nvGrpSpPr>
            <p:cNvPr id="70686" name="Group 38"/>
            <p:cNvGrpSpPr>
              <a:grpSpLocks/>
            </p:cNvGrpSpPr>
            <p:nvPr/>
          </p:nvGrpSpPr>
          <p:grpSpPr bwMode="auto">
            <a:xfrm>
              <a:off x="1728" y="1441"/>
              <a:ext cx="768" cy="970"/>
              <a:chOff x="1728" y="1441"/>
              <a:chExt cx="768" cy="970"/>
            </a:xfrm>
          </p:grpSpPr>
          <p:sp>
            <p:nvSpPr>
              <p:cNvPr id="684071" name="AutoShape 39"/>
              <p:cNvSpPr>
                <a:spLocks/>
              </p:cNvSpPr>
              <p:nvPr/>
            </p:nvSpPr>
            <p:spPr bwMode="auto">
              <a:xfrm>
                <a:off x="1728" y="1633"/>
                <a:ext cx="192" cy="624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4072" name="AutoShape 40"/>
              <p:cNvSpPr>
                <a:spLocks/>
              </p:cNvSpPr>
              <p:nvPr/>
            </p:nvSpPr>
            <p:spPr bwMode="auto">
              <a:xfrm>
                <a:off x="2304" y="1441"/>
                <a:ext cx="192" cy="384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4073" name="AutoShape 41"/>
              <p:cNvSpPr>
                <a:spLocks/>
              </p:cNvSpPr>
              <p:nvPr/>
            </p:nvSpPr>
            <p:spPr bwMode="auto">
              <a:xfrm>
                <a:off x="2304" y="2017"/>
                <a:ext cx="192" cy="394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684074" name="Line 42"/>
          <p:cNvSpPr>
            <a:spLocks noChangeShapeType="1"/>
          </p:cNvSpPr>
          <p:nvPr/>
        </p:nvSpPr>
        <p:spPr bwMode="auto">
          <a:xfrm>
            <a:off x="6732588" y="5676900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4075" name="Rectangle 43"/>
          <p:cNvSpPr>
            <a:spLocks noChangeArrowheads="1"/>
          </p:cNvSpPr>
          <p:nvPr/>
        </p:nvSpPr>
        <p:spPr bwMode="auto">
          <a:xfrm>
            <a:off x="539750" y="2997200"/>
            <a:ext cx="27400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en-US" altLang="zh-CN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short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 a[2][3];</a:t>
            </a:r>
          </a:p>
        </p:txBody>
      </p:sp>
      <p:sp>
        <p:nvSpPr>
          <p:cNvPr id="684076" name="Line 44"/>
          <p:cNvSpPr>
            <a:spLocks noChangeShapeType="1"/>
          </p:cNvSpPr>
          <p:nvPr/>
        </p:nvSpPr>
        <p:spPr bwMode="auto">
          <a:xfrm>
            <a:off x="7181850" y="4321175"/>
            <a:ext cx="93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4077" name="Line 45"/>
          <p:cNvSpPr>
            <a:spLocks noChangeShapeType="1"/>
          </p:cNvSpPr>
          <p:nvPr/>
        </p:nvSpPr>
        <p:spPr bwMode="auto">
          <a:xfrm>
            <a:off x="7172325" y="6151563"/>
            <a:ext cx="93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4078" name="Line 46"/>
          <p:cNvSpPr>
            <a:spLocks noChangeShapeType="1"/>
          </p:cNvSpPr>
          <p:nvPr/>
        </p:nvSpPr>
        <p:spPr bwMode="auto">
          <a:xfrm>
            <a:off x="7172325" y="2492375"/>
            <a:ext cx="93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4079" name="Rectangle 47"/>
          <p:cNvSpPr>
            <a:spLocks noChangeArrowheads="1"/>
          </p:cNvSpPr>
          <p:nvPr/>
        </p:nvSpPr>
        <p:spPr bwMode="auto">
          <a:xfrm>
            <a:off x="7192963" y="2492375"/>
            <a:ext cx="900112" cy="611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4080" name="Rectangle 48"/>
          <p:cNvSpPr>
            <a:spLocks noChangeArrowheads="1"/>
          </p:cNvSpPr>
          <p:nvPr/>
        </p:nvSpPr>
        <p:spPr bwMode="auto">
          <a:xfrm>
            <a:off x="7192963" y="3111500"/>
            <a:ext cx="900112" cy="611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4081" name="Rectangle 49"/>
          <p:cNvSpPr>
            <a:spLocks noChangeArrowheads="1"/>
          </p:cNvSpPr>
          <p:nvPr/>
        </p:nvSpPr>
        <p:spPr bwMode="auto">
          <a:xfrm>
            <a:off x="7192963" y="3716338"/>
            <a:ext cx="900112" cy="6111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4082" name="Rectangle 50"/>
          <p:cNvSpPr>
            <a:spLocks noChangeArrowheads="1"/>
          </p:cNvSpPr>
          <p:nvPr/>
        </p:nvSpPr>
        <p:spPr bwMode="auto">
          <a:xfrm>
            <a:off x="7192963" y="4330700"/>
            <a:ext cx="900112" cy="611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4083" name="Rectangle 51"/>
          <p:cNvSpPr>
            <a:spLocks noChangeArrowheads="1"/>
          </p:cNvSpPr>
          <p:nvPr/>
        </p:nvSpPr>
        <p:spPr bwMode="auto">
          <a:xfrm>
            <a:off x="7192963" y="4949825"/>
            <a:ext cx="900112" cy="611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4084" name="Rectangle 52"/>
          <p:cNvSpPr>
            <a:spLocks noChangeArrowheads="1"/>
          </p:cNvSpPr>
          <p:nvPr/>
        </p:nvSpPr>
        <p:spPr bwMode="auto">
          <a:xfrm>
            <a:off x="7192963" y="5554663"/>
            <a:ext cx="900112" cy="6111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4085" name="AutoShape 53"/>
          <p:cNvSpPr>
            <a:spLocks/>
          </p:cNvSpPr>
          <p:nvPr/>
        </p:nvSpPr>
        <p:spPr bwMode="auto">
          <a:xfrm>
            <a:off x="6530975" y="2565400"/>
            <a:ext cx="217488" cy="1727200"/>
          </a:xfrm>
          <a:prstGeom prst="leftBrace">
            <a:avLst>
              <a:gd name="adj1" fmla="val 66180"/>
              <a:gd name="adj2" fmla="val 50000"/>
            </a:avLst>
          </a:prstGeom>
          <a:noFill/>
          <a:ln w="53975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4086" name="AutoShape 54"/>
          <p:cNvSpPr>
            <a:spLocks/>
          </p:cNvSpPr>
          <p:nvPr/>
        </p:nvSpPr>
        <p:spPr bwMode="auto">
          <a:xfrm>
            <a:off x="6516688" y="4351338"/>
            <a:ext cx="217487" cy="1727200"/>
          </a:xfrm>
          <a:prstGeom prst="leftBrace">
            <a:avLst>
              <a:gd name="adj1" fmla="val 66180"/>
              <a:gd name="adj2" fmla="val 50000"/>
            </a:avLst>
          </a:prstGeom>
          <a:noFill/>
          <a:ln w="53975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4087" name="Rectangle 55"/>
          <p:cNvSpPr>
            <a:spLocks noChangeArrowheads="1"/>
          </p:cNvSpPr>
          <p:nvPr/>
        </p:nvSpPr>
        <p:spPr bwMode="auto">
          <a:xfrm>
            <a:off x="481013" y="3878263"/>
            <a:ext cx="1901825" cy="18002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4088" name="Text Box 56"/>
          <p:cNvSpPr txBox="1">
            <a:spLocks noChangeArrowheads="1"/>
          </p:cNvSpPr>
          <p:nvPr/>
        </p:nvSpPr>
        <p:spPr bwMode="auto">
          <a:xfrm>
            <a:off x="5973763" y="2335213"/>
            <a:ext cx="336550" cy="366712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75000"/>
              </a:lnSpc>
              <a:defRPr/>
            </a:pPr>
            <a:r>
              <a:rPr lang="en-US" altLang="zh-CN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sp>
        <p:nvSpPr>
          <p:cNvPr id="684089" name="Text Box 57"/>
          <p:cNvSpPr txBox="1">
            <a:spLocks noChangeArrowheads="1"/>
          </p:cNvSpPr>
          <p:nvPr/>
        </p:nvSpPr>
        <p:spPr bwMode="auto">
          <a:xfrm>
            <a:off x="5580063" y="4214813"/>
            <a:ext cx="1052512" cy="366712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75000"/>
              </a:lnSpc>
              <a:defRPr/>
            </a:pPr>
            <a:r>
              <a:rPr lang="en-US" altLang="zh-CN" sz="240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+1</a:t>
            </a:r>
            <a:endParaRPr lang="en-US" altLang="zh-CN" sz="2400">
              <a:solidFill>
                <a:srgbClr val="88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4090" name="Rectangle 58"/>
          <p:cNvSpPr>
            <a:spLocks noChangeArrowheads="1"/>
          </p:cNvSpPr>
          <p:nvPr/>
        </p:nvSpPr>
        <p:spPr bwMode="auto">
          <a:xfrm>
            <a:off x="468313" y="836613"/>
            <a:ext cx="7777162" cy="646112"/>
          </a:xfrm>
          <a:prstGeom prst="rect">
            <a:avLst/>
          </a:prstGeom>
          <a:solidFill>
            <a:srgbClr val="FFFFCC"/>
          </a:solidFill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lang="zh-CN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代表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zh-CN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维数组的首地址，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行</a:t>
            </a:r>
            <a:r>
              <a:rPr lang="zh-CN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的地址，</a:t>
            </a:r>
            <a:r>
              <a:rPr lang="zh-CN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行地址</a:t>
            </a:r>
            <a:endParaRPr kumimoji="0" lang="zh-CN" altLang="en-US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84091" name="Rectangle 59"/>
          <p:cNvSpPr>
            <a:spLocks noChangeArrowheads="1"/>
          </p:cNvSpPr>
          <p:nvPr/>
        </p:nvSpPr>
        <p:spPr bwMode="auto">
          <a:xfrm>
            <a:off x="468313" y="1700213"/>
            <a:ext cx="4033837" cy="1152525"/>
          </a:xfrm>
          <a:prstGeom prst="rect">
            <a:avLst/>
          </a:prstGeom>
          <a:solidFill>
            <a:srgbClr val="FFFFCC"/>
          </a:solidFill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pitchFamily="2" charset="2"/>
              <a:buNone/>
            </a:pP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 + i </a:t>
            </a:r>
            <a:r>
              <a:rPr lang="zh-CN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代表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行</a:t>
            </a:r>
            <a:r>
              <a:rPr lang="zh-CN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的地址</a:t>
            </a:r>
            <a:endParaRPr lang="zh-CN" altLang="en-US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 hangingPunct="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pitchFamily="2" charset="2"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但并非增加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个字节！</a:t>
            </a:r>
            <a:endParaRPr kumimoji="0" lang="zh-CN" altLang="en-US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684" name="Text Box 60"/>
          <p:cNvSpPr txBox="1">
            <a:spLocks noChangeArrowheads="1"/>
          </p:cNvSpPr>
          <p:nvPr/>
        </p:nvSpPr>
        <p:spPr bwMode="auto">
          <a:xfrm>
            <a:off x="395288" y="188913"/>
            <a:ext cx="8077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kumimoji="0" lang="en-US" altLang="zh-CN" sz="3200">
                <a:latin typeface="Times New Roman" pitchFamily="18" charset="0"/>
              </a:rPr>
              <a:t>9.5.2 </a:t>
            </a:r>
            <a:r>
              <a:rPr kumimoji="0" lang="zh-CN" altLang="en-US" sz="3200">
                <a:latin typeface="Times New Roman" pitchFamily="18" charset="0"/>
              </a:rPr>
              <a:t>二维数组元素及其地址</a:t>
            </a:r>
            <a:endParaRPr lang="zh-CN" altLang="en-US" sz="3200" b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4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4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4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4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90" grpId="0" animBg="1" autoUpdateAnimBg="0"/>
      <p:bldP spid="684091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625431" y="6466681"/>
            <a:ext cx="2406650" cy="331787"/>
          </a:xfrm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AA2A3639-4492-4DBC-9005-7BA3DD457BF4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57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grpSp>
        <p:nvGrpSpPr>
          <p:cNvPr id="71683" name="Group 3"/>
          <p:cNvGrpSpPr>
            <a:grpSpLocks/>
          </p:cNvGrpSpPr>
          <p:nvPr/>
        </p:nvGrpSpPr>
        <p:grpSpPr bwMode="auto">
          <a:xfrm>
            <a:off x="7185025" y="2212975"/>
            <a:ext cx="1981200" cy="4572000"/>
            <a:chOff x="4512" y="336"/>
            <a:chExt cx="1248" cy="2880"/>
          </a:xfrm>
        </p:grpSpPr>
        <p:sp>
          <p:nvSpPr>
            <p:cNvPr id="71724" name="Text Box 4"/>
            <p:cNvSpPr txBox="1">
              <a:spLocks noChangeArrowheads="1"/>
            </p:cNvSpPr>
            <p:nvPr/>
          </p:nvSpPr>
          <p:spPr bwMode="auto">
            <a:xfrm>
              <a:off x="5210" y="645"/>
              <a:ext cx="550" cy="1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10000"/>
                </a:spcBef>
              </a:pPr>
              <a:r>
                <a:rPr lang="en-US" altLang="zh-CN" sz="1800">
                  <a:latin typeface="Times New Roman" pitchFamily="18" charset="0"/>
                </a:rPr>
                <a:t>a[0][0]</a:t>
              </a:r>
            </a:p>
            <a:p>
              <a:pPr algn="l" eaLnBrk="1" hangingPunct="1">
                <a:spcBef>
                  <a:spcPct val="10000"/>
                </a:spcBef>
              </a:pPr>
              <a:endParaRPr lang="en-US" altLang="zh-CN" sz="1800">
                <a:latin typeface="Times New Roman" pitchFamily="18" charset="0"/>
              </a:endParaRPr>
            </a:p>
            <a:p>
              <a:pPr algn="l" eaLnBrk="1" hangingPunct="1">
                <a:spcBef>
                  <a:spcPct val="10000"/>
                </a:spcBef>
              </a:pPr>
              <a:r>
                <a:rPr lang="en-US" altLang="zh-CN" sz="1800">
                  <a:latin typeface="Times New Roman" pitchFamily="18" charset="0"/>
                </a:rPr>
                <a:t>a[0][1]</a:t>
              </a:r>
            </a:p>
            <a:p>
              <a:pPr algn="l" eaLnBrk="1" hangingPunct="1">
                <a:spcBef>
                  <a:spcPct val="10000"/>
                </a:spcBef>
              </a:pPr>
              <a:endParaRPr lang="en-US" altLang="zh-CN" sz="1800">
                <a:latin typeface="Times New Roman" pitchFamily="18" charset="0"/>
              </a:endParaRPr>
            </a:p>
            <a:p>
              <a:pPr algn="l" eaLnBrk="1" hangingPunct="1">
                <a:spcBef>
                  <a:spcPct val="10000"/>
                </a:spcBef>
              </a:pPr>
              <a:r>
                <a:rPr lang="en-US" altLang="zh-CN" sz="1800">
                  <a:latin typeface="Times New Roman" pitchFamily="18" charset="0"/>
                </a:rPr>
                <a:t>a[0][2]</a:t>
              </a:r>
            </a:p>
            <a:p>
              <a:pPr algn="l" eaLnBrk="1" hangingPunct="1">
                <a:spcBef>
                  <a:spcPct val="10000"/>
                </a:spcBef>
              </a:pPr>
              <a:endParaRPr lang="en-US" altLang="zh-CN" sz="1800">
                <a:latin typeface="Times New Roman" pitchFamily="18" charset="0"/>
              </a:endParaRPr>
            </a:p>
            <a:p>
              <a:pPr algn="l" eaLnBrk="1" hangingPunct="1">
                <a:spcBef>
                  <a:spcPct val="10000"/>
                </a:spcBef>
              </a:pPr>
              <a:r>
                <a:rPr lang="en-US" altLang="zh-CN" sz="1800">
                  <a:latin typeface="Times New Roman" pitchFamily="18" charset="0"/>
                </a:rPr>
                <a:t>a[1][0]</a:t>
              </a:r>
            </a:p>
          </p:txBody>
        </p:sp>
        <p:sp>
          <p:nvSpPr>
            <p:cNvPr id="71725" name="Text Box 5"/>
            <p:cNvSpPr txBox="1">
              <a:spLocks noChangeArrowheads="1"/>
            </p:cNvSpPr>
            <p:nvPr/>
          </p:nvSpPr>
          <p:spPr bwMode="auto">
            <a:xfrm>
              <a:off x="5210" y="2127"/>
              <a:ext cx="550" cy="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10000"/>
                </a:spcBef>
              </a:pPr>
              <a:r>
                <a:rPr lang="en-US" altLang="zh-CN" sz="1800">
                  <a:latin typeface="Times New Roman" pitchFamily="18" charset="0"/>
                </a:rPr>
                <a:t>a[1][1]</a:t>
              </a:r>
            </a:p>
            <a:p>
              <a:pPr algn="l" eaLnBrk="1" hangingPunct="1">
                <a:spcBef>
                  <a:spcPct val="10000"/>
                </a:spcBef>
              </a:pPr>
              <a:endParaRPr lang="en-US" altLang="zh-CN" sz="1800">
                <a:latin typeface="Times New Roman" pitchFamily="18" charset="0"/>
              </a:endParaRPr>
            </a:p>
            <a:p>
              <a:pPr algn="l" eaLnBrk="1" hangingPunct="1">
                <a:spcBef>
                  <a:spcPct val="10000"/>
                </a:spcBef>
              </a:pPr>
              <a:r>
                <a:rPr lang="en-US" altLang="zh-CN" sz="1800">
                  <a:latin typeface="Times New Roman" pitchFamily="18" charset="0"/>
                </a:rPr>
                <a:t>a[1][2]</a:t>
              </a:r>
            </a:p>
            <a:p>
              <a:pPr algn="l" eaLnBrk="1" hangingPunct="1">
                <a:spcBef>
                  <a:spcPct val="10000"/>
                </a:spcBef>
              </a:pPr>
              <a:endParaRPr lang="en-US" altLang="zh-CN" sz="1800">
                <a:latin typeface="Times New Roman" pitchFamily="18" charset="0"/>
              </a:endParaRPr>
            </a:p>
          </p:txBody>
        </p:sp>
        <p:grpSp>
          <p:nvGrpSpPr>
            <p:cNvPr id="71726" name="Group 6"/>
            <p:cNvGrpSpPr>
              <a:grpSpLocks/>
            </p:cNvGrpSpPr>
            <p:nvPr/>
          </p:nvGrpSpPr>
          <p:grpSpPr bwMode="auto">
            <a:xfrm>
              <a:off x="4512" y="336"/>
              <a:ext cx="759" cy="2880"/>
              <a:chOff x="4512" y="336"/>
              <a:chExt cx="759" cy="2880"/>
            </a:xfrm>
          </p:grpSpPr>
          <p:grpSp>
            <p:nvGrpSpPr>
              <p:cNvPr id="71727" name="Group 7"/>
              <p:cNvGrpSpPr>
                <a:grpSpLocks/>
              </p:cNvGrpSpPr>
              <p:nvPr/>
            </p:nvGrpSpPr>
            <p:grpSpPr bwMode="auto">
              <a:xfrm>
                <a:off x="4512" y="336"/>
                <a:ext cx="576" cy="1920"/>
                <a:chOff x="4752" y="576"/>
                <a:chExt cx="576" cy="1920"/>
              </a:xfrm>
            </p:grpSpPr>
            <p:sp>
              <p:nvSpPr>
                <p:cNvPr id="685064" name="Rectangle 8"/>
                <p:cNvSpPr>
                  <a:spLocks noChangeArrowheads="1"/>
                </p:cNvSpPr>
                <p:nvPr/>
              </p:nvSpPr>
              <p:spPr bwMode="auto">
                <a:xfrm>
                  <a:off x="4752" y="960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5065" name="Rectangle 9"/>
                <p:cNvSpPr>
                  <a:spLocks noChangeArrowheads="1"/>
                </p:cNvSpPr>
                <p:nvPr/>
              </p:nvSpPr>
              <p:spPr bwMode="auto">
                <a:xfrm>
                  <a:off x="4752" y="1152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5066" name="Rectangle 10"/>
                <p:cNvSpPr>
                  <a:spLocks noChangeArrowheads="1"/>
                </p:cNvSpPr>
                <p:nvPr/>
              </p:nvSpPr>
              <p:spPr bwMode="auto">
                <a:xfrm>
                  <a:off x="4752" y="1344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5067" name="Rectangle 11"/>
                <p:cNvSpPr>
                  <a:spLocks noChangeArrowheads="1"/>
                </p:cNvSpPr>
                <p:nvPr/>
              </p:nvSpPr>
              <p:spPr bwMode="auto">
                <a:xfrm>
                  <a:off x="4752" y="1536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5068" name="Rectangle 12"/>
                <p:cNvSpPr>
                  <a:spLocks noChangeArrowheads="1"/>
                </p:cNvSpPr>
                <p:nvPr/>
              </p:nvSpPr>
              <p:spPr bwMode="auto">
                <a:xfrm>
                  <a:off x="4752" y="1728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5069" name="Rectangle 13"/>
                <p:cNvSpPr>
                  <a:spLocks noChangeArrowheads="1"/>
                </p:cNvSpPr>
                <p:nvPr/>
              </p:nvSpPr>
              <p:spPr bwMode="auto">
                <a:xfrm>
                  <a:off x="4752" y="1920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5070" name="Rectangle 14"/>
                <p:cNvSpPr>
                  <a:spLocks noChangeArrowheads="1"/>
                </p:cNvSpPr>
                <p:nvPr/>
              </p:nvSpPr>
              <p:spPr bwMode="auto">
                <a:xfrm>
                  <a:off x="4752" y="2112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5071" name="Rectangle 15"/>
                <p:cNvSpPr>
                  <a:spLocks noChangeArrowheads="1"/>
                </p:cNvSpPr>
                <p:nvPr/>
              </p:nvSpPr>
              <p:spPr bwMode="auto">
                <a:xfrm>
                  <a:off x="4752" y="2304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5072" name="Rectangle 16"/>
                <p:cNvSpPr>
                  <a:spLocks noChangeArrowheads="1"/>
                </p:cNvSpPr>
                <p:nvPr/>
              </p:nvSpPr>
              <p:spPr bwMode="auto">
                <a:xfrm>
                  <a:off x="4752" y="768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5073" name="Rectangle 17"/>
                <p:cNvSpPr>
                  <a:spLocks noChangeArrowheads="1"/>
                </p:cNvSpPr>
                <p:nvPr/>
              </p:nvSpPr>
              <p:spPr bwMode="auto">
                <a:xfrm>
                  <a:off x="4752" y="576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685074" name="AutoShape 18"/>
              <p:cNvSpPr>
                <a:spLocks/>
              </p:cNvSpPr>
              <p:nvPr/>
            </p:nvSpPr>
            <p:spPr bwMode="auto">
              <a:xfrm>
                <a:off x="5088" y="600"/>
                <a:ext cx="183" cy="308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5075" name="AutoShape 19"/>
              <p:cNvSpPr>
                <a:spLocks/>
              </p:cNvSpPr>
              <p:nvPr/>
            </p:nvSpPr>
            <p:spPr bwMode="auto">
              <a:xfrm>
                <a:off x="5088" y="984"/>
                <a:ext cx="183" cy="308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5076" name="AutoShape 20"/>
              <p:cNvSpPr>
                <a:spLocks/>
              </p:cNvSpPr>
              <p:nvPr/>
            </p:nvSpPr>
            <p:spPr bwMode="auto">
              <a:xfrm>
                <a:off x="5088" y="1368"/>
                <a:ext cx="183" cy="308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5077" name="AutoShape 21"/>
              <p:cNvSpPr>
                <a:spLocks/>
              </p:cNvSpPr>
              <p:nvPr/>
            </p:nvSpPr>
            <p:spPr bwMode="auto">
              <a:xfrm>
                <a:off x="5088" y="1741"/>
                <a:ext cx="183" cy="308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5078" name="Rectangle 22"/>
              <p:cNvSpPr>
                <a:spLocks noChangeArrowheads="1"/>
              </p:cNvSpPr>
              <p:nvPr/>
            </p:nvSpPr>
            <p:spPr bwMode="auto">
              <a:xfrm>
                <a:off x="4512" y="2640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5079" name="Rectangle 23"/>
              <p:cNvSpPr>
                <a:spLocks noChangeArrowheads="1"/>
              </p:cNvSpPr>
              <p:nvPr/>
            </p:nvSpPr>
            <p:spPr bwMode="auto">
              <a:xfrm>
                <a:off x="4512" y="2832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5080" name="Rectangle 24"/>
              <p:cNvSpPr>
                <a:spLocks noChangeArrowheads="1"/>
              </p:cNvSpPr>
              <p:nvPr/>
            </p:nvSpPr>
            <p:spPr bwMode="auto">
              <a:xfrm>
                <a:off x="4512" y="3024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5081" name="Rectangle 25"/>
              <p:cNvSpPr>
                <a:spLocks noChangeArrowheads="1"/>
              </p:cNvSpPr>
              <p:nvPr/>
            </p:nvSpPr>
            <p:spPr bwMode="auto">
              <a:xfrm>
                <a:off x="4512" y="2448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5082" name="Rectangle 26"/>
              <p:cNvSpPr>
                <a:spLocks noChangeArrowheads="1"/>
              </p:cNvSpPr>
              <p:nvPr/>
            </p:nvSpPr>
            <p:spPr bwMode="auto">
              <a:xfrm>
                <a:off x="4512" y="2256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5083" name="AutoShape 27"/>
              <p:cNvSpPr>
                <a:spLocks/>
              </p:cNvSpPr>
              <p:nvPr/>
            </p:nvSpPr>
            <p:spPr bwMode="auto">
              <a:xfrm>
                <a:off x="5088" y="2110"/>
                <a:ext cx="183" cy="308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5084" name="AutoShape 28"/>
              <p:cNvSpPr>
                <a:spLocks/>
              </p:cNvSpPr>
              <p:nvPr/>
            </p:nvSpPr>
            <p:spPr bwMode="auto">
              <a:xfrm>
                <a:off x="5088" y="2494"/>
                <a:ext cx="183" cy="308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685085" name="Line 29"/>
          <p:cNvSpPr>
            <a:spLocks noChangeShapeType="1"/>
          </p:cNvSpPr>
          <p:nvPr/>
        </p:nvSpPr>
        <p:spPr bwMode="auto">
          <a:xfrm>
            <a:off x="6742113" y="2603500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5086" name="Text Box 30"/>
          <p:cNvSpPr txBox="1">
            <a:spLocks noChangeArrowheads="1"/>
          </p:cNvSpPr>
          <p:nvPr/>
        </p:nvSpPr>
        <p:spPr bwMode="auto">
          <a:xfrm>
            <a:off x="5795963" y="2457450"/>
            <a:ext cx="692150" cy="366713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5000"/>
              </a:lnSpc>
              <a:defRPr/>
            </a:pPr>
            <a:r>
              <a:rPr lang="en-US" altLang="zh-CN" sz="240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a[0]</a:t>
            </a:r>
          </a:p>
        </p:txBody>
      </p:sp>
      <p:sp>
        <p:nvSpPr>
          <p:cNvPr id="685087" name="Line 31"/>
          <p:cNvSpPr>
            <a:spLocks noChangeShapeType="1"/>
          </p:cNvSpPr>
          <p:nvPr/>
        </p:nvSpPr>
        <p:spPr bwMode="auto">
          <a:xfrm>
            <a:off x="6742113" y="4432300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5088" name="Text Box 32"/>
          <p:cNvSpPr txBox="1">
            <a:spLocks noChangeArrowheads="1"/>
          </p:cNvSpPr>
          <p:nvPr/>
        </p:nvSpPr>
        <p:spPr bwMode="auto">
          <a:xfrm>
            <a:off x="5603875" y="4343400"/>
            <a:ext cx="1052513" cy="366713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75000"/>
              </a:lnSpc>
              <a:defRPr/>
            </a:pPr>
            <a:r>
              <a:rPr lang="en-US" altLang="zh-CN" sz="240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a[1]</a:t>
            </a:r>
          </a:p>
        </p:txBody>
      </p:sp>
      <p:sp>
        <p:nvSpPr>
          <p:cNvPr id="685089" name="Line 33"/>
          <p:cNvSpPr>
            <a:spLocks noChangeShapeType="1"/>
          </p:cNvSpPr>
          <p:nvPr/>
        </p:nvSpPr>
        <p:spPr bwMode="auto">
          <a:xfrm>
            <a:off x="6742113" y="3213100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5090" name="Line 34"/>
          <p:cNvSpPr>
            <a:spLocks noChangeShapeType="1"/>
          </p:cNvSpPr>
          <p:nvPr/>
        </p:nvSpPr>
        <p:spPr bwMode="auto">
          <a:xfrm>
            <a:off x="6742113" y="3822700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5091" name="Text Box 35"/>
          <p:cNvSpPr txBox="1">
            <a:spLocks noChangeArrowheads="1"/>
          </p:cNvSpPr>
          <p:nvPr/>
        </p:nvSpPr>
        <p:spPr bwMode="auto">
          <a:xfrm>
            <a:off x="4465638" y="2395538"/>
            <a:ext cx="13017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&amp;</a:t>
            </a:r>
            <a:r>
              <a:rPr lang="en-US" altLang="zh-CN" sz="240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a[0]</a:t>
            </a:r>
            <a:r>
              <a:rPr lang="en-US" altLang="zh-CN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[0]</a:t>
            </a:r>
          </a:p>
        </p:txBody>
      </p:sp>
      <p:sp>
        <p:nvSpPr>
          <p:cNvPr id="685092" name="Text Box 36"/>
          <p:cNvSpPr txBox="1">
            <a:spLocks noChangeArrowheads="1"/>
          </p:cNvSpPr>
          <p:nvPr/>
        </p:nvSpPr>
        <p:spPr bwMode="auto">
          <a:xfrm>
            <a:off x="4465638" y="4267200"/>
            <a:ext cx="13017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&amp;</a:t>
            </a:r>
            <a:r>
              <a:rPr lang="en-US" altLang="zh-CN" sz="240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a[1]</a:t>
            </a:r>
            <a:r>
              <a:rPr lang="en-US" altLang="zh-CN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[0]</a:t>
            </a:r>
          </a:p>
        </p:txBody>
      </p:sp>
      <p:sp>
        <p:nvSpPr>
          <p:cNvPr id="685093" name="Line 37"/>
          <p:cNvSpPr>
            <a:spLocks noChangeShapeType="1"/>
          </p:cNvSpPr>
          <p:nvPr/>
        </p:nvSpPr>
        <p:spPr bwMode="auto">
          <a:xfrm>
            <a:off x="6742113" y="5013325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grpSp>
        <p:nvGrpSpPr>
          <p:cNvPr id="71693" name="Group 38"/>
          <p:cNvGrpSpPr>
            <a:grpSpLocks/>
          </p:cNvGrpSpPr>
          <p:nvPr/>
        </p:nvGrpSpPr>
        <p:grpSpPr bwMode="auto">
          <a:xfrm>
            <a:off x="-1116013" y="3724275"/>
            <a:ext cx="5181601" cy="2225675"/>
            <a:chOff x="336" y="1093"/>
            <a:chExt cx="3264" cy="1402"/>
          </a:xfrm>
        </p:grpSpPr>
        <p:grpSp>
          <p:nvGrpSpPr>
            <p:cNvPr id="71717" name="Group 39"/>
            <p:cNvGrpSpPr>
              <a:grpSpLocks/>
            </p:cNvGrpSpPr>
            <p:nvPr/>
          </p:nvGrpSpPr>
          <p:grpSpPr bwMode="auto">
            <a:xfrm>
              <a:off x="336" y="1093"/>
              <a:ext cx="3264" cy="1402"/>
              <a:chOff x="336" y="1105"/>
              <a:chExt cx="3264" cy="1402"/>
            </a:xfrm>
          </p:grpSpPr>
          <p:sp>
            <p:nvSpPr>
              <p:cNvPr id="71722" name="Rectangle 40"/>
              <p:cNvSpPr>
                <a:spLocks noChangeArrowheads="1"/>
              </p:cNvSpPr>
              <p:nvPr/>
            </p:nvSpPr>
            <p:spPr bwMode="auto">
              <a:xfrm>
                <a:off x="768" y="1105"/>
                <a:ext cx="2832" cy="1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r>
                  <a:rPr lang="en-US" altLang="zh-CN" sz="2000">
                    <a:solidFill>
                      <a:schemeClr val="accent2"/>
                    </a:solidFill>
                    <a:latin typeface="Times New Roman" pitchFamily="18" charset="0"/>
                  </a:rPr>
                  <a:t>		</a:t>
                </a:r>
              </a:p>
              <a:p>
                <a:pPr algn="l"/>
                <a:r>
                  <a:rPr lang="zh-CN" altLang="zh-CN" sz="2000">
                    <a:solidFill>
                      <a:schemeClr val="tx2"/>
                    </a:solidFill>
                    <a:latin typeface="Times New Roman" pitchFamily="18" charset="0"/>
                  </a:rPr>
                  <a:t>	     		</a:t>
                </a:r>
                <a:r>
                  <a:rPr lang="en-US" altLang="zh-CN" sz="2000">
                    <a:solidFill>
                      <a:schemeClr val="tx2"/>
                    </a:solidFill>
                    <a:latin typeface="Times New Roman" pitchFamily="18" charset="0"/>
                  </a:rPr>
                  <a:t>a[0][0]	</a:t>
                </a:r>
              </a:p>
              <a:p>
                <a:pPr algn="l"/>
                <a:r>
                  <a:rPr lang="en-US" altLang="zh-CN" sz="2000">
                    <a:solidFill>
                      <a:schemeClr val="tx2"/>
                    </a:solidFill>
                    <a:latin typeface="Times New Roman" pitchFamily="18" charset="0"/>
                  </a:rPr>
                  <a:t>	      	</a:t>
                </a:r>
                <a:r>
                  <a:rPr lang="en-US" altLang="zh-CN" sz="2000">
                    <a:solidFill>
                      <a:srgbClr val="880000"/>
                    </a:solidFill>
                    <a:latin typeface="Times New Roman" pitchFamily="18" charset="0"/>
                  </a:rPr>
                  <a:t>a[0]</a:t>
                </a:r>
                <a:r>
                  <a:rPr lang="en-US" altLang="zh-CN" sz="2000">
                    <a:solidFill>
                      <a:schemeClr val="tx2"/>
                    </a:solidFill>
                    <a:latin typeface="Times New Roman" pitchFamily="18" charset="0"/>
                  </a:rPr>
                  <a:t>	a[0][1]	</a:t>
                </a:r>
              </a:p>
              <a:p>
                <a:pPr algn="l"/>
                <a:r>
                  <a:rPr lang="en-US" altLang="zh-CN" sz="2000">
                    <a:solidFill>
                      <a:schemeClr val="tx2"/>
                    </a:solidFill>
                    <a:latin typeface="Times New Roman" pitchFamily="18" charset="0"/>
                  </a:rPr>
                  <a:t>			a[0][2]	</a:t>
                </a:r>
              </a:p>
              <a:p>
                <a:pPr algn="l"/>
                <a:r>
                  <a:rPr lang="en-US" altLang="zh-CN" sz="2000">
                    <a:solidFill>
                      <a:schemeClr val="tx2"/>
                    </a:solidFill>
                    <a:latin typeface="Times New Roman" pitchFamily="18" charset="0"/>
                  </a:rPr>
                  <a:t>			a[1][0]	</a:t>
                </a:r>
              </a:p>
              <a:p>
                <a:pPr algn="l"/>
                <a:r>
                  <a:rPr lang="en-US" altLang="zh-CN" sz="2000">
                    <a:solidFill>
                      <a:schemeClr val="tx2"/>
                    </a:solidFill>
                    <a:latin typeface="Times New Roman" pitchFamily="18" charset="0"/>
                  </a:rPr>
                  <a:t>	      	</a:t>
                </a:r>
                <a:r>
                  <a:rPr lang="en-US" altLang="zh-CN" sz="2000">
                    <a:solidFill>
                      <a:srgbClr val="880000"/>
                    </a:solidFill>
                    <a:latin typeface="Times New Roman" pitchFamily="18" charset="0"/>
                  </a:rPr>
                  <a:t>a[1]</a:t>
                </a:r>
                <a:r>
                  <a:rPr lang="en-US" altLang="zh-CN" sz="2000">
                    <a:solidFill>
                      <a:schemeClr val="tx2"/>
                    </a:solidFill>
                    <a:latin typeface="Times New Roman" pitchFamily="18" charset="0"/>
                  </a:rPr>
                  <a:t> 	a[1][1]	</a:t>
                </a:r>
              </a:p>
              <a:p>
                <a:pPr algn="l"/>
                <a:r>
                  <a:rPr lang="en-US" altLang="zh-CN" sz="2000">
                    <a:solidFill>
                      <a:schemeClr val="tx2"/>
                    </a:solidFill>
                    <a:latin typeface="Times New Roman" pitchFamily="18" charset="0"/>
                  </a:rPr>
                  <a:t>			a[1][2]	</a:t>
                </a:r>
              </a:p>
            </p:txBody>
          </p:sp>
          <p:sp>
            <p:nvSpPr>
              <p:cNvPr id="71723" name="Rectangle 41"/>
              <p:cNvSpPr>
                <a:spLocks noChangeArrowheads="1"/>
              </p:cNvSpPr>
              <p:nvPr/>
            </p:nvSpPr>
            <p:spPr bwMode="auto">
              <a:xfrm>
                <a:off x="336" y="1565"/>
                <a:ext cx="1236" cy="7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r>
                  <a:rPr lang="en-US" altLang="zh-CN" sz="2000">
                    <a:solidFill>
                      <a:schemeClr val="tx2"/>
                    </a:solidFill>
                    <a:latin typeface="Courier New" pitchFamily="49" charset="0"/>
                  </a:rPr>
                  <a:t>                           </a:t>
                </a:r>
              </a:p>
              <a:p>
                <a:pPr algn="l"/>
                <a:r>
                  <a:rPr lang="en-US" altLang="zh-CN" sz="2000">
                    <a:solidFill>
                      <a:schemeClr val="tx2"/>
                    </a:solidFill>
                    <a:latin typeface="Courier New" pitchFamily="49" charset="0"/>
                  </a:rPr>
                  <a:t>          </a:t>
                </a:r>
                <a:r>
                  <a:rPr lang="en-US" altLang="zh-CN">
                    <a:solidFill>
                      <a:schemeClr val="tx2"/>
                    </a:solidFill>
                    <a:latin typeface="Courier New" pitchFamily="49" charset="0"/>
                  </a:rPr>
                  <a:t>a</a:t>
                </a:r>
              </a:p>
              <a:p>
                <a:pPr algn="l"/>
                <a:r>
                  <a:rPr lang="en-US" altLang="zh-CN" sz="2000">
                    <a:solidFill>
                      <a:schemeClr val="tx2"/>
                    </a:solidFill>
                    <a:latin typeface="Courier New" pitchFamily="49" charset="0"/>
                  </a:rPr>
                  <a:t>          </a:t>
                </a:r>
              </a:p>
            </p:txBody>
          </p:sp>
        </p:grpSp>
        <p:grpSp>
          <p:nvGrpSpPr>
            <p:cNvPr id="71718" name="Group 42"/>
            <p:cNvGrpSpPr>
              <a:grpSpLocks/>
            </p:cNvGrpSpPr>
            <p:nvPr/>
          </p:nvGrpSpPr>
          <p:grpSpPr bwMode="auto">
            <a:xfrm>
              <a:off x="1728" y="1441"/>
              <a:ext cx="768" cy="970"/>
              <a:chOff x="1728" y="1441"/>
              <a:chExt cx="768" cy="970"/>
            </a:xfrm>
          </p:grpSpPr>
          <p:sp>
            <p:nvSpPr>
              <p:cNvPr id="685099" name="AutoShape 43"/>
              <p:cNvSpPr>
                <a:spLocks/>
              </p:cNvSpPr>
              <p:nvPr/>
            </p:nvSpPr>
            <p:spPr bwMode="auto">
              <a:xfrm>
                <a:off x="1728" y="1633"/>
                <a:ext cx="192" cy="624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5100" name="AutoShape 44"/>
              <p:cNvSpPr>
                <a:spLocks/>
              </p:cNvSpPr>
              <p:nvPr/>
            </p:nvSpPr>
            <p:spPr bwMode="auto">
              <a:xfrm>
                <a:off x="2304" y="1441"/>
                <a:ext cx="192" cy="384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5101" name="AutoShape 45"/>
              <p:cNvSpPr>
                <a:spLocks/>
              </p:cNvSpPr>
              <p:nvPr/>
            </p:nvSpPr>
            <p:spPr bwMode="auto">
              <a:xfrm>
                <a:off x="2304" y="2017"/>
                <a:ext cx="192" cy="394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685102" name="Line 46"/>
          <p:cNvSpPr>
            <a:spLocks noChangeShapeType="1"/>
          </p:cNvSpPr>
          <p:nvPr/>
        </p:nvSpPr>
        <p:spPr bwMode="auto">
          <a:xfrm>
            <a:off x="6732588" y="5676900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5103" name="Rectangle 47"/>
          <p:cNvSpPr>
            <a:spLocks noChangeArrowheads="1"/>
          </p:cNvSpPr>
          <p:nvPr/>
        </p:nvSpPr>
        <p:spPr bwMode="auto">
          <a:xfrm>
            <a:off x="827088" y="3357563"/>
            <a:ext cx="27400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en-US" altLang="zh-CN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short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 a[2][3];</a:t>
            </a:r>
          </a:p>
        </p:txBody>
      </p:sp>
      <p:sp>
        <p:nvSpPr>
          <p:cNvPr id="685104" name="Line 48"/>
          <p:cNvSpPr>
            <a:spLocks noChangeShapeType="1"/>
          </p:cNvSpPr>
          <p:nvPr/>
        </p:nvSpPr>
        <p:spPr bwMode="auto">
          <a:xfrm>
            <a:off x="7181850" y="4321175"/>
            <a:ext cx="93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5105" name="Line 49"/>
          <p:cNvSpPr>
            <a:spLocks noChangeShapeType="1"/>
          </p:cNvSpPr>
          <p:nvPr/>
        </p:nvSpPr>
        <p:spPr bwMode="auto">
          <a:xfrm>
            <a:off x="7172325" y="6151563"/>
            <a:ext cx="93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5106" name="Line 50"/>
          <p:cNvSpPr>
            <a:spLocks noChangeShapeType="1"/>
          </p:cNvSpPr>
          <p:nvPr/>
        </p:nvSpPr>
        <p:spPr bwMode="auto">
          <a:xfrm>
            <a:off x="7172325" y="2492375"/>
            <a:ext cx="93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5107" name="Rectangle 51"/>
          <p:cNvSpPr>
            <a:spLocks noChangeArrowheads="1"/>
          </p:cNvSpPr>
          <p:nvPr/>
        </p:nvSpPr>
        <p:spPr bwMode="auto">
          <a:xfrm>
            <a:off x="7192963" y="2492375"/>
            <a:ext cx="900112" cy="611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5108" name="Rectangle 52"/>
          <p:cNvSpPr>
            <a:spLocks noChangeArrowheads="1"/>
          </p:cNvSpPr>
          <p:nvPr/>
        </p:nvSpPr>
        <p:spPr bwMode="auto">
          <a:xfrm>
            <a:off x="7192963" y="3111500"/>
            <a:ext cx="900112" cy="611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5109" name="Rectangle 53"/>
          <p:cNvSpPr>
            <a:spLocks noChangeArrowheads="1"/>
          </p:cNvSpPr>
          <p:nvPr/>
        </p:nvSpPr>
        <p:spPr bwMode="auto">
          <a:xfrm>
            <a:off x="7192963" y="3716338"/>
            <a:ext cx="900112" cy="6111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5110" name="Rectangle 54"/>
          <p:cNvSpPr>
            <a:spLocks noChangeArrowheads="1"/>
          </p:cNvSpPr>
          <p:nvPr/>
        </p:nvSpPr>
        <p:spPr bwMode="auto">
          <a:xfrm>
            <a:off x="7192963" y="4330700"/>
            <a:ext cx="900112" cy="611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5111" name="Rectangle 55"/>
          <p:cNvSpPr>
            <a:spLocks noChangeArrowheads="1"/>
          </p:cNvSpPr>
          <p:nvPr/>
        </p:nvSpPr>
        <p:spPr bwMode="auto">
          <a:xfrm>
            <a:off x="7192963" y="4949825"/>
            <a:ext cx="900112" cy="611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5112" name="Rectangle 56"/>
          <p:cNvSpPr>
            <a:spLocks noChangeArrowheads="1"/>
          </p:cNvSpPr>
          <p:nvPr/>
        </p:nvSpPr>
        <p:spPr bwMode="auto">
          <a:xfrm>
            <a:off x="7192963" y="5554663"/>
            <a:ext cx="900112" cy="6111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5113" name="AutoShape 57"/>
          <p:cNvSpPr>
            <a:spLocks/>
          </p:cNvSpPr>
          <p:nvPr/>
        </p:nvSpPr>
        <p:spPr bwMode="auto">
          <a:xfrm>
            <a:off x="6530975" y="2565400"/>
            <a:ext cx="217488" cy="1727200"/>
          </a:xfrm>
          <a:prstGeom prst="leftBrace">
            <a:avLst>
              <a:gd name="adj1" fmla="val 66180"/>
              <a:gd name="adj2" fmla="val 50000"/>
            </a:avLst>
          </a:prstGeom>
          <a:noFill/>
          <a:ln w="53975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5114" name="AutoShape 58"/>
          <p:cNvSpPr>
            <a:spLocks/>
          </p:cNvSpPr>
          <p:nvPr/>
        </p:nvSpPr>
        <p:spPr bwMode="auto">
          <a:xfrm>
            <a:off x="6516688" y="4351338"/>
            <a:ext cx="217487" cy="1727200"/>
          </a:xfrm>
          <a:prstGeom prst="leftBrace">
            <a:avLst>
              <a:gd name="adj1" fmla="val 66180"/>
              <a:gd name="adj2" fmla="val 50000"/>
            </a:avLst>
          </a:prstGeom>
          <a:noFill/>
          <a:ln w="53975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5115" name="Rectangle 59"/>
          <p:cNvSpPr>
            <a:spLocks noChangeArrowheads="1"/>
          </p:cNvSpPr>
          <p:nvPr/>
        </p:nvSpPr>
        <p:spPr bwMode="auto">
          <a:xfrm>
            <a:off x="1390650" y="4076700"/>
            <a:ext cx="1885950" cy="9366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5116" name="Rectangle 60"/>
          <p:cNvSpPr>
            <a:spLocks noChangeArrowheads="1"/>
          </p:cNvSpPr>
          <p:nvPr/>
        </p:nvSpPr>
        <p:spPr bwMode="auto">
          <a:xfrm>
            <a:off x="1390650" y="5013325"/>
            <a:ext cx="1885950" cy="9366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5117" name="Rectangle 61"/>
          <p:cNvSpPr>
            <a:spLocks noChangeArrowheads="1"/>
          </p:cNvSpPr>
          <p:nvPr/>
        </p:nvSpPr>
        <p:spPr bwMode="auto">
          <a:xfrm>
            <a:off x="468313" y="765175"/>
            <a:ext cx="7632700" cy="646113"/>
          </a:xfrm>
          <a:prstGeom prst="rect">
            <a:avLst/>
          </a:prstGeom>
          <a:solidFill>
            <a:srgbClr val="FFFFCC"/>
          </a:solidFill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/>
              <a:buNone/>
              <a:defRPr/>
            </a:pPr>
            <a:r>
              <a:rPr kumimoji="0" lang="en-US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*(a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+ i)  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即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a[i] 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代表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第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列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的地址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列地址</a:t>
            </a:r>
            <a:endParaRPr kumimoji="0" lang="zh-CN" altLang="en-US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85118" name="Text Box 62"/>
          <p:cNvSpPr txBox="1">
            <a:spLocks noChangeArrowheads="1"/>
          </p:cNvSpPr>
          <p:nvPr/>
        </p:nvSpPr>
        <p:spPr bwMode="auto">
          <a:xfrm>
            <a:off x="5973763" y="2133600"/>
            <a:ext cx="336550" cy="366713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75000"/>
              </a:lnSpc>
              <a:defRPr/>
            </a:pPr>
            <a:r>
              <a:rPr lang="en-US" altLang="zh-CN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sp>
        <p:nvSpPr>
          <p:cNvPr id="685119" name="Text Box 63"/>
          <p:cNvSpPr txBox="1">
            <a:spLocks noChangeArrowheads="1"/>
          </p:cNvSpPr>
          <p:nvPr/>
        </p:nvSpPr>
        <p:spPr bwMode="auto">
          <a:xfrm>
            <a:off x="5580063" y="4013200"/>
            <a:ext cx="1052512" cy="366713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75000"/>
              </a:lnSpc>
              <a:defRPr/>
            </a:pPr>
            <a:r>
              <a:rPr lang="en-US" altLang="zh-CN" sz="240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+1</a:t>
            </a:r>
            <a:endParaRPr lang="en-US" altLang="zh-CN" sz="2400">
              <a:solidFill>
                <a:srgbClr val="88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5120" name="Rectangle 64"/>
          <p:cNvSpPr>
            <a:spLocks noChangeArrowheads="1"/>
          </p:cNvSpPr>
          <p:nvPr/>
        </p:nvSpPr>
        <p:spPr bwMode="auto">
          <a:xfrm>
            <a:off x="468313" y="1700213"/>
            <a:ext cx="3975100" cy="1152525"/>
          </a:xfrm>
          <a:prstGeom prst="rect">
            <a:avLst/>
          </a:prstGeom>
          <a:solidFill>
            <a:srgbClr val="FFFFCC"/>
          </a:solidFill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/>
              <a:buNone/>
              <a:defRPr/>
            </a:pPr>
            <a:r>
              <a:rPr kumimoji="0" lang="en-US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*(a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+i) + j 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即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a[i] + j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代表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楷体_GB2312" pitchFamily="49" charset="-122"/>
            </a:endParaRPr>
          </a:p>
          <a:p>
            <a:pPr hangingPunct="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/>
              <a:buNone/>
              <a:defRPr/>
            </a:pP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第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j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列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的地址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&amp;a[i][j] </a:t>
            </a:r>
          </a:p>
        </p:txBody>
      </p:sp>
      <p:sp>
        <p:nvSpPr>
          <p:cNvPr id="685121" name="Text Box 65"/>
          <p:cNvSpPr txBox="1">
            <a:spLocks noChangeArrowheads="1"/>
          </p:cNvSpPr>
          <p:nvPr/>
        </p:nvSpPr>
        <p:spPr bwMode="auto">
          <a:xfrm>
            <a:off x="4486275" y="5487988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</a:rPr>
              <a:t>&amp;</a:t>
            </a:r>
            <a:r>
              <a:rPr lang="en-US" altLang="zh-CN" sz="2400">
                <a:solidFill>
                  <a:srgbClr val="880000"/>
                </a:solidFill>
                <a:latin typeface="Times New Roman" pitchFamily="18" charset="0"/>
              </a:rPr>
              <a:t>a[1]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</a:rPr>
              <a:t>[2]</a:t>
            </a:r>
          </a:p>
        </p:txBody>
      </p:sp>
      <p:sp>
        <p:nvSpPr>
          <p:cNvPr id="685122" name="Text Box 66"/>
          <p:cNvSpPr txBox="1">
            <a:spLocks noChangeArrowheads="1"/>
          </p:cNvSpPr>
          <p:nvPr/>
        </p:nvSpPr>
        <p:spPr bwMode="auto">
          <a:xfrm>
            <a:off x="5653088" y="554990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zh-CN" sz="2400" b="0">
                <a:solidFill>
                  <a:srgbClr val="880000"/>
                </a:solidFill>
                <a:latin typeface="Times New Roman" pitchFamily="18" charset="0"/>
              </a:rPr>
              <a:t>a[1]</a:t>
            </a:r>
            <a:r>
              <a:rPr lang="en-US" altLang="zh-CN" sz="2400" b="0">
                <a:latin typeface="Times New Roman" pitchFamily="18" charset="0"/>
              </a:rPr>
              <a:t>+2</a:t>
            </a:r>
          </a:p>
        </p:txBody>
      </p:sp>
      <p:sp>
        <p:nvSpPr>
          <p:cNvPr id="685123" name="Line 67"/>
          <p:cNvSpPr>
            <a:spLocks noChangeShapeType="1"/>
          </p:cNvSpPr>
          <p:nvPr/>
        </p:nvSpPr>
        <p:spPr bwMode="auto">
          <a:xfrm>
            <a:off x="6724650" y="5688013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6148" name="Rectangle 68"/>
          <p:cNvSpPr>
            <a:spLocks noChangeArrowheads="1"/>
          </p:cNvSpPr>
          <p:nvPr/>
        </p:nvSpPr>
        <p:spPr bwMode="auto">
          <a:xfrm>
            <a:off x="468313" y="3068638"/>
            <a:ext cx="3830637" cy="1152525"/>
          </a:xfrm>
          <a:prstGeom prst="rect">
            <a:avLst/>
          </a:prstGeom>
          <a:solidFill>
            <a:srgbClr val="FFFFCC"/>
          </a:solidFill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kumimoji="0"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*</a:t>
            </a:r>
            <a:r>
              <a:rPr kumimoji="0" lang="en-US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( *(a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+i) + j ) 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即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a[i][j]  </a:t>
            </a:r>
          </a:p>
          <a:p>
            <a:pPr hangingPunct="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代表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行第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列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内容</a:t>
            </a:r>
            <a:endParaRPr kumimoji="0"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8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68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68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6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5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5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68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68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8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86" grpId="0"/>
      <p:bldP spid="685088" grpId="0"/>
      <p:bldP spid="685091" grpId="0"/>
      <p:bldP spid="685092" grpId="0"/>
      <p:bldP spid="685117" grpId="0" animBg="1" autoUpdateAnimBg="0"/>
      <p:bldP spid="685120" grpId="0" animBg="1" autoUpdateAnimBg="0"/>
      <p:bldP spid="685121" grpId="0"/>
      <p:bldP spid="685122" grpId="0"/>
      <p:bldP spid="686148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64E52C3A-1966-43F4-9941-7771DCCD93A8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58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20713"/>
            <a:ext cx="7561262" cy="792162"/>
          </a:xfrm>
        </p:spPr>
        <p:txBody>
          <a:bodyPr/>
          <a:lstStyle/>
          <a:p>
            <a:r>
              <a:rPr lang="zh-CN" altLang="en-US" sz="2800">
                <a:effectLst/>
              </a:rPr>
              <a:t>注意：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920038" cy="3741738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000066"/>
                </a:solidFill>
              </a:rPr>
              <a:t>a[</a:t>
            </a:r>
            <a:r>
              <a:rPr lang="en-US" altLang="zh-CN" sz="2400" b="1" dirty="0" err="1">
                <a:solidFill>
                  <a:srgbClr val="000066"/>
                </a:solidFill>
              </a:rPr>
              <a:t>i</a:t>
            </a:r>
            <a:r>
              <a:rPr lang="en-US" altLang="zh-CN" sz="2400" b="1" dirty="0">
                <a:solidFill>
                  <a:srgbClr val="000066"/>
                </a:solidFill>
              </a:rPr>
              <a:t>]</a:t>
            </a:r>
            <a:r>
              <a:rPr lang="zh-CN" altLang="en-US" sz="2400" b="1" dirty="0"/>
              <a:t>和</a:t>
            </a:r>
            <a:r>
              <a:rPr lang="zh-CN" altLang="en-US" sz="2400" b="1" dirty="0">
                <a:solidFill>
                  <a:srgbClr val="000066"/>
                </a:solidFill>
              </a:rPr>
              <a:t>*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dirty="0" err="1">
                <a:solidFill>
                  <a:srgbClr val="000066"/>
                </a:solidFill>
              </a:rPr>
              <a:t>a+i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zh-CN" altLang="en-US" sz="2400" b="1" dirty="0"/>
              <a:t>无条件等价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 err="1">
                <a:solidFill>
                  <a:srgbClr val="000066"/>
                </a:solidFill>
              </a:rPr>
              <a:t>a+i</a:t>
            </a:r>
            <a:r>
              <a:rPr lang="zh-CN" altLang="en-US" sz="2400" b="1" dirty="0">
                <a:solidFill>
                  <a:srgbClr val="000066"/>
                </a:solidFill>
              </a:rPr>
              <a:t>、</a:t>
            </a:r>
            <a:r>
              <a:rPr lang="en-US" altLang="zh-CN" sz="2400" b="1" dirty="0">
                <a:solidFill>
                  <a:srgbClr val="000066"/>
                </a:solidFill>
              </a:rPr>
              <a:t>a[</a:t>
            </a:r>
            <a:r>
              <a:rPr lang="en-US" altLang="zh-CN" sz="2400" b="1" dirty="0" err="1">
                <a:solidFill>
                  <a:srgbClr val="000066"/>
                </a:solidFill>
              </a:rPr>
              <a:t>i</a:t>
            </a:r>
            <a:r>
              <a:rPr lang="en-US" altLang="zh-CN" sz="2400" b="1" dirty="0">
                <a:solidFill>
                  <a:srgbClr val="000066"/>
                </a:solidFill>
              </a:rPr>
              <a:t>]</a:t>
            </a:r>
            <a:r>
              <a:rPr lang="zh-CN" altLang="en-US" sz="2400" b="1" dirty="0">
                <a:solidFill>
                  <a:srgbClr val="000066"/>
                </a:solidFill>
              </a:rPr>
              <a:t>、*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dirty="0" err="1">
                <a:solidFill>
                  <a:srgbClr val="000066"/>
                </a:solidFill>
              </a:rPr>
              <a:t>a+i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zh-CN" altLang="en-US" sz="2400" b="1" dirty="0">
                <a:solidFill>
                  <a:srgbClr val="000066"/>
                </a:solidFill>
              </a:rPr>
              <a:t>、</a:t>
            </a:r>
            <a:r>
              <a:rPr lang="en-US" altLang="zh-CN" sz="2400" b="1" dirty="0">
                <a:solidFill>
                  <a:srgbClr val="000066"/>
                </a:solidFill>
              </a:rPr>
              <a:t>&amp;a[</a:t>
            </a:r>
            <a:r>
              <a:rPr lang="en-US" altLang="zh-CN" sz="2400" b="1" dirty="0" err="1">
                <a:solidFill>
                  <a:srgbClr val="000066"/>
                </a:solidFill>
              </a:rPr>
              <a:t>i</a:t>
            </a:r>
            <a:r>
              <a:rPr lang="en-US" altLang="zh-CN" sz="2400" b="1" dirty="0">
                <a:solidFill>
                  <a:srgbClr val="000066"/>
                </a:solidFill>
              </a:rPr>
              <a:t>][0]</a:t>
            </a:r>
            <a:r>
              <a:rPr lang="zh-CN" altLang="en-US" sz="2400" b="1" dirty="0"/>
              <a:t>均表示第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行首地址；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  </a:t>
            </a:r>
            <a:r>
              <a:rPr lang="en-US" altLang="zh-CN" sz="2400" b="1" dirty="0" err="1">
                <a:solidFill>
                  <a:srgbClr val="CC3300"/>
                </a:solidFill>
              </a:rPr>
              <a:t>a+i</a:t>
            </a:r>
            <a:r>
              <a:rPr lang="zh-CN" altLang="en-US" sz="2400" b="1" dirty="0">
                <a:solidFill>
                  <a:srgbClr val="CC3300"/>
                </a:solidFill>
              </a:rPr>
              <a:t>和*</a:t>
            </a:r>
            <a:r>
              <a:rPr lang="en-US" altLang="zh-CN" sz="2400" b="1" dirty="0">
                <a:solidFill>
                  <a:srgbClr val="CC3300"/>
                </a:solidFill>
              </a:rPr>
              <a:t>(</a:t>
            </a:r>
            <a:r>
              <a:rPr lang="en-US" altLang="zh-CN" sz="2400" b="1" dirty="0" err="1">
                <a:solidFill>
                  <a:srgbClr val="CC3300"/>
                </a:solidFill>
              </a:rPr>
              <a:t>a+i</a:t>
            </a:r>
            <a:r>
              <a:rPr lang="en-US" altLang="zh-CN" sz="2400" b="1" dirty="0">
                <a:solidFill>
                  <a:srgbClr val="CC3300"/>
                </a:solidFill>
              </a:rPr>
              <a:t>)</a:t>
            </a:r>
            <a:r>
              <a:rPr lang="zh-CN" altLang="en-US" sz="2400" b="1" dirty="0">
                <a:solidFill>
                  <a:srgbClr val="CC3300"/>
                </a:solidFill>
              </a:rPr>
              <a:t>虽然地址相同，但含义不同：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CC3300"/>
                </a:solidFill>
              </a:rPr>
              <a:t>  </a:t>
            </a:r>
            <a:r>
              <a:rPr lang="en-US" altLang="zh-CN" sz="2400" b="1" dirty="0" err="1">
                <a:solidFill>
                  <a:srgbClr val="CC3300"/>
                </a:solidFill>
              </a:rPr>
              <a:t>a+i</a:t>
            </a:r>
            <a:r>
              <a:rPr lang="zh-CN" altLang="en-US" sz="2400" b="1" dirty="0">
                <a:solidFill>
                  <a:srgbClr val="CC3300"/>
                </a:solidFill>
              </a:rPr>
              <a:t>是序号为</a:t>
            </a:r>
            <a:r>
              <a:rPr lang="en-US" altLang="zh-CN" sz="2400" b="1" dirty="0" err="1">
                <a:solidFill>
                  <a:srgbClr val="CC3300"/>
                </a:solidFill>
              </a:rPr>
              <a:t>i</a:t>
            </a:r>
            <a:r>
              <a:rPr lang="zh-CN" altLang="en-US" sz="2400" b="1" dirty="0">
                <a:solidFill>
                  <a:srgbClr val="CC3300"/>
                </a:solidFill>
              </a:rPr>
              <a:t>的行的首地址；而*</a:t>
            </a:r>
            <a:r>
              <a:rPr lang="en-US" altLang="zh-CN" sz="2400" b="1" dirty="0">
                <a:solidFill>
                  <a:srgbClr val="CC3300"/>
                </a:solidFill>
              </a:rPr>
              <a:t>(</a:t>
            </a:r>
            <a:r>
              <a:rPr lang="en-US" altLang="zh-CN" sz="2400" b="1" dirty="0" err="1">
                <a:solidFill>
                  <a:srgbClr val="CC3300"/>
                </a:solidFill>
              </a:rPr>
              <a:t>a+i</a:t>
            </a:r>
            <a:r>
              <a:rPr lang="en-US" altLang="zh-CN" sz="2400" b="1" dirty="0">
                <a:solidFill>
                  <a:srgbClr val="CC3300"/>
                </a:solidFill>
              </a:rPr>
              <a:t>)</a:t>
            </a:r>
            <a:r>
              <a:rPr lang="zh-CN" altLang="en-US" sz="2400" b="1" dirty="0">
                <a:solidFill>
                  <a:srgbClr val="CC3300"/>
                </a:solidFill>
              </a:rPr>
              <a:t>指向第</a:t>
            </a:r>
            <a:r>
              <a:rPr lang="en-US" altLang="zh-CN" sz="2400" b="1" dirty="0" err="1">
                <a:solidFill>
                  <a:srgbClr val="CC3300"/>
                </a:solidFill>
              </a:rPr>
              <a:t>i</a:t>
            </a:r>
            <a:r>
              <a:rPr lang="zh-CN" altLang="en-US" sz="2400" b="1" dirty="0">
                <a:solidFill>
                  <a:srgbClr val="CC3300"/>
                </a:solidFill>
              </a:rPr>
              <a:t>行第</a:t>
            </a:r>
            <a:r>
              <a:rPr lang="en-US" altLang="zh-CN" sz="2400" b="1" dirty="0">
                <a:solidFill>
                  <a:srgbClr val="CC3300"/>
                </a:solidFill>
              </a:rPr>
              <a:t>0</a:t>
            </a:r>
            <a:r>
              <a:rPr lang="zh-CN" altLang="en-US" sz="2400" b="1" dirty="0">
                <a:solidFill>
                  <a:srgbClr val="CC3300"/>
                </a:solidFill>
              </a:rPr>
              <a:t>列元素。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000066"/>
                </a:solidFill>
              </a:rPr>
              <a:t>&amp;a[</a:t>
            </a:r>
            <a:r>
              <a:rPr lang="en-US" altLang="zh-CN" sz="2400" b="1" dirty="0" err="1">
                <a:solidFill>
                  <a:srgbClr val="000066"/>
                </a:solidFill>
              </a:rPr>
              <a:t>i</a:t>
            </a:r>
            <a:r>
              <a:rPr lang="en-US" altLang="zh-CN" sz="2400" b="1" dirty="0">
                <a:solidFill>
                  <a:srgbClr val="000066"/>
                </a:solidFill>
              </a:rPr>
              <a:t>][j]</a:t>
            </a:r>
            <a:r>
              <a:rPr lang="zh-CN" altLang="en-US" sz="2400" b="1" dirty="0">
                <a:solidFill>
                  <a:srgbClr val="000066"/>
                </a:solidFill>
              </a:rPr>
              <a:t>、 </a:t>
            </a:r>
            <a:r>
              <a:rPr lang="en-US" altLang="zh-CN" sz="2400" b="1" dirty="0">
                <a:solidFill>
                  <a:srgbClr val="000066"/>
                </a:solidFill>
              </a:rPr>
              <a:t>a[</a:t>
            </a:r>
            <a:r>
              <a:rPr lang="en-US" altLang="zh-CN" sz="2400" b="1" dirty="0" err="1">
                <a:solidFill>
                  <a:srgbClr val="000066"/>
                </a:solidFill>
              </a:rPr>
              <a:t>i</a:t>
            </a:r>
            <a:r>
              <a:rPr lang="en-US" altLang="zh-CN" sz="2400" b="1" dirty="0">
                <a:solidFill>
                  <a:srgbClr val="000066"/>
                </a:solidFill>
              </a:rPr>
              <a:t>]+j</a:t>
            </a:r>
            <a:r>
              <a:rPr lang="zh-CN" altLang="en-US" sz="2400" b="1" dirty="0">
                <a:solidFill>
                  <a:srgbClr val="000066"/>
                </a:solidFill>
              </a:rPr>
              <a:t>、*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dirty="0" err="1">
                <a:solidFill>
                  <a:srgbClr val="000066"/>
                </a:solidFill>
              </a:rPr>
              <a:t>a+i</a:t>
            </a:r>
            <a:r>
              <a:rPr lang="en-US" altLang="zh-CN" sz="2400" b="1" dirty="0">
                <a:solidFill>
                  <a:srgbClr val="000066"/>
                </a:solidFill>
              </a:rPr>
              <a:t>)+j</a:t>
            </a:r>
            <a:r>
              <a:rPr lang="zh-CN" altLang="en-US" sz="2400" b="1" dirty="0"/>
              <a:t>都是第</a:t>
            </a:r>
            <a:r>
              <a:rPr lang="en-US" altLang="zh-CN" sz="2400" b="1" dirty="0" err="1">
                <a:solidFill>
                  <a:srgbClr val="FF3300"/>
                </a:solidFill>
              </a:rPr>
              <a:t>i</a:t>
            </a:r>
            <a:r>
              <a:rPr lang="zh-CN" altLang="en-US" sz="2400" b="1" dirty="0"/>
              <a:t>行</a:t>
            </a:r>
            <a:r>
              <a:rPr lang="en-US" altLang="zh-CN" sz="2400" b="1" dirty="0">
                <a:solidFill>
                  <a:srgbClr val="FF3300"/>
                </a:solidFill>
              </a:rPr>
              <a:t>j</a:t>
            </a:r>
            <a:r>
              <a:rPr lang="zh-CN" altLang="en-US" sz="2400" b="1" dirty="0"/>
              <a:t>列元素的</a:t>
            </a:r>
            <a:r>
              <a:rPr lang="zh-CN" altLang="en-US" sz="2400" b="1" dirty="0">
                <a:solidFill>
                  <a:srgbClr val="FF3300"/>
                </a:solidFill>
              </a:rPr>
              <a:t>地址</a:t>
            </a:r>
            <a:r>
              <a:rPr lang="zh-CN" altLang="en-US" sz="2400" b="1" dirty="0"/>
              <a:t>；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000066"/>
                </a:solidFill>
              </a:rPr>
              <a:t>a[</a:t>
            </a:r>
            <a:r>
              <a:rPr lang="en-US" altLang="zh-CN" sz="2400" b="1" dirty="0" err="1">
                <a:solidFill>
                  <a:srgbClr val="000066"/>
                </a:solidFill>
              </a:rPr>
              <a:t>i</a:t>
            </a:r>
            <a:r>
              <a:rPr lang="en-US" altLang="zh-CN" sz="2400" b="1" dirty="0">
                <a:solidFill>
                  <a:srgbClr val="000066"/>
                </a:solidFill>
              </a:rPr>
              <a:t>][j]</a:t>
            </a:r>
            <a:r>
              <a:rPr lang="zh-CN" altLang="en-US" sz="2400" b="1" dirty="0">
                <a:solidFill>
                  <a:srgbClr val="CC0000"/>
                </a:solidFill>
              </a:rPr>
              <a:t>、 *</a:t>
            </a:r>
            <a:r>
              <a:rPr lang="en-US" altLang="zh-CN" sz="2400" b="1" dirty="0">
                <a:solidFill>
                  <a:srgbClr val="CC0000"/>
                </a:solidFill>
              </a:rPr>
              <a:t>(</a:t>
            </a:r>
            <a:r>
              <a:rPr lang="en-US" altLang="zh-CN" sz="2400" b="1" dirty="0">
                <a:solidFill>
                  <a:srgbClr val="000066"/>
                </a:solidFill>
              </a:rPr>
              <a:t>a[</a:t>
            </a:r>
            <a:r>
              <a:rPr lang="en-US" altLang="zh-CN" sz="2400" b="1" dirty="0" err="1">
                <a:solidFill>
                  <a:srgbClr val="000066"/>
                </a:solidFill>
              </a:rPr>
              <a:t>i</a:t>
            </a:r>
            <a:r>
              <a:rPr lang="en-US" altLang="zh-CN" sz="2400" b="1" dirty="0">
                <a:solidFill>
                  <a:srgbClr val="000066"/>
                </a:solidFill>
              </a:rPr>
              <a:t>]+j</a:t>
            </a:r>
            <a:r>
              <a:rPr lang="en-US" altLang="zh-CN" sz="2400" b="1" dirty="0">
                <a:solidFill>
                  <a:srgbClr val="CC0000"/>
                </a:solidFill>
              </a:rPr>
              <a:t>)</a:t>
            </a:r>
            <a:r>
              <a:rPr lang="zh-CN" altLang="en-US" sz="2400" b="1" dirty="0">
                <a:solidFill>
                  <a:srgbClr val="CC0000"/>
                </a:solidFill>
              </a:rPr>
              <a:t>、*</a:t>
            </a:r>
            <a:r>
              <a:rPr lang="en-US" altLang="zh-CN" sz="2400" b="1" dirty="0">
                <a:solidFill>
                  <a:srgbClr val="000066"/>
                </a:solidFill>
              </a:rPr>
              <a:t>(*(</a:t>
            </a:r>
            <a:r>
              <a:rPr lang="en-US" altLang="zh-CN" sz="2400" b="1" dirty="0" err="1">
                <a:solidFill>
                  <a:srgbClr val="000066"/>
                </a:solidFill>
              </a:rPr>
              <a:t>a+i</a:t>
            </a:r>
            <a:r>
              <a:rPr lang="en-US" altLang="zh-CN" sz="2400" b="1" dirty="0">
                <a:solidFill>
                  <a:srgbClr val="000066"/>
                </a:solidFill>
              </a:rPr>
              <a:t>)+j</a:t>
            </a:r>
            <a:r>
              <a:rPr lang="en-US" altLang="zh-CN" sz="2400" b="1" dirty="0">
                <a:solidFill>
                  <a:srgbClr val="CC0000"/>
                </a:solidFill>
              </a:rPr>
              <a:t>)</a:t>
            </a:r>
            <a:r>
              <a:rPr lang="zh-CN" altLang="en-US" sz="2400" b="1" dirty="0"/>
              <a:t>都是第</a:t>
            </a:r>
            <a:r>
              <a:rPr lang="en-US" altLang="zh-CN" sz="2400" b="1" dirty="0" err="1">
                <a:solidFill>
                  <a:srgbClr val="FF3300"/>
                </a:solidFill>
              </a:rPr>
              <a:t>i</a:t>
            </a:r>
            <a:r>
              <a:rPr lang="zh-CN" altLang="en-US" sz="2400" b="1" dirty="0"/>
              <a:t>行</a:t>
            </a:r>
            <a:r>
              <a:rPr lang="en-US" altLang="zh-CN" sz="2400" b="1" dirty="0">
                <a:solidFill>
                  <a:srgbClr val="FF3300"/>
                </a:solidFill>
              </a:rPr>
              <a:t>j</a:t>
            </a:r>
            <a:r>
              <a:rPr lang="zh-CN" altLang="en-US" sz="2400" b="1" dirty="0"/>
              <a:t>列元素的</a:t>
            </a:r>
            <a:r>
              <a:rPr lang="zh-CN" altLang="en-US" sz="2400" b="1" dirty="0">
                <a:solidFill>
                  <a:srgbClr val="FF3300"/>
                </a:solidFill>
              </a:rPr>
              <a:t>值</a:t>
            </a:r>
            <a:r>
              <a:rPr lang="zh-CN" altLang="en-US" sz="2400" b="1" dirty="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083" grpId="0" build="p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3292A62A-6D62-4162-8FD8-A23E986781A1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59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90146" name="Text Box 2"/>
          <p:cNvSpPr txBox="1">
            <a:spLocks noChangeArrowheads="1"/>
          </p:cNvSpPr>
          <p:nvPr/>
        </p:nvSpPr>
        <p:spPr bwMode="auto">
          <a:xfrm>
            <a:off x="457200" y="923925"/>
            <a:ext cx="8305800" cy="5618163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int i,j;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main( )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{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      int *p, a[3][4], b[3][4], c[3][4];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      printf("The value of a:\n");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      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</a:rPr>
              <a:t>for(i=0; i&lt;3; i++)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</a:rPr>
              <a:t>            for(j=0; j&lt;4; j++)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</a:rPr>
              <a:t>                   scanf("%d",</a:t>
            </a:r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</a:rPr>
              <a:t>a[i]+j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</a:rPr>
              <a:t>);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      printf("The value of b:\n");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      </a:t>
            </a:r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</a:rPr>
              <a:t>for(i=0; i&lt;3; i++)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</a:rPr>
              <a:t>          for(j=0; j&lt;4; j++)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</a:rPr>
              <a:t>               scanf("%d",</a:t>
            </a:r>
            <a:r>
              <a:rPr lang="en-US" altLang="zh-CN" sz="240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</a:rPr>
              <a:t>*(b+i)+j</a:t>
            </a:r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</a:rPr>
              <a:t>);</a:t>
            </a:r>
          </a:p>
        </p:txBody>
      </p:sp>
      <p:sp>
        <p:nvSpPr>
          <p:cNvPr id="390147" name="Text Box 3"/>
          <p:cNvSpPr txBox="1">
            <a:spLocks noChangeArrowheads="1"/>
          </p:cNvSpPr>
          <p:nvPr/>
        </p:nvSpPr>
        <p:spPr bwMode="auto">
          <a:xfrm>
            <a:off x="609600" y="228600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例</a:t>
            </a:r>
            <a:r>
              <a:rPr lang="en-US" altLang="zh-CN">
                <a:latin typeface="Times New Roman" pitchFamily="18" charset="0"/>
              </a:rPr>
              <a:t>9-11: </a:t>
            </a:r>
            <a:r>
              <a:rPr lang="zh-CN" altLang="en-US">
                <a:latin typeface="Times New Roman" pitchFamily="18" charset="0"/>
              </a:rPr>
              <a:t>将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矩阵与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zh-CN" altLang="en-US">
                <a:latin typeface="Times New Roman" pitchFamily="18" charset="0"/>
              </a:rPr>
              <a:t>矩阵相加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zh-CN" altLang="en-US">
                <a:latin typeface="Times New Roman" pitchFamily="18" charset="0"/>
              </a:rPr>
              <a:t>计算结果存入</a:t>
            </a:r>
            <a:r>
              <a:rPr lang="en-US" altLang="zh-CN">
                <a:latin typeface="Times New Roman" pitchFamily="18" charset="0"/>
              </a:rPr>
              <a:t>c</a:t>
            </a:r>
            <a:r>
              <a:rPr lang="zh-CN" altLang="en-US">
                <a:latin typeface="Times New Roman" pitchFamily="18" charset="0"/>
              </a:rPr>
              <a:t>矩阵。</a:t>
            </a:r>
          </a:p>
        </p:txBody>
      </p:sp>
      <p:sp>
        <p:nvSpPr>
          <p:cNvPr id="390148" name="AutoShape 4"/>
          <p:cNvSpPr>
            <a:spLocks/>
          </p:cNvSpPr>
          <p:nvPr/>
        </p:nvSpPr>
        <p:spPr bwMode="auto">
          <a:xfrm>
            <a:off x="4724400" y="3124200"/>
            <a:ext cx="2655888" cy="1219200"/>
          </a:xfrm>
          <a:prstGeom prst="borderCallout1">
            <a:avLst>
              <a:gd name="adj1" fmla="val 9375"/>
              <a:gd name="adj2" fmla="val -2870"/>
              <a:gd name="adj3" fmla="val 92708"/>
              <a:gd name="adj4" fmla="val -12194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2400">
                <a:latin typeface="Times New Roman" pitchFamily="18" charset="0"/>
              </a:rPr>
              <a:t>表示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zh-CN" altLang="en-US" sz="2400">
                <a:latin typeface="Times New Roman" pitchFamily="18" charset="0"/>
              </a:rPr>
              <a:t>数组第</a:t>
            </a:r>
            <a:r>
              <a:rPr lang="en-US" altLang="zh-CN" sz="2400">
                <a:latin typeface="Times New Roman" pitchFamily="18" charset="0"/>
              </a:rPr>
              <a:t>i</a:t>
            </a:r>
            <a:r>
              <a:rPr lang="zh-CN" altLang="en-US" sz="2400">
                <a:latin typeface="Times New Roman" pitchFamily="18" charset="0"/>
              </a:rPr>
              <a:t>行第</a:t>
            </a:r>
            <a:r>
              <a:rPr lang="en-US" altLang="zh-CN" sz="2400">
                <a:latin typeface="Times New Roman" pitchFamily="18" charset="0"/>
              </a:rPr>
              <a:t>j</a:t>
            </a:r>
            <a:r>
              <a:rPr lang="zh-CN" altLang="en-US" sz="2400">
                <a:latin typeface="Times New Roman" pitchFamily="18" charset="0"/>
              </a:rPr>
              <a:t>列元素的地址，</a:t>
            </a:r>
          </a:p>
          <a:p>
            <a:pPr algn="l"/>
            <a:r>
              <a:rPr lang="zh-CN" altLang="en-US" sz="2400">
                <a:latin typeface="Times New Roman" pitchFamily="18" charset="0"/>
              </a:rPr>
              <a:t>即</a:t>
            </a:r>
            <a:r>
              <a:rPr lang="en-US" altLang="zh-CN" sz="2400">
                <a:latin typeface="Times New Roman" pitchFamily="18" charset="0"/>
              </a:rPr>
              <a:t>&amp;a[i][j]</a:t>
            </a:r>
          </a:p>
        </p:txBody>
      </p:sp>
      <p:sp>
        <p:nvSpPr>
          <p:cNvPr id="390149" name="AutoShape 5"/>
          <p:cNvSpPr>
            <a:spLocks/>
          </p:cNvSpPr>
          <p:nvPr/>
        </p:nvSpPr>
        <p:spPr bwMode="auto">
          <a:xfrm>
            <a:off x="4787900" y="5084763"/>
            <a:ext cx="2520950" cy="1219200"/>
          </a:xfrm>
          <a:prstGeom prst="borderCallout1">
            <a:avLst>
              <a:gd name="adj1" fmla="val 9375"/>
              <a:gd name="adj2" fmla="val -3023"/>
              <a:gd name="adj3" fmla="val 92708"/>
              <a:gd name="adj4" fmla="val -12847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2400">
                <a:latin typeface="Times New Roman" pitchFamily="18" charset="0"/>
              </a:rPr>
              <a:t>表示</a:t>
            </a:r>
            <a:r>
              <a:rPr lang="en-US" altLang="zh-CN" sz="2400">
                <a:latin typeface="Times New Roman" pitchFamily="18" charset="0"/>
              </a:rPr>
              <a:t>b</a:t>
            </a:r>
            <a:r>
              <a:rPr lang="zh-CN" altLang="en-US" sz="2400">
                <a:latin typeface="Times New Roman" pitchFamily="18" charset="0"/>
              </a:rPr>
              <a:t>数组第</a:t>
            </a:r>
            <a:r>
              <a:rPr lang="en-US" altLang="zh-CN" sz="2400">
                <a:latin typeface="Times New Roman" pitchFamily="18" charset="0"/>
              </a:rPr>
              <a:t>i</a:t>
            </a:r>
            <a:r>
              <a:rPr lang="zh-CN" altLang="en-US" sz="2400">
                <a:latin typeface="Times New Roman" pitchFamily="18" charset="0"/>
              </a:rPr>
              <a:t>行第</a:t>
            </a:r>
            <a:r>
              <a:rPr lang="en-US" altLang="zh-CN" sz="2400">
                <a:latin typeface="Times New Roman" pitchFamily="18" charset="0"/>
              </a:rPr>
              <a:t>j</a:t>
            </a:r>
            <a:r>
              <a:rPr lang="zh-CN" altLang="en-US" sz="2400">
                <a:latin typeface="Times New Roman" pitchFamily="18" charset="0"/>
              </a:rPr>
              <a:t>列元素的地址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zh-CN" altLang="en-US" sz="2400">
                <a:latin typeface="Times New Roman" pitchFamily="18" charset="0"/>
              </a:rPr>
              <a:t>即</a:t>
            </a:r>
            <a:r>
              <a:rPr lang="en-US" altLang="zh-CN" sz="2400">
                <a:latin typeface="Times New Roman" pitchFamily="18" charset="0"/>
              </a:rPr>
              <a:t>&amp;b[i][j]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 animBg="1" autoUpdateAnimBg="0"/>
      <p:bldP spid="390147" grpId="0" autoUpdateAnimBg="0"/>
      <p:bldP spid="390148" grpId="0" animBg="1" autoUpdateAnimBg="0"/>
      <p:bldP spid="39014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3AC4377A-17DA-4841-B73F-96B2CC8DA615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6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042988" y="836613"/>
            <a:ext cx="6858000" cy="6413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latin typeface="Times New Roman" pitchFamily="18" charset="0"/>
                <a:ea typeface="幼圆" pitchFamily="49" charset="-122"/>
              </a:rPr>
              <a:t>引入指针程序设计的优点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971550" y="1773238"/>
            <a:ext cx="75438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3200" dirty="0">
                <a:latin typeface="Times New Roman" pitchFamily="18" charset="0"/>
              </a:rPr>
              <a:t>有效表示复杂的数据结构。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3200" dirty="0">
                <a:latin typeface="Times New Roman" pitchFamily="18" charset="0"/>
              </a:rPr>
              <a:t>方便使用字符串、数组。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3200" dirty="0">
                <a:latin typeface="Times New Roman" pitchFamily="18" charset="0"/>
              </a:rPr>
              <a:t>可以得到多个函数返回值。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3200" dirty="0">
                <a:latin typeface="Times New Roman" pitchFamily="18" charset="0"/>
              </a:rPr>
              <a:t>可以进行动态分配内存。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3200" dirty="0">
                <a:latin typeface="Times New Roman" pitchFamily="18" charset="0"/>
              </a:rPr>
              <a:t>程序简洁、紧凑</a:t>
            </a:r>
            <a:r>
              <a:rPr lang="en-US" altLang="zh-CN" sz="3200" dirty="0">
                <a:latin typeface="Times New Roman" pitchFamily="18" charset="0"/>
              </a:rPr>
              <a:t>, </a:t>
            </a:r>
            <a:r>
              <a:rPr lang="zh-CN" altLang="en-US" sz="3200" dirty="0">
                <a:latin typeface="Times New Roman" pitchFamily="18" charset="0"/>
              </a:rPr>
              <a:t>执行效率高。</a:t>
            </a:r>
          </a:p>
          <a:p>
            <a:pPr algn="l" eaLnBrk="1" hangingPunct="1">
              <a:spcBef>
                <a:spcPct val="50000"/>
              </a:spcBef>
            </a:pPr>
            <a:endParaRPr lang="en-US" altLang="zh-CN" sz="32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46524" y="6507304"/>
            <a:ext cx="2406650" cy="331787"/>
          </a:xfrm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06C013FF-D7F0-42C3-B4C2-050201B3694F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60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91170" name="Text Box 2"/>
          <p:cNvSpPr txBox="1">
            <a:spLocks noChangeArrowheads="1"/>
          </p:cNvSpPr>
          <p:nvPr/>
        </p:nvSpPr>
        <p:spPr bwMode="auto">
          <a:xfrm>
            <a:off x="457200" y="0"/>
            <a:ext cx="6781800" cy="37671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</a:rPr>
              <a:t>    matrix(*a, b[0], &amp;c[0][0]);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      printf("The value of c:");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      for(i=0, p=c[0]; p&lt;c[0]+12; p++,i++)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        {if (i%4==0) printf("\n");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         printf("%-4d",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</a:rPr>
              <a:t>*p</a:t>
            </a:r>
            <a:r>
              <a:rPr lang="en-US" altLang="zh-CN">
                <a:latin typeface="Times New Roman" pitchFamily="18" charset="0"/>
              </a:rPr>
              <a:t>);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        }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     }</a:t>
            </a:r>
            <a:endParaRPr lang="en-US" altLang="zh-CN" b="0">
              <a:latin typeface="Times New Roman" pitchFamily="18" charset="0"/>
            </a:endParaRPr>
          </a:p>
        </p:txBody>
      </p:sp>
      <p:sp>
        <p:nvSpPr>
          <p:cNvPr id="391171" name="Text Box 3"/>
          <p:cNvSpPr txBox="1">
            <a:spLocks noChangeArrowheads="1"/>
          </p:cNvSpPr>
          <p:nvPr/>
        </p:nvSpPr>
        <p:spPr bwMode="auto">
          <a:xfrm>
            <a:off x="323850" y="3773488"/>
            <a:ext cx="8382000" cy="3084512"/>
          </a:xfrm>
          <a:prstGeom prst="rect">
            <a:avLst/>
          </a:prstGeom>
          <a:solidFill>
            <a:srgbClr val="C5FF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matrix(int *x, int *y, int *z)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     {for(i=0; i&lt;3; i++)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        for(j=0; j&lt;4; j++)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          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</a:rPr>
              <a:t>*(z+i*4+j)=*(x+i*4+j)+ *(y+i*4+j);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    }</a:t>
            </a:r>
          </a:p>
        </p:txBody>
      </p:sp>
      <p:sp>
        <p:nvSpPr>
          <p:cNvPr id="391172" name="AutoShape 4"/>
          <p:cNvSpPr>
            <a:spLocks/>
          </p:cNvSpPr>
          <p:nvPr/>
        </p:nvSpPr>
        <p:spPr bwMode="auto">
          <a:xfrm>
            <a:off x="4724400" y="3886200"/>
            <a:ext cx="4419600" cy="1905000"/>
          </a:xfrm>
          <a:prstGeom prst="borderCallout1">
            <a:avLst>
              <a:gd name="adj1" fmla="val 6000"/>
              <a:gd name="adj2" fmla="val -1722"/>
              <a:gd name="adj3" fmla="val 101333"/>
              <a:gd name="adj4" fmla="val -14727"/>
            </a:avLst>
          </a:prstGeom>
          <a:solidFill>
            <a:srgbClr val="FFFF00"/>
          </a:solidFill>
          <a:ln w="28575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2400">
                <a:latin typeface="Times New Roman" pitchFamily="18" charset="0"/>
              </a:rPr>
              <a:t>数组元素在内存中按“</a:t>
            </a:r>
            <a:r>
              <a:rPr lang="zh-CN" altLang="en-US" sz="2400">
                <a:solidFill>
                  <a:srgbClr val="FF3300"/>
                </a:solidFill>
                <a:latin typeface="Times New Roman" pitchFamily="18" charset="0"/>
              </a:rPr>
              <a:t>行优先</a:t>
            </a:r>
            <a:r>
              <a:rPr lang="zh-CN" altLang="en-US" sz="2400">
                <a:latin typeface="Times New Roman" pitchFamily="18" charset="0"/>
              </a:rPr>
              <a:t>”的顺序存放，因此可用</a:t>
            </a:r>
            <a:r>
              <a:rPr lang="en-US" altLang="zh-CN" sz="2400">
                <a:solidFill>
                  <a:schemeClr val="accent1"/>
                </a:solidFill>
                <a:latin typeface="Times New Roman" pitchFamily="18" charset="0"/>
              </a:rPr>
              <a:t>x+i*4+j</a:t>
            </a:r>
            <a:r>
              <a:rPr lang="zh-CN" altLang="en-US" sz="2400">
                <a:latin typeface="Times New Roman" pitchFamily="18" charset="0"/>
              </a:rPr>
              <a:t>表示二维数组各元素的地址，相当于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</a:rPr>
              <a:t>&amp;x[i][j]</a:t>
            </a:r>
            <a:r>
              <a:rPr lang="en-US" altLang="zh-CN" sz="2400">
                <a:latin typeface="Times New Roman" pitchFamily="18" charset="0"/>
              </a:rPr>
              <a:t> ,*(x+i*4+j)</a:t>
            </a:r>
            <a:r>
              <a:rPr lang="zh-CN" altLang="en-US" sz="2400">
                <a:latin typeface="Times New Roman" pitchFamily="18" charset="0"/>
              </a:rPr>
              <a:t>就是取该元素的值。</a:t>
            </a:r>
          </a:p>
        </p:txBody>
      </p:sp>
      <p:sp>
        <p:nvSpPr>
          <p:cNvPr id="391173" name="AutoShape 5"/>
          <p:cNvSpPr>
            <a:spLocks/>
          </p:cNvSpPr>
          <p:nvPr/>
        </p:nvSpPr>
        <p:spPr bwMode="auto">
          <a:xfrm>
            <a:off x="5219700" y="1700213"/>
            <a:ext cx="3924300" cy="1728787"/>
          </a:xfrm>
          <a:prstGeom prst="borderCallout1">
            <a:avLst>
              <a:gd name="adj1" fmla="val 6611"/>
              <a:gd name="adj2" fmla="val -1940"/>
              <a:gd name="adj3" fmla="val -74657"/>
              <a:gd name="adj4" fmla="val -66907"/>
            </a:avLst>
          </a:prstGeom>
          <a:solidFill>
            <a:srgbClr val="FFFF00"/>
          </a:solidFill>
          <a:ln w="28575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altLang="zh-CN" sz="2000">
                <a:latin typeface="Times New Roman" pitchFamily="18" charset="0"/>
              </a:rPr>
              <a:t>*a</a:t>
            </a:r>
            <a:r>
              <a:rPr lang="zh-CN" altLang="en-US" sz="2000">
                <a:latin typeface="Times New Roman" pitchFamily="18" charset="0"/>
              </a:rPr>
              <a:t>相当于*</a:t>
            </a:r>
            <a:r>
              <a:rPr lang="en-US" altLang="zh-CN" sz="2000">
                <a:latin typeface="Times New Roman" pitchFamily="18" charset="0"/>
              </a:rPr>
              <a:t>(a+0),</a:t>
            </a:r>
            <a:r>
              <a:rPr lang="zh-CN" altLang="en-US" sz="2000">
                <a:latin typeface="Times New Roman" pitchFamily="18" charset="0"/>
              </a:rPr>
              <a:t>即</a:t>
            </a:r>
            <a:r>
              <a:rPr lang="en-US" altLang="zh-CN" sz="2000">
                <a:latin typeface="Times New Roman" pitchFamily="18" charset="0"/>
              </a:rPr>
              <a:t>a[0]</a:t>
            </a:r>
            <a:r>
              <a:rPr lang="zh-CN" altLang="en-US" sz="2000">
                <a:latin typeface="Times New Roman" pitchFamily="18" charset="0"/>
              </a:rPr>
              <a:t>表示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zh-CN" altLang="en-US" sz="2000">
                <a:latin typeface="Times New Roman" pitchFamily="18" charset="0"/>
              </a:rPr>
              <a:t>数组第</a:t>
            </a:r>
            <a:r>
              <a:rPr lang="en-US" altLang="zh-CN" sz="2000">
                <a:latin typeface="Times New Roman" pitchFamily="18" charset="0"/>
              </a:rPr>
              <a:t>0</a:t>
            </a:r>
            <a:r>
              <a:rPr lang="zh-CN" altLang="en-US" sz="2000">
                <a:latin typeface="Times New Roman" pitchFamily="18" charset="0"/>
              </a:rPr>
              <a:t>行第</a:t>
            </a:r>
            <a:r>
              <a:rPr lang="en-US" altLang="zh-CN" sz="2000">
                <a:latin typeface="Times New Roman" pitchFamily="18" charset="0"/>
              </a:rPr>
              <a:t>0</a:t>
            </a:r>
            <a:r>
              <a:rPr lang="zh-CN" altLang="en-US" sz="2000">
                <a:latin typeface="Times New Roman" pitchFamily="18" charset="0"/>
              </a:rPr>
              <a:t>列元素的地址。</a:t>
            </a:r>
            <a:r>
              <a:rPr lang="en-US" altLang="zh-CN" sz="2000">
                <a:latin typeface="Times New Roman" pitchFamily="18" charset="0"/>
              </a:rPr>
              <a:t>b[0]</a:t>
            </a:r>
            <a:r>
              <a:rPr lang="zh-CN" altLang="en-US" sz="2000">
                <a:latin typeface="Times New Roman" pitchFamily="18" charset="0"/>
              </a:rPr>
              <a:t>表示 </a:t>
            </a:r>
            <a:r>
              <a:rPr lang="en-US" altLang="zh-CN" sz="2000">
                <a:latin typeface="Times New Roman" pitchFamily="18" charset="0"/>
              </a:rPr>
              <a:t>b</a:t>
            </a:r>
            <a:r>
              <a:rPr lang="zh-CN" altLang="en-US" sz="2000">
                <a:latin typeface="Times New Roman" pitchFamily="18" charset="0"/>
              </a:rPr>
              <a:t>数组第</a:t>
            </a:r>
            <a:r>
              <a:rPr lang="en-US" altLang="zh-CN" sz="2000">
                <a:latin typeface="Times New Roman" pitchFamily="18" charset="0"/>
              </a:rPr>
              <a:t>0</a:t>
            </a:r>
            <a:r>
              <a:rPr lang="zh-CN" altLang="en-US" sz="2000">
                <a:latin typeface="Times New Roman" pitchFamily="18" charset="0"/>
              </a:rPr>
              <a:t>行第</a:t>
            </a:r>
            <a:r>
              <a:rPr lang="en-US" altLang="zh-CN" sz="2000">
                <a:latin typeface="Times New Roman" pitchFamily="18" charset="0"/>
              </a:rPr>
              <a:t>0</a:t>
            </a:r>
            <a:r>
              <a:rPr lang="zh-CN" altLang="en-US" sz="2000">
                <a:latin typeface="Times New Roman" pitchFamily="18" charset="0"/>
              </a:rPr>
              <a:t>列元素的地址。</a:t>
            </a:r>
            <a:r>
              <a:rPr lang="en-US" altLang="zh-CN" sz="2000">
                <a:latin typeface="Times New Roman" pitchFamily="18" charset="0"/>
              </a:rPr>
              <a:t>&amp;c[0][0]</a:t>
            </a:r>
            <a:r>
              <a:rPr lang="zh-CN" altLang="en-US" sz="2000">
                <a:latin typeface="Times New Roman" pitchFamily="18" charset="0"/>
              </a:rPr>
              <a:t>表示 </a:t>
            </a:r>
            <a:r>
              <a:rPr lang="en-US" altLang="zh-CN" sz="2000">
                <a:latin typeface="Times New Roman" pitchFamily="18" charset="0"/>
              </a:rPr>
              <a:t>c</a:t>
            </a:r>
            <a:r>
              <a:rPr lang="zh-CN" altLang="en-US" sz="2000">
                <a:latin typeface="Times New Roman" pitchFamily="18" charset="0"/>
              </a:rPr>
              <a:t>数组第</a:t>
            </a:r>
            <a:r>
              <a:rPr lang="en-US" altLang="zh-CN" sz="2000">
                <a:latin typeface="Times New Roman" pitchFamily="18" charset="0"/>
              </a:rPr>
              <a:t>0</a:t>
            </a:r>
            <a:r>
              <a:rPr lang="zh-CN" altLang="en-US" sz="2000">
                <a:latin typeface="Times New Roman" pitchFamily="18" charset="0"/>
              </a:rPr>
              <a:t>行第</a:t>
            </a:r>
            <a:r>
              <a:rPr lang="en-US" altLang="zh-CN" sz="2000">
                <a:latin typeface="Times New Roman" pitchFamily="18" charset="0"/>
              </a:rPr>
              <a:t>0</a:t>
            </a:r>
            <a:r>
              <a:rPr lang="zh-CN" altLang="en-US" sz="2000">
                <a:latin typeface="Times New Roman" pitchFamily="18" charset="0"/>
              </a:rPr>
              <a:t>列元素的地址。</a:t>
            </a:r>
          </a:p>
          <a:p>
            <a:pPr algn="l"/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391174" name="Text Box 6"/>
          <p:cNvSpPr txBox="1">
            <a:spLocks noChangeArrowheads="1"/>
          </p:cNvSpPr>
          <p:nvPr/>
        </p:nvSpPr>
        <p:spPr bwMode="auto">
          <a:xfrm>
            <a:off x="395288" y="2420938"/>
            <a:ext cx="4464050" cy="1370012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计算</a:t>
            </a:r>
            <a:r>
              <a:rPr lang="en-US" altLang="zh-CN" sz="2400">
                <a:latin typeface="Times New Roman" pitchFamily="18" charset="0"/>
              </a:rPr>
              <a:t>a[i][j]</a:t>
            </a:r>
            <a:r>
              <a:rPr lang="zh-CN" altLang="en-US" sz="2400">
                <a:latin typeface="Times New Roman" pitchFamily="18" charset="0"/>
              </a:rPr>
              <a:t>在数组中相对位置的计算公式为：</a:t>
            </a:r>
            <a:r>
              <a:rPr lang="en-US" altLang="zh-CN" sz="2400">
                <a:latin typeface="Times New Roman" pitchFamily="18" charset="0"/>
              </a:rPr>
              <a:t>i*m+j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m</a:t>
            </a:r>
            <a:r>
              <a:rPr lang="zh-CN" altLang="en-US" sz="2400">
                <a:latin typeface="Times New Roman" pitchFamily="18" charset="0"/>
              </a:rPr>
              <a:t>为二维数组的列数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0" grpId="0" animBg="1" autoUpdateAnimBg="0"/>
      <p:bldP spid="391171" grpId="0" animBg="1" autoUpdateAnimBg="0"/>
      <p:bldP spid="391172" grpId="0" animBg="1" autoUpdateAnimBg="0"/>
      <p:bldP spid="391173" grpId="0" animBg="1" autoUpdateAnimBg="0"/>
      <p:bldP spid="39117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11861" y="6509558"/>
            <a:ext cx="2406650" cy="331787"/>
          </a:xfrm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6B8DAC94-AA7E-4E6F-94F1-B76330F69679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61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9321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23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/>
              <a:t>例</a:t>
            </a:r>
            <a:r>
              <a:rPr lang="en-US" altLang="zh-CN"/>
              <a:t>9-12</a:t>
            </a:r>
            <a:r>
              <a:rPr lang="zh-CN" altLang="en-US"/>
              <a:t>：用</a:t>
            </a:r>
            <a:r>
              <a:rPr lang="zh-CN" altLang="en-US" sz="3200">
                <a:solidFill>
                  <a:schemeClr val="hlink"/>
                </a:solidFill>
                <a:latin typeface="Times New Roman" pitchFamily="18" charset="0"/>
              </a:rPr>
              <a:t>指针法</a:t>
            </a:r>
            <a:r>
              <a:rPr lang="zh-CN" altLang="en-US"/>
              <a:t>将矩阵</a:t>
            </a:r>
            <a:r>
              <a:rPr lang="en-US" altLang="zh-CN"/>
              <a:t>A</a:t>
            </a:r>
            <a:r>
              <a:rPr lang="zh-CN" altLang="en-US"/>
              <a:t>转置后存放到矩阵</a:t>
            </a:r>
            <a:r>
              <a:rPr lang="en-US" altLang="zh-CN"/>
              <a:t>B</a:t>
            </a:r>
            <a:r>
              <a:rPr lang="zh-CN" altLang="en-US"/>
              <a:t>中，</a:t>
            </a:r>
          </a:p>
        </p:txBody>
      </p:sp>
      <p:sp>
        <p:nvSpPr>
          <p:cNvPr id="393219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763000" cy="619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dirty="0">
                <a:latin typeface="Times New Roman" pitchFamily="18" charset="0"/>
              </a:rPr>
              <a:t> main()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dirty="0">
                <a:latin typeface="Times New Roman" pitchFamily="18" charset="0"/>
              </a:rPr>
              <a:t>{</a:t>
            </a:r>
            <a:r>
              <a:rPr lang="en-US" altLang="zh-CN" sz="3200" dirty="0" err="1">
                <a:latin typeface="Times New Roman" pitchFamily="18" charset="0"/>
              </a:rPr>
              <a:t>int</a:t>
            </a:r>
            <a:r>
              <a:rPr lang="en-US" altLang="zh-CN" sz="3200" dirty="0">
                <a:latin typeface="Times New Roman" pitchFamily="18" charset="0"/>
              </a:rPr>
              <a:t> a[3][4],b[4][3],</a:t>
            </a:r>
            <a:r>
              <a:rPr lang="en-US" altLang="zh-CN" sz="3200" dirty="0" err="1">
                <a:latin typeface="Times New Roman" pitchFamily="18" charset="0"/>
              </a:rPr>
              <a:t>i,j</a:t>
            </a:r>
            <a:r>
              <a:rPr lang="en-US" altLang="zh-CN" sz="3200" dirty="0">
                <a:latin typeface="Times New Roman" pitchFamily="18" charset="0"/>
              </a:rPr>
              <a:t>,</a:t>
            </a:r>
            <a:r>
              <a:rPr lang="en-US" altLang="zh-CN" sz="3200" dirty="0">
                <a:solidFill>
                  <a:srgbClr val="FF3300"/>
                </a:solidFill>
                <a:latin typeface="Times New Roman" pitchFamily="18" charset="0"/>
              </a:rPr>
              <a:t>*p,*q</a:t>
            </a:r>
            <a:r>
              <a:rPr lang="en-US" altLang="zh-CN" sz="3200" dirty="0">
                <a:latin typeface="Times New Roman" pitchFamily="18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FF3300"/>
                </a:solidFill>
                <a:latin typeface="Times New Roman" pitchFamily="18" charset="0"/>
              </a:rPr>
              <a:t>p=&amp;a[0][0];q=&amp;b[0][0];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dirty="0">
                <a:latin typeface="Times New Roman" pitchFamily="18" charset="0"/>
              </a:rPr>
              <a:t>for(i=0;i&lt;3;i++)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dirty="0">
                <a:latin typeface="Times New Roman" pitchFamily="18" charset="0"/>
              </a:rPr>
              <a:t>      for(j=0;j&lt;4;j++) </a:t>
            </a:r>
            <a:r>
              <a:rPr lang="en-US" altLang="zh-CN" sz="3200" dirty="0" err="1">
                <a:latin typeface="Times New Roman" pitchFamily="18" charset="0"/>
              </a:rPr>
              <a:t>scanf</a:t>
            </a:r>
            <a:r>
              <a:rPr lang="en-US" altLang="zh-CN" sz="3200" dirty="0">
                <a:latin typeface="Times New Roman" pitchFamily="18" charset="0"/>
              </a:rPr>
              <a:t>(</a:t>
            </a:r>
            <a:r>
              <a:rPr kumimoji="0" lang="en-US" altLang="zh-CN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3200" dirty="0">
                <a:latin typeface="Times New Roman" pitchFamily="18" charset="0"/>
              </a:rPr>
              <a:t>%d</a:t>
            </a:r>
            <a:r>
              <a:rPr kumimoji="0" lang="en-US" altLang="zh-CN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3200" dirty="0">
                <a:latin typeface="Times New Roman" pitchFamily="18" charset="0"/>
              </a:rPr>
              <a:t>,</a:t>
            </a:r>
            <a:r>
              <a:rPr lang="en-US" altLang="zh-CN" sz="3200" dirty="0" err="1">
                <a:solidFill>
                  <a:srgbClr val="FF3300"/>
                </a:solidFill>
                <a:latin typeface="Times New Roman" pitchFamily="18" charset="0"/>
              </a:rPr>
              <a:t>p+i</a:t>
            </a:r>
            <a:r>
              <a:rPr lang="en-US" altLang="zh-CN" sz="3200" dirty="0">
                <a:solidFill>
                  <a:srgbClr val="FF3300"/>
                </a:solidFill>
                <a:latin typeface="Times New Roman" pitchFamily="18" charset="0"/>
              </a:rPr>
              <a:t>*4+j</a:t>
            </a:r>
            <a:r>
              <a:rPr lang="en-US" altLang="zh-CN" sz="3200" dirty="0">
                <a:latin typeface="Times New Roman" pitchFamily="18" charset="0"/>
              </a:rPr>
              <a:t>);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>
                <a:latin typeface="Times New Roman" pitchFamily="18" charset="0"/>
              </a:rPr>
              <a:t>for(i=0;i&lt;3;i++)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dirty="0">
                <a:latin typeface="Times New Roman" pitchFamily="18" charset="0"/>
              </a:rPr>
              <a:t>      for(j=0;j&lt;4;j++) b[j][i]=a[i][j];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dirty="0">
                <a:latin typeface="Times New Roman" pitchFamily="18" charset="0"/>
              </a:rPr>
              <a:t>for(i=0;i&lt;4;i++)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dirty="0">
                <a:latin typeface="Times New Roman" pitchFamily="18" charset="0"/>
              </a:rPr>
              <a:t>     { for(j=0;j&lt;3;j++) </a:t>
            </a:r>
            <a:r>
              <a:rPr lang="en-US" altLang="zh-CN" sz="3200" dirty="0" err="1">
                <a:latin typeface="Times New Roman" pitchFamily="18" charset="0"/>
              </a:rPr>
              <a:t>printf</a:t>
            </a:r>
            <a:r>
              <a:rPr lang="en-US" altLang="zh-CN" sz="3200" dirty="0">
                <a:latin typeface="Times New Roman" pitchFamily="18" charset="0"/>
              </a:rPr>
              <a:t>(</a:t>
            </a:r>
            <a:r>
              <a:rPr kumimoji="0" lang="en-US" altLang="zh-CN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3200" dirty="0">
                <a:latin typeface="Times New Roman" pitchFamily="18" charset="0"/>
              </a:rPr>
              <a:t>%5d</a:t>
            </a:r>
            <a:r>
              <a:rPr kumimoji="0" lang="en-US" altLang="zh-CN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3200" dirty="0">
                <a:latin typeface="Times New Roman" pitchFamily="18" charset="0"/>
              </a:rPr>
              <a:t>,</a:t>
            </a:r>
            <a:r>
              <a:rPr lang="en-US" altLang="zh-CN" sz="3200" dirty="0">
                <a:solidFill>
                  <a:srgbClr val="FF3300"/>
                </a:solidFill>
                <a:latin typeface="Times New Roman" pitchFamily="18" charset="0"/>
              </a:rPr>
              <a:t>*(</a:t>
            </a:r>
            <a:r>
              <a:rPr lang="en-US" altLang="zh-CN" sz="3200" dirty="0" err="1">
                <a:solidFill>
                  <a:srgbClr val="FF3300"/>
                </a:solidFill>
                <a:latin typeface="Times New Roman" pitchFamily="18" charset="0"/>
              </a:rPr>
              <a:t>q+i</a:t>
            </a:r>
            <a:r>
              <a:rPr lang="en-US" altLang="zh-CN" sz="3200" dirty="0">
                <a:solidFill>
                  <a:srgbClr val="FF3300"/>
                </a:solidFill>
                <a:latin typeface="Times New Roman" pitchFamily="18" charset="0"/>
              </a:rPr>
              <a:t>*3+j)</a:t>
            </a:r>
            <a:r>
              <a:rPr lang="en-US" altLang="zh-CN" sz="3200" dirty="0">
                <a:latin typeface="Times New Roman" pitchFamily="18" charset="0"/>
              </a:rPr>
              <a:t>);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dirty="0">
                <a:latin typeface="Times New Roman" pitchFamily="18" charset="0"/>
              </a:rPr>
              <a:t>       </a:t>
            </a:r>
            <a:r>
              <a:rPr lang="en-US" altLang="zh-CN" sz="3200" dirty="0" err="1">
                <a:latin typeface="Times New Roman" pitchFamily="18" charset="0"/>
              </a:rPr>
              <a:t>printf</a:t>
            </a:r>
            <a:r>
              <a:rPr lang="en-US" altLang="zh-CN" sz="3200" dirty="0">
                <a:latin typeface="Times New Roman" pitchFamily="18" charset="0"/>
              </a:rPr>
              <a:t>(</a:t>
            </a:r>
            <a:r>
              <a:rPr kumimoji="0" lang="en-US" altLang="zh-CN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3200" dirty="0">
                <a:latin typeface="Times New Roman" pitchFamily="18" charset="0"/>
              </a:rPr>
              <a:t>\n</a:t>
            </a:r>
            <a:r>
              <a:rPr kumimoji="0" lang="en-US" altLang="zh-CN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3200" dirty="0">
                <a:latin typeface="Times New Roman" pitchFamily="18" charset="0"/>
              </a:rPr>
              <a:t>);}}           </a:t>
            </a:r>
          </a:p>
        </p:txBody>
      </p:sp>
      <p:sp>
        <p:nvSpPr>
          <p:cNvPr id="393220" name="AutoShape 4"/>
          <p:cNvSpPr>
            <a:spLocks/>
          </p:cNvSpPr>
          <p:nvPr/>
        </p:nvSpPr>
        <p:spPr bwMode="auto">
          <a:xfrm>
            <a:off x="5257800" y="990600"/>
            <a:ext cx="2974975" cy="914400"/>
          </a:xfrm>
          <a:prstGeom prst="borderCallout1">
            <a:avLst>
              <a:gd name="adj1" fmla="val 12500"/>
              <a:gd name="adj2" fmla="val -2560"/>
              <a:gd name="adj3" fmla="val 121528"/>
              <a:gd name="adj4" fmla="val -29403"/>
            </a:avLst>
          </a:prstGeom>
          <a:solidFill>
            <a:srgbClr val="FFFF00"/>
          </a:solidFill>
          <a:ln w="28575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</a:rPr>
              <a:t>将指针变量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p,q</a:t>
            </a: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</a:rPr>
              <a:t>指向两数组的开始位置</a:t>
            </a:r>
          </a:p>
        </p:txBody>
      </p:sp>
      <p:sp>
        <p:nvSpPr>
          <p:cNvPr id="393221" name="AutoShape 5"/>
          <p:cNvSpPr>
            <a:spLocks/>
          </p:cNvSpPr>
          <p:nvPr/>
        </p:nvSpPr>
        <p:spPr bwMode="auto">
          <a:xfrm>
            <a:off x="6321425" y="1981200"/>
            <a:ext cx="2670175" cy="914400"/>
          </a:xfrm>
          <a:prstGeom prst="borderCallout1">
            <a:avLst>
              <a:gd name="adj1" fmla="val 12500"/>
              <a:gd name="adj2" fmla="val -2852"/>
              <a:gd name="adj3" fmla="val 149653"/>
              <a:gd name="adj4" fmla="val -8917"/>
            </a:avLst>
          </a:prstGeom>
          <a:solidFill>
            <a:srgbClr val="FFFF00"/>
          </a:solidFill>
          <a:ln w="28575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</a:rPr>
              <a:t>利用指针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</a:rPr>
              <a:t>为数组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</a:rPr>
              <a:t>输入数据</a:t>
            </a:r>
          </a:p>
        </p:txBody>
      </p:sp>
      <p:sp>
        <p:nvSpPr>
          <p:cNvPr id="393222" name="AutoShape 6"/>
          <p:cNvSpPr>
            <a:spLocks/>
          </p:cNvSpPr>
          <p:nvPr/>
        </p:nvSpPr>
        <p:spPr bwMode="auto">
          <a:xfrm>
            <a:off x="4267200" y="5181600"/>
            <a:ext cx="3203575" cy="457200"/>
          </a:xfrm>
          <a:prstGeom prst="borderCallout1">
            <a:avLst>
              <a:gd name="adj1" fmla="val 25000"/>
              <a:gd name="adj2" fmla="val 102380"/>
              <a:gd name="adj3" fmla="val 170833"/>
              <a:gd name="adj4" fmla="val 112981"/>
            </a:avLst>
          </a:prstGeom>
          <a:solidFill>
            <a:srgbClr val="FFFF00"/>
          </a:solidFill>
          <a:ln w="28575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</a:rPr>
              <a:t>利用指针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q</a:t>
            </a: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</a:rPr>
              <a:t>输出数组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393223" name="Text Box 7"/>
          <p:cNvSpPr txBox="1">
            <a:spLocks noChangeArrowheads="1"/>
          </p:cNvSpPr>
          <p:nvPr/>
        </p:nvSpPr>
        <p:spPr bwMode="auto">
          <a:xfrm>
            <a:off x="0" y="3933825"/>
            <a:ext cx="6121400" cy="2465388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这里的指针变量</a:t>
            </a:r>
            <a:r>
              <a:rPr lang="en-US" altLang="zh-CN" sz="2400">
                <a:latin typeface="Times New Roman" pitchFamily="18" charset="0"/>
              </a:rPr>
              <a:t>p</a:t>
            </a:r>
            <a:r>
              <a:rPr lang="zh-CN" altLang="en-US" sz="2400">
                <a:latin typeface="Times New Roman" pitchFamily="18" charset="0"/>
              </a:rPr>
              <a:t>和</a:t>
            </a:r>
            <a:r>
              <a:rPr lang="en-US" altLang="zh-CN" sz="2400">
                <a:latin typeface="Times New Roman" pitchFamily="18" charset="0"/>
              </a:rPr>
              <a:t>q</a:t>
            </a:r>
            <a:r>
              <a:rPr lang="zh-CN" altLang="en-US" sz="2400">
                <a:latin typeface="Times New Roman" pitchFamily="18" charset="0"/>
              </a:rPr>
              <a:t>都是用</a:t>
            </a:r>
            <a:r>
              <a:rPr lang="en-US" altLang="zh-CN" sz="2400">
                <a:latin typeface="Times New Roman" pitchFamily="18" charset="0"/>
              </a:rPr>
              <a:t>int *p,*q</a:t>
            </a:r>
            <a:r>
              <a:rPr lang="zh-CN" altLang="en-US" sz="2400">
                <a:latin typeface="Times New Roman" pitchFamily="18" charset="0"/>
              </a:rPr>
              <a:t>定义的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是指向整型数据的，</a:t>
            </a:r>
            <a:r>
              <a:rPr lang="en-US" altLang="zh-CN" sz="2400">
                <a:latin typeface="Times New Roman" pitchFamily="18" charset="0"/>
              </a:rPr>
              <a:t>p+1</a:t>
            </a:r>
            <a:r>
              <a:rPr lang="zh-CN" altLang="en-US" sz="2400">
                <a:latin typeface="Times New Roman" pitchFamily="18" charset="0"/>
              </a:rPr>
              <a:t>是指向</a:t>
            </a:r>
            <a:r>
              <a:rPr lang="en-US" altLang="zh-CN" sz="2400">
                <a:latin typeface="Times New Roman" pitchFamily="18" charset="0"/>
              </a:rPr>
              <a:t>p</a:t>
            </a:r>
            <a:r>
              <a:rPr lang="zh-CN" altLang="en-US" sz="2400">
                <a:latin typeface="Times New Roman" pitchFamily="18" charset="0"/>
              </a:rPr>
              <a:t>所指向的下一个元素，与数组名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zh-CN" altLang="en-US" sz="2400">
                <a:latin typeface="Times New Roman" pitchFamily="18" charset="0"/>
              </a:rPr>
              <a:t>指向的数据结构不同。能否使</a:t>
            </a:r>
            <a:r>
              <a:rPr lang="en-US" altLang="zh-CN" sz="2400">
                <a:latin typeface="Times New Roman" pitchFamily="18" charset="0"/>
              </a:rPr>
              <a:t>p</a:t>
            </a:r>
            <a:r>
              <a:rPr lang="zh-CN" altLang="en-US" sz="2400">
                <a:latin typeface="Times New Roman" pitchFamily="18" charset="0"/>
              </a:rPr>
              <a:t>不是指向整型变量，而是指向一个包含</a:t>
            </a:r>
            <a:r>
              <a:rPr lang="en-US" altLang="zh-CN" sz="2400">
                <a:latin typeface="Times New Roman" pitchFamily="18" charset="0"/>
              </a:rPr>
              <a:t>m</a:t>
            </a:r>
            <a:r>
              <a:rPr lang="zh-CN" altLang="en-US" sz="2400">
                <a:latin typeface="Times New Roman" pitchFamily="18" charset="0"/>
              </a:rPr>
              <a:t>个元数的一维数组呢？与二维数组名的作用一样。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8" grpId="0"/>
      <p:bldP spid="393219" grpId="0" animBg="1" autoUpdateAnimBg="0"/>
      <p:bldP spid="393220" grpId="0" animBg="1" autoUpdateAnimBg="0"/>
      <p:bldP spid="393221" grpId="0" animBg="1" autoUpdateAnimBg="0"/>
      <p:bldP spid="393222" grpId="0" animBg="1" autoUpdateAnimBg="0"/>
      <p:bldP spid="39322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804025" y="6522812"/>
            <a:ext cx="2406650" cy="331787"/>
          </a:xfrm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3A3B5E30-29EE-4DFD-AACA-240B2E4FF260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62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848600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 sz="2800">
                <a:effectLst/>
              </a:rPr>
              <a:t>9.5.3 </a:t>
            </a:r>
            <a:r>
              <a:rPr lang="zh-CN" altLang="en-US" sz="2800">
                <a:effectLst/>
              </a:rPr>
              <a:t>指向数组的指针变量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692150"/>
            <a:ext cx="8137525" cy="403225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600" b="1"/>
              <a:t>1. </a:t>
            </a:r>
            <a:r>
              <a:rPr lang="zh-CN" altLang="en-US" sz="2600" b="1"/>
              <a:t>定义格式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600" b="1">
                <a:solidFill>
                  <a:schemeClr val="accent1"/>
                </a:solidFill>
              </a:rPr>
              <a:t>  </a:t>
            </a:r>
            <a:r>
              <a:rPr lang="zh-CN" altLang="en-US" sz="2600" b="1">
                <a:solidFill>
                  <a:srgbClr val="CC0000"/>
                </a:solidFill>
              </a:rPr>
              <a:t>类型说明符  （*变量名）</a:t>
            </a:r>
            <a:r>
              <a:rPr lang="en-US" altLang="zh-CN" sz="2600" b="1">
                <a:solidFill>
                  <a:srgbClr val="CC0000"/>
                </a:solidFill>
              </a:rPr>
              <a:t>[</a:t>
            </a:r>
            <a:r>
              <a:rPr lang="zh-CN" altLang="en-US" sz="2600" b="1">
                <a:solidFill>
                  <a:srgbClr val="CC0000"/>
                </a:solidFill>
              </a:rPr>
              <a:t>正整型常量表达式</a:t>
            </a:r>
            <a:r>
              <a:rPr lang="en-US" altLang="zh-CN" sz="2600" b="1">
                <a:solidFill>
                  <a:srgbClr val="CC0000"/>
                </a:solidFill>
              </a:rPr>
              <a:t>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600" b="1"/>
              <a:t>2. </a:t>
            </a:r>
            <a:r>
              <a:rPr lang="zh-CN" altLang="en-US" sz="2600" b="1"/>
              <a:t>功能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600" b="1"/>
              <a:t>  定义一个名为“变量名”的指针变量，这个指针变量所指的对象是一个</a:t>
            </a:r>
            <a:r>
              <a:rPr lang="zh-CN" altLang="en-US" sz="2600" b="1">
                <a:solidFill>
                  <a:srgbClr val="3333FF"/>
                </a:solidFill>
              </a:rPr>
              <a:t>有“</a:t>
            </a:r>
            <a:r>
              <a:rPr lang="zh-CN" altLang="en-US" sz="2600" b="1">
                <a:solidFill>
                  <a:srgbClr val="CC3300"/>
                </a:solidFill>
              </a:rPr>
              <a:t>正整型</a:t>
            </a:r>
            <a:r>
              <a:rPr lang="zh-CN" altLang="en-US" sz="2600" b="1">
                <a:solidFill>
                  <a:srgbClr val="3333FF"/>
                </a:solidFill>
              </a:rPr>
              <a:t>常量表达式”个元素的一维数组。</a:t>
            </a:r>
            <a:r>
              <a:rPr lang="en-US" altLang="zh-CN" sz="2600" b="1">
                <a:solidFill>
                  <a:srgbClr val="3333FF"/>
                </a:solidFill>
              </a:rPr>
              <a:t>(</a:t>
            </a:r>
            <a:r>
              <a:rPr lang="zh-CN" altLang="en-US" sz="2600" b="1">
                <a:solidFill>
                  <a:srgbClr val="3333FF"/>
                </a:solidFill>
              </a:rPr>
              <a:t>建立一个与二维数组名一样的行指针。）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600" b="1"/>
              <a:t>例如：</a:t>
            </a:r>
            <a:r>
              <a:rPr lang="en-US" altLang="zh-CN" sz="2600" b="1"/>
              <a:t>int a[3][4],(*p)[4]=a;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600" b="1"/>
              <a:t>定义</a:t>
            </a:r>
            <a:r>
              <a:rPr lang="en-US" altLang="zh-CN" sz="2600" b="1"/>
              <a:t>p</a:t>
            </a:r>
            <a:r>
              <a:rPr lang="zh-CN" altLang="en-US" sz="2600" b="1"/>
              <a:t>是一个指针变量，它指向包含</a:t>
            </a:r>
            <a:r>
              <a:rPr lang="en-US" altLang="zh-CN" sz="2600" b="1">
                <a:solidFill>
                  <a:srgbClr val="CC0000"/>
                </a:solidFill>
              </a:rPr>
              <a:t>4</a:t>
            </a:r>
            <a:r>
              <a:rPr lang="zh-CN" altLang="en-US" sz="2600" b="1">
                <a:solidFill>
                  <a:srgbClr val="CC0000"/>
                </a:solidFill>
              </a:rPr>
              <a:t>个整型元素的一维数组。</a:t>
            </a:r>
            <a:r>
              <a:rPr lang="zh-CN" altLang="en-US" sz="2600" b="1">
                <a:solidFill>
                  <a:srgbClr val="FF3300"/>
                </a:solidFill>
              </a:rPr>
              <a:t> </a:t>
            </a:r>
            <a:r>
              <a:rPr lang="en-US" altLang="zh-CN" sz="2600" b="1"/>
              <a:t>p</a:t>
            </a:r>
            <a:r>
              <a:rPr lang="zh-CN" altLang="en-US" sz="2600" b="1"/>
              <a:t>的值就是该一维数组的起始地址。</a:t>
            </a:r>
            <a:endParaRPr lang="zh-CN" altLang="en-US" sz="2600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600" b="1"/>
          </a:p>
        </p:txBody>
      </p:sp>
      <p:grpSp>
        <p:nvGrpSpPr>
          <p:cNvPr id="313348" name="Group 4"/>
          <p:cNvGrpSpPr>
            <a:grpSpLocks/>
          </p:cNvGrpSpPr>
          <p:nvPr/>
        </p:nvGrpSpPr>
        <p:grpSpPr bwMode="auto">
          <a:xfrm>
            <a:off x="1116013" y="4913313"/>
            <a:ext cx="2305050" cy="1944687"/>
            <a:chOff x="3424" y="2840"/>
            <a:chExt cx="1452" cy="1225"/>
          </a:xfrm>
        </p:grpSpPr>
        <p:grpSp>
          <p:nvGrpSpPr>
            <p:cNvPr id="76809" name="Group 5"/>
            <p:cNvGrpSpPr>
              <a:grpSpLocks/>
            </p:cNvGrpSpPr>
            <p:nvPr/>
          </p:nvGrpSpPr>
          <p:grpSpPr bwMode="auto">
            <a:xfrm>
              <a:off x="4241" y="3118"/>
              <a:ext cx="635" cy="947"/>
              <a:chOff x="4014" y="2931"/>
              <a:chExt cx="635" cy="947"/>
            </a:xfrm>
          </p:grpSpPr>
          <p:sp>
            <p:nvSpPr>
              <p:cNvPr id="76816" name="Text Box 6"/>
              <p:cNvSpPr txBox="1">
                <a:spLocks noChangeArrowheads="1"/>
              </p:cNvSpPr>
              <p:nvPr/>
            </p:nvSpPr>
            <p:spPr bwMode="auto">
              <a:xfrm>
                <a:off x="4014" y="2931"/>
                <a:ext cx="635" cy="312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</a:rPr>
                  <a:t>a[0]</a:t>
                </a:r>
              </a:p>
            </p:txBody>
          </p:sp>
          <p:sp>
            <p:nvSpPr>
              <p:cNvPr id="76817" name="Text Box 7"/>
              <p:cNvSpPr txBox="1">
                <a:spLocks noChangeArrowheads="1"/>
              </p:cNvSpPr>
              <p:nvPr/>
            </p:nvSpPr>
            <p:spPr bwMode="auto">
              <a:xfrm>
                <a:off x="4014" y="3249"/>
                <a:ext cx="635" cy="312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</a:rPr>
                  <a:t>a[1]</a:t>
                </a:r>
              </a:p>
            </p:txBody>
          </p:sp>
          <p:sp>
            <p:nvSpPr>
              <p:cNvPr id="76818" name="Text Box 8"/>
              <p:cNvSpPr txBox="1">
                <a:spLocks noChangeArrowheads="1"/>
              </p:cNvSpPr>
              <p:nvPr/>
            </p:nvSpPr>
            <p:spPr bwMode="auto">
              <a:xfrm>
                <a:off x="4014" y="3566"/>
                <a:ext cx="635" cy="312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</a:rPr>
                  <a:t>a[2]</a:t>
                </a:r>
              </a:p>
            </p:txBody>
          </p:sp>
        </p:grpSp>
        <p:sp>
          <p:nvSpPr>
            <p:cNvPr id="76810" name="Line 9"/>
            <p:cNvSpPr>
              <a:spLocks noChangeShapeType="1"/>
            </p:cNvSpPr>
            <p:nvPr/>
          </p:nvSpPr>
          <p:spPr bwMode="auto">
            <a:xfrm>
              <a:off x="3606" y="3113"/>
              <a:ext cx="63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1" name="Line 10"/>
            <p:cNvSpPr>
              <a:spLocks noChangeShapeType="1"/>
            </p:cNvSpPr>
            <p:nvPr/>
          </p:nvSpPr>
          <p:spPr bwMode="auto">
            <a:xfrm>
              <a:off x="3606" y="3430"/>
              <a:ext cx="63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2" name="Line 11"/>
            <p:cNvSpPr>
              <a:spLocks noChangeShapeType="1"/>
            </p:cNvSpPr>
            <p:nvPr/>
          </p:nvSpPr>
          <p:spPr bwMode="auto">
            <a:xfrm>
              <a:off x="3606" y="3748"/>
              <a:ext cx="63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3" name="Text Box 12"/>
            <p:cNvSpPr txBox="1">
              <a:spLocks noChangeArrowheads="1"/>
            </p:cNvSpPr>
            <p:nvPr/>
          </p:nvSpPr>
          <p:spPr bwMode="auto">
            <a:xfrm>
              <a:off x="3424" y="2840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0">
                  <a:latin typeface="Times New Roman" pitchFamily="18" charset="0"/>
                </a:rPr>
                <a:t>p,a</a:t>
              </a:r>
            </a:p>
          </p:txBody>
        </p:sp>
        <p:sp>
          <p:nvSpPr>
            <p:cNvPr id="76814" name="Text Box 13"/>
            <p:cNvSpPr txBox="1">
              <a:spLocks noChangeArrowheads="1"/>
            </p:cNvSpPr>
            <p:nvPr/>
          </p:nvSpPr>
          <p:spPr bwMode="auto">
            <a:xfrm>
              <a:off x="3424" y="3158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0">
                  <a:latin typeface="Times New Roman" pitchFamily="18" charset="0"/>
                </a:rPr>
                <a:t>p+1</a:t>
              </a:r>
            </a:p>
          </p:txBody>
        </p:sp>
        <p:sp>
          <p:nvSpPr>
            <p:cNvPr id="76815" name="Text Box 14"/>
            <p:cNvSpPr txBox="1">
              <a:spLocks noChangeArrowheads="1"/>
            </p:cNvSpPr>
            <p:nvPr/>
          </p:nvSpPr>
          <p:spPr bwMode="auto">
            <a:xfrm>
              <a:off x="3424" y="3460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0">
                  <a:latin typeface="Times New Roman" pitchFamily="18" charset="0"/>
                </a:rPr>
                <a:t>p+2</a:t>
              </a:r>
            </a:p>
          </p:txBody>
        </p:sp>
      </p:grpSp>
      <p:sp>
        <p:nvSpPr>
          <p:cNvPr id="313359" name="AutoShape 15"/>
          <p:cNvSpPr>
            <a:spLocks noChangeArrowheads="1"/>
          </p:cNvSpPr>
          <p:nvPr/>
        </p:nvSpPr>
        <p:spPr bwMode="auto">
          <a:xfrm>
            <a:off x="3276600" y="3213100"/>
            <a:ext cx="1511300" cy="215900"/>
          </a:xfrm>
          <a:prstGeom prst="curvedDownArrow">
            <a:avLst>
              <a:gd name="adj1" fmla="val 140000"/>
              <a:gd name="adj2" fmla="val 280000"/>
              <a:gd name="adj3" fmla="val 33333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3360" name="Picture 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686300"/>
            <a:ext cx="31686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线形标注 2 1"/>
          <p:cNvSpPr>
            <a:spLocks/>
          </p:cNvSpPr>
          <p:nvPr/>
        </p:nvSpPr>
        <p:spPr bwMode="auto">
          <a:xfrm>
            <a:off x="5867400" y="3195638"/>
            <a:ext cx="1584325" cy="7207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8148"/>
              <a:gd name="adj6" fmla="val -5857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/>
              <a:t>注意这里指针的定义！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6" grpId="0"/>
      <p:bldP spid="313347" grpId="0" build="p" autoUpdateAnimBg="0"/>
      <p:bldP spid="313359" grpId="0" animBg="1"/>
      <p:bldP spid="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503988"/>
            <a:ext cx="2406650" cy="331787"/>
          </a:xfrm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59490CD9-8C75-4C64-BF19-D15BF80B5638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63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836613"/>
            <a:ext cx="4968875" cy="2232025"/>
          </a:xfrm>
        </p:spPr>
        <p:txBody>
          <a:bodyPr tIns="46037" bIns="46037"/>
          <a:lstStyle/>
          <a:p>
            <a:pPr marL="374650" indent="-374650" defTabSz="914400" eaLnBrk="1">
              <a:defRPr/>
            </a:pPr>
            <a:r>
              <a:rPr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二维数组的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行</a:t>
            </a:r>
            <a:r>
              <a:rPr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指针</a:t>
            </a:r>
          </a:p>
          <a:p>
            <a:pPr marL="374650" indent="-374650" defTabSz="914400" eaLnBrk="1">
              <a:buFontTx/>
              <a:buNone/>
              <a:defRPr/>
            </a:pPr>
            <a:r>
              <a:rPr lang="en-US" altLang="zh-CN" sz="28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(*p)[3];</a:t>
            </a:r>
          </a:p>
          <a:p>
            <a:pPr marL="374650" indent="-374650" defTabSz="914400" eaLnBrk="1">
              <a:buFontTx/>
              <a:buNone/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 = a;  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用行地址初始化</a:t>
            </a:r>
            <a:endParaRPr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marL="374650" indent="-374650" defTabSz="914400" eaLnBrk="1">
              <a:defRPr/>
            </a:pPr>
            <a:r>
              <a:rPr lang="zh-CN" altLang="zh-CN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逐行查找</a:t>
            </a:r>
            <a:r>
              <a:rPr lang="en-US" altLang="zh-CN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-〉</a:t>
            </a:r>
            <a:r>
              <a:rPr lang="zh-CN" altLang="zh-CN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逐列查找</a:t>
            </a:r>
            <a:endParaRPr lang="zh-CN" altLang="en-US" sz="28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74650" indent="-374650" defTabSz="914400" eaLnBrk="1">
              <a:buFontTx/>
              <a:buNone/>
              <a:defRPr/>
            </a:pPr>
            <a:endParaRPr lang="en-US" altLang="zh-CN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76875" y="2132013"/>
            <a:ext cx="838200" cy="519112"/>
            <a:chOff x="3168" y="1361"/>
            <a:chExt cx="528" cy="327"/>
          </a:xfrm>
        </p:grpSpPr>
        <p:sp>
          <p:nvSpPr>
            <p:cNvPr id="687110" name="Rectangle 6"/>
            <p:cNvSpPr>
              <a:spLocks noChangeArrowheads="1"/>
            </p:cNvSpPr>
            <p:nvPr/>
          </p:nvSpPr>
          <p:spPr bwMode="auto">
            <a:xfrm flipV="1">
              <a:off x="3168" y="1450"/>
              <a:ext cx="528" cy="20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l" eaLnBrk="0" hangingPunct="0">
                <a:defRPr/>
              </a:pPr>
              <a:endParaRPr kumimoji="0" lang="zh-CN" altLang="en-US" sz="2400" b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7880" name="Text Box 7"/>
            <p:cNvSpPr txBox="1">
              <a:spLocks noChangeArrowheads="1"/>
            </p:cNvSpPr>
            <p:nvPr/>
          </p:nvSpPr>
          <p:spPr bwMode="auto">
            <a:xfrm>
              <a:off x="3288" y="1361"/>
              <a:ext cx="2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ourier New" pitchFamily="49" charset="0"/>
                </a:rPr>
                <a:t>p</a:t>
              </a:r>
            </a:p>
          </p:txBody>
        </p:sp>
      </p:grpSp>
      <p:sp>
        <p:nvSpPr>
          <p:cNvPr id="687120" name="Rectangle 16"/>
          <p:cNvSpPr>
            <a:spLocks noChangeArrowheads="1"/>
          </p:cNvSpPr>
          <p:nvPr/>
        </p:nvSpPr>
        <p:spPr bwMode="auto">
          <a:xfrm>
            <a:off x="6080125" y="1412875"/>
            <a:ext cx="27400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en-US" altLang="zh-CN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short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 a[2][3];</a:t>
            </a:r>
          </a:p>
        </p:txBody>
      </p:sp>
      <p:grpSp>
        <p:nvGrpSpPr>
          <p:cNvPr id="77830" name="Group 17"/>
          <p:cNvGrpSpPr>
            <a:grpSpLocks/>
          </p:cNvGrpSpPr>
          <p:nvPr/>
        </p:nvGrpSpPr>
        <p:grpSpPr bwMode="auto">
          <a:xfrm>
            <a:off x="7112000" y="2111375"/>
            <a:ext cx="1981200" cy="4572000"/>
            <a:chOff x="4512" y="336"/>
            <a:chExt cx="1248" cy="2880"/>
          </a:xfrm>
        </p:grpSpPr>
        <p:sp>
          <p:nvSpPr>
            <p:cNvPr id="77854" name="Text Box 18"/>
            <p:cNvSpPr txBox="1">
              <a:spLocks noChangeArrowheads="1"/>
            </p:cNvSpPr>
            <p:nvPr/>
          </p:nvSpPr>
          <p:spPr bwMode="auto">
            <a:xfrm>
              <a:off x="5210" y="645"/>
              <a:ext cx="550" cy="1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10000"/>
                </a:spcBef>
              </a:pPr>
              <a:r>
                <a:rPr lang="en-US" altLang="zh-CN" sz="1800">
                  <a:latin typeface="Times New Roman" pitchFamily="18" charset="0"/>
                </a:rPr>
                <a:t>a[0][0]</a:t>
              </a:r>
            </a:p>
            <a:p>
              <a:pPr algn="l" eaLnBrk="1" hangingPunct="1">
                <a:spcBef>
                  <a:spcPct val="10000"/>
                </a:spcBef>
              </a:pPr>
              <a:endParaRPr lang="en-US" altLang="zh-CN" sz="1800">
                <a:latin typeface="Times New Roman" pitchFamily="18" charset="0"/>
              </a:endParaRPr>
            </a:p>
            <a:p>
              <a:pPr algn="l" eaLnBrk="1" hangingPunct="1">
                <a:spcBef>
                  <a:spcPct val="10000"/>
                </a:spcBef>
              </a:pPr>
              <a:r>
                <a:rPr lang="en-US" altLang="zh-CN" sz="1800">
                  <a:latin typeface="Times New Roman" pitchFamily="18" charset="0"/>
                </a:rPr>
                <a:t>a[0][1]</a:t>
              </a:r>
            </a:p>
            <a:p>
              <a:pPr algn="l" eaLnBrk="1" hangingPunct="1">
                <a:spcBef>
                  <a:spcPct val="10000"/>
                </a:spcBef>
              </a:pPr>
              <a:endParaRPr lang="en-US" altLang="zh-CN" sz="1800">
                <a:latin typeface="Times New Roman" pitchFamily="18" charset="0"/>
              </a:endParaRPr>
            </a:p>
            <a:p>
              <a:pPr algn="l" eaLnBrk="1" hangingPunct="1">
                <a:spcBef>
                  <a:spcPct val="10000"/>
                </a:spcBef>
              </a:pPr>
              <a:r>
                <a:rPr lang="en-US" altLang="zh-CN" sz="1800">
                  <a:latin typeface="Times New Roman" pitchFamily="18" charset="0"/>
                </a:rPr>
                <a:t>a[0][2]</a:t>
              </a:r>
            </a:p>
            <a:p>
              <a:pPr algn="l" eaLnBrk="1" hangingPunct="1">
                <a:spcBef>
                  <a:spcPct val="10000"/>
                </a:spcBef>
              </a:pPr>
              <a:endParaRPr lang="en-US" altLang="zh-CN" sz="1800">
                <a:latin typeface="Times New Roman" pitchFamily="18" charset="0"/>
              </a:endParaRPr>
            </a:p>
            <a:p>
              <a:pPr algn="l" eaLnBrk="1" hangingPunct="1">
                <a:spcBef>
                  <a:spcPct val="10000"/>
                </a:spcBef>
              </a:pPr>
              <a:r>
                <a:rPr lang="en-US" altLang="zh-CN" sz="1800">
                  <a:latin typeface="Times New Roman" pitchFamily="18" charset="0"/>
                </a:rPr>
                <a:t>a[1][0]</a:t>
              </a:r>
            </a:p>
          </p:txBody>
        </p:sp>
        <p:sp>
          <p:nvSpPr>
            <p:cNvPr id="687123" name="Text Box 19"/>
            <p:cNvSpPr txBox="1">
              <a:spLocks noChangeArrowheads="1"/>
            </p:cNvSpPr>
            <p:nvPr/>
          </p:nvSpPr>
          <p:spPr bwMode="auto">
            <a:xfrm>
              <a:off x="5210" y="2127"/>
              <a:ext cx="550" cy="80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10000"/>
                </a:spcBef>
                <a:defRPr/>
              </a:pPr>
              <a:r>
                <a:rPr lang="en-US" altLang="zh-CN" sz="1800">
                  <a:latin typeface="Times New Roman" pitchFamily="18" charset="0"/>
                  <a:ea typeface="宋体" pitchFamily="2" charset="-122"/>
                </a:rPr>
                <a:t>a[1][1]</a:t>
              </a:r>
            </a:p>
            <a:p>
              <a:pPr algn="l">
                <a:spcBef>
                  <a:spcPct val="10000"/>
                </a:spcBef>
                <a:defRPr/>
              </a:pPr>
              <a:endParaRPr lang="en-US" altLang="zh-CN" sz="1800">
                <a:latin typeface="Times New Roman" pitchFamily="18" charset="0"/>
                <a:ea typeface="宋体" pitchFamily="2" charset="-122"/>
              </a:endParaRPr>
            </a:p>
            <a:p>
              <a:pPr algn="l">
                <a:spcBef>
                  <a:spcPct val="10000"/>
                </a:spcBef>
                <a:defRPr/>
              </a:pPr>
              <a:r>
                <a:rPr lang="en-US" altLang="zh-CN" sz="18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a[1][2]</a:t>
              </a:r>
            </a:p>
            <a:p>
              <a:pPr algn="l">
                <a:spcBef>
                  <a:spcPct val="10000"/>
                </a:spcBef>
                <a:defRPr/>
              </a:pPr>
              <a:endParaRPr lang="zh-CN" altLang="en-US" sz="1800"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7856" name="Group 20"/>
            <p:cNvGrpSpPr>
              <a:grpSpLocks/>
            </p:cNvGrpSpPr>
            <p:nvPr/>
          </p:nvGrpSpPr>
          <p:grpSpPr bwMode="auto">
            <a:xfrm>
              <a:off x="4512" y="336"/>
              <a:ext cx="759" cy="2880"/>
              <a:chOff x="4512" y="336"/>
              <a:chExt cx="759" cy="2880"/>
            </a:xfrm>
          </p:grpSpPr>
          <p:grpSp>
            <p:nvGrpSpPr>
              <p:cNvPr id="77857" name="Group 21"/>
              <p:cNvGrpSpPr>
                <a:grpSpLocks/>
              </p:cNvGrpSpPr>
              <p:nvPr/>
            </p:nvGrpSpPr>
            <p:grpSpPr bwMode="auto">
              <a:xfrm>
                <a:off x="4512" y="336"/>
                <a:ext cx="576" cy="1920"/>
                <a:chOff x="4752" y="576"/>
                <a:chExt cx="576" cy="1920"/>
              </a:xfrm>
            </p:grpSpPr>
            <p:sp>
              <p:nvSpPr>
                <p:cNvPr id="687126" name="Rectangle 22"/>
                <p:cNvSpPr>
                  <a:spLocks noChangeArrowheads="1"/>
                </p:cNvSpPr>
                <p:nvPr/>
              </p:nvSpPr>
              <p:spPr bwMode="auto">
                <a:xfrm>
                  <a:off x="4752" y="960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7127" name="Rectangle 23"/>
                <p:cNvSpPr>
                  <a:spLocks noChangeArrowheads="1"/>
                </p:cNvSpPr>
                <p:nvPr/>
              </p:nvSpPr>
              <p:spPr bwMode="auto">
                <a:xfrm>
                  <a:off x="4752" y="1152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7128" name="Rectangle 24"/>
                <p:cNvSpPr>
                  <a:spLocks noChangeArrowheads="1"/>
                </p:cNvSpPr>
                <p:nvPr/>
              </p:nvSpPr>
              <p:spPr bwMode="auto">
                <a:xfrm>
                  <a:off x="4752" y="1344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7129" name="Rectangle 25"/>
                <p:cNvSpPr>
                  <a:spLocks noChangeArrowheads="1"/>
                </p:cNvSpPr>
                <p:nvPr/>
              </p:nvSpPr>
              <p:spPr bwMode="auto">
                <a:xfrm>
                  <a:off x="4752" y="1536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7130" name="Rectangle 26"/>
                <p:cNvSpPr>
                  <a:spLocks noChangeArrowheads="1"/>
                </p:cNvSpPr>
                <p:nvPr/>
              </p:nvSpPr>
              <p:spPr bwMode="auto">
                <a:xfrm>
                  <a:off x="4752" y="1728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7131" name="Rectangle 27"/>
                <p:cNvSpPr>
                  <a:spLocks noChangeArrowheads="1"/>
                </p:cNvSpPr>
                <p:nvPr/>
              </p:nvSpPr>
              <p:spPr bwMode="auto">
                <a:xfrm>
                  <a:off x="4752" y="1920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7132" name="Rectangle 28"/>
                <p:cNvSpPr>
                  <a:spLocks noChangeArrowheads="1"/>
                </p:cNvSpPr>
                <p:nvPr/>
              </p:nvSpPr>
              <p:spPr bwMode="auto">
                <a:xfrm>
                  <a:off x="4752" y="2112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7133" name="Rectangle 29"/>
                <p:cNvSpPr>
                  <a:spLocks noChangeArrowheads="1"/>
                </p:cNvSpPr>
                <p:nvPr/>
              </p:nvSpPr>
              <p:spPr bwMode="auto">
                <a:xfrm>
                  <a:off x="4752" y="2304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7134" name="Rectangle 30"/>
                <p:cNvSpPr>
                  <a:spLocks noChangeArrowheads="1"/>
                </p:cNvSpPr>
                <p:nvPr/>
              </p:nvSpPr>
              <p:spPr bwMode="auto">
                <a:xfrm>
                  <a:off x="4752" y="768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7135" name="Rectangle 31"/>
                <p:cNvSpPr>
                  <a:spLocks noChangeArrowheads="1"/>
                </p:cNvSpPr>
                <p:nvPr/>
              </p:nvSpPr>
              <p:spPr bwMode="auto">
                <a:xfrm>
                  <a:off x="4752" y="576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687136" name="AutoShape 32"/>
              <p:cNvSpPr>
                <a:spLocks/>
              </p:cNvSpPr>
              <p:nvPr/>
            </p:nvSpPr>
            <p:spPr bwMode="auto">
              <a:xfrm>
                <a:off x="5088" y="609"/>
                <a:ext cx="183" cy="288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7137" name="AutoShape 33"/>
              <p:cNvSpPr>
                <a:spLocks/>
              </p:cNvSpPr>
              <p:nvPr/>
            </p:nvSpPr>
            <p:spPr bwMode="auto">
              <a:xfrm>
                <a:off x="5088" y="993"/>
                <a:ext cx="183" cy="288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7138" name="AutoShape 34"/>
              <p:cNvSpPr>
                <a:spLocks/>
              </p:cNvSpPr>
              <p:nvPr/>
            </p:nvSpPr>
            <p:spPr bwMode="auto">
              <a:xfrm>
                <a:off x="5088" y="1377"/>
                <a:ext cx="183" cy="288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7139" name="AutoShape 35"/>
              <p:cNvSpPr>
                <a:spLocks/>
              </p:cNvSpPr>
              <p:nvPr/>
            </p:nvSpPr>
            <p:spPr bwMode="auto">
              <a:xfrm>
                <a:off x="5088" y="1750"/>
                <a:ext cx="183" cy="288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7140" name="Rectangle 36"/>
              <p:cNvSpPr>
                <a:spLocks noChangeArrowheads="1"/>
              </p:cNvSpPr>
              <p:nvPr/>
            </p:nvSpPr>
            <p:spPr bwMode="auto">
              <a:xfrm>
                <a:off x="4512" y="2640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7141" name="Rectangle 37"/>
              <p:cNvSpPr>
                <a:spLocks noChangeArrowheads="1"/>
              </p:cNvSpPr>
              <p:nvPr/>
            </p:nvSpPr>
            <p:spPr bwMode="auto">
              <a:xfrm>
                <a:off x="4512" y="2832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7142" name="Rectangle 38"/>
              <p:cNvSpPr>
                <a:spLocks noChangeArrowheads="1"/>
              </p:cNvSpPr>
              <p:nvPr/>
            </p:nvSpPr>
            <p:spPr bwMode="auto">
              <a:xfrm>
                <a:off x="4512" y="3024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7143" name="Rectangle 39"/>
              <p:cNvSpPr>
                <a:spLocks noChangeArrowheads="1"/>
              </p:cNvSpPr>
              <p:nvPr/>
            </p:nvSpPr>
            <p:spPr bwMode="auto">
              <a:xfrm>
                <a:off x="4512" y="2448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7144" name="Rectangle 40"/>
              <p:cNvSpPr>
                <a:spLocks noChangeArrowheads="1"/>
              </p:cNvSpPr>
              <p:nvPr/>
            </p:nvSpPr>
            <p:spPr bwMode="auto">
              <a:xfrm>
                <a:off x="4512" y="2256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7145" name="AutoShape 41"/>
              <p:cNvSpPr>
                <a:spLocks/>
              </p:cNvSpPr>
              <p:nvPr/>
            </p:nvSpPr>
            <p:spPr bwMode="auto">
              <a:xfrm>
                <a:off x="5088" y="2119"/>
                <a:ext cx="183" cy="288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7146" name="AutoShape 42"/>
              <p:cNvSpPr>
                <a:spLocks/>
              </p:cNvSpPr>
              <p:nvPr/>
            </p:nvSpPr>
            <p:spPr bwMode="auto">
              <a:xfrm>
                <a:off x="5088" y="2503"/>
                <a:ext cx="183" cy="288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687147" name="Line 43"/>
          <p:cNvSpPr>
            <a:spLocks noChangeShapeType="1"/>
          </p:cNvSpPr>
          <p:nvPr/>
        </p:nvSpPr>
        <p:spPr bwMode="auto">
          <a:xfrm>
            <a:off x="6669088" y="2530475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7148" name="Line 44"/>
          <p:cNvSpPr>
            <a:spLocks noChangeShapeType="1"/>
          </p:cNvSpPr>
          <p:nvPr/>
        </p:nvSpPr>
        <p:spPr bwMode="auto">
          <a:xfrm>
            <a:off x="6669088" y="4359275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7149" name="Line 45"/>
          <p:cNvSpPr>
            <a:spLocks noChangeShapeType="1"/>
          </p:cNvSpPr>
          <p:nvPr/>
        </p:nvSpPr>
        <p:spPr bwMode="auto">
          <a:xfrm>
            <a:off x="6669088" y="3140075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7150" name="Line 46"/>
          <p:cNvSpPr>
            <a:spLocks noChangeShapeType="1"/>
          </p:cNvSpPr>
          <p:nvPr/>
        </p:nvSpPr>
        <p:spPr bwMode="auto">
          <a:xfrm>
            <a:off x="6669088" y="3749675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7151" name="Line 47"/>
          <p:cNvSpPr>
            <a:spLocks noChangeShapeType="1"/>
          </p:cNvSpPr>
          <p:nvPr/>
        </p:nvSpPr>
        <p:spPr bwMode="auto">
          <a:xfrm>
            <a:off x="6669088" y="4940300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7152" name="Line 48"/>
          <p:cNvSpPr>
            <a:spLocks noChangeShapeType="1"/>
          </p:cNvSpPr>
          <p:nvPr/>
        </p:nvSpPr>
        <p:spPr bwMode="auto">
          <a:xfrm>
            <a:off x="6659563" y="5603875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7153" name="Line 49"/>
          <p:cNvSpPr>
            <a:spLocks noChangeShapeType="1"/>
          </p:cNvSpPr>
          <p:nvPr/>
        </p:nvSpPr>
        <p:spPr bwMode="auto">
          <a:xfrm>
            <a:off x="7108825" y="4248150"/>
            <a:ext cx="93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7154" name="Line 50"/>
          <p:cNvSpPr>
            <a:spLocks noChangeShapeType="1"/>
          </p:cNvSpPr>
          <p:nvPr/>
        </p:nvSpPr>
        <p:spPr bwMode="auto">
          <a:xfrm>
            <a:off x="7099300" y="6078538"/>
            <a:ext cx="93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7155" name="Line 51"/>
          <p:cNvSpPr>
            <a:spLocks noChangeShapeType="1"/>
          </p:cNvSpPr>
          <p:nvPr/>
        </p:nvSpPr>
        <p:spPr bwMode="auto">
          <a:xfrm>
            <a:off x="7099300" y="2419350"/>
            <a:ext cx="93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7156" name="Rectangle 52"/>
          <p:cNvSpPr>
            <a:spLocks noChangeArrowheads="1"/>
          </p:cNvSpPr>
          <p:nvPr/>
        </p:nvSpPr>
        <p:spPr bwMode="auto">
          <a:xfrm>
            <a:off x="7119938" y="2419350"/>
            <a:ext cx="900112" cy="611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7157" name="Rectangle 53"/>
          <p:cNvSpPr>
            <a:spLocks noChangeArrowheads="1"/>
          </p:cNvSpPr>
          <p:nvPr/>
        </p:nvSpPr>
        <p:spPr bwMode="auto">
          <a:xfrm>
            <a:off x="7119938" y="3038475"/>
            <a:ext cx="900112" cy="611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7158" name="Rectangle 54"/>
          <p:cNvSpPr>
            <a:spLocks noChangeArrowheads="1"/>
          </p:cNvSpPr>
          <p:nvPr/>
        </p:nvSpPr>
        <p:spPr bwMode="auto">
          <a:xfrm>
            <a:off x="7119938" y="3643313"/>
            <a:ext cx="900112" cy="6111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7159" name="Rectangle 55"/>
          <p:cNvSpPr>
            <a:spLocks noChangeArrowheads="1"/>
          </p:cNvSpPr>
          <p:nvPr/>
        </p:nvSpPr>
        <p:spPr bwMode="auto">
          <a:xfrm>
            <a:off x="7119938" y="4257675"/>
            <a:ext cx="900112" cy="611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7160" name="Rectangle 56"/>
          <p:cNvSpPr>
            <a:spLocks noChangeArrowheads="1"/>
          </p:cNvSpPr>
          <p:nvPr/>
        </p:nvSpPr>
        <p:spPr bwMode="auto">
          <a:xfrm>
            <a:off x="7119938" y="4876800"/>
            <a:ext cx="900112" cy="611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7161" name="Rectangle 57"/>
          <p:cNvSpPr>
            <a:spLocks noChangeArrowheads="1"/>
          </p:cNvSpPr>
          <p:nvPr/>
        </p:nvSpPr>
        <p:spPr bwMode="auto">
          <a:xfrm>
            <a:off x="7119938" y="5481638"/>
            <a:ext cx="900112" cy="6111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7162" name="AutoShape 58"/>
          <p:cNvSpPr>
            <a:spLocks/>
          </p:cNvSpPr>
          <p:nvPr/>
        </p:nvSpPr>
        <p:spPr bwMode="auto">
          <a:xfrm>
            <a:off x="6457950" y="2492375"/>
            <a:ext cx="217488" cy="1727200"/>
          </a:xfrm>
          <a:prstGeom prst="leftBrace">
            <a:avLst>
              <a:gd name="adj1" fmla="val 66180"/>
              <a:gd name="adj2" fmla="val 50000"/>
            </a:avLst>
          </a:prstGeom>
          <a:noFill/>
          <a:ln w="53975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7163" name="AutoShape 59"/>
          <p:cNvSpPr>
            <a:spLocks/>
          </p:cNvSpPr>
          <p:nvPr/>
        </p:nvSpPr>
        <p:spPr bwMode="auto">
          <a:xfrm>
            <a:off x="6443663" y="4278313"/>
            <a:ext cx="217487" cy="1727200"/>
          </a:xfrm>
          <a:prstGeom prst="leftBrace">
            <a:avLst>
              <a:gd name="adj1" fmla="val 66180"/>
              <a:gd name="adj2" fmla="val 50000"/>
            </a:avLst>
          </a:prstGeom>
          <a:noFill/>
          <a:ln w="53975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7164" name="Text Box 60"/>
          <p:cNvSpPr txBox="1">
            <a:spLocks noChangeArrowheads="1"/>
          </p:cNvSpPr>
          <p:nvPr/>
        </p:nvSpPr>
        <p:spPr bwMode="auto">
          <a:xfrm>
            <a:off x="6659563" y="2060575"/>
            <a:ext cx="336550" cy="366713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75000"/>
              </a:lnSpc>
              <a:defRPr/>
            </a:pPr>
            <a:r>
              <a:rPr lang="en-US" altLang="zh-CN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sp>
        <p:nvSpPr>
          <p:cNvPr id="687165" name="Rectangle 61"/>
          <p:cNvSpPr>
            <a:spLocks noChangeArrowheads="1"/>
          </p:cNvSpPr>
          <p:nvPr/>
        </p:nvSpPr>
        <p:spPr bwMode="auto">
          <a:xfrm>
            <a:off x="2124075" y="1412875"/>
            <a:ext cx="576263" cy="43338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7166" name="Rectangle 62"/>
          <p:cNvSpPr>
            <a:spLocks noChangeArrowheads="1"/>
          </p:cNvSpPr>
          <p:nvPr/>
        </p:nvSpPr>
        <p:spPr bwMode="auto">
          <a:xfrm>
            <a:off x="7985125" y="1441450"/>
            <a:ext cx="576263" cy="43338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7167" name="Text Box 63"/>
          <p:cNvSpPr txBox="1">
            <a:spLocks noChangeArrowheads="1"/>
          </p:cNvSpPr>
          <p:nvPr/>
        </p:nvSpPr>
        <p:spPr bwMode="auto">
          <a:xfrm>
            <a:off x="6573838" y="4070350"/>
            <a:ext cx="661987" cy="366713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5000"/>
              </a:lnSpc>
              <a:defRPr/>
            </a:pPr>
            <a:r>
              <a:rPr lang="en-US" altLang="zh-CN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a+1</a:t>
            </a:r>
          </a:p>
        </p:txBody>
      </p:sp>
      <p:sp>
        <p:nvSpPr>
          <p:cNvPr id="687108" name="Line 4"/>
          <p:cNvSpPr>
            <a:spLocks noChangeShapeType="1"/>
          </p:cNvSpPr>
          <p:nvPr/>
        </p:nvSpPr>
        <p:spPr bwMode="auto">
          <a:xfrm>
            <a:off x="6457950" y="2420938"/>
            <a:ext cx="609600" cy="0"/>
          </a:xfrm>
          <a:prstGeom prst="line">
            <a:avLst/>
          </a:prstGeom>
          <a:noFill/>
          <a:ln w="57150" cap="sq">
            <a:solidFill>
              <a:srgbClr val="008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77853" name="Rectangle 2"/>
          <p:cNvSpPr>
            <a:spLocks noChangeArrowheads="1"/>
          </p:cNvSpPr>
          <p:nvPr/>
        </p:nvSpPr>
        <p:spPr bwMode="auto">
          <a:xfrm>
            <a:off x="681038" y="188913"/>
            <a:ext cx="7797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075" tIns="46037" rIns="92075" bIns="46037" anchor="ctr"/>
          <a:lstStyle/>
          <a:p>
            <a:pPr eaLnBrk="0" hangingPunct="0">
              <a:lnSpc>
                <a:spcPct val="85000"/>
              </a:lnSpc>
            </a:pPr>
            <a:r>
              <a:rPr kumimoji="0" lang="zh-CN" altLang="en-US" sz="3600">
                <a:latin typeface="Times New Roman" pitchFamily="18" charset="0"/>
              </a:rPr>
              <a:t>指针和二维数组间的关系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7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7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7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7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6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93627E-6 L -0.00312 0.2882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441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69177E-6 L -0.0033 0.2838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14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7" grpId="0" build="p" autoUpdateAnimBg="0"/>
      <p:bldP spid="687165" grpId="0" animBg="1"/>
      <p:bldP spid="68716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13324" y="6503988"/>
            <a:ext cx="2406650" cy="331787"/>
          </a:xfrm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7BDF6877-4DC3-4EEA-B7B6-D382C76E2D52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64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765175"/>
            <a:ext cx="6659562" cy="3600450"/>
          </a:xfrm>
        </p:spPr>
        <p:txBody>
          <a:bodyPr tIns="46037" bIns="46037"/>
          <a:lstStyle/>
          <a:p>
            <a:pPr marL="374650" indent="-374650" defTabSz="914400" eaLnBrk="1">
              <a:defRPr/>
            </a:pPr>
            <a:r>
              <a:rPr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二维数组的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行</a:t>
            </a:r>
            <a:r>
              <a:rPr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指针</a:t>
            </a:r>
          </a:p>
          <a:p>
            <a:pPr marL="374650" indent="-374650" defTabSz="914400" eaLnBrk="1">
              <a:buFontTx/>
              <a:buNone/>
              <a:defRPr/>
            </a:pPr>
            <a:r>
              <a:rPr lang="en-US" altLang="zh-CN" sz="28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(*p)[3];</a:t>
            </a:r>
          </a:p>
          <a:p>
            <a:pPr marL="374650" indent="-374650" defTabSz="914400" eaLnBrk="1">
              <a:buFontTx/>
              <a:buNone/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 = a;  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rPr>
              <a:t>用行地址初始化</a:t>
            </a:r>
            <a:endParaRPr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marL="374650" indent="-374650" defTabSz="914400" eaLnBrk="1">
              <a:defRPr/>
            </a:pPr>
            <a:r>
              <a:rPr lang="zh-CN" altLang="zh-CN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逐行查找</a:t>
            </a:r>
            <a:r>
              <a:rPr lang="en-US" altLang="zh-CN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-〉</a:t>
            </a:r>
            <a:r>
              <a:rPr lang="zh-CN" altLang="zh-CN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逐列查找</a:t>
            </a:r>
            <a:endParaRPr lang="zh-CN" altLang="en-US" sz="28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76875" y="4062413"/>
            <a:ext cx="838200" cy="519112"/>
            <a:chOff x="3168" y="1361"/>
            <a:chExt cx="528" cy="327"/>
          </a:xfrm>
        </p:grpSpPr>
        <p:sp>
          <p:nvSpPr>
            <p:cNvPr id="688134" name="Rectangle 6"/>
            <p:cNvSpPr>
              <a:spLocks noChangeArrowheads="1"/>
            </p:cNvSpPr>
            <p:nvPr/>
          </p:nvSpPr>
          <p:spPr bwMode="auto">
            <a:xfrm flipV="1">
              <a:off x="3168" y="1450"/>
              <a:ext cx="528" cy="20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l" eaLnBrk="0" hangingPunct="0">
                <a:defRPr/>
              </a:pPr>
              <a:endParaRPr kumimoji="0" lang="zh-CN" altLang="en-US" sz="2400" b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901" name="Text Box 7"/>
            <p:cNvSpPr txBox="1">
              <a:spLocks noChangeArrowheads="1"/>
            </p:cNvSpPr>
            <p:nvPr/>
          </p:nvSpPr>
          <p:spPr bwMode="auto">
            <a:xfrm>
              <a:off x="3288" y="1361"/>
              <a:ext cx="2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ourier New" pitchFamily="49" charset="0"/>
                </a:rPr>
                <a:t>p</a:t>
              </a:r>
            </a:p>
          </p:txBody>
        </p:sp>
      </p:grpSp>
      <p:sp>
        <p:nvSpPr>
          <p:cNvPr id="688144" name="Rectangle 16"/>
          <p:cNvSpPr>
            <a:spLocks noChangeArrowheads="1"/>
          </p:cNvSpPr>
          <p:nvPr/>
        </p:nvSpPr>
        <p:spPr bwMode="auto">
          <a:xfrm>
            <a:off x="6080125" y="1412875"/>
            <a:ext cx="27400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en-US" altLang="zh-CN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short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 a[2][3];</a:t>
            </a:r>
          </a:p>
        </p:txBody>
      </p:sp>
      <p:grpSp>
        <p:nvGrpSpPr>
          <p:cNvPr id="78854" name="Group 17"/>
          <p:cNvGrpSpPr>
            <a:grpSpLocks/>
          </p:cNvGrpSpPr>
          <p:nvPr/>
        </p:nvGrpSpPr>
        <p:grpSpPr bwMode="auto">
          <a:xfrm>
            <a:off x="7112000" y="2111375"/>
            <a:ext cx="1981200" cy="4572000"/>
            <a:chOff x="4512" y="336"/>
            <a:chExt cx="1248" cy="2880"/>
          </a:xfrm>
        </p:grpSpPr>
        <p:sp>
          <p:nvSpPr>
            <p:cNvPr id="78875" name="Text Box 18"/>
            <p:cNvSpPr txBox="1">
              <a:spLocks noChangeArrowheads="1"/>
            </p:cNvSpPr>
            <p:nvPr/>
          </p:nvSpPr>
          <p:spPr bwMode="auto">
            <a:xfrm>
              <a:off x="5210" y="645"/>
              <a:ext cx="550" cy="1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10000"/>
                </a:spcBef>
              </a:pPr>
              <a:r>
                <a:rPr lang="en-US" altLang="zh-CN" sz="1800">
                  <a:latin typeface="Times New Roman" pitchFamily="18" charset="0"/>
                </a:rPr>
                <a:t>a[0][0]</a:t>
              </a:r>
            </a:p>
            <a:p>
              <a:pPr algn="l" eaLnBrk="1" hangingPunct="1">
                <a:spcBef>
                  <a:spcPct val="10000"/>
                </a:spcBef>
              </a:pPr>
              <a:endParaRPr lang="en-US" altLang="zh-CN" sz="1800">
                <a:latin typeface="Times New Roman" pitchFamily="18" charset="0"/>
              </a:endParaRPr>
            </a:p>
            <a:p>
              <a:pPr algn="l" eaLnBrk="1" hangingPunct="1">
                <a:spcBef>
                  <a:spcPct val="10000"/>
                </a:spcBef>
              </a:pPr>
              <a:r>
                <a:rPr lang="en-US" altLang="zh-CN" sz="1800">
                  <a:latin typeface="Times New Roman" pitchFamily="18" charset="0"/>
                </a:rPr>
                <a:t>a[0][1]</a:t>
              </a:r>
            </a:p>
            <a:p>
              <a:pPr algn="l" eaLnBrk="1" hangingPunct="1">
                <a:spcBef>
                  <a:spcPct val="10000"/>
                </a:spcBef>
              </a:pPr>
              <a:endParaRPr lang="en-US" altLang="zh-CN" sz="1800">
                <a:latin typeface="Times New Roman" pitchFamily="18" charset="0"/>
              </a:endParaRPr>
            </a:p>
            <a:p>
              <a:pPr algn="l" eaLnBrk="1" hangingPunct="1">
                <a:spcBef>
                  <a:spcPct val="10000"/>
                </a:spcBef>
              </a:pPr>
              <a:r>
                <a:rPr lang="en-US" altLang="zh-CN" sz="1800">
                  <a:latin typeface="Times New Roman" pitchFamily="18" charset="0"/>
                </a:rPr>
                <a:t>a[0][2]</a:t>
              </a:r>
            </a:p>
            <a:p>
              <a:pPr algn="l" eaLnBrk="1" hangingPunct="1">
                <a:spcBef>
                  <a:spcPct val="10000"/>
                </a:spcBef>
              </a:pPr>
              <a:endParaRPr lang="en-US" altLang="zh-CN" sz="1800">
                <a:latin typeface="Times New Roman" pitchFamily="18" charset="0"/>
              </a:endParaRPr>
            </a:p>
            <a:p>
              <a:pPr algn="l" eaLnBrk="1" hangingPunct="1">
                <a:spcBef>
                  <a:spcPct val="10000"/>
                </a:spcBef>
              </a:pPr>
              <a:r>
                <a:rPr lang="en-US" altLang="zh-CN" sz="1800">
                  <a:latin typeface="Times New Roman" pitchFamily="18" charset="0"/>
                </a:rPr>
                <a:t>a[1][0]</a:t>
              </a:r>
            </a:p>
          </p:txBody>
        </p:sp>
        <p:sp>
          <p:nvSpPr>
            <p:cNvPr id="78876" name="Text Box 19"/>
            <p:cNvSpPr txBox="1">
              <a:spLocks noChangeArrowheads="1"/>
            </p:cNvSpPr>
            <p:nvPr/>
          </p:nvSpPr>
          <p:spPr bwMode="auto">
            <a:xfrm>
              <a:off x="5210" y="2127"/>
              <a:ext cx="550" cy="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10000"/>
                </a:spcBef>
              </a:pPr>
              <a:r>
                <a:rPr lang="en-US" altLang="zh-CN" sz="1800">
                  <a:latin typeface="Times New Roman" pitchFamily="18" charset="0"/>
                </a:rPr>
                <a:t>a[1][1]</a:t>
              </a:r>
            </a:p>
            <a:p>
              <a:pPr algn="l" eaLnBrk="1" hangingPunct="1">
                <a:spcBef>
                  <a:spcPct val="10000"/>
                </a:spcBef>
              </a:pPr>
              <a:endParaRPr lang="en-US" altLang="zh-CN" sz="1800">
                <a:latin typeface="Times New Roman" pitchFamily="18" charset="0"/>
              </a:endParaRPr>
            </a:p>
            <a:p>
              <a:pPr algn="l" eaLnBrk="1" hangingPunct="1">
                <a:spcBef>
                  <a:spcPct val="10000"/>
                </a:spcBef>
              </a:pPr>
              <a:r>
                <a:rPr lang="en-US" altLang="zh-CN" sz="1800">
                  <a:latin typeface="Times New Roman" pitchFamily="18" charset="0"/>
                </a:rPr>
                <a:t>a[1][2]</a:t>
              </a:r>
            </a:p>
            <a:p>
              <a:pPr algn="l" eaLnBrk="1" hangingPunct="1">
                <a:spcBef>
                  <a:spcPct val="10000"/>
                </a:spcBef>
              </a:pPr>
              <a:endParaRPr lang="en-US" altLang="zh-CN" sz="1800">
                <a:latin typeface="Times New Roman" pitchFamily="18" charset="0"/>
              </a:endParaRPr>
            </a:p>
          </p:txBody>
        </p:sp>
        <p:grpSp>
          <p:nvGrpSpPr>
            <p:cNvPr id="78877" name="Group 20"/>
            <p:cNvGrpSpPr>
              <a:grpSpLocks/>
            </p:cNvGrpSpPr>
            <p:nvPr/>
          </p:nvGrpSpPr>
          <p:grpSpPr bwMode="auto">
            <a:xfrm>
              <a:off x="4512" y="336"/>
              <a:ext cx="759" cy="2880"/>
              <a:chOff x="4512" y="336"/>
              <a:chExt cx="759" cy="2880"/>
            </a:xfrm>
          </p:grpSpPr>
          <p:grpSp>
            <p:nvGrpSpPr>
              <p:cNvPr id="78878" name="Group 21"/>
              <p:cNvGrpSpPr>
                <a:grpSpLocks/>
              </p:cNvGrpSpPr>
              <p:nvPr/>
            </p:nvGrpSpPr>
            <p:grpSpPr bwMode="auto">
              <a:xfrm>
                <a:off x="4512" y="336"/>
                <a:ext cx="576" cy="1920"/>
                <a:chOff x="4752" y="576"/>
                <a:chExt cx="576" cy="1920"/>
              </a:xfrm>
            </p:grpSpPr>
            <p:sp>
              <p:nvSpPr>
                <p:cNvPr id="688150" name="Rectangle 22"/>
                <p:cNvSpPr>
                  <a:spLocks noChangeArrowheads="1"/>
                </p:cNvSpPr>
                <p:nvPr/>
              </p:nvSpPr>
              <p:spPr bwMode="auto">
                <a:xfrm>
                  <a:off x="4752" y="960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8151" name="Rectangle 23"/>
                <p:cNvSpPr>
                  <a:spLocks noChangeArrowheads="1"/>
                </p:cNvSpPr>
                <p:nvPr/>
              </p:nvSpPr>
              <p:spPr bwMode="auto">
                <a:xfrm>
                  <a:off x="4752" y="1152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8152" name="Rectangle 24"/>
                <p:cNvSpPr>
                  <a:spLocks noChangeArrowheads="1"/>
                </p:cNvSpPr>
                <p:nvPr/>
              </p:nvSpPr>
              <p:spPr bwMode="auto">
                <a:xfrm>
                  <a:off x="4752" y="1344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8153" name="Rectangle 25"/>
                <p:cNvSpPr>
                  <a:spLocks noChangeArrowheads="1"/>
                </p:cNvSpPr>
                <p:nvPr/>
              </p:nvSpPr>
              <p:spPr bwMode="auto">
                <a:xfrm>
                  <a:off x="4752" y="1536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8154" name="Rectangle 26"/>
                <p:cNvSpPr>
                  <a:spLocks noChangeArrowheads="1"/>
                </p:cNvSpPr>
                <p:nvPr/>
              </p:nvSpPr>
              <p:spPr bwMode="auto">
                <a:xfrm>
                  <a:off x="4752" y="1728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8155" name="Rectangle 27"/>
                <p:cNvSpPr>
                  <a:spLocks noChangeArrowheads="1"/>
                </p:cNvSpPr>
                <p:nvPr/>
              </p:nvSpPr>
              <p:spPr bwMode="auto">
                <a:xfrm>
                  <a:off x="4752" y="1920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8156" name="Rectangle 28"/>
                <p:cNvSpPr>
                  <a:spLocks noChangeArrowheads="1"/>
                </p:cNvSpPr>
                <p:nvPr/>
              </p:nvSpPr>
              <p:spPr bwMode="auto">
                <a:xfrm>
                  <a:off x="4752" y="2112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8157" name="Rectangle 29"/>
                <p:cNvSpPr>
                  <a:spLocks noChangeArrowheads="1"/>
                </p:cNvSpPr>
                <p:nvPr/>
              </p:nvSpPr>
              <p:spPr bwMode="auto">
                <a:xfrm>
                  <a:off x="4752" y="2304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8158" name="Rectangle 30"/>
                <p:cNvSpPr>
                  <a:spLocks noChangeArrowheads="1"/>
                </p:cNvSpPr>
                <p:nvPr/>
              </p:nvSpPr>
              <p:spPr bwMode="auto">
                <a:xfrm>
                  <a:off x="4752" y="768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88159" name="Rectangle 31"/>
                <p:cNvSpPr>
                  <a:spLocks noChangeArrowheads="1"/>
                </p:cNvSpPr>
                <p:nvPr/>
              </p:nvSpPr>
              <p:spPr bwMode="auto">
                <a:xfrm>
                  <a:off x="4752" y="576"/>
                  <a:ext cx="576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l" eaLnBrk="0" hangingPunct="0">
                    <a:defRPr/>
                  </a:pPr>
                  <a:endParaRPr kumimoji="0" lang="zh-CN" altLang="en-US" sz="2400" b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688160" name="AutoShape 32"/>
              <p:cNvSpPr>
                <a:spLocks/>
              </p:cNvSpPr>
              <p:nvPr/>
            </p:nvSpPr>
            <p:spPr bwMode="auto">
              <a:xfrm>
                <a:off x="5088" y="609"/>
                <a:ext cx="183" cy="288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8161" name="AutoShape 33"/>
              <p:cNvSpPr>
                <a:spLocks/>
              </p:cNvSpPr>
              <p:nvPr/>
            </p:nvSpPr>
            <p:spPr bwMode="auto">
              <a:xfrm>
                <a:off x="5088" y="993"/>
                <a:ext cx="183" cy="288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8162" name="AutoShape 34"/>
              <p:cNvSpPr>
                <a:spLocks/>
              </p:cNvSpPr>
              <p:nvPr/>
            </p:nvSpPr>
            <p:spPr bwMode="auto">
              <a:xfrm>
                <a:off x="5088" y="1377"/>
                <a:ext cx="183" cy="288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8163" name="AutoShape 35"/>
              <p:cNvSpPr>
                <a:spLocks/>
              </p:cNvSpPr>
              <p:nvPr/>
            </p:nvSpPr>
            <p:spPr bwMode="auto">
              <a:xfrm>
                <a:off x="5088" y="1750"/>
                <a:ext cx="183" cy="288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8164" name="Rectangle 36"/>
              <p:cNvSpPr>
                <a:spLocks noChangeArrowheads="1"/>
              </p:cNvSpPr>
              <p:nvPr/>
            </p:nvSpPr>
            <p:spPr bwMode="auto">
              <a:xfrm>
                <a:off x="4512" y="2640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8165" name="Rectangle 37"/>
              <p:cNvSpPr>
                <a:spLocks noChangeArrowheads="1"/>
              </p:cNvSpPr>
              <p:nvPr/>
            </p:nvSpPr>
            <p:spPr bwMode="auto">
              <a:xfrm>
                <a:off x="4512" y="2832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8166" name="Rectangle 38"/>
              <p:cNvSpPr>
                <a:spLocks noChangeArrowheads="1"/>
              </p:cNvSpPr>
              <p:nvPr/>
            </p:nvSpPr>
            <p:spPr bwMode="auto">
              <a:xfrm>
                <a:off x="4512" y="3024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8167" name="Rectangle 39"/>
              <p:cNvSpPr>
                <a:spLocks noChangeArrowheads="1"/>
              </p:cNvSpPr>
              <p:nvPr/>
            </p:nvSpPr>
            <p:spPr bwMode="auto">
              <a:xfrm>
                <a:off x="4512" y="2448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8168" name="Rectangle 40"/>
              <p:cNvSpPr>
                <a:spLocks noChangeArrowheads="1"/>
              </p:cNvSpPr>
              <p:nvPr/>
            </p:nvSpPr>
            <p:spPr bwMode="auto">
              <a:xfrm>
                <a:off x="4512" y="2256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8169" name="AutoShape 41"/>
              <p:cNvSpPr>
                <a:spLocks/>
              </p:cNvSpPr>
              <p:nvPr/>
            </p:nvSpPr>
            <p:spPr bwMode="auto">
              <a:xfrm>
                <a:off x="5088" y="2119"/>
                <a:ext cx="183" cy="288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8170" name="AutoShape 42"/>
              <p:cNvSpPr>
                <a:spLocks/>
              </p:cNvSpPr>
              <p:nvPr/>
            </p:nvSpPr>
            <p:spPr bwMode="auto">
              <a:xfrm>
                <a:off x="5088" y="2503"/>
                <a:ext cx="183" cy="288"/>
              </a:xfrm>
              <a:prstGeom prst="rightBrace">
                <a:avLst>
                  <a:gd name="adj1" fmla="val 13115"/>
                  <a:gd name="adj2" fmla="val 50000"/>
                </a:avLst>
              </a:prstGeom>
              <a:noFill/>
              <a:ln w="12700" cap="sq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l" eaLnBrk="0" hangingPunct="0">
                  <a:defRPr/>
                </a:pPr>
                <a:endParaRPr kumimoji="0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688171" name="Line 43"/>
          <p:cNvSpPr>
            <a:spLocks noChangeShapeType="1"/>
          </p:cNvSpPr>
          <p:nvPr/>
        </p:nvSpPr>
        <p:spPr bwMode="auto">
          <a:xfrm>
            <a:off x="6669088" y="2530475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8172" name="Line 44"/>
          <p:cNvSpPr>
            <a:spLocks noChangeShapeType="1"/>
          </p:cNvSpPr>
          <p:nvPr/>
        </p:nvSpPr>
        <p:spPr bwMode="auto">
          <a:xfrm>
            <a:off x="6669088" y="4359275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8173" name="Line 45"/>
          <p:cNvSpPr>
            <a:spLocks noChangeShapeType="1"/>
          </p:cNvSpPr>
          <p:nvPr/>
        </p:nvSpPr>
        <p:spPr bwMode="auto">
          <a:xfrm>
            <a:off x="6669088" y="3140075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8174" name="Line 46"/>
          <p:cNvSpPr>
            <a:spLocks noChangeShapeType="1"/>
          </p:cNvSpPr>
          <p:nvPr/>
        </p:nvSpPr>
        <p:spPr bwMode="auto">
          <a:xfrm>
            <a:off x="6669088" y="3749675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8175" name="Line 47"/>
          <p:cNvSpPr>
            <a:spLocks noChangeShapeType="1"/>
          </p:cNvSpPr>
          <p:nvPr/>
        </p:nvSpPr>
        <p:spPr bwMode="auto">
          <a:xfrm>
            <a:off x="6669088" y="4940300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8176" name="Line 48"/>
          <p:cNvSpPr>
            <a:spLocks noChangeShapeType="1"/>
          </p:cNvSpPr>
          <p:nvPr/>
        </p:nvSpPr>
        <p:spPr bwMode="auto">
          <a:xfrm>
            <a:off x="6659563" y="5603875"/>
            <a:ext cx="457200" cy="0"/>
          </a:xfrm>
          <a:prstGeom prst="line">
            <a:avLst/>
          </a:prstGeom>
          <a:noFill/>
          <a:ln w="38100" cap="sq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8177" name="Line 49"/>
          <p:cNvSpPr>
            <a:spLocks noChangeShapeType="1"/>
          </p:cNvSpPr>
          <p:nvPr/>
        </p:nvSpPr>
        <p:spPr bwMode="auto">
          <a:xfrm>
            <a:off x="7108825" y="4248150"/>
            <a:ext cx="93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8178" name="Line 50"/>
          <p:cNvSpPr>
            <a:spLocks noChangeShapeType="1"/>
          </p:cNvSpPr>
          <p:nvPr/>
        </p:nvSpPr>
        <p:spPr bwMode="auto">
          <a:xfrm>
            <a:off x="7099300" y="6078538"/>
            <a:ext cx="93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8179" name="Line 51"/>
          <p:cNvSpPr>
            <a:spLocks noChangeShapeType="1"/>
          </p:cNvSpPr>
          <p:nvPr/>
        </p:nvSpPr>
        <p:spPr bwMode="auto">
          <a:xfrm>
            <a:off x="7099300" y="2419350"/>
            <a:ext cx="93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8180" name="Rectangle 52"/>
          <p:cNvSpPr>
            <a:spLocks noChangeArrowheads="1"/>
          </p:cNvSpPr>
          <p:nvPr/>
        </p:nvSpPr>
        <p:spPr bwMode="auto">
          <a:xfrm>
            <a:off x="7119938" y="2419350"/>
            <a:ext cx="900112" cy="611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8181" name="Rectangle 53"/>
          <p:cNvSpPr>
            <a:spLocks noChangeArrowheads="1"/>
          </p:cNvSpPr>
          <p:nvPr/>
        </p:nvSpPr>
        <p:spPr bwMode="auto">
          <a:xfrm>
            <a:off x="7119938" y="3038475"/>
            <a:ext cx="900112" cy="611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8182" name="Rectangle 54"/>
          <p:cNvSpPr>
            <a:spLocks noChangeArrowheads="1"/>
          </p:cNvSpPr>
          <p:nvPr/>
        </p:nvSpPr>
        <p:spPr bwMode="auto">
          <a:xfrm>
            <a:off x="7119938" y="3643313"/>
            <a:ext cx="900112" cy="6111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8183" name="Rectangle 55"/>
          <p:cNvSpPr>
            <a:spLocks noChangeArrowheads="1"/>
          </p:cNvSpPr>
          <p:nvPr/>
        </p:nvSpPr>
        <p:spPr bwMode="auto">
          <a:xfrm>
            <a:off x="7119938" y="4257675"/>
            <a:ext cx="900112" cy="611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8184" name="Rectangle 56"/>
          <p:cNvSpPr>
            <a:spLocks noChangeArrowheads="1"/>
          </p:cNvSpPr>
          <p:nvPr/>
        </p:nvSpPr>
        <p:spPr bwMode="auto">
          <a:xfrm>
            <a:off x="7119938" y="4876800"/>
            <a:ext cx="900112" cy="611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8185" name="Rectangle 57"/>
          <p:cNvSpPr>
            <a:spLocks noChangeArrowheads="1"/>
          </p:cNvSpPr>
          <p:nvPr/>
        </p:nvSpPr>
        <p:spPr bwMode="auto">
          <a:xfrm>
            <a:off x="7119938" y="5481638"/>
            <a:ext cx="900112" cy="6111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8186" name="AutoShape 58"/>
          <p:cNvSpPr>
            <a:spLocks/>
          </p:cNvSpPr>
          <p:nvPr/>
        </p:nvSpPr>
        <p:spPr bwMode="auto">
          <a:xfrm>
            <a:off x="6457950" y="2492375"/>
            <a:ext cx="217488" cy="1727200"/>
          </a:xfrm>
          <a:prstGeom prst="leftBrace">
            <a:avLst>
              <a:gd name="adj1" fmla="val 66180"/>
              <a:gd name="adj2" fmla="val 50000"/>
            </a:avLst>
          </a:prstGeom>
          <a:noFill/>
          <a:ln w="53975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8187" name="AutoShape 59"/>
          <p:cNvSpPr>
            <a:spLocks/>
          </p:cNvSpPr>
          <p:nvPr/>
        </p:nvSpPr>
        <p:spPr bwMode="auto">
          <a:xfrm>
            <a:off x="6443663" y="4278313"/>
            <a:ext cx="217487" cy="1727200"/>
          </a:xfrm>
          <a:prstGeom prst="leftBrace">
            <a:avLst>
              <a:gd name="adj1" fmla="val 66180"/>
              <a:gd name="adj2" fmla="val 50000"/>
            </a:avLst>
          </a:prstGeom>
          <a:noFill/>
          <a:ln w="53975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8132" name="Line 4"/>
          <p:cNvSpPr>
            <a:spLocks noChangeShapeType="1"/>
          </p:cNvSpPr>
          <p:nvPr/>
        </p:nvSpPr>
        <p:spPr bwMode="auto">
          <a:xfrm>
            <a:off x="6457950" y="4351338"/>
            <a:ext cx="609600" cy="0"/>
          </a:xfrm>
          <a:prstGeom prst="line">
            <a:avLst/>
          </a:prstGeom>
          <a:noFill/>
          <a:ln w="57150" cap="sq">
            <a:solidFill>
              <a:srgbClr val="008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algn="l" eaLnBrk="0" hangingPunct="0">
              <a:defRPr/>
            </a:pPr>
            <a:endParaRPr kumimoji="0" lang="zh-CN" alt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88189" name="Text Box 61"/>
          <p:cNvSpPr txBox="1">
            <a:spLocks noChangeArrowheads="1"/>
          </p:cNvSpPr>
          <p:nvPr/>
        </p:nvSpPr>
        <p:spPr bwMode="auto">
          <a:xfrm>
            <a:off x="6573838" y="4070350"/>
            <a:ext cx="661987" cy="366713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5000"/>
              </a:lnSpc>
              <a:defRPr/>
            </a:pPr>
            <a:r>
              <a:rPr lang="en-US" altLang="zh-CN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a+1</a:t>
            </a:r>
          </a:p>
        </p:txBody>
      </p:sp>
      <p:sp>
        <p:nvSpPr>
          <p:cNvPr id="688190" name="Text Box 62"/>
          <p:cNvSpPr txBox="1">
            <a:spLocks noChangeArrowheads="1"/>
          </p:cNvSpPr>
          <p:nvPr/>
        </p:nvSpPr>
        <p:spPr bwMode="auto">
          <a:xfrm>
            <a:off x="6659563" y="2060575"/>
            <a:ext cx="336550" cy="366713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75000"/>
              </a:lnSpc>
              <a:defRPr/>
            </a:pPr>
            <a:r>
              <a:rPr lang="en-US" altLang="zh-CN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31214E-6 L -0.0033 0.188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88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94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62428E-6 L -0.00312 0.193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96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4F193134-71F5-4386-B3F8-034EC73774B7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65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0772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2800">
                <a:effectLst/>
              </a:rPr>
              <a:t>例</a:t>
            </a:r>
            <a:r>
              <a:rPr lang="en-US" altLang="zh-CN" sz="2800">
                <a:effectLst/>
              </a:rPr>
              <a:t>9-13</a:t>
            </a:r>
            <a:r>
              <a:rPr lang="zh-CN" altLang="en-US" sz="2800">
                <a:effectLst/>
              </a:rPr>
              <a:t>：输出二维数组任一行任一列元素的值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08050"/>
            <a:ext cx="8532812" cy="3048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600" b="1"/>
              <a:t>main(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600" b="1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600" b="1"/>
              <a:t>  int a[3][4]={{1,3,5,7},{9,11,13,15},{17,19,21,23}};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600" b="1"/>
              <a:t>  int </a:t>
            </a:r>
            <a:r>
              <a:rPr lang="en-US" altLang="zh-CN" sz="2600" b="1">
                <a:solidFill>
                  <a:srgbClr val="FF0000"/>
                </a:solidFill>
              </a:rPr>
              <a:t>*p</a:t>
            </a:r>
            <a:r>
              <a:rPr lang="en-US" altLang="zh-CN" sz="2600" b="1"/>
              <a:t>,i,j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600" b="1"/>
              <a:t>   p=a[0];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600" b="1"/>
              <a:t>   scanf(“%d,%d”,&amp;i,&amp;j);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600" b="1"/>
              <a:t>   printf(“a[%d][%d]=%d\n”, i , j,</a:t>
            </a:r>
            <a:r>
              <a:rPr lang="en-US" altLang="zh-CN" sz="2600" b="1">
                <a:solidFill>
                  <a:srgbClr val="FF0000"/>
                </a:solidFill>
              </a:rPr>
              <a:t>*(p+i*4+j)</a:t>
            </a:r>
            <a:r>
              <a:rPr lang="en-US" altLang="zh-CN" sz="2600" b="1"/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600" b="1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600" b="1"/>
              <a:t>输入</a:t>
            </a:r>
            <a:r>
              <a:rPr lang="en-US" altLang="zh-CN" sz="2600" b="1"/>
              <a:t>1,2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600" b="1"/>
              <a:t>运行结果：</a:t>
            </a:r>
            <a:r>
              <a:rPr lang="en-US" altLang="zh-CN" sz="2600" b="1"/>
              <a:t>a[1][2]=13</a:t>
            </a:r>
          </a:p>
        </p:txBody>
      </p:sp>
      <p:sp>
        <p:nvSpPr>
          <p:cNvPr id="404484" name="Text Box 4"/>
          <p:cNvSpPr txBox="1">
            <a:spLocks noChangeArrowheads="1"/>
          </p:cNvSpPr>
          <p:nvPr/>
        </p:nvSpPr>
        <p:spPr bwMode="auto">
          <a:xfrm>
            <a:off x="611188" y="5805488"/>
            <a:ext cx="7885112" cy="579437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这里的指针变量</a:t>
            </a:r>
            <a:r>
              <a:rPr lang="en-US" altLang="zh-CN" sz="3200">
                <a:latin typeface="Times New Roman" pitchFamily="18" charset="0"/>
              </a:rPr>
              <a:t>p</a:t>
            </a:r>
            <a:r>
              <a:rPr lang="zh-CN" altLang="en-US" sz="3200">
                <a:latin typeface="Times New Roman" pitchFamily="18" charset="0"/>
              </a:rPr>
              <a:t>是定义为指向整型数据的</a:t>
            </a:r>
          </a:p>
        </p:txBody>
      </p:sp>
      <p:sp>
        <p:nvSpPr>
          <p:cNvPr id="404485" name="AutoShape 5"/>
          <p:cNvSpPr>
            <a:spLocks noChangeArrowheads="1"/>
          </p:cNvSpPr>
          <p:nvPr/>
        </p:nvSpPr>
        <p:spPr bwMode="auto">
          <a:xfrm>
            <a:off x="6767513" y="1196975"/>
            <a:ext cx="2376487" cy="2087563"/>
          </a:xfrm>
          <a:prstGeom prst="wedgeRectCallout">
            <a:avLst>
              <a:gd name="adj1" fmla="val -24949"/>
              <a:gd name="adj2" fmla="val 8156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>
                <a:latin typeface="Times New Roman" pitchFamily="18" charset="0"/>
              </a:rPr>
              <a:t>a[i][j]</a:t>
            </a:r>
            <a:r>
              <a:rPr lang="zh-CN" altLang="en-US" sz="2400">
                <a:latin typeface="Times New Roman" pitchFamily="18" charset="0"/>
              </a:rPr>
              <a:t>在数组中的位置用相对于数组起始位置的相对移位量计算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04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04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2" grpId="0"/>
      <p:bldP spid="404483" grpId="0" build="p" autoUpdateAnimBg="0"/>
      <p:bldP spid="404484" grpId="0" animBg="1"/>
      <p:bldP spid="40448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6C8961B0-8161-41D0-9CA2-E00B4815408B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66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077200" cy="5762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2800"/>
              <a:t>[</a:t>
            </a:r>
            <a:r>
              <a:rPr lang="zh-CN" altLang="en-US" sz="2800"/>
              <a:t>例</a:t>
            </a:r>
            <a:r>
              <a:rPr lang="en-US" altLang="zh-CN" sz="2800"/>
              <a:t>9-14]  </a:t>
            </a:r>
            <a:r>
              <a:rPr lang="zh-CN" altLang="en-US" sz="2800"/>
              <a:t>输出二维数组任一行任一列元素的值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92150"/>
            <a:ext cx="8964612" cy="38163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main(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</a:t>
            </a:r>
            <a:r>
              <a:rPr lang="en-US" altLang="zh-CN" sz="2100" b="1"/>
              <a:t>int </a:t>
            </a:r>
            <a:r>
              <a:rPr lang="en-US" altLang="zh-CN" sz="2000" b="1"/>
              <a:t>a[3][4]={{1,3,5,7},{9,11,13,15},{17,19,21,23}};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int </a:t>
            </a:r>
            <a:r>
              <a:rPr lang="en-US" altLang="zh-CN" sz="2400" b="1">
                <a:solidFill>
                  <a:srgbClr val="C00000"/>
                </a:solidFill>
              </a:rPr>
              <a:t>(*p)[4],</a:t>
            </a:r>
            <a:r>
              <a:rPr lang="en-US" altLang="zh-CN" sz="2400" b="1"/>
              <a:t>i,j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p=a;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scanf(“%d%d”,&amp;i,&amp;j);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printf(“a[%d][%d]=%d\n”,i,j,*(*(p+i)+j));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/>
              <a:t>输入</a:t>
            </a:r>
            <a:r>
              <a:rPr lang="en-US" altLang="zh-CN" sz="2400" b="1"/>
              <a:t>1,2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/>
              <a:t>运行结果：</a:t>
            </a:r>
            <a:r>
              <a:rPr lang="en-US" altLang="zh-CN" sz="2400" b="1"/>
              <a:t>a[1][2]=13</a:t>
            </a:r>
          </a:p>
        </p:txBody>
      </p:sp>
      <p:grpSp>
        <p:nvGrpSpPr>
          <p:cNvPr id="317444" name="Group 4"/>
          <p:cNvGrpSpPr>
            <a:grpSpLocks/>
          </p:cNvGrpSpPr>
          <p:nvPr/>
        </p:nvGrpSpPr>
        <p:grpSpPr bwMode="auto">
          <a:xfrm>
            <a:off x="4572000" y="4400550"/>
            <a:ext cx="4267200" cy="2095500"/>
            <a:chOff x="2880" y="2772"/>
            <a:chExt cx="2688" cy="1320"/>
          </a:xfrm>
        </p:grpSpPr>
        <p:sp>
          <p:nvSpPr>
            <p:cNvPr id="80904" name="Rectangle 5"/>
            <p:cNvSpPr>
              <a:spLocks noChangeArrowheads="1"/>
            </p:cNvSpPr>
            <p:nvPr/>
          </p:nvSpPr>
          <p:spPr bwMode="auto">
            <a:xfrm>
              <a:off x="4272" y="3072"/>
              <a:ext cx="1296" cy="336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 1     3     5    7</a:t>
              </a:r>
            </a:p>
          </p:txBody>
        </p:sp>
        <p:sp>
          <p:nvSpPr>
            <p:cNvPr id="80905" name="Rectangle 6"/>
            <p:cNvSpPr>
              <a:spLocks noChangeArrowheads="1"/>
            </p:cNvSpPr>
            <p:nvPr/>
          </p:nvSpPr>
          <p:spPr bwMode="auto">
            <a:xfrm>
              <a:off x="4272" y="3408"/>
              <a:ext cx="1296" cy="336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 9    11   13  15</a:t>
              </a:r>
            </a:p>
          </p:txBody>
        </p:sp>
        <p:sp>
          <p:nvSpPr>
            <p:cNvPr id="80906" name="Rectangle 7"/>
            <p:cNvSpPr>
              <a:spLocks noChangeArrowheads="1"/>
            </p:cNvSpPr>
            <p:nvPr/>
          </p:nvSpPr>
          <p:spPr bwMode="auto">
            <a:xfrm>
              <a:off x="4272" y="3744"/>
              <a:ext cx="1296" cy="336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17   19   21  23</a:t>
              </a:r>
            </a:p>
          </p:txBody>
        </p:sp>
        <p:sp>
          <p:nvSpPr>
            <p:cNvPr id="80907" name="Line 8"/>
            <p:cNvSpPr>
              <a:spLocks noChangeShapeType="1"/>
            </p:cNvSpPr>
            <p:nvPr/>
          </p:nvSpPr>
          <p:spPr bwMode="auto">
            <a:xfrm>
              <a:off x="2892" y="3072"/>
              <a:ext cx="672" cy="0"/>
            </a:xfrm>
            <a:prstGeom prst="line">
              <a:avLst/>
            </a:prstGeom>
            <a:noFill/>
            <a:ln w="38100" cap="sq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8" name="Line 9"/>
            <p:cNvSpPr>
              <a:spLocks noChangeShapeType="1"/>
            </p:cNvSpPr>
            <p:nvPr/>
          </p:nvSpPr>
          <p:spPr bwMode="auto">
            <a:xfrm>
              <a:off x="2892" y="3420"/>
              <a:ext cx="672" cy="0"/>
            </a:xfrm>
            <a:prstGeom prst="line">
              <a:avLst/>
            </a:prstGeom>
            <a:noFill/>
            <a:ln w="38100" cap="sq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9" name="Line 10"/>
            <p:cNvSpPr>
              <a:spLocks noChangeShapeType="1"/>
            </p:cNvSpPr>
            <p:nvPr/>
          </p:nvSpPr>
          <p:spPr bwMode="auto">
            <a:xfrm>
              <a:off x="2904" y="3756"/>
              <a:ext cx="672" cy="0"/>
            </a:xfrm>
            <a:prstGeom prst="line">
              <a:avLst/>
            </a:prstGeom>
            <a:noFill/>
            <a:ln w="38100" cap="sq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0" name="Line 11"/>
            <p:cNvSpPr>
              <a:spLocks noChangeShapeType="1"/>
            </p:cNvSpPr>
            <p:nvPr/>
          </p:nvSpPr>
          <p:spPr bwMode="auto">
            <a:xfrm>
              <a:off x="4920" y="3072"/>
              <a:ext cx="0" cy="1008"/>
            </a:xfrm>
            <a:prstGeom prst="line">
              <a:avLst/>
            </a:prstGeom>
            <a:noFill/>
            <a:ln w="12700">
              <a:solidFill>
                <a:srgbClr val="FF66FF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1" name="Line 12"/>
            <p:cNvSpPr>
              <a:spLocks noChangeShapeType="1"/>
            </p:cNvSpPr>
            <p:nvPr/>
          </p:nvSpPr>
          <p:spPr bwMode="auto">
            <a:xfrm>
              <a:off x="4596" y="3072"/>
              <a:ext cx="0" cy="1008"/>
            </a:xfrm>
            <a:prstGeom prst="line">
              <a:avLst/>
            </a:prstGeom>
            <a:noFill/>
            <a:ln w="12700">
              <a:solidFill>
                <a:srgbClr val="FF66FF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2" name="Line 13"/>
            <p:cNvSpPr>
              <a:spLocks noChangeShapeType="1"/>
            </p:cNvSpPr>
            <p:nvPr/>
          </p:nvSpPr>
          <p:spPr bwMode="auto">
            <a:xfrm>
              <a:off x="5256" y="3084"/>
              <a:ext cx="0" cy="1008"/>
            </a:xfrm>
            <a:prstGeom prst="line">
              <a:avLst/>
            </a:prstGeom>
            <a:noFill/>
            <a:ln w="12700">
              <a:solidFill>
                <a:srgbClr val="FF66FF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3" name="Text Box 14"/>
            <p:cNvSpPr txBox="1">
              <a:spLocks noChangeArrowheads="1"/>
            </p:cNvSpPr>
            <p:nvPr/>
          </p:nvSpPr>
          <p:spPr bwMode="auto">
            <a:xfrm>
              <a:off x="2892" y="2772"/>
              <a:ext cx="528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p,a</a:t>
              </a:r>
            </a:p>
          </p:txBody>
        </p:sp>
        <p:sp>
          <p:nvSpPr>
            <p:cNvPr id="80914" name="Text Box 15"/>
            <p:cNvSpPr txBox="1">
              <a:spLocks noChangeArrowheads="1"/>
            </p:cNvSpPr>
            <p:nvPr/>
          </p:nvSpPr>
          <p:spPr bwMode="auto">
            <a:xfrm>
              <a:off x="2880" y="3120"/>
              <a:ext cx="528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p+1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80915" name="Text Box 16"/>
            <p:cNvSpPr txBox="1">
              <a:spLocks noChangeArrowheads="1"/>
            </p:cNvSpPr>
            <p:nvPr/>
          </p:nvSpPr>
          <p:spPr bwMode="auto">
            <a:xfrm>
              <a:off x="2880" y="3456"/>
              <a:ext cx="528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p+2</a:t>
              </a:r>
            </a:p>
          </p:txBody>
        </p:sp>
        <p:sp>
          <p:nvSpPr>
            <p:cNvPr id="80916" name="Rectangle 17"/>
            <p:cNvSpPr>
              <a:spLocks noChangeArrowheads="1"/>
            </p:cNvSpPr>
            <p:nvPr/>
          </p:nvSpPr>
          <p:spPr bwMode="auto">
            <a:xfrm>
              <a:off x="3612" y="3072"/>
              <a:ext cx="384" cy="336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latin typeface="Times New Roman" pitchFamily="18" charset="0"/>
                </a:rPr>
                <a:t>a[0]</a:t>
              </a:r>
            </a:p>
          </p:txBody>
        </p:sp>
        <p:sp>
          <p:nvSpPr>
            <p:cNvPr id="80917" name="Rectangle 18"/>
            <p:cNvSpPr>
              <a:spLocks noChangeArrowheads="1"/>
            </p:cNvSpPr>
            <p:nvPr/>
          </p:nvSpPr>
          <p:spPr bwMode="auto">
            <a:xfrm>
              <a:off x="3612" y="3408"/>
              <a:ext cx="384" cy="336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latin typeface="Times New Roman" pitchFamily="18" charset="0"/>
                </a:rPr>
                <a:t>a[1]</a:t>
              </a:r>
            </a:p>
          </p:txBody>
        </p:sp>
        <p:sp>
          <p:nvSpPr>
            <p:cNvPr id="80918" name="Rectangle 19"/>
            <p:cNvSpPr>
              <a:spLocks noChangeArrowheads="1"/>
            </p:cNvSpPr>
            <p:nvPr/>
          </p:nvSpPr>
          <p:spPr bwMode="auto">
            <a:xfrm>
              <a:off x="3612" y="3744"/>
              <a:ext cx="384" cy="336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latin typeface="Times New Roman" pitchFamily="18" charset="0"/>
                </a:rPr>
                <a:t>a[2]</a:t>
              </a:r>
            </a:p>
          </p:txBody>
        </p:sp>
        <p:sp>
          <p:nvSpPr>
            <p:cNvPr id="80919" name="Text Box 20"/>
            <p:cNvSpPr txBox="1">
              <a:spLocks noChangeArrowheads="1"/>
            </p:cNvSpPr>
            <p:nvPr/>
          </p:nvSpPr>
          <p:spPr bwMode="auto">
            <a:xfrm>
              <a:off x="4032" y="3096"/>
              <a:ext cx="192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=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80920" name="Text Box 21"/>
            <p:cNvSpPr txBox="1">
              <a:spLocks noChangeArrowheads="1"/>
            </p:cNvSpPr>
            <p:nvPr/>
          </p:nvSpPr>
          <p:spPr bwMode="auto">
            <a:xfrm>
              <a:off x="4032" y="3444"/>
              <a:ext cx="192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=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80921" name="Text Box 22"/>
            <p:cNvSpPr txBox="1">
              <a:spLocks noChangeArrowheads="1"/>
            </p:cNvSpPr>
            <p:nvPr/>
          </p:nvSpPr>
          <p:spPr bwMode="auto">
            <a:xfrm>
              <a:off x="4032" y="3744"/>
              <a:ext cx="192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=</a:t>
              </a:r>
              <a:endParaRPr lang="en-US" altLang="zh-CN" sz="2400" b="0">
                <a:latin typeface="Times New Roman" pitchFamily="18" charset="0"/>
              </a:endParaRPr>
            </a:p>
          </p:txBody>
        </p:sp>
      </p:grpSp>
      <p:sp>
        <p:nvSpPr>
          <p:cNvPr id="317463" name="AutoShape 23"/>
          <p:cNvSpPr>
            <a:spLocks noChangeArrowheads="1"/>
          </p:cNvSpPr>
          <p:nvPr/>
        </p:nvSpPr>
        <p:spPr bwMode="auto">
          <a:xfrm>
            <a:off x="6084888" y="692150"/>
            <a:ext cx="2843212" cy="2087563"/>
          </a:xfrm>
          <a:prstGeom prst="wedgeRectCallout">
            <a:avLst>
              <a:gd name="adj1" fmla="val 10750"/>
              <a:gd name="adj2" fmla="val 72509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2400">
                <a:latin typeface="Times New Roman" pitchFamily="18" charset="0"/>
              </a:rPr>
              <a:t>第</a:t>
            </a:r>
            <a:r>
              <a:rPr lang="en-US" altLang="zh-CN" sz="2400">
                <a:latin typeface="Times New Roman" pitchFamily="18" charset="0"/>
              </a:rPr>
              <a:t>i</a:t>
            </a:r>
            <a:r>
              <a:rPr lang="zh-CN" altLang="en-US" sz="2400">
                <a:latin typeface="Times New Roman" pitchFamily="18" charset="0"/>
              </a:rPr>
              <a:t>行</a:t>
            </a:r>
            <a:r>
              <a:rPr lang="en-US" altLang="zh-CN" sz="2400">
                <a:latin typeface="Times New Roman" pitchFamily="18" charset="0"/>
              </a:rPr>
              <a:t>j</a:t>
            </a:r>
            <a:r>
              <a:rPr lang="zh-CN" altLang="en-US" sz="2400">
                <a:latin typeface="Times New Roman" pitchFamily="18" charset="0"/>
              </a:rPr>
              <a:t>列元素的地址为：*</a:t>
            </a:r>
            <a:r>
              <a:rPr lang="en-US" altLang="zh-CN" sz="2400">
                <a:latin typeface="Times New Roman" pitchFamily="18" charset="0"/>
              </a:rPr>
              <a:t>(p+i)+j</a:t>
            </a:r>
          </a:p>
          <a:p>
            <a:pPr algn="l"/>
            <a:r>
              <a:rPr lang="zh-CN" altLang="en-US" sz="2400">
                <a:latin typeface="Times New Roman" pitchFamily="18" charset="0"/>
              </a:rPr>
              <a:t>第</a:t>
            </a:r>
            <a:r>
              <a:rPr lang="en-US" altLang="zh-CN" sz="2400">
                <a:latin typeface="Times New Roman" pitchFamily="18" charset="0"/>
              </a:rPr>
              <a:t>i</a:t>
            </a:r>
            <a:r>
              <a:rPr lang="zh-CN" altLang="en-US" sz="2400">
                <a:latin typeface="Times New Roman" pitchFamily="18" charset="0"/>
              </a:rPr>
              <a:t>行</a:t>
            </a:r>
            <a:r>
              <a:rPr lang="en-US" altLang="zh-CN" sz="2400">
                <a:latin typeface="Times New Roman" pitchFamily="18" charset="0"/>
              </a:rPr>
              <a:t>j</a:t>
            </a:r>
            <a:r>
              <a:rPr lang="zh-CN" altLang="en-US" sz="2400">
                <a:latin typeface="Times New Roman" pitchFamily="18" charset="0"/>
              </a:rPr>
              <a:t>列元素的值为：*</a:t>
            </a:r>
            <a:r>
              <a:rPr lang="en-US" altLang="zh-CN" sz="2400">
                <a:latin typeface="Times New Roman" pitchFamily="18" charset="0"/>
              </a:rPr>
              <a:t>(*(p+i)+j)</a:t>
            </a:r>
          </a:p>
          <a:p>
            <a:pPr algn="l"/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17464" name="Text Box 24"/>
          <p:cNvSpPr txBox="1">
            <a:spLocks noChangeArrowheads="1"/>
          </p:cNvSpPr>
          <p:nvPr/>
        </p:nvSpPr>
        <p:spPr bwMode="auto">
          <a:xfrm>
            <a:off x="323850" y="4652963"/>
            <a:ext cx="4284663" cy="180022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这里的指针变量</a:t>
            </a:r>
            <a:r>
              <a:rPr lang="en-US" altLang="zh-CN">
                <a:latin typeface="Times New Roman" pitchFamily="18" charset="0"/>
              </a:rPr>
              <a:t>p</a:t>
            </a:r>
            <a:r>
              <a:rPr lang="zh-CN" altLang="en-US">
                <a:latin typeface="Times New Roman" pitchFamily="18" charset="0"/>
              </a:rPr>
              <a:t>不是指向整型变量，而是指向一个包含</a:t>
            </a:r>
            <a:r>
              <a:rPr lang="en-US" altLang="zh-CN">
                <a:latin typeface="Times New Roman" pitchFamily="18" charset="0"/>
              </a:rPr>
              <a:t>4</a:t>
            </a:r>
            <a:r>
              <a:rPr lang="zh-CN" altLang="en-US">
                <a:latin typeface="Times New Roman" pitchFamily="18" charset="0"/>
              </a:rPr>
              <a:t>个整型元素的一维数组。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1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7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17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2" grpId="0"/>
      <p:bldP spid="317443" grpId="0" build="p" autoUpdateAnimBg="0"/>
      <p:bldP spid="317463" grpId="0" animBg="1"/>
      <p:bldP spid="31746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51460" y="6526213"/>
            <a:ext cx="2406650" cy="331787"/>
          </a:xfrm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585434B9-5076-4BFD-8BC4-EB7CB7B6D381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67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179388" y="223838"/>
            <a:ext cx="8812212" cy="656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600">
                <a:latin typeface="Times New Roman" pitchFamily="18" charset="0"/>
              </a:rPr>
              <a:t>[</a:t>
            </a:r>
            <a:r>
              <a:rPr lang="zh-CN" altLang="en-US" sz="2600">
                <a:latin typeface="Times New Roman" pitchFamily="18" charset="0"/>
              </a:rPr>
              <a:t>例</a:t>
            </a:r>
            <a:r>
              <a:rPr lang="en-US" altLang="zh-CN" sz="2600">
                <a:latin typeface="Times New Roman" pitchFamily="18" charset="0"/>
              </a:rPr>
              <a:t>9-15]   </a:t>
            </a:r>
            <a:r>
              <a:rPr lang="zh-CN" altLang="en-US" sz="2600">
                <a:latin typeface="Times New Roman" pitchFamily="18" charset="0"/>
              </a:rPr>
              <a:t>阅读下面程序。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600">
                <a:latin typeface="Times New Roman" pitchFamily="18" charset="0"/>
              </a:rPr>
              <a:t> </a:t>
            </a:r>
            <a:r>
              <a:rPr lang="en-US" altLang="zh-CN" sz="2600">
                <a:latin typeface="Times New Roman" pitchFamily="18" charset="0"/>
              </a:rPr>
              <a:t>main( )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600">
                <a:latin typeface="Times New Roman" pitchFamily="18" charset="0"/>
              </a:rPr>
              <a:t> {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600">
                <a:latin typeface="Times New Roman" pitchFamily="18" charset="0"/>
              </a:rPr>
              <a:t>    int i, *q,(*p)[4];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600">
                <a:latin typeface="Times New Roman" pitchFamily="18" charset="0"/>
              </a:rPr>
              <a:t>    int a[3][4]={{2,4,6,8},{10,12,14,16},{18,20,22,24}};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600">
                <a:latin typeface="Times New Roman" pitchFamily="18" charset="0"/>
              </a:rPr>
              <a:t>    q=a[0];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600">
                <a:latin typeface="Times New Roman" pitchFamily="18" charset="0"/>
              </a:rPr>
              <a:t>    for(i=1;i&lt;=4;q+=2,i++)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600">
                <a:latin typeface="Times New Roman" pitchFamily="18" charset="0"/>
              </a:rPr>
              <a:t>         printf(</a:t>
            </a:r>
            <a:r>
              <a:rPr lang="en-US" altLang="zh-CN" sz="2600">
                <a:solidFill>
                  <a:srgbClr val="000000"/>
                </a:solidFill>
                <a:latin typeface="Times New Roman" pitchFamily="18" charset="0"/>
              </a:rPr>
              <a:t>"%d\t",*q);</a:t>
            </a:r>
            <a:endParaRPr lang="en-US" altLang="zh-CN" sz="2600">
              <a:latin typeface="Times New Roman" pitchFamily="18" charset="0"/>
            </a:endParaRP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600">
                <a:solidFill>
                  <a:srgbClr val="000000"/>
                </a:solidFill>
                <a:latin typeface="Times New Roman" pitchFamily="18" charset="0"/>
              </a:rPr>
              <a:t>    printf("\n");</a:t>
            </a:r>
            <a:endParaRPr lang="en-US" altLang="zh-CN" sz="2600">
              <a:latin typeface="Times New Roman" pitchFamily="18" charset="0"/>
            </a:endParaRP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600">
                <a:solidFill>
                  <a:srgbClr val="000000"/>
                </a:solidFill>
                <a:latin typeface="Times New Roman" pitchFamily="18" charset="0"/>
              </a:rPr>
              <a:t>    p=a;</a:t>
            </a:r>
            <a:endParaRPr lang="en-US" altLang="zh-CN" sz="2600">
              <a:latin typeface="Times New Roman" pitchFamily="18" charset="0"/>
            </a:endParaRP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600">
                <a:solidFill>
                  <a:srgbClr val="000000"/>
                </a:solidFill>
                <a:latin typeface="Times New Roman" pitchFamily="18" charset="0"/>
              </a:rPr>
              <a:t>    for(i=2;i&gt;=0;i--)</a:t>
            </a:r>
            <a:endParaRPr lang="en-US" altLang="zh-CN" sz="2600">
              <a:latin typeface="Times New Roman" pitchFamily="18" charset="0"/>
            </a:endParaRP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600">
                <a:solidFill>
                  <a:srgbClr val="000000"/>
                </a:solidFill>
                <a:latin typeface="Times New Roman" pitchFamily="18" charset="0"/>
              </a:rPr>
              <a:t>          printf("%d\t", </a:t>
            </a:r>
            <a:r>
              <a:rPr lang="en-US" altLang="zh-CN" sz="2600">
                <a:solidFill>
                  <a:srgbClr val="CC0000"/>
                </a:solidFill>
                <a:latin typeface="Times New Roman" pitchFamily="18" charset="0"/>
              </a:rPr>
              <a:t>*(p[i]+i)</a:t>
            </a:r>
            <a:r>
              <a:rPr lang="en-US" altLang="zh-CN" sz="2600">
                <a:latin typeface="Times New Roman" pitchFamily="18" charset="0"/>
              </a:rPr>
              <a:t>)</a:t>
            </a:r>
            <a:r>
              <a:rPr lang="en-US" altLang="zh-CN" sz="2600">
                <a:solidFill>
                  <a:srgbClr val="CC0000"/>
                </a:solidFill>
                <a:latin typeface="Times New Roman" pitchFamily="18" charset="0"/>
              </a:rPr>
              <a:t>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600">
                <a:solidFill>
                  <a:srgbClr val="000000"/>
                </a:solidFill>
                <a:latin typeface="Times New Roman" pitchFamily="18" charset="0"/>
              </a:rPr>
              <a:t>    printf("\n");</a:t>
            </a:r>
            <a:endParaRPr lang="en-US" altLang="zh-CN" sz="2600">
              <a:latin typeface="Times New Roman" pitchFamily="18" charset="0"/>
            </a:endParaRP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600">
                <a:solidFill>
                  <a:srgbClr val="000000"/>
                </a:solidFill>
                <a:latin typeface="Times New Roman" pitchFamily="18" charset="0"/>
              </a:rPr>
              <a:t> }</a:t>
            </a: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5334000" y="2276475"/>
            <a:ext cx="3810000" cy="21002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程序运行结果： 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    </a:t>
            </a:r>
            <a:r>
              <a:rPr lang="en-US" altLang="zh-CN" sz="2400">
                <a:latin typeface="Times New Roman" pitchFamily="18" charset="0"/>
              </a:rPr>
              <a:t>2       6       10      14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   22      12      2</a:t>
            </a:r>
            <a:r>
              <a:rPr lang="en-US" altLang="zh-CN" sz="2400" b="0">
                <a:latin typeface="Times New Roman" pitchFamily="18" charset="0"/>
              </a:rPr>
              <a:t>     </a:t>
            </a:r>
          </a:p>
          <a:p>
            <a:pPr algn="l" eaLnBrk="1" hangingPunct="1">
              <a:spcBef>
                <a:spcPct val="50000"/>
              </a:spcBef>
            </a:pP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16420" name="AutoShape 4"/>
          <p:cNvSpPr>
            <a:spLocks noChangeArrowheads="1"/>
          </p:cNvSpPr>
          <p:nvPr/>
        </p:nvSpPr>
        <p:spPr bwMode="auto">
          <a:xfrm>
            <a:off x="5795963" y="5175250"/>
            <a:ext cx="2843212" cy="1682750"/>
          </a:xfrm>
          <a:prstGeom prst="wedgeRectCallout">
            <a:avLst>
              <a:gd name="adj1" fmla="val -89755"/>
              <a:gd name="adj2" fmla="val -2075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2400" dirty="0">
                <a:latin typeface="Times New Roman" pitchFamily="18" charset="0"/>
              </a:rPr>
              <a:t>第</a:t>
            </a:r>
            <a:r>
              <a:rPr lang="en-US" altLang="zh-CN" sz="2400" dirty="0">
                <a:latin typeface="Times New Roman" pitchFamily="18" charset="0"/>
              </a:rPr>
              <a:t>i</a:t>
            </a:r>
            <a:r>
              <a:rPr lang="zh-CN" altLang="en-US" sz="2400" dirty="0">
                <a:latin typeface="Times New Roman" pitchFamily="18" charset="0"/>
              </a:rPr>
              <a:t>行</a:t>
            </a:r>
            <a:r>
              <a:rPr lang="en-US" altLang="zh-CN" sz="2400" dirty="0">
                <a:latin typeface="Times New Roman" pitchFamily="18" charset="0"/>
              </a:rPr>
              <a:t>j</a:t>
            </a:r>
            <a:r>
              <a:rPr lang="zh-CN" altLang="en-US" sz="2400" dirty="0">
                <a:latin typeface="Times New Roman" pitchFamily="18" charset="0"/>
              </a:rPr>
              <a:t>列元素的地址为：</a:t>
            </a:r>
            <a:r>
              <a:rPr lang="en-US" altLang="zh-CN" sz="2400" dirty="0">
                <a:latin typeface="Times New Roman" pitchFamily="18" charset="0"/>
              </a:rPr>
              <a:t>p[i]+j</a:t>
            </a:r>
          </a:p>
          <a:p>
            <a:pPr algn="l"/>
            <a:r>
              <a:rPr lang="zh-CN" altLang="en-US" sz="2400" dirty="0">
                <a:latin typeface="Times New Roman" pitchFamily="18" charset="0"/>
              </a:rPr>
              <a:t>第</a:t>
            </a:r>
            <a:r>
              <a:rPr lang="en-US" altLang="zh-CN" sz="2400" dirty="0">
                <a:latin typeface="Times New Roman" pitchFamily="18" charset="0"/>
              </a:rPr>
              <a:t>i</a:t>
            </a:r>
            <a:r>
              <a:rPr lang="zh-CN" altLang="en-US" sz="2400" dirty="0">
                <a:latin typeface="Times New Roman" pitchFamily="18" charset="0"/>
              </a:rPr>
              <a:t>行</a:t>
            </a:r>
            <a:r>
              <a:rPr lang="en-US" altLang="zh-CN" sz="2400" dirty="0">
                <a:latin typeface="Times New Roman" pitchFamily="18" charset="0"/>
              </a:rPr>
              <a:t>j</a:t>
            </a:r>
            <a:r>
              <a:rPr lang="zh-CN" altLang="en-US" sz="2400" dirty="0">
                <a:latin typeface="Times New Roman" pitchFamily="18" charset="0"/>
              </a:rPr>
              <a:t>列元素的值为：*</a:t>
            </a:r>
            <a:r>
              <a:rPr lang="en-US" altLang="zh-CN" sz="2400" dirty="0">
                <a:latin typeface="Times New Roman" pitchFamily="18" charset="0"/>
              </a:rPr>
              <a:t>(p[i]+j)</a:t>
            </a:r>
          </a:p>
        </p:txBody>
      </p:sp>
      <p:sp>
        <p:nvSpPr>
          <p:cNvPr id="316422" name="AutoShape 6"/>
          <p:cNvSpPr>
            <a:spLocks noChangeArrowheads="1"/>
          </p:cNvSpPr>
          <p:nvPr/>
        </p:nvSpPr>
        <p:spPr bwMode="auto">
          <a:xfrm>
            <a:off x="1763713" y="836613"/>
            <a:ext cx="3168650" cy="360362"/>
          </a:xfrm>
          <a:prstGeom prst="wedgeRectCallout">
            <a:avLst>
              <a:gd name="adj1" fmla="val -54407"/>
              <a:gd name="adj2" fmla="val 16145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000"/>
              <a:t>q</a:t>
            </a:r>
            <a:r>
              <a:rPr lang="zh-CN" altLang="en-US" sz="2000"/>
              <a:t>是定义为指向整型数据的</a:t>
            </a:r>
          </a:p>
        </p:txBody>
      </p:sp>
      <p:sp>
        <p:nvSpPr>
          <p:cNvPr id="316423" name="AutoShape 7"/>
          <p:cNvSpPr>
            <a:spLocks noChangeArrowheads="1"/>
          </p:cNvSpPr>
          <p:nvPr/>
        </p:nvSpPr>
        <p:spPr bwMode="auto">
          <a:xfrm>
            <a:off x="5219700" y="836613"/>
            <a:ext cx="3671888" cy="719137"/>
          </a:xfrm>
          <a:prstGeom prst="wedgeRectCallout">
            <a:avLst>
              <a:gd name="adj1" fmla="val -116148"/>
              <a:gd name="adj2" fmla="val 79801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P</a:t>
            </a:r>
            <a:r>
              <a:rPr lang="zh-CN" altLang="en-US" sz="2000"/>
              <a:t>指向一个包含</a:t>
            </a:r>
            <a:r>
              <a:rPr lang="en-US" altLang="zh-CN" sz="2000"/>
              <a:t>4</a:t>
            </a:r>
            <a:r>
              <a:rPr lang="zh-CN" altLang="en-US" sz="2000"/>
              <a:t>个整型元素的一维数组。</a:t>
            </a:r>
          </a:p>
          <a:p>
            <a:endParaRPr lang="en-US" altLang="zh-CN" sz="20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animBg="1" autoUpdateAnimBg="0"/>
      <p:bldP spid="316420" grpId="0" animBg="1"/>
      <p:bldP spid="316422" grpId="0" animBg="1"/>
      <p:bldP spid="31642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B81986DE-4D17-44D2-8C59-B73C8A40DBFD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68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429058" name="Text Box 2"/>
          <p:cNvSpPr txBox="1">
            <a:spLocks noChangeArrowheads="1"/>
          </p:cNvSpPr>
          <p:nvPr/>
        </p:nvSpPr>
        <p:spPr bwMode="auto">
          <a:xfrm>
            <a:off x="56256" y="836613"/>
            <a:ext cx="4752975" cy="449421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just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itchFamily="18" charset="0"/>
              </a:rPr>
              <a:t>#include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"</a:t>
            </a:r>
            <a:r>
              <a:rPr lang="en-US" altLang="zh-CN" sz="2400" dirty="0" err="1">
                <a:latin typeface="Times New Roman" pitchFamily="18" charset="0"/>
              </a:rPr>
              <a:t>stdio.h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"</a:t>
            </a:r>
            <a:endParaRPr lang="en-US" altLang="zh-CN" sz="2400" dirty="0">
              <a:latin typeface="Times New Roman" pitchFamily="18" charset="0"/>
            </a:endParaRPr>
          </a:p>
          <a:p>
            <a:pPr algn="just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itchFamily="18" charset="0"/>
              </a:rPr>
              <a:t>void average(float *</a:t>
            </a:r>
            <a:r>
              <a:rPr lang="en-US" altLang="zh-CN" sz="2400" dirty="0" err="1">
                <a:latin typeface="Times New Roman" pitchFamily="18" charset="0"/>
              </a:rPr>
              <a:t>p,int</a:t>
            </a:r>
            <a:r>
              <a:rPr lang="en-US" altLang="zh-CN" sz="2400" dirty="0">
                <a:latin typeface="Times New Roman" pitchFamily="18" charset="0"/>
              </a:rPr>
              <a:t> n)</a:t>
            </a:r>
          </a:p>
          <a:p>
            <a:pPr algn="just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itchFamily="18" charset="0"/>
              </a:rPr>
              <a:t>{ </a:t>
            </a:r>
          </a:p>
          <a:p>
            <a:pPr algn="just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itchFamily="18" charset="0"/>
              </a:rPr>
              <a:t>   float *p1,sum=0,aver;</a:t>
            </a:r>
          </a:p>
          <a:p>
            <a:pPr algn="just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itchFamily="18" charset="0"/>
              </a:rPr>
              <a:t>   p1=p+n-1;</a:t>
            </a:r>
          </a:p>
          <a:p>
            <a:pPr algn="just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itchFamily="18" charset="0"/>
              </a:rPr>
              <a:t>   for(;p&lt;=p1;p++)</a:t>
            </a:r>
          </a:p>
          <a:p>
            <a:pPr algn="just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itchFamily="18" charset="0"/>
              </a:rPr>
              <a:t>         sum=sum+(*p);</a:t>
            </a:r>
          </a:p>
          <a:p>
            <a:pPr algn="just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itchFamily="18" charset="0"/>
              </a:rPr>
              <a:t>   aver=sum/n;</a:t>
            </a:r>
          </a:p>
          <a:p>
            <a:pPr algn="just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itchFamily="18" charset="0"/>
              </a:rPr>
              <a:t>   </a:t>
            </a:r>
            <a:r>
              <a:rPr lang="en-US" altLang="zh-CN" sz="2400" dirty="0" err="1">
                <a:latin typeface="Times New Roman" pitchFamily="18" charset="0"/>
              </a:rPr>
              <a:t>printf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"average=%5.2f\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n",aver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algn="just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396875" y="142875"/>
            <a:ext cx="8351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just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66"/>
                </a:solidFill>
              </a:rPr>
              <a:t>[</a:t>
            </a:r>
            <a:r>
              <a:rPr lang="zh-CN" altLang="en-US" sz="2400">
                <a:solidFill>
                  <a:srgbClr val="000066"/>
                </a:solidFill>
              </a:rPr>
              <a:t>例</a:t>
            </a:r>
            <a:r>
              <a:rPr lang="en-US" altLang="zh-CN" sz="2400">
                <a:solidFill>
                  <a:srgbClr val="000066"/>
                </a:solidFill>
              </a:rPr>
              <a:t>9-16] </a:t>
            </a:r>
            <a:r>
              <a:rPr lang="zh-CN" altLang="en-US" sz="2400">
                <a:solidFill>
                  <a:srgbClr val="000066"/>
                </a:solidFill>
              </a:rPr>
              <a:t>有</a:t>
            </a:r>
            <a:r>
              <a:rPr lang="en-US" altLang="zh-CN" sz="2400">
                <a:solidFill>
                  <a:srgbClr val="000066"/>
                </a:solidFill>
              </a:rPr>
              <a:t>3</a:t>
            </a:r>
            <a:r>
              <a:rPr lang="zh-CN" altLang="en-US" sz="2400">
                <a:solidFill>
                  <a:srgbClr val="000066"/>
                </a:solidFill>
              </a:rPr>
              <a:t>名学生，各学</a:t>
            </a:r>
            <a:r>
              <a:rPr lang="en-US" altLang="zh-CN" sz="2400">
                <a:solidFill>
                  <a:srgbClr val="000066"/>
                </a:solidFill>
              </a:rPr>
              <a:t>4</a:t>
            </a:r>
            <a:r>
              <a:rPr lang="zh-CN" altLang="en-US" sz="2400">
                <a:solidFill>
                  <a:srgbClr val="000066"/>
                </a:solidFill>
              </a:rPr>
              <a:t>门课程，利用指向数组的指针变量计算总平均分及第</a:t>
            </a:r>
            <a:r>
              <a:rPr lang="en-US" altLang="zh-CN" sz="2400">
                <a:solidFill>
                  <a:srgbClr val="000066"/>
                </a:solidFill>
              </a:rPr>
              <a:t>n</a:t>
            </a:r>
            <a:r>
              <a:rPr lang="zh-CN" altLang="en-US" sz="2400">
                <a:solidFill>
                  <a:srgbClr val="000066"/>
                </a:solidFill>
              </a:rPr>
              <a:t>名学生的成绩。</a:t>
            </a:r>
          </a:p>
        </p:txBody>
      </p:sp>
      <p:sp>
        <p:nvSpPr>
          <p:cNvPr id="429062" name="Text Box 6"/>
          <p:cNvSpPr txBox="1">
            <a:spLocks noChangeArrowheads="1"/>
          </p:cNvSpPr>
          <p:nvPr/>
        </p:nvSpPr>
        <p:spPr bwMode="auto">
          <a:xfrm>
            <a:off x="4809230" y="836613"/>
            <a:ext cx="4334769" cy="452431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2400" dirty="0">
                <a:latin typeface="Times New Roman" pitchFamily="18" charset="0"/>
              </a:rPr>
              <a:t>void </a:t>
            </a:r>
            <a:r>
              <a:rPr lang="en-US" altLang="zh-CN" sz="2400" dirty="0" err="1">
                <a:latin typeface="Times New Roman" pitchFamily="18" charset="0"/>
              </a:rPr>
              <a:t>serach</a:t>
            </a:r>
            <a:r>
              <a:rPr lang="en-US" altLang="zh-CN" sz="2400" dirty="0">
                <a:latin typeface="Times New Roman" pitchFamily="18" charset="0"/>
              </a:rPr>
              <a:t>(float </a:t>
            </a:r>
            <a:r>
              <a:rPr lang="en-US" altLang="zh-CN" sz="2400" dirty="0">
                <a:solidFill>
                  <a:srgbClr val="CC3300"/>
                </a:solidFill>
                <a:latin typeface="Times New Roman" pitchFamily="18" charset="0"/>
              </a:rPr>
              <a:t>(*p)[4],</a:t>
            </a:r>
            <a:r>
              <a:rPr lang="en-US" altLang="zh-CN" sz="2400" dirty="0">
                <a:latin typeface="Times New Roman" pitchFamily="18" charset="0"/>
              </a:rPr>
              <a:t>int n)</a:t>
            </a:r>
          </a:p>
          <a:p>
            <a:pPr algn="l" eaLnBrk="1" hangingPunct="1"/>
            <a:r>
              <a:rPr lang="en-US" altLang="zh-CN" sz="2400" dirty="0">
                <a:latin typeface="Times New Roman" pitchFamily="18" charset="0"/>
              </a:rPr>
              <a:t>{ </a:t>
            </a:r>
          </a:p>
          <a:p>
            <a:pPr algn="l" eaLnBrk="1" hangingPunct="1"/>
            <a:r>
              <a:rPr lang="en-US" altLang="zh-CN" sz="2400" dirty="0">
                <a:latin typeface="Times New Roman" pitchFamily="18" charset="0"/>
              </a:rPr>
              <a:t>  int </a:t>
            </a:r>
            <a:r>
              <a:rPr lang="en-US" altLang="zh-CN" sz="2400" dirty="0" err="1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;</a:t>
            </a:r>
          </a:p>
          <a:p>
            <a:pPr algn="l" eaLnBrk="1" hangingPunct="1"/>
            <a:r>
              <a:rPr lang="en-US" altLang="zh-CN" sz="2400" dirty="0">
                <a:latin typeface="Times New Roman" pitchFamily="18" charset="0"/>
              </a:rPr>
              <a:t>  </a:t>
            </a:r>
            <a:r>
              <a:rPr lang="en-US" altLang="zh-CN" sz="2400" dirty="0" err="1">
                <a:latin typeface="Times New Roman" pitchFamily="18" charset="0"/>
              </a:rPr>
              <a:t>printf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"</a:t>
            </a:r>
            <a:r>
              <a:rPr lang="en-US" altLang="zh-CN" sz="2400" dirty="0">
                <a:latin typeface="Times New Roman" pitchFamily="18" charset="0"/>
              </a:rPr>
              <a:t>The score of </a:t>
            </a:r>
            <a:r>
              <a:rPr lang="en-US" altLang="zh-CN" sz="2400" dirty="0" err="1">
                <a:latin typeface="Times New Roman" pitchFamily="18" charset="0"/>
              </a:rPr>
              <a:t>No.%d</a:t>
            </a:r>
            <a:r>
              <a:rPr lang="en-US" altLang="zh-CN" sz="2400" dirty="0">
                <a:latin typeface="Times New Roman" pitchFamily="18" charset="0"/>
              </a:rPr>
              <a:t>  are :\</a:t>
            </a:r>
            <a:r>
              <a:rPr lang="en-US" altLang="zh-CN" sz="2400" dirty="0" err="1">
                <a:latin typeface="Times New Roman" pitchFamily="18" charset="0"/>
              </a:rPr>
              <a:t>n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"</a:t>
            </a:r>
            <a:r>
              <a:rPr lang="en-US" altLang="zh-CN" sz="2400" dirty="0" err="1">
                <a:latin typeface="Times New Roman" pitchFamily="18" charset="0"/>
              </a:rPr>
              <a:t>,n</a:t>
            </a:r>
            <a:r>
              <a:rPr lang="en-US" altLang="zh-CN" sz="2400" dirty="0">
                <a:latin typeface="Times New Roman" pitchFamily="18" charset="0"/>
              </a:rPr>
              <a:t>);</a:t>
            </a:r>
          </a:p>
          <a:p>
            <a:pPr algn="l" eaLnBrk="1" hangingPunct="1"/>
            <a:r>
              <a:rPr lang="en-US" altLang="zh-CN" sz="2400" dirty="0">
                <a:latin typeface="Times New Roman" pitchFamily="18" charset="0"/>
              </a:rPr>
              <a:t>  for(</a:t>
            </a:r>
            <a:r>
              <a:rPr lang="en-US" altLang="zh-CN" sz="2400" dirty="0" err="1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=0;i&lt;4;i++)</a:t>
            </a:r>
          </a:p>
          <a:p>
            <a:pPr algn="l" eaLnBrk="1" hangingPunct="1"/>
            <a:r>
              <a:rPr lang="en-US" altLang="zh-CN" sz="2400" dirty="0">
                <a:latin typeface="Times New Roman" pitchFamily="18" charset="0"/>
              </a:rPr>
              <a:t>  </a:t>
            </a:r>
            <a:r>
              <a:rPr lang="en-US" altLang="zh-CN" sz="2400" dirty="0" err="1">
                <a:latin typeface="Times New Roman" pitchFamily="18" charset="0"/>
              </a:rPr>
              <a:t>printf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"%5.2f ",*(*(p+n-1)+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));</a:t>
            </a:r>
          </a:p>
          <a:p>
            <a:pPr algn="l" eaLnBrk="1" hangingPunct="1"/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("\n");</a:t>
            </a:r>
          </a:p>
          <a:p>
            <a:pPr algn="l" eaLnBrk="1" hangingPunct="1"/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algn="l" eaLnBrk="1" hangingPunct="1"/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eaLnBrk="1" hangingPunct="1"/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eaLnBrk="1" hangingPunct="1"/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429063" name="Rectangle 7"/>
          <p:cNvSpPr>
            <a:spLocks noChangeArrowheads="1"/>
          </p:cNvSpPr>
          <p:nvPr/>
        </p:nvSpPr>
        <p:spPr bwMode="auto">
          <a:xfrm>
            <a:off x="416619" y="5273675"/>
            <a:ext cx="8785225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defTabSz="7620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dirty="0">
                <a:latin typeface="Times New Roman" pitchFamily="18" charset="0"/>
              </a:rPr>
              <a:t>main( )</a:t>
            </a:r>
          </a:p>
          <a:p>
            <a:pPr marL="342900" indent="-342900" algn="l" defTabSz="7620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dirty="0">
                <a:latin typeface="Times New Roman" pitchFamily="18" charset="0"/>
              </a:rPr>
              <a:t>{ float score[3][4]={{65,67,70,60},{80,87,90,81},{90,99,100,98}};</a:t>
            </a:r>
          </a:p>
          <a:p>
            <a:pPr marL="342900" indent="-342900" algn="l" defTabSz="7620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dirty="0">
                <a:latin typeface="Times New Roman" pitchFamily="18" charset="0"/>
              </a:rPr>
              <a:t>   average(score,12);</a:t>
            </a:r>
          </a:p>
          <a:p>
            <a:pPr marL="342900" indent="-342900" algn="l" defTabSz="7620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dirty="0">
                <a:latin typeface="Times New Roman" pitchFamily="18" charset="0"/>
              </a:rPr>
              <a:t>   </a:t>
            </a:r>
            <a:r>
              <a:rPr lang="en-US" altLang="zh-CN" sz="2200" dirty="0" err="1">
                <a:latin typeface="Times New Roman" pitchFamily="18" charset="0"/>
              </a:rPr>
              <a:t>serach</a:t>
            </a:r>
            <a:r>
              <a:rPr lang="en-US" altLang="zh-CN" sz="2200" dirty="0">
                <a:latin typeface="Times New Roman" pitchFamily="18" charset="0"/>
              </a:rPr>
              <a:t>(score,2);}</a:t>
            </a:r>
            <a:endParaRPr lang="en-US" altLang="zh-CN" sz="2200" b="0" dirty="0">
              <a:latin typeface="Times New Roman" pitchFamily="18" charset="0"/>
            </a:endParaRPr>
          </a:p>
        </p:txBody>
      </p:sp>
      <p:sp>
        <p:nvSpPr>
          <p:cNvPr id="82951" name="Text Box 8"/>
          <p:cNvSpPr txBox="1">
            <a:spLocks noChangeArrowheads="1"/>
          </p:cNvSpPr>
          <p:nvPr/>
        </p:nvSpPr>
        <p:spPr bwMode="auto">
          <a:xfrm>
            <a:off x="9952038" y="53927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6809" name="AutoShape 9"/>
          <p:cNvSpPr>
            <a:spLocks noChangeArrowheads="1"/>
          </p:cNvSpPr>
          <p:nvPr/>
        </p:nvSpPr>
        <p:spPr bwMode="auto">
          <a:xfrm>
            <a:off x="4716463" y="247650"/>
            <a:ext cx="2520950" cy="431800"/>
          </a:xfrm>
          <a:prstGeom prst="wedgeRectCallout">
            <a:avLst>
              <a:gd name="adj1" fmla="val 66329"/>
              <a:gd name="adj2" fmla="val 110662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/>
              <a:t>改为数组名做参数？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8" grpId="0" animBg="1"/>
      <p:bldP spid="429062" grpId="0" animBg="1"/>
      <p:bldP spid="429063" grpId="0" animBg="1"/>
      <p:bldP spid="7680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B3B3382A-810A-4E26-9059-B344B74186DD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69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2924175"/>
            <a:ext cx="8459787" cy="1052513"/>
          </a:xfrm>
        </p:spPr>
        <p:txBody>
          <a:bodyPr/>
          <a:lstStyle/>
          <a:p>
            <a:pPr algn="just" defTabSz="914400">
              <a:lnSpc>
                <a:spcPct val="90000"/>
              </a:lnSpc>
              <a:buFontTx/>
              <a:buNone/>
            </a:pPr>
            <a:r>
              <a:rPr lang="zh-CN" altLang="en-US" sz="2800" b="1"/>
              <a:t>定义一个由 </a:t>
            </a:r>
            <a:r>
              <a:rPr lang="en-US" altLang="zh-CN" sz="2800" b="1">
                <a:solidFill>
                  <a:srgbClr val="CC3300"/>
                </a:solidFill>
              </a:rPr>
              <a:t>6</a:t>
            </a:r>
            <a:r>
              <a:rPr lang="zh-CN" altLang="en-US" sz="2800" b="1">
                <a:solidFill>
                  <a:srgbClr val="CC3300"/>
                </a:solidFill>
              </a:rPr>
              <a:t>个</a:t>
            </a:r>
            <a:r>
              <a:rPr lang="zh-CN" altLang="en-US" sz="2800" b="1"/>
              <a:t>指针变量构成的</a:t>
            </a:r>
            <a:r>
              <a:rPr lang="zh-CN" altLang="en-US" sz="2800" b="1">
                <a:solidFill>
                  <a:srgbClr val="CC3300"/>
                </a:solidFill>
              </a:rPr>
              <a:t>指针数组</a:t>
            </a:r>
            <a:r>
              <a:rPr lang="zh-CN" altLang="en-US" sz="2800" b="1"/>
              <a:t>，数组中</a:t>
            </a:r>
          </a:p>
          <a:p>
            <a:pPr algn="just" defTabSz="914400">
              <a:lnSpc>
                <a:spcPct val="90000"/>
              </a:lnSpc>
              <a:buFontTx/>
              <a:buNone/>
            </a:pPr>
            <a:r>
              <a:rPr lang="zh-CN" altLang="en-US" sz="2800" b="1"/>
              <a:t>的每个数组元素都是一个指向一个整数的指针变量。</a:t>
            </a:r>
          </a:p>
        </p:txBody>
      </p:sp>
      <p:grpSp>
        <p:nvGrpSpPr>
          <p:cNvPr id="420867" name="Group 3"/>
          <p:cNvGrpSpPr>
            <a:grpSpLocks/>
          </p:cNvGrpSpPr>
          <p:nvPr/>
        </p:nvGrpSpPr>
        <p:grpSpPr bwMode="auto">
          <a:xfrm>
            <a:off x="2133600" y="3810000"/>
            <a:ext cx="5030788" cy="2667000"/>
            <a:chOff x="1344" y="2400"/>
            <a:chExt cx="2880" cy="1488"/>
          </a:xfrm>
        </p:grpSpPr>
        <p:sp>
          <p:nvSpPr>
            <p:cNvPr id="83981" name="Rectangle 4"/>
            <p:cNvSpPr>
              <a:spLocks noChangeArrowheads="1"/>
            </p:cNvSpPr>
            <p:nvPr/>
          </p:nvSpPr>
          <p:spPr bwMode="auto">
            <a:xfrm>
              <a:off x="2160" y="2736"/>
              <a:ext cx="1008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2" name="Rectangle 5"/>
            <p:cNvSpPr>
              <a:spLocks noChangeArrowheads="1"/>
            </p:cNvSpPr>
            <p:nvPr/>
          </p:nvSpPr>
          <p:spPr bwMode="auto">
            <a:xfrm>
              <a:off x="2160" y="2928"/>
              <a:ext cx="1008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3" name="Rectangle 6"/>
            <p:cNvSpPr>
              <a:spLocks noChangeArrowheads="1"/>
            </p:cNvSpPr>
            <p:nvPr/>
          </p:nvSpPr>
          <p:spPr bwMode="auto">
            <a:xfrm>
              <a:off x="2160" y="3120"/>
              <a:ext cx="1008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4" name="Rectangle 7"/>
            <p:cNvSpPr>
              <a:spLocks noChangeArrowheads="1"/>
            </p:cNvSpPr>
            <p:nvPr/>
          </p:nvSpPr>
          <p:spPr bwMode="auto">
            <a:xfrm>
              <a:off x="2160" y="3312"/>
              <a:ext cx="1008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5" name="Rectangle 8"/>
            <p:cNvSpPr>
              <a:spLocks noChangeArrowheads="1"/>
            </p:cNvSpPr>
            <p:nvPr/>
          </p:nvSpPr>
          <p:spPr bwMode="auto">
            <a:xfrm>
              <a:off x="2160" y="3504"/>
              <a:ext cx="1008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6" name="Rectangle 9"/>
            <p:cNvSpPr>
              <a:spLocks noChangeArrowheads="1"/>
            </p:cNvSpPr>
            <p:nvPr/>
          </p:nvSpPr>
          <p:spPr bwMode="auto">
            <a:xfrm>
              <a:off x="2160" y="3696"/>
              <a:ext cx="1008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7" name="Rectangle 10"/>
            <p:cNvSpPr>
              <a:spLocks noChangeArrowheads="1"/>
            </p:cNvSpPr>
            <p:nvPr/>
          </p:nvSpPr>
          <p:spPr bwMode="auto">
            <a:xfrm>
              <a:off x="3600" y="2736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</a:pPr>
              <a:r>
                <a:rPr lang="zh-CN" altLang="en-US" sz="2400">
                  <a:latin typeface="Arial" charset="0"/>
                </a:rPr>
                <a:t>整数</a:t>
              </a:r>
            </a:p>
          </p:txBody>
        </p:sp>
        <p:sp>
          <p:nvSpPr>
            <p:cNvPr id="83988" name="Rectangle 11"/>
            <p:cNvSpPr>
              <a:spLocks noChangeArrowheads="1"/>
            </p:cNvSpPr>
            <p:nvPr/>
          </p:nvSpPr>
          <p:spPr bwMode="auto">
            <a:xfrm>
              <a:off x="3600" y="2928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</a:pPr>
              <a:r>
                <a:rPr lang="zh-CN" altLang="en-US" sz="2400">
                  <a:latin typeface="Arial" charset="0"/>
                </a:rPr>
                <a:t>整数</a:t>
              </a:r>
            </a:p>
          </p:txBody>
        </p:sp>
        <p:sp>
          <p:nvSpPr>
            <p:cNvPr id="83989" name="Rectangle 12"/>
            <p:cNvSpPr>
              <a:spLocks noChangeArrowheads="1"/>
            </p:cNvSpPr>
            <p:nvPr/>
          </p:nvSpPr>
          <p:spPr bwMode="auto">
            <a:xfrm>
              <a:off x="3600" y="3120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</a:pPr>
              <a:r>
                <a:rPr lang="zh-CN" altLang="en-US" sz="2400">
                  <a:latin typeface="Arial" charset="0"/>
                </a:rPr>
                <a:t>整数</a:t>
              </a:r>
            </a:p>
          </p:txBody>
        </p:sp>
        <p:sp>
          <p:nvSpPr>
            <p:cNvPr id="83990" name="Rectangle 13"/>
            <p:cNvSpPr>
              <a:spLocks noChangeArrowheads="1"/>
            </p:cNvSpPr>
            <p:nvPr/>
          </p:nvSpPr>
          <p:spPr bwMode="auto">
            <a:xfrm>
              <a:off x="3600" y="3312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</a:pPr>
              <a:r>
                <a:rPr lang="zh-CN" altLang="en-US" sz="2400">
                  <a:latin typeface="Arial" charset="0"/>
                </a:rPr>
                <a:t>整数</a:t>
              </a:r>
            </a:p>
          </p:txBody>
        </p:sp>
        <p:sp>
          <p:nvSpPr>
            <p:cNvPr id="83991" name="Rectangle 14"/>
            <p:cNvSpPr>
              <a:spLocks noChangeArrowheads="1"/>
            </p:cNvSpPr>
            <p:nvPr/>
          </p:nvSpPr>
          <p:spPr bwMode="auto">
            <a:xfrm>
              <a:off x="3600" y="3504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</a:pPr>
              <a:r>
                <a:rPr lang="zh-CN" altLang="en-US" sz="2400">
                  <a:latin typeface="Arial" charset="0"/>
                </a:rPr>
                <a:t>整数</a:t>
              </a:r>
            </a:p>
          </p:txBody>
        </p:sp>
        <p:sp>
          <p:nvSpPr>
            <p:cNvPr id="83992" name="Rectangle 15"/>
            <p:cNvSpPr>
              <a:spLocks noChangeArrowheads="1"/>
            </p:cNvSpPr>
            <p:nvPr/>
          </p:nvSpPr>
          <p:spPr bwMode="auto">
            <a:xfrm>
              <a:off x="3600" y="3696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</a:pPr>
              <a:r>
                <a:rPr lang="zh-CN" altLang="en-US" sz="2400">
                  <a:latin typeface="Arial" charset="0"/>
                </a:rPr>
                <a:t>整数</a:t>
              </a:r>
            </a:p>
          </p:txBody>
        </p:sp>
        <p:sp>
          <p:nvSpPr>
            <p:cNvPr id="83993" name="Rectangle 16"/>
            <p:cNvSpPr>
              <a:spLocks noChangeArrowheads="1"/>
            </p:cNvSpPr>
            <p:nvPr/>
          </p:nvSpPr>
          <p:spPr bwMode="auto">
            <a:xfrm>
              <a:off x="1344" y="2736"/>
              <a:ext cx="7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</a:pPr>
              <a:r>
                <a:rPr lang="en-US" altLang="zh-CN" sz="2400">
                  <a:latin typeface="Arial" charset="0"/>
                </a:rPr>
                <a:t>pa[0]</a:t>
              </a:r>
            </a:p>
          </p:txBody>
        </p:sp>
        <p:sp>
          <p:nvSpPr>
            <p:cNvPr id="83994" name="Rectangle 17"/>
            <p:cNvSpPr>
              <a:spLocks noChangeArrowheads="1"/>
            </p:cNvSpPr>
            <p:nvPr/>
          </p:nvSpPr>
          <p:spPr bwMode="auto">
            <a:xfrm>
              <a:off x="1344" y="2928"/>
              <a:ext cx="7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</a:pPr>
              <a:r>
                <a:rPr lang="en-US" altLang="zh-CN" sz="2400">
                  <a:latin typeface="Arial" charset="0"/>
                </a:rPr>
                <a:t>pa[1]</a:t>
              </a:r>
            </a:p>
          </p:txBody>
        </p:sp>
        <p:sp>
          <p:nvSpPr>
            <p:cNvPr id="83995" name="Rectangle 18"/>
            <p:cNvSpPr>
              <a:spLocks noChangeArrowheads="1"/>
            </p:cNvSpPr>
            <p:nvPr/>
          </p:nvSpPr>
          <p:spPr bwMode="auto">
            <a:xfrm>
              <a:off x="1344" y="3120"/>
              <a:ext cx="7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</a:pPr>
              <a:r>
                <a:rPr lang="en-US" altLang="zh-CN" sz="2400">
                  <a:latin typeface="Arial" charset="0"/>
                </a:rPr>
                <a:t>pa[2]</a:t>
              </a:r>
            </a:p>
          </p:txBody>
        </p:sp>
        <p:sp>
          <p:nvSpPr>
            <p:cNvPr id="83996" name="Rectangle 19"/>
            <p:cNvSpPr>
              <a:spLocks noChangeArrowheads="1"/>
            </p:cNvSpPr>
            <p:nvPr/>
          </p:nvSpPr>
          <p:spPr bwMode="auto">
            <a:xfrm>
              <a:off x="1344" y="3312"/>
              <a:ext cx="7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</a:pPr>
              <a:r>
                <a:rPr lang="en-US" altLang="zh-CN" sz="2400">
                  <a:latin typeface="Arial" charset="0"/>
                </a:rPr>
                <a:t>pa[3]</a:t>
              </a:r>
            </a:p>
          </p:txBody>
        </p:sp>
        <p:sp>
          <p:nvSpPr>
            <p:cNvPr id="83997" name="Rectangle 20"/>
            <p:cNvSpPr>
              <a:spLocks noChangeArrowheads="1"/>
            </p:cNvSpPr>
            <p:nvPr/>
          </p:nvSpPr>
          <p:spPr bwMode="auto">
            <a:xfrm>
              <a:off x="1344" y="3504"/>
              <a:ext cx="7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</a:pPr>
              <a:r>
                <a:rPr lang="en-US" altLang="zh-CN" sz="2400">
                  <a:latin typeface="Arial" charset="0"/>
                </a:rPr>
                <a:t>pa[4]</a:t>
              </a:r>
            </a:p>
          </p:txBody>
        </p:sp>
        <p:sp>
          <p:nvSpPr>
            <p:cNvPr id="83998" name="Rectangle 21"/>
            <p:cNvSpPr>
              <a:spLocks noChangeArrowheads="1"/>
            </p:cNvSpPr>
            <p:nvPr/>
          </p:nvSpPr>
          <p:spPr bwMode="auto">
            <a:xfrm>
              <a:off x="1344" y="3696"/>
              <a:ext cx="7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</a:pPr>
              <a:r>
                <a:rPr lang="en-US" altLang="zh-CN" sz="2400">
                  <a:latin typeface="Arial" charset="0"/>
                </a:rPr>
                <a:t>pa[5]</a:t>
              </a:r>
            </a:p>
          </p:txBody>
        </p:sp>
        <p:sp>
          <p:nvSpPr>
            <p:cNvPr id="83999" name="Line 22"/>
            <p:cNvSpPr>
              <a:spLocks noChangeShapeType="1"/>
            </p:cNvSpPr>
            <p:nvPr/>
          </p:nvSpPr>
          <p:spPr bwMode="auto">
            <a:xfrm>
              <a:off x="2784" y="2832"/>
              <a:ext cx="768" cy="0"/>
            </a:xfrm>
            <a:prstGeom prst="line">
              <a:avLst/>
            </a:prstGeom>
            <a:noFill/>
            <a:ln w="12700" cap="sq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0" name="Line 23"/>
            <p:cNvSpPr>
              <a:spLocks noChangeShapeType="1"/>
            </p:cNvSpPr>
            <p:nvPr/>
          </p:nvSpPr>
          <p:spPr bwMode="auto">
            <a:xfrm>
              <a:off x="2784" y="3024"/>
              <a:ext cx="768" cy="0"/>
            </a:xfrm>
            <a:prstGeom prst="line">
              <a:avLst/>
            </a:prstGeom>
            <a:noFill/>
            <a:ln w="12700" cap="sq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1" name="Line 24"/>
            <p:cNvSpPr>
              <a:spLocks noChangeShapeType="1"/>
            </p:cNvSpPr>
            <p:nvPr/>
          </p:nvSpPr>
          <p:spPr bwMode="auto">
            <a:xfrm>
              <a:off x="2784" y="3216"/>
              <a:ext cx="768" cy="0"/>
            </a:xfrm>
            <a:prstGeom prst="line">
              <a:avLst/>
            </a:prstGeom>
            <a:noFill/>
            <a:ln w="12700" cap="sq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2" name="Line 25"/>
            <p:cNvSpPr>
              <a:spLocks noChangeShapeType="1"/>
            </p:cNvSpPr>
            <p:nvPr/>
          </p:nvSpPr>
          <p:spPr bwMode="auto">
            <a:xfrm>
              <a:off x="2784" y="3408"/>
              <a:ext cx="768" cy="0"/>
            </a:xfrm>
            <a:prstGeom prst="line">
              <a:avLst/>
            </a:prstGeom>
            <a:noFill/>
            <a:ln w="12700" cap="sq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3" name="Line 26"/>
            <p:cNvSpPr>
              <a:spLocks noChangeShapeType="1"/>
            </p:cNvSpPr>
            <p:nvPr/>
          </p:nvSpPr>
          <p:spPr bwMode="auto">
            <a:xfrm>
              <a:off x="2784" y="3600"/>
              <a:ext cx="768" cy="0"/>
            </a:xfrm>
            <a:prstGeom prst="line">
              <a:avLst/>
            </a:prstGeom>
            <a:noFill/>
            <a:ln w="12700" cap="sq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4" name="Line 27"/>
            <p:cNvSpPr>
              <a:spLocks noChangeShapeType="1"/>
            </p:cNvSpPr>
            <p:nvPr/>
          </p:nvSpPr>
          <p:spPr bwMode="auto">
            <a:xfrm>
              <a:off x="2784" y="3792"/>
              <a:ext cx="768" cy="0"/>
            </a:xfrm>
            <a:prstGeom prst="line">
              <a:avLst/>
            </a:prstGeom>
            <a:noFill/>
            <a:ln w="12700" cap="sq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5" name="Rectangle 28"/>
            <p:cNvSpPr>
              <a:spLocks noChangeArrowheads="1"/>
            </p:cNvSpPr>
            <p:nvPr/>
          </p:nvSpPr>
          <p:spPr bwMode="auto">
            <a:xfrm>
              <a:off x="2304" y="2400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</a:pPr>
              <a:r>
                <a:rPr lang="zh-CN" altLang="en-US" sz="2400">
                  <a:solidFill>
                    <a:srgbClr val="CC3300"/>
                  </a:solidFill>
                  <a:latin typeface="Arial" charset="0"/>
                </a:rPr>
                <a:t>指针数组</a:t>
              </a:r>
              <a:r>
                <a:rPr lang="en-US" altLang="zh-CN" sz="2400">
                  <a:solidFill>
                    <a:srgbClr val="CC3300"/>
                  </a:solidFill>
                  <a:latin typeface="Arial" charset="0"/>
                </a:rPr>
                <a:t>pa</a:t>
              </a:r>
            </a:p>
          </p:txBody>
        </p:sp>
      </p:grpSp>
      <p:sp>
        <p:nvSpPr>
          <p:cNvPr id="420893" name="Rectangle 29"/>
          <p:cNvSpPr>
            <a:spLocks noChangeArrowheads="1"/>
          </p:cNvSpPr>
          <p:nvPr/>
        </p:nvSpPr>
        <p:spPr bwMode="auto">
          <a:xfrm>
            <a:off x="395288" y="836613"/>
            <a:ext cx="84248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2400"/>
              <a:t>指针数组</a:t>
            </a:r>
            <a:r>
              <a:rPr lang="en-US" altLang="zh-CN" sz="2400"/>
              <a:t>:</a:t>
            </a:r>
            <a:r>
              <a:rPr lang="zh-CN" altLang="en-US" sz="2400"/>
              <a:t>数组中的</a:t>
            </a:r>
            <a:r>
              <a:rPr lang="zh-CN" altLang="en-US" sz="2400">
                <a:solidFill>
                  <a:srgbClr val="CC3300"/>
                </a:solidFill>
              </a:rPr>
              <a:t>元素</a:t>
            </a:r>
            <a:r>
              <a:rPr lang="zh-CN" altLang="en-US" sz="2400"/>
              <a:t>均为</a:t>
            </a:r>
            <a:r>
              <a:rPr lang="zh-CN" altLang="en-US" sz="2400">
                <a:solidFill>
                  <a:srgbClr val="CC3300"/>
                </a:solidFill>
              </a:rPr>
              <a:t>指针类型</a:t>
            </a:r>
            <a:r>
              <a:rPr lang="zh-CN" altLang="en-US" sz="2400"/>
              <a:t>。适合用来指向字符串。</a:t>
            </a:r>
          </a:p>
        </p:txBody>
      </p:sp>
      <p:sp>
        <p:nvSpPr>
          <p:cNvPr id="420894" name="Rectangle 30"/>
          <p:cNvSpPr>
            <a:spLocks noChangeArrowheads="1"/>
          </p:cNvSpPr>
          <p:nvPr/>
        </p:nvSpPr>
        <p:spPr bwMode="auto">
          <a:xfrm>
            <a:off x="395288" y="1628775"/>
            <a:ext cx="232886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/>
              <a:t>1.</a:t>
            </a:r>
            <a:r>
              <a:rPr lang="zh-CN" altLang="en-US"/>
              <a:t>定义形式：</a:t>
            </a:r>
          </a:p>
        </p:txBody>
      </p:sp>
      <p:sp>
        <p:nvSpPr>
          <p:cNvPr id="420895" name="Rectangle 31"/>
          <p:cNvSpPr>
            <a:spLocks noChangeArrowheads="1"/>
          </p:cNvSpPr>
          <p:nvPr/>
        </p:nvSpPr>
        <p:spPr bwMode="auto">
          <a:xfrm>
            <a:off x="2987675" y="1628775"/>
            <a:ext cx="55467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/>
              <a:t>数据类型</a:t>
            </a:r>
            <a:r>
              <a:rPr lang="zh-CN" altLang="en-US">
                <a:solidFill>
                  <a:schemeClr val="folHlink"/>
                </a:solidFill>
              </a:rPr>
              <a:t>  </a:t>
            </a:r>
            <a:r>
              <a:rPr lang="zh-CN" altLang="en-US">
                <a:solidFill>
                  <a:srgbClr val="CC3300"/>
                </a:solidFill>
              </a:rPr>
              <a:t>* </a:t>
            </a:r>
            <a:r>
              <a:rPr lang="zh-CN" altLang="en-US"/>
              <a:t>数组名</a:t>
            </a:r>
            <a:r>
              <a:rPr lang="en-US" altLang="zh-CN">
                <a:solidFill>
                  <a:srgbClr val="CC3300"/>
                </a:solidFill>
              </a:rPr>
              <a:t>[</a:t>
            </a:r>
            <a:r>
              <a:rPr lang="zh-CN" altLang="en-US"/>
              <a:t>常量表达式</a:t>
            </a:r>
            <a:r>
              <a:rPr lang="en-US" altLang="zh-CN">
                <a:solidFill>
                  <a:srgbClr val="CC3300"/>
                </a:solidFill>
              </a:rPr>
              <a:t>]</a:t>
            </a:r>
          </a:p>
        </p:txBody>
      </p:sp>
      <p:sp>
        <p:nvSpPr>
          <p:cNvPr id="420896" name="Rectangle 32"/>
          <p:cNvSpPr>
            <a:spLocks noChangeArrowheads="1"/>
          </p:cNvSpPr>
          <p:nvPr/>
        </p:nvSpPr>
        <p:spPr bwMode="auto">
          <a:xfrm>
            <a:off x="2195513" y="2133600"/>
            <a:ext cx="432276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zh-CN" altLang="en-US"/>
              <a:t>例如： </a:t>
            </a:r>
            <a:r>
              <a:rPr lang="en-US" altLang="zh-CN"/>
              <a:t>int *pa[6];</a:t>
            </a:r>
          </a:p>
        </p:txBody>
      </p:sp>
      <p:sp>
        <p:nvSpPr>
          <p:cNvPr id="420897" name="Rectangle 33"/>
          <p:cNvSpPr>
            <a:spLocks noChangeArrowheads="1"/>
          </p:cNvSpPr>
          <p:nvPr/>
        </p:nvSpPr>
        <p:spPr bwMode="auto">
          <a:xfrm>
            <a:off x="395288" y="2492375"/>
            <a:ext cx="1614487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/>
              <a:t>2.</a:t>
            </a:r>
            <a:r>
              <a:rPr lang="zh-CN" altLang="en-US"/>
              <a:t>功能：</a:t>
            </a:r>
          </a:p>
        </p:txBody>
      </p:sp>
      <p:sp>
        <p:nvSpPr>
          <p:cNvPr id="83978" name="Text Box 34"/>
          <p:cNvSpPr txBox="1">
            <a:spLocks noChangeArrowheads="1"/>
          </p:cNvSpPr>
          <p:nvPr/>
        </p:nvSpPr>
        <p:spPr bwMode="auto">
          <a:xfrm>
            <a:off x="684213" y="0"/>
            <a:ext cx="6840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3200"/>
              <a:t>9.6 </a:t>
            </a:r>
            <a:r>
              <a:rPr kumimoji="0" lang="zh-CN" altLang="en-US" sz="3200"/>
              <a:t>指针数组</a:t>
            </a:r>
            <a:endParaRPr lang="zh-CN" altLang="en-US" sz="3200" b="0"/>
          </a:p>
        </p:txBody>
      </p:sp>
      <p:sp>
        <p:nvSpPr>
          <p:cNvPr id="420899" name="AutoShape 35"/>
          <p:cNvSpPr>
            <a:spLocks noChangeArrowheads="1"/>
          </p:cNvSpPr>
          <p:nvPr/>
        </p:nvSpPr>
        <p:spPr bwMode="auto">
          <a:xfrm>
            <a:off x="5940425" y="188913"/>
            <a:ext cx="2952750" cy="1366837"/>
          </a:xfrm>
          <a:prstGeom prst="wedgeRectCallout">
            <a:avLst>
              <a:gd name="adj1" fmla="val -38227"/>
              <a:gd name="adj2" fmla="val 88676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altLang="zh-CN" sz="1800"/>
              <a:t>[]</a:t>
            </a:r>
            <a:r>
              <a:rPr lang="zh-CN" altLang="en-US" sz="1800"/>
              <a:t>比*优先级高，因此</a:t>
            </a:r>
            <a:r>
              <a:rPr lang="en-US" altLang="zh-CN" sz="1800"/>
              <a:t>pa </a:t>
            </a:r>
            <a:r>
              <a:rPr lang="zh-CN" altLang="en-US" sz="1800"/>
              <a:t>先与</a:t>
            </a:r>
            <a:r>
              <a:rPr lang="en-US" altLang="zh-CN" sz="1800"/>
              <a:t>[6]</a:t>
            </a:r>
            <a:r>
              <a:rPr lang="zh-CN" altLang="en-US" sz="1800"/>
              <a:t>结合，形成</a:t>
            </a:r>
            <a:r>
              <a:rPr lang="en-US" altLang="zh-CN" sz="1800"/>
              <a:t>pa[6]</a:t>
            </a:r>
            <a:r>
              <a:rPr lang="zh-CN" altLang="en-US" sz="1800"/>
              <a:t>，具有</a:t>
            </a:r>
            <a:r>
              <a:rPr lang="en-US" altLang="zh-CN" sz="1800"/>
              <a:t>6</a:t>
            </a:r>
            <a:r>
              <a:rPr lang="zh-CN" altLang="en-US" sz="1800"/>
              <a:t>个元素。然后再与*结合，表示此数组是指针型的。</a:t>
            </a:r>
          </a:p>
        </p:txBody>
      </p:sp>
      <p:sp>
        <p:nvSpPr>
          <p:cNvPr id="83980" name="Text Box 36"/>
          <p:cNvSpPr txBox="1">
            <a:spLocks noChangeArrowheads="1"/>
          </p:cNvSpPr>
          <p:nvPr/>
        </p:nvSpPr>
        <p:spPr bwMode="auto">
          <a:xfrm>
            <a:off x="7308850" y="5013325"/>
            <a:ext cx="1584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42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420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6" grpId="0" build="p" autoUpdateAnimBg="0"/>
      <p:bldP spid="420893" grpId="0" autoUpdateAnimBg="0"/>
      <p:bldP spid="420894" grpId="0" autoUpdateAnimBg="0"/>
      <p:bldP spid="420895" grpId="0" autoUpdateAnimBg="0"/>
      <p:bldP spid="420896" grpId="0" autoUpdateAnimBg="0"/>
      <p:bldP spid="420897" grpId="0" autoUpdateAnimBg="0"/>
      <p:bldP spid="4208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C3D7327B-9EDE-4348-8725-1FC352EA0C40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7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95235" name="Rectangle 1027"/>
          <p:cNvSpPr>
            <a:spLocks noChangeArrowheads="1"/>
          </p:cNvSpPr>
          <p:nvPr/>
        </p:nvSpPr>
        <p:spPr bwMode="auto">
          <a:xfrm>
            <a:off x="468313" y="620713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/>
            <a:r>
              <a:rPr kumimoji="0" lang="en-US" altLang="zh-CN" sz="3200">
                <a:solidFill>
                  <a:schemeClr val="tx2"/>
                </a:solidFill>
              </a:rPr>
              <a:t> 9.1.1 </a:t>
            </a:r>
            <a:r>
              <a:rPr kumimoji="0" lang="zh-CN" altLang="en-US" sz="3200">
                <a:solidFill>
                  <a:schemeClr val="tx2"/>
                </a:solidFill>
              </a:rPr>
              <a:t>指针的基本概念</a:t>
            </a:r>
          </a:p>
        </p:txBody>
      </p:sp>
      <p:sp>
        <p:nvSpPr>
          <p:cNvPr id="95236" name="AutoShape 1028"/>
          <p:cNvSpPr>
            <a:spLocks noChangeArrowheads="1"/>
          </p:cNvSpPr>
          <p:nvPr/>
        </p:nvSpPr>
        <p:spPr bwMode="auto">
          <a:xfrm>
            <a:off x="611188" y="1341438"/>
            <a:ext cx="7848600" cy="1728787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/>
              <a:t>指针：一个变量的地址称为该变量的指针。</a:t>
            </a:r>
          </a:p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/>
              <a:t>指针变量：若一个变量专用于</a:t>
            </a:r>
            <a:r>
              <a:rPr kumimoji="0" lang="zh-CN" altLang="en-US">
                <a:solidFill>
                  <a:srgbClr val="CC0000"/>
                </a:solidFill>
              </a:rPr>
              <a:t>存放另一个变量的地址（指针），</a:t>
            </a:r>
            <a:r>
              <a:rPr kumimoji="0" lang="zh-CN" altLang="en-US"/>
              <a:t>则称此变量为指针变量。</a:t>
            </a:r>
          </a:p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kumimoji="0" lang="zh-CN" altLang="en-US"/>
          </a:p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/>
              <a:t>   </a:t>
            </a:r>
          </a:p>
        </p:txBody>
      </p:sp>
      <p:graphicFrame>
        <p:nvGraphicFramePr>
          <p:cNvPr id="95237" name="Object 1029"/>
          <p:cNvGraphicFramePr>
            <a:graphicFrameLocks noChangeAspect="1"/>
          </p:cNvGraphicFramePr>
          <p:nvPr/>
        </p:nvGraphicFramePr>
        <p:xfrm>
          <a:off x="4505325" y="2652713"/>
          <a:ext cx="5715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文档" r:id="rId3" imgW="58420" imgH="868680" progId="Word.Document.8">
                  <p:embed/>
                </p:oleObj>
              </mc:Choice>
              <mc:Fallback>
                <p:oleObj name="文档" r:id="rId3" imgW="58420" imgH="868680" progId="Word.Document.8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2652713"/>
                        <a:ext cx="5715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8" name="Text Box 1040"/>
          <p:cNvSpPr txBox="1">
            <a:spLocks noChangeArrowheads="1"/>
          </p:cNvSpPr>
          <p:nvPr/>
        </p:nvSpPr>
        <p:spPr bwMode="auto">
          <a:xfrm>
            <a:off x="395288" y="0"/>
            <a:ext cx="8353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kumimoji="0" lang="en-US" altLang="zh-CN" sz="3600">
                <a:solidFill>
                  <a:schemeClr val="tx2"/>
                </a:solidFill>
              </a:rPr>
              <a:t>9.1 </a:t>
            </a:r>
            <a:r>
              <a:rPr kumimoji="0" lang="zh-CN" altLang="en-US" sz="3600">
                <a:solidFill>
                  <a:schemeClr val="tx2"/>
                </a:solidFill>
              </a:rPr>
              <a:t>指针的基本概念及指针变量的定义</a:t>
            </a:r>
            <a:endParaRPr lang="zh-CN" altLang="en-US" sz="3600"/>
          </a:p>
        </p:txBody>
      </p:sp>
      <p:sp>
        <p:nvSpPr>
          <p:cNvPr id="95249" name="Text Box 1041"/>
          <p:cNvSpPr txBox="1">
            <a:spLocks noChangeArrowheads="1"/>
          </p:cNvSpPr>
          <p:nvPr/>
        </p:nvSpPr>
        <p:spPr bwMode="auto">
          <a:xfrm>
            <a:off x="684213" y="3068638"/>
            <a:ext cx="8077200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lnSpc>
                <a:spcPct val="105000"/>
              </a:lnSpc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latin typeface="Times New Roman" pitchFamily="18" charset="0"/>
              </a:rPr>
              <a:t>指针的对象：</a:t>
            </a:r>
            <a:r>
              <a:rPr lang="zh-CN" altLang="en-US">
                <a:latin typeface="Times New Roman" pitchFamily="18" charset="0"/>
              </a:rPr>
              <a:t>当把变量的地址存入指针变量后，则称</a:t>
            </a:r>
            <a:r>
              <a:rPr lang="zh-CN" altLang="en-US" u="sng">
                <a:latin typeface="Times New Roman" pitchFamily="18" charset="0"/>
              </a:rPr>
              <a:t>这个指针指向了该变量</a:t>
            </a:r>
            <a:r>
              <a:rPr lang="zh-CN" altLang="en-US">
                <a:latin typeface="Times New Roman" pitchFamily="18" charset="0"/>
              </a:rPr>
              <a:t>。</a:t>
            </a:r>
            <a:r>
              <a:rPr lang="zh-CN" altLang="en-US">
                <a:solidFill>
                  <a:srgbClr val="FFFF00"/>
                </a:solidFill>
                <a:latin typeface="Times New Roman" pitchFamily="18" charset="0"/>
              </a:rPr>
              <a:t> </a:t>
            </a:r>
          </a:p>
        </p:txBody>
      </p:sp>
      <p:grpSp>
        <p:nvGrpSpPr>
          <p:cNvPr id="95256" name="Group 1048"/>
          <p:cNvGrpSpPr>
            <a:grpSpLocks/>
          </p:cNvGrpSpPr>
          <p:nvPr/>
        </p:nvGrpSpPr>
        <p:grpSpPr bwMode="auto">
          <a:xfrm>
            <a:off x="1763713" y="4057650"/>
            <a:ext cx="5688012" cy="2611438"/>
            <a:chOff x="816" y="864"/>
            <a:chExt cx="4032" cy="1872"/>
          </a:xfrm>
        </p:grpSpPr>
        <p:grpSp>
          <p:nvGrpSpPr>
            <p:cNvPr id="19465" name="Group 1049"/>
            <p:cNvGrpSpPr>
              <a:grpSpLocks/>
            </p:cNvGrpSpPr>
            <p:nvPr/>
          </p:nvGrpSpPr>
          <p:grpSpPr bwMode="auto">
            <a:xfrm>
              <a:off x="816" y="864"/>
              <a:ext cx="4032" cy="1872"/>
              <a:chOff x="2858" y="8828"/>
              <a:chExt cx="5701" cy="2785"/>
            </a:xfrm>
          </p:grpSpPr>
          <p:pic>
            <p:nvPicPr>
              <p:cNvPr id="19468" name="Picture 1050" descr="0403120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8" y="8828"/>
                <a:ext cx="4341" cy="2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69" name="Picture 1051" descr="0403120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8" y="10873"/>
                <a:ext cx="4981" cy="7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466" name="Rectangle 1052"/>
            <p:cNvSpPr>
              <a:spLocks noChangeArrowheads="1"/>
            </p:cNvSpPr>
            <p:nvPr/>
          </p:nvSpPr>
          <p:spPr bwMode="auto">
            <a:xfrm>
              <a:off x="3888" y="864"/>
              <a:ext cx="960" cy="1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7" name="Rectangle 1053"/>
            <p:cNvSpPr>
              <a:spLocks noChangeArrowheads="1"/>
            </p:cNvSpPr>
            <p:nvPr/>
          </p:nvSpPr>
          <p:spPr bwMode="auto">
            <a:xfrm>
              <a:off x="816" y="2304"/>
              <a:ext cx="528" cy="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autoUpdateAnimBg="0"/>
      <p:bldP spid="95236" grpId="0" build="p" animBg="1" autoUpdateAnimBg="0"/>
      <p:bldP spid="95248" grpId="0" autoUpdateAnimBg="0"/>
      <p:bldP spid="95249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608763" y="6373018"/>
            <a:ext cx="2406650" cy="331787"/>
          </a:xfrm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1D8E2ABB-9A7A-4DF9-BA30-B462B3F82488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70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539750" y="674688"/>
            <a:ext cx="340042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3399">
                        <a:gamma/>
                        <a:shade val="46275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80000"/>
              </a:lnSpc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指针数组的初始化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495300" y="1338263"/>
            <a:ext cx="6108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buFontTx/>
              <a:buChar char="•"/>
            </a:pP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必须用地址值为指针数组初始化</a:t>
            </a:r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685800" y="1857375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>
                <a:solidFill>
                  <a:srgbClr val="CC3300"/>
                </a:solidFill>
              </a:rPr>
              <a:t> </a:t>
            </a:r>
            <a:r>
              <a:rPr lang="en-US" altLang="zh-CN">
                <a:solidFill>
                  <a:srgbClr val="000066"/>
                </a:solidFill>
              </a:rPr>
              <a:t>int a[3][3] = {1,2,3,4,5,6,7,8,9},*pa[3];</a:t>
            </a:r>
          </a:p>
          <a:p>
            <a:pPr algn="l" eaLnBrk="0" hangingPunct="0"/>
            <a:r>
              <a:rPr lang="en-US" altLang="zh-CN">
                <a:solidFill>
                  <a:srgbClr val="000066"/>
                </a:solidFill>
              </a:rPr>
              <a:t> pa[0]=a[0];pa[1]=a[1];pa[2]=a[2]; </a:t>
            </a:r>
          </a:p>
        </p:txBody>
      </p:sp>
      <p:grpSp>
        <p:nvGrpSpPr>
          <p:cNvPr id="421893" name="Group 5"/>
          <p:cNvGrpSpPr>
            <a:grpSpLocks/>
          </p:cNvGrpSpPr>
          <p:nvPr/>
        </p:nvGrpSpPr>
        <p:grpSpPr bwMode="auto">
          <a:xfrm>
            <a:off x="1870075" y="4386263"/>
            <a:ext cx="5673725" cy="1370012"/>
            <a:chOff x="2278" y="2006"/>
            <a:chExt cx="3574" cy="863"/>
          </a:xfrm>
        </p:grpSpPr>
        <p:sp>
          <p:nvSpPr>
            <p:cNvPr id="85003" name="Text Box 6"/>
            <p:cNvSpPr txBox="1">
              <a:spLocks noChangeArrowheads="1"/>
            </p:cNvSpPr>
            <p:nvPr/>
          </p:nvSpPr>
          <p:spPr bwMode="auto">
            <a:xfrm>
              <a:off x="3402" y="2006"/>
              <a:ext cx="1073" cy="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latin typeface="Arial" charset="0"/>
                </a:rPr>
                <a:t>1      2      3</a:t>
              </a:r>
            </a:p>
            <a:p>
              <a:pPr algn="l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latin typeface="Arial" charset="0"/>
                </a:rPr>
                <a:t>4      5      6</a:t>
              </a:r>
            </a:p>
            <a:p>
              <a:pPr algn="l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latin typeface="Arial" charset="0"/>
                </a:rPr>
                <a:t>7      8      9</a:t>
              </a:r>
            </a:p>
          </p:txBody>
        </p:sp>
        <p:sp>
          <p:nvSpPr>
            <p:cNvPr id="85004" name="AutoShape 7"/>
            <p:cNvSpPr>
              <a:spLocks noChangeArrowheads="1"/>
            </p:cNvSpPr>
            <p:nvPr/>
          </p:nvSpPr>
          <p:spPr bwMode="auto">
            <a:xfrm>
              <a:off x="4796" y="2474"/>
              <a:ext cx="550" cy="221"/>
            </a:xfrm>
            <a:prstGeom prst="rightArrow">
              <a:avLst>
                <a:gd name="adj1" fmla="val 50000"/>
                <a:gd name="adj2" fmla="val 62217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5" name="Text Box 8"/>
            <p:cNvSpPr txBox="1">
              <a:spLocks noChangeArrowheads="1"/>
            </p:cNvSpPr>
            <p:nvPr/>
          </p:nvSpPr>
          <p:spPr bwMode="auto">
            <a:xfrm>
              <a:off x="5394" y="2022"/>
              <a:ext cx="458" cy="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latin typeface="Arial" charset="0"/>
                </a:rPr>
                <a:t>a[0]</a:t>
              </a:r>
            </a:p>
            <a:p>
              <a:pPr algn="l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latin typeface="Arial" charset="0"/>
                </a:rPr>
                <a:t>a[1]</a:t>
              </a:r>
            </a:p>
            <a:p>
              <a:pPr algn="l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latin typeface="Arial" charset="0"/>
                </a:rPr>
                <a:t>a[2]</a:t>
              </a:r>
            </a:p>
          </p:txBody>
        </p:sp>
        <p:sp>
          <p:nvSpPr>
            <p:cNvPr id="85006" name="Text Box 9"/>
            <p:cNvSpPr txBox="1">
              <a:spLocks noChangeArrowheads="1"/>
            </p:cNvSpPr>
            <p:nvPr/>
          </p:nvSpPr>
          <p:spPr bwMode="auto">
            <a:xfrm>
              <a:off x="2278" y="2022"/>
              <a:ext cx="650" cy="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zh-CN" sz="2400">
                  <a:latin typeface="Arial" charset="0"/>
                </a:rPr>
                <a:t>*</a:t>
              </a:r>
              <a:r>
                <a:rPr lang="en-US" altLang="zh-CN" sz="2400">
                  <a:latin typeface="Arial" charset="0"/>
                </a:rPr>
                <a:t>pa[0]</a:t>
              </a:r>
            </a:p>
            <a:p>
              <a:pPr algn="l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latin typeface="Arial" charset="0"/>
                </a:rPr>
                <a:t>*pa[1]</a:t>
              </a:r>
            </a:p>
            <a:p>
              <a:pPr algn="l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400">
                  <a:latin typeface="Arial" charset="0"/>
                </a:rPr>
                <a:t>*pa[2]</a:t>
              </a:r>
            </a:p>
          </p:txBody>
        </p:sp>
        <p:sp>
          <p:nvSpPr>
            <p:cNvPr id="85007" name="Line 10"/>
            <p:cNvSpPr>
              <a:spLocks noChangeShapeType="1"/>
            </p:cNvSpPr>
            <p:nvPr/>
          </p:nvSpPr>
          <p:spPr bwMode="auto">
            <a:xfrm>
              <a:off x="3104" y="2174"/>
              <a:ext cx="298" cy="1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8" name="Line 11"/>
            <p:cNvSpPr>
              <a:spLocks noChangeShapeType="1"/>
            </p:cNvSpPr>
            <p:nvPr/>
          </p:nvSpPr>
          <p:spPr bwMode="auto">
            <a:xfrm>
              <a:off x="3104" y="2542"/>
              <a:ext cx="298" cy="1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9" name="Line 12"/>
            <p:cNvSpPr>
              <a:spLocks noChangeShapeType="1"/>
            </p:cNvSpPr>
            <p:nvPr/>
          </p:nvSpPr>
          <p:spPr bwMode="auto">
            <a:xfrm>
              <a:off x="3088" y="2868"/>
              <a:ext cx="298" cy="1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1901" name="Rectangle 13"/>
          <p:cNvSpPr>
            <a:spLocks noChangeArrowheads="1"/>
          </p:cNvSpPr>
          <p:nvPr/>
        </p:nvSpPr>
        <p:spPr bwMode="auto">
          <a:xfrm>
            <a:off x="685800" y="2803525"/>
            <a:ext cx="71262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>
                <a:latin typeface="Times New Roman" pitchFamily="18" charset="0"/>
              </a:rPr>
              <a:t>指针数组</a:t>
            </a:r>
            <a:r>
              <a:rPr lang="en-US" altLang="zh-CN">
                <a:latin typeface="Times New Roman" pitchFamily="18" charset="0"/>
              </a:rPr>
              <a:t>pa[3] </a:t>
            </a:r>
            <a:r>
              <a:rPr lang="zh-CN" altLang="en-US">
                <a:latin typeface="Times New Roman" pitchFamily="18" charset="0"/>
              </a:rPr>
              <a:t>相当于有三个指针，*</a:t>
            </a:r>
            <a:r>
              <a:rPr lang="en-US" altLang="zh-CN">
                <a:latin typeface="Times New Roman" pitchFamily="18" charset="0"/>
              </a:rPr>
              <a:t>pa[0],*pa[1],*pa[2] </a:t>
            </a:r>
          </a:p>
        </p:txBody>
      </p:sp>
      <p:sp>
        <p:nvSpPr>
          <p:cNvPr id="421902" name="Rectangle 14"/>
          <p:cNvSpPr>
            <a:spLocks noChangeArrowheads="1"/>
          </p:cNvSpPr>
          <p:nvPr/>
        </p:nvSpPr>
        <p:spPr bwMode="auto">
          <a:xfrm>
            <a:off x="3629025" y="4343400"/>
            <a:ext cx="2162175" cy="1747838"/>
          </a:xfrm>
          <a:prstGeom prst="rect">
            <a:avLst/>
          </a:prstGeom>
          <a:noFill/>
          <a:ln w="76200">
            <a:pattFill prst="wdUpDiag">
              <a:fgClr>
                <a:srgbClr val="FF9900"/>
              </a:fgClr>
              <a:bgClr>
                <a:schemeClr val="hlink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903" name="Rectangle 15"/>
          <p:cNvSpPr>
            <a:spLocks noChangeArrowheads="1"/>
          </p:cNvSpPr>
          <p:nvPr/>
        </p:nvSpPr>
        <p:spPr bwMode="auto">
          <a:xfrm>
            <a:off x="827088" y="3789363"/>
            <a:ext cx="2446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>
                <a:solidFill>
                  <a:schemeClr val="hlink"/>
                </a:solidFill>
                <a:latin typeface="Times New Roman" pitchFamily="18" charset="0"/>
              </a:rPr>
              <a:t>初始化的结果:</a:t>
            </a:r>
            <a:endParaRPr lang="en-US" altLang="zh-CN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421904" name="Text Box 16"/>
          <p:cNvSpPr txBox="1">
            <a:spLocks noChangeArrowheads="1"/>
          </p:cNvSpPr>
          <p:nvPr/>
        </p:nvSpPr>
        <p:spPr bwMode="auto">
          <a:xfrm>
            <a:off x="611188" y="6264275"/>
            <a:ext cx="7993062" cy="549275"/>
          </a:xfrm>
          <a:prstGeom prst="rect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3000">
                <a:solidFill>
                  <a:schemeClr val="bg1"/>
                </a:solidFill>
              </a:rPr>
              <a:t>注意： </a:t>
            </a:r>
            <a:r>
              <a:rPr lang="en-US" altLang="zh-CN" sz="3000">
                <a:solidFill>
                  <a:schemeClr val="bg1"/>
                </a:solidFill>
              </a:rPr>
              <a:t>int   *p[5] </a:t>
            </a:r>
            <a:r>
              <a:rPr lang="zh-CN" altLang="en-US" sz="3000">
                <a:solidFill>
                  <a:schemeClr val="bg1"/>
                </a:solidFill>
              </a:rPr>
              <a:t>与  </a:t>
            </a:r>
            <a:r>
              <a:rPr lang="en-US" altLang="zh-CN" sz="3000">
                <a:solidFill>
                  <a:schemeClr val="bg1"/>
                </a:solidFill>
              </a:rPr>
              <a:t>int (*p)[5]  </a:t>
            </a:r>
            <a:r>
              <a:rPr lang="zh-CN" altLang="en-US" sz="3000">
                <a:solidFill>
                  <a:schemeClr val="bg1"/>
                </a:solidFill>
              </a:rPr>
              <a:t>不同</a:t>
            </a:r>
            <a:endParaRPr lang="zh-CN" altLang="en-US" sz="3000" b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2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/>
      <p:bldP spid="421891" grpId="0" autoUpdateAnimBg="0"/>
      <p:bldP spid="421892" grpId="0" autoUpdateAnimBg="0"/>
      <p:bldP spid="421901" grpId="0" autoUpdateAnimBg="0"/>
      <p:bldP spid="421902" grpId="0" animBg="1"/>
      <p:bldP spid="421903" grpId="0" autoUpdateAnimBg="0"/>
      <p:bldP spid="42190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4CE58A49-2B2B-4C69-A177-B5A9FCBD173E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71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423938" name="Text Box 2"/>
          <p:cNvSpPr txBox="1">
            <a:spLocks noChangeArrowheads="1"/>
          </p:cNvSpPr>
          <p:nvPr/>
        </p:nvSpPr>
        <p:spPr bwMode="auto">
          <a:xfrm>
            <a:off x="395288" y="765175"/>
            <a:ext cx="8748712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   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</a:rPr>
              <a:t>字符串数组：</a:t>
            </a:r>
            <a:r>
              <a:rPr lang="zh-CN" altLang="en-US" sz="2400">
                <a:solidFill>
                  <a:srgbClr val="CC3300"/>
                </a:solidFill>
                <a:latin typeface="Times New Roman" pitchFamily="18" charset="0"/>
              </a:rPr>
              <a:t>数组中的每个元素都是存放字符的数组。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                           </a:t>
            </a:r>
            <a:r>
              <a:rPr lang="zh-CN" altLang="en-US" sz="2400">
                <a:solidFill>
                  <a:srgbClr val="CC3300"/>
                </a:solidFill>
                <a:latin typeface="Times New Roman" pitchFamily="18" charset="0"/>
              </a:rPr>
              <a:t>字符串数组的每一行可存放一个字符串。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    用赋初值的方式给字符串数组赋值：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hlink"/>
                </a:solidFill>
                <a:latin typeface="Times New Roman" pitchFamily="18" charset="0"/>
              </a:rPr>
              <a:t>⑴直接给字符串数组赋初值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char b[4][8]={″VC″,″FORTRAN″,″BASIC″,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en-US" altLang="zh-CN" sz="2000"/>
              <a:t>″</a:t>
            </a:r>
            <a:r>
              <a:rPr lang="en-US" altLang="zh-CN" sz="2400">
                <a:latin typeface="Times New Roman" pitchFamily="18" charset="0"/>
              </a:rPr>
              <a:t>Foxpro″};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由于字符串长短不一，定义时应考虑最长的串和结束标志的位置。造成内存单元浪费。</a:t>
            </a:r>
          </a:p>
        </p:txBody>
      </p:sp>
      <p:sp>
        <p:nvSpPr>
          <p:cNvPr id="86020" name="Text Box 3"/>
          <p:cNvSpPr txBox="1">
            <a:spLocks noChangeArrowheads="1"/>
          </p:cNvSpPr>
          <p:nvPr/>
        </p:nvSpPr>
        <p:spPr bwMode="auto">
          <a:xfrm>
            <a:off x="611188" y="0"/>
            <a:ext cx="67691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3000"/>
              <a:t>4. </a:t>
            </a:r>
            <a:r>
              <a:rPr lang="zh-CN" altLang="en-US" sz="3000"/>
              <a:t>用指针数组访问字符串</a:t>
            </a:r>
          </a:p>
        </p:txBody>
      </p:sp>
      <p:sp>
        <p:nvSpPr>
          <p:cNvPr id="86021" name="Text Box 15"/>
          <p:cNvSpPr txBox="1">
            <a:spLocks noChangeArrowheads="1"/>
          </p:cNvSpPr>
          <p:nvPr/>
        </p:nvSpPr>
        <p:spPr bwMode="auto">
          <a:xfrm>
            <a:off x="3044825" y="5275263"/>
            <a:ext cx="258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86022" name="Text Box 16"/>
          <p:cNvSpPr txBox="1">
            <a:spLocks noChangeArrowheads="1"/>
          </p:cNvSpPr>
          <p:nvPr/>
        </p:nvSpPr>
        <p:spPr bwMode="auto">
          <a:xfrm>
            <a:off x="2987675" y="5202238"/>
            <a:ext cx="258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86023" name="Text Box 18"/>
          <p:cNvSpPr txBox="1">
            <a:spLocks noChangeArrowheads="1"/>
          </p:cNvSpPr>
          <p:nvPr/>
        </p:nvSpPr>
        <p:spPr bwMode="auto">
          <a:xfrm>
            <a:off x="2916238" y="4697413"/>
            <a:ext cx="258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86024" name="Text Box 21"/>
          <p:cNvSpPr txBox="1">
            <a:spLocks noChangeArrowheads="1"/>
          </p:cNvSpPr>
          <p:nvPr/>
        </p:nvSpPr>
        <p:spPr bwMode="auto">
          <a:xfrm>
            <a:off x="2916238" y="4697413"/>
            <a:ext cx="258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 sz="2400" b="0">
              <a:latin typeface="Times New Roman" pitchFamily="18" charset="0"/>
            </a:endParaRPr>
          </a:p>
        </p:txBody>
      </p:sp>
      <p:grpSp>
        <p:nvGrpSpPr>
          <p:cNvPr id="423980" name="Group 44"/>
          <p:cNvGrpSpPr>
            <a:grpSpLocks/>
          </p:cNvGrpSpPr>
          <p:nvPr/>
        </p:nvGrpSpPr>
        <p:grpSpPr bwMode="auto">
          <a:xfrm>
            <a:off x="3036888" y="4437063"/>
            <a:ext cx="4127500" cy="2232025"/>
            <a:chOff x="2140" y="2914"/>
            <a:chExt cx="2600" cy="1406"/>
          </a:xfrm>
        </p:grpSpPr>
        <p:sp>
          <p:nvSpPr>
            <p:cNvPr id="86027" name="Rectangle 5"/>
            <p:cNvSpPr>
              <a:spLocks noChangeArrowheads="1"/>
            </p:cNvSpPr>
            <p:nvPr/>
          </p:nvSpPr>
          <p:spPr bwMode="auto">
            <a:xfrm>
              <a:off x="2142" y="3277"/>
              <a:ext cx="2598" cy="336"/>
            </a:xfrm>
            <a:prstGeom prst="rect">
              <a:avLst/>
            </a:prstGeom>
            <a:noFill/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 F    O     R   T    R  A     N    \0</a:t>
              </a:r>
            </a:p>
          </p:txBody>
        </p:sp>
        <p:sp>
          <p:nvSpPr>
            <p:cNvPr id="86028" name="Rectangle 6"/>
            <p:cNvSpPr>
              <a:spLocks noChangeArrowheads="1"/>
            </p:cNvSpPr>
            <p:nvPr/>
          </p:nvSpPr>
          <p:spPr bwMode="auto">
            <a:xfrm>
              <a:off x="2140" y="3618"/>
              <a:ext cx="1829" cy="336"/>
            </a:xfrm>
            <a:prstGeom prst="rect">
              <a:avLst/>
            </a:prstGeom>
            <a:noFill/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 B    A   S     I     C   \0</a:t>
              </a:r>
            </a:p>
          </p:txBody>
        </p:sp>
        <p:sp>
          <p:nvSpPr>
            <p:cNvPr id="86029" name="Rectangle 7"/>
            <p:cNvSpPr>
              <a:spLocks noChangeArrowheads="1"/>
            </p:cNvSpPr>
            <p:nvPr/>
          </p:nvSpPr>
          <p:spPr bwMode="auto">
            <a:xfrm>
              <a:off x="2154" y="3959"/>
              <a:ext cx="2554" cy="361"/>
            </a:xfrm>
            <a:prstGeom prst="rect">
              <a:avLst/>
            </a:prstGeom>
            <a:noFill/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F     o     x     p    r    o   \0</a:t>
              </a:r>
            </a:p>
          </p:txBody>
        </p:sp>
        <p:sp>
          <p:nvSpPr>
            <p:cNvPr id="86030" name="Line 8"/>
            <p:cNvSpPr>
              <a:spLocks noChangeShapeType="1"/>
            </p:cNvSpPr>
            <p:nvPr/>
          </p:nvSpPr>
          <p:spPr bwMode="auto">
            <a:xfrm flipH="1">
              <a:off x="2788" y="2914"/>
              <a:ext cx="1" cy="1376"/>
            </a:xfrm>
            <a:prstGeom prst="line">
              <a:avLst/>
            </a:prstGeom>
            <a:noFill/>
            <a:ln w="12700">
              <a:solidFill>
                <a:srgbClr val="FF66FF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1" name="Line 9"/>
            <p:cNvSpPr>
              <a:spLocks noChangeShapeType="1"/>
            </p:cNvSpPr>
            <p:nvPr/>
          </p:nvSpPr>
          <p:spPr bwMode="auto">
            <a:xfrm flipH="1">
              <a:off x="2464" y="2914"/>
              <a:ext cx="8" cy="1376"/>
            </a:xfrm>
            <a:prstGeom prst="line">
              <a:avLst/>
            </a:prstGeom>
            <a:noFill/>
            <a:ln w="12700">
              <a:solidFill>
                <a:srgbClr val="FF66FF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2" name="Line 10"/>
            <p:cNvSpPr>
              <a:spLocks noChangeShapeType="1"/>
            </p:cNvSpPr>
            <p:nvPr/>
          </p:nvSpPr>
          <p:spPr bwMode="auto">
            <a:xfrm>
              <a:off x="3107" y="2914"/>
              <a:ext cx="17" cy="1388"/>
            </a:xfrm>
            <a:prstGeom prst="line">
              <a:avLst/>
            </a:prstGeom>
            <a:noFill/>
            <a:ln w="12700">
              <a:solidFill>
                <a:srgbClr val="FF66FF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3" name="Rectangle 30"/>
            <p:cNvSpPr>
              <a:spLocks noChangeArrowheads="1"/>
            </p:cNvSpPr>
            <p:nvPr/>
          </p:nvSpPr>
          <p:spPr bwMode="auto">
            <a:xfrm>
              <a:off x="2145" y="2914"/>
              <a:ext cx="2595" cy="362"/>
            </a:xfrm>
            <a:prstGeom prst="rect">
              <a:avLst/>
            </a:prstGeom>
            <a:noFill/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 V   C    \0</a:t>
              </a:r>
            </a:p>
          </p:txBody>
        </p:sp>
        <p:sp>
          <p:nvSpPr>
            <p:cNvPr id="86034" name="Line 32"/>
            <p:cNvSpPr>
              <a:spLocks noChangeShapeType="1"/>
            </p:cNvSpPr>
            <p:nvPr/>
          </p:nvSpPr>
          <p:spPr bwMode="auto">
            <a:xfrm>
              <a:off x="3424" y="2914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5" name="Line 33"/>
            <p:cNvSpPr>
              <a:spLocks noChangeShapeType="1"/>
            </p:cNvSpPr>
            <p:nvPr/>
          </p:nvSpPr>
          <p:spPr bwMode="auto">
            <a:xfrm>
              <a:off x="3696" y="2914"/>
              <a:ext cx="0" cy="36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6" name="Line 34"/>
            <p:cNvSpPr>
              <a:spLocks noChangeShapeType="1"/>
            </p:cNvSpPr>
            <p:nvPr/>
          </p:nvSpPr>
          <p:spPr bwMode="auto">
            <a:xfrm>
              <a:off x="3969" y="2914"/>
              <a:ext cx="0" cy="36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7" name="Line 35"/>
            <p:cNvSpPr>
              <a:spLocks noChangeShapeType="1"/>
            </p:cNvSpPr>
            <p:nvPr/>
          </p:nvSpPr>
          <p:spPr bwMode="auto">
            <a:xfrm>
              <a:off x="4332" y="2914"/>
              <a:ext cx="0" cy="36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8" name="Line 36"/>
            <p:cNvSpPr>
              <a:spLocks noChangeShapeType="1"/>
            </p:cNvSpPr>
            <p:nvPr/>
          </p:nvSpPr>
          <p:spPr bwMode="auto">
            <a:xfrm>
              <a:off x="3424" y="3276"/>
              <a:ext cx="0" cy="3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9" name="Line 37"/>
            <p:cNvSpPr>
              <a:spLocks noChangeShapeType="1"/>
            </p:cNvSpPr>
            <p:nvPr/>
          </p:nvSpPr>
          <p:spPr bwMode="auto">
            <a:xfrm>
              <a:off x="3424" y="3639"/>
              <a:ext cx="0" cy="63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0" name="Line 38"/>
            <p:cNvSpPr>
              <a:spLocks noChangeShapeType="1"/>
            </p:cNvSpPr>
            <p:nvPr/>
          </p:nvSpPr>
          <p:spPr bwMode="auto">
            <a:xfrm>
              <a:off x="3696" y="3276"/>
              <a:ext cx="0" cy="99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1" name="Line 39"/>
            <p:cNvSpPr>
              <a:spLocks noChangeShapeType="1"/>
            </p:cNvSpPr>
            <p:nvPr/>
          </p:nvSpPr>
          <p:spPr bwMode="auto">
            <a:xfrm>
              <a:off x="3969" y="3276"/>
              <a:ext cx="0" cy="10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2" name="Line 40"/>
            <p:cNvSpPr>
              <a:spLocks noChangeShapeType="1"/>
            </p:cNvSpPr>
            <p:nvPr/>
          </p:nvSpPr>
          <p:spPr bwMode="auto">
            <a:xfrm>
              <a:off x="4332" y="3276"/>
              <a:ext cx="0" cy="3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3" name="Line 41"/>
            <p:cNvSpPr>
              <a:spLocks noChangeShapeType="1"/>
            </p:cNvSpPr>
            <p:nvPr/>
          </p:nvSpPr>
          <p:spPr bwMode="auto">
            <a:xfrm>
              <a:off x="4332" y="3276"/>
              <a:ext cx="0" cy="1044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4" name="Line 42"/>
            <p:cNvSpPr>
              <a:spLocks noChangeShapeType="1"/>
            </p:cNvSpPr>
            <p:nvPr/>
          </p:nvSpPr>
          <p:spPr bwMode="auto">
            <a:xfrm>
              <a:off x="4721" y="3276"/>
              <a:ext cx="0" cy="1044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3981" name="AutoShape 45"/>
          <p:cNvSpPr>
            <a:spLocks noChangeArrowheads="1"/>
          </p:cNvSpPr>
          <p:nvPr/>
        </p:nvSpPr>
        <p:spPr bwMode="auto">
          <a:xfrm>
            <a:off x="828675" y="5013325"/>
            <a:ext cx="1727200" cy="431800"/>
          </a:xfrm>
          <a:prstGeom prst="wedgeRectCallout">
            <a:avLst>
              <a:gd name="adj1" fmla="val -25000"/>
              <a:gd name="adj2" fmla="val 4301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/>
              <a:t>二维字符数组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3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23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23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23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23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23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2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8" grpId="0" build="p"/>
      <p:bldP spid="42398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7B7D09F5-897B-454D-B3B1-9D51C43563DA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72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424962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8229600" cy="33797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</a:rPr>
              <a:t>⑵</a:t>
            </a:r>
            <a:r>
              <a:rPr lang="zh-CN" altLang="en-US" sz="2400">
                <a:solidFill>
                  <a:schemeClr val="hlink"/>
                </a:solidFill>
                <a:latin typeface="Times New Roman" pitchFamily="18" charset="0"/>
              </a:rPr>
              <a:t>用指针数组处理多个字符串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若有定义：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char *f[4]= { ″VC″, ″FORTRAN″, ″BASIC″, ″Foxpro″};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此定义还可以写成：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char *f[]= { ″VC″, ″FORTRAN″, ″BASIC″, ″Foxpro″};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则数组</a:t>
            </a:r>
            <a:r>
              <a:rPr lang="en-US" altLang="zh-CN" sz="2400">
                <a:latin typeface="Times New Roman" pitchFamily="18" charset="0"/>
              </a:rPr>
              <a:t>f</a:t>
            </a:r>
            <a:r>
              <a:rPr lang="zh-CN" altLang="en-US" sz="2400">
                <a:latin typeface="Times New Roman" pitchFamily="18" charset="0"/>
              </a:rPr>
              <a:t>中的每个元素都存放着对应的一个字符串的</a:t>
            </a:r>
            <a:r>
              <a:rPr lang="zh-CN" altLang="en-US" sz="2400">
                <a:solidFill>
                  <a:srgbClr val="FF3300"/>
                </a:solidFill>
                <a:latin typeface="Times New Roman" pitchFamily="18" charset="0"/>
              </a:rPr>
              <a:t>首地址</a:t>
            </a:r>
            <a:r>
              <a:rPr lang="zh-CN" altLang="en-US" sz="2400">
                <a:latin typeface="Times New Roman" pitchFamily="18" charset="0"/>
              </a:rPr>
              <a:t>，各字符串依次存入各相应的首地址开始的连续存储单元中。</a:t>
            </a:r>
          </a:p>
        </p:txBody>
      </p:sp>
      <p:grpSp>
        <p:nvGrpSpPr>
          <p:cNvPr id="425001" name="Group 41"/>
          <p:cNvGrpSpPr>
            <a:grpSpLocks/>
          </p:cNvGrpSpPr>
          <p:nvPr/>
        </p:nvGrpSpPr>
        <p:grpSpPr bwMode="auto">
          <a:xfrm>
            <a:off x="827088" y="4005263"/>
            <a:ext cx="5905500" cy="2232025"/>
            <a:chOff x="340" y="2478"/>
            <a:chExt cx="3720" cy="1406"/>
          </a:xfrm>
        </p:grpSpPr>
        <p:sp>
          <p:nvSpPr>
            <p:cNvPr id="87046" name="Rectangle 4"/>
            <p:cNvSpPr>
              <a:spLocks noChangeArrowheads="1"/>
            </p:cNvSpPr>
            <p:nvPr/>
          </p:nvSpPr>
          <p:spPr bwMode="auto">
            <a:xfrm>
              <a:off x="1462" y="2841"/>
              <a:ext cx="2598" cy="336"/>
            </a:xfrm>
            <a:prstGeom prst="rect">
              <a:avLst/>
            </a:prstGeom>
            <a:noFill/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 F    O    R   T    R   A   N    \0</a:t>
              </a:r>
            </a:p>
          </p:txBody>
        </p:sp>
        <p:sp>
          <p:nvSpPr>
            <p:cNvPr id="87047" name="Rectangle 5"/>
            <p:cNvSpPr>
              <a:spLocks noChangeArrowheads="1"/>
            </p:cNvSpPr>
            <p:nvPr/>
          </p:nvSpPr>
          <p:spPr bwMode="auto">
            <a:xfrm>
              <a:off x="1460" y="3182"/>
              <a:ext cx="1829" cy="336"/>
            </a:xfrm>
            <a:prstGeom prst="rect">
              <a:avLst/>
            </a:prstGeom>
            <a:noFill/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 B    A   S     I     C  \0</a:t>
              </a:r>
            </a:p>
          </p:txBody>
        </p:sp>
        <p:sp>
          <p:nvSpPr>
            <p:cNvPr id="87048" name="Rectangle 6"/>
            <p:cNvSpPr>
              <a:spLocks noChangeArrowheads="1"/>
            </p:cNvSpPr>
            <p:nvPr/>
          </p:nvSpPr>
          <p:spPr bwMode="auto">
            <a:xfrm>
              <a:off x="1460" y="3518"/>
              <a:ext cx="2237" cy="336"/>
            </a:xfrm>
            <a:prstGeom prst="rect">
              <a:avLst/>
            </a:prstGeom>
            <a:noFill/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F     o     x     p    r    o   \0</a:t>
              </a:r>
            </a:p>
          </p:txBody>
        </p:sp>
        <p:sp>
          <p:nvSpPr>
            <p:cNvPr id="87049" name="Line 7"/>
            <p:cNvSpPr>
              <a:spLocks noChangeShapeType="1"/>
            </p:cNvSpPr>
            <p:nvPr/>
          </p:nvSpPr>
          <p:spPr bwMode="auto">
            <a:xfrm flipH="1">
              <a:off x="2108" y="2478"/>
              <a:ext cx="1" cy="1376"/>
            </a:xfrm>
            <a:prstGeom prst="line">
              <a:avLst/>
            </a:prstGeom>
            <a:noFill/>
            <a:ln w="12700">
              <a:solidFill>
                <a:srgbClr val="FF66FF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0" name="Line 8"/>
            <p:cNvSpPr>
              <a:spLocks noChangeShapeType="1"/>
            </p:cNvSpPr>
            <p:nvPr/>
          </p:nvSpPr>
          <p:spPr bwMode="auto">
            <a:xfrm flipH="1">
              <a:off x="1784" y="2478"/>
              <a:ext cx="8" cy="1376"/>
            </a:xfrm>
            <a:prstGeom prst="line">
              <a:avLst/>
            </a:prstGeom>
            <a:noFill/>
            <a:ln w="12700">
              <a:solidFill>
                <a:srgbClr val="FF66FF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1" name="Line 9"/>
            <p:cNvSpPr>
              <a:spLocks noChangeShapeType="1"/>
            </p:cNvSpPr>
            <p:nvPr/>
          </p:nvSpPr>
          <p:spPr bwMode="auto">
            <a:xfrm>
              <a:off x="2427" y="2478"/>
              <a:ext cx="17" cy="1388"/>
            </a:xfrm>
            <a:prstGeom prst="line">
              <a:avLst/>
            </a:prstGeom>
            <a:noFill/>
            <a:ln w="12700">
              <a:solidFill>
                <a:srgbClr val="FF66FF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2" name="Rectangle 10"/>
            <p:cNvSpPr>
              <a:spLocks noChangeArrowheads="1"/>
            </p:cNvSpPr>
            <p:nvPr/>
          </p:nvSpPr>
          <p:spPr bwMode="auto">
            <a:xfrm>
              <a:off x="794" y="2841"/>
              <a:ext cx="384" cy="336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7053" name="Rectangle 11"/>
            <p:cNvSpPr>
              <a:spLocks noChangeArrowheads="1"/>
            </p:cNvSpPr>
            <p:nvPr/>
          </p:nvSpPr>
          <p:spPr bwMode="auto">
            <a:xfrm>
              <a:off x="800" y="3182"/>
              <a:ext cx="384" cy="336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7054" name="Rectangle 12"/>
            <p:cNvSpPr>
              <a:spLocks noChangeArrowheads="1"/>
            </p:cNvSpPr>
            <p:nvPr/>
          </p:nvSpPr>
          <p:spPr bwMode="auto">
            <a:xfrm>
              <a:off x="800" y="3518"/>
              <a:ext cx="384" cy="336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7055" name="Line 13"/>
            <p:cNvSpPr>
              <a:spLocks noChangeShapeType="1"/>
            </p:cNvSpPr>
            <p:nvPr/>
          </p:nvSpPr>
          <p:spPr bwMode="auto">
            <a:xfrm>
              <a:off x="1247" y="3386"/>
              <a:ext cx="1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6" name="Text Box 14"/>
            <p:cNvSpPr txBox="1">
              <a:spLocks noChangeArrowheads="1"/>
            </p:cNvSpPr>
            <p:nvPr/>
          </p:nvSpPr>
          <p:spPr bwMode="auto">
            <a:xfrm>
              <a:off x="1238" y="2887"/>
              <a:ext cx="1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400" b="0">
                <a:latin typeface="Times New Roman" pitchFamily="18" charset="0"/>
              </a:endParaRPr>
            </a:p>
          </p:txBody>
        </p:sp>
        <p:sp>
          <p:nvSpPr>
            <p:cNvPr id="87057" name="Text Box 15"/>
            <p:cNvSpPr txBox="1">
              <a:spLocks noChangeArrowheads="1"/>
            </p:cNvSpPr>
            <p:nvPr/>
          </p:nvSpPr>
          <p:spPr bwMode="auto">
            <a:xfrm>
              <a:off x="1202" y="2841"/>
              <a:ext cx="1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400" b="0">
                <a:latin typeface="Times New Roman" pitchFamily="18" charset="0"/>
              </a:endParaRPr>
            </a:p>
          </p:txBody>
        </p:sp>
        <p:sp>
          <p:nvSpPr>
            <p:cNvPr id="87058" name="Line 16"/>
            <p:cNvSpPr>
              <a:spLocks noChangeShapeType="1"/>
            </p:cNvSpPr>
            <p:nvPr/>
          </p:nvSpPr>
          <p:spPr bwMode="auto">
            <a:xfrm>
              <a:off x="1202" y="3068"/>
              <a:ext cx="1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9" name="Text Box 17"/>
            <p:cNvSpPr txBox="1">
              <a:spLocks noChangeArrowheads="1"/>
            </p:cNvSpPr>
            <p:nvPr/>
          </p:nvSpPr>
          <p:spPr bwMode="auto">
            <a:xfrm>
              <a:off x="1157" y="2523"/>
              <a:ext cx="1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400" b="0">
                <a:latin typeface="Times New Roman" pitchFamily="18" charset="0"/>
              </a:endParaRPr>
            </a:p>
          </p:txBody>
        </p:sp>
        <p:sp>
          <p:nvSpPr>
            <p:cNvPr id="87060" name="Text Box 18"/>
            <p:cNvSpPr txBox="1">
              <a:spLocks noChangeArrowheads="1"/>
            </p:cNvSpPr>
            <p:nvPr/>
          </p:nvSpPr>
          <p:spPr bwMode="auto">
            <a:xfrm>
              <a:off x="1202" y="2841"/>
              <a:ext cx="1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400" b="0">
                <a:latin typeface="Times New Roman" pitchFamily="18" charset="0"/>
              </a:endParaRPr>
            </a:p>
          </p:txBody>
        </p:sp>
        <p:sp>
          <p:nvSpPr>
            <p:cNvPr id="87061" name="Line 19"/>
            <p:cNvSpPr>
              <a:spLocks noChangeShapeType="1"/>
            </p:cNvSpPr>
            <p:nvPr/>
          </p:nvSpPr>
          <p:spPr bwMode="auto">
            <a:xfrm>
              <a:off x="1226" y="3068"/>
              <a:ext cx="1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2" name="Text Box 20"/>
            <p:cNvSpPr txBox="1">
              <a:spLocks noChangeArrowheads="1"/>
            </p:cNvSpPr>
            <p:nvPr/>
          </p:nvSpPr>
          <p:spPr bwMode="auto">
            <a:xfrm>
              <a:off x="1157" y="2523"/>
              <a:ext cx="1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400" b="0">
                <a:latin typeface="Times New Roman" pitchFamily="18" charset="0"/>
              </a:endParaRPr>
            </a:p>
          </p:txBody>
        </p:sp>
        <p:sp>
          <p:nvSpPr>
            <p:cNvPr id="87063" name="Line 21"/>
            <p:cNvSpPr>
              <a:spLocks noChangeShapeType="1"/>
            </p:cNvSpPr>
            <p:nvPr/>
          </p:nvSpPr>
          <p:spPr bwMode="auto">
            <a:xfrm>
              <a:off x="1247" y="3703"/>
              <a:ext cx="1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4" name="Text Box 22"/>
            <p:cNvSpPr txBox="1">
              <a:spLocks noChangeArrowheads="1"/>
            </p:cNvSpPr>
            <p:nvPr/>
          </p:nvSpPr>
          <p:spPr bwMode="auto">
            <a:xfrm>
              <a:off x="1202" y="3158"/>
              <a:ext cx="1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400" b="0">
                <a:latin typeface="Times New Roman" pitchFamily="18" charset="0"/>
              </a:endParaRPr>
            </a:p>
          </p:txBody>
        </p:sp>
        <p:sp>
          <p:nvSpPr>
            <p:cNvPr id="87065" name="Text Box 23"/>
            <p:cNvSpPr txBox="1">
              <a:spLocks noChangeArrowheads="1"/>
            </p:cNvSpPr>
            <p:nvPr/>
          </p:nvSpPr>
          <p:spPr bwMode="auto">
            <a:xfrm>
              <a:off x="1157" y="2840"/>
              <a:ext cx="1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400" b="0">
                <a:latin typeface="Times New Roman" pitchFamily="18" charset="0"/>
              </a:endParaRPr>
            </a:p>
          </p:txBody>
        </p:sp>
        <p:sp>
          <p:nvSpPr>
            <p:cNvPr id="87066" name="Rectangle 24"/>
            <p:cNvSpPr>
              <a:spLocks noChangeArrowheads="1"/>
            </p:cNvSpPr>
            <p:nvPr/>
          </p:nvSpPr>
          <p:spPr bwMode="auto">
            <a:xfrm>
              <a:off x="355" y="2524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f[0]</a:t>
              </a:r>
            </a:p>
          </p:txBody>
        </p:sp>
        <p:sp>
          <p:nvSpPr>
            <p:cNvPr id="87067" name="Rectangle 25"/>
            <p:cNvSpPr>
              <a:spLocks noChangeArrowheads="1"/>
            </p:cNvSpPr>
            <p:nvPr/>
          </p:nvSpPr>
          <p:spPr bwMode="auto">
            <a:xfrm>
              <a:off x="340" y="2887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f[1]</a:t>
              </a:r>
            </a:p>
          </p:txBody>
        </p:sp>
        <p:sp>
          <p:nvSpPr>
            <p:cNvPr id="87068" name="Rectangle 26"/>
            <p:cNvSpPr>
              <a:spLocks noChangeArrowheads="1"/>
            </p:cNvSpPr>
            <p:nvPr/>
          </p:nvSpPr>
          <p:spPr bwMode="auto">
            <a:xfrm>
              <a:off x="340" y="3204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f[2]</a:t>
              </a:r>
            </a:p>
          </p:txBody>
        </p:sp>
        <p:sp>
          <p:nvSpPr>
            <p:cNvPr id="87069" name="Rectangle 27"/>
            <p:cNvSpPr>
              <a:spLocks noChangeArrowheads="1"/>
            </p:cNvSpPr>
            <p:nvPr/>
          </p:nvSpPr>
          <p:spPr bwMode="auto">
            <a:xfrm>
              <a:off x="794" y="2524"/>
              <a:ext cx="384" cy="336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7070" name="Rectangle 28"/>
            <p:cNvSpPr>
              <a:spLocks noChangeArrowheads="1"/>
            </p:cNvSpPr>
            <p:nvPr/>
          </p:nvSpPr>
          <p:spPr bwMode="auto">
            <a:xfrm>
              <a:off x="340" y="3567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f[3]</a:t>
              </a:r>
            </a:p>
          </p:txBody>
        </p:sp>
        <p:sp>
          <p:nvSpPr>
            <p:cNvPr id="87071" name="Rectangle 29"/>
            <p:cNvSpPr>
              <a:spLocks noChangeArrowheads="1"/>
            </p:cNvSpPr>
            <p:nvPr/>
          </p:nvSpPr>
          <p:spPr bwMode="auto">
            <a:xfrm>
              <a:off x="1465" y="2478"/>
              <a:ext cx="961" cy="362"/>
            </a:xfrm>
            <a:prstGeom prst="rect">
              <a:avLst/>
            </a:prstGeom>
            <a:noFill/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V    C    \0</a:t>
              </a:r>
            </a:p>
          </p:txBody>
        </p:sp>
        <p:sp>
          <p:nvSpPr>
            <p:cNvPr id="87072" name="Line 30"/>
            <p:cNvSpPr>
              <a:spLocks noChangeShapeType="1"/>
            </p:cNvSpPr>
            <p:nvPr/>
          </p:nvSpPr>
          <p:spPr bwMode="auto">
            <a:xfrm>
              <a:off x="1247" y="2705"/>
              <a:ext cx="1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3" name="Line 35"/>
            <p:cNvSpPr>
              <a:spLocks noChangeShapeType="1"/>
            </p:cNvSpPr>
            <p:nvPr/>
          </p:nvSpPr>
          <p:spPr bwMode="auto">
            <a:xfrm>
              <a:off x="2744" y="2840"/>
              <a:ext cx="0" cy="3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4" name="Line 36"/>
            <p:cNvSpPr>
              <a:spLocks noChangeShapeType="1"/>
            </p:cNvSpPr>
            <p:nvPr/>
          </p:nvSpPr>
          <p:spPr bwMode="auto">
            <a:xfrm>
              <a:off x="2744" y="3203"/>
              <a:ext cx="0" cy="63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5" name="Line 37"/>
            <p:cNvSpPr>
              <a:spLocks noChangeShapeType="1"/>
            </p:cNvSpPr>
            <p:nvPr/>
          </p:nvSpPr>
          <p:spPr bwMode="auto">
            <a:xfrm>
              <a:off x="3016" y="2840"/>
              <a:ext cx="0" cy="99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6" name="Line 38"/>
            <p:cNvSpPr>
              <a:spLocks noChangeShapeType="1"/>
            </p:cNvSpPr>
            <p:nvPr/>
          </p:nvSpPr>
          <p:spPr bwMode="auto">
            <a:xfrm>
              <a:off x="3289" y="2840"/>
              <a:ext cx="0" cy="10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7" name="Line 39"/>
            <p:cNvSpPr>
              <a:spLocks noChangeShapeType="1"/>
            </p:cNvSpPr>
            <p:nvPr/>
          </p:nvSpPr>
          <p:spPr bwMode="auto">
            <a:xfrm>
              <a:off x="3652" y="2840"/>
              <a:ext cx="0" cy="3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5000" name="Text Box 40"/>
          <p:cNvSpPr txBox="1">
            <a:spLocks noChangeArrowheads="1"/>
          </p:cNvSpPr>
          <p:nvPr/>
        </p:nvSpPr>
        <p:spPr bwMode="auto">
          <a:xfrm>
            <a:off x="6588125" y="5661025"/>
            <a:ext cx="2555875" cy="4572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0">
                <a:latin typeface="Times New Roman" pitchFamily="18" charset="0"/>
              </a:rPr>
              <a:t>节省内存空间！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2" grpId="0" animBg="1"/>
      <p:bldP spid="42500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ED4FC9F9-7B96-4C3E-9390-882BE376E22B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73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425986" name="Rectangle 2"/>
          <p:cNvSpPr>
            <a:spLocks noChangeArrowheads="1"/>
          </p:cNvSpPr>
          <p:nvPr/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/>
            <a:r>
              <a:rPr kumimoji="0" lang="en-US" altLang="zh-CN" b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kumimoji="0" lang="zh-CN" altLang="en-US">
                <a:solidFill>
                  <a:schemeClr val="hlink"/>
                </a:solidFill>
                <a:latin typeface="Times New Roman" pitchFamily="18" charset="0"/>
              </a:rPr>
              <a:t>例</a:t>
            </a:r>
            <a:r>
              <a:rPr kumimoji="0" lang="en-US" altLang="zh-CN">
                <a:solidFill>
                  <a:schemeClr val="hlink"/>
                </a:solidFill>
                <a:latin typeface="Times New Roman" pitchFamily="18" charset="0"/>
              </a:rPr>
              <a:t>9-17</a:t>
            </a:r>
            <a:r>
              <a:rPr kumimoji="0" lang="en-US" altLang="zh-CN" b="0">
                <a:solidFill>
                  <a:schemeClr val="hlink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425987" name="Rectangle 3"/>
          <p:cNvSpPr>
            <a:spLocks noChangeArrowheads="1"/>
          </p:cNvSpPr>
          <p:nvPr/>
        </p:nvSpPr>
        <p:spPr bwMode="auto">
          <a:xfrm>
            <a:off x="439079" y="1268413"/>
            <a:ext cx="8748464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/>
            <a:r>
              <a:rPr kumimoji="0" lang="en-US" altLang="zh-CN" sz="2400" dirty="0"/>
              <a:t>#include &lt;</a:t>
            </a:r>
            <a:r>
              <a:rPr kumimoji="0" lang="en-US" altLang="zh-CN" sz="2400" dirty="0" err="1"/>
              <a:t>stdio.h</a:t>
            </a:r>
            <a:r>
              <a:rPr kumimoji="0" lang="en-US" altLang="zh-CN" sz="2400" dirty="0"/>
              <a:t>&gt;</a:t>
            </a:r>
          </a:p>
          <a:p>
            <a:pPr marL="342900" indent="-342900" algn="l"/>
            <a:r>
              <a:rPr kumimoji="0" lang="en-US" altLang="zh-CN" sz="2400" dirty="0"/>
              <a:t>main( )</a:t>
            </a:r>
          </a:p>
          <a:p>
            <a:pPr marL="342900" indent="-342900" algn="l"/>
            <a:r>
              <a:rPr kumimoji="0" lang="en-US" altLang="zh-CN" sz="2400" dirty="0"/>
              <a:t>{</a:t>
            </a:r>
          </a:p>
          <a:p>
            <a:pPr marL="342900" indent="-342900" algn="l"/>
            <a:r>
              <a:rPr kumimoji="0" lang="en-US" altLang="zh-CN" sz="2400" dirty="0"/>
              <a:t>   char  *s[4]={"</a:t>
            </a:r>
            <a:r>
              <a:rPr kumimoji="0" lang="en-US" altLang="zh-CN" sz="2400" dirty="0" err="1"/>
              <a:t>dog","cat</a:t>
            </a:r>
            <a:r>
              <a:rPr kumimoji="0" lang="en-US" altLang="zh-CN" sz="2400" dirty="0"/>
              <a:t>" , "pig", "all animals"};</a:t>
            </a:r>
          </a:p>
          <a:p>
            <a:pPr marL="342900" indent="-342900" algn="l"/>
            <a:r>
              <a:rPr kumimoji="0" lang="en-US" altLang="zh-CN" sz="2400" dirty="0"/>
              <a:t>   </a:t>
            </a:r>
            <a:r>
              <a:rPr kumimoji="0" lang="en-US" altLang="zh-CN" sz="2400" dirty="0" err="1"/>
              <a:t>int</a:t>
            </a:r>
            <a:r>
              <a:rPr kumimoji="0" lang="en-US" altLang="zh-CN" sz="2400" dirty="0"/>
              <a:t>  i;</a:t>
            </a:r>
          </a:p>
          <a:p>
            <a:pPr marL="342900" indent="-342900" algn="l"/>
            <a:r>
              <a:rPr kumimoji="0" lang="en-US" altLang="zh-CN" sz="2400" dirty="0"/>
              <a:t>   for (i=0; i &lt;4;  i++)</a:t>
            </a:r>
          </a:p>
          <a:p>
            <a:pPr marL="342900" indent="-342900" algn="l"/>
            <a:r>
              <a:rPr kumimoji="0" lang="en-US" altLang="zh-CN" sz="2400" dirty="0"/>
              <a:t>       </a:t>
            </a:r>
            <a:r>
              <a:rPr kumimoji="0" lang="en-US" altLang="zh-CN" sz="2400" dirty="0" err="1"/>
              <a:t>printf</a:t>
            </a:r>
            <a:r>
              <a:rPr kumimoji="0" lang="en-US" altLang="zh-CN" sz="2400" dirty="0"/>
              <a:t>("%s\n", s[i]);</a:t>
            </a:r>
          </a:p>
          <a:p>
            <a:pPr marL="342900" indent="-342900" algn="l"/>
            <a:r>
              <a:rPr kumimoji="0" lang="en-US" altLang="zh-CN" sz="2400" dirty="0"/>
              <a:t> }</a:t>
            </a:r>
          </a:p>
        </p:txBody>
      </p:sp>
      <p:sp>
        <p:nvSpPr>
          <p:cNvPr id="425988" name="AutoShape 4"/>
          <p:cNvSpPr>
            <a:spLocks noChangeArrowheads="1"/>
          </p:cNvSpPr>
          <p:nvPr/>
        </p:nvSpPr>
        <p:spPr bwMode="auto">
          <a:xfrm>
            <a:off x="5292725" y="765175"/>
            <a:ext cx="2871788" cy="1439863"/>
          </a:xfrm>
          <a:prstGeom prst="wedgeRoundRectCallout">
            <a:avLst>
              <a:gd name="adj1" fmla="val -142293"/>
              <a:gd name="adj2" fmla="val 65292"/>
              <a:gd name="adj3" fmla="val 16667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>
                <a:latin typeface="Times New Roman" pitchFamily="18" charset="0"/>
              </a:rPr>
              <a:t>指针数组</a:t>
            </a:r>
            <a:r>
              <a:rPr lang="en-US" altLang="zh-CN" sz="2400">
                <a:latin typeface="Times New Roman" pitchFamily="18" charset="0"/>
              </a:rPr>
              <a:t>S</a:t>
            </a:r>
            <a:r>
              <a:rPr lang="zh-CN" altLang="en-US" sz="2400">
                <a:latin typeface="Times New Roman" pitchFamily="18" charset="0"/>
              </a:rPr>
              <a:t>各元素的内容是指向各字符串的首地址。</a:t>
            </a:r>
          </a:p>
          <a:p>
            <a:pPr algn="l"/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6156325" y="3933825"/>
            <a:ext cx="2663825" cy="26193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3000"/>
              <a:t>运行结果：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3000"/>
              <a:t>dog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3000"/>
              <a:t>cat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3000"/>
              <a:t>pig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3000"/>
              <a:t>all animals</a:t>
            </a:r>
          </a:p>
        </p:txBody>
      </p:sp>
      <p:sp>
        <p:nvSpPr>
          <p:cNvPr id="425990" name="AutoShape 6"/>
          <p:cNvSpPr>
            <a:spLocks noChangeArrowheads="1"/>
          </p:cNvSpPr>
          <p:nvPr/>
        </p:nvSpPr>
        <p:spPr bwMode="auto">
          <a:xfrm>
            <a:off x="1908175" y="5445125"/>
            <a:ext cx="2808288" cy="504825"/>
          </a:xfrm>
          <a:prstGeom prst="wedgeRectCallout">
            <a:avLst>
              <a:gd name="adj1" fmla="val 33439"/>
              <a:gd name="adj2" fmla="val -337154"/>
            </a:avLst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/>
              <a:t>还可以是：*</a:t>
            </a:r>
            <a:r>
              <a:rPr lang="en-US" altLang="zh-CN" sz="2400"/>
              <a:t>(s+i)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6" grpId="0" autoUpdateAnimBg="0"/>
      <p:bldP spid="425987" grpId="0" build="p"/>
      <p:bldP spid="425988" grpId="0" animBg="1" autoUpdateAnimBg="0"/>
      <p:bldP spid="425989" grpId="0" animBg="1"/>
      <p:bldP spid="42599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540DD677-7808-4A2B-BD94-023B10272B51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74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351837" cy="503237"/>
          </a:xfrm>
        </p:spPr>
        <p:txBody>
          <a:bodyPr/>
          <a:lstStyle/>
          <a:p>
            <a:pPr>
              <a:defRPr/>
            </a:pPr>
            <a:r>
              <a:rPr lang="zh-CN" altLang="en-US" sz="2800"/>
              <a:t>例</a:t>
            </a:r>
            <a:r>
              <a:rPr lang="en-US" altLang="zh-CN" sz="2800"/>
              <a:t>9-18 </a:t>
            </a:r>
            <a:r>
              <a:rPr lang="zh-CN" altLang="en-US" sz="2800"/>
              <a:t>将</a:t>
            </a:r>
            <a:r>
              <a:rPr lang="en-US" altLang="zh-CN" sz="2800"/>
              <a:t>5</a:t>
            </a:r>
            <a:r>
              <a:rPr lang="zh-CN" altLang="en-US" sz="2800"/>
              <a:t>个字符串从小到大排序后输出。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765175"/>
            <a:ext cx="8280400" cy="56880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600" b="1" dirty="0">
                <a:solidFill>
                  <a:srgbClr val="CC3300"/>
                </a:solidFill>
                <a:latin typeface="Times New Roman" pitchFamily="18" charset="0"/>
              </a:rPr>
              <a:t>/*</a:t>
            </a:r>
            <a:r>
              <a:rPr lang="zh-CN" altLang="en-US" sz="2600" b="1" dirty="0">
                <a:solidFill>
                  <a:srgbClr val="CC3300"/>
                </a:solidFill>
                <a:latin typeface="Times New Roman" pitchFamily="18" charset="0"/>
              </a:rPr>
              <a:t>用指针数组实现将</a:t>
            </a:r>
            <a:r>
              <a:rPr lang="en-US" altLang="zh-CN" sz="2600" b="1" dirty="0">
                <a:solidFill>
                  <a:srgbClr val="CC3300"/>
                </a:solidFill>
                <a:latin typeface="Times New Roman" pitchFamily="18" charset="0"/>
              </a:rPr>
              <a:t>5</a:t>
            </a:r>
            <a:r>
              <a:rPr lang="zh-CN" altLang="en-US" sz="2600" b="1" dirty="0">
                <a:solidFill>
                  <a:srgbClr val="CC3300"/>
                </a:solidFill>
                <a:latin typeface="Times New Roman" pitchFamily="18" charset="0"/>
              </a:rPr>
              <a:t>个字符串从小到大排序后输出*</a:t>
            </a:r>
            <a:r>
              <a:rPr lang="en-US" altLang="zh-CN" sz="2600" b="1" dirty="0">
                <a:solidFill>
                  <a:srgbClr val="CC3300"/>
                </a:solidFill>
                <a:latin typeface="Times New Roman" pitchFamily="18" charset="0"/>
              </a:rPr>
              <a:t>/</a:t>
            </a:r>
          </a:p>
          <a:p>
            <a:pPr>
              <a:buFontTx/>
              <a:buNone/>
            </a:pPr>
            <a:r>
              <a:rPr lang="en-US" altLang="zh-CN" sz="2600" b="1" dirty="0">
                <a:latin typeface="Times New Roman" pitchFamily="18" charset="0"/>
              </a:rPr>
              <a:t>#include “</a:t>
            </a:r>
            <a:r>
              <a:rPr lang="en-US" altLang="zh-CN" sz="2600" b="1" dirty="0" err="1">
                <a:latin typeface="Times New Roman" pitchFamily="18" charset="0"/>
              </a:rPr>
              <a:t>stdio.h</a:t>
            </a:r>
            <a:r>
              <a:rPr lang="en-US" altLang="zh-CN" sz="2600" b="1" dirty="0">
                <a:latin typeface="Times New Roman" pitchFamily="18" charset="0"/>
              </a:rPr>
              <a:t>”</a:t>
            </a:r>
          </a:p>
          <a:p>
            <a:pPr>
              <a:buFontTx/>
              <a:buNone/>
            </a:pPr>
            <a:r>
              <a:rPr lang="en-US" altLang="zh-CN" sz="2600" b="1" dirty="0">
                <a:latin typeface="Times New Roman" pitchFamily="18" charset="0"/>
              </a:rPr>
              <a:t>#include “</a:t>
            </a:r>
            <a:r>
              <a:rPr lang="en-US" altLang="zh-CN" sz="2600" b="1" dirty="0" err="1">
                <a:latin typeface="Times New Roman" pitchFamily="18" charset="0"/>
              </a:rPr>
              <a:t>string.h</a:t>
            </a:r>
            <a:r>
              <a:rPr lang="en-US" altLang="zh-CN" sz="2600" b="1" dirty="0">
                <a:latin typeface="Times New Roman" pitchFamily="18" charset="0"/>
              </a:rPr>
              <a:t>”</a:t>
            </a:r>
          </a:p>
          <a:p>
            <a:pPr>
              <a:buFontTx/>
              <a:buNone/>
            </a:pPr>
            <a:r>
              <a:rPr lang="en-US" altLang="zh-CN" sz="2600" b="1" dirty="0">
                <a:latin typeface="Times New Roman" pitchFamily="18" charset="0"/>
              </a:rPr>
              <a:t>void main()</a:t>
            </a:r>
          </a:p>
          <a:p>
            <a:pPr>
              <a:buFontTx/>
              <a:buNone/>
            </a:pPr>
            <a:r>
              <a:rPr lang="en-US" altLang="zh-CN" sz="2600" b="1" dirty="0">
                <a:latin typeface="Times New Roman" pitchFamily="18" charset="0"/>
              </a:rPr>
              <a:t>{  </a:t>
            </a:r>
          </a:p>
          <a:p>
            <a:pPr>
              <a:buFontTx/>
              <a:buNone/>
            </a:pPr>
            <a:r>
              <a:rPr lang="en-US" altLang="zh-CN" sz="2600" b="1" dirty="0">
                <a:latin typeface="Times New Roman" pitchFamily="18" charset="0"/>
              </a:rPr>
              <a:t>      </a:t>
            </a:r>
            <a:r>
              <a:rPr lang="en-US" altLang="zh-CN" sz="2600" b="1" dirty="0" err="1">
                <a:latin typeface="Times New Roman" pitchFamily="18" charset="0"/>
              </a:rPr>
              <a:t>int</a:t>
            </a:r>
            <a:r>
              <a:rPr lang="en-US" altLang="zh-CN" sz="2600" b="1" dirty="0">
                <a:latin typeface="Times New Roman" pitchFamily="18" charset="0"/>
              </a:rPr>
              <a:t> i;</a:t>
            </a:r>
          </a:p>
          <a:p>
            <a:pPr>
              <a:buFontTx/>
              <a:buNone/>
            </a:pPr>
            <a:r>
              <a:rPr lang="en-US" altLang="zh-CN" sz="2600" b="1" dirty="0">
                <a:latin typeface="Times New Roman" pitchFamily="18" charset="0"/>
              </a:rPr>
              <a:t>      char *p[]={“</a:t>
            </a:r>
            <a:r>
              <a:rPr lang="en-US" altLang="zh-CN" sz="2600" b="1" dirty="0" err="1">
                <a:latin typeface="Times New Roman" pitchFamily="18" charset="0"/>
              </a:rPr>
              <a:t>red”,”blue”,”yellow”,”green</a:t>
            </a:r>
            <a:r>
              <a:rPr lang="en-US" altLang="zh-CN" sz="2600" b="1" dirty="0">
                <a:latin typeface="Times New Roman" pitchFamily="18" charset="0"/>
              </a:rPr>
              <a:t>”};</a:t>
            </a:r>
          </a:p>
          <a:p>
            <a:pPr>
              <a:buFontTx/>
              <a:buNone/>
            </a:pPr>
            <a:r>
              <a:rPr lang="en-US" altLang="zh-CN" sz="2600" b="1" dirty="0">
                <a:latin typeface="Times New Roman" pitchFamily="18" charset="0"/>
              </a:rPr>
              <a:t>      void  </a:t>
            </a:r>
            <a:r>
              <a:rPr lang="en-US" altLang="zh-CN" sz="2600" b="1" dirty="0" err="1">
                <a:latin typeface="Times New Roman" pitchFamily="18" charset="0"/>
              </a:rPr>
              <a:t>fsort</a:t>
            </a:r>
            <a:r>
              <a:rPr lang="en-US" altLang="zh-CN" sz="2600" b="1" dirty="0">
                <a:latin typeface="Times New Roman" pitchFamily="18" charset="0"/>
              </a:rPr>
              <a:t>(char *</a:t>
            </a:r>
            <a:r>
              <a:rPr lang="en-US" altLang="zh-CN" sz="2600" b="1" dirty="0" err="1">
                <a:latin typeface="Times New Roman" pitchFamily="18" charset="0"/>
              </a:rPr>
              <a:t>clolor</a:t>
            </a:r>
            <a:r>
              <a:rPr lang="en-US" altLang="zh-CN" sz="2600" b="1" dirty="0">
                <a:latin typeface="Times New Roman" pitchFamily="18" charset="0"/>
              </a:rPr>
              <a:t>[],</a:t>
            </a:r>
            <a:r>
              <a:rPr lang="en-US" altLang="zh-CN" sz="2600" b="1" dirty="0" err="1">
                <a:latin typeface="Times New Roman" pitchFamily="18" charset="0"/>
              </a:rPr>
              <a:t>int</a:t>
            </a:r>
            <a:r>
              <a:rPr lang="en-US" altLang="zh-CN" sz="2600" b="1" dirty="0">
                <a:latin typeface="Times New Roman" pitchFamily="18" charset="0"/>
              </a:rPr>
              <a:t> n);</a:t>
            </a:r>
          </a:p>
          <a:p>
            <a:pPr>
              <a:buFontTx/>
              <a:buNone/>
            </a:pPr>
            <a:r>
              <a:rPr lang="en-US" altLang="zh-CN" sz="2600" b="1" dirty="0">
                <a:latin typeface="Times New Roman" pitchFamily="18" charset="0"/>
              </a:rPr>
              <a:t>      </a:t>
            </a:r>
            <a:r>
              <a:rPr lang="en-US" altLang="zh-CN" sz="2600" b="1" dirty="0" err="1">
                <a:latin typeface="Times New Roman" pitchFamily="18" charset="0"/>
              </a:rPr>
              <a:t>fsort</a:t>
            </a:r>
            <a:r>
              <a:rPr lang="en-US" altLang="zh-CN" sz="2600" b="1" dirty="0">
                <a:latin typeface="Times New Roman" pitchFamily="18" charset="0"/>
              </a:rPr>
              <a:t>(p,4);                           </a:t>
            </a:r>
            <a:r>
              <a:rPr lang="en-US" altLang="zh-CN" sz="2600" b="1" dirty="0">
                <a:solidFill>
                  <a:srgbClr val="000066"/>
                </a:solidFill>
                <a:latin typeface="Times New Roman" pitchFamily="18" charset="0"/>
              </a:rPr>
              <a:t>/*   </a:t>
            </a:r>
            <a:r>
              <a:rPr lang="zh-CN" altLang="en-US" sz="2600" b="1" dirty="0">
                <a:solidFill>
                  <a:srgbClr val="000066"/>
                </a:solidFill>
                <a:latin typeface="Times New Roman" pitchFamily="18" charset="0"/>
              </a:rPr>
              <a:t>调用函数   *</a:t>
            </a:r>
            <a:r>
              <a:rPr lang="en-US" altLang="zh-CN" sz="2600" b="1" dirty="0">
                <a:solidFill>
                  <a:srgbClr val="000066"/>
                </a:solidFill>
                <a:latin typeface="Times New Roman" pitchFamily="18" charset="0"/>
              </a:rPr>
              <a:t>/</a:t>
            </a:r>
          </a:p>
          <a:p>
            <a:pPr>
              <a:buFontTx/>
              <a:buNone/>
            </a:pPr>
            <a:r>
              <a:rPr lang="en-US" altLang="zh-CN" sz="2600" b="1" dirty="0">
                <a:latin typeface="Times New Roman" pitchFamily="18" charset="0"/>
              </a:rPr>
              <a:t>      for(i=0;i&lt;4;i++)</a:t>
            </a:r>
          </a:p>
          <a:p>
            <a:pPr>
              <a:buFontTx/>
              <a:buNone/>
            </a:pPr>
            <a:r>
              <a:rPr lang="en-US" altLang="zh-CN" sz="2600" b="1" dirty="0">
                <a:latin typeface="Times New Roman" pitchFamily="18" charset="0"/>
              </a:rPr>
              <a:t>              </a:t>
            </a:r>
            <a:r>
              <a:rPr lang="en-US" altLang="zh-CN" sz="2600" b="1" dirty="0" err="1">
                <a:latin typeface="Times New Roman" pitchFamily="18" charset="0"/>
              </a:rPr>
              <a:t>printf</a:t>
            </a:r>
            <a:r>
              <a:rPr lang="en-US" altLang="zh-CN" sz="2600" b="1" dirty="0">
                <a:latin typeface="Times New Roman" pitchFamily="18" charset="0"/>
              </a:rPr>
              <a:t>(“%s\</a:t>
            </a:r>
            <a:r>
              <a:rPr lang="en-US" altLang="zh-CN" sz="2600" b="1" dirty="0" err="1">
                <a:latin typeface="Times New Roman" pitchFamily="18" charset="0"/>
              </a:rPr>
              <a:t>n”,p</a:t>
            </a:r>
            <a:r>
              <a:rPr lang="en-US" altLang="zh-CN" sz="2600" b="1" dirty="0">
                <a:latin typeface="Times New Roman" pitchFamily="18" charset="0"/>
              </a:rPr>
              <a:t>[i]);</a:t>
            </a:r>
          </a:p>
          <a:p>
            <a:pPr>
              <a:buFontTx/>
              <a:buNone/>
            </a:pPr>
            <a:r>
              <a:rPr lang="en-US" altLang="zh-CN" sz="2600" b="1" dirty="0">
                <a:latin typeface="Times New Roman" pitchFamily="18" charset="0"/>
              </a:rPr>
              <a:t>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2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2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E5FC0E79-B90E-4243-866B-94542F809467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75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60350"/>
            <a:ext cx="8424862" cy="51847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CC3300"/>
                </a:solidFill>
                <a:latin typeface="Times New Roman" pitchFamily="18" charset="0"/>
              </a:rPr>
              <a:t>/*  </a:t>
            </a:r>
            <a:r>
              <a:rPr lang="zh-CN" altLang="en-US" sz="2400" b="1">
                <a:solidFill>
                  <a:srgbClr val="CC3300"/>
                </a:solidFill>
                <a:latin typeface="Times New Roman" pitchFamily="18" charset="0"/>
              </a:rPr>
              <a:t>使用冒泡法实现字符串从小到大排序  *</a:t>
            </a:r>
            <a:r>
              <a:rPr lang="en-US" altLang="zh-CN" sz="2400" b="1">
                <a:solidFill>
                  <a:srgbClr val="CC3300"/>
                </a:solidFill>
                <a:latin typeface="Times New Roman" pitchFamily="18" charset="0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itchFamily="18" charset="0"/>
              </a:rPr>
              <a:t>void fsort(char *color[],int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itchFamily="18" charset="0"/>
              </a:rPr>
              <a:t>    int k,j;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itchFamily="18" charset="0"/>
              </a:rPr>
              <a:t>    char *temp;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itchFamily="18" charset="0"/>
              </a:rPr>
              <a:t>    for(k=1;k&lt;n;k++)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itchFamily="18" charset="0"/>
              </a:rPr>
              <a:t>        for(j=0;j&lt;n-k;j++)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itchFamily="18" charset="0"/>
              </a:rPr>
              <a:t>             if(strcmp(color[j], color[j+1])&gt;0)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itchFamily="18" charset="0"/>
              </a:rPr>
              <a:t>            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itchFamily="18" charset="0"/>
              </a:rPr>
              <a:t>                  temp=color[j];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itchFamily="18" charset="0"/>
              </a:rPr>
              <a:t>                  color[j]=color[j+1];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itchFamily="18" charset="0"/>
              </a:rPr>
              <a:t>                  color[j+1]=temp;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itchFamily="18" charset="0"/>
              </a:rPr>
              <a:t>      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433167" name="Line 15"/>
          <p:cNvSpPr>
            <a:spLocks noChangeShapeType="1"/>
          </p:cNvSpPr>
          <p:nvPr/>
        </p:nvSpPr>
        <p:spPr bwMode="auto">
          <a:xfrm flipV="1">
            <a:off x="4932363" y="5157788"/>
            <a:ext cx="647700" cy="863600"/>
          </a:xfrm>
          <a:prstGeom prst="line">
            <a:avLst/>
          </a:prstGeom>
          <a:noFill/>
          <a:ln w="28575" cap="sq">
            <a:solidFill>
              <a:srgbClr val="CC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17" name="Text Box 19"/>
          <p:cNvSpPr txBox="1">
            <a:spLocks noChangeArrowheads="1"/>
          </p:cNvSpPr>
          <p:nvPr/>
        </p:nvSpPr>
        <p:spPr bwMode="auto">
          <a:xfrm>
            <a:off x="5181600" y="4926013"/>
            <a:ext cx="22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433173" name="Line 21"/>
          <p:cNvSpPr>
            <a:spLocks noChangeShapeType="1"/>
          </p:cNvSpPr>
          <p:nvPr/>
        </p:nvSpPr>
        <p:spPr bwMode="auto">
          <a:xfrm>
            <a:off x="4932363" y="5516563"/>
            <a:ext cx="647700" cy="865187"/>
          </a:xfrm>
          <a:prstGeom prst="line">
            <a:avLst/>
          </a:prstGeom>
          <a:noFill/>
          <a:ln w="28575" cap="sq">
            <a:solidFill>
              <a:srgbClr val="00FF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19" name="Text Box 22"/>
          <p:cNvSpPr txBox="1">
            <a:spLocks noChangeArrowheads="1"/>
          </p:cNvSpPr>
          <p:nvPr/>
        </p:nvSpPr>
        <p:spPr bwMode="auto">
          <a:xfrm>
            <a:off x="5181600" y="4926013"/>
            <a:ext cx="22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433175" name="Line 23"/>
          <p:cNvSpPr>
            <a:spLocks noChangeShapeType="1"/>
          </p:cNvSpPr>
          <p:nvPr/>
        </p:nvSpPr>
        <p:spPr bwMode="auto">
          <a:xfrm flipV="1">
            <a:off x="4932363" y="6021388"/>
            <a:ext cx="649287" cy="360362"/>
          </a:xfrm>
          <a:prstGeom prst="line">
            <a:avLst/>
          </a:prstGeom>
          <a:noFill/>
          <a:ln w="28575" cap="sq">
            <a:solidFill>
              <a:srgbClr val="FF99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33190" name="Group 38"/>
          <p:cNvGrpSpPr>
            <a:grpSpLocks/>
          </p:cNvGrpSpPr>
          <p:nvPr/>
        </p:nvGrpSpPr>
        <p:grpSpPr bwMode="auto">
          <a:xfrm>
            <a:off x="3635375" y="4927600"/>
            <a:ext cx="1295400" cy="1792288"/>
            <a:chOff x="2472" y="3104"/>
            <a:chExt cx="816" cy="1129"/>
          </a:xfrm>
        </p:grpSpPr>
        <p:sp>
          <p:nvSpPr>
            <p:cNvPr id="90136" name="Rectangle 12"/>
            <p:cNvSpPr>
              <a:spLocks noChangeArrowheads="1"/>
            </p:cNvSpPr>
            <p:nvPr/>
          </p:nvSpPr>
          <p:spPr bwMode="auto">
            <a:xfrm>
              <a:off x="2952" y="3360"/>
              <a:ext cx="330" cy="271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0137" name="Rectangle 13"/>
            <p:cNvSpPr>
              <a:spLocks noChangeArrowheads="1"/>
            </p:cNvSpPr>
            <p:nvPr/>
          </p:nvSpPr>
          <p:spPr bwMode="auto">
            <a:xfrm>
              <a:off x="2957" y="3635"/>
              <a:ext cx="331" cy="271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0138" name="Rectangle 14"/>
            <p:cNvSpPr>
              <a:spLocks noChangeArrowheads="1"/>
            </p:cNvSpPr>
            <p:nvPr/>
          </p:nvSpPr>
          <p:spPr bwMode="auto">
            <a:xfrm>
              <a:off x="2957" y="3906"/>
              <a:ext cx="331" cy="271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0139" name="Rectangle 26"/>
            <p:cNvSpPr>
              <a:spLocks noChangeArrowheads="1"/>
            </p:cNvSpPr>
            <p:nvPr/>
          </p:nvSpPr>
          <p:spPr bwMode="auto">
            <a:xfrm>
              <a:off x="2472" y="3104"/>
              <a:ext cx="4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latin typeface="Times New Roman" pitchFamily="18" charset="0"/>
                </a:rPr>
                <a:t>  p</a:t>
              </a:r>
              <a:r>
                <a:rPr lang="en-US" altLang="zh-CN" sz="2400">
                  <a:latin typeface="Times New Roman" pitchFamily="18" charset="0"/>
                </a:rPr>
                <a:t>[0]</a:t>
              </a:r>
            </a:p>
          </p:txBody>
        </p:sp>
        <p:sp>
          <p:nvSpPr>
            <p:cNvPr id="90140" name="Rectangle 27"/>
            <p:cNvSpPr>
              <a:spLocks noChangeArrowheads="1"/>
            </p:cNvSpPr>
            <p:nvPr/>
          </p:nvSpPr>
          <p:spPr bwMode="auto">
            <a:xfrm>
              <a:off x="2562" y="3397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p[1]</a:t>
              </a:r>
            </a:p>
          </p:txBody>
        </p:sp>
        <p:sp>
          <p:nvSpPr>
            <p:cNvPr id="90141" name="Rectangle 28"/>
            <p:cNvSpPr>
              <a:spLocks noChangeArrowheads="1"/>
            </p:cNvSpPr>
            <p:nvPr/>
          </p:nvSpPr>
          <p:spPr bwMode="auto">
            <a:xfrm>
              <a:off x="2562" y="3652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p[2]</a:t>
              </a:r>
            </a:p>
          </p:txBody>
        </p:sp>
        <p:sp>
          <p:nvSpPr>
            <p:cNvPr id="90142" name="Rectangle 29"/>
            <p:cNvSpPr>
              <a:spLocks noChangeArrowheads="1"/>
            </p:cNvSpPr>
            <p:nvPr/>
          </p:nvSpPr>
          <p:spPr bwMode="auto">
            <a:xfrm>
              <a:off x="2952" y="3104"/>
              <a:ext cx="330" cy="271"/>
            </a:xfrm>
            <a:prstGeom prst="rect">
              <a:avLst/>
            </a:prstGeom>
            <a:solidFill>
              <a:srgbClr val="CCFFFF"/>
            </a:solidFill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0143" name="Rectangle 30"/>
            <p:cNvSpPr>
              <a:spLocks noChangeArrowheads="1"/>
            </p:cNvSpPr>
            <p:nvPr/>
          </p:nvSpPr>
          <p:spPr bwMode="auto">
            <a:xfrm>
              <a:off x="2562" y="3945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p[3]</a:t>
              </a:r>
            </a:p>
          </p:txBody>
        </p:sp>
      </p:grpSp>
      <p:sp>
        <p:nvSpPr>
          <p:cNvPr id="433184" name="Line 32"/>
          <p:cNvSpPr>
            <a:spLocks noChangeShapeType="1"/>
          </p:cNvSpPr>
          <p:nvPr/>
        </p:nvSpPr>
        <p:spPr bwMode="auto">
          <a:xfrm>
            <a:off x="4932363" y="5157788"/>
            <a:ext cx="647700" cy="431800"/>
          </a:xfrm>
          <a:prstGeom prst="line">
            <a:avLst/>
          </a:prstGeom>
          <a:noFill/>
          <a:ln w="28575" cap="sq">
            <a:solidFill>
              <a:srgbClr val="000066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33193" name="Group 41"/>
          <p:cNvGrpSpPr>
            <a:grpSpLocks/>
          </p:cNvGrpSpPr>
          <p:nvPr/>
        </p:nvGrpSpPr>
        <p:grpSpPr bwMode="auto">
          <a:xfrm>
            <a:off x="5595938" y="4868863"/>
            <a:ext cx="2936875" cy="1776412"/>
            <a:chOff x="3525" y="3067"/>
            <a:chExt cx="1850" cy="1119"/>
          </a:xfrm>
        </p:grpSpPr>
        <p:sp>
          <p:nvSpPr>
            <p:cNvPr id="90126" name="Rectangle 6"/>
            <p:cNvSpPr>
              <a:spLocks noChangeArrowheads="1"/>
            </p:cNvSpPr>
            <p:nvPr/>
          </p:nvSpPr>
          <p:spPr bwMode="auto">
            <a:xfrm>
              <a:off x="3527" y="3360"/>
              <a:ext cx="1349" cy="271"/>
            </a:xfrm>
            <a:prstGeom prst="rect">
              <a:avLst/>
            </a:prstGeom>
            <a:noFill/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b    l     u   e   \0</a:t>
              </a:r>
            </a:p>
          </p:txBody>
        </p:sp>
        <p:sp>
          <p:nvSpPr>
            <p:cNvPr id="90127" name="Rectangle 7"/>
            <p:cNvSpPr>
              <a:spLocks noChangeArrowheads="1"/>
            </p:cNvSpPr>
            <p:nvPr/>
          </p:nvSpPr>
          <p:spPr bwMode="auto">
            <a:xfrm>
              <a:off x="3525" y="3635"/>
              <a:ext cx="1850" cy="271"/>
            </a:xfrm>
            <a:prstGeom prst="rect">
              <a:avLst/>
            </a:prstGeom>
            <a:noFill/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y    e     l     l   o  w  \0</a:t>
              </a:r>
            </a:p>
          </p:txBody>
        </p:sp>
        <p:sp>
          <p:nvSpPr>
            <p:cNvPr id="90128" name="Rectangle 8"/>
            <p:cNvSpPr>
              <a:spLocks noChangeArrowheads="1"/>
            </p:cNvSpPr>
            <p:nvPr/>
          </p:nvSpPr>
          <p:spPr bwMode="auto">
            <a:xfrm>
              <a:off x="3525" y="3906"/>
              <a:ext cx="1623" cy="271"/>
            </a:xfrm>
            <a:prstGeom prst="rect">
              <a:avLst/>
            </a:prstGeom>
            <a:noFill/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g    r    e    e    n  \0</a:t>
              </a:r>
            </a:p>
          </p:txBody>
        </p:sp>
        <p:sp>
          <p:nvSpPr>
            <p:cNvPr id="90129" name="Line 9"/>
            <p:cNvSpPr>
              <a:spLocks noChangeShapeType="1"/>
            </p:cNvSpPr>
            <p:nvPr/>
          </p:nvSpPr>
          <p:spPr bwMode="auto">
            <a:xfrm flipH="1">
              <a:off x="4082" y="3067"/>
              <a:ext cx="1" cy="1110"/>
            </a:xfrm>
            <a:prstGeom prst="line">
              <a:avLst/>
            </a:prstGeom>
            <a:noFill/>
            <a:ln w="12700">
              <a:solidFill>
                <a:srgbClr val="FF66FF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0" name="Line 10"/>
            <p:cNvSpPr>
              <a:spLocks noChangeShapeType="1"/>
            </p:cNvSpPr>
            <p:nvPr/>
          </p:nvSpPr>
          <p:spPr bwMode="auto">
            <a:xfrm flipH="1">
              <a:off x="3803" y="3067"/>
              <a:ext cx="7" cy="1110"/>
            </a:xfrm>
            <a:prstGeom prst="line">
              <a:avLst/>
            </a:prstGeom>
            <a:noFill/>
            <a:ln w="12700">
              <a:solidFill>
                <a:srgbClr val="FF66FF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1" name="Line 11"/>
            <p:cNvSpPr>
              <a:spLocks noChangeShapeType="1"/>
            </p:cNvSpPr>
            <p:nvPr/>
          </p:nvSpPr>
          <p:spPr bwMode="auto">
            <a:xfrm>
              <a:off x="4356" y="3067"/>
              <a:ext cx="15" cy="1119"/>
            </a:xfrm>
            <a:prstGeom prst="line">
              <a:avLst/>
            </a:prstGeom>
            <a:noFill/>
            <a:ln w="12700">
              <a:solidFill>
                <a:srgbClr val="FF66FF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2" name="Rectangle 31"/>
            <p:cNvSpPr>
              <a:spLocks noChangeArrowheads="1"/>
            </p:cNvSpPr>
            <p:nvPr/>
          </p:nvSpPr>
          <p:spPr bwMode="auto">
            <a:xfrm>
              <a:off x="3529" y="3067"/>
              <a:ext cx="1075" cy="292"/>
            </a:xfrm>
            <a:prstGeom prst="rect">
              <a:avLst/>
            </a:prstGeom>
            <a:noFill/>
            <a:ln w="381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r    e    d   \0</a:t>
              </a:r>
            </a:p>
          </p:txBody>
        </p:sp>
        <p:sp>
          <p:nvSpPr>
            <p:cNvPr id="90133" name="Line 33"/>
            <p:cNvSpPr>
              <a:spLocks noChangeShapeType="1"/>
            </p:cNvSpPr>
            <p:nvPr/>
          </p:nvSpPr>
          <p:spPr bwMode="auto">
            <a:xfrm>
              <a:off x="4629" y="3359"/>
              <a:ext cx="0" cy="2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4" name="Line 34"/>
            <p:cNvSpPr>
              <a:spLocks noChangeShapeType="1"/>
            </p:cNvSpPr>
            <p:nvPr/>
          </p:nvSpPr>
          <p:spPr bwMode="auto">
            <a:xfrm>
              <a:off x="4629" y="3652"/>
              <a:ext cx="0" cy="5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5" name="Line 35"/>
            <p:cNvSpPr>
              <a:spLocks noChangeShapeType="1"/>
            </p:cNvSpPr>
            <p:nvPr/>
          </p:nvSpPr>
          <p:spPr bwMode="auto">
            <a:xfrm>
              <a:off x="4862" y="3359"/>
              <a:ext cx="0" cy="80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3192" name="Text Box 40"/>
          <p:cNvSpPr txBox="1">
            <a:spLocks noChangeArrowheads="1"/>
          </p:cNvSpPr>
          <p:nvPr/>
        </p:nvSpPr>
        <p:spPr bwMode="auto">
          <a:xfrm>
            <a:off x="4284663" y="4365625"/>
            <a:ext cx="719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p</a:t>
            </a:r>
          </a:p>
        </p:txBody>
      </p:sp>
      <p:pic>
        <p:nvPicPr>
          <p:cNvPr id="433194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00" y="620713"/>
            <a:ext cx="3441700" cy="193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3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3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3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3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3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3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3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3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3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3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3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3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build="p"/>
      <p:bldP spid="433167" grpId="0" animBg="1"/>
      <p:bldP spid="433173" grpId="0" animBg="1"/>
      <p:bldP spid="433175" grpId="0" animBg="1"/>
      <p:bldP spid="433184" grpId="0" animBg="1"/>
      <p:bldP spid="43319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1"/>
          <p:cNvSpPr txBox="1">
            <a:spLocks noGrp="1"/>
          </p:cNvSpPr>
          <p:nvPr/>
        </p:nvSpPr>
        <p:spPr bwMode="auto">
          <a:xfrm>
            <a:off x="6737350" y="6481763"/>
            <a:ext cx="240665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6547CBA5-3385-4DDD-83FA-A3BE180D033F}" type="slidenum">
              <a:rPr lang="zh-CN" altLang="en-US" sz="1600">
                <a:solidFill>
                  <a:srgbClr val="FF9900"/>
                </a:solidFill>
              </a:rPr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t>76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140290" name="Rectangle 1026"/>
          <p:cNvSpPr>
            <a:spLocks noChangeArrowheads="1"/>
          </p:cNvSpPr>
          <p:nvPr/>
        </p:nvSpPr>
        <p:spPr bwMode="auto">
          <a:xfrm>
            <a:off x="468313" y="0"/>
            <a:ext cx="7707312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/>
            <a:r>
              <a:rPr kumimoji="0" lang="en-US" altLang="zh-CN" sz="3200">
                <a:solidFill>
                  <a:schemeClr val="tx2"/>
                </a:solidFill>
                <a:latin typeface="Times New Roman" pitchFamily="18" charset="0"/>
              </a:rPr>
              <a:t>  9.4.4  </a:t>
            </a:r>
            <a:r>
              <a:rPr kumimoji="0" lang="zh-CN" altLang="en-US" sz="3200">
                <a:solidFill>
                  <a:schemeClr val="tx2"/>
                </a:solidFill>
                <a:latin typeface="Times New Roman" pitchFamily="18" charset="0"/>
              </a:rPr>
              <a:t>函数的指针和指向函数的指针变量</a:t>
            </a:r>
            <a:endParaRPr kumimoji="0" lang="zh-CN" altLang="en-US" sz="4000" b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40291" name="Rectangle 1027"/>
          <p:cNvSpPr>
            <a:spLocks noChangeArrowheads="1"/>
          </p:cNvSpPr>
          <p:nvPr/>
        </p:nvSpPr>
        <p:spPr bwMode="auto">
          <a:xfrm>
            <a:off x="539750" y="765175"/>
            <a:ext cx="80645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solidFill>
                  <a:srgbClr val="000066"/>
                </a:solidFill>
                <a:latin typeface="Times New Roman" pitchFamily="18" charset="0"/>
              </a:rPr>
              <a:t>1 . </a:t>
            </a:r>
            <a:r>
              <a:rPr kumimoji="0" lang="zh-CN" altLang="en-US">
                <a:solidFill>
                  <a:srgbClr val="000066"/>
                </a:solidFill>
                <a:latin typeface="Times New Roman" pitchFamily="18" charset="0"/>
              </a:rPr>
              <a:t>函数的指针</a:t>
            </a:r>
          </a:p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/>
              <a:t>  什么是函数的指针？</a:t>
            </a:r>
          </a:p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latin typeface="Times New Roman" pitchFamily="18" charset="0"/>
              </a:rPr>
              <a:t>            </a:t>
            </a:r>
            <a:r>
              <a:rPr kumimoji="0" lang="zh-CN" altLang="en-US">
                <a:latin typeface="Times New Roman" pitchFamily="18" charset="0"/>
              </a:rPr>
              <a:t>如果在程序中定义了一个函数，</a:t>
            </a:r>
            <a:r>
              <a:rPr kumimoji="0" lang="zh-CN" altLang="en-US">
                <a:solidFill>
                  <a:srgbClr val="FF3300"/>
                </a:solidFill>
                <a:latin typeface="Times New Roman" pitchFamily="18" charset="0"/>
              </a:rPr>
              <a:t>此函数在编译时将被分配一段存储空间，该存储空间的起始地址（入口地址）</a:t>
            </a:r>
            <a:r>
              <a:rPr kumimoji="0" lang="zh-CN" altLang="en-US">
                <a:latin typeface="Times New Roman" pitchFamily="18" charset="0"/>
              </a:rPr>
              <a:t>称为这个</a:t>
            </a:r>
            <a:r>
              <a:rPr kumimoji="0" lang="zh-CN" altLang="en-US" i="1" u="sng">
                <a:solidFill>
                  <a:srgbClr val="000066"/>
                </a:solidFill>
                <a:latin typeface="Times New Roman" pitchFamily="18" charset="0"/>
              </a:rPr>
              <a:t>函数的指针</a:t>
            </a:r>
            <a:r>
              <a:rPr kumimoji="0" lang="zh-CN" altLang="en-US">
                <a:latin typeface="Times New Roman" pitchFamily="18" charset="0"/>
              </a:rPr>
              <a:t>。</a:t>
            </a:r>
          </a:p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/>
              <a:t>      函数名字的值等于函数存储的首地址，即等于函数的入口地址。</a:t>
            </a:r>
          </a:p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/>
              <a:t>      可以通过指向函数的指针变量来调用函数。</a:t>
            </a:r>
          </a:p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/>
              <a:t>      </a:t>
            </a:r>
            <a:r>
              <a:rPr kumimoji="0" lang="zh-CN" altLang="en-US">
                <a:latin typeface="Times New Roman" pitchFamily="18" charset="0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/>
      <p:bldP spid="140291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1"/>
          <p:cNvSpPr txBox="1">
            <a:spLocks noGrp="1"/>
          </p:cNvSpPr>
          <p:nvPr/>
        </p:nvSpPr>
        <p:spPr bwMode="auto">
          <a:xfrm>
            <a:off x="6737350" y="6481763"/>
            <a:ext cx="240665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AF5FE4C3-B26B-4E0E-BA82-9AA26478D6A3}" type="slidenum">
              <a:rPr lang="zh-CN" altLang="en-US" sz="1600">
                <a:solidFill>
                  <a:srgbClr val="FF9900"/>
                </a:solidFill>
              </a:rPr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t>77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001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66"/>
                </a:solidFill>
                <a:latin typeface="Times New Roman" pitchFamily="18" charset="0"/>
              </a:rPr>
              <a:t>2.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</a:rPr>
              <a:t>指向函数的指针变量的定义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400" b="0">
                <a:latin typeface="Times New Roman" pitchFamily="18" charset="0"/>
              </a:rPr>
              <a:t>（</a:t>
            </a:r>
            <a:r>
              <a:rPr lang="en-US" altLang="zh-CN" sz="2400">
                <a:latin typeface="Times New Roman" pitchFamily="18" charset="0"/>
              </a:rPr>
              <a:t>1</a:t>
            </a:r>
            <a:r>
              <a:rPr lang="zh-CN" altLang="en-US" sz="2400">
                <a:latin typeface="Times New Roman" pitchFamily="18" charset="0"/>
              </a:rPr>
              <a:t>）定义形式</a:t>
            </a: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539750" y="1484313"/>
            <a:ext cx="86042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数据类型标识符（*指针变量名）</a:t>
            </a:r>
            <a:r>
              <a:rPr kumimoji="0"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>
                <a:solidFill>
                  <a:srgbClr val="CC0000"/>
                </a:solidFill>
                <a:latin typeface="Times New Roman" pitchFamily="18" charset="0"/>
              </a:rPr>
              <a:t>[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</a:rPr>
              <a:t>形式参数表</a:t>
            </a:r>
            <a:r>
              <a:rPr lang="en-US" altLang="zh-CN">
                <a:solidFill>
                  <a:srgbClr val="CC0000"/>
                </a:solidFill>
                <a:latin typeface="Times New Roman" pitchFamily="18" charset="0"/>
              </a:rPr>
              <a:t>]</a:t>
            </a:r>
            <a:r>
              <a:rPr kumimoji="0"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）；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>
            <a:off x="5508625" y="549275"/>
            <a:ext cx="3200400" cy="876300"/>
          </a:xfrm>
          <a:prstGeom prst="wedgeRectCallout">
            <a:avLst>
              <a:gd name="adj1" fmla="val -134625"/>
              <a:gd name="adj2" fmla="val 63949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>
                <a:latin typeface="Times New Roman" pitchFamily="18" charset="0"/>
              </a:rPr>
              <a:t>函数返回值的类型</a:t>
            </a:r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611188" y="3284538"/>
            <a:ext cx="8229600" cy="3195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/>
              <a:t>(2) </a:t>
            </a:r>
            <a:r>
              <a:rPr lang="zh-CN" altLang="en-US" sz="2400"/>
              <a:t>功能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400"/>
              <a:t>    定义一个指向函数的指针变量，该指针变量所指向的函数的返回值是</a:t>
            </a:r>
            <a:r>
              <a:rPr lang="zh-CN" altLang="en-US" sz="2400">
                <a:solidFill>
                  <a:srgbClr val="FF3300"/>
                </a:solidFill>
              </a:rPr>
              <a:t>“类型说明符”</a:t>
            </a:r>
            <a:r>
              <a:rPr lang="zh-CN" altLang="en-US" sz="2400"/>
              <a:t>的类型，该函数的参数个数及类型由“形式参数表”确定。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400"/>
              <a:t>    定义指向函数的指针变量时，形式参数表只写出各个形式参数的类型即可，也</a:t>
            </a:r>
            <a:r>
              <a:rPr lang="zh-CN" altLang="en-US" sz="2400">
                <a:solidFill>
                  <a:srgbClr val="CC3300"/>
                </a:solidFill>
              </a:rPr>
              <a:t>可以省略形式参数表</a:t>
            </a:r>
            <a:r>
              <a:rPr lang="zh-CN" altLang="en-US" sz="2400"/>
              <a:t>。</a:t>
            </a:r>
          </a:p>
          <a:p>
            <a:pPr algn="l" eaLnBrk="1" hangingPunct="1">
              <a:spcBef>
                <a:spcPct val="50000"/>
              </a:spcBef>
            </a:pPr>
            <a:endParaRPr lang="en-US" altLang="zh-CN" sz="2400"/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684213" y="2276475"/>
            <a:ext cx="4681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例：</a:t>
            </a:r>
            <a:r>
              <a:rPr lang="en-US" altLang="zh-CN"/>
              <a:t>int (*p)();</a:t>
            </a:r>
          </a:p>
        </p:txBody>
      </p:sp>
      <p:sp>
        <p:nvSpPr>
          <p:cNvPr id="141320" name="AutoShape 8"/>
          <p:cNvSpPr>
            <a:spLocks noChangeArrowheads="1"/>
          </p:cNvSpPr>
          <p:nvPr/>
        </p:nvSpPr>
        <p:spPr bwMode="auto">
          <a:xfrm>
            <a:off x="5219700" y="2492375"/>
            <a:ext cx="3457575" cy="1008063"/>
          </a:xfrm>
          <a:prstGeom prst="wedgeRectCallout">
            <a:avLst>
              <a:gd name="adj1" fmla="val -97106"/>
              <a:gd name="adj2" fmla="val -42125"/>
            </a:avLst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altLang="zh-CN" sz="2000">
                <a:latin typeface="Times New Roman" pitchFamily="18" charset="0"/>
              </a:rPr>
              <a:t>P</a:t>
            </a:r>
            <a:r>
              <a:rPr lang="zh-CN" altLang="en-US" sz="2000">
                <a:latin typeface="Times New Roman" pitchFamily="18" charset="0"/>
              </a:rPr>
              <a:t>先于*结合，是指针变量，然后再与（）结合，表示此指针变量指向函数。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/>
      <p:bldP spid="141315" grpId="0" build="p"/>
      <p:bldP spid="141316" grpId="0" animBg="1" autoUpdateAnimBg="0"/>
      <p:bldP spid="141318" grpId="0" animBg="1" autoUpdateAnimBg="0"/>
      <p:bldP spid="141319" grpId="0"/>
      <p:bldP spid="141320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1"/>
          <p:cNvSpPr txBox="1">
            <a:spLocks noGrp="1"/>
          </p:cNvSpPr>
          <p:nvPr/>
        </p:nvSpPr>
        <p:spPr bwMode="auto">
          <a:xfrm>
            <a:off x="6737350" y="6481763"/>
            <a:ext cx="240665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F7FC79FD-10D9-4D34-89B9-5FFDE6BE8ACE}" type="slidenum">
              <a:rPr lang="zh-CN" altLang="en-US" sz="1600">
                <a:solidFill>
                  <a:srgbClr val="FF9900"/>
                </a:solidFill>
              </a:rPr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t>78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611188" y="115888"/>
            <a:ext cx="807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3.</a:t>
            </a:r>
            <a:r>
              <a:rPr lang="zh-CN" altLang="en-US">
                <a:solidFill>
                  <a:schemeClr val="hlink"/>
                </a:solidFill>
                <a:latin typeface="Times New Roman" pitchFamily="18" charset="0"/>
              </a:rPr>
              <a:t>用指向函数的指针变量调用函数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611188" y="3429000"/>
            <a:ext cx="8208962" cy="2870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（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）调用形式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          </a:t>
            </a:r>
            <a:r>
              <a:rPr lang="en-US" altLang="zh-CN">
                <a:solidFill>
                  <a:srgbClr val="990000"/>
                </a:solidFill>
                <a:latin typeface="Times New Roman" pitchFamily="18" charset="0"/>
              </a:rPr>
              <a:t>(*</a:t>
            </a:r>
            <a:r>
              <a:rPr lang="zh-CN" altLang="en-US">
                <a:solidFill>
                  <a:srgbClr val="990000"/>
                </a:solidFill>
                <a:latin typeface="Times New Roman" pitchFamily="18" charset="0"/>
              </a:rPr>
              <a:t>变量名</a:t>
            </a:r>
            <a:r>
              <a:rPr lang="en-US" altLang="zh-CN">
                <a:solidFill>
                  <a:srgbClr val="990000"/>
                </a:solidFill>
                <a:latin typeface="Times New Roman" pitchFamily="18" charset="0"/>
              </a:rPr>
              <a:t>)(</a:t>
            </a:r>
            <a:r>
              <a:rPr lang="zh-CN" altLang="en-US">
                <a:solidFill>
                  <a:srgbClr val="990000"/>
                </a:solidFill>
                <a:latin typeface="Times New Roman" pitchFamily="18" charset="0"/>
              </a:rPr>
              <a:t>实际参数表</a:t>
            </a:r>
            <a:r>
              <a:rPr lang="en-US" altLang="zh-CN">
                <a:solidFill>
                  <a:srgbClr val="990000"/>
                </a:solidFill>
                <a:latin typeface="Times New Roman" pitchFamily="18" charset="0"/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990000"/>
                </a:solidFill>
                <a:latin typeface="Times New Roman" pitchFamily="18" charset="0"/>
              </a:rPr>
              <a:t>          </a:t>
            </a:r>
            <a:r>
              <a:rPr lang="zh-CN" altLang="en-US">
                <a:solidFill>
                  <a:srgbClr val="990000"/>
                </a:solidFill>
                <a:latin typeface="Times New Roman" pitchFamily="18" charset="0"/>
              </a:rPr>
              <a:t>如：</a:t>
            </a:r>
            <a:r>
              <a:rPr lang="en-US" altLang="zh-CN">
                <a:solidFill>
                  <a:srgbClr val="990000"/>
                </a:solidFill>
                <a:latin typeface="Times New Roman" pitchFamily="18" charset="0"/>
              </a:rPr>
              <a:t>c=(*p)(a,b);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   </a:t>
            </a:r>
            <a:r>
              <a:rPr lang="zh-CN" altLang="en-US">
                <a:latin typeface="Times New Roman" pitchFamily="18" charset="0"/>
              </a:rPr>
              <a:t>调用结果：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</a:rPr>
              <a:t>使程序的执行流程转移到指针变量所指向函数的函数体。</a:t>
            </a:r>
            <a:r>
              <a:rPr lang="zh-CN" altLang="en-US">
                <a:latin typeface="Times New Roman" pitchFamily="18" charset="0"/>
              </a:rPr>
              <a:t>   </a:t>
            </a:r>
          </a:p>
        </p:txBody>
      </p:sp>
      <p:sp>
        <p:nvSpPr>
          <p:cNvPr id="57349" name="Text Box 8"/>
          <p:cNvSpPr txBox="1">
            <a:spLocks noChangeArrowheads="1"/>
          </p:cNvSpPr>
          <p:nvPr/>
        </p:nvSpPr>
        <p:spPr bwMode="auto">
          <a:xfrm>
            <a:off x="611188" y="765175"/>
            <a:ext cx="8532812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）使指向函数的指针变量指向函数</a:t>
            </a:r>
          </a:p>
          <a:p>
            <a:pPr algn="l" eaLnBrk="1" hangingPunct="1"/>
            <a:r>
              <a:rPr lang="zh-CN" altLang="en-US"/>
              <a:t>  </a:t>
            </a:r>
            <a:r>
              <a:rPr lang="en-US" altLang="zh-CN"/>
              <a:t>int (*p)();</a:t>
            </a:r>
          </a:p>
          <a:p>
            <a:pPr algn="l" eaLnBrk="1" hangingPunct="1"/>
            <a:r>
              <a:rPr lang="en-US" altLang="zh-CN"/>
              <a:t>  p=max;   /*</a:t>
            </a:r>
            <a:r>
              <a:rPr lang="zh-CN" altLang="en-US"/>
              <a:t>将</a:t>
            </a:r>
            <a:r>
              <a:rPr lang="en-US" altLang="zh-CN"/>
              <a:t>max</a:t>
            </a:r>
            <a:r>
              <a:rPr lang="zh-CN" altLang="en-US"/>
              <a:t>的入口地址赋给了指针变量</a:t>
            </a:r>
            <a:r>
              <a:rPr lang="en-US" altLang="zh-CN"/>
              <a:t>p*/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/>
              <a:t>   </a:t>
            </a:r>
            <a:r>
              <a:rPr lang="zh-CN" altLang="en-US"/>
              <a:t>函数指针经定义和赋初值后</a:t>
            </a:r>
            <a:r>
              <a:rPr lang="en-US" altLang="zh-CN"/>
              <a:t>,</a:t>
            </a:r>
            <a:r>
              <a:rPr lang="zh-CN" altLang="en-US"/>
              <a:t>就可以引用该指针</a:t>
            </a:r>
            <a:r>
              <a:rPr lang="en-US" altLang="zh-CN"/>
              <a:t>,</a:t>
            </a:r>
            <a:r>
              <a:rPr lang="zh-CN" altLang="en-US"/>
              <a:t>调用被指针所指的函数</a:t>
            </a:r>
            <a:r>
              <a:rPr lang="en-US" altLang="zh-CN"/>
              <a:t>.</a:t>
            </a:r>
            <a:r>
              <a:rPr lang="zh-CN" altLang="en-US"/>
              <a:t>增加了函数调用的方式。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722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722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7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7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7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7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7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7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7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7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build="p"/>
      <p:bldP spid="137223" grpId="0" build="p" animBg="1" autoUpdateAnimBg="0"/>
      <p:bldP spid="57349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1"/>
          <p:cNvSpPr txBox="1">
            <a:spLocks noGrp="1"/>
          </p:cNvSpPr>
          <p:nvPr/>
        </p:nvSpPr>
        <p:spPr bwMode="auto">
          <a:xfrm>
            <a:off x="6737350" y="6481763"/>
            <a:ext cx="240665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443C0C0D-B0F0-4416-87F4-C03E4F5DE015}" type="slidenum">
              <a:rPr lang="zh-CN" altLang="en-US" sz="1600">
                <a:solidFill>
                  <a:srgbClr val="FF9900"/>
                </a:solidFill>
              </a:rPr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t>79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381000" y="838200"/>
            <a:ext cx="8305800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latin typeface="Times New Roman" pitchFamily="18" charset="0"/>
              </a:rPr>
              <a:t>[</a:t>
            </a:r>
            <a:r>
              <a:rPr kumimoji="0" lang="zh-CN" altLang="en-US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kumimoji="0" lang="en-US" altLang="zh-CN">
                <a:solidFill>
                  <a:srgbClr val="000066"/>
                </a:solidFill>
                <a:latin typeface="Times New Roman" pitchFamily="18" charset="0"/>
              </a:rPr>
              <a:t>9-10</a:t>
            </a:r>
            <a:r>
              <a:rPr kumimoji="0" lang="en-US" altLang="zh-CN">
                <a:latin typeface="Times New Roman" pitchFamily="18" charset="0"/>
              </a:rPr>
              <a:t>]   </a:t>
            </a:r>
            <a:r>
              <a:rPr kumimoji="0" lang="zh-CN" altLang="en-US">
                <a:latin typeface="Times New Roman" pitchFamily="18" charset="0"/>
              </a:rPr>
              <a:t>求</a:t>
            </a:r>
            <a:r>
              <a:rPr kumimoji="0" lang="en-US" altLang="zh-CN">
                <a:latin typeface="Times New Roman" pitchFamily="18" charset="0"/>
              </a:rPr>
              <a:t>a</a:t>
            </a:r>
            <a:r>
              <a:rPr kumimoji="0" lang="zh-CN" altLang="en-US">
                <a:latin typeface="Times New Roman" pitchFamily="18" charset="0"/>
              </a:rPr>
              <a:t>和</a:t>
            </a:r>
            <a:r>
              <a:rPr kumimoji="0" lang="en-US" altLang="zh-CN">
                <a:latin typeface="Times New Roman" pitchFamily="18" charset="0"/>
              </a:rPr>
              <a:t>b</a:t>
            </a:r>
            <a:r>
              <a:rPr kumimoji="0" lang="zh-CN" altLang="en-US">
                <a:latin typeface="Times New Roman" pitchFamily="18" charset="0"/>
              </a:rPr>
              <a:t>变量中的最大值。</a:t>
            </a:r>
            <a:endParaRPr kumimoji="0" lang="zh-CN" altLang="en-US" sz="2600">
              <a:latin typeface="Times New Roman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600">
                <a:latin typeface="Times New Roman" pitchFamily="18" charset="0"/>
              </a:rPr>
              <a:t>main  ( 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600">
                <a:latin typeface="Times New Roman" pitchFamily="18" charset="0"/>
              </a:rPr>
              <a:t>{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600">
                <a:latin typeface="Times New Roman" pitchFamily="18" charset="0"/>
              </a:rPr>
              <a:t>   int  max( 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600">
                <a:latin typeface="Times New Roman" pitchFamily="18" charset="0"/>
              </a:rPr>
              <a:t>   int  (*p)( 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600">
                <a:latin typeface="Times New Roman" pitchFamily="18" charset="0"/>
              </a:rPr>
              <a:t>   int a,b ,c;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600">
                <a:latin typeface="Times New Roman" pitchFamily="18" charset="0"/>
              </a:rPr>
              <a:t>   p=max;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600">
                <a:latin typeface="Times New Roman" pitchFamily="18" charset="0"/>
              </a:rPr>
              <a:t>   scanf(“%d,%d”,&amp;a,&amp;b);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600">
                <a:latin typeface="Times New Roman" pitchFamily="18" charset="0"/>
              </a:rPr>
              <a:t>   c=(*p)(a,b);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600">
                <a:latin typeface="Times New Roman" pitchFamily="18" charset="0"/>
              </a:rPr>
              <a:t>   printf(“a=%d,b=%d,max=%d”,a,b,c);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600">
                <a:latin typeface="Times New Roman" pitchFamily="18" charset="0"/>
              </a:rPr>
              <a:t>}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42341" name="AutoShape 5"/>
          <p:cNvSpPr>
            <a:spLocks noChangeArrowheads="1"/>
          </p:cNvSpPr>
          <p:nvPr/>
        </p:nvSpPr>
        <p:spPr bwMode="auto">
          <a:xfrm>
            <a:off x="6227763" y="1295400"/>
            <a:ext cx="2916237" cy="4038600"/>
          </a:xfrm>
          <a:prstGeom prst="wedgeRectCallout">
            <a:avLst>
              <a:gd name="adj1" fmla="val -31546"/>
              <a:gd name="adj2" fmla="val 38287"/>
            </a:avLst>
          </a:prstGeom>
          <a:solidFill>
            <a:srgbClr val="66FF33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30000"/>
              </a:lnSpc>
            </a:pPr>
            <a:r>
              <a:rPr lang="en-US" altLang="zh-CN" sz="2600">
                <a:latin typeface="Times New Roman" pitchFamily="18" charset="0"/>
              </a:rPr>
              <a:t>int max(int x,int y)</a:t>
            </a:r>
          </a:p>
          <a:p>
            <a:pPr algn="l">
              <a:lnSpc>
                <a:spcPct val="130000"/>
              </a:lnSpc>
            </a:pPr>
            <a:r>
              <a:rPr lang="en-US" altLang="zh-CN" sz="2600">
                <a:latin typeface="Times New Roman" pitchFamily="18" charset="0"/>
              </a:rPr>
              <a:t>{ </a:t>
            </a:r>
          </a:p>
          <a:p>
            <a:pPr algn="l">
              <a:lnSpc>
                <a:spcPct val="130000"/>
              </a:lnSpc>
            </a:pPr>
            <a:r>
              <a:rPr lang="en-US" altLang="zh-CN" sz="2600">
                <a:latin typeface="Times New Roman" pitchFamily="18" charset="0"/>
              </a:rPr>
              <a:t>   int z;</a:t>
            </a:r>
          </a:p>
          <a:p>
            <a:pPr algn="l">
              <a:lnSpc>
                <a:spcPct val="130000"/>
              </a:lnSpc>
            </a:pPr>
            <a:r>
              <a:rPr lang="en-US" altLang="zh-CN" sz="2600">
                <a:latin typeface="Times New Roman" pitchFamily="18" charset="0"/>
              </a:rPr>
              <a:t>   if (x&gt;y) z=x;</a:t>
            </a:r>
          </a:p>
          <a:p>
            <a:pPr algn="l">
              <a:lnSpc>
                <a:spcPct val="130000"/>
              </a:lnSpc>
            </a:pPr>
            <a:r>
              <a:rPr lang="en-US" altLang="zh-CN" sz="2600">
                <a:latin typeface="Times New Roman" pitchFamily="18" charset="0"/>
              </a:rPr>
              <a:t>   else z=y;</a:t>
            </a:r>
          </a:p>
          <a:p>
            <a:pPr algn="l">
              <a:lnSpc>
                <a:spcPct val="130000"/>
              </a:lnSpc>
            </a:pPr>
            <a:r>
              <a:rPr lang="en-US" altLang="zh-CN" sz="2600">
                <a:latin typeface="Times New Roman" pitchFamily="18" charset="0"/>
              </a:rPr>
              <a:t>   return (z);</a:t>
            </a:r>
          </a:p>
          <a:p>
            <a:pPr algn="l">
              <a:lnSpc>
                <a:spcPct val="130000"/>
              </a:lnSpc>
            </a:pPr>
            <a:r>
              <a:rPr lang="en-US" altLang="zh-CN" sz="2600">
                <a:latin typeface="Times New Roman" pitchFamily="18" charset="0"/>
              </a:rPr>
              <a:t>}</a:t>
            </a:r>
          </a:p>
        </p:txBody>
      </p:sp>
      <p:sp>
        <p:nvSpPr>
          <p:cNvPr id="142342" name="AutoShape 6"/>
          <p:cNvSpPr>
            <a:spLocks noChangeArrowheads="1"/>
          </p:cNvSpPr>
          <p:nvPr/>
        </p:nvSpPr>
        <p:spPr bwMode="auto">
          <a:xfrm>
            <a:off x="4038600" y="1371600"/>
            <a:ext cx="1447800" cy="914400"/>
          </a:xfrm>
          <a:prstGeom prst="wedgeRectCallout">
            <a:avLst>
              <a:gd name="adj1" fmla="val -170722"/>
              <a:gd name="adj2" fmla="val 115278"/>
            </a:avLst>
          </a:prstGeom>
          <a:solidFill>
            <a:srgbClr val="FFFF00"/>
          </a:solidFill>
          <a:ln w="381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600" b="0">
                <a:latin typeface="Times New Roman" pitchFamily="18" charset="0"/>
              </a:rPr>
              <a:t>指向函数</a:t>
            </a:r>
          </a:p>
          <a:p>
            <a:pPr algn="l"/>
            <a:r>
              <a:rPr lang="zh-CN" altLang="en-US" sz="2600" b="0">
                <a:latin typeface="Times New Roman" pitchFamily="18" charset="0"/>
              </a:rPr>
              <a:t>的指针</a:t>
            </a:r>
          </a:p>
        </p:txBody>
      </p:sp>
      <p:sp>
        <p:nvSpPr>
          <p:cNvPr id="142343" name="AutoShape 7"/>
          <p:cNvSpPr>
            <a:spLocks noChangeArrowheads="1"/>
          </p:cNvSpPr>
          <p:nvPr/>
        </p:nvSpPr>
        <p:spPr bwMode="auto">
          <a:xfrm>
            <a:off x="4419600" y="2667000"/>
            <a:ext cx="1447800" cy="914400"/>
          </a:xfrm>
          <a:prstGeom prst="wedgeRectCallout">
            <a:avLst>
              <a:gd name="adj1" fmla="val -224454"/>
              <a:gd name="adj2" fmla="val 63718"/>
            </a:avLst>
          </a:prstGeom>
          <a:solidFill>
            <a:srgbClr val="FFFF00"/>
          </a:solidFill>
          <a:ln w="381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600" b="0">
                <a:latin typeface="Times New Roman" pitchFamily="18" charset="0"/>
              </a:rPr>
              <a:t>指向</a:t>
            </a:r>
            <a:r>
              <a:rPr lang="en-US" altLang="zh-CN" sz="2600" b="0">
                <a:latin typeface="Times New Roman" pitchFamily="18" charset="0"/>
              </a:rPr>
              <a:t>max</a:t>
            </a:r>
          </a:p>
          <a:p>
            <a:pPr algn="l"/>
            <a:r>
              <a:rPr lang="zh-CN" altLang="en-US" sz="2600" b="0">
                <a:latin typeface="Times New Roman" pitchFamily="18" charset="0"/>
              </a:rPr>
              <a:t>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/>
      <p:bldP spid="142341" grpId="0" animBg="1" autoUpdateAnimBg="0"/>
      <p:bldP spid="142342" grpId="0" animBg="1" autoUpdateAnimBg="0"/>
      <p:bldP spid="14234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ECA5E36F-3FBC-40FA-8C2A-D927537B141C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8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772400" cy="719137"/>
          </a:xfrm>
        </p:spPr>
        <p:txBody>
          <a:bodyPr/>
          <a:lstStyle/>
          <a:p>
            <a:pPr>
              <a:defRPr/>
            </a:pPr>
            <a:r>
              <a:rPr lang="en-US" altLang="zh-CN" sz="3200"/>
              <a:t>9.1.2 </a:t>
            </a:r>
            <a:r>
              <a:rPr lang="zh-CN" altLang="en-US" sz="3200"/>
              <a:t>指针变量的定义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052513"/>
            <a:ext cx="7772400" cy="1524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zh-CN" altLang="en-US" sz="2800" b="1"/>
              <a:t>指针变量定义的一般形式：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/>
              <a:t>             </a:t>
            </a:r>
            <a:r>
              <a:rPr lang="zh-CN" altLang="en-US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类型标识符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标识符</a:t>
            </a:r>
            <a:endParaRPr lang="zh-CN" altLang="en-US" sz="2800" b="1">
              <a:solidFill>
                <a:srgbClr val="333399"/>
              </a:solidFill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39750" y="3352800"/>
            <a:ext cx="8382000" cy="2655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>
                <a:latin typeface="Times New Roman" pitchFamily="18" charset="0"/>
              </a:rPr>
              <a:t>[</a:t>
            </a:r>
            <a:r>
              <a:rPr lang="zh-CN" altLang="en-US">
                <a:latin typeface="Times New Roman" pitchFamily="18" charset="0"/>
              </a:rPr>
              <a:t>例</a:t>
            </a:r>
            <a:r>
              <a:rPr lang="en-US" altLang="zh-CN">
                <a:latin typeface="Times New Roman" pitchFamily="18" charset="0"/>
              </a:rPr>
              <a:t>]</a:t>
            </a:r>
            <a:r>
              <a:rPr lang="zh-CN" altLang="en-US">
                <a:latin typeface="Times New Roman" pitchFamily="18" charset="0"/>
              </a:rPr>
              <a:t>：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>
                <a:latin typeface="Times New Roman" pitchFamily="18" charset="0"/>
              </a:rPr>
              <a:t>float   *p1;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>
                <a:latin typeface="Times New Roman" pitchFamily="18" charset="0"/>
              </a:rPr>
              <a:t>int      *p2;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>
                <a:latin typeface="Times New Roman" pitchFamily="18" charset="0"/>
              </a:rPr>
              <a:t>作用：定义变量为指针类型，使之专门用于存放 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>
                <a:latin typeface="Times New Roman" pitchFamily="18" charset="0"/>
              </a:rPr>
              <a:t>            所定义类型变量的地址</a:t>
            </a:r>
            <a:r>
              <a:rPr lang="zh-CN" altLang="en-US" sz="2400">
                <a:latin typeface="Times New Roman" pitchFamily="18" charset="0"/>
              </a:rPr>
              <a:t>。</a:t>
            </a: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827088" y="2420938"/>
            <a:ext cx="1584325" cy="719137"/>
          </a:xfrm>
          <a:prstGeom prst="wedgeRectCallout">
            <a:avLst>
              <a:gd name="adj1" fmla="val 93486"/>
              <a:gd name="adj2" fmla="val -83773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>
                <a:latin typeface="Times New Roman" pitchFamily="18" charset="0"/>
              </a:rPr>
              <a:t>指针所指的变量的类型</a:t>
            </a:r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7019925" y="2492375"/>
            <a:ext cx="1584325" cy="576263"/>
          </a:xfrm>
          <a:prstGeom prst="wedgeRectCallout">
            <a:avLst>
              <a:gd name="adj1" fmla="val -83167"/>
              <a:gd name="adj2" fmla="val -107852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>
                <a:latin typeface="Times New Roman" pitchFamily="18" charset="0"/>
              </a:rPr>
              <a:t>指针变量名</a:t>
            </a:r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3348038" y="3357563"/>
            <a:ext cx="2736850" cy="719137"/>
          </a:xfrm>
          <a:prstGeom prst="wedgeRectCallout">
            <a:avLst>
              <a:gd name="adj1" fmla="val -80509"/>
              <a:gd name="adj2" fmla="val 8576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/>
              <a:t>定义了一个指向单精度实型的指针变量</a:t>
            </a:r>
            <a:r>
              <a:rPr lang="en-US" altLang="zh-CN" sz="2000"/>
              <a:t>p1</a:t>
            </a:r>
          </a:p>
        </p:txBody>
      </p:sp>
      <p:sp>
        <p:nvSpPr>
          <p:cNvPr id="12299" name="AutoShape 11"/>
          <p:cNvSpPr>
            <a:spLocks noChangeArrowheads="1"/>
          </p:cNvSpPr>
          <p:nvPr/>
        </p:nvSpPr>
        <p:spPr bwMode="auto">
          <a:xfrm>
            <a:off x="4787900" y="4149725"/>
            <a:ext cx="2305050" cy="719138"/>
          </a:xfrm>
          <a:prstGeom prst="wedgeRectCallout">
            <a:avLst>
              <a:gd name="adj1" fmla="val -139324"/>
              <a:gd name="adj2" fmla="val 35653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/>
              <a:t>定义了一个指向整型的指针变量</a:t>
            </a:r>
            <a:r>
              <a:rPr lang="en-US" altLang="zh-CN" sz="2000"/>
              <a:t>p2</a:t>
            </a:r>
          </a:p>
        </p:txBody>
      </p:sp>
      <p:sp>
        <p:nvSpPr>
          <p:cNvPr id="21515" name="AutoShape 11"/>
          <p:cNvSpPr>
            <a:spLocks noChangeArrowheads="1"/>
          </p:cNvSpPr>
          <p:nvPr/>
        </p:nvSpPr>
        <p:spPr bwMode="auto">
          <a:xfrm>
            <a:off x="5940425" y="836613"/>
            <a:ext cx="1584325" cy="504825"/>
          </a:xfrm>
          <a:prstGeom prst="wedgeRectCallout">
            <a:avLst>
              <a:gd name="adj1" fmla="val -69639"/>
              <a:gd name="adj2" fmla="val 147801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/>
              <a:t>指针声明符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1229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500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build="p" autoUpdateAnimBg="0"/>
      <p:bldP spid="12293" grpId="0" build="p" animBg="1" autoUpdateAnimBg="0"/>
      <p:bldP spid="12294" grpId="0" animBg="1"/>
      <p:bldP spid="12297" grpId="0" animBg="1"/>
      <p:bldP spid="12298" grpId="0" animBg="1"/>
      <p:bldP spid="12299" grpId="0" animBg="1"/>
      <p:bldP spid="2151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3"/>
          <p:cNvSpPr txBox="1">
            <a:spLocks noGrp="1"/>
          </p:cNvSpPr>
          <p:nvPr/>
        </p:nvSpPr>
        <p:spPr bwMode="auto">
          <a:xfrm>
            <a:off x="6737350" y="6481763"/>
            <a:ext cx="240665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36253DE3-BA2C-41E5-9E98-9A61BE9371E3}" type="slidenum">
              <a:rPr lang="zh-CN" altLang="en-US" sz="1600">
                <a:solidFill>
                  <a:srgbClr val="FF9900"/>
                </a:solidFill>
              </a:rPr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t>80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196975"/>
            <a:ext cx="3455988" cy="525621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zh-CN" sz="2800" b="1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{  ······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    int (*p)(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    int  max(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    int  min(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    p=max;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    c=(*p)(a,b);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   ······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    p=min;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    c=(*p)(a,b);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 b="1"/>
          </a:p>
        </p:txBody>
      </p:sp>
      <p:sp>
        <p:nvSpPr>
          <p:cNvPr id="95236" name="Text Box 6"/>
          <p:cNvSpPr txBox="1">
            <a:spLocks noChangeArrowheads="1"/>
          </p:cNvSpPr>
          <p:nvPr/>
        </p:nvSpPr>
        <p:spPr bwMode="auto">
          <a:xfrm>
            <a:off x="755650" y="230188"/>
            <a:ext cx="7920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/>
              <a:t>在一个程序中，可以利用指向函数的指针变量先后调用不同函数：例如：</a:t>
            </a:r>
          </a:p>
        </p:txBody>
      </p:sp>
      <p:sp>
        <p:nvSpPr>
          <p:cNvPr id="95237" name="Text Box 7"/>
          <p:cNvSpPr txBox="1">
            <a:spLocks noChangeArrowheads="1"/>
          </p:cNvSpPr>
          <p:nvPr/>
        </p:nvSpPr>
        <p:spPr bwMode="auto">
          <a:xfrm>
            <a:off x="4787900" y="1341438"/>
            <a:ext cx="4032250" cy="24526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/>
              <a:t>int max(int x,int y)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/>
              <a:t>{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/>
              <a:t>   ······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/>
              <a:t> }</a:t>
            </a:r>
          </a:p>
        </p:txBody>
      </p:sp>
      <p:sp>
        <p:nvSpPr>
          <p:cNvPr id="95238" name="Text Box 8"/>
          <p:cNvSpPr txBox="1">
            <a:spLocks noChangeArrowheads="1"/>
          </p:cNvSpPr>
          <p:nvPr/>
        </p:nvSpPr>
        <p:spPr bwMode="auto">
          <a:xfrm>
            <a:off x="4757738" y="3933825"/>
            <a:ext cx="4032250" cy="2452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/>
              <a:t>int min(int x,int y)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/>
              <a:t>{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/>
              <a:t>   ······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/>
              <a:t> }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1"/>
          <p:cNvSpPr txBox="1">
            <a:spLocks noGrp="1"/>
          </p:cNvSpPr>
          <p:nvPr/>
        </p:nvSpPr>
        <p:spPr bwMode="auto">
          <a:xfrm>
            <a:off x="6737350" y="6481763"/>
            <a:ext cx="240665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7CC13A39-CA72-4993-AC98-C3BAF188D18F}" type="slidenum">
              <a:rPr lang="zh-CN" altLang="en-US" sz="1600">
                <a:solidFill>
                  <a:srgbClr val="FF9900"/>
                </a:solidFill>
              </a:rPr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t>81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395288" y="1125538"/>
            <a:ext cx="4464050" cy="504031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>
                <a:latin typeface="Times New Roman" pitchFamily="18" charset="0"/>
              </a:rPr>
              <a:t>实参函数名</a:t>
            </a:r>
            <a:r>
              <a:rPr kumimoji="0" lang="en-US" altLang="zh-CN">
                <a:latin typeface="Times New Roman" pitchFamily="18" charset="0"/>
              </a:rPr>
              <a:t>f1            f2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                                 </a:t>
            </a:r>
            <a:endParaRPr kumimoji="0" lang="en-US" altLang="zh-CN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latin typeface="Times New Roman" pitchFamily="18" charset="0"/>
              </a:rPr>
              <a:t>sub(int (*x1)( ),int (*x2)( ))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latin typeface="Times New Roman" pitchFamily="18" charset="0"/>
              </a:rPr>
              <a:t>{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latin typeface="Times New Roman" pitchFamily="18" charset="0"/>
              </a:rPr>
              <a:t>    int a,b,i,j;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latin typeface="Times New Roman" pitchFamily="18" charset="0"/>
              </a:rPr>
              <a:t>    a=(*x1)(i);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latin typeface="Times New Roman" pitchFamily="18" charset="0"/>
              </a:rPr>
              <a:t>    b=(*x2)(i,j);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latin typeface="Times New Roman" pitchFamily="18" charset="0"/>
              </a:rPr>
              <a:t>…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155651" name="AutoShape 3"/>
          <p:cNvSpPr>
            <a:spLocks noChangeArrowheads="1"/>
          </p:cNvSpPr>
          <p:nvPr/>
        </p:nvSpPr>
        <p:spPr bwMode="auto">
          <a:xfrm>
            <a:off x="5724525" y="1196975"/>
            <a:ext cx="2819400" cy="990600"/>
          </a:xfrm>
          <a:prstGeom prst="wedgeRectCallout">
            <a:avLst>
              <a:gd name="adj1" fmla="val -95269"/>
              <a:gd name="adj2" fmla="val 54648"/>
            </a:avLst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FFFF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b="0">
                <a:latin typeface="Times New Roman" pitchFamily="18" charset="0"/>
              </a:rPr>
              <a:t>定义</a:t>
            </a:r>
            <a:r>
              <a:rPr lang="en-US" altLang="zh-CN" b="0">
                <a:latin typeface="Times New Roman" pitchFamily="18" charset="0"/>
              </a:rPr>
              <a:t>x1,x2</a:t>
            </a:r>
            <a:r>
              <a:rPr lang="zh-CN" altLang="en-US" b="0">
                <a:latin typeface="Times New Roman" pitchFamily="18" charset="0"/>
              </a:rPr>
              <a:t>为函数</a:t>
            </a:r>
          </a:p>
          <a:p>
            <a:pPr algn="l"/>
            <a:r>
              <a:rPr lang="zh-CN" altLang="en-US" b="0">
                <a:latin typeface="Times New Roman" pitchFamily="18" charset="0"/>
              </a:rPr>
              <a:t>指针变量</a:t>
            </a:r>
          </a:p>
        </p:txBody>
      </p:sp>
      <p:sp>
        <p:nvSpPr>
          <p:cNvPr id="155652" name="AutoShape 4"/>
          <p:cNvSpPr>
            <a:spLocks noChangeArrowheads="1"/>
          </p:cNvSpPr>
          <p:nvPr/>
        </p:nvSpPr>
        <p:spPr bwMode="auto">
          <a:xfrm>
            <a:off x="5867400" y="3500438"/>
            <a:ext cx="1981200" cy="609600"/>
          </a:xfrm>
          <a:prstGeom prst="wedgeRectCallout">
            <a:avLst>
              <a:gd name="adj1" fmla="val -195671"/>
              <a:gd name="adj2" fmla="val 19792"/>
            </a:avLst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FFFF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b="0">
                <a:latin typeface="Times New Roman" pitchFamily="18" charset="0"/>
              </a:rPr>
              <a:t>调用</a:t>
            </a:r>
            <a:r>
              <a:rPr lang="en-US" altLang="zh-CN" b="0">
                <a:latin typeface="Times New Roman" pitchFamily="18" charset="0"/>
              </a:rPr>
              <a:t>f1</a:t>
            </a:r>
            <a:r>
              <a:rPr lang="zh-CN" altLang="en-US" b="0">
                <a:latin typeface="Times New Roman" pitchFamily="18" charset="0"/>
              </a:rPr>
              <a:t>函数</a:t>
            </a:r>
          </a:p>
        </p:txBody>
      </p:sp>
      <p:sp>
        <p:nvSpPr>
          <p:cNvPr id="155653" name="AutoShape 5"/>
          <p:cNvSpPr>
            <a:spLocks noChangeArrowheads="1"/>
          </p:cNvSpPr>
          <p:nvPr/>
        </p:nvSpPr>
        <p:spPr bwMode="auto">
          <a:xfrm>
            <a:off x="6084888" y="4581525"/>
            <a:ext cx="1905000" cy="609600"/>
          </a:xfrm>
          <a:prstGeom prst="wedgeRectCallout">
            <a:avLst>
              <a:gd name="adj1" fmla="val -222167"/>
              <a:gd name="adj2" fmla="val -53648"/>
            </a:avLst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FFFF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b="0">
                <a:latin typeface="Times New Roman" pitchFamily="18" charset="0"/>
              </a:rPr>
              <a:t>调用</a:t>
            </a:r>
            <a:r>
              <a:rPr lang="en-US" altLang="zh-CN" b="0">
                <a:latin typeface="Times New Roman" pitchFamily="18" charset="0"/>
              </a:rPr>
              <a:t>f2</a:t>
            </a:r>
            <a:r>
              <a:rPr lang="zh-CN" altLang="en-US" b="0">
                <a:latin typeface="Times New Roman" pitchFamily="18" charset="0"/>
              </a:rPr>
              <a:t>函数</a:t>
            </a:r>
          </a:p>
        </p:txBody>
      </p:sp>
      <p:sp>
        <p:nvSpPr>
          <p:cNvPr id="96263" name="Text Box 6"/>
          <p:cNvSpPr txBox="1">
            <a:spLocks noChangeArrowheads="1"/>
          </p:cNvSpPr>
          <p:nvPr/>
        </p:nvSpPr>
        <p:spPr bwMode="auto">
          <a:xfrm>
            <a:off x="611188" y="71438"/>
            <a:ext cx="68405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000">
                <a:solidFill>
                  <a:srgbClr val="000066"/>
                </a:solidFill>
              </a:rPr>
              <a:t>4.</a:t>
            </a:r>
            <a:r>
              <a:rPr lang="zh-CN" altLang="en-US" sz="3000">
                <a:solidFill>
                  <a:srgbClr val="000066"/>
                </a:solidFill>
              </a:rPr>
              <a:t>指向函数的指针变量作函数参数</a:t>
            </a:r>
          </a:p>
        </p:txBody>
      </p: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1403350" y="5589588"/>
            <a:ext cx="6624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CC3300"/>
                </a:solidFill>
              </a:rPr>
              <a:t>当每次要调用的函数不是固定的时候，采用指向函数的指针很方便。</a:t>
            </a:r>
          </a:p>
        </p:txBody>
      </p:sp>
      <p:sp>
        <p:nvSpPr>
          <p:cNvPr id="96265" name="Text Box 8"/>
          <p:cNvSpPr txBox="1">
            <a:spLocks noChangeArrowheads="1"/>
          </p:cNvSpPr>
          <p:nvPr/>
        </p:nvSpPr>
        <p:spPr bwMode="auto">
          <a:xfrm>
            <a:off x="395288" y="549275"/>
            <a:ext cx="8353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作函数参数时，将函数的入口地址传递给形参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 animBg="1" autoUpdateAnimBg="0"/>
      <p:bldP spid="155651" grpId="0" animBg="1" autoUpdateAnimBg="0"/>
      <p:bldP spid="155652" grpId="0" animBg="1" autoUpdateAnimBg="0"/>
      <p:bldP spid="155653" grpId="0" animBg="1" autoUpdateAnimBg="0"/>
      <p:bldP spid="15565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E25EC9DA-193E-41F2-BB76-D2E66087F8A4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82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772400" cy="6921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/>
              <a:t>9.7  </a:t>
            </a:r>
            <a:r>
              <a:rPr lang="zh-CN" altLang="en-US"/>
              <a:t>二级指针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315325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2800" b="1"/>
              <a:t>指向指针的指针： 指向指针数据的指针变量。通常用于指向字符型指针变量。</a:t>
            </a:r>
          </a:p>
          <a:p>
            <a:r>
              <a:rPr lang="zh-CN" altLang="en-US" sz="2800" b="1"/>
              <a:t>说明格式：</a:t>
            </a:r>
          </a:p>
          <a:p>
            <a:pPr>
              <a:buFontTx/>
              <a:buNone/>
            </a:pPr>
            <a:r>
              <a:rPr lang="zh-CN" altLang="en-US" sz="2800" b="1"/>
              <a:t>        </a:t>
            </a: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类型说明符   ** 指针变量名</a:t>
            </a:r>
            <a:endParaRPr lang="zh-CN" altLang="en-US" sz="2800" b="1">
              <a:solidFill>
                <a:srgbClr val="CC0000"/>
              </a:solidFill>
            </a:endParaRPr>
          </a:p>
          <a:p>
            <a:pPr>
              <a:buFontTx/>
              <a:buNone/>
            </a:pPr>
            <a:r>
              <a:rPr lang="zh-CN" altLang="en-US" sz="2800" b="1"/>
              <a:t>例如： </a:t>
            </a:r>
            <a:r>
              <a:rPr lang="en-US" altLang="en-US" sz="2800" b="1"/>
              <a:t>char  ** p;</a:t>
            </a:r>
          </a:p>
          <a:p>
            <a:pPr>
              <a:buFontTx/>
              <a:buNone/>
            </a:pPr>
            <a:r>
              <a:rPr lang="zh-CN" altLang="en-US" sz="2800" b="1"/>
              <a:t>定义指针变量</a:t>
            </a:r>
            <a:r>
              <a:rPr lang="en-US" altLang="zh-CN" sz="2800" b="1"/>
              <a:t>p</a:t>
            </a:r>
            <a:r>
              <a:rPr lang="zh-CN" altLang="en-US" sz="2800" b="1"/>
              <a:t>，用于存储另一个指针变量的地址。</a:t>
            </a:r>
            <a:endParaRPr lang="en-US" altLang="en-US" sz="2800" b="1"/>
          </a:p>
          <a:p>
            <a:pPr>
              <a:buFontTx/>
              <a:buNone/>
            </a:pPr>
            <a:r>
              <a:rPr lang="en-US" altLang="en-US" sz="2800" b="1"/>
              <a:t>  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P spid="5120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D21CE416-20F4-4AB0-8114-319C55D8ED5B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83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2160588" cy="422275"/>
          </a:xfrm>
        </p:spPr>
        <p:txBody>
          <a:bodyPr/>
          <a:lstStyle/>
          <a:p>
            <a:pPr>
              <a:defRPr/>
            </a:pPr>
            <a:r>
              <a:rPr lang="zh-CN" altLang="en-US" sz="2800"/>
              <a:t>例如：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765175"/>
            <a:ext cx="8199438" cy="35814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/>
              <a:t>main(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/>
              <a:t>    char  *s[4]={“</a:t>
            </a:r>
            <a:r>
              <a:rPr lang="en-US" altLang="zh-CN" b="1" dirty="0" err="1"/>
              <a:t>China”,“Japan</a:t>
            </a:r>
            <a:r>
              <a:rPr lang="en-US" altLang="zh-CN" b="1" dirty="0"/>
              <a:t>”, “English”,”</a:t>
            </a:r>
            <a:r>
              <a:rPr lang="en-US" altLang="zh-CN" b="1" dirty="0" err="1"/>
              <a:t>Franch</a:t>
            </a:r>
            <a:r>
              <a:rPr lang="en-US" altLang="zh-CN" b="1" dirty="0"/>
              <a:t>”};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    char  **p;</a:t>
            </a:r>
            <a:r>
              <a:rPr lang="en-US" altLang="zh-CN" b="1" dirty="0"/>
              <a:t>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/>
              <a:t>    p=s+2;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(“%s\n”, *p);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/>
              <a:t>}</a:t>
            </a:r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>
            <a:off x="6011863" y="2420938"/>
            <a:ext cx="2665412" cy="1223962"/>
          </a:xfrm>
          <a:prstGeom prst="wedgeRoundRectCallout">
            <a:avLst>
              <a:gd name="adj1" fmla="val -185079"/>
              <a:gd name="adj2" fmla="val 21856"/>
              <a:gd name="adj3" fmla="val 16667"/>
            </a:avLst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400">
                <a:latin typeface="Times New Roman" pitchFamily="18" charset="0"/>
              </a:rPr>
              <a:t>*p=*(s+2)=s[2]</a:t>
            </a:r>
            <a:r>
              <a:rPr lang="zh-CN" altLang="en-US" sz="2400">
                <a:latin typeface="Times New Roman" pitchFamily="18" charset="0"/>
              </a:rPr>
              <a:t>存放的是</a:t>
            </a:r>
            <a:r>
              <a:rPr lang="en-US" altLang="zh-CN" sz="2400">
                <a:latin typeface="Times New Roman" pitchFamily="18" charset="0"/>
              </a:rPr>
              <a:t>English</a:t>
            </a:r>
            <a:r>
              <a:rPr lang="zh-CN" altLang="en-US" sz="2400">
                <a:latin typeface="Times New Roman" pitchFamily="18" charset="0"/>
              </a:rPr>
              <a:t>的首地址</a:t>
            </a:r>
          </a:p>
        </p:txBody>
      </p:sp>
      <p:sp>
        <p:nvSpPr>
          <p:cNvPr id="52231" name="AutoShape 7"/>
          <p:cNvSpPr>
            <a:spLocks noChangeArrowheads="1"/>
          </p:cNvSpPr>
          <p:nvPr/>
        </p:nvSpPr>
        <p:spPr bwMode="auto">
          <a:xfrm>
            <a:off x="6156325" y="4365625"/>
            <a:ext cx="2447925" cy="1223963"/>
          </a:xfrm>
          <a:prstGeom prst="wedgeRoundRectCallout">
            <a:avLst>
              <a:gd name="adj1" fmla="val -116083"/>
              <a:gd name="adj2" fmla="val -80222"/>
              <a:gd name="adj3" fmla="val 16667"/>
            </a:avLst>
          </a:prstGeom>
          <a:solidFill>
            <a:srgbClr val="FF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400">
                <a:latin typeface="Times New Roman" pitchFamily="18" charset="0"/>
              </a:rPr>
              <a:t>打印</a:t>
            </a:r>
            <a:r>
              <a:rPr lang="en-US" altLang="zh-CN" sz="2400">
                <a:latin typeface="Times New Roman" pitchFamily="18" charset="0"/>
              </a:rPr>
              <a:t>p</a:t>
            </a:r>
            <a:r>
              <a:rPr lang="zh-CN" altLang="en-US" sz="2400">
                <a:latin typeface="Times New Roman" pitchFamily="18" charset="0"/>
              </a:rPr>
              <a:t>指针内的内容，即指针指向的字符串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  <p:bldP spid="52227" grpId="0" animBg="1" autoUpdateAnimBg="0"/>
      <p:bldP spid="52229" grpId="0" animBg="1" autoUpdateAnimBg="0"/>
      <p:bldP spid="52231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611188" y="990600"/>
            <a:ext cx="79930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kumimoji="0" lang="zh-CN" altLang="zh-CN" sz="2400">
              <a:latin typeface="Times New Roman" pitchFamily="18" charset="0"/>
            </a:endParaRPr>
          </a:p>
        </p:txBody>
      </p:sp>
      <p:sp>
        <p:nvSpPr>
          <p:cNvPr id="99332" name="Text Box 6"/>
          <p:cNvSpPr txBox="1">
            <a:spLocks noChangeArrowheads="1"/>
          </p:cNvSpPr>
          <p:nvPr/>
        </p:nvSpPr>
        <p:spPr bwMode="auto">
          <a:xfrm>
            <a:off x="1331913" y="0"/>
            <a:ext cx="59055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000"/>
              <a:t>9.8 </a:t>
            </a:r>
            <a:r>
              <a:rPr lang="zh-CN" altLang="en-US" sz="3000"/>
              <a:t>用指针实现内存动态分配</a:t>
            </a:r>
          </a:p>
        </p:txBody>
      </p:sp>
      <p:sp>
        <p:nvSpPr>
          <p:cNvPr id="99333" name="Text Box 7"/>
          <p:cNvSpPr txBox="1">
            <a:spLocks noChangeArrowheads="1"/>
          </p:cNvSpPr>
          <p:nvPr/>
        </p:nvSpPr>
        <p:spPr bwMode="auto">
          <a:xfrm>
            <a:off x="395288" y="620713"/>
            <a:ext cx="8280400" cy="333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1.</a:t>
            </a:r>
            <a:r>
              <a:rPr lang="zh-CN" altLang="en-US"/>
              <a:t>动态内存分配的步骤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  </a:t>
            </a:r>
            <a:r>
              <a:rPr lang="en-US" altLang="zh-CN"/>
              <a:t>· </a:t>
            </a:r>
            <a:r>
              <a:rPr lang="zh-CN" altLang="en-US"/>
              <a:t>了解需要多少内存空间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  </a:t>
            </a:r>
            <a:r>
              <a:rPr lang="en-US" altLang="zh-CN"/>
              <a:t>·</a:t>
            </a:r>
            <a:r>
              <a:rPr lang="zh-CN" altLang="en-US"/>
              <a:t>利用</a:t>
            </a:r>
            <a:r>
              <a:rPr lang="en-US" altLang="zh-CN"/>
              <a:t>C</a:t>
            </a:r>
            <a:r>
              <a:rPr lang="zh-CN" altLang="en-US"/>
              <a:t>语言提供的动态内存分配函数分配所需要的存储空间；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  </a:t>
            </a:r>
            <a:r>
              <a:rPr lang="en-US" altLang="zh-CN"/>
              <a:t>·</a:t>
            </a:r>
            <a:r>
              <a:rPr lang="zh-CN" altLang="en-US"/>
              <a:t>使指针指向获得的内存空间，以便实施运算或操作；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  </a:t>
            </a:r>
            <a:r>
              <a:rPr lang="en-US" altLang="zh-CN"/>
              <a:t>·</a:t>
            </a:r>
            <a:r>
              <a:rPr lang="zh-CN" altLang="en-US"/>
              <a:t>当使用完毕内存后，释放这一空间。</a:t>
            </a:r>
          </a:p>
        </p:txBody>
      </p:sp>
      <p:sp>
        <p:nvSpPr>
          <p:cNvPr id="99334" name="Text Box 8"/>
          <p:cNvSpPr txBox="1">
            <a:spLocks noChangeArrowheads="1"/>
          </p:cNvSpPr>
          <p:nvPr/>
        </p:nvSpPr>
        <p:spPr bwMode="auto">
          <a:xfrm>
            <a:off x="467519" y="4005263"/>
            <a:ext cx="8280400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/>
              <a:t>2.</a:t>
            </a:r>
            <a:r>
              <a:rPr lang="zh-CN" altLang="en-US"/>
              <a:t>动态内存分配函数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/>
              <a:t>  （</a:t>
            </a:r>
            <a:r>
              <a:rPr lang="en-US" altLang="zh-CN"/>
              <a:t>1</a:t>
            </a:r>
            <a:r>
              <a:rPr lang="zh-CN" altLang="en-US"/>
              <a:t>） 动态存储分配函数：</a:t>
            </a:r>
            <a:r>
              <a:rPr lang="en-US" altLang="zh-CN"/>
              <a:t>malloc()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/>
              <a:t>原型是：</a:t>
            </a:r>
            <a:r>
              <a:rPr lang="en-US" altLang="zh-CN"/>
              <a:t>void malloc(unsigned size)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/>
              <a:t>功能：在内存中动态分配一连续空间，其长度为</a:t>
            </a:r>
            <a:r>
              <a:rPr lang="en-US" altLang="zh-CN"/>
              <a:t>size.</a:t>
            </a:r>
            <a:r>
              <a:rPr lang="zh-CN" altLang="en-US"/>
              <a:t>申请成功，返回一个指针，否则，返回</a:t>
            </a:r>
            <a:r>
              <a:rPr lang="en-US" altLang="zh-CN"/>
              <a:t>NULL.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F22135A9-353D-4CB4-B5FE-F55A3FE7C5D8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85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411650" name="Rectangle 2"/>
          <p:cNvSpPr>
            <a:spLocks noChangeArrowheads="1"/>
          </p:cNvSpPr>
          <p:nvPr/>
        </p:nvSpPr>
        <p:spPr bwMode="auto">
          <a:xfrm>
            <a:off x="611188" y="990600"/>
            <a:ext cx="79930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kumimoji="0" lang="zh-CN" altLang="zh-CN" sz="2400">
              <a:latin typeface="Times New Roman" pitchFamily="18" charset="0"/>
            </a:endParaRP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395288" y="620713"/>
            <a:ext cx="8748712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int *p;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p=(int *)malloc(n*sizeof(int));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</a:t>
            </a:r>
            <a:r>
              <a:rPr lang="zh-CN" altLang="en-US"/>
              <a:t>申请能保持</a:t>
            </a:r>
            <a:r>
              <a:rPr lang="en-US" altLang="zh-CN"/>
              <a:t>n</a:t>
            </a:r>
            <a:r>
              <a:rPr lang="zh-CN" altLang="en-US"/>
              <a:t>个整型数据的连续内存空间，使</a:t>
            </a:r>
            <a:r>
              <a:rPr lang="en-US" altLang="zh-CN"/>
              <a:t>p</a:t>
            </a:r>
            <a:r>
              <a:rPr lang="zh-CN" altLang="en-US"/>
              <a:t>指向该区域。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47F59F68-3724-46F2-82D0-971C9AB16EA6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86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611188" y="990600"/>
            <a:ext cx="79930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kumimoji="0" lang="zh-CN" altLang="zh-CN" sz="2400">
              <a:latin typeface="Times New Roman" pitchFamily="18" charset="0"/>
            </a:endParaRPr>
          </a:p>
        </p:txBody>
      </p:sp>
      <p:sp>
        <p:nvSpPr>
          <p:cNvPr id="101380" name="Text Box 3"/>
          <p:cNvSpPr txBox="1">
            <a:spLocks noChangeArrowheads="1"/>
          </p:cNvSpPr>
          <p:nvPr/>
        </p:nvSpPr>
        <p:spPr bwMode="auto">
          <a:xfrm>
            <a:off x="395288" y="620713"/>
            <a:ext cx="8748712" cy="331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）计数动态存储分配函数</a:t>
            </a:r>
            <a:r>
              <a:rPr lang="en-US" altLang="zh-CN"/>
              <a:t>: calloc()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/>
              <a:t>原型是：</a:t>
            </a:r>
            <a:r>
              <a:rPr lang="en-US" altLang="zh-CN"/>
              <a:t>void *calloc (unsigned n, unsigned size)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3000"/>
              <a:t>功能：在内存中动态存储区分配</a:t>
            </a:r>
            <a:r>
              <a:rPr lang="en-US" altLang="zh-CN" sz="3000"/>
              <a:t>n</a:t>
            </a:r>
            <a:r>
              <a:rPr lang="zh-CN" altLang="en-US" sz="3000"/>
              <a:t>个连续空间，并初始化为</a:t>
            </a:r>
            <a:r>
              <a:rPr lang="en-US" altLang="zh-CN" sz="3000"/>
              <a:t>0</a:t>
            </a:r>
            <a:r>
              <a:rPr lang="zh-CN" altLang="en-US" sz="3000"/>
              <a:t>，每一空间其长度为</a:t>
            </a:r>
            <a:r>
              <a:rPr lang="en-US" altLang="zh-CN" sz="3000"/>
              <a:t>size.</a:t>
            </a:r>
            <a:r>
              <a:rPr lang="zh-CN" altLang="en-US" sz="3000"/>
              <a:t>申请成功，返回一个指针，否则，返回</a:t>
            </a:r>
            <a:r>
              <a:rPr lang="en-US" altLang="zh-CN" sz="3000"/>
              <a:t>NULL.</a:t>
            </a:r>
          </a:p>
          <a:p>
            <a:pPr algn="l" eaLnBrk="1" hangingPunct="1">
              <a:spcBef>
                <a:spcPct val="50000"/>
              </a:spcBef>
            </a:pPr>
            <a:endParaRPr lang="en-US" altLang="zh-CN"/>
          </a:p>
        </p:txBody>
      </p:sp>
      <p:sp>
        <p:nvSpPr>
          <p:cNvPr id="101381" name="Text Box 4"/>
          <p:cNvSpPr txBox="1">
            <a:spLocks noChangeArrowheads="1"/>
          </p:cNvSpPr>
          <p:nvPr/>
        </p:nvSpPr>
        <p:spPr bwMode="auto">
          <a:xfrm>
            <a:off x="468313" y="3284538"/>
            <a:ext cx="8496300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）动态存储释放函数：</a:t>
            </a:r>
            <a:r>
              <a:rPr lang="en-US" altLang="zh-CN" dirty="0"/>
              <a:t>free()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dirty="0"/>
              <a:t>原型是：</a:t>
            </a:r>
            <a:r>
              <a:rPr lang="en-US" altLang="zh-CN" dirty="0"/>
              <a:t>void free(void *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dirty="0"/>
              <a:t>功能：释放由动态存储分配函数申请到的整块内存空间，</a:t>
            </a:r>
            <a:r>
              <a:rPr lang="en-US" altLang="zh-CN" dirty="0" err="1"/>
              <a:t>ptr</a:t>
            </a:r>
            <a:r>
              <a:rPr lang="zh-CN" altLang="en-US" dirty="0"/>
              <a:t>为指向要释放空间的首地址。如果</a:t>
            </a:r>
            <a:r>
              <a:rPr lang="en-US" altLang="zh-CN" dirty="0" err="1"/>
              <a:t>ptr</a:t>
            </a:r>
            <a:r>
              <a:rPr lang="zh-CN" altLang="en-US" dirty="0"/>
              <a:t>是空指针，则</a:t>
            </a:r>
            <a:r>
              <a:rPr lang="en-US" altLang="zh-CN" dirty="0"/>
              <a:t>free()</a:t>
            </a:r>
            <a:r>
              <a:rPr lang="zh-CN" altLang="en-US" dirty="0"/>
              <a:t>什么也不做，无返回值。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dirty="0"/>
              <a:t> 若不需要时，及时释放。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765175"/>
            <a:ext cx="7834313" cy="568801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folHlink"/>
                </a:solidFill>
              </a:rPr>
              <a:t> 2.</a:t>
            </a:r>
            <a:r>
              <a:rPr lang="zh-CN" altLang="en-US" sz="2400" b="1" dirty="0">
                <a:solidFill>
                  <a:schemeClr val="folHlink"/>
                </a:solidFill>
              </a:rPr>
              <a:t>程序的输出结果是</a:t>
            </a:r>
            <a:r>
              <a:rPr lang="en-US" altLang="zh-CN" sz="2400" b="1" dirty="0">
                <a:solidFill>
                  <a:schemeClr val="folHlink"/>
                </a:solidFill>
              </a:rPr>
              <a:t>______</a:t>
            </a:r>
            <a:r>
              <a:rPr lang="zh-CN" altLang="en-US" sz="2400" b="1" dirty="0">
                <a:solidFill>
                  <a:schemeClr val="folHlink"/>
                </a:solidFill>
              </a:rPr>
              <a:t>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/>
              <a:t>   </a:t>
            </a:r>
            <a:r>
              <a:rPr lang="en-US" altLang="zh-CN" sz="2400" b="1" dirty="0"/>
              <a:t>#include &lt;</a:t>
            </a:r>
            <a:r>
              <a:rPr lang="en-US" altLang="zh-CN" sz="2400" b="1" dirty="0" err="1"/>
              <a:t>stdio.h</a:t>
            </a:r>
            <a:r>
              <a:rPr lang="en-US" altLang="zh-CN" sz="2400" b="1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void fun(float *p1, float *p2, float  *s)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   s=(float *)malloc(1,sizeof(float));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   *s=*p1+*(p2++);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{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float a[2]={1.1,2.2},b[2]={10.0,20.0},*s=a;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fun(</a:t>
            </a:r>
            <a:r>
              <a:rPr lang="en-US" altLang="zh-CN" sz="2400" b="1" dirty="0" err="1"/>
              <a:t>a,b,s</a:t>
            </a:r>
            <a:r>
              <a:rPr lang="en-US" altLang="zh-CN" sz="2400" b="1" dirty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("%f\n",*s);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   A.  11.100000             B.  12.100000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   C.  21.100000             D.  1.100000</a:t>
            </a:r>
          </a:p>
          <a:p>
            <a:pPr>
              <a:lnSpc>
                <a:spcPct val="80000"/>
              </a:lnSpc>
            </a:pPr>
            <a:endParaRPr lang="zh-CN" altLang="en-US" sz="2400" dirty="0"/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4211638" y="69215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 b="0">
                <a:solidFill>
                  <a:srgbClr val="FF0066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564" name="TextBox 1"/>
          <p:cNvSpPr txBox="1">
            <a:spLocks noChangeArrowheads="1"/>
          </p:cNvSpPr>
          <p:nvPr/>
        </p:nvSpPr>
        <p:spPr bwMode="auto">
          <a:xfrm>
            <a:off x="1042988" y="115888"/>
            <a:ext cx="1008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555700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9DCAE4AF-5091-411E-B50C-D1BA0FD0D8C5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88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47700"/>
          </a:xfr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zh-CN" altLang="en-US" sz="3200">
                <a:effectLst/>
                <a:ea typeface="幼圆" pitchFamily="49" charset="-122"/>
              </a:rPr>
              <a:t>有关指针数据类型的小结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640763" cy="561657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200" b="1">
                <a:solidFill>
                  <a:srgbClr val="CC0000"/>
                </a:solidFill>
              </a:rPr>
              <a:t>定义：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200" b="1"/>
              <a:t>int  *p;……..p</a:t>
            </a:r>
            <a:r>
              <a:rPr lang="zh-CN" altLang="en-US" sz="2200" b="1"/>
              <a:t>为指向整型数据的指针变量；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200" b="1"/>
              <a:t>int  *p[n];…..</a:t>
            </a:r>
            <a:r>
              <a:rPr lang="zh-CN" altLang="en-US" sz="2200" b="1"/>
              <a:t>定义</a:t>
            </a:r>
            <a:r>
              <a:rPr lang="zh-CN" altLang="en-US" sz="2200" b="1">
                <a:solidFill>
                  <a:srgbClr val="CC0000"/>
                </a:solidFill>
              </a:rPr>
              <a:t>指针数组</a:t>
            </a:r>
            <a:r>
              <a:rPr lang="en-US" altLang="zh-CN" sz="2200" b="1">
                <a:solidFill>
                  <a:srgbClr val="CC0000"/>
                </a:solidFill>
              </a:rPr>
              <a:t>p</a:t>
            </a:r>
            <a:r>
              <a:rPr lang="zh-CN" altLang="en-US" sz="2200" b="1"/>
              <a:t>，它由</a:t>
            </a:r>
            <a:r>
              <a:rPr lang="en-US" altLang="zh-CN" sz="2200" b="1"/>
              <a:t>n</a:t>
            </a:r>
            <a:r>
              <a:rPr lang="zh-CN" altLang="en-US" sz="2200" b="1"/>
              <a:t>个指向整型数据指针元素组成；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200" b="1"/>
              <a:t>int  (*p)[n];…</a:t>
            </a:r>
            <a:r>
              <a:rPr lang="zh-CN" altLang="en-US" sz="2200" b="1"/>
              <a:t>定义指向含</a:t>
            </a:r>
            <a:r>
              <a:rPr lang="en-US" altLang="zh-CN" sz="2200" b="1"/>
              <a:t>n</a:t>
            </a:r>
            <a:r>
              <a:rPr lang="zh-CN" altLang="en-US" sz="2200" b="1"/>
              <a:t>个元素的一维数组的</a:t>
            </a:r>
            <a:r>
              <a:rPr lang="zh-CN" altLang="en-US" sz="2200" b="1">
                <a:solidFill>
                  <a:srgbClr val="CC0000"/>
                </a:solidFill>
              </a:rPr>
              <a:t>指针变量</a:t>
            </a:r>
            <a:r>
              <a:rPr lang="en-US" altLang="zh-CN" sz="2200" b="1">
                <a:solidFill>
                  <a:srgbClr val="CC0000"/>
                </a:solidFill>
              </a:rPr>
              <a:t>p</a:t>
            </a:r>
            <a:r>
              <a:rPr lang="zh-CN" altLang="en-US" sz="2200" b="1"/>
              <a:t>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200" b="1"/>
              <a:t>int  *p( );…</a:t>
            </a:r>
            <a:r>
              <a:rPr lang="en-US" altLang="zh-CN" sz="2200" b="1">
                <a:solidFill>
                  <a:srgbClr val="CC0000"/>
                </a:solidFill>
              </a:rPr>
              <a:t>p</a:t>
            </a:r>
            <a:r>
              <a:rPr lang="zh-CN" altLang="en-US" sz="2200" b="1"/>
              <a:t>为带回一个指针的</a:t>
            </a:r>
            <a:r>
              <a:rPr lang="zh-CN" altLang="en-US" sz="2200" b="1">
                <a:solidFill>
                  <a:srgbClr val="CC0000"/>
                </a:solidFill>
              </a:rPr>
              <a:t>函数</a:t>
            </a:r>
            <a:r>
              <a:rPr lang="zh-CN" altLang="en-US" sz="2200" b="1"/>
              <a:t>，该指针指向整型数据；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200" b="1"/>
              <a:t>int  (*p)( );….p</a:t>
            </a:r>
            <a:r>
              <a:rPr lang="zh-CN" altLang="en-US" sz="2200" b="1"/>
              <a:t>为</a:t>
            </a:r>
            <a:r>
              <a:rPr lang="zh-CN" altLang="en-US" sz="2200" b="1">
                <a:solidFill>
                  <a:srgbClr val="CC0000"/>
                </a:solidFill>
              </a:rPr>
              <a:t>指向函数的指针</a:t>
            </a:r>
            <a:r>
              <a:rPr lang="zh-CN" altLang="en-US" sz="2200" b="1"/>
              <a:t>，该函数返回一个整型值；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200" b="1"/>
              <a:t>int  **p;…….p</a:t>
            </a:r>
            <a:r>
              <a:rPr lang="zh-CN" altLang="en-US" sz="2200" b="1"/>
              <a:t>是一个</a:t>
            </a:r>
            <a:r>
              <a:rPr lang="zh-CN" altLang="en-US" sz="2200" b="1">
                <a:solidFill>
                  <a:srgbClr val="CC3300"/>
                </a:solidFill>
              </a:rPr>
              <a:t>指针变量</a:t>
            </a:r>
            <a:r>
              <a:rPr lang="zh-CN" altLang="en-US" sz="2200" b="1"/>
              <a:t>，它指向一个指向整型数据的指针变量。二级指针。</a:t>
            </a:r>
          </a:p>
          <a:p>
            <a:pPr>
              <a:lnSpc>
                <a:spcPct val="90000"/>
              </a:lnSpc>
            </a:pPr>
            <a:r>
              <a:rPr lang="zh-CN" altLang="en-US" sz="2200" b="1">
                <a:solidFill>
                  <a:srgbClr val="CC0000"/>
                </a:solidFill>
              </a:rPr>
              <a:t>指针在使用前一定要赋值</a:t>
            </a:r>
            <a:r>
              <a:rPr lang="en-US" altLang="zh-CN" sz="2200" b="1">
                <a:solidFill>
                  <a:srgbClr val="CC0000"/>
                </a:solidFill>
              </a:rPr>
              <a:t>,</a:t>
            </a:r>
            <a:r>
              <a:rPr lang="zh-CN" altLang="en-US" sz="2200" b="1"/>
              <a:t>指针可以指向任何数据类型</a:t>
            </a:r>
            <a:r>
              <a:rPr lang="en-US" altLang="zh-CN" sz="2200" b="1"/>
              <a:t>,</a:t>
            </a:r>
            <a:r>
              <a:rPr lang="zh-CN" altLang="en-US" sz="2200" b="1"/>
              <a:t>指向谁</a:t>
            </a:r>
            <a:r>
              <a:rPr lang="en-US" altLang="zh-CN" sz="2200" b="1"/>
              <a:t>,</a:t>
            </a:r>
            <a:r>
              <a:rPr lang="zh-CN" altLang="en-US" sz="2200" b="1"/>
              <a:t>就存谁的地址</a:t>
            </a:r>
          </a:p>
          <a:p>
            <a:pPr>
              <a:lnSpc>
                <a:spcPct val="80000"/>
              </a:lnSpc>
            </a:pPr>
            <a:r>
              <a:rPr lang="zh-CN" altLang="en-US" sz="2200" b="1"/>
              <a:t>必须用地址值为指针变量初始化</a:t>
            </a:r>
            <a:r>
              <a:rPr lang="en-US" altLang="zh-CN" sz="2200" b="1"/>
              <a:t>(&amp;</a:t>
            </a:r>
            <a:r>
              <a:rPr lang="zh-CN" altLang="en-US" sz="2200" b="1"/>
              <a:t>变量名</a:t>
            </a:r>
            <a:r>
              <a:rPr lang="en-US" altLang="zh-CN" sz="2200" b="1"/>
              <a:t>,</a:t>
            </a:r>
            <a:r>
              <a:rPr lang="zh-CN" altLang="en-US" sz="2200" b="1"/>
              <a:t>或数组名</a:t>
            </a:r>
            <a:r>
              <a:rPr lang="en-US" altLang="zh-CN" sz="2200" b="1"/>
              <a:t>),</a:t>
            </a:r>
            <a:r>
              <a:rPr lang="zh-CN" altLang="en-US" sz="2200" b="1"/>
              <a:t>不允许用整数</a:t>
            </a:r>
          </a:p>
          <a:p>
            <a:pPr>
              <a:lnSpc>
                <a:spcPct val="80000"/>
              </a:lnSpc>
            </a:pPr>
            <a:r>
              <a:rPr lang="zh-CN" altLang="en-US" sz="2200" b="1"/>
              <a:t>相同类型的指针可以相互赋值</a:t>
            </a:r>
            <a:endParaRPr lang="zh-CN" altLang="en-US" sz="2200" b="1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200" b="1">
                <a:solidFill>
                  <a:srgbClr val="CC0000"/>
                </a:solidFill>
              </a:rPr>
              <a:t>优缺点：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200" b="1">
                <a:latin typeface="宋体" charset="-122"/>
              </a:rPr>
              <a:t>快速灵活、可实现动态存储分配；易出大错。</a:t>
            </a:r>
            <a:endParaRPr lang="zh-CN" altLang="en-US" sz="2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 autoUpdateAnimBg="0"/>
      <p:bldP spid="18435" grpId="0" build="p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4"/>
          <p:cNvSpPr txBox="1">
            <a:spLocks noGrp="1"/>
          </p:cNvSpPr>
          <p:nvPr/>
        </p:nvSpPr>
        <p:spPr bwMode="auto">
          <a:xfrm>
            <a:off x="6737350" y="6481763"/>
            <a:ext cx="240665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1C6EDA39-DCB7-4F33-B23D-E248EBFB2C8B}" type="slidenum">
              <a:rPr lang="zh-CN" altLang="en-US" sz="1600">
                <a:solidFill>
                  <a:srgbClr val="FF9900"/>
                </a:solidFill>
              </a:rPr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t>89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1081088" y="620713"/>
            <a:ext cx="4211637" cy="324008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400" b="0" dirty="0">
                <a:latin typeface="Arial" charset="0"/>
              </a:rPr>
              <a:t>#include &lt;</a:t>
            </a:r>
            <a:r>
              <a:rPr kumimoji="0" lang="en-US" altLang="zh-CN" sz="2400" b="0" dirty="0" err="1">
                <a:latin typeface="Arial" charset="0"/>
              </a:rPr>
              <a:t>stdio.h</a:t>
            </a:r>
            <a:r>
              <a:rPr kumimoji="0" lang="en-US" altLang="zh-CN" sz="2400" b="0" dirty="0">
                <a:latin typeface="Arial" charset="0"/>
              </a:rPr>
              <a:t>&gt; </a:t>
            </a:r>
          </a:p>
          <a:p>
            <a:pPr algn="l"/>
            <a:r>
              <a:rPr kumimoji="0" lang="en-US" altLang="zh-CN" sz="2400" b="0" dirty="0">
                <a:latin typeface="Arial" charset="0"/>
              </a:rPr>
              <a:t>char s1[40],s2[40];</a:t>
            </a:r>
          </a:p>
          <a:p>
            <a:pPr algn="l"/>
            <a:r>
              <a:rPr kumimoji="0" lang="en-US" altLang="zh-CN" sz="2400" b="0" dirty="0">
                <a:latin typeface="Arial" charset="0"/>
              </a:rPr>
              <a:t>void array</a:t>
            </a:r>
            <a:r>
              <a:rPr kumimoji="0" lang="en-US" altLang="zh-CN" sz="2400" b="0" dirty="0">
                <a:solidFill>
                  <a:srgbClr val="CC0000"/>
                </a:solidFill>
                <a:latin typeface="Arial" charset="0"/>
              </a:rPr>
              <a:t>(char *p1</a:t>
            </a:r>
            <a:r>
              <a:rPr kumimoji="0" lang="en-US" altLang="zh-CN" sz="2400" b="0" dirty="0">
                <a:latin typeface="Arial" charset="0"/>
              </a:rPr>
              <a:t>)</a:t>
            </a:r>
          </a:p>
          <a:p>
            <a:pPr algn="l"/>
            <a:r>
              <a:rPr kumimoji="0" lang="en-US" altLang="zh-CN" sz="2400" b="0" dirty="0">
                <a:latin typeface="Arial" charset="0"/>
              </a:rPr>
              <a:t>{</a:t>
            </a:r>
          </a:p>
          <a:p>
            <a:pPr algn="l"/>
            <a:r>
              <a:rPr kumimoji="0" lang="en-US" altLang="zh-CN" sz="2400" b="0" dirty="0">
                <a:latin typeface="Arial" charset="0"/>
              </a:rPr>
              <a:t>   char *p2=s2;</a:t>
            </a:r>
          </a:p>
          <a:p>
            <a:pPr algn="l"/>
            <a:r>
              <a:rPr kumimoji="0" lang="en-US" altLang="zh-CN" sz="2400" b="0" dirty="0">
                <a:latin typeface="Arial" charset="0"/>
              </a:rPr>
              <a:t>   for(;*p1!=‘\0’;p1++,p2++)</a:t>
            </a:r>
          </a:p>
          <a:p>
            <a:pPr algn="l"/>
            <a:r>
              <a:rPr kumimoji="0" lang="en-US" altLang="zh-CN" sz="2400" b="0" dirty="0">
                <a:latin typeface="Arial" charset="0"/>
              </a:rPr>
              <a:t>     *p2=*p1;</a:t>
            </a:r>
          </a:p>
          <a:p>
            <a:pPr algn="l"/>
            <a:r>
              <a:rPr kumimoji="0" lang="en-US" altLang="zh-CN" sz="2400" b="0" dirty="0">
                <a:latin typeface="Arial" charset="0"/>
              </a:rPr>
              <a:t>   *p2=‘\0’;</a:t>
            </a:r>
          </a:p>
          <a:p>
            <a:pPr algn="l"/>
            <a:r>
              <a:rPr kumimoji="0" lang="en-US" altLang="zh-CN" sz="2400" b="0" dirty="0">
                <a:latin typeface="Arial" charset="0"/>
              </a:rPr>
              <a:t> }</a:t>
            </a:r>
          </a:p>
        </p:txBody>
      </p:sp>
      <p:sp>
        <p:nvSpPr>
          <p:cNvPr id="103428" name="Text Box 8"/>
          <p:cNvSpPr txBox="1">
            <a:spLocks noChangeArrowheads="1"/>
          </p:cNvSpPr>
          <p:nvPr/>
        </p:nvSpPr>
        <p:spPr bwMode="auto">
          <a:xfrm>
            <a:off x="900113" y="188913"/>
            <a:ext cx="6481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/>
              <a:t>阅读程序</a:t>
            </a:r>
            <a:endParaRPr kumimoji="0" lang="zh-CN" altLang="en-US" b="0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116013" y="3933825"/>
            <a:ext cx="4283075" cy="28082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/>
            <a:r>
              <a:rPr kumimoji="0" lang="en-US" altLang="zh-CN" sz="2400" b="0" dirty="0" err="1">
                <a:latin typeface="Arial" charset="0"/>
              </a:rPr>
              <a:t>int</a:t>
            </a:r>
            <a:r>
              <a:rPr kumimoji="0" lang="en-US" altLang="zh-CN" sz="2400" b="0" dirty="0">
                <a:latin typeface="Arial" charset="0"/>
              </a:rPr>
              <a:t> main( )</a:t>
            </a:r>
          </a:p>
          <a:p>
            <a:pPr algn="l"/>
            <a:r>
              <a:rPr kumimoji="0" lang="en-US" altLang="zh-CN" sz="2400" b="0" dirty="0">
                <a:latin typeface="Arial" charset="0"/>
              </a:rPr>
              <a:t>{</a:t>
            </a:r>
          </a:p>
          <a:p>
            <a:pPr algn="l"/>
            <a:r>
              <a:rPr kumimoji="0" lang="en-US" altLang="zh-CN" sz="2400" b="0" dirty="0">
                <a:latin typeface="Arial" charset="0"/>
              </a:rPr>
              <a:t>  </a:t>
            </a:r>
            <a:r>
              <a:rPr kumimoji="0" lang="en-US" altLang="zh-CN" sz="2400" b="0" dirty="0" err="1">
                <a:latin typeface="Arial" charset="0"/>
              </a:rPr>
              <a:t>scanf</a:t>
            </a:r>
            <a:r>
              <a:rPr kumimoji="0" lang="en-US" altLang="zh-CN" sz="2400" b="0" dirty="0">
                <a:latin typeface="Arial" charset="0"/>
              </a:rPr>
              <a:t>(</a:t>
            </a:r>
            <a:r>
              <a:rPr lang="en-US" altLang="zh-CN" sz="2400" dirty="0">
                <a:latin typeface="Arial" charset="0"/>
              </a:rPr>
              <a:t>″</a:t>
            </a:r>
            <a:r>
              <a:rPr kumimoji="0" lang="en-US" altLang="zh-CN" sz="2400" b="0" dirty="0">
                <a:latin typeface="Arial" charset="0"/>
              </a:rPr>
              <a:t>%s</a:t>
            </a:r>
            <a:r>
              <a:rPr lang="en-US" altLang="zh-CN" sz="2400" dirty="0">
                <a:latin typeface="Arial" charset="0"/>
              </a:rPr>
              <a:t>″</a:t>
            </a:r>
            <a:r>
              <a:rPr kumimoji="0" lang="en-US" altLang="zh-CN" sz="2400" b="0" dirty="0">
                <a:latin typeface="Arial" charset="0"/>
              </a:rPr>
              <a:t>,s1);</a:t>
            </a:r>
          </a:p>
          <a:p>
            <a:pPr algn="l"/>
            <a:r>
              <a:rPr kumimoji="0" lang="en-US" altLang="zh-CN" sz="2400" b="0" dirty="0">
                <a:latin typeface="Arial" charset="0"/>
              </a:rPr>
              <a:t>  array(s1);</a:t>
            </a:r>
          </a:p>
          <a:p>
            <a:pPr algn="l"/>
            <a:r>
              <a:rPr kumimoji="0" lang="en-US" altLang="zh-CN" sz="2400" b="0" dirty="0">
                <a:latin typeface="Arial" charset="0"/>
              </a:rPr>
              <a:t>  </a:t>
            </a:r>
            <a:r>
              <a:rPr kumimoji="0" lang="en-US" altLang="zh-CN" sz="2400" b="0" dirty="0" err="1">
                <a:latin typeface="Arial" charset="0"/>
              </a:rPr>
              <a:t>printf</a:t>
            </a:r>
            <a:r>
              <a:rPr kumimoji="0" lang="en-US" altLang="zh-CN" sz="2400" b="0" dirty="0">
                <a:latin typeface="Arial" charset="0"/>
              </a:rPr>
              <a:t>(</a:t>
            </a:r>
            <a:r>
              <a:rPr lang="en-US" altLang="zh-CN" sz="2400" dirty="0">
                <a:latin typeface="Arial" charset="0"/>
              </a:rPr>
              <a:t>″</a:t>
            </a:r>
            <a:r>
              <a:rPr kumimoji="0" lang="en-US" altLang="zh-CN" sz="2400" b="0" dirty="0">
                <a:latin typeface="Arial" charset="0"/>
              </a:rPr>
              <a:t>%s\n</a:t>
            </a:r>
            <a:r>
              <a:rPr lang="en-US" altLang="zh-CN" sz="2400" dirty="0">
                <a:latin typeface="Arial" charset="0"/>
              </a:rPr>
              <a:t>″</a:t>
            </a:r>
            <a:r>
              <a:rPr kumimoji="0" lang="en-US" altLang="zh-CN" sz="2400" b="0" dirty="0">
                <a:latin typeface="Arial" charset="0"/>
              </a:rPr>
              <a:t>,s2);</a:t>
            </a:r>
          </a:p>
          <a:p>
            <a:pPr algn="l"/>
            <a:r>
              <a:rPr kumimoji="0" lang="en-US" altLang="zh-CN" sz="2400" b="0" dirty="0">
                <a:latin typeface="Arial" charset="0"/>
              </a:rPr>
              <a:t>  return 0;</a:t>
            </a:r>
          </a:p>
          <a:p>
            <a:pPr algn="l"/>
            <a:r>
              <a:rPr kumimoji="0" lang="en-US" altLang="zh-CN" sz="2400" b="0" dirty="0">
                <a:latin typeface="Arial" charset="0"/>
              </a:rPr>
              <a:t>}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6084888" y="908050"/>
            <a:ext cx="2519362" cy="18002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l" eaLnBrk="1" hangingPunct="1"/>
            <a:r>
              <a:rPr lang="zh-CN" altLang="en-US"/>
              <a:t>运行结果：</a:t>
            </a:r>
          </a:p>
          <a:p>
            <a:pPr algn="l" eaLnBrk="1" hangingPunct="1"/>
            <a:r>
              <a:rPr lang="zh-CN" altLang="en-US"/>
              <a:t>输入：</a:t>
            </a:r>
            <a:r>
              <a:rPr lang="en-US" altLang="zh-CN"/>
              <a:t>ABCDEF</a:t>
            </a:r>
          </a:p>
          <a:p>
            <a:pPr algn="l" eaLnBrk="1" hangingPunct="1"/>
            <a:r>
              <a:rPr lang="zh-CN" altLang="en-US"/>
              <a:t>输出：</a:t>
            </a:r>
            <a:r>
              <a:rPr lang="en-US" altLang="zh-CN"/>
              <a:t>ABCDEF</a:t>
            </a:r>
          </a:p>
          <a:p>
            <a:pPr algn="l"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6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6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6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6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6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6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6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6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1" grpId="0" build="p" autoUpdateAnimBg="0"/>
      <p:bldP spid="2" grpId="0" build="p" autoUpdateAnimBg="0"/>
      <p:bldP spid="1177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1600" b="0" dirty="0">
                <a:solidFill>
                  <a:srgbClr val="008000"/>
                </a:solidFill>
              </a:rPr>
              <a:t>共</a:t>
            </a:r>
            <a:r>
              <a:rPr lang="zh-CN" altLang="en-US" sz="1600" b="0" dirty="0">
                <a:solidFill>
                  <a:srgbClr val="FF9900"/>
                </a:solidFill>
              </a:rPr>
              <a:t> </a:t>
            </a:r>
            <a:r>
              <a:rPr lang="en-US" altLang="zh-CN" sz="1600" b="0" dirty="0">
                <a:solidFill>
                  <a:srgbClr val="FF9900"/>
                </a:solidFill>
              </a:rPr>
              <a:t>90 </a:t>
            </a:r>
            <a:r>
              <a:rPr lang="zh-CN" altLang="en-US" sz="1600" b="0" dirty="0">
                <a:solidFill>
                  <a:srgbClr val="008000"/>
                </a:solidFill>
              </a:rPr>
              <a:t>页   第 </a:t>
            </a:r>
            <a:fld id="{FEAC9852-2326-452C-ADEF-BAF7AD63AA61}" type="slidenum">
              <a:rPr lang="zh-CN" altLang="en-US" sz="1600" smtClean="0">
                <a:solidFill>
                  <a:srgbClr val="FF9900"/>
                </a:solidFill>
              </a:rPr>
              <a:pPr eaLnBrk="1" hangingPunct="1">
                <a:buFont typeface="Monotype Sorts" pitchFamily="2" charset="2"/>
                <a:buNone/>
              </a:pPr>
              <a:t>9</a:t>
            </a:fld>
            <a:r>
              <a:rPr lang="en-US" altLang="zh-CN" sz="1600" dirty="0">
                <a:solidFill>
                  <a:srgbClr val="008000"/>
                </a:solidFill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</a:rPr>
              <a:t>页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2663825" cy="844550"/>
          </a:xfrm>
        </p:spPr>
        <p:txBody>
          <a:bodyPr/>
          <a:lstStyle/>
          <a:p>
            <a:pPr>
              <a:defRPr/>
            </a:pPr>
            <a:r>
              <a:rPr lang="zh-CN" altLang="en-US" sz="2800">
                <a:solidFill>
                  <a:srgbClr val="FF0000"/>
                </a:solidFill>
              </a:rPr>
              <a:t>说明：</a:t>
            </a:r>
            <a:endParaRPr lang="zh-CN" altLang="en-US" sz="280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57300"/>
            <a:ext cx="8424862" cy="5340350"/>
          </a:xfrm>
          <a:solidFill>
            <a:schemeClr val="bg1"/>
          </a:solidFill>
        </p:spPr>
        <p:txBody>
          <a:bodyPr/>
          <a:lstStyle/>
          <a:p>
            <a:pPr>
              <a:buFontTx/>
              <a:buNone/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</a:t>
            </a:r>
            <a:r>
              <a:rPr lang="zh-CN" altLang="en-US" sz="2800" b="1">
                <a:solidFill>
                  <a:srgbClr val="CC3300"/>
                </a:solidFill>
              </a:rPr>
              <a:t>*</a:t>
            </a:r>
            <a:r>
              <a:rPr lang="zh-CN" altLang="en-US" sz="2800" b="1"/>
              <a:t>用于定义指针变量，但指针变量名不包括</a:t>
            </a:r>
            <a:r>
              <a:rPr lang="zh-CN" altLang="en-US" sz="2800" b="1">
                <a:solidFill>
                  <a:srgbClr val="CC3300"/>
                </a:solidFill>
              </a:rPr>
              <a:t>*</a:t>
            </a:r>
            <a:r>
              <a:rPr lang="zh-CN" altLang="en-US" sz="2800" b="1"/>
              <a:t>。</a:t>
            </a:r>
          </a:p>
          <a:p>
            <a:pPr>
              <a:buFontTx/>
              <a:buNone/>
            </a:pPr>
            <a:r>
              <a:rPr lang="zh-CN" altLang="en-US" sz="2800" b="1"/>
              <a:t>        如  </a:t>
            </a:r>
            <a:r>
              <a:rPr lang="en-US" altLang="zh-CN" sz="2800" b="1">
                <a:solidFill>
                  <a:schemeClr val="hlink"/>
                </a:solidFill>
              </a:rPr>
              <a:t>int   *p;</a:t>
            </a:r>
          </a:p>
          <a:p>
            <a:pPr>
              <a:buFontTx/>
              <a:buNone/>
            </a:pPr>
            <a:r>
              <a:rPr lang="en-US" altLang="zh-CN" sz="2800" b="1"/>
              <a:t>            </a:t>
            </a:r>
            <a:r>
              <a:rPr lang="en-US" altLang="zh-CN" sz="2800" b="1">
                <a:solidFill>
                  <a:schemeClr val="hlink"/>
                </a:solidFill>
              </a:rPr>
              <a:t>float *q;</a:t>
            </a:r>
          </a:p>
          <a:p>
            <a:pPr>
              <a:buFontTx/>
              <a:buNone/>
            </a:pPr>
            <a:r>
              <a:rPr lang="en-US" altLang="zh-CN" sz="2800" b="1"/>
              <a:t>       </a:t>
            </a:r>
            <a:r>
              <a:rPr lang="zh-CN" altLang="en-US" sz="2800" b="1"/>
              <a:t>定义的指针变量为</a:t>
            </a:r>
            <a:r>
              <a:rPr lang="en-US" altLang="zh-CN" sz="2800" b="1"/>
              <a:t>p,q </a:t>
            </a:r>
          </a:p>
          <a:p>
            <a:pPr>
              <a:buFontTx/>
              <a:buNone/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）一个指针变量只能指向同一类型的变量。</a:t>
            </a:r>
          </a:p>
          <a:p>
            <a:pPr>
              <a:buFontTx/>
              <a:buNone/>
            </a:pPr>
            <a:r>
              <a:rPr lang="zh-CN" altLang="en-US" sz="2800" b="1"/>
              <a:t>  如   </a:t>
            </a:r>
            <a:r>
              <a:rPr lang="en-US" altLang="zh-CN" sz="2800" b="1"/>
              <a:t>p </a:t>
            </a:r>
            <a:r>
              <a:rPr lang="zh-CN" altLang="en-US" sz="2800" b="1"/>
              <a:t>只能用于指向</a:t>
            </a:r>
            <a:r>
              <a:rPr lang="zh-CN" altLang="en-US" sz="2800" b="1">
                <a:solidFill>
                  <a:srgbClr val="CC0000"/>
                </a:solidFill>
              </a:rPr>
              <a:t>整型变量</a:t>
            </a:r>
          </a:p>
          <a:p>
            <a:pPr>
              <a:buFontTx/>
              <a:buNone/>
            </a:pPr>
            <a:r>
              <a:rPr lang="zh-CN" altLang="en-US" sz="2800" b="1"/>
              <a:t>       </a:t>
            </a:r>
            <a:r>
              <a:rPr lang="en-US" altLang="zh-CN" sz="2800" b="1"/>
              <a:t>q </a:t>
            </a:r>
            <a:r>
              <a:rPr lang="zh-CN" altLang="en-US" sz="2800" b="1"/>
              <a:t>只能用于指向</a:t>
            </a:r>
            <a:r>
              <a:rPr lang="zh-CN" altLang="en-US" sz="2800" b="1">
                <a:solidFill>
                  <a:srgbClr val="FF33CC"/>
                </a:solidFill>
              </a:rPr>
              <a:t>实型变量</a:t>
            </a:r>
          </a:p>
          <a:p>
            <a:pPr>
              <a:buFontTx/>
              <a:buNone/>
            </a:pPr>
            <a:r>
              <a:rPr lang="zh-CN" altLang="en-US" sz="28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）无论指针变量指向何种类型，指针变量本身都是</a:t>
            </a:r>
            <a:r>
              <a:rPr lang="zh-CN" altLang="en-US" sz="2800" b="1">
                <a:solidFill>
                  <a:srgbClr val="CC0000"/>
                </a:solidFill>
              </a:rPr>
              <a:t>整型</a:t>
            </a:r>
            <a:r>
              <a:rPr lang="zh-CN" altLang="en-US" sz="2800" b="1"/>
              <a:t>的，指针变量本身也有自己的地址，占</a:t>
            </a:r>
            <a:r>
              <a:rPr lang="zh-CN" altLang="en-US" sz="2800" b="1">
                <a:solidFill>
                  <a:srgbClr val="CC0000"/>
                </a:solidFill>
              </a:rPr>
              <a:t>两个字节或四个字节</a:t>
            </a:r>
            <a:r>
              <a:rPr lang="zh-CN" altLang="en-US" sz="2800" b="1"/>
              <a:t>的存储空间。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build="p" autoUpdateAnimBg="0"/>
    </p:bldLst>
  </p:timing>
</p:sld>
</file>

<file path=ppt/theme/theme1.xml><?xml version="1.0" encoding="utf-8"?>
<a:theme xmlns:a="http://schemas.openxmlformats.org/drawingml/2006/main" name="tup">
  <a:themeElements>
    <a:clrScheme name="tup 10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6600FF"/>
      </a:accent2>
      <a:accent3>
        <a:srgbClr val="FFFFFF"/>
      </a:accent3>
      <a:accent4>
        <a:srgbClr val="000000"/>
      </a:accent4>
      <a:accent5>
        <a:srgbClr val="AAE2CA"/>
      </a:accent5>
      <a:accent6>
        <a:srgbClr val="5C00E7"/>
      </a:accent6>
      <a:hlink>
        <a:srgbClr val="333399"/>
      </a:hlink>
      <a:folHlink>
        <a:srgbClr val="4D4D4D"/>
      </a:folHlink>
    </a:clrScheme>
    <a:fontScheme name="tup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tu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6600FF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5C00E7"/>
        </a:accent6>
        <a:hlink>
          <a:srgbClr val="33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6600FF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5C00E7"/>
        </a:accent6>
        <a:hlink>
          <a:srgbClr val="333399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10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6600FF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5C00E7"/>
        </a:accent6>
        <a:hlink>
          <a:srgbClr val="333399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C模板</Template>
  <TotalTime>9947</TotalTime>
  <Words>12080</Words>
  <Application>Microsoft Office PowerPoint</Application>
  <PresentationFormat>全屏显示(4:3)</PresentationFormat>
  <Paragraphs>1509</Paragraphs>
  <Slides>89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89</vt:i4>
      </vt:variant>
    </vt:vector>
  </HeadingPairs>
  <TitlesOfParts>
    <vt:vector size="103" baseType="lpstr">
      <vt:lpstr>Monotype Sorts</vt:lpstr>
      <vt:lpstr>仿宋_GB2312</vt:lpstr>
      <vt:lpstr>黑体</vt:lpstr>
      <vt:lpstr>楷体_GB2312</vt:lpstr>
      <vt:lpstr>隶书</vt:lpstr>
      <vt:lpstr>宋体</vt:lpstr>
      <vt:lpstr>Arial</vt:lpstr>
      <vt:lpstr>Courier New</vt:lpstr>
      <vt:lpstr>Symbol</vt:lpstr>
      <vt:lpstr>Times New Roman</vt:lpstr>
      <vt:lpstr>Wingdings</vt:lpstr>
      <vt:lpstr>tup</vt:lpstr>
      <vt:lpstr>剪辑</vt:lpstr>
      <vt:lpstr>文档</vt:lpstr>
      <vt:lpstr>第九章 指 针</vt:lpstr>
      <vt:lpstr>本 章 要 点</vt:lpstr>
      <vt:lpstr>预 备 知 识</vt:lpstr>
      <vt:lpstr>PowerPoint 演示文稿</vt:lpstr>
      <vt:lpstr>PowerPoint 演示文稿</vt:lpstr>
      <vt:lpstr>PowerPoint 演示文稿</vt:lpstr>
      <vt:lpstr>PowerPoint 演示文稿</vt:lpstr>
      <vt:lpstr>9.1.2 指针变量的定义</vt:lpstr>
      <vt:lpstr>说明：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[例9-2]将两个整型数a,b按由大到小次序输出。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例9-5 使用字符串指针输出字符串。</vt:lpstr>
      <vt:lpstr>PowerPoint 演示文稿</vt:lpstr>
      <vt:lpstr>PowerPoint 演示文稿</vt:lpstr>
      <vt:lpstr>PowerPoint 演示文稿</vt:lpstr>
      <vt:lpstr>PowerPoint 演示文稿</vt:lpstr>
      <vt:lpstr>例：交换两个变量的值。注意函数调用形实结合方式.</vt:lpstr>
      <vt:lpstr>改变指针形参的值，也不能改变指针实参的值.</vt:lpstr>
      <vt:lpstr>分析观察下面使用指针做形参和实参的结果</vt:lpstr>
      <vt:lpstr>PowerPoint 演示文稿</vt:lpstr>
      <vt:lpstr>PowerPoint 演示文稿</vt:lpstr>
      <vt:lpstr>PowerPoint 演示文稿</vt:lpstr>
      <vt:lpstr>PowerPoint 演示文稿</vt:lpstr>
      <vt:lpstr>指针作函数参数应注意的问题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例：使用指针实现数组元素逆序存放</vt:lpstr>
      <vt:lpstr>练习：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注意：</vt:lpstr>
      <vt:lpstr>PowerPoint 演示文稿</vt:lpstr>
      <vt:lpstr>PowerPoint 演示文稿</vt:lpstr>
      <vt:lpstr>PowerPoint 演示文稿</vt:lpstr>
      <vt:lpstr>9.5.3 指向数组的指针变量</vt:lpstr>
      <vt:lpstr>PowerPoint 演示文稿</vt:lpstr>
      <vt:lpstr>PowerPoint 演示文稿</vt:lpstr>
      <vt:lpstr>例9-13：输出二维数组任一行任一列元素的值</vt:lpstr>
      <vt:lpstr>[例9-14]  输出二维数组任一行任一列元素的值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例9-18 将5个字符串从小到大排序后输出。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9.7  二级指针</vt:lpstr>
      <vt:lpstr>例如：</vt:lpstr>
      <vt:lpstr>PowerPoint 演示文稿</vt:lpstr>
      <vt:lpstr>PowerPoint 演示文稿</vt:lpstr>
      <vt:lpstr>PowerPoint 演示文稿</vt:lpstr>
      <vt:lpstr>PowerPoint 演示文稿</vt:lpstr>
      <vt:lpstr>有关指针数据类型的小结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   指针</dc:title>
  <dc:creator>zmh</dc:creator>
  <cp:lastModifiedBy>聪锐 李</cp:lastModifiedBy>
  <cp:revision>590</cp:revision>
  <dcterms:created xsi:type="dcterms:W3CDTF">1999-01-21T12:15:40Z</dcterms:created>
  <dcterms:modified xsi:type="dcterms:W3CDTF">2020-01-08T13:09:46Z</dcterms:modified>
</cp:coreProperties>
</file>