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6"/>
  </p:notesMasterIdLst>
  <p:sldIdLst>
    <p:sldId id="303" r:id="rId4"/>
    <p:sldId id="338" r:id="rId5"/>
    <p:sldId id="339" r:id="rId6"/>
    <p:sldId id="340" r:id="rId7"/>
    <p:sldId id="341" r:id="rId8"/>
    <p:sldId id="342" r:id="rId9"/>
    <p:sldId id="358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59" r:id="rId19"/>
    <p:sldId id="354" r:id="rId20"/>
    <p:sldId id="370" r:id="rId21"/>
    <p:sldId id="371" r:id="rId22"/>
    <p:sldId id="372" r:id="rId23"/>
    <p:sldId id="373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379" r:id="rId37"/>
    <p:sldId id="298" r:id="rId38"/>
    <p:sldId id="299" r:id="rId39"/>
    <p:sldId id="300" r:id="rId40"/>
    <p:sldId id="301" r:id="rId41"/>
    <p:sldId id="302" r:id="rId42"/>
    <p:sldId id="305" r:id="rId43"/>
    <p:sldId id="306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A50021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32"/>
  </p:normalViewPr>
  <p:slideViewPr>
    <p:cSldViewPr showGuides="1">
      <p:cViewPr varScale="1">
        <p:scale>
          <a:sx n="79" d="100"/>
          <a:sy n="79" d="100"/>
        </p:scale>
        <p:origin x="-1061" y="-72"/>
      </p:cViewPr>
      <p:guideLst>
        <p:guide orient="horz" pos="2147"/>
        <p:guide pos="29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wmf"/><Relationship Id="rId1" Type="http://schemas.openxmlformats.org/officeDocument/2006/relationships/image" Target="../media/image4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png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85.png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png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59.png"/><Relationship Id="rId3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png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png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png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60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12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7" descr="73"/>
          <p:cNvPicPr>
            <a:picLocks noChangeAspect="1"/>
          </p:cNvPicPr>
          <p:nvPr userDrawn="1"/>
        </p:nvPicPr>
        <p:blipFill>
          <a:blip r:embed="rId13"/>
          <a:srcRect r="20525" b="20706"/>
          <a:stretch>
            <a:fillRect/>
          </a:stretch>
        </p:blipFill>
        <p:spPr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7" descr="73"/>
          <p:cNvPicPr>
            <a:picLocks noChangeAspect="1"/>
          </p:cNvPicPr>
          <p:nvPr userDrawn="1"/>
        </p:nvPicPr>
        <p:blipFill>
          <a:blip r:embed="rId13"/>
          <a:srcRect r="20525" b="20706"/>
          <a:stretch>
            <a:fillRect/>
          </a:stretch>
        </p:blipFill>
        <p:spPr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w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4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7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5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2.wmf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5.bin"/><Relationship Id="rId3" Type="http://schemas.openxmlformats.org/officeDocument/2006/relationships/image" Target="../media/image40.wmf"/><Relationship Id="rId2" Type="http://schemas.openxmlformats.org/officeDocument/2006/relationships/oleObject" Target="../embeddings/oleObject34.bin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9.png"/><Relationship Id="rId1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2.png"/><Relationship Id="rId1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2.png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57.png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9.png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8.png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5.wmf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9.bin"/><Relationship Id="rId3" Type="http://schemas.openxmlformats.org/officeDocument/2006/relationships/image" Target="../media/image63.wmf"/><Relationship Id="rId2" Type="http://schemas.openxmlformats.org/officeDocument/2006/relationships/oleObject" Target="../embeddings/oleObject58.bin"/><Relationship Id="rId1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7.wmf"/><Relationship Id="rId10" Type="http://schemas.openxmlformats.org/officeDocument/2006/relationships/vmlDrawing" Target="../drawings/vmlDrawing17.vml"/><Relationship Id="rId1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1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5.wmf"/><Relationship Id="rId15" Type="http://schemas.openxmlformats.org/officeDocument/2006/relationships/vmlDrawing" Target="../drawings/vmlDrawing19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1.png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6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oleObject" Target="../embeddings/oleObject78.bin"/><Relationship Id="rId7" Type="http://schemas.openxmlformats.org/officeDocument/2006/relationships/image" Target="../media/image85.png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76.bin"/><Relationship Id="rId3" Type="http://schemas.openxmlformats.org/officeDocument/2006/relationships/image" Target="../media/image83.wmf"/><Relationship Id="rId2" Type="http://schemas.openxmlformats.org/officeDocument/2006/relationships/oleObject" Target="../embeddings/oleObject75.bin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2.w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0.wmf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0.bin"/><Relationship Id="rId3" Type="http://schemas.openxmlformats.org/officeDocument/2006/relationships/image" Target="../media/image88.wmf"/><Relationship Id="rId2" Type="http://schemas.openxmlformats.org/officeDocument/2006/relationships/oleObject" Target="../embeddings/oleObject79.bin"/><Relationship Id="rId1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oleObject" Target="../embeddings/oleObject85.bin"/><Relationship Id="rId7" Type="http://schemas.openxmlformats.org/officeDocument/2006/relationships/image" Target="../media/image94.wmf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3.png"/><Relationship Id="rId4" Type="http://schemas.openxmlformats.org/officeDocument/2006/relationships/image" Target="../media/image92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91.wmf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7.wmf"/><Relationship Id="rId12" Type="http://schemas.openxmlformats.org/officeDocument/2006/relationships/oleObject" Target="../embeddings/oleObject87.bin"/><Relationship Id="rId11" Type="http://schemas.openxmlformats.org/officeDocument/2006/relationships/image" Target="../media/image96.wmf"/><Relationship Id="rId10" Type="http://schemas.openxmlformats.org/officeDocument/2006/relationships/oleObject" Target="../embeddings/oleObject86.bin"/><Relationship Id="rId1" Type="http://schemas.openxmlformats.org/officeDocument/2006/relationships/oleObject" Target="../embeddings/oleObject8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9.wmf"/><Relationship Id="rId2" Type="http://schemas.openxmlformats.org/officeDocument/2006/relationships/oleObject" Target="../embeddings/oleObject88.bin"/><Relationship Id="rId1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00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8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59.png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05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9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0.png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9.png"/><Relationship Id="rId1" Type="http://schemas.openxmlformats.org/officeDocument/2006/relationships/oleObject" Target="../embeddings/oleObject10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04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1" Type="http://schemas.openxmlformats.org/officeDocument/2006/relationships/oleObject" Target="../embeddings/oleObject10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16.png"/><Relationship Id="rId19" Type="http://schemas.openxmlformats.org/officeDocument/2006/relationships/notesSlide" Target="../notesSlides/notesSlide2.xml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2.xml"/><Relationship Id="rId16" Type="http://schemas.openxmlformats.org/officeDocument/2006/relationships/oleObject" Target="../embeddings/oleObject116.bin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08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3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4.wmf"/><Relationship Id="rId2" Type="http://schemas.openxmlformats.org/officeDocument/2006/relationships/oleObject" Target="../embeddings/oleObject117.bin"/><Relationship Id="rId1" Type="http://schemas.openxmlformats.org/officeDocument/2006/relationships/image" Target="../media/image1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png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png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0.png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0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323850" y="1557338"/>
            <a:ext cx="82296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  放大电路的频率响应</a:t>
            </a:r>
            <a:endParaRPr lang="zh-CN" altLang="en-US" sz="4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2" name="Rectangle 4">
            <a:hlinkClick r:id="rId1" action="ppaction://hlinksldjump"/>
          </p:cNvPr>
          <p:cNvSpPr/>
          <p:nvPr/>
        </p:nvSpPr>
        <p:spPr>
          <a:xfrm>
            <a:off x="1835150" y="2638425"/>
            <a:ext cx="49688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§4.1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频率响应概述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3" name="Rectangle 5">
            <a:hlinkClick r:id="rId1" action="ppaction://hlinksldjump"/>
          </p:cNvPr>
          <p:cNvSpPr/>
          <p:nvPr/>
        </p:nvSpPr>
        <p:spPr>
          <a:xfrm>
            <a:off x="1835150" y="3357563"/>
            <a:ext cx="5257800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§4.2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晶体管的高频等效模型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4" name="Rectangle 6">
            <a:hlinkClick r:id="rId1" action="ppaction://hlinksldjump"/>
          </p:cNvPr>
          <p:cNvSpPr/>
          <p:nvPr/>
        </p:nvSpPr>
        <p:spPr>
          <a:xfrm>
            <a:off x="1835150" y="4665663"/>
            <a:ext cx="4968875" cy="7175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§4.4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放大电路的频率响应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5" name="Rectangle 5">
            <a:hlinkClick r:id="rId1" action="ppaction://hlinksldjump"/>
          </p:cNvPr>
          <p:cNvSpPr/>
          <p:nvPr/>
        </p:nvSpPr>
        <p:spPr>
          <a:xfrm>
            <a:off x="1819275" y="4059238"/>
            <a:ext cx="5257800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§4.3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场效应管的高频等效模型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Rectangle 6">
            <a:hlinkClick r:id="rId1" action="ppaction://hlinksldjump"/>
          </p:cNvPr>
          <p:cNvSpPr/>
          <p:nvPr/>
        </p:nvSpPr>
        <p:spPr>
          <a:xfrm>
            <a:off x="1818640" y="5367020"/>
            <a:ext cx="5530215" cy="7175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§4.5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多级放大电路的频率响应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323850" y="981075"/>
            <a:ext cx="6738938" cy="6096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en-US" altLang="zh-CN" sz="3200" dirty="0"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ea typeface="华文行楷" panose="02010800040101010101" pitchFamily="2" charset="-122"/>
              </a:rPr>
              <a:t>晶体管简化的高频等效电路</a:t>
            </a:r>
            <a:endParaRPr lang="zh-CN" altLang="en-US" sz="3200" dirty="0">
              <a:ea typeface="华文行楷" panose="02010800040101010101" pitchFamily="2" charset="-122"/>
            </a:endParaRPr>
          </a:p>
        </p:txBody>
      </p:sp>
      <p:pic>
        <p:nvPicPr>
          <p:cNvPr id="24579" name="Picture 4" descr="Dz050202"/>
          <p:cNvPicPr>
            <a:picLocks noChangeAspect="1"/>
          </p:cNvPicPr>
          <p:nvPr/>
        </p:nvPicPr>
        <p:blipFill>
          <a:blip r:embed="rId1"/>
          <a:srcRect l="58583" t="50365" b="6267"/>
          <a:stretch>
            <a:fillRect/>
          </a:stretch>
        </p:blipFill>
        <p:spPr>
          <a:xfrm>
            <a:off x="946150" y="1711325"/>
            <a:ext cx="3810000" cy="21685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6629" name="Object 5"/>
          <p:cNvGraphicFramePr/>
          <p:nvPr/>
        </p:nvGraphicFramePr>
        <p:xfrm>
          <a:off x="5060950" y="3235325"/>
          <a:ext cx="31162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1409700" imgH="977900" progId="Equation.3">
                  <p:embed/>
                </p:oleObj>
              </mc:Choice>
              <mc:Fallback>
                <p:oleObj name="" r:id="rId2" imgW="1409700" imgH="977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60950" y="3235325"/>
                        <a:ext cx="3116263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/>
          <p:nvPr/>
        </p:nvGraphicFramePr>
        <p:xfrm>
          <a:off x="1370807" y="4292442"/>
          <a:ext cx="2990850" cy="148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1435100" imgH="711200" progId="Equation.3">
                  <p:embed/>
                </p:oleObj>
              </mc:Choice>
              <mc:Fallback>
                <p:oleObj name="" r:id="rId4" imgW="1435100" imgH="711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0807" y="4292442"/>
                        <a:ext cx="2990850" cy="148145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/>
          <p:nvPr/>
        </p:nvGraphicFramePr>
        <p:xfrm>
          <a:off x="4984750" y="1939925"/>
          <a:ext cx="365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1650365" imgH="482600" progId="Equation.3">
                  <p:embed/>
                </p:oleObj>
              </mc:Choice>
              <mc:Fallback>
                <p:oleObj name="" r:id="rId6" imgW="1650365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84750" y="1939925"/>
                        <a:ext cx="3657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AutoShape 8"/>
          <p:cNvSpPr/>
          <p:nvPr/>
        </p:nvSpPr>
        <p:spPr>
          <a:xfrm>
            <a:off x="4679950" y="5597525"/>
            <a:ext cx="914400" cy="473075"/>
          </a:xfrm>
          <a:prstGeom prst="borderCallout1">
            <a:avLst>
              <a:gd name="adj1" fmla="val 24162"/>
              <a:gd name="adj2" fmla="val 108333"/>
              <a:gd name="adj3" fmla="val -68792"/>
              <a:gd name="adj4" fmla="val 131597"/>
            </a:avLst>
          </a:prstGeom>
          <a:solidFill>
            <a:srgbClr val="FFFFCC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＝？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395288" y="836613"/>
            <a:ext cx="7073900" cy="5334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二、电流放大倍数的频率响应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7651" name="Object 3"/>
          <p:cNvGraphicFramePr/>
          <p:nvPr/>
        </p:nvGraphicFramePr>
        <p:xfrm>
          <a:off x="1278255" y="2154079"/>
          <a:ext cx="1574165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36600" imgH="457200" progId="Equation.3">
                  <p:embed/>
                </p:oleObj>
              </mc:Choice>
              <mc:Fallback>
                <p:oleObj name="" r:id="rId1" imgW="7366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8255" y="2154079"/>
                        <a:ext cx="1574165" cy="97663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Picture 4" descr="Dz050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3449638"/>
            <a:ext cx="4148137" cy="19796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7653" name="Object 5"/>
          <p:cNvGraphicFramePr/>
          <p:nvPr/>
        </p:nvGraphicFramePr>
        <p:xfrm>
          <a:off x="3224213" y="2382838"/>
          <a:ext cx="5187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4" imgW="2411095" imgH="254000" progId="Equation.3">
                  <p:embed/>
                </p:oleObj>
              </mc:Choice>
              <mc:Fallback>
                <p:oleObj name="" r:id="rId4" imgW="2411095" imgH="254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4213" y="2382838"/>
                        <a:ext cx="518795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/>
          <p:nvPr/>
        </p:nvGraphicFramePr>
        <p:xfrm>
          <a:off x="5235417" y="3068638"/>
          <a:ext cx="3234055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6" imgW="1803400" imgH="1765300" progId="Equation.3">
                  <p:embed/>
                </p:oleObj>
              </mc:Choice>
              <mc:Fallback>
                <p:oleObj name="" r:id="rId6" imgW="1803400" imgH="1765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5417" y="3068638"/>
                        <a:ext cx="3234055" cy="31654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AutoShape 7"/>
          <p:cNvSpPr/>
          <p:nvPr/>
        </p:nvSpPr>
        <p:spPr>
          <a:xfrm>
            <a:off x="1319213" y="5811838"/>
            <a:ext cx="2049462" cy="506412"/>
          </a:xfrm>
          <a:prstGeom prst="borderCallout2">
            <a:avLst>
              <a:gd name="adj1" fmla="val 22569"/>
              <a:gd name="adj2" fmla="val 103718"/>
              <a:gd name="adj3" fmla="val 22569"/>
              <a:gd name="adj4" fmla="val 136407"/>
              <a:gd name="adj5" fmla="val -221005"/>
              <a:gd name="adj6" fmla="val 170333"/>
            </a:avLst>
          </a:prstGeom>
          <a:solidFill>
            <a:srgbClr val="66FFFF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为什么短路？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6" name="Text Box 8"/>
          <p:cNvSpPr txBox="1"/>
          <p:nvPr/>
        </p:nvSpPr>
        <p:spPr>
          <a:xfrm>
            <a:off x="827088" y="1412875"/>
            <a:ext cx="698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适于频率从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至无穷大的表达式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ldLvl="0" animBg="1"/>
      <p:bldP spid="276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539750" y="765175"/>
            <a:ext cx="6624638" cy="6858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6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en-US" altLang="zh-CN" sz="3600" dirty="0">
                <a:solidFill>
                  <a:schemeClr val="tx1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ea typeface="华文行楷" panose="02010800040101010101" pitchFamily="2" charset="-122"/>
              </a:rPr>
              <a:t>电流放大倍数的频率特性曲线</a:t>
            </a:r>
            <a:endParaRPr lang="zh-CN" altLang="en-US" sz="3600" dirty="0">
              <a:solidFill>
                <a:schemeClr val="tx1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26626" name="Object 3"/>
          <p:cNvGraphicFramePr>
            <a:graphicFrameLocks noGrp="1"/>
          </p:cNvGraphicFramePr>
          <p:nvPr>
            <p:ph idx="1"/>
          </p:nvPr>
        </p:nvGraphicFramePr>
        <p:xfrm>
          <a:off x="801688" y="1509395"/>
          <a:ext cx="4156075" cy="231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95500" imgH="1168400" progId="Equation.3">
                  <p:embed/>
                </p:oleObj>
              </mc:Choice>
              <mc:Fallback>
                <p:oleObj name="" r:id="rId1" imgW="2095500" imgH="1168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1688" y="1509395"/>
                        <a:ext cx="4156075" cy="231838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FF33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/>
          <p:nvPr/>
        </p:nvGraphicFramePr>
        <p:xfrm>
          <a:off x="890905" y="3913188"/>
          <a:ext cx="4819015" cy="257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819400" imgH="1498600" progId="Equation.DSMT4">
                  <p:embed/>
                </p:oleObj>
              </mc:Choice>
              <mc:Fallback>
                <p:oleObj name="" r:id="rId3" imgW="2819400" imgH="149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905" y="3913188"/>
                        <a:ext cx="4819015" cy="2579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364163" y="1411288"/>
            <a:ext cx="3621087" cy="3252787"/>
            <a:chOff x="3360" y="912"/>
            <a:chExt cx="2281" cy="2049"/>
          </a:xfrm>
        </p:grpSpPr>
        <p:graphicFrame>
          <p:nvGraphicFramePr>
            <p:cNvPr id="26629" name="Object 6"/>
            <p:cNvGraphicFramePr/>
            <p:nvPr/>
          </p:nvGraphicFramePr>
          <p:xfrm>
            <a:off x="3360" y="960"/>
            <a:ext cx="2281" cy="2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10467975" imgH="8524875" progId="MSPhotoEd.3">
                    <p:embed/>
                  </p:oleObj>
                </mc:Choice>
                <mc:Fallback>
                  <p:oleObj name="" r:id="rId5" imgW="10467975" imgH="8524875" progId="MSPhotoEd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rcRect t="-7755"/>
                        <a:stretch>
                          <a:fillRect/>
                        </a:stretch>
                      </p:blipFill>
                      <p:spPr>
                        <a:xfrm>
                          <a:off x="3360" y="960"/>
                          <a:ext cx="2281" cy="20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 cap="flat" cmpd="sng">
                          <a:solidFill>
                            <a:srgbClr val="FFFF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7"/>
            <p:cNvGraphicFramePr/>
            <p:nvPr/>
          </p:nvGraphicFramePr>
          <p:xfrm>
            <a:off x="3408" y="912"/>
            <a:ext cx="22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7" imgW="279400" imgH="482600" progId="Equation.3">
                    <p:embed/>
                  </p:oleObj>
                </mc:Choice>
                <mc:Fallback>
                  <p:oleObj name="" r:id="rId7" imgW="279400" imgH="482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08" y="912"/>
                          <a:ext cx="223" cy="3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323850" y="908050"/>
            <a:ext cx="8012113" cy="4572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en-US" altLang="zh-CN" sz="3200" dirty="0"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ea typeface="华文行楷" panose="02010800040101010101" pitchFamily="2" charset="-122"/>
              </a:rPr>
              <a:t>电流放大倍数的波特图</a:t>
            </a:r>
            <a:r>
              <a:rPr lang="en-US" altLang="zh-CN" sz="2800" b="1" dirty="0"/>
              <a:t>:   </a:t>
            </a:r>
            <a:r>
              <a:rPr lang="zh-CN" altLang="en-US" sz="2800" b="1" dirty="0"/>
              <a:t>采用对数坐标系</a:t>
            </a:r>
            <a:endParaRPr lang="zh-CN" altLang="en-US" sz="2400" dirty="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2211388" y="3233738"/>
            <a:ext cx="1828800" cy="914400"/>
          </a:xfrm>
        </p:spPr>
        <p:txBody>
          <a:bodyPr wrap="square" lIns="91440" tIns="45720" rIns="91440" bIns="45720" anchor="t"/>
          <a:p>
            <a:pPr eaLnBrk="1" hangingPunct="1"/>
            <a:endParaRPr lang="zh-CN" altLang="zh-CN" dirty="0"/>
          </a:p>
        </p:txBody>
      </p:sp>
      <p:pic>
        <p:nvPicPr>
          <p:cNvPr id="27651" name="Picture 4" descr="Dz050204"/>
          <p:cNvPicPr>
            <a:picLocks noChangeAspect="1"/>
          </p:cNvPicPr>
          <p:nvPr/>
        </p:nvPicPr>
        <p:blipFill>
          <a:blip r:embed="rId1"/>
          <a:srcRect r="53735" b="29649"/>
          <a:stretch>
            <a:fillRect/>
          </a:stretch>
        </p:blipFill>
        <p:spPr>
          <a:xfrm>
            <a:off x="611188" y="1557338"/>
            <a:ext cx="4572000" cy="3657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5"/>
          <p:cNvGrpSpPr/>
          <p:nvPr/>
        </p:nvGrpSpPr>
        <p:grpSpPr>
          <a:xfrm>
            <a:off x="3657600" y="1862138"/>
            <a:ext cx="2590800" cy="955675"/>
            <a:chOff x="2303" y="864"/>
            <a:chExt cx="1632" cy="602"/>
          </a:xfrm>
        </p:grpSpPr>
        <p:sp>
          <p:nvSpPr>
            <p:cNvPr id="27653" name="Line 6"/>
            <p:cNvSpPr/>
            <p:nvPr/>
          </p:nvSpPr>
          <p:spPr>
            <a:xfrm>
              <a:off x="2303" y="1128"/>
              <a:ext cx="1632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27654" name="Line 7"/>
            <p:cNvSpPr/>
            <p:nvPr/>
          </p:nvSpPr>
          <p:spPr>
            <a:xfrm>
              <a:off x="2352" y="1274"/>
              <a:ext cx="153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27655" name="Line 8"/>
            <p:cNvSpPr/>
            <p:nvPr/>
          </p:nvSpPr>
          <p:spPr>
            <a:xfrm>
              <a:off x="3696" y="864"/>
              <a:ext cx="0" cy="24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56" name="Line 9"/>
            <p:cNvSpPr/>
            <p:nvPr/>
          </p:nvSpPr>
          <p:spPr>
            <a:xfrm flipV="1">
              <a:off x="3696" y="1274"/>
              <a:ext cx="0" cy="19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3278188" y="3767138"/>
            <a:ext cx="3200400" cy="762000"/>
            <a:chOff x="2064" y="2064"/>
            <a:chExt cx="2016" cy="480"/>
          </a:xfrm>
        </p:grpSpPr>
        <p:sp>
          <p:nvSpPr>
            <p:cNvPr id="27658" name="Line 11"/>
            <p:cNvSpPr/>
            <p:nvPr/>
          </p:nvSpPr>
          <p:spPr>
            <a:xfrm>
              <a:off x="3264" y="2256"/>
              <a:ext cx="81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27659" name="Line 12"/>
            <p:cNvSpPr/>
            <p:nvPr/>
          </p:nvSpPr>
          <p:spPr>
            <a:xfrm>
              <a:off x="2064" y="2328"/>
              <a:ext cx="1920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27660" name="Line 13"/>
            <p:cNvSpPr/>
            <p:nvPr/>
          </p:nvSpPr>
          <p:spPr>
            <a:xfrm>
              <a:off x="3792" y="2064"/>
              <a:ext cx="0" cy="19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61" name="Line 14"/>
            <p:cNvSpPr/>
            <p:nvPr/>
          </p:nvSpPr>
          <p:spPr>
            <a:xfrm flipV="1">
              <a:off x="3792" y="2352"/>
              <a:ext cx="0" cy="19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29711" name="Object 15"/>
          <p:cNvGraphicFramePr/>
          <p:nvPr/>
        </p:nvGraphicFramePr>
        <p:xfrm>
          <a:off x="6554788" y="3995738"/>
          <a:ext cx="6858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" imgW="367665" imgH="177800" progId="Equation.3">
                  <p:embed/>
                </p:oleObj>
              </mc:Choice>
              <mc:Fallback>
                <p:oleObj name="" r:id="rId2" imgW="367665" imgH="177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54788" y="3995738"/>
                        <a:ext cx="685800" cy="3286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/>
          <p:nvPr/>
        </p:nvGrpSpPr>
        <p:grpSpPr>
          <a:xfrm>
            <a:off x="382588" y="5519738"/>
            <a:ext cx="8458200" cy="822325"/>
            <a:chOff x="240" y="3168"/>
            <a:chExt cx="5328" cy="518"/>
          </a:xfrm>
        </p:grpSpPr>
        <p:graphicFrame>
          <p:nvGraphicFramePr>
            <p:cNvPr id="27664" name="Object 17"/>
            <p:cNvGraphicFramePr/>
            <p:nvPr/>
          </p:nvGraphicFramePr>
          <p:xfrm>
            <a:off x="4800" y="3168"/>
            <a:ext cx="76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4" imgW="596900" imgH="279400" progId="Equation.3">
                    <p:embed/>
                  </p:oleObj>
                </mc:Choice>
                <mc:Fallback>
                  <p:oleObj name="" r:id="rId4" imgW="596900" imgH="2794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00" y="3168"/>
                          <a:ext cx="76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Text Box 18"/>
            <p:cNvSpPr txBox="1"/>
            <p:nvPr/>
          </p:nvSpPr>
          <p:spPr>
            <a:xfrm>
              <a:off x="240" y="3168"/>
              <a:ext cx="508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采用对数坐标系，横轴为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lg </a:t>
              </a: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，可开阔视野；纵轴为               单位为“分贝” （</a:t>
              </a:r>
              <a:r>
                <a:rPr lang="zh-CN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dB），使得 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  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×” →“  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＋”</a:t>
              </a:r>
              <a:r>
                <a:rPr lang="zh-CN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。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15" name="Freeform 19"/>
          <p:cNvSpPr/>
          <p:nvPr/>
        </p:nvSpPr>
        <p:spPr>
          <a:xfrm>
            <a:off x="3049588" y="2281238"/>
            <a:ext cx="1143000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4909" y="112643"/>
              </a:cxn>
              <a:cxn ang="0">
                <a:pos x="1039091" y="563217"/>
              </a:cxn>
              <a:cxn ang="0">
                <a:pos x="1108364" y="619539"/>
              </a:cxn>
            </a:cxnLst>
            <a:pathLst>
              <a:path w="792" h="552">
                <a:moveTo>
                  <a:pt x="0" y="0"/>
                </a:moveTo>
                <a:cubicBezTo>
                  <a:pt x="108" y="8"/>
                  <a:pt x="216" y="16"/>
                  <a:pt x="336" y="96"/>
                </a:cubicBezTo>
                <a:cubicBezTo>
                  <a:pt x="456" y="176"/>
                  <a:pt x="648" y="408"/>
                  <a:pt x="720" y="480"/>
                </a:cubicBezTo>
                <a:cubicBezTo>
                  <a:pt x="792" y="552"/>
                  <a:pt x="780" y="540"/>
                  <a:pt x="768" y="52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16" name="Freeform 20"/>
          <p:cNvSpPr/>
          <p:nvPr/>
        </p:nvSpPr>
        <p:spPr>
          <a:xfrm>
            <a:off x="2933700" y="4071938"/>
            <a:ext cx="609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933" y="60960"/>
              </a:cxn>
              <a:cxn ang="0">
                <a:pos x="609600" y="304800"/>
              </a:cxn>
            </a:cxnLst>
            <a:pathLst>
              <a:path w="432" h="240">
                <a:moveTo>
                  <a:pt x="0" y="0"/>
                </a:moveTo>
                <a:cubicBezTo>
                  <a:pt x="60" y="4"/>
                  <a:pt x="120" y="8"/>
                  <a:pt x="192" y="48"/>
                </a:cubicBezTo>
                <a:cubicBezTo>
                  <a:pt x="264" y="88"/>
                  <a:pt x="392" y="208"/>
                  <a:pt x="432" y="240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68" name="Line 21"/>
          <p:cNvSpPr/>
          <p:nvPr/>
        </p:nvSpPr>
        <p:spPr>
          <a:xfrm>
            <a:off x="3278188" y="3386138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718" name="Freeform 22"/>
          <p:cNvSpPr/>
          <p:nvPr/>
        </p:nvSpPr>
        <p:spPr>
          <a:xfrm>
            <a:off x="3848100" y="4718050"/>
            <a:ext cx="609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1673" y="182880"/>
              </a:cxn>
              <a:cxn ang="0">
                <a:pos x="609600" y="304800"/>
              </a:cxn>
            </a:cxnLst>
            <a:pathLst>
              <a:path w="528" h="240">
                <a:moveTo>
                  <a:pt x="0" y="0"/>
                </a:moveTo>
                <a:cubicBezTo>
                  <a:pt x="52" y="52"/>
                  <a:pt x="104" y="104"/>
                  <a:pt x="192" y="144"/>
                </a:cubicBezTo>
                <a:cubicBezTo>
                  <a:pt x="280" y="184"/>
                  <a:pt x="472" y="224"/>
                  <a:pt x="528" y="240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70" name="AutoShape 23"/>
          <p:cNvSpPr/>
          <p:nvPr/>
        </p:nvSpPr>
        <p:spPr>
          <a:xfrm>
            <a:off x="7011988" y="3309938"/>
            <a:ext cx="914400" cy="484187"/>
          </a:xfrm>
          <a:prstGeom prst="borderCallout2">
            <a:avLst>
              <a:gd name="adj1" fmla="val 23606"/>
              <a:gd name="adj2" fmla="val -8333"/>
              <a:gd name="adj3" fmla="val 23606"/>
              <a:gd name="adj4" fmla="val -108856"/>
              <a:gd name="adj5" fmla="val 50491"/>
              <a:gd name="adj6" fmla="val -213194"/>
            </a:avLst>
          </a:prstGeom>
          <a:solidFill>
            <a:srgbClr val="FF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lg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20" name="Object 24"/>
          <p:cNvGraphicFramePr/>
          <p:nvPr/>
        </p:nvGraphicFramePr>
        <p:xfrm>
          <a:off x="6326188" y="2166938"/>
          <a:ext cx="190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6" imgW="939165" imgH="241300" progId="Equation.3">
                  <p:embed/>
                </p:oleObj>
              </mc:Choice>
              <mc:Fallback>
                <p:oleObj name="" r:id="rId6" imgW="939165" imgH="241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6188" y="2166938"/>
                        <a:ext cx="1905000" cy="488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/>
          <p:nvPr/>
        </p:nvSpPr>
        <p:spPr>
          <a:xfrm>
            <a:off x="5564188" y="4757738"/>
            <a:ext cx="3352800" cy="4572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注意折线化曲线的误差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3" name="AutoShape 26"/>
          <p:cNvSpPr/>
          <p:nvPr/>
        </p:nvSpPr>
        <p:spPr>
          <a:xfrm>
            <a:off x="6326188" y="2776538"/>
            <a:ext cx="2173287" cy="452437"/>
          </a:xfrm>
          <a:prstGeom prst="borderCallout2">
            <a:avLst>
              <a:gd name="adj1" fmla="val 25264"/>
              <a:gd name="adj2" fmla="val -3505"/>
              <a:gd name="adj3" fmla="val 25264"/>
              <a:gd name="adj4" fmla="val -45144"/>
              <a:gd name="adj5" fmla="val 80000"/>
              <a:gd name="adj6" fmla="val -88315"/>
            </a:avLst>
          </a:prstGeom>
          <a:solidFill>
            <a:srgbClr val="66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20dB/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十倍频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4" name="Line 27"/>
          <p:cNvSpPr/>
          <p:nvPr/>
        </p:nvSpPr>
        <p:spPr>
          <a:xfrm>
            <a:off x="4116388" y="3690938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7675" name="Text Box 28"/>
          <p:cNvSpPr txBox="1"/>
          <p:nvPr/>
        </p:nvSpPr>
        <p:spPr>
          <a:xfrm>
            <a:off x="2135188" y="155733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折线化近似画法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323850" y="836613"/>
            <a:ext cx="4368800" cy="64135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三、晶体管的频率参数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0723" name="Object 3"/>
          <p:cNvGraphicFramePr/>
          <p:nvPr/>
        </p:nvGraphicFramePr>
        <p:xfrm>
          <a:off x="5792788" y="2306638"/>
          <a:ext cx="28638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447165" imgH="533400" progId="Equation.3">
                  <p:embed/>
                </p:oleObj>
              </mc:Choice>
              <mc:Fallback>
                <p:oleObj name="" r:id="rId1" imgW="1447165" imgH="533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2788" y="2306638"/>
                        <a:ext cx="2863850" cy="10509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/>
          <p:nvPr/>
        </p:nvGraphicFramePr>
        <p:xfrm>
          <a:off x="611188" y="3068638"/>
          <a:ext cx="44211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233930" imgH="635000" progId="Equation.3">
                  <p:embed/>
                </p:oleObj>
              </mc:Choice>
              <mc:Fallback>
                <p:oleObj name="" r:id="rId3" imgW="2233930" imgH="635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3068638"/>
                        <a:ext cx="4421187" cy="12509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/>
          <p:nvPr/>
        </p:nvGraphicFramePr>
        <p:xfrm>
          <a:off x="2744788" y="2459038"/>
          <a:ext cx="274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383665" imgH="241300" progId="Equation.3">
                  <p:embed/>
                </p:oleObj>
              </mc:Choice>
              <mc:Fallback>
                <p:oleObj name="" r:id="rId5" imgW="1383665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4788" y="2459038"/>
                        <a:ext cx="2743200" cy="4762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/>
          <p:cNvSpPr/>
          <p:nvPr/>
        </p:nvSpPr>
        <p:spPr>
          <a:xfrm>
            <a:off x="611188" y="2154238"/>
            <a:ext cx="1219200" cy="838200"/>
          </a:xfrm>
          <a:prstGeom prst="borderCallout1">
            <a:avLst>
              <a:gd name="adj1" fmla="val 13634"/>
              <a:gd name="adj2" fmla="val 106250"/>
              <a:gd name="adj3" fmla="val 48676"/>
              <a:gd name="adj4" fmla="val 176301"/>
            </a:avLst>
          </a:prstGeom>
          <a:solidFill>
            <a:schemeClr val="bg1"/>
          </a:solidFill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共射截止频率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7" name="AutoShape 7"/>
          <p:cNvSpPr/>
          <p:nvPr/>
        </p:nvSpPr>
        <p:spPr>
          <a:xfrm>
            <a:off x="2211388" y="1468438"/>
            <a:ext cx="1219200" cy="838200"/>
          </a:xfrm>
          <a:prstGeom prst="borderCallout1">
            <a:avLst>
              <a:gd name="adj1" fmla="val 13634"/>
              <a:gd name="adj2" fmla="val 106250"/>
              <a:gd name="adj3" fmla="val 128407"/>
              <a:gd name="adj4" fmla="val 112111"/>
            </a:avLst>
          </a:prstGeom>
          <a:solidFill>
            <a:schemeClr val="bg1"/>
          </a:solidFill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共基截止频率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8" name="AutoShape 8"/>
          <p:cNvSpPr/>
          <p:nvPr/>
        </p:nvSpPr>
        <p:spPr>
          <a:xfrm>
            <a:off x="4344988" y="1544638"/>
            <a:ext cx="922337" cy="850900"/>
          </a:xfrm>
          <a:prstGeom prst="borderCallout1">
            <a:avLst>
              <a:gd name="adj1" fmla="val 13431"/>
              <a:gd name="adj2" fmla="val -8264"/>
              <a:gd name="adj3" fmla="val 111009"/>
              <a:gd name="adj4" fmla="val -34940"/>
            </a:avLst>
          </a:prstGeom>
          <a:solidFill>
            <a:schemeClr val="bg1"/>
          </a:solidFill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特征频率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9" name="AutoShape 9"/>
          <p:cNvSpPr/>
          <p:nvPr/>
        </p:nvSpPr>
        <p:spPr>
          <a:xfrm>
            <a:off x="5868988" y="1697038"/>
            <a:ext cx="1905000" cy="457200"/>
          </a:xfrm>
          <a:prstGeom prst="borderCallout1">
            <a:avLst>
              <a:gd name="adj1" fmla="val 25000"/>
              <a:gd name="adj2" fmla="val -4000"/>
              <a:gd name="adj3" fmla="val 193056"/>
              <a:gd name="adj4" fmla="val -34417"/>
            </a:avLst>
          </a:prstGeom>
          <a:solidFill>
            <a:schemeClr val="bg1"/>
          </a:solidFill>
          <a:ln w="190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集电结电容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0" name="Text Box 10"/>
          <p:cNvSpPr txBox="1"/>
          <p:nvPr/>
        </p:nvSpPr>
        <p:spPr>
          <a:xfrm>
            <a:off x="1144588" y="4364038"/>
            <a:ext cx="6858000" cy="2195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通过以上分析得出的结论：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① 低频段和高频段放大倍数的表达式；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② 截止频率与时间常数的关系；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③ 波特图及其折线画法；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④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zh-CN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的求法。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592388" y="3678238"/>
            <a:ext cx="3810000" cy="1143000"/>
            <a:chOff x="1680" y="2112"/>
            <a:chExt cx="2592" cy="720"/>
          </a:xfrm>
        </p:grpSpPr>
        <p:sp>
          <p:nvSpPr>
            <p:cNvPr id="28683" name="AutoShape 12"/>
            <p:cNvSpPr/>
            <p:nvPr/>
          </p:nvSpPr>
          <p:spPr>
            <a:xfrm>
              <a:off x="3669" y="2314"/>
              <a:ext cx="603" cy="518"/>
            </a:xfrm>
            <a:prstGeom prst="borderCallout1">
              <a:avLst>
                <a:gd name="adj1" fmla="val 13898"/>
                <a:gd name="adj2" fmla="val -7958"/>
                <a:gd name="adj3" fmla="val -14287"/>
                <a:gd name="adj4" fmla="val -103481"/>
              </a:avLst>
            </a:prstGeom>
            <a:solidFill>
              <a:schemeClr val="bg1"/>
            </a:solidFill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手册查得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Line 13"/>
            <p:cNvSpPr/>
            <p:nvPr/>
          </p:nvSpPr>
          <p:spPr>
            <a:xfrm>
              <a:off x="1680" y="2112"/>
              <a:ext cx="1968" cy="576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0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charRg st="4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0">
                                            <p:txEl>
                                              <p:charRg st="4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charRg st="6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0">
                                            <p:txEl>
                                              <p:charRg st="6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0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bldLvl="0" animBg="1"/>
      <p:bldP spid="30727" grpId="0" bldLvl="0" animBg="1"/>
      <p:bldP spid="30728" grpId="0" bldLvl="0" animBg="1"/>
      <p:bldP spid="30729" grpId="0" bldLvl="0" animBg="1"/>
      <p:bldP spid="307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9" name="标题 44038"/>
          <p:cNvSpPr>
            <a:spLocks noGrp="1"/>
          </p:cNvSpPr>
          <p:nvPr>
            <p:ph type="title"/>
          </p:nvPr>
        </p:nvSpPr>
        <p:spPr>
          <a:xfrm>
            <a:off x="228600" y="762000"/>
            <a:ext cx="3886200" cy="609600"/>
          </a:xfrm>
        </p:spPr>
        <p:txBody>
          <a:bodyPr anchor="ctr"/>
          <a:p>
            <a:pPr algn="l" eaLnBrk="1" hangingPunct="1"/>
            <a:r>
              <a:rPr lang="en-US" altLang="zh-CN" sz="2800" b="1" dirty="0"/>
              <a:t>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结论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44040" name="组合 44039"/>
          <p:cNvGrpSpPr/>
          <p:nvPr/>
        </p:nvGrpSpPr>
        <p:grpSpPr>
          <a:xfrm>
            <a:off x="685800" y="1160145"/>
            <a:ext cx="7467600" cy="830263"/>
            <a:chOff x="480" y="720"/>
            <a:chExt cx="4656" cy="523"/>
          </a:xfrm>
        </p:grpSpPr>
        <p:graphicFrame>
          <p:nvGraphicFramePr>
            <p:cNvPr id="44041" name="对象 44040"/>
            <p:cNvGraphicFramePr/>
            <p:nvPr/>
          </p:nvGraphicFramePr>
          <p:xfrm>
            <a:off x="3648" y="720"/>
            <a:ext cx="73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" imgW="609600" imgH="431800" progId="Equation.3">
                    <p:embed/>
                  </p:oleObj>
                </mc:Choice>
                <mc:Fallback>
                  <p:oleObj name="" r:id="rId1" imgW="609600" imgH="431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48" y="720"/>
                          <a:ext cx="738" cy="52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文本框 44041"/>
            <p:cNvSpPr txBox="1"/>
            <p:nvPr/>
          </p:nvSpPr>
          <p:spPr>
            <a:xfrm>
              <a:off x="480" y="864"/>
              <a:ext cx="4656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①  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电路低频段的放大倍数需乘因子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043" name="文本框 44042"/>
          <p:cNvSpPr txBox="1"/>
          <p:nvPr/>
        </p:nvSpPr>
        <p:spPr>
          <a:xfrm>
            <a:off x="685800" y="3048000"/>
            <a:ext cx="82296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②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当 f=f</a:t>
            </a:r>
            <a:r>
              <a:rPr lang="zh-CN" altLang="en-US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时放大倍数幅值约降到0.707倍，相角超前45º； 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当 f=f</a:t>
            </a:r>
            <a:r>
              <a:rPr lang="zh-CN" altLang="en-US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时放大倍数幅值也约降到0.707倍，相角滞后45º。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pSp>
        <p:nvGrpSpPr>
          <p:cNvPr id="44044" name="组合 44043"/>
          <p:cNvGrpSpPr/>
          <p:nvPr/>
        </p:nvGrpSpPr>
        <p:grpSpPr>
          <a:xfrm>
            <a:off x="723900" y="4251325"/>
            <a:ext cx="7696200" cy="1338263"/>
            <a:chOff x="432" y="2400"/>
            <a:chExt cx="4848" cy="843"/>
          </a:xfrm>
        </p:grpSpPr>
        <p:sp>
          <p:nvSpPr>
            <p:cNvPr id="44045" name="文本框 44044"/>
            <p:cNvSpPr txBox="1"/>
            <p:nvPr/>
          </p:nvSpPr>
          <p:spPr>
            <a:xfrm>
              <a:off x="432" y="2400"/>
              <a:ext cx="484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③  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截止频率决定于电容所在回路的时间常数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6" name="对象 44045"/>
            <p:cNvGraphicFramePr/>
            <p:nvPr/>
          </p:nvGraphicFramePr>
          <p:xfrm>
            <a:off x="2208" y="2688"/>
            <a:ext cx="1056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748665" imgH="393700" progId="Equation.3">
                    <p:embed/>
                  </p:oleObj>
                </mc:Choice>
                <mc:Fallback>
                  <p:oleObj name="" r:id="rId3" imgW="748665" imgH="393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8" y="2688"/>
                          <a:ext cx="1056" cy="55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47" name="组合 44046"/>
          <p:cNvGrpSpPr/>
          <p:nvPr/>
        </p:nvGrpSpPr>
        <p:grpSpPr>
          <a:xfrm>
            <a:off x="1219200" y="2080578"/>
            <a:ext cx="5791200" cy="877887"/>
            <a:chOff x="768" y="1281"/>
            <a:chExt cx="3648" cy="553"/>
          </a:xfrm>
        </p:grpSpPr>
        <p:sp>
          <p:nvSpPr>
            <p:cNvPr id="44048" name="文本框 44047"/>
            <p:cNvSpPr txBox="1"/>
            <p:nvPr/>
          </p:nvSpPr>
          <p:spPr>
            <a:xfrm>
              <a:off x="768" y="1440"/>
              <a:ext cx="364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电路高频段的放大倍数需乘因子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9" name="对象 44048"/>
            <p:cNvGraphicFramePr/>
            <p:nvPr/>
          </p:nvGraphicFramePr>
          <p:xfrm>
            <a:off x="3641" y="1281"/>
            <a:ext cx="753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622300" imgH="457200" progId="Equation.3">
                    <p:embed/>
                  </p:oleObj>
                </mc:Choice>
                <mc:Fallback>
                  <p:oleObj name="" r:id="rId5" imgW="622300" imgH="457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41" y="1281"/>
                          <a:ext cx="753" cy="55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50" name="文本框 44049"/>
          <p:cNvSpPr txBox="1"/>
          <p:nvPr/>
        </p:nvSpPr>
        <p:spPr>
          <a:xfrm>
            <a:off x="762000" y="5796280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④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频率响应有幅频特性和相频特性两条曲线。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charRg st="3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3">
                                            <p:txEl>
                                              <p:charRg st="3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build="p"/>
      <p:bldP spid="4405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4"/>
          <p:cNvSpPr>
            <a:spLocks noGrp="1"/>
          </p:cNvSpPr>
          <p:nvPr>
            <p:ph type="title"/>
          </p:nvPr>
        </p:nvSpPr>
        <p:spPr>
          <a:xfrm>
            <a:off x="516890" y="2583498"/>
            <a:ext cx="82296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§4.3  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场效应管的高频等效电路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3" name="标题 55302"/>
          <p:cNvSpPr>
            <a:spLocks noGrp="1"/>
          </p:cNvSpPr>
          <p:nvPr>
            <p:ph type="title"/>
          </p:nvPr>
        </p:nvSpPr>
        <p:spPr>
          <a:xfrm>
            <a:off x="304800" y="685800"/>
            <a:ext cx="6248400" cy="457200"/>
          </a:xfrm>
        </p:spPr>
        <p:txBody>
          <a:bodyPr anchor="ctr"/>
          <a:p>
            <a:pPr algn="l" eaLnBrk="1" hangingPunct="1"/>
            <a:r>
              <a:rPr lang="en-US" altLang="zh-CN" sz="3600" dirty="0">
                <a:ea typeface="隶书" panose="02010509060101010101" pitchFamily="49" charset="-122"/>
              </a:rPr>
              <a:t>  </a:t>
            </a:r>
            <a:r>
              <a:rPr lang="zh-CN" altLang="en-US" sz="3600" dirty="0">
                <a:ea typeface="华文行楷" panose="02010800040101010101" pitchFamily="2" charset="-122"/>
              </a:rPr>
              <a:t>场效应管的高频等效电路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  <p:sp>
        <p:nvSpPr>
          <p:cNvPr id="55304" name="文本框 55303"/>
          <p:cNvSpPr txBox="1"/>
          <p:nvPr/>
        </p:nvSpPr>
        <p:spPr>
          <a:xfrm>
            <a:off x="914400" y="1219200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可与晶体管高频等效电流类比，简化、单向化变换。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5" name="对象 55304"/>
          <p:cNvGraphicFramePr/>
          <p:nvPr/>
        </p:nvGraphicFramePr>
        <p:xfrm>
          <a:off x="838200" y="2133600"/>
          <a:ext cx="44958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4944725" imgH="6448425" progId="MSPhotoEd.3">
                  <p:embed/>
                </p:oleObj>
              </mc:Choice>
              <mc:Fallback>
                <p:oleObj name="" r:id="rId1" imgW="14944725" imgH="6448425" progId="MSPhotoEd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133600"/>
                        <a:ext cx="4495800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6" name="组合 55305"/>
          <p:cNvGrpSpPr/>
          <p:nvPr/>
        </p:nvGrpSpPr>
        <p:grpSpPr>
          <a:xfrm>
            <a:off x="2057400" y="3352800"/>
            <a:ext cx="2590800" cy="1219200"/>
            <a:chOff x="1296" y="2112"/>
            <a:chExt cx="1632" cy="768"/>
          </a:xfrm>
        </p:grpSpPr>
        <p:sp>
          <p:nvSpPr>
            <p:cNvPr id="55307" name="线形标注 1 55306"/>
            <p:cNvSpPr/>
            <p:nvPr/>
          </p:nvSpPr>
          <p:spPr>
            <a:xfrm>
              <a:off x="1296" y="2579"/>
              <a:ext cx="1632" cy="301"/>
            </a:xfrm>
            <a:prstGeom prst="borderCallout1">
              <a:avLst>
                <a:gd name="adj1" fmla="val 23921"/>
                <a:gd name="adj2" fmla="val -2940"/>
                <a:gd name="adj3" fmla="val -170431"/>
                <a:gd name="adj4" fmla="val -18319"/>
              </a:avLst>
            </a:prstGeom>
            <a:solidFill>
              <a:srgbClr val="CCFFFF"/>
            </a:solidFill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很大，可忽略其电流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08" name="直接连接符 55307"/>
            <p:cNvSpPr/>
            <p:nvPr/>
          </p:nvSpPr>
          <p:spPr>
            <a:xfrm>
              <a:off x="2256" y="2112"/>
              <a:ext cx="144" cy="43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5309" name="线形标注 1 55308"/>
          <p:cNvSpPr/>
          <p:nvPr/>
        </p:nvSpPr>
        <p:spPr>
          <a:xfrm>
            <a:off x="2971800" y="1752600"/>
            <a:ext cx="1563688" cy="457200"/>
          </a:xfrm>
          <a:prstGeom prst="borderCallout1">
            <a:avLst>
              <a:gd name="adj1" fmla="val 25000"/>
              <a:gd name="adj2" fmla="val -4875"/>
              <a:gd name="adj3" fmla="val 86458"/>
              <a:gd name="adj4" fmla="val -26194"/>
            </a:avLst>
          </a:prstGeom>
          <a:solidFill>
            <a:srgbClr val="CC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单向化变换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55310" name="表格 55309"/>
          <p:cNvGraphicFramePr/>
          <p:nvPr/>
        </p:nvGraphicFramePr>
        <p:xfrm>
          <a:off x="1600200" y="4800600"/>
          <a:ext cx="5486400" cy="984250"/>
        </p:xfrm>
        <a:graphic>
          <a:graphicData uri="http://schemas.openxmlformats.org/drawingml/2006/table">
            <a:tbl>
              <a:tblPr/>
              <a:tblGrid>
                <a:gridCol w="1676400"/>
                <a:gridCol w="1219200"/>
                <a:gridCol w="1219200"/>
                <a:gridCol w="1371600"/>
              </a:tblGrid>
              <a:tr h="528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/>
                        <a:t>极间电容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i="1" err="1"/>
                        <a:t>C</a:t>
                      </a:r>
                      <a:r>
                        <a:rPr lang="en-US" altLang="zh-CN" sz="2400" b="1" baseline="-25000" err="1"/>
                        <a:t>gs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i="1" err="1"/>
                        <a:t>C</a:t>
                      </a:r>
                      <a:r>
                        <a:rPr lang="en-US" altLang="zh-CN" sz="2400" b="1" baseline="-25000" err="1"/>
                        <a:t>gd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i="1" err="1"/>
                        <a:t>C</a:t>
                      </a:r>
                      <a:r>
                        <a:rPr lang="en-US" altLang="zh-CN" sz="2400" b="1" baseline="-25000" err="1"/>
                        <a:t>ds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56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数值</a:t>
                      </a:r>
                      <a:r>
                        <a:rPr lang="en-US" altLang="zh-CN" sz="2400" b="1" err="1"/>
                        <a:t>/pF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1</a:t>
                      </a:r>
                      <a:r>
                        <a:rPr lang="zh-CN" altLang="en-US" sz="2400" b="1" dirty="0"/>
                        <a:t>～</a:t>
                      </a:r>
                      <a:r>
                        <a:rPr lang="en-US" altLang="zh-CN" sz="2400" b="1"/>
                        <a:t>10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1</a:t>
                      </a:r>
                      <a:r>
                        <a:rPr lang="zh-CN" altLang="en-US" sz="2400" b="1" dirty="0"/>
                        <a:t>～</a:t>
                      </a:r>
                      <a:r>
                        <a:rPr lang="en-US" altLang="zh-CN" sz="2400" b="1"/>
                        <a:t>10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0.1</a:t>
                      </a:r>
                      <a:r>
                        <a:rPr lang="zh-CN" altLang="en-US" sz="2400" b="1" dirty="0"/>
                        <a:t>～</a:t>
                      </a:r>
                      <a:r>
                        <a:rPr lang="en-US" altLang="zh-CN" sz="2400" b="1"/>
                        <a:t>1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27" name="对象 55326"/>
          <p:cNvGraphicFramePr/>
          <p:nvPr/>
        </p:nvGraphicFramePr>
        <p:xfrm>
          <a:off x="5562600" y="4038600"/>
          <a:ext cx="3124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548130" imgH="254000" progId="Equation.3">
                  <p:embed/>
                </p:oleObj>
              </mc:Choice>
              <mc:Fallback>
                <p:oleObj name="" r:id="rId3" imgW="1548130" imgH="254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4038600"/>
                        <a:ext cx="3124200" cy="5127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8" name="组合 55327"/>
          <p:cNvGrpSpPr/>
          <p:nvPr/>
        </p:nvGrpSpPr>
        <p:grpSpPr>
          <a:xfrm>
            <a:off x="5410200" y="1828800"/>
            <a:ext cx="3276600" cy="2178050"/>
            <a:chOff x="3408" y="1152"/>
            <a:chExt cx="2064" cy="1372"/>
          </a:xfrm>
        </p:grpSpPr>
        <p:graphicFrame>
          <p:nvGraphicFramePr>
            <p:cNvPr id="55329" name="对象 55328"/>
            <p:cNvGraphicFramePr/>
            <p:nvPr/>
          </p:nvGraphicFramePr>
          <p:xfrm>
            <a:off x="3696" y="1440"/>
            <a:ext cx="1488" cy="1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8277225" imgH="6029325" progId="MSPhotoEd.3">
                    <p:embed/>
                  </p:oleObj>
                </mc:Choice>
                <mc:Fallback>
                  <p:oleObj name="" r:id="rId5" imgW="8277225" imgH="6029325" progId="MSPhotoEd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96" y="1440"/>
                          <a:ext cx="1488" cy="10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0" name="右箭头 55329"/>
            <p:cNvSpPr/>
            <p:nvPr/>
          </p:nvSpPr>
          <p:spPr>
            <a:xfrm>
              <a:off x="3408" y="1872"/>
              <a:ext cx="240" cy="144"/>
            </a:xfrm>
            <a:prstGeom prst="rightArrow">
              <a:avLst>
                <a:gd name="adj1" fmla="val 50000"/>
                <a:gd name="adj2" fmla="val 41666"/>
              </a:avLst>
            </a:prstGeom>
            <a:solidFill>
              <a:srgbClr val="CCFFFF"/>
            </a:solidFill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1" name="文本框 55330"/>
            <p:cNvSpPr txBox="1"/>
            <p:nvPr/>
          </p:nvSpPr>
          <p:spPr>
            <a:xfrm>
              <a:off x="3600" y="1152"/>
              <a:ext cx="18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忽略</a:t>
              </a:r>
              <a:r>
                <a:rPr lang="en-US" altLang="zh-CN" b="1" dirty="0">
                  <a:latin typeface="Times New Roman" panose="02020603050405020304" pitchFamily="18" charset="0"/>
                </a:rPr>
                <a:t>d-s</a:t>
              </a:r>
              <a:r>
                <a:rPr lang="zh-CN" altLang="en-US" b="1" dirty="0">
                  <a:latin typeface="Times New Roman" panose="02020603050405020304" pitchFamily="18" charset="0"/>
                </a:rPr>
                <a:t>间等效电容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build="p"/>
      <p:bldP spid="5530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323850" y="908050"/>
            <a:ext cx="2670175" cy="8382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600" dirty="0">
                <a:ea typeface="华文行楷" panose="02010800040101010101" pitchFamily="2" charset="-122"/>
              </a:rPr>
              <a:t>讨论一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  <p:sp>
        <p:nvSpPr>
          <p:cNvPr id="29698" name="Text Box 3"/>
          <p:cNvSpPr txBox="1"/>
          <p:nvPr/>
        </p:nvSpPr>
        <p:spPr>
          <a:xfrm>
            <a:off x="1042988" y="1844675"/>
            <a:ext cx="7086600" cy="2282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若干个放大电路的放大倍数分别为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，它们的增益分别为多少？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为什么波特图开阔了视野？同样长度的横轴，在单位长度不变的情况下，采用对数坐标后，最高频率是原来的多少倍？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338388" y="4740275"/>
            <a:ext cx="4343400" cy="457200"/>
            <a:chOff x="1536" y="3168"/>
            <a:chExt cx="2736" cy="288"/>
          </a:xfrm>
        </p:grpSpPr>
        <p:sp>
          <p:nvSpPr>
            <p:cNvPr id="29700" name="Text Box 5"/>
            <p:cNvSpPr txBox="1"/>
            <p:nvPr/>
          </p:nvSpPr>
          <p:spPr>
            <a:xfrm>
              <a:off x="1536" y="3168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1" name="Text Box 6"/>
            <p:cNvSpPr txBox="1"/>
            <p:nvPr/>
          </p:nvSpPr>
          <p:spPr>
            <a:xfrm>
              <a:off x="1968" y="3168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Text Box 7"/>
            <p:cNvSpPr txBox="1"/>
            <p:nvPr/>
          </p:nvSpPr>
          <p:spPr>
            <a:xfrm>
              <a:off x="2400" y="3168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Text Box 8"/>
            <p:cNvSpPr txBox="1"/>
            <p:nvPr/>
          </p:nvSpPr>
          <p:spPr>
            <a:xfrm>
              <a:off x="2880" y="3168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Text Box 9"/>
            <p:cNvSpPr txBox="1"/>
            <p:nvPr/>
          </p:nvSpPr>
          <p:spPr>
            <a:xfrm>
              <a:off x="3312" y="3168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Text Box 10"/>
            <p:cNvSpPr txBox="1"/>
            <p:nvPr/>
          </p:nvSpPr>
          <p:spPr>
            <a:xfrm>
              <a:off x="3792" y="3168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1652588" y="4359275"/>
            <a:ext cx="5715000" cy="533400"/>
            <a:chOff x="1104" y="2928"/>
            <a:chExt cx="3600" cy="336"/>
          </a:xfrm>
        </p:grpSpPr>
        <p:sp>
          <p:nvSpPr>
            <p:cNvPr id="29707" name="Line 12"/>
            <p:cNvSpPr/>
            <p:nvPr/>
          </p:nvSpPr>
          <p:spPr>
            <a:xfrm>
              <a:off x="1392" y="3120"/>
              <a:ext cx="28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9708" name="Text Box 13"/>
            <p:cNvSpPr txBox="1"/>
            <p:nvPr/>
          </p:nvSpPr>
          <p:spPr>
            <a:xfrm>
              <a:off x="1104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9" name="Line 14"/>
            <p:cNvSpPr/>
            <p:nvPr/>
          </p:nvSpPr>
          <p:spPr>
            <a:xfrm flipV="1">
              <a:off x="1752" y="3072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0" name="Line 15"/>
            <p:cNvSpPr/>
            <p:nvPr/>
          </p:nvSpPr>
          <p:spPr>
            <a:xfrm flipV="1">
              <a:off x="2185" y="3072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1" name="Line 16"/>
            <p:cNvSpPr/>
            <p:nvPr/>
          </p:nvSpPr>
          <p:spPr>
            <a:xfrm flipV="1">
              <a:off x="2636" y="3072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2" name="Line 17"/>
            <p:cNvSpPr/>
            <p:nvPr/>
          </p:nvSpPr>
          <p:spPr>
            <a:xfrm flipV="1">
              <a:off x="3071" y="3072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3" name="Line 18"/>
            <p:cNvSpPr/>
            <p:nvPr/>
          </p:nvSpPr>
          <p:spPr>
            <a:xfrm flipV="1">
              <a:off x="3504" y="3072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4" name="Line 19"/>
            <p:cNvSpPr/>
            <p:nvPr/>
          </p:nvSpPr>
          <p:spPr>
            <a:xfrm flipV="1">
              <a:off x="3955" y="3072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5" name="Text Box 20"/>
            <p:cNvSpPr txBox="1"/>
            <p:nvPr/>
          </p:nvSpPr>
          <p:spPr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2338388" y="5197475"/>
            <a:ext cx="5029200" cy="457200"/>
            <a:chOff x="1536" y="2736"/>
            <a:chExt cx="3168" cy="288"/>
          </a:xfrm>
        </p:grpSpPr>
        <p:grpSp>
          <p:nvGrpSpPr>
            <p:cNvPr id="29717" name="Group 22"/>
            <p:cNvGrpSpPr/>
            <p:nvPr/>
          </p:nvGrpSpPr>
          <p:grpSpPr>
            <a:xfrm>
              <a:off x="1536" y="2736"/>
              <a:ext cx="2736" cy="288"/>
              <a:chOff x="1536" y="3168"/>
              <a:chExt cx="2736" cy="288"/>
            </a:xfrm>
          </p:grpSpPr>
          <p:sp>
            <p:nvSpPr>
              <p:cNvPr id="29718" name="Text Box 23"/>
              <p:cNvSpPr txBox="1"/>
              <p:nvPr/>
            </p:nvSpPr>
            <p:spPr>
              <a:xfrm>
                <a:off x="1536" y="3168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9" name="Text Box 24"/>
              <p:cNvSpPr txBox="1"/>
              <p:nvPr/>
            </p:nvSpPr>
            <p:spPr>
              <a:xfrm>
                <a:off x="1968" y="3168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en-US" altLang="zh-CN" sz="2400" baseline="30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0" name="Text Box 25"/>
              <p:cNvSpPr txBox="1"/>
              <p:nvPr/>
            </p:nvSpPr>
            <p:spPr>
              <a:xfrm>
                <a:off x="2400" y="3168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en-US" altLang="zh-CN" sz="2400" baseline="30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1" name="Text Box 26"/>
              <p:cNvSpPr txBox="1"/>
              <p:nvPr/>
            </p:nvSpPr>
            <p:spPr>
              <a:xfrm>
                <a:off x="2880" y="3168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en-US" altLang="zh-CN" sz="2400" baseline="30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2" name="Text Box 27"/>
              <p:cNvSpPr txBox="1"/>
              <p:nvPr/>
            </p:nvSpPr>
            <p:spPr>
              <a:xfrm>
                <a:off x="3312" y="3168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en-US" altLang="zh-CN" sz="2400" baseline="30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3" name="Text Box 28"/>
              <p:cNvSpPr txBox="1"/>
              <p:nvPr/>
            </p:nvSpPr>
            <p:spPr>
              <a:xfrm>
                <a:off x="3792" y="3168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en-US" altLang="zh-CN" sz="2400" baseline="30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24" name="Text Box 29"/>
            <p:cNvSpPr txBox="1"/>
            <p:nvPr/>
          </p:nvSpPr>
          <p:spPr>
            <a:xfrm>
              <a:off x="4272" y="2736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lg </a:t>
              </a:r>
              <a:r>
                <a:rPr lang="en-US" altLang="zh-CN" sz="24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533400" y="990600"/>
            <a:ext cx="3200400" cy="6858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600" dirty="0">
                <a:ea typeface="华文行楷" panose="02010800040101010101" pitchFamily="2" charset="-122"/>
              </a:rPr>
              <a:t>讨论二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  <p:graphicFrame>
        <p:nvGraphicFramePr>
          <p:cNvPr id="30722" name="Object 3"/>
          <p:cNvGraphicFramePr/>
          <p:nvPr/>
        </p:nvGraphicFramePr>
        <p:xfrm>
          <a:off x="684213" y="2276475"/>
          <a:ext cx="327660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0715625" imgH="8467725" progId="MSPhotoEd.3">
                  <p:embed/>
                </p:oleObj>
              </mc:Choice>
              <mc:Fallback>
                <p:oleObj name="" r:id="rId1" imgW="10715625" imgH="8467725" progId="MSPhotoEd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276475"/>
                        <a:ext cx="3276600" cy="2589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4"/>
          <p:cNvSpPr txBox="1"/>
          <p:nvPr/>
        </p:nvSpPr>
        <p:spPr>
          <a:xfrm>
            <a:off x="4419600" y="1981200"/>
            <a:ext cx="4038600" cy="3159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电路如图。已知各电阻阻值；静态工作点合适，集电极电流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CQ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2mA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；晶体管的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bb’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=200Ω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=5pF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试求解该电路中晶体管高频等效模型中的各个参数。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9" name="标题 38918"/>
          <p:cNvSpPr>
            <a:spLocks noGrp="1"/>
          </p:cNvSpPr>
          <p:nvPr>
            <p:ph type="title"/>
          </p:nvPr>
        </p:nvSpPr>
        <p:spPr>
          <a:xfrm>
            <a:off x="533400" y="685800"/>
            <a:ext cx="7275513" cy="457200"/>
          </a:xfrm>
        </p:spPr>
        <p:txBody>
          <a:bodyPr anchor="ctr"/>
          <a:p>
            <a:pPr algn="l"/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一  研究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频率响应的必要性</a:t>
            </a:r>
            <a:endParaRPr lang="zh-CN" altLang="en-US" sz="3600" dirty="0">
              <a:ea typeface="隶书" panose="02010509060101010101" pitchFamily="49" charset="-122"/>
            </a:endParaRPr>
          </a:p>
        </p:txBody>
      </p:sp>
      <p:sp>
        <p:nvSpPr>
          <p:cNvPr id="38920" name="文本占位符 38919"/>
          <p:cNvSpPr/>
          <p:nvPr>
            <p:ph type="body" idx="1"/>
          </p:nvPr>
        </p:nvSpPr>
        <p:spPr>
          <a:xfrm>
            <a:off x="685800" y="1447800"/>
            <a:ext cx="7924800" cy="4419600"/>
          </a:xfrm>
          <a:noFill/>
          <a:ln>
            <a:noFill/>
          </a:ln>
        </p:spPr>
        <p:txBody>
          <a:bodyPr/>
          <a:p>
            <a:pPr>
              <a:buNone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研究的问题：</a:t>
            </a:r>
            <a:endParaRPr lang="zh-CN" altLang="en-US" sz="2800" b="1" dirty="0"/>
          </a:p>
          <a:p>
            <a:pPr>
              <a:buNone/>
            </a:pPr>
            <a:r>
              <a:rPr lang="zh-CN" altLang="en-US" sz="2800" b="1" dirty="0"/>
              <a:t>         放大电路对信号频率的适应程度，即信号频率对放大倍数的影响。</a:t>
            </a:r>
            <a:endParaRPr lang="zh-CN" altLang="en-US" sz="2800" b="1" dirty="0"/>
          </a:p>
          <a:p>
            <a:pPr>
              <a:buNone/>
            </a:pPr>
            <a:r>
              <a:rPr lang="zh-CN" altLang="en-US" sz="2800" b="1" dirty="0"/>
              <a:t>         由于放大电路中耦合电容、旁路电容、半导体器件极间电容的存在，使放大倍数为频率的函数。</a:t>
            </a:r>
            <a:endParaRPr lang="zh-CN" altLang="en-US" sz="2800" b="1" dirty="0"/>
          </a:p>
          <a:p>
            <a:pPr>
              <a:buNone/>
            </a:pPr>
            <a:r>
              <a:rPr lang="zh-CN" altLang="en-US" sz="2800" b="1" dirty="0"/>
              <a:t>         在使用一个放大电路时应了解其信号频率的适用范围，在设计放大电路时，应满足信号频率的范围要求。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charRg st="1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0">
                                            <p:txEl>
                                              <p:charRg st="11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charRg st="5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0">
                                            <p:txEl>
                                              <p:charRg st="5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charRg st="10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0">
                                            <p:txEl>
                                              <p:charRg st="102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323850" y="836613"/>
            <a:ext cx="4824413" cy="6858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600" dirty="0">
                <a:ea typeface="华文行楷" panose="02010800040101010101" pitchFamily="2" charset="-122"/>
              </a:rPr>
              <a:t>讨论二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  <p:graphicFrame>
        <p:nvGraphicFramePr>
          <p:cNvPr id="31746" name="Object 3"/>
          <p:cNvGraphicFramePr/>
          <p:nvPr/>
        </p:nvGraphicFramePr>
        <p:xfrm>
          <a:off x="684213" y="1484313"/>
          <a:ext cx="3276600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0715625" imgH="8467725" progId="MSPhotoEd.3">
                  <p:embed/>
                </p:oleObj>
              </mc:Choice>
              <mc:Fallback>
                <p:oleObj name="" r:id="rId1" imgW="10715625" imgH="8467725" progId="MSPhotoEd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484313"/>
                        <a:ext cx="3276600" cy="2589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/>
          <p:nvPr/>
        </p:nvGraphicFramePr>
        <p:xfrm>
          <a:off x="4341813" y="1560513"/>
          <a:ext cx="1758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926465" imgH="241300" progId="Equation.3">
                  <p:embed/>
                </p:oleObj>
              </mc:Choice>
              <mc:Fallback>
                <p:oleObj name="" r:id="rId3" imgW="926465" imgH="2413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1813" y="1560513"/>
                        <a:ext cx="1758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/>
          <p:nvPr/>
        </p:nvGraphicFramePr>
        <p:xfrm>
          <a:off x="4341813" y="2093913"/>
          <a:ext cx="3590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890395" imgH="254000" progId="Equation.3">
                  <p:embed/>
                </p:oleObj>
              </mc:Choice>
              <mc:Fallback>
                <p:oleObj name="" r:id="rId5" imgW="1890395" imgH="254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1813" y="2093913"/>
                        <a:ext cx="35909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/>
          <p:nvPr/>
        </p:nvGraphicFramePr>
        <p:xfrm>
          <a:off x="4341813" y="2703513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1612265" imgH="241300" progId="Equation.3">
                  <p:embed/>
                </p:oleObj>
              </mc:Choice>
              <mc:Fallback>
                <p:oleObj name="" r:id="rId7" imgW="1612265" imgH="2413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1813" y="2703513"/>
                        <a:ext cx="3060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/>
          <p:nvPr/>
        </p:nvGraphicFramePr>
        <p:xfrm>
          <a:off x="4418013" y="3313113"/>
          <a:ext cx="15430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812165" imgH="254000" progId="Equation.3">
                  <p:embed/>
                </p:oleObj>
              </mc:Choice>
              <mc:Fallback>
                <p:oleObj name="" r:id="rId9" imgW="812165" imgH="2540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8013" y="3313113"/>
                        <a:ext cx="154305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/>
          <p:nvPr/>
        </p:nvGraphicFramePr>
        <p:xfrm>
          <a:off x="1614488" y="4113213"/>
          <a:ext cx="58674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1" imgW="17211675" imgH="5876925" progId="MSPhotoEd.3">
                  <p:embed/>
                </p:oleObj>
              </mc:Choice>
              <mc:Fallback>
                <p:oleObj name="" r:id="rId11" imgW="17211675" imgH="5876925" progId="MSPhotoEd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4488" y="4113213"/>
                        <a:ext cx="5867400" cy="200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4"/>
          <p:cNvSpPr>
            <a:spLocks noGrp="1"/>
          </p:cNvSpPr>
          <p:nvPr>
            <p:ph type="title"/>
          </p:nvPr>
        </p:nvSpPr>
        <p:spPr>
          <a:xfrm>
            <a:off x="516890" y="2583498"/>
            <a:ext cx="82296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§4.4  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单管放大电路的频率响应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323850" y="692150"/>
            <a:ext cx="7918450" cy="936625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单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管共射放大电路的频率响应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708400" y="1628775"/>
            <a:ext cx="4800600" cy="2552700"/>
            <a:chOff x="2352" y="912"/>
            <a:chExt cx="3024" cy="1608"/>
          </a:xfrm>
        </p:grpSpPr>
        <p:sp>
          <p:nvSpPr>
            <p:cNvPr id="34819" name="Text Box 4"/>
            <p:cNvSpPr txBox="1"/>
            <p:nvPr/>
          </p:nvSpPr>
          <p:spPr>
            <a:xfrm>
              <a:off x="2688" y="912"/>
              <a:ext cx="240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适用于信号频率从</a:t>
              </a:r>
              <a:r>
                <a:rPr lang="en-US" altLang="zh-CN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～∞的交流等效电路</a:t>
              </a:r>
              <a:endPara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0" name="Object 5"/>
            <p:cNvGraphicFramePr/>
            <p:nvPr/>
          </p:nvGraphicFramePr>
          <p:xfrm>
            <a:off x="2352" y="1440"/>
            <a:ext cx="3024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17306925" imgH="6181725" progId="MSPhotoEd.3">
                    <p:embed/>
                  </p:oleObj>
                </mc:Choice>
                <mc:Fallback>
                  <p:oleObj name="" r:id="rId1" imgW="17306925" imgH="6181725" progId="MSPhotoEd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52" y="1440"/>
                          <a:ext cx="3024" cy="10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1" name="Object 6"/>
          <p:cNvGraphicFramePr/>
          <p:nvPr/>
        </p:nvGraphicFramePr>
        <p:xfrm>
          <a:off x="660400" y="1822450"/>
          <a:ext cx="29718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0677525" imgH="8505825" progId="MSPhotoEd.3">
                  <p:embed/>
                </p:oleObj>
              </mc:Choice>
              <mc:Fallback>
                <p:oleObj name="" r:id="rId3" imgW="10677525" imgH="8505825" progId="MSPhotoEd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1822450"/>
                        <a:ext cx="2971800" cy="236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1879600" y="4418013"/>
            <a:ext cx="4343400" cy="533400"/>
            <a:chOff x="1200" y="2568"/>
            <a:chExt cx="2736" cy="336"/>
          </a:xfrm>
        </p:grpSpPr>
        <p:sp>
          <p:nvSpPr>
            <p:cNvPr id="34823" name="Text Box 8"/>
            <p:cNvSpPr txBox="1"/>
            <p:nvPr/>
          </p:nvSpPr>
          <p:spPr>
            <a:xfrm>
              <a:off x="1200" y="2592"/>
              <a:ext cx="27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中频段：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短路，      开路。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4" name="Object 9"/>
            <p:cNvGraphicFramePr/>
            <p:nvPr/>
          </p:nvGraphicFramePr>
          <p:xfrm>
            <a:off x="2784" y="2568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203200" imgH="241300" progId="Equation.3">
                    <p:embed/>
                  </p:oleObj>
                </mc:Choice>
                <mc:Fallback>
                  <p:oleObj name="" r:id="rId5" imgW="203200" imgH="2413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4" y="2568"/>
                          <a:ext cx="28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/>
          <p:nvPr/>
        </p:nvGrpSpPr>
        <p:grpSpPr>
          <a:xfrm>
            <a:off x="1879600" y="4946650"/>
            <a:ext cx="5181600" cy="533400"/>
            <a:chOff x="1200" y="2901"/>
            <a:chExt cx="3264" cy="336"/>
          </a:xfrm>
        </p:grpSpPr>
        <p:graphicFrame>
          <p:nvGraphicFramePr>
            <p:cNvPr id="34826" name="Object 11"/>
            <p:cNvGraphicFramePr/>
            <p:nvPr/>
          </p:nvGraphicFramePr>
          <p:xfrm>
            <a:off x="3312" y="2901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7" imgW="203200" imgH="241300" progId="Equation.3">
                    <p:embed/>
                  </p:oleObj>
                </mc:Choice>
                <mc:Fallback>
                  <p:oleObj name="" r:id="rId7" imgW="203200" imgH="2413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12" y="2901"/>
                          <a:ext cx="28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2"/>
            <p:cNvSpPr txBox="1"/>
            <p:nvPr/>
          </p:nvSpPr>
          <p:spPr>
            <a:xfrm>
              <a:off x="1200" y="2928"/>
              <a:ext cx="32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低频段：考虑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的影响，     开路。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1879600" y="5522913"/>
            <a:ext cx="5181600" cy="533400"/>
            <a:chOff x="1200" y="3264"/>
            <a:chExt cx="3264" cy="336"/>
          </a:xfrm>
        </p:grpSpPr>
        <p:sp>
          <p:nvSpPr>
            <p:cNvPr id="34829" name="Text Box 14"/>
            <p:cNvSpPr txBox="1"/>
            <p:nvPr/>
          </p:nvSpPr>
          <p:spPr>
            <a:xfrm>
              <a:off x="1200" y="3264"/>
              <a:ext cx="32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高频段：考虑      的影响，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 </a:t>
              </a:r>
              <a:r>
                <a: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短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路。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30" name="Object 15"/>
            <p:cNvGraphicFramePr/>
            <p:nvPr/>
          </p:nvGraphicFramePr>
          <p:xfrm>
            <a:off x="2448" y="3264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203200" imgH="241300" progId="Equation.3">
                    <p:embed/>
                  </p:oleObj>
                </mc:Choice>
                <mc:Fallback>
                  <p:oleObj name="" r:id="rId9" imgW="203200" imgH="2413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48" y="3264"/>
                          <a:ext cx="28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395288" y="908050"/>
            <a:ext cx="5562600" cy="6858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中频电压放大倍数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5843" name="Picture 4" descr="Dz050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13" y="1800225"/>
            <a:ext cx="5105400" cy="18383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1989" name="Object 5"/>
          <p:cNvGraphicFramePr/>
          <p:nvPr/>
        </p:nvGraphicFramePr>
        <p:xfrm>
          <a:off x="6157913" y="1647825"/>
          <a:ext cx="21367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" imgW="1002665" imgH="913765" progId="Equation.3">
                  <p:embed/>
                </p:oleObj>
              </mc:Choice>
              <mc:Fallback>
                <p:oleObj name="" r:id="rId2" imgW="1002665" imgH="9137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7913" y="1647825"/>
                        <a:ext cx="2136775" cy="195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900113" y="3933825"/>
            <a:ext cx="6421437" cy="931863"/>
            <a:chOff x="576" y="2400"/>
            <a:chExt cx="4045" cy="587"/>
          </a:xfrm>
        </p:grpSpPr>
        <p:graphicFrame>
          <p:nvGraphicFramePr>
            <p:cNvPr id="35846" name="Object 7"/>
            <p:cNvGraphicFramePr/>
            <p:nvPr/>
          </p:nvGraphicFramePr>
          <p:xfrm>
            <a:off x="1618" y="2400"/>
            <a:ext cx="3003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4" imgW="2195830" imgH="431800" progId="Equation.3">
                    <p:embed/>
                  </p:oleObj>
                </mc:Choice>
                <mc:Fallback>
                  <p:oleObj name="" r:id="rId4" imgW="2195830" imgH="4318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18" y="2400"/>
                          <a:ext cx="3003" cy="587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8"/>
            <p:cNvSpPr txBox="1"/>
            <p:nvPr/>
          </p:nvSpPr>
          <p:spPr>
            <a:xfrm>
              <a:off x="576" y="2544"/>
              <a:ext cx="1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带负载时：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976313" y="5000625"/>
            <a:ext cx="6043612" cy="914400"/>
            <a:chOff x="624" y="3072"/>
            <a:chExt cx="3807" cy="576"/>
          </a:xfrm>
        </p:grpSpPr>
        <p:graphicFrame>
          <p:nvGraphicFramePr>
            <p:cNvPr id="35849" name="Object 10"/>
            <p:cNvGraphicFramePr/>
            <p:nvPr/>
          </p:nvGraphicFramePr>
          <p:xfrm>
            <a:off x="1632" y="3072"/>
            <a:ext cx="279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6" imgW="1790065" imgH="431800" progId="Equation.3">
                    <p:embed/>
                  </p:oleObj>
                </mc:Choice>
                <mc:Fallback>
                  <p:oleObj name="" r:id="rId6" imgW="1790065" imgH="431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32" y="3072"/>
                          <a:ext cx="2799" cy="57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0" name="Text Box 11"/>
            <p:cNvSpPr txBox="1"/>
            <p:nvPr/>
          </p:nvSpPr>
          <p:spPr>
            <a:xfrm>
              <a:off x="624" y="3216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空载时：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250825" y="1052513"/>
            <a:ext cx="6559550" cy="533400"/>
          </a:xfrm>
        </p:spPr>
        <p:txBody>
          <a:bodyPr wrap="square" lIns="91440" tIns="45720" rIns="91440" bIns="45720" anchor="ctr"/>
          <a:p>
            <a:pPr algn="l" eaLnBrk="1" hangingPunct="1">
              <a:lnSpc>
                <a:spcPct val="80000"/>
              </a:lnSpc>
            </a:pP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低频电压放大倍数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定性分析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43011" name="Picture 3" descr="Dz050403"/>
          <p:cNvPicPr>
            <a:picLocks noChangeAspect="1"/>
          </p:cNvPicPr>
          <p:nvPr/>
        </p:nvPicPr>
        <p:blipFill>
          <a:blip r:embed="rId1"/>
          <a:srcRect r="28952" b="13467"/>
          <a:stretch>
            <a:fillRect/>
          </a:stretch>
        </p:blipFill>
        <p:spPr>
          <a:xfrm>
            <a:off x="627063" y="1752600"/>
            <a:ext cx="4876800" cy="1658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2" name="Picture 4"/>
          <p:cNvPicPr>
            <a:picLocks noChangeAspect="1"/>
          </p:cNvPicPr>
          <p:nvPr/>
        </p:nvPicPr>
        <p:blipFill>
          <a:blip r:embed="rId2"/>
          <a:srcRect l="62083" t="16454" r="7916"/>
          <a:stretch>
            <a:fillRect/>
          </a:stretch>
        </p:blipFill>
        <p:spPr>
          <a:xfrm>
            <a:off x="5580063" y="3962400"/>
            <a:ext cx="2057400" cy="11461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3013" name="Object 5"/>
          <p:cNvGraphicFramePr/>
          <p:nvPr/>
        </p:nvGraphicFramePr>
        <p:xfrm>
          <a:off x="1389063" y="5410200"/>
          <a:ext cx="640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263900" imgH="279400" progId="Equation.3">
                  <p:embed/>
                </p:oleObj>
              </mc:Choice>
              <mc:Fallback>
                <p:oleObj name="" r:id="rId3" imgW="3263900" imgH="279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9063" y="5410200"/>
                        <a:ext cx="64008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/>
          <p:nvPr/>
        </p:nvGraphicFramePr>
        <p:xfrm>
          <a:off x="5580063" y="2133600"/>
          <a:ext cx="33258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790065" imgH="431800" progId="Equation.3">
                  <p:embed/>
                </p:oleObj>
              </mc:Choice>
              <mc:Fallback>
                <p:oleObj name="" r:id="rId5" imgW="1790065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063" y="2133600"/>
                        <a:ext cx="3325812" cy="8016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Line 7"/>
          <p:cNvSpPr/>
          <p:nvPr/>
        </p:nvSpPr>
        <p:spPr>
          <a:xfrm>
            <a:off x="4513263" y="1752600"/>
            <a:ext cx="0" cy="1600200"/>
          </a:xfrm>
          <a:prstGeom prst="line">
            <a:avLst/>
          </a:prstGeom>
          <a:ln w="952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2" name="Group 8"/>
          <p:cNvGrpSpPr/>
          <p:nvPr/>
        </p:nvGrpSpPr>
        <p:grpSpPr>
          <a:xfrm>
            <a:off x="627063" y="3505200"/>
            <a:ext cx="4648200" cy="1689100"/>
            <a:chOff x="432" y="2112"/>
            <a:chExt cx="2928" cy="1064"/>
          </a:xfrm>
        </p:grpSpPr>
        <p:graphicFrame>
          <p:nvGraphicFramePr>
            <p:cNvPr id="36872" name="Object 9"/>
            <p:cNvGraphicFramePr/>
            <p:nvPr/>
          </p:nvGraphicFramePr>
          <p:xfrm>
            <a:off x="432" y="2400"/>
            <a:ext cx="2928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7" imgW="2323465" imgH="614680" progId="Visio.Drawing.5">
                    <p:embed/>
                  </p:oleObj>
                </mc:Choice>
                <mc:Fallback>
                  <p:oleObj name="" r:id="rId7" imgW="2323465" imgH="614680" progId="Visio.Drawing.5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2" y="2400"/>
                          <a:ext cx="2928" cy="7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3" name="AutoShape 10"/>
            <p:cNvSpPr/>
            <p:nvPr/>
          </p:nvSpPr>
          <p:spPr>
            <a:xfrm>
              <a:off x="2016" y="2112"/>
              <a:ext cx="144" cy="336"/>
            </a:xfrm>
            <a:prstGeom prst="downArrow">
              <a:avLst>
                <a:gd name="adj1" fmla="val 50000"/>
                <a:gd name="adj2" fmla="val 58300"/>
              </a:avLst>
            </a:prstGeom>
            <a:solidFill>
              <a:srgbClr val="66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179388" y="981075"/>
            <a:ext cx="6172200" cy="533400"/>
          </a:xfrm>
        </p:spPr>
        <p:txBody>
          <a:bodyPr wrap="square" lIns="91440" tIns="45720" rIns="91440" bIns="45720" anchor="ctr"/>
          <a:p>
            <a:pPr algn="l" eaLnBrk="1" hangingPunct="1">
              <a:lnSpc>
                <a:spcPct val="80000"/>
              </a:lnSpc>
            </a:pP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低频电压放大倍数</a:t>
            </a:r>
            <a:r>
              <a:rPr lang="zh-CN" altLang="en-US" sz="2800" b="1" dirty="0">
                <a:latin typeface="宋体" panose="02010600030101010101" pitchFamily="2" charset="-122"/>
              </a:rPr>
              <a:t>：定量分析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4035" name="Object 3"/>
          <p:cNvGraphicFramePr/>
          <p:nvPr/>
        </p:nvGraphicFramePr>
        <p:xfrm>
          <a:off x="1752600" y="3108325"/>
          <a:ext cx="53308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868930" imgH="635000" progId="Equation.3">
                  <p:embed/>
                </p:oleObj>
              </mc:Choice>
              <mc:Fallback>
                <p:oleObj name="" r:id="rId1" imgW="2868930" imgH="6350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3108325"/>
                        <a:ext cx="5330825" cy="1179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/>
          <p:nvPr/>
        </p:nvGraphicFramePr>
        <p:xfrm>
          <a:off x="1066800" y="4251325"/>
          <a:ext cx="6934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3492500" imgH="647700" progId="Equation.3">
                  <p:embed/>
                </p:oleObj>
              </mc:Choice>
              <mc:Fallback>
                <p:oleObj name="" r:id="rId3" imgW="3492500" imgH="647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251325"/>
                        <a:ext cx="6934200" cy="128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/>
          <p:nvPr/>
        </p:nvGraphicFramePr>
        <p:xfrm>
          <a:off x="5257800" y="2041525"/>
          <a:ext cx="33258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790065" imgH="431800" progId="Equation.3">
                  <p:embed/>
                </p:oleObj>
              </mc:Choice>
              <mc:Fallback>
                <p:oleObj name="" r:id="rId5" imgW="1790065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0" y="2041525"/>
                        <a:ext cx="3325813" cy="8016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/>
          <p:nvPr/>
        </p:nvGraphicFramePr>
        <p:xfrm>
          <a:off x="1036638" y="5589588"/>
          <a:ext cx="71405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3594100" imgH="457200" progId="Equation.DSMT4">
                  <p:embed/>
                </p:oleObj>
              </mc:Choice>
              <mc:Fallback>
                <p:oleObj name="" r:id="rId7" imgW="3594100" imgH="457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6638" y="5589588"/>
                        <a:ext cx="7140575" cy="9080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AutoShape 7"/>
          <p:cNvSpPr/>
          <p:nvPr/>
        </p:nvSpPr>
        <p:spPr>
          <a:xfrm>
            <a:off x="5181600" y="1431925"/>
            <a:ext cx="3505200" cy="469900"/>
          </a:xfrm>
          <a:prstGeom prst="borderCallout2">
            <a:avLst>
              <a:gd name="adj1" fmla="val 24324"/>
              <a:gd name="adj2" fmla="val -2176"/>
              <a:gd name="adj3" fmla="val 24324"/>
              <a:gd name="adj4" fmla="val -11366"/>
              <a:gd name="adj5" fmla="val 125000"/>
              <a:gd name="adj6" fmla="val -20926"/>
            </a:avLst>
          </a:prstGeom>
          <a:solidFill>
            <a:srgbClr val="FFFFCC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所在回路的时间常数？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5" name="Object 8"/>
          <p:cNvGraphicFramePr/>
          <p:nvPr/>
        </p:nvGraphicFramePr>
        <p:xfrm>
          <a:off x="533400" y="1736725"/>
          <a:ext cx="4648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2323465" imgH="614680" progId="Visio.Drawing.5">
                  <p:embed/>
                </p:oleObj>
              </mc:Choice>
              <mc:Fallback>
                <p:oleObj name="" r:id="rId9" imgW="2323465" imgH="614680" progId="Visio.Drawing.5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1736725"/>
                        <a:ext cx="46482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250825" y="908050"/>
            <a:ext cx="8294688" cy="4572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低频电压放大倍数</a:t>
            </a:r>
            <a:r>
              <a:rPr lang="zh-CN" altLang="en-US" sz="2800" b="1" dirty="0"/>
              <a:t>：低频段频率响应分析</a:t>
            </a:r>
            <a:endParaRPr lang="zh-CN" altLang="en-US" sz="2800" b="1" dirty="0"/>
          </a:p>
        </p:txBody>
      </p:sp>
      <p:graphicFrame>
        <p:nvGraphicFramePr>
          <p:cNvPr id="45059" name="Object 3"/>
          <p:cNvGraphicFramePr/>
          <p:nvPr/>
        </p:nvGraphicFramePr>
        <p:xfrm>
          <a:off x="4495800" y="1524000"/>
          <a:ext cx="43434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540000" imgH="1143000" progId="Equation.3">
                  <p:embed/>
                </p:oleObj>
              </mc:Choice>
              <mc:Fallback>
                <p:oleObj name="" r:id="rId1" imgW="2540000" imgH="1143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1524000"/>
                        <a:ext cx="4343400" cy="19542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/>
          <p:cNvGraphicFramePr/>
          <p:nvPr/>
        </p:nvGraphicFramePr>
        <p:xfrm>
          <a:off x="304800" y="1828800"/>
          <a:ext cx="4114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2565400" imgH="457200" progId="Equation.3">
                  <p:embed/>
                </p:oleObj>
              </mc:Choice>
              <mc:Fallback>
                <p:oleObj name="" r:id="rId3" imgW="2565400" imgH="457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828800"/>
                        <a:ext cx="4114800" cy="7334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/>
          <p:nvPr/>
        </p:nvGraphicFramePr>
        <p:xfrm>
          <a:off x="4038600" y="4292600"/>
          <a:ext cx="5105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2552700" imgH="279400" progId="Equation.3">
                  <p:embed/>
                </p:oleObj>
              </mc:Choice>
              <mc:Fallback>
                <p:oleObj name="" r:id="rId5" imgW="2552700" imgH="279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292600"/>
                        <a:ext cx="510540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/>
          <p:nvPr/>
        </p:nvGraphicFramePr>
        <p:xfrm>
          <a:off x="4067175" y="4797425"/>
          <a:ext cx="457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2286000" imgH="419100" progId="Equation.3">
                  <p:embed/>
                </p:oleObj>
              </mc:Choice>
              <mc:Fallback>
                <p:oleObj name="" r:id="rId7" imgW="2286000" imgH="419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175" y="4797425"/>
                        <a:ext cx="4572000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/>
          <p:nvPr/>
        </p:nvGraphicFramePr>
        <p:xfrm>
          <a:off x="4067175" y="5516563"/>
          <a:ext cx="401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2006600" imgH="279400" progId="Equation.3">
                  <p:embed/>
                </p:oleObj>
              </mc:Choice>
              <mc:Fallback>
                <p:oleObj name="" r:id="rId9" imgW="2006600" imgH="279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175" y="5516563"/>
                        <a:ext cx="401320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/>
          <p:nvPr/>
        </p:nvGraphicFramePr>
        <p:xfrm>
          <a:off x="4067175" y="3644900"/>
          <a:ext cx="3987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1993900" imgH="279400" progId="Equation.3">
                  <p:embed/>
                </p:oleObj>
              </mc:Choice>
              <mc:Fallback>
                <p:oleObj name="" r:id="rId11" imgW="1993900" imgH="279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3644900"/>
                        <a:ext cx="39878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250825" y="2636838"/>
            <a:ext cx="3733800" cy="3387725"/>
            <a:chOff x="144" y="1680"/>
            <a:chExt cx="2352" cy="2134"/>
          </a:xfrm>
        </p:grpSpPr>
        <p:pic>
          <p:nvPicPr>
            <p:cNvPr id="38921" name="Picture 10" descr="Dz050405"/>
            <p:cNvPicPr>
              <a:picLocks noChangeAspect="1"/>
            </p:cNvPicPr>
            <p:nvPr/>
          </p:nvPicPr>
          <p:blipFill>
            <a:blip r:embed="rId13"/>
            <a:srcRect r="31482" b="13472"/>
            <a:stretch>
              <a:fillRect/>
            </a:stretch>
          </p:blipFill>
          <p:spPr>
            <a:xfrm>
              <a:off x="144" y="1680"/>
              <a:ext cx="2304" cy="2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8922" name="Line 11"/>
            <p:cNvSpPr/>
            <p:nvPr/>
          </p:nvSpPr>
          <p:spPr>
            <a:xfrm>
              <a:off x="2304" y="285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3" name="Line 12"/>
            <p:cNvSpPr/>
            <p:nvPr/>
          </p:nvSpPr>
          <p:spPr>
            <a:xfrm>
              <a:off x="2304" y="369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5069" name="AutoShape 13"/>
          <p:cNvSpPr/>
          <p:nvPr/>
        </p:nvSpPr>
        <p:spPr>
          <a:xfrm>
            <a:off x="1927225" y="2713038"/>
            <a:ext cx="1012825" cy="381000"/>
          </a:xfrm>
          <a:prstGeom prst="borderCallout1">
            <a:avLst>
              <a:gd name="adj1" fmla="val 30000"/>
              <a:gd name="adj2" fmla="val 107523"/>
              <a:gd name="adj3" fmla="val 152083"/>
              <a:gd name="adj4" fmla="val 126019"/>
            </a:avLst>
          </a:prstGeom>
          <a:solidFill>
            <a:srgbClr val="FFFFCC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中频段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0" name="AutoShape 14"/>
          <p:cNvSpPr/>
          <p:nvPr/>
        </p:nvSpPr>
        <p:spPr>
          <a:xfrm>
            <a:off x="2232025" y="4922838"/>
            <a:ext cx="1684338" cy="360362"/>
          </a:xfrm>
          <a:prstGeom prst="borderCallout1">
            <a:avLst>
              <a:gd name="adj1" fmla="val 31718"/>
              <a:gd name="adj2" fmla="val -4523"/>
              <a:gd name="adj3" fmla="val -295153"/>
              <a:gd name="adj4" fmla="val -33648"/>
            </a:avLst>
          </a:prstGeom>
          <a:solidFill>
            <a:srgbClr val="FFFFCC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20dB/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十倍频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450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323850" y="836613"/>
            <a:ext cx="6423025" cy="6096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高频电压放大倍数</a:t>
            </a:r>
            <a:r>
              <a:rPr lang="zh-CN" altLang="en-US" sz="2800" b="1" dirty="0">
                <a:latin typeface="宋体" panose="02010600030101010101" pitchFamily="2" charset="-122"/>
              </a:rPr>
              <a:t>：定性分析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1"/>
          <a:srcRect l="58083" t="5714" r="11917" b="45715"/>
          <a:stretch>
            <a:fillRect/>
          </a:stretch>
        </p:blipFill>
        <p:spPr>
          <a:xfrm>
            <a:off x="6305550" y="1655763"/>
            <a:ext cx="1905000" cy="15414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6084" name="Object 4"/>
          <p:cNvGraphicFramePr/>
          <p:nvPr/>
        </p:nvGraphicFramePr>
        <p:xfrm>
          <a:off x="5556250" y="3484563"/>
          <a:ext cx="29273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" imgW="1435100" imgH="838200" progId="Equation.3">
                  <p:embed/>
                </p:oleObj>
              </mc:Choice>
              <mc:Fallback>
                <p:oleObj name="" r:id="rId2" imgW="1435100" imgH="838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56250" y="3484563"/>
                        <a:ext cx="2927350" cy="159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/>
          <p:nvPr/>
        </p:nvGraphicFramePr>
        <p:xfrm>
          <a:off x="971550" y="5084763"/>
          <a:ext cx="72929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4" imgW="3378200" imgH="457200" progId="Equation.3">
                  <p:embed/>
                </p:oleObj>
              </mc:Choice>
              <mc:Fallback>
                <p:oleObj name="" r:id="rId4" imgW="33782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5084763"/>
                        <a:ext cx="7292975" cy="9874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/>
          <p:nvPr/>
        </p:nvGraphicFramePr>
        <p:xfrm>
          <a:off x="590550" y="1579563"/>
          <a:ext cx="54102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6" imgW="17802225" imgH="5800725" progId="MSPhotoEd.3">
                  <p:embed/>
                </p:oleObj>
              </mc:Choice>
              <mc:Fallback>
                <p:oleObj name="" r:id="rId6" imgW="17802225" imgH="5800725" progId="MSPhotoEd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550" y="1579563"/>
                        <a:ext cx="5410200" cy="176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AutoShape 7"/>
          <p:cNvSpPr/>
          <p:nvPr/>
        </p:nvSpPr>
        <p:spPr>
          <a:xfrm>
            <a:off x="2800350" y="2417763"/>
            <a:ext cx="228600" cy="1524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99FFCC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590550" y="3332163"/>
            <a:ext cx="4572000" cy="1690687"/>
            <a:chOff x="384" y="1824"/>
            <a:chExt cx="2880" cy="1065"/>
          </a:xfrm>
        </p:grpSpPr>
        <p:graphicFrame>
          <p:nvGraphicFramePr>
            <p:cNvPr id="39944" name="Object 9"/>
            <p:cNvGraphicFramePr/>
            <p:nvPr/>
          </p:nvGraphicFramePr>
          <p:xfrm>
            <a:off x="384" y="1920"/>
            <a:ext cx="2880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8" imgW="1998980" imgH="669290" progId="Visio.Drawing.5">
                    <p:embed/>
                  </p:oleObj>
                </mc:Choice>
                <mc:Fallback>
                  <p:oleObj name="" r:id="rId8" imgW="1998980" imgH="669290" progId="Visio.Drawing.5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4" y="1920"/>
                          <a:ext cx="2880" cy="9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5" name="AutoShape 10"/>
            <p:cNvSpPr/>
            <p:nvPr/>
          </p:nvSpPr>
          <p:spPr>
            <a:xfrm>
              <a:off x="2016" y="1824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9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1" name="Picture 2" descr="Dz050404"/>
          <p:cNvPicPr>
            <a:picLocks noChangeAspect="1"/>
          </p:cNvPicPr>
          <p:nvPr/>
        </p:nvPicPr>
        <p:blipFill>
          <a:blip r:embed="rId1"/>
          <a:srcRect r="6667" b="55534"/>
          <a:stretch>
            <a:fillRect/>
          </a:stretch>
        </p:blipFill>
        <p:spPr>
          <a:xfrm>
            <a:off x="1905000" y="2117725"/>
            <a:ext cx="5105400" cy="17319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3"/>
          <p:cNvGrpSpPr/>
          <p:nvPr/>
        </p:nvGrpSpPr>
        <p:grpSpPr>
          <a:xfrm>
            <a:off x="3962400" y="1584325"/>
            <a:ext cx="3978275" cy="1125538"/>
            <a:chOff x="2534" y="528"/>
            <a:chExt cx="2506" cy="709"/>
          </a:xfrm>
        </p:grpSpPr>
        <p:sp>
          <p:nvSpPr>
            <p:cNvPr id="40963" name="AutoShape 4"/>
            <p:cNvSpPr/>
            <p:nvPr/>
          </p:nvSpPr>
          <p:spPr>
            <a:xfrm>
              <a:off x="3024" y="528"/>
              <a:ext cx="2016" cy="384"/>
            </a:xfrm>
            <a:prstGeom prst="borderCallout1">
              <a:avLst>
                <a:gd name="adj1" fmla="val 18750"/>
                <a:gd name="adj2" fmla="val -2380"/>
                <a:gd name="adj3" fmla="val 184116"/>
                <a:gd name="adj4" fmla="val -17361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Line 5"/>
            <p:cNvSpPr/>
            <p:nvPr/>
          </p:nvSpPr>
          <p:spPr>
            <a:xfrm flipH="1">
              <a:off x="2534" y="1237"/>
              <a:ext cx="1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0965" name="Object 6"/>
            <p:cNvGraphicFramePr/>
            <p:nvPr/>
          </p:nvGraphicFramePr>
          <p:xfrm>
            <a:off x="3072" y="576"/>
            <a:ext cx="18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2" imgW="1524000" imgH="228600" progId="Equation.3">
                    <p:embed/>
                  </p:oleObj>
                </mc:Choice>
                <mc:Fallback>
                  <p:oleObj name="" r:id="rId2" imgW="1524000" imgH="2286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72" y="576"/>
                          <a:ext cx="1872" cy="28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6" name="Rectangle 7"/>
          <p:cNvSpPr>
            <a:spLocks noGrp="1"/>
          </p:cNvSpPr>
          <p:nvPr>
            <p:ph type="title"/>
          </p:nvPr>
        </p:nvSpPr>
        <p:spPr>
          <a:xfrm>
            <a:off x="250825" y="836613"/>
            <a:ext cx="6202363" cy="7620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高频电压放大倍数</a:t>
            </a:r>
            <a:r>
              <a:rPr lang="zh-CN" altLang="en-US" sz="2800" b="1" dirty="0">
                <a:latin typeface="宋体" panose="02010600030101010101" pitchFamily="2" charset="-122"/>
              </a:rPr>
              <a:t>：定量分析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7112" name="Object 8"/>
          <p:cNvGraphicFramePr>
            <a:graphicFrameLocks noGrp="1"/>
          </p:cNvGraphicFramePr>
          <p:nvPr>
            <p:ph idx="1"/>
          </p:nvPr>
        </p:nvGraphicFramePr>
        <p:xfrm>
          <a:off x="827088" y="5157788"/>
          <a:ext cx="76581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4" imgW="4216400" imgH="647700" progId="Equation.3">
                  <p:embed/>
                </p:oleObj>
              </mc:Choice>
              <mc:Fallback>
                <p:oleObj name="" r:id="rId4" imgW="4216400" imgH="647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5157788"/>
                        <a:ext cx="7658100" cy="11763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/>
          <p:nvPr/>
        </p:nvGraphicFramePr>
        <p:xfrm>
          <a:off x="1001713" y="3565525"/>
          <a:ext cx="729138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6" imgW="3822700" imgH="838200" progId="Equation.3">
                  <p:embed/>
                </p:oleObj>
              </mc:Choice>
              <mc:Fallback>
                <p:oleObj name="" r:id="rId6" imgW="3822700" imgH="838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1713" y="3565525"/>
                        <a:ext cx="7291387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>
          <a:xfrm>
            <a:off x="2411413" y="4797425"/>
            <a:ext cx="3240087" cy="0"/>
            <a:chOff x="1519" y="2840"/>
            <a:chExt cx="2041" cy="0"/>
          </a:xfrm>
        </p:grpSpPr>
        <p:sp>
          <p:nvSpPr>
            <p:cNvPr id="40970" name="Line 11"/>
            <p:cNvSpPr/>
            <p:nvPr/>
          </p:nvSpPr>
          <p:spPr>
            <a:xfrm>
              <a:off x="1519" y="2840"/>
              <a:ext cx="227" cy="0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1" name="Line 12"/>
            <p:cNvSpPr/>
            <p:nvPr/>
          </p:nvSpPr>
          <p:spPr>
            <a:xfrm>
              <a:off x="2744" y="2840"/>
              <a:ext cx="816" cy="0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3"/>
          <p:cNvGrpSpPr/>
          <p:nvPr/>
        </p:nvGrpSpPr>
        <p:grpSpPr>
          <a:xfrm>
            <a:off x="2843213" y="3573463"/>
            <a:ext cx="4392612" cy="1728787"/>
            <a:chOff x="1791" y="2069"/>
            <a:chExt cx="2767" cy="1089"/>
          </a:xfrm>
        </p:grpSpPr>
        <p:sp>
          <p:nvSpPr>
            <p:cNvPr id="40973" name="Oval 14"/>
            <p:cNvSpPr/>
            <p:nvPr/>
          </p:nvSpPr>
          <p:spPr>
            <a:xfrm>
              <a:off x="3651" y="2069"/>
              <a:ext cx="907" cy="1089"/>
            </a:xfrm>
            <a:prstGeom prst="ellipse">
              <a:avLst/>
            </a:prstGeom>
            <a:noFill/>
            <a:ln w="28575" cap="flat" cmpd="sng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Oval 15"/>
            <p:cNvSpPr/>
            <p:nvPr/>
          </p:nvSpPr>
          <p:spPr>
            <a:xfrm>
              <a:off x="1791" y="2251"/>
              <a:ext cx="409" cy="635"/>
            </a:xfrm>
            <a:prstGeom prst="ellipse">
              <a:avLst/>
            </a:prstGeom>
            <a:noFill/>
            <a:ln w="28575" cap="flat" cmpd="sng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395288" y="836613"/>
            <a:ext cx="7924800" cy="5334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高频电压放大倍数</a:t>
            </a:r>
            <a:r>
              <a:rPr lang="zh-CN" altLang="en-US" sz="2800" b="1" dirty="0">
                <a:latin typeface="宋体" panose="02010600030101010101" pitchFamily="2" charset="-122"/>
              </a:rPr>
              <a:t>：高频段频率响应分析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1986" name="Object 3"/>
          <p:cNvGraphicFramePr>
            <a:graphicFrameLocks noGrp="1"/>
          </p:cNvGraphicFramePr>
          <p:nvPr>
            <p:ph idx="1"/>
          </p:nvPr>
        </p:nvGraphicFramePr>
        <p:xfrm>
          <a:off x="5219700" y="1412875"/>
          <a:ext cx="3744913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2145665" imgH="1091565" progId="Equation.3">
                  <p:embed/>
                </p:oleObj>
              </mc:Choice>
              <mc:Fallback>
                <p:oleObj name="" r:id="rId1" imgW="2145665" imgH="10915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9700" y="1412875"/>
                        <a:ext cx="3744913" cy="19065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/>
          <p:nvPr/>
        </p:nvGraphicFramePr>
        <p:xfrm>
          <a:off x="5148263" y="4364038"/>
          <a:ext cx="3614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917700" imgH="508000" progId="Equation.3">
                  <p:embed/>
                </p:oleObj>
              </mc:Choice>
              <mc:Fallback>
                <p:oleObj name="" r:id="rId3" imgW="1917700" imgH="508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4364038"/>
                        <a:ext cx="3614737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8" name="Picture 5" descr="Dz050404"/>
          <p:cNvPicPr>
            <a:picLocks noChangeAspect="1"/>
          </p:cNvPicPr>
          <p:nvPr/>
        </p:nvPicPr>
        <p:blipFill>
          <a:blip r:embed="rId5"/>
          <a:srcRect r="6667" b="55534"/>
          <a:stretch>
            <a:fillRect/>
          </a:stretch>
        </p:blipFill>
        <p:spPr>
          <a:xfrm>
            <a:off x="395288" y="1771650"/>
            <a:ext cx="4724400" cy="16033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8134" name="Object 6"/>
          <p:cNvGraphicFramePr/>
          <p:nvPr/>
        </p:nvGraphicFramePr>
        <p:xfrm>
          <a:off x="468313" y="3571875"/>
          <a:ext cx="44069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6" imgW="2514600" imgH="939800" progId="Equation.3">
                  <p:embed/>
                </p:oleObj>
              </mc:Choice>
              <mc:Fallback>
                <p:oleObj name="" r:id="rId6" imgW="2514600" imgH="939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3571875"/>
                        <a:ext cx="4406900" cy="16160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/>
          <p:nvPr/>
        </p:nvGraphicFramePr>
        <p:xfrm>
          <a:off x="1331913" y="5372100"/>
          <a:ext cx="5767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8" imgW="3048000" imgH="279400" progId="Equation.3">
                  <p:embed/>
                </p:oleObj>
              </mc:Choice>
              <mc:Fallback>
                <p:oleObj name="" r:id="rId8" imgW="3048000" imgH="279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1913" y="5372100"/>
                        <a:ext cx="5767387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/>
          <p:nvPr/>
        </p:nvGraphicFramePr>
        <p:xfrm>
          <a:off x="1331913" y="5948363"/>
          <a:ext cx="43989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0" imgW="2133600" imgH="279400" progId="Equation.3">
                  <p:embed/>
                </p:oleObj>
              </mc:Choice>
              <mc:Fallback>
                <p:oleObj name="" r:id="rId10" imgW="2133600" imgH="279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1913" y="5948363"/>
                        <a:ext cx="4398962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/>
          <p:nvPr/>
        </p:nvGraphicFramePr>
        <p:xfrm>
          <a:off x="5148263" y="3500438"/>
          <a:ext cx="26114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2" imgW="1409700" imgH="508000" progId="Equation.3">
                  <p:embed/>
                </p:oleObj>
              </mc:Choice>
              <mc:Fallback>
                <p:oleObj name="" r:id="rId12" imgW="1409700" imgH="508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48263" y="3500438"/>
                        <a:ext cx="2611437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44" name="对象 39943"/>
          <p:cNvGraphicFramePr/>
          <p:nvPr/>
        </p:nvGraphicFramePr>
        <p:xfrm>
          <a:off x="1905000" y="1828800"/>
          <a:ext cx="24384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705725" imgH="5153025" progId="MSPhotoEd.3">
                  <p:embed/>
                </p:oleObj>
              </mc:Choice>
              <mc:Fallback>
                <p:oleObj name="" r:id="rId1" imgW="7705725" imgH="5153025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828800"/>
                        <a:ext cx="2438400" cy="163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对象 39944"/>
          <p:cNvGraphicFramePr/>
          <p:nvPr/>
        </p:nvGraphicFramePr>
        <p:xfrm>
          <a:off x="1219200" y="3810000"/>
          <a:ext cx="6607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200400" imgH="279400" progId="Equation.3">
                  <p:embed/>
                </p:oleObj>
              </mc:Choice>
              <mc:Fallback>
                <p:oleObj name="" r:id="rId3" imgW="3200400" imgH="279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810000"/>
                        <a:ext cx="660717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对象 39945"/>
          <p:cNvGraphicFramePr/>
          <p:nvPr/>
        </p:nvGraphicFramePr>
        <p:xfrm>
          <a:off x="4953000" y="1905000"/>
          <a:ext cx="25146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990600" imgH="584200" progId="Visio.Drawing.5">
                  <p:embed/>
                </p:oleObj>
              </mc:Choice>
              <mc:Fallback>
                <p:oleObj name="" r:id="rId5" imgW="990600" imgH="584200" progId="Visio.Drawing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1905000"/>
                        <a:ext cx="2514600" cy="1487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对象 39946"/>
          <p:cNvGraphicFramePr/>
          <p:nvPr/>
        </p:nvGraphicFramePr>
        <p:xfrm>
          <a:off x="2362200" y="4572000"/>
          <a:ext cx="37385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993265" imgH="635000" progId="Equation.3">
                  <p:embed/>
                </p:oleObj>
              </mc:Choice>
              <mc:Fallback>
                <p:oleObj name="" r:id="rId7" imgW="1993265" imgH="635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4572000"/>
                        <a:ext cx="3738563" cy="119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" name="Rectangle 2"/>
          <p:cNvSpPr>
            <a:spLocks noGrp="1"/>
          </p:cNvSpPr>
          <p:nvPr/>
        </p:nvSpPr>
        <p:spPr>
          <a:xfrm>
            <a:off x="353378" y="474980"/>
            <a:ext cx="5400675" cy="6477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二 频率响应的基本概念</a:t>
            </a:r>
            <a:endParaRPr lang="zh-CN" altLang="en-US" sz="3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540" name="Text Box 12"/>
          <p:cNvSpPr txBox="1"/>
          <p:nvPr/>
        </p:nvSpPr>
        <p:spPr>
          <a:xfrm>
            <a:off x="611188" y="1253808"/>
            <a:ext cx="81391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高通电路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信号频率越高，输出电压越接近输入电压。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4" name="Picture 2" descr="Dz050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1200"/>
            <a:ext cx="4495800" cy="365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0" name="Rectangle 3"/>
          <p:cNvSpPr>
            <a:spLocks noGrp="1"/>
          </p:cNvSpPr>
          <p:nvPr>
            <p:ph type="title"/>
          </p:nvPr>
        </p:nvSpPr>
        <p:spPr>
          <a:xfrm>
            <a:off x="395288" y="908050"/>
            <a:ext cx="7218362" cy="569913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电压放大倍数的波特图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257800" y="1676400"/>
            <a:ext cx="3886200" cy="4038600"/>
            <a:chOff x="3312" y="1056"/>
            <a:chExt cx="2448" cy="2544"/>
          </a:xfrm>
        </p:grpSpPr>
        <p:graphicFrame>
          <p:nvGraphicFramePr>
            <p:cNvPr id="43012" name="Object 5"/>
            <p:cNvGraphicFramePr/>
            <p:nvPr/>
          </p:nvGraphicFramePr>
          <p:xfrm>
            <a:off x="3504" y="1392"/>
            <a:ext cx="1759" cy="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" imgW="1422400" imgH="1943100" progId="Equation.3">
                    <p:embed/>
                  </p:oleObj>
                </mc:Choice>
                <mc:Fallback>
                  <p:oleObj name="" r:id="rId2" imgW="1422400" imgH="19431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504" y="1392"/>
                          <a:ext cx="1759" cy="220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3" name="Text Box 6"/>
            <p:cNvSpPr txBox="1"/>
            <p:nvPr/>
          </p:nvSpPr>
          <p:spPr>
            <a:xfrm>
              <a:off x="3312" y="1056"/>
              <a:ext cx="24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全频段放大倍数表达式：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395288" y="908050"/>
            <a:ext cx="4800600" cy="6096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5.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带宽增益积</a:t>
            </a:r>
            <a:r>
              <a:rPr lang="zh-CN" altLang="en-US" sz="2800" b="1" dirty="0">
                <a:latin typeface="宋体" panose="02010600030101010101" pitchFamily="2" charset="-122"/>
              </a:rPr>
              <a:t>：定性分析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804863" y="2459038"/>
            <a:ext cx="2438400" cy="533400"/>
          </a:xfrm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zh-CN" sz="2400" i="1" dirty="0"/>
              <a:t>f</a:t>
            </a:r>
            <a:r>
              <a:rPr lang="zh-CN" altLang="zh-CN" sz="2400" baseline="-25000" dirty="0"/>
              <a:t>bw</a:t>
            </a:r>
            <a:r>
              <a:rPr lang="zh-CN" altLang="zh-CN" sz="2400" dirty="0"/>
              <a:t>＝ </a:t>
            </a:r>
            <a:r>
              <a:rPr lang="zh-CN" altLang="zh-CN" sz="2400" i="1" dirty="0"/>
              <a:t>f</a:t>
            </a:r>
            <a:r>
              <a:rPr lang="zh-CN" altLang="zh-CN" sz="2400" baseline="-25000" dirty="0"/>
              <a:t>H</a:t>
            </a:r>
            <a:r>
              <a:rPr lang="zh-CN" altLang="zh-CN" sz="2400" dirty="0"/>
              <a:t>－ </a:t>
            </a:r>
            <a:r>
              <a:rPr lang="zh-CN" altLang="zh-CN" sz="2400" i="1" dirty="0"/>
              <a:t>f</a:t>
            </a:r>
            <a:r>
              <a:rPr lang="zh-CN" altLang="zh-CN" sz="2400" baseline="-25000" dirty="0"/>
              <a:t>L</a:t>
            </a:r>
            <a:r>
              <a:rPr lang="zh-CN" altLang="zh-CN" sz="2400" dirty="0"/>
              <a:t>≈ </a:t>
            </a:r>
            <a:r>
              <a:rPr lang="zh-CN" altLang="zh-CN" sz="2400" i="1" dirty="0"/>
              <a:t>f</a:t>
            </a:r>
            <a:r>
              <a:rPr lang="zh-CN" altLang="zh-CN" sz="2400" baseline="-25000" dirty="0"/>
              <a:t>H</a:t>
            </a:r>
            <a:endParaRPr lang="zh-CN" altLang="zh-CN" sz="2000" dirty="0"/>
          </a:p>
        </p:txBody>
      </p:sp>
      <p:graphicFrame>
        <p:nvGraphicFramePr>
          <p:cNvPr id="50180" name="Object 4"/>
          <p:cNvGraphicFramePr/>
          <p:nvPr/>
        </p:nvGraphicFramePr>
        <p:xfrm>
          <a:off x="881063" y="2916238"/>
          <a:ext cx="40655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2107565" imgH="431800" progId="Equation.3">
                  <p:embed/>
                </p:oleObj>
              </mc:Choice>
              <mc:Fallback>
                <p:oleObj name="" r:id="rId1" imgW="2107565" imgH="431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1063" y="2916238"/>
                        <a:ext cx="4065587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/>
          <p:nvPr/>
        </p:nvGraphicFramePr>
        <p:xfrm>
          <a:off x="957263" y="3754438"/>
          <a:ext cx="2797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446530" imgH="254000" progId="Equation.3">
                  <p:embed/>
                </p:oleObj>
              </mc:Choice>
              <mc:Fallback>
                <p:oleObj name="" r:id="rId3" imgW="1446530" imgH="254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263" y="3754438"/>
                        <a:ext cx="279717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/>
          <p:nvPr/>
        </p:nvGraphicFramePr>
        <p:xfrm>
          <a:off x="881063" y="4287838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879600" imgH="279400" progId="Equation.3">
                  <p:embed/>
                </p:oleObj>
              </mc:Choice>
              <mc:Fallback>
                <p:oleObj name="" r:id="rId5" imgW="1879600" imgH="279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063" y="4287838"/>
                        <a:ext cx="3581400" cy="5334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/>
          <p:nvPr/>
        </p:nvGraphicFramePr>
        <p:xfrm>
          <a:off x="881063" y="4897438"/>
          <a:ext cx="2947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1524000" imgH="558800" progId="Equation.3">
                  <p:embed/>
                </p:oleObj>
              </mc:Choice>
              <mc:Fallback>
                <p:oleObj name="" r:id="rId7" imgW="1524000" imgH="558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1063" y="4897438"/>
                        <a:ext cx="29479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/>
          <p:nvPr/>
        </p:nvGraphicFramePr>
        <p:xfrm>
          <a:off x="854075" y="1620838"/>
          <a:ext cx="42449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2195830" imgH="431800" progId="Equation.3">
                  <p:embed/>
                </p:oleObj>
              </mc:Choice>
              <mc:Fallback>
                <p:oleObj name="" r:id="rId9" imgW="2195830" imgH="431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4075" y="1620838"/>
                        <a:ext cx="4244975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9"/>
          <p:cNvGraphicFramePr/>
          <p:nvPr/>
        </p:nvGraphicFramePr>
        <p:xfrm>
          <a:off x="5148263" y="1773238"/>
          <a:ext cx="30480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10677525" imgH="8505825" progId="MSPhotoEd.3">
                  <p:embed/>
                </p:oleObj>
              </mc:Choice>
              <mc:Fallback>
                <p:oleObj name="" r:id="rId11" imgW="10677525" imgH="8505825" progId="MSPhotoEd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8263" y="1773238"/>
                        <a:ext cx="3048000" cy="242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090863" y="5126038"/>
            <a:ext cx="1752600" cy="593725"/>
            <a:chOff x="4368" y="2122"/>
            <a:chExt cx="1104" cy="374"/>
          </a:xfrm>
        </p:grpSpPr>
        <p:sp>
          <p:nvSpPr>
            <p:cNvPr id="44042" name="AutoShape 11"/>
            <p:cNvSpPr/>
            <p:nvPr/>
          </p:nvSpPr>
          <p:spPr>
            <a:xfrm>
              <a:off x="4992" y="2122"/>
              <a:ext cx="480" cy="278"/>
            </a:xfrm>
            <a:prstGeom prst="borderCallout1">
              <a:avLst>
                <a:gd name="adj1" fmla="val 25898"/>
                <a:gd name="adj2" fmla="val -10000"/>
                <a:gd name="adj3" fmla="val -6833"/>
                <a:gd name="adj4" fmla="val -43958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矛盾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Line 12"/>
            <p:cNvSpPr/>
            <p:nvPr/>
          </p:nvSpPr>
          <p:spPr>
            <a:xfrm flipV="1">
              <a:off x="4368" y="2256"/>
              <a:ext cx="576" cy="2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189" name="AutoShape 13"/>
          <p:cNvSpPr/>
          <p:nvPr/>
        </p:nvSpPr>
        <p:spPr>
          <a:xfrm>
            <a:off x="5529263" y="4364038"/>
            <a:ext cx="2601912" cy="1609725"/>
          </a:xfrm>
          <a:prstGeom prst="borderCallout1">
            <a:avLst>
              <a:gd name="adj1" fmla="val 7102"/>
              <a:gd name="adj2" fmla="val -2931"/>
              <a:gd name="adj3" fmla="val 45958"/>
              <a:gd name="adj4" fmla="val -30810"/>
            </a:avLst>
          </a:prstGeom>
          <a:solidFill>
            <a:srgbClr val="FFFFCC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当提高增益时，带宽将变窄；反之，增益降低，带宽将变宽。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323850" y="765175"/>
            <a:ext cx="4724400" cy="7620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5.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带宽增益积</a:t>
            </a:r>
            <a:r>
              <a:rPr lang="zh-CN" altLang="en-US" sz="2800" b="1" dirty="0">
                <a:latin typeface="宋体" panose="02010600030101010101" pitchFamily="2" charset="-122"/>
              </a:rPr>
              <a:t>：定量分析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5058" name="Object 3"/>
          <p:cNvGraphicFramePr/>
          <p:nvPr/>
        </p:nvGraphicFramePr>
        <p:xfrm>
          <a:off x="1052513" y="2332038"/>
          <a:ext cx="4067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2107565" imgH="431800" progId="Equation.3">
                  <p:embed/>
                </p:oleObj>
              </mc:Choice>
              <mc:Fallback>
                <p:oleObj name="" r:id="rId1" imgW="2107565" imgH="431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2513" y="2332038"/>
                        <a:ext cx="40671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4"/>
          <p:cNvGraphicFramePr/>
          <p:nvPr/>
        </p:nvGraphicFramePr>
        <p:xfrm>
          <a:off x="1089025" y="3170238"/>
          <a:ext cx="2797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446530" imgH="254000" progId="Equation.3">
                  <p:embed/>
                </p:oleObj>
              </mc:Choice>
              <mc:Fallback>
                <p:oleObj name="" r:id="rId3" imgW="1446530" imgH="254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025" y="3170238"/>
                        <a:ext cx="279717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5"/>
          <p:cNvGraphicFramePr/>
          <p:nvPr/>
        </p:nvGraphicFramePr>
        <p:xfrm>
          <a:off x="1138238" y="1570038"/>
          <a:ext cx="42449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2195830" imgH="431800" progId="Equation.3">
                  <p:embed/>
                </p:oleObj>
              </mc:Choice>
              <mc:Fallback>
                <p:oleObj name="" r:id="rId5" imgW="2195830" imgH="431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8238" y="1570038"/>
                        <a:ext cx="4244975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6"/>
          <p:cNvGraphicFramePr/>
          <p:nvPr/>
        </p:nvGraphicFramePr>
        <p:xfrm>
          <a:off x="5508625" y="1341438"/>
          <a:ext cx="29718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10677525" imgH="8505825" progId="MSPhotoEd.3">
                  <p:embed/>
                </p:oleObj>
              </mc:Choice>
              <mc:Fallback>
                <p:oleObj name="" r:id="rId7" imgW="10677525" imgH="8505825" progId="MSPhotoEd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625" y="1341438"/>
                        <a:ext cx="2971800" cy="236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860425" y="3703638"/>
            <a:ext cx="7467600" cy="822325"/>
            <a:chOff x="528" y="2688"/>
            <a:chExt cx="4704" cy="518"/>
          </a:xfrm>
        </p:grpSpPr>
        <p:sp>
          <p:nvSpPr>
            <p:cNvPr id="45063" name="Text Box 8"/>
            <p:cNvSpPr txBox="1"/>
            <p:nvPr/>
          </p:nvSpPr>
          <p:spPr>
            <a:xfrm>
              <a:off x="528" y="2688"/>
              <a:ext cx="470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&lt;&lt;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&lt;&lt;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                              ，则可以证明图示电路的</a:t>
              </a:r>
              <a:endPara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5064" name="Object 9"/>
            <p:cNvGraphicFramePr/>
            <p:nvPr/>
          </p:nvGraphicFramePr>
          <p:xfrm>
            <a:off x="2352" y="2688"/>
            <a:ext cx="144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9" imgW="1281430" imgH="254000" progId="Equation.3">
                    <p:embed/>
                  </p:oleObj>
                </mc:Choice>
                <mc:Fallback>
                  <p:oleObj name="" r:id="rId9" imgW="1281430" imgH="2540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52" y="2688"/>
                          <a:ext cx="1440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0" name="Object 10"/>
          <p:cNvGraphicFramePr/>
          <p:nvPr/>
        </p:nvGraphicFramePr>
        <p:xfrm>
          <a:off x="3070225" y="4237038"/>
          <a:ext cx="305276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1536065" imgH="444500" progId="Equation.3">
                  <p:embed/>
                </p:oleObj>
              </mc:Choice>
              <mc:Fallback>
                <p:oleObj name="" r:id="rId11" imgW="1536065" imgH="444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0225" y="4237038"/>
                        <a:ext cx="3052763" cy="8842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4670425" y="4237038"/>
            <a:ext cx="3429000" cy="838200"/>
            <a:chOff x="2736" y="3024"/>
            <a:chExt cx="2160" cy="528"/>
          </a:xfrm>
        </p:grpSpPr>
        <p:sp>
          <p:nvSpPr>
            <p:cNvPr id="45067" name="Line 12"/>
            <p:cNvSpPr/>
            <p:nvPr/>
          </p:nvSpPr>
          <p:spPr>
            <a:xfrm>
              <a:off x="2736" y="3552"/>
              <a:ext cx="24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8" name="Line 13"/>
            <p:cNvSpPr/>
            <p:nvPr/>
          </p:nvSpPr>
          <p:spPr>
            <a:xfrm>
              <a:off x="3360" y="3552"/>
              <a:ext cx="19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9" name="AutoShape 14"/>
            <p:cNvSpPr/>
            <p:nvPr/>
          </p:nvSpPr>
          <p:spPr>
            <a:xfrm>
              <a:off x="3888" y="3024"/>
              <a:ext cx="1008" cy="432"/>
            </a:xfrm>
            <a:prstGeom prst="borderCallout1">
              <a:avLst>
                <a:gd name="adj1" fmla="val 16667"/>
                <a:gd name="adj2" fmla="val -4764"/>
                <a:gd name="adj3" fmla="val 86574"/>
                <a:gd name="adj4" fmla="val -31847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说明决定于管子参数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Line 15"/>
            <p:cNvSpPr/>
            <p:nvPr/>
          </p:nvSpPr>
          <p:spPr>
            <a:xfrm flipV="1">
              <a:off x="2880" y="3072"/>
              <a:ext cx="912" cy="33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1216" name="Text Box 16"/>
          <p:cNvSpPr txBox="1"/>
          <p:nvPr/>
        </p:nvSpPr>
        <p:spPr>
          <a:xfrm>
            <a:off x="555625" y="5151438"/>
            <a:ext cx="7924800" cy="1296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对于大多数放大电路，增益提高，带宽都将变窄。</a:t>
            </a:r>
            <a:endParaRPr lang="zh-CN" altLang="en-US" sz="2400" b="1" dirty="0">
              <a:solidFill>
                <a:srgbClr val="99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要想制作宽频带放大电路需用高频管，必要时需采用共基电路。</a:t>
            </a:r>
            <a:endParaRPr lang="zh-CN" altLang="en-US" sz="2400" b="1" dirty="0">
              <a:solidFill>
                <a:srgbClr val="99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7" name="AutoShape 17"/>
          <p:cNvSpPr/>
          <p:nvPr/>
        </p:nvSpPr>
        <p:spPr>
          <a:xfrm>
            <a:off x="1393825" y="4618038"/>
            <a:ext cx="1331913" cy="449262"/>
          </a:xfrm>
          <a:prstGeom prst="borderCallout1">
            <a:avLst>
              <a:gd name="adj1" fmla="val 25440"/>
              <a:gd name="adj2" fmla="val 105722"/>
              <a:gd name="adj3" fmla="val 9894"/>
              <a:gd name="adj4" fmla="val 128009"/>
            </a:avLst>
          </a:prstGeom>
          <a:solidFill>
            <a:srgbClr val="FFFFCC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约为常量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3" name="Text Box 18"/>
          <p:cNvSpPr txBox="1"/>
          <p:nvPr/>
        </p:nvSpPr>
        <p:spPr>
          <a:xfrm>
            <a:off x="327025" y="1716088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1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charRg st="2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16">
                                            <p:txEl>
                                              <p:charRg st="2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build="p"/>
      <p:bldP spid="512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4"/>
          <p:cNvSpPr>
            <a:spLocks noGrp="1"/>
          </p:cNvSpPr>
          <p:nvPr>
            <p:ph type="title"/>
          </p:nvPr>
        </p:nvSpPr>
        <p:spPr>
          <a:xfrm>
            <a:off x="516890" y="2583498"/>
            <a:ext cx="82296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§4.5  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多级放大电路的频率响应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250825" y="836613"/>
            <a:ext cx="6337300" cy="7620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ea typeface="华文行楷" panose="02010800040101010101" pitchFamily="2" charset="-122"/>
              </a:rPr>
              <a:t>  </a:t>
            </a:r>
            <a:r>
              <a:rPr lang="zh-CN" altLang="en-US" sz="3200" dirty="0">
                <a:ea typeface="华文行楷" panose="02010800040101010101" pitchFamily="2" charset="-122"/>
              </a:rPr>
              <a:t>多级放大电路的频率响应</a:t>
            </a:r>
            <a:endParaRPr lang="zh-CN" altLang="en-US" sz="3200" dirty="0">
              <a:ea typeface="华文行楷" panose="02010800040101010101" pitchFamily="2" charset="-122"/>
            </a:endParaRPr>
          </a:p>
        </p:txBody>
      </p:sp>
      <p:graphicFrame>
        <p:nvGraphicFramePr>
          <p:cNvPr id="47106" name="Object 3"/>
          <p:cNvGraphicFramePr/>
          <p:nvPr/>
        </p:nvGraphicFramePr>
        <p:xfrm>
          <a:off x="928688" y="3327400"/>
          <a:ext cx="6096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7135475" imgH="6962775" progId="MSPhotoEd.3">
                  <p:embed/>
                </p:oleObj>
              </mc:Choice>
              <mc:Fallback>
                <p:oleObj name="" r:id="rId1" imgW="17135475" imgH="6962775" progId="MSPhotoEd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3327400"/>
                        <a:ext cx="6096000" cy="247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4"/>
          <p:cNvSpPr txBox="1"/>
          <p:nvPr/>
        </p:nvSpPr>
        <p:spPr>
          <a:xfrm>
            <a:off x="611188" y="1628775"/>
            <a:ext cx="8208962" cy="884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讨论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 一个两级放大电路每一级（已考虑了它们的相互影响）的幅频特性均如图所示。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53" name="Object 5"/>
          <p:cNvGraphicFramePr/>
          <p:nvPr/>
        </p:nvGraphicFramePr>
        <p:xfrm>
          <a:off x="928688" y="3327400"/>
          <a:ext cx="60960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17173575" imgH="6981825" progId="MSPhotoEd.3">
                  <p:embed/>
                </p:oleObj>
              </mc:Choice>
              <mc:Fallback>
                <p:oleObj name="" r:id="rId3" imgW="17173575" imgH="6981825" progId="MSPhotoEd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3327400"/>
                        <a:ext cx="6096000" cy="2478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2376488" y="3479800"/>
            <a:ext cx="1114425" cy="1103313"/>
            <a:chOff x="1497" y="2056"/>
            <a:chExt cx="702" cy="695"/>
          </a:xfrm>
        </p:grpSpPr>
        <p:grpSp>
          <p:nvGrpSpPr>
            <p:cNvPr id="47110" name="Group 7"/>
            <p:cNvGrpSpPr/>
            <p:nvPr/>
          </p:nvGrpSpPr>
          <p:grpSpPr>
            <a:xfrm>
              <a:off x="1497" y="2271"/>
              <a:ext cx="0" cy="480"/>
              <a:chOff x="1536" y="1872"/>
              <a:chExt cx="0" cy="480"/>
            </a:xfrm>
          </p:grpSpPr>
          <p:sp>
            <p:nvSpPr>
              <p:cNvPr id="47111" name="Line 8"/>
              <p:cNvSpPr/>
              <p:nvPr/>
            </p:nvSpPr>
            <p:spPr>
              <a:xfrm>
                <a:off x="1536" y="1872"/>
                <a:ext cx="0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112" name="Line 9"/>
              <p:cNvSpPr/>
              <p:nvPr/>
            </p:nvSpPr>
            <p:spPr>
              <a:xfrm flipV="1">
                <a:off x="1536" y="2208"/>
                <a:ext cx="0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7113" name="AutoShape 10"/>
            <p:cNvSpPr/>
            <p:nvPr/>
          </p:nvSpPr>
          <p:spPr>
            <a:xfrm>
              <a:off x="1785" y="2056"/>
              <a:ext cx="414" cy="227"/>
            </a:xfrm>
            <a:prstGeom prst="borderCallout1">
              <a:avLst>
                <a:gd name="adj1" fmla="val 31718"/>
                <a:gd name="adj2" fmla="val -11593"/>
                <a:gd name="adj3" fmla="val 196917"/>
                <a:gd name="adj4" fmla="val -66667"/>
              </a:avLst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6dB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9" name="Line 11"/>
          <p:cNvSpPr/>
          <p:nvPr/>
        </p:nvSpPr>
        <p:spPr>
          <a:xfrm>
            <a:off x="2071688" y="4205288"/>
            <a:ext cx="32766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4" name="Group 12"/>
          <p:cNvGrpSpPr/>
          <p:nvPr/>
        </p:nvGrpSpPr>
        <p:grpSpPr>
          <a:xfrm>
            <a:off x="4427538" y="3479800"/>
            <a:ext cx="1273175" cy="955675"/>
            <a:chOff x="2789" y="2056"/>
            <a:chExt cx="802" cy="602"/>
          </a:xfrm>
        </p:grpSpPr>
        <p:grpSp>
          <p:nvGrpSpPr>
            <p:cNvPr id="47116" name="Group 13"/>
            <p:cNvGrpSpPr/>
            <p:nvPr/>
          </p:nvGrpSpPr>
          <p:grpSpPr>
            <a:xfrm>
              <a:off x="2789" y="2251"/>
              <a:ext cx="4" cy="407"/>
              <a:chOff x="2789" y="2251"/>
              <a:chExt cx="4" cy="407"/>
            </a:xfrm>
          </p:grpSpPr>
          <p:sp>
            <p:nvSpPr>
              <p:cNvPr id="47117" name="Line 14"/>
              <p:cNvSpPr/>
              <p:nvPr/>
            </p:nvSpPr>
            <p:spPr>
              <a:xfrm>
                <a:off x="2789" y="2251"/>
                <a:ext cx="0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118" name="Line 15"/>
              <p:cNvSpPr/>
              <p:nvPr/>
            </p:nvSpPr>
            <p:spPr>
              <a:xfrm flipV="1">
                <a:off x="2793" y="2514"/>
                <a:ext cx="0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7119" name="AutoShape 16"/>
            <p:cNvSpPr/>
            <p:nvPr/>
          </p:nvSpPr>
          <p:spPr>
            <a:xfrm>
              <a:off x="3177" y="2056"/>
              <a:ext cx="414" cy="227"/>
            </a:xfrm>
            <a:prstGeom prst="borderCallout1">
              <a:avLst>
                <a:gd name="adj1" fmla="val 31718"/>
                <a:gd name="adj2" fmla="val -11593"/>
                <a:gd name="adj3" fmla="val 180176"/>
                <a:gd name="adj4" fmla="val -79954"/>
              </a:avLst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3dB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2071688" y="4313238"/>
            <a:ext cx="3276600" cy="614362"/>
            <a:chOff x="1305" y="2581"/>
            <a:chExt cx="2064" cy="387"/>
          </a:xfrm>
        </p:grpSpPr>
        <p:sp>
          <p:nvSpPr>
            <p:cNvPr id="47121" name="Line 18"/>
            <p:cNvSpPr/>
            <p:nvPr/>
          </p:nvSpPr>
          <p:spPr>
            <a:xfrm flipV="1">
              <a:off x="1770" y="2581"/>
              <a:ext cx="0" cy="31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47122" name="Line 19"/>
            <p:cNvSpPr/>
            <p:nvPr/>
          </p:nvSpPr>
          <p:spPr>
            <a:xfrm flipV="1">
              <a:off x="3273" y="2584"/>
              <a:ext cx="0" cy="38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47123" name="Line 20"/>
            <p:cNvSpPr/>
            <p:nvPr/>
          </p:nvSpPr>
          <p:spPr>
            <a:xfrm flipH="1">
              <a:off x="1305" y="2629"/>
              <a:ext cx="206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47124" name="Oval 21"/>
            <p:cNvSpPr/>
            <p:nvPr/>
          </p:nvSpPr>
          <p:spPr>
            <a:xfrm>
              <a:off x="1733" y="2606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5" name="Oval 22"/>
            <p:cNvSpPr/>
            <p:nvPr/>
          </p:nvSpPr>
          <p:spPr>
            <a:xfrm>
              <a:off x="3250" y="2606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2870200" y="4165600"/>
            <a:ext cx="496888" cy="1692275"/>
            <a:chOff x="1808" y="2488"/>
            <a:chExt cx="313" cy="1066"/>
          </a:xfrm>
        </p:grpSpPr>
        <p:sp>
          <p:nvSpPr>
            <p:cNvPr id="47127" name="Line 24"/>
            <p:cNvSpPr/>
            <p:nvPr/>
          </p:nvSpPr>
          <p:spPr>
            <a:xfrm>
              <a:off x="1833" y="2536"/>
              <a:ext cx="0" cy="96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47128" name="Oval 25"/>
            <p:cNvSpPr/>
            <p:nvPr/>
          </p:nvSpPr>
          <p:spPr>
            <a:xfrm>
              <a:off x="1808" y="248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9" name="Text Box 26"/>
            <p:cNvSpPr txBox="1"/>
            <p:nvPr/>
          </p:nvSpPr>
          <p:spPr>
            <a:xfrm>
              <a:off x="1833" y="330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4738688" y="4165600"/>
            <a:ext cx="457200" cy="1692275"/>
            <a:chOff x="2985" y="2488"/>
            <a:chExt cx="288" cy="1066"/>
          </a:xfrm>
        </p:grpSpPr>
        <p:sp>
          <p:nvSpPr>
            <p:cNvPr id="47131" name="Line 28"/>
            <p:cNvSpPr/>
            <p:nvPr/>
          </p:nvSpPr>
          <p:spPr>
            <a:xfrm>
              <a:off x="3200" y="2536"/>
              <a:ext cx="0" cy="96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47132" name="Oval 29"/>
            <p:cNvSpPr/>
            <p:nvPr/>
          </p:nvSpPr>
          <p:spPr>
            <a:xfrm>
              <a:off x="3177" y="248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3" name="Text Box 30"/>
            <p:cNvSpPr txBox="1"/>
            <p:nvPr/>
          </p:nvSpPr>
          <p:spPr>
            <a:xfrm>
              <a:off x="2985" y="330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79" name="AutoShape 31"/>
          <p:cNvSpPr/>
          <p:nvPr/>
        </p:nvSpPr>
        <p:spPr>
          <a:xfrm>
            <a:off x="6491288" y="4927600"/>
            <a:ext cx="1752600" cy="481013"/>
          </a:xfrm>
          <a:prstGeom prst="borderCallout1">
            <a:avLst>
              <a:gd name="adj1" fmla="val 23764"/>
              <a:gd name="adj2" fmla="val -4347"/>
              <a:gd name="adj3" fmla="val 66995"/>
              <a:gd name="adj4" fmla="val -80343"/>
            </a:avLst>
          </a:prstGeom>
          <a:solidFill>
            <a:srgbClr val="FFFFCC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≈0.643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80" name="Object 32"/>
          <p:cNvGraphicFramePr/>
          <p:nvPr/>
        </p:nvGraphicFramePr>
        <p:xfrm>
          <a:off x="1692275" y="2565400"/>
          <a:ext cx="52546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2578100" imgH="279400" progId="Equation.3">
                  <p:embed/>
                </p:oleObj>
              </mc:Choice>
              <mc:Fallback>
                <p:oleObj name="" r:id="rId5" imgW="2578100" imgH="279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2565400"/>
                        <a:ext cx="5254625" cy="569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1" name="Text Box 33"/>
          <p:cNvSpPr txBox="1"/>
          <p:nvPr/>
        </p:nvSpPr>
        <p:spPr>
          <a:xfrm>
            <a:off x="1538288" y="5918200"/>
            <a:ext cx="6934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，频带变窄！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8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9" grpId="0" animBg="1"/>
      <p:bldP spid="5328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250825" y="765175"/>
            <a:ext cx="7848600" cy="6858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多级放大电路的频率响应与各级的关系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4275" name="Object 3"/>
          <p:cNvGraphicFramePr/>
          <p:nvPr/>
        </p:nvGraphicFramePr>
        <p:xfrm>
          <a:off x="2339975" y="2349500"/>
          <a:ext cx="388937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1967865" imgH="711200" progId="Equation.3">
                  <p:embed/>
                </p:oleObj>
              </mc:Choice>
              <mc:Fallback>
                <p:oleObj name="" r:id="rId1" imgW="1967865" imgH="711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2349500"/>
                        <a:ext cx="3889375" cy="14049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/>
          <p:nvPr/>
        </p:nvGraphicFramePr>
        <p:xfrm>
          <a:off x="995363" y="5541963"/>
          <a:ext cx="46482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2272030" imgH="495300" progId="Equation.3">
                  <p:embed/>
                </p:oleObj>
              </mc:Choice>
              <mc:Fallback>
                <p:oleObj name="" r:id="rId3" imgW="2272030" imgH="495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5541963"/>
                        <a:ext cx="4648200" cy="9413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/>
          <p:nvPr/>
        </p:nvSpPr>
        <p:spPr>
          <a:xfrm>
            <a:off x="468313" y="1412875"/>
            <a:ext cx="8431212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级放大电路，若各级的下、上限频率分别为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，整个电路的下、上限频率分别为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12775" y="3860800"/>
            <a:ext cx="4038600" cy="1598613"/>
            <a:chOff x="432" y="2256"/>
            <a:chExt cx="2544" cy="1007"/>
          </a:xfrm>
        </p:grpSpPr>
        <p:graphicFrame>
          <p:nvGraphicFramePr>
            <p:cNvPr id="48134" name="Object 7"/>
            <p:cNvGraphicFramePr/>
            <p:nvPr/>
          </p:nvGraphicFramePr>
          <p:xfrm>
            <a:off x="1008" y="2256"/>
            <a:ext cx="1968" cy="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1459865" imgH="913765" progId="Equation.3">
                    <p:embed/>
                  </p:oleObj>
                </mc:Choice>
                <mc:Fallback>
                  <p:oleObj name="" r:id="rId5" imgW="1459865" imgH="913765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8" y="2256"/>
                          <a:ext cx="1968" cy="10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5" name="Text Box 8"/>
            <p:cNvSpPr txBox="1"/>
            <p:nvPr/>
          </p:nvSpPr>
          <p:spPr>
            <a:xfrm>
              <a:off x="432" y="2592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由于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281" name="Text Box 9"/>
          <p:cNvSpPr txBox="1"/>
          <p:nvPr/>
        </p:nvSpPr>
        <p:spPr>
          <a:xfrm>
            <a:off x="4805363" y="4398963"/>
            <a:ext cx="35052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求解使增益下降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3dB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的频率，经修正，可得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2" name="Text Box 10"/>
          <p:cNvSpPr txBox="1"/>
          <p:nvPr/>
        </p:nvSpPr>
        <p:spPr>
          <a:xfrm>
            <a:off x="5872163" y="5770563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为修正系数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81" grpId="0" build="p"/>
      <p:bldP spid="5428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609600" y="914400"/>
            <a:ext cx="7772400" cy="5334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zh-CN" sz="3600" dirty="0">
                <a:ea typeface="华文行楷" panose="02010800040101010101" pitchFamily="2" charset="-122"/>
              </a:rPr>
              <a:t>讨论一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  <p:graphicFrame>
        <p:nvGraphicFramePr>
          <p:cNvPr id="49154" name="Object 3"/>
          <p:cNvGraphicFramePr/>
          <p:nvPr/>
        </p:nvGraphicFramePr>
        <p:xfrm>
          <a:off x="2843213" y="1484313"/>
          <a:ext cx="33528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27974925" imgH="11249025" progId="MSPhotoEd.3">
                  <p:embed/>
                </p:oleObj>
              </mc:Choice>
              <mc:Fallback>
                <p:oleObj name="" r:id="rId1" imgW="27974925" imgH="11249025" progId="MSPhotoEd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rcRect l="31250" r="28751" b="12694"/>
                      <a:stretch>
                        <a:fillRect/>
                      </a:stretch>
                    </p:blipFill>
                    <p:spPr>
                      <a:xfrm>
                        <a:off x="2843213" y="1484313"/>
                        <a:ext cx="3352800" cy="294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4"/>
          <p:cNvSpPr txBox="1"/>
          <p:nvPr/>
        </p:nvSpPr>
        <p:spPr>
          <a:xfrm>
            <a:off x="611188" y="4508500"/>
            <a:ext cx="8135937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1.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信号频率为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～∞时电压放大倍数的表达式？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若所有的电容容量都相同，则下限频率等于多少？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7" name="Object 2"/>
          <p:cNvGraphicFramePr/>
          <p:nvPr/>
        </p:nvGraphicFramePr>
        <p:xfrm>
          <a:off x="1511300" y="1165225"/>
          <a:ext cx="60960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7440275" imgH="5857875" progId="MSPhotoEd.3">
                  <p:embed/>
                </p:oleObj>
              </mc:Choice>
              <mc:Fallback>
                <p:oleObj name="" r:id="rId1" imgW="17440275" imgH="5857875" progId="MSPhotoEd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1300" y="1165225"/>
                        <a:ext cx="6096000" cy="204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Rectangle 3"/>
          <p:cNvSpPr>
            <a:spLocks noGrp="1"/>
          </p:cNvSpPr>
          <p:nvPr>
            <p:ph type="title"/>
          </p:nvPr>
        </p:nvSpPr>
        <p:spPr>
          <a:xfrm>
            <a:off x="0" y="765175"/>
            <a:ext cx="7772400" cy="719138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zh-CN" sz="2800" dirty="0">
                <a:ea typeface="华文行楷" panose="02010800040101010101" pitchFamily="2" charset="-122"/>
              </a:rPr>
              <a:t>时间常数分析：</a:t>
            </a:r>
            <a:endParaRPr lang="zh-CN" altLang="en-US" sz="2800" dirty="0">
              <a:ea typeface="华文行楷" panose="02010800040101010101" pitchFamily="2" charset="-122"/>
            </a:endParaRPr>
          </a:p>
        </p:txBody>
      </p:sp>
      <p:graphicFrame>
        <p:nvGraphicFramePr>
          <p:cNvPr id="50179" name="Object 4"/>
          <p:cNvGraphicFramePr/>
          <p:nvPr/>
        </p:nvGraphicFramePr>
        <p:xfrm>
          <a:off x="1816100" y="3222625"/>
          <a:ext cx="5937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2945130" imgH="241300" progId="Equation.3">
                  <p:embed/>
                </p:oleObj>
              </mc:Choice>
              <mc:Fallback>
                <p:oleObj name="" r:id="rId3" imgW="2945130" imgH="2413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100" y="3222625"/>
                        <a:ext cx="59372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/>
          <p:nvPr/>
        </p:nvGraphicFramePr>
        <p:xfrm>
          <a:off x="4787900" y="3832225"/>
          <a:ext cx="3505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1739900" imgH="228600" progId="Equation.3">
                  <p:embed/>
                </p:oleObj>
              </mc:Choice>
              <mc:Fallback>
                <p:oleObj name="" r:id="rId5" imgW="1739900" imgH="2286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3832225"/>
                        <a:ext cx="3505200" cy="4603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/>
          <p:nvPr/>
        </p:nvGraphicFramePr>
        <p:xfrm>
          <a:off x="4787900" y="4365625"/>
          <a:ext cx="2133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1040765" imgH="228600" progId="Equation.3">
                  <p:embed/>
                </p:oleObj>
              </mc:Choice>
              <mc:Fallback>
                <p:oleObj name="" r:id="rId7" imgW="1040765" imgH="228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4365625"/>
                        <a:ext cx="2133600" cy="4683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/>
          <p:nvPr/>
        </p:nvGraphicFramePr>
        <p:xfrm>
          <a:off x="4775200" y="4903788"/>
          <a:ext cx="4114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2108200" imgH="419100" progId="Equation.3">
                  <p:embed/>
                </p:oleObj>
              </mc:Choice>
              <mc:Fallback>
                <p:oleObj name="" r:id="rId9" imgW="2108200" imgH="4191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5200" y="4903788"/>
                        <a:ext cx="4114800" cy="8159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/>
          <p:nvPr/>
        </p:nvGraphicFramePr>
        <p:xfrm>
          <a:off x="2273300" y="6042025"/>
          <a:ext cx="52641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2387600" imgH="279400" progId="Equation.3">
                  <p:embed/>
                </p:oleObj>
              </mc:Choice>
              <mc:Fallback>
                <p:oleObj name="" r:id="rId11" imgW="2387600" imgH="279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3300" y="6042025"/>
                        <a:ext cx="5264150" cy="6143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520700" y="3832225"/>
            <a:ext cx="4267200" cy="533400"/>
            <a:chOff x="336" y="2256"/>
            <a:chExt cx="2688" cy="336"/>
          </a:xfrm>
        </p:grpSpPr>
        <p:sp>
          <p:nvSpPr>
            <p:cNvPr id="50185" name="Text Box 10"/>
            <p:cNvSpPr txBox="1"/>
            <p:nvPr/>
          </p:nvSpPr>
          <p:spPr>
            <a:xfrm>
              <a:off x="336" y="2256"/>
              <a:ext cx="26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短路，     开路，求出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0186" name="Object 11"/>
            <p:cNvGraphicFramePr/>
            <p:nvPr/>
          </p:nvGraphicFramePr>
          <p:xfrm>
            <a:off x="1488" y="2256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3" imgW="203200" imgH="241300" progId="Equation.3">
                    <p:embed/>
                  </p:oleObj>
                </mc:Choice>
                <mc:Fallback>
                  <p:oleObj name="" r:id="rId13" imgW="203200" imgH="2413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88" y="2256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>
          <a:xfrm>
            <a:off x="520700" y="4365625"/>
            <a:ext cx="4267200" cy="533400"/>
            <a:chOff x="336" y="2592"/>
            <a:chExt cx="2688" cy="336"/>
          </a:xfrm>
        </p:grpSpPr>
        <p:sp>
          <p:nvSpPr>
            <p:cNvPr id="50188" name="Text Box 13"/>
            <p:cNvSpPr txBox="1"/>
            <p:nvPr/>
          </p:nvSpPr>
          <p:spPr>
            <a:xfrm>
              <a:off x="336" y="2592"/>
              <a:ext cx="26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短路，     开路，求出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0189" name="Object 14"/>
            <p:cNvGraphicFramePr/>
            <p:nvPr/>
          </p:nvGraphicFramePr>
          <p:xfrm>
            <a:off x="1488" y="2592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5" imgW="203200" imgH="241300" progId="Equation.3">
                    <p:embed/>
                  </p:oleObj>
                </mc:Choice>
                <mc:Fallback>
                  <p:oleObj name="" r:id="rId15" imgW="203200" imgH="2413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88" y="2592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520700" y="5051425"/>
            <a:ext cx="4572000" cy="533400"/>
            <a:chOff x="336" y="3024"/>
            <a:chExt cx="2880" cy="336"/>
          </a:xfrm>
        </p:grpSpPr>
        <p:sp>
          <p:nvSpPr>
            <p:cNvPr id="50191" name="Text Box 16"/>
            <p:cNvSpPr txBox="1"/>
            <p:nvPr/>
          </p:nvSpPr>
          <p:spPr>
            <a:xfrm>
              <a:off x="336" y="3024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短路，     开路，求出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0192" name="Object 17"/>
            <p:cNvGraphicFramePr/>
            <p:nvPr/>
          </p:nvGraphicFramePr>
          <p:xfrm>
            <a:off x="1536" y="302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6" imgW="203200" imgH="241300" progId="Equation.3">
                    <p:embed/>
                  </p:oleObj>
                </mc:Choice>
                <mc:Fallback>
                  <p:oleObj name="" r:id="rId16" imgW="203200" imgH="2413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36" y="302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8" name="Text Box 18"/>
          <p:cNvSpPr txBox="1"/>
          <p:nvPr/>
        </p:nvSpPr>
        <p:spPr>
          <a:xfrm>
            <a:off x="520700" y="5546725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短路，求出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9" name="AutoShape 19"/>
          <p:cNvSpPr/>
          <p:nvPr/>
        </p:nvSpPr>
        <p:spPr>
          <a:xfrm>
            <a:off x="1822450" y="3103563"/>
            <a:ext cx="5761038" cy="609600"/>
          </a:xfrm>
          <a:prstGeom prst="borderCallout1">
            <a:avLst>
              <a:gd name="adj1" fmla="val 18750"/>
              <a:gd name="adj2" fmla="val 101324"/>
              <a:gd name="adj3" fmla="val 288282"/>
              <a:gd name="adj4" fmla="val 105292"/>
            </a:avLst>
          </a:prstGeom>
          <a:solidFill>
            <a:srgbClr val="FFFFCC"/>
          </a:solidFill>
          <a:ln w="19050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l-GR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若电容值均相等，则</a:t>
            </a:r>
            <a:r>
              <a:rPr lang="el-GR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τ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τ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l-GR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τ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l-GR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0"/>
          <p:cNvGrpSpPr/>
          <p:nvPr/>
        </p:nvGrpSpPr>
        <p:grpSpPr>
          <a:xfrm>
            <a:off x="7151688" y="4327525"/>
            <a:ext cx="1728787" cy="936625"/>
            <a:chOff x="4513" y="2568"/>
            <a:chExt cx="1089" cy="590"/>
          </a:xfrm>
        </p:grpSpPr>
        <p:sp>
          <p:nvSpPr>
            <p:cNvPr id="50196" name="AutoShape 21"/>
            <p:cNvSpPr/>
            <p:nvPr/>
          </p:nvSpPr>
          <p:spPr>
            <a:xfrm>
              <a:off x="4558" y="2886"/>
              <a:ext cx="1044" cy="272"/>
            </a:xfrm>
            <a:prstGeom prst="borderCallout1">
              <a:avLst>
                <a:gd name="adj1" fmla="val 26472"/>
                <a:gd name="adj2" fmla="val -4597"/>
                <a:gd name="adj3" fmla="val -66912"/>
                <a:gd name="adj4" fmla="val -17338"/>
              </a:avLst>
            </a:prstGeom>
            <a:solidFill>
              <a:srgbClr val="FFFFCC"/>
            </a:solidFill>
            <a:ln w="19050" cap="flat" cmpd="sng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无本质区别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Line 22"/>
            <p:cNvSpPr/>
            <p:nvPr/>
          </p:nvSpPr>
          <p:spPr>
            <a:xfrm flipH="1" flipV="1">
              <a:off x="4513" y="2568"/>
              <a:ext cx="136" cy="318"/>
            </a:xfrm>
            <a:prstGeom prst="line">
              <a:avLst/>
            </a:prstGeom>
            <a:ln w="19050" cap="flat" cmpd="sng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8" grpId="0" build="p"/>
      <p:bldP spid="563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323850" y="1052513"/>
            <a:ext cx="3200400" cy="5334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600" dirty="0">
                <a:ea typeface="华文行楷" panose="02010800040101010101" pitchFamily="2" charset="-122"/>
              </a:rPr>
              <a:t>讨论二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  <p:pic>
        <p:nvPicPr>
          <p:cNvPr id="52226" name="Picture 3" descr="Dz05p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196975"/>
            <a:ext cx="3951288" cy="262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Text Box 4"/>
          <p:cNvSpPr txBox="1"/>
          <p:nvPr/>
        </p:nvSpPr>
        <p:spPr>
          <a:xfrm>
            <a:off x="685800" y="2971800"/>
            <a:ext cx="7848600" cy="2720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该放大电路为几级放大电路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耦合方式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Hz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时，增益下降多少？附加相移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φ’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＝？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Hz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时，附加相移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φ’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≈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画出相频特性曲线；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＝？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373" name="Object 5"/>
          <p:cNvGraphicFramePr/>
          <p:nvPr/>
        </p:nvGraphicFramePr>
        <p:xfrm>
          <a:off x="6156325" y="2420938"/>
          <a:ext cx="901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" imgW="419100" imgH="241300" progId="Equation.3">
                  <p:embed/>
                </p:oleObj>
              </mc:Choice>
              <mc:Fallback>
                <p:oleObj name="" r:id="rId2" imgW="419100" imgH="2413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6325" y="2420938"/>
                        <a:ext cx="901700" cy="5048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/>
          <p:cNvSpPr txBox="1"/>
          <p:nvPr/>
        </p:nvSpPr>
        <p:spPr>
          <a:xfrm>
            <a:off x="685800" y="1752600"/>
            <a:ext cx="411480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已知某放大电路的幅频特性如图所示，讨论下列问题：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2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8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2">
                                            <p:txEl>
                                              <p:charRg st="83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9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2">
                                            <p:txEl>
                                              <p:charRg st="9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8"/>
          <p:cNvSpPr>
            <a:spLocks noGrp="1"/>
          </p:cNvSpPr>
          <p:nvPr>
            <p:ph type="title"/>
          </p:nvPr>
        </p:nvSpPr>
        <p:spPr>
          <a:xfrm>
            <a:off x="684213" y="188913"/>
            <a:ext cx="8229600" cy="431800"/>
          </a:xfrm>
          <a:solidFill>
            <a:schemeClr val="bg1"/>
          </a:solidFill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600" dirty="0">
                <a:ea typeface="华文行楷" panose="02010800040101010101" pitchFamily="2" charset="-122"/>
              </a:rPr>
              <a:t>讨论三：</a:t>
            </a:r>
            <a:r>
              <a:rPr lang="zh-CN" altLang="en-US" sz="2800" b="1" dirty="0"/>
              <a:t>两级阻容耦合放大电路的频率响应</a:t>
            </a:r>
            <a:endParaRPr lang="zh-CN" altLang="en-US" sz="2800" b="1" dirty="0"/>
          </a:p>
        </p:txBody>
      </p:sp>
      <p:pic>
        <p:nvPicPr>
          <p:cNvPr id="54274" name="Picture 16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l="15190" t="27325" r="26221" b="24065"/>
          <a:stretch>
            <a:fillRect/>
          </a:stretch>
        </p:blipFill>
        <p:spPr>
          <a:xfrm>
            <a:off x="250825" y="836613"/>
            <a:ext cx="5915025" cy="3960812"/>
          </a:xfrm>
        </p:spPr>
      </p:pic>
      <p:sp>
        <p:nvSpPr>
          <p:cNvPr id="54275" name="Rectangle 11"/>
          <p:cNvSpPr/>
          <p:nvPr/>
        </p:nvSpPr>
        <p:spPr>
          <a:xfrm>
            <a:off x="0" y="15668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4276" name="Picture 2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2972" t="45663" r="42683" b="37482"/>
          <a:stretch>
            <a:fillRect/>
          </a:stretch>
        </p:blipFill>
        <p:spPr>
          <a:xfrm>
            <a:off x="5105400" y="4764088"/>
            <a:ext cx="4038600" cy="20939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7" name="标题 40966"/>
          <p:cNvSpPr>
            <a:spLocks noGrp="1"/>
          </p:cNvSpPr>
          <p:nvPr>
            <p:ph type="title"/>
          </p:nvPr>
        </p:nvSpPr>
        <p:spPr>
          <a:xfrm>
            <a:off x="228600" y="685800"/>
            <a:ext cx="5410200" cy="609600"/>
          </a:xfrm>
        </p:spPr>
        <p:txBody>
          <a:bodyPr anchor="ctr"/>
          <a:p>
            <a:pPr algn="l"/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1.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高通电路</a:t>
            </a:r>
            <a:r>
              <a:rPr lang="zh-CN" altLang="en-US" sz="2800" b="1" dirty="0">
                <a:solidFill>
                  <a:schemeClr val="tx1"/>
                </a:solidFill>
              </a:rPr>
              <a:t>：频率响应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40968" name="对象 40967"/>
          <p:cNvGraphicFramePr/>
          <p:nvPr/>
        </p:nvGraphicFramePr>
        <p:xfrm>
          <a:off x="1447800" y="1447800"/>
          <a:ext cx="24384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705725" imgH="5153025" progId="MSPhotoEd.3">
                  <p:embed/>
                </p:oleObj>
              </mc:Choice>
              <mc:Fallback>
                <p:oleObj name="" r:id="rId1" imgW="7705725" imgH="5153025" progId="MSPhotoEd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447800"/>
                        <a:ext cx="2438400" cy="163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对象 40968"/>
          <p:cNvGraphicFramePr/>
          <p:nvPr/>
        </p:nvGraphicFramePr>
        <p:xfrm>
          <a:off x="1447800" y="3200400"/>
          <a:ext cx="24050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82700" imgH="457200" progId="Equation.3">
                  <p:embed/>
                </p:oleObj>
              </mc:Choice>
              <mc:Fallback>
                <p:oleObj name="" r:id="rId3" imgW="1282700" imgH="45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2405063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对象 40969"/>
          <p:cNvGraphicFramePr/>
          <p:nvPr/>
        </p:nvGraphicFramePr>
        <p:xfrm>
          <a:off x="4572000" y="1295400"/>
          <a:ext cx="31242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0410825" imgH="8677275" progId="MSPhotoEd.3">
                  <p:embed/>
                </p:oleObj>
              </mc:Choice>
              <mc:Fallback>
                <p:oleObj name="" r:id="rId5" imgW="10410825" imgH="8677275" progId="MSPhotoEd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295400"/>
                        <a:ext cx="3124200" cy="2605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文本框 40970"/>
          <p:cNvSpPr txBox="1"/>
          <p:nvPr/>
        </p:nvSpPr>
        <p:spPr>
          <a:xfrm>
            <a:off x="5715000" y="2362200"/>
            <a:ext cx="6096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b="1" i="1" err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 err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2" name="文本框 40971"/>
          <p:cNvSpPr txBox="1"/>
          <p:nvPr/>
        </p:nvSpPr>
        <p:spPr>
          <a:xfrm>
            <a:off x="914400" y="55626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低频段放大倍数表达式的特点？下限截止频率的特征？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0973" name="对象 40972"/>
          <p:cNvGraphicFramePr/>
          <p:nvPr/>
        </p:nvGraphicFramePr>
        <p:xfrm>
          <a:off x="848995" y="4343242"/>
          <a:ext cx="3743960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057400" imgH="431800" progId="Equation.3">
                  <p:embed/>
                </p:oleObj>
              </mc:Choice>
              <mc:Fallback>
                <p:oleObj name="" r:id="rId7" imgW="2057400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8995" y="4343242"/>
                        <a:ext cx="3743960" cy="78613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4" name="组合 40973"/>
          <p:cNvGrpSpPr/>
          <p:nvPr/>
        </p:nvGrpSpPr>
        <p:grpSpPr>
          <a:xfrm>
            <a:off x="4800600" y="4012565"/>
            <a:ext cx="3492500" cy="1447800"/>
            <a:chOff x="3024" y="2448"/>
            <a:chExt cx="2200" cy="912"/>
          </a:xfrm>
        </p:grpSpPr>
        <p:graphicFrame>
          <p:nvGraphicFramePr>
            <p:cNvPr id="40975" name="对象 40974"/>
            <p:cNvGraphicFramePr/>
            <p:nvPr/>
          </p:nvGraphicFramePr>
          <p:xfrm>
            <a:off x="3368" y="2448"/>
            <a:ext cx="1856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1498600" imgH="736600" progId="Equation.3">
                    <p:embed/>
                  </p:oleObj>
                </mc:Choice>
                <mc:Fallback>
                  <p:oleObj name="" r:id="rId9" imgW="1498600" imgH="736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68" y="2448"/>
                          <a:ext cx="1856" cy="91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6" name="右箭头 40975"/>
            <p:cNvSpPr/>
            <p:nvPr/>
          </p:nvSpPr>
          <p:spPr>
            <a:xfrm>
              <a:off x="3024" y="2832"/>
              <a:ext cx="240" cy="144"/>
            </a:xfrm>
            <a:prstGeom prst="rightArrow">
              <a:avLst>
                <a:gd name="adj1" fmla="val 50000"/>
                <a:gd name="adj2" fmla="val 41666"/>
              </a:avLst>
            </a:prstGeom>
            <a:solidFill>
              <a:srgbClr val="66FFFF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977" name="线形标注 1 40976"/>
          <p:cNvSpPr/>
          <p:nvPr/>
        </p:nvSpPr>
        <p:spPr>
          <a:xfrm>
            <a:off x="6705600" y="2819400"/>
            <a:ext cx="1676400" cy="685800"/>
          </a:xfrm>
          <a:prstGeom prst="borderCallout1">
            <a:avLst>
              <a:gd name="adj1" fmla="val 16667"/>
              <a:gd name="adj2" fmla="val -4546"/>
              <a:gd name="adj3" fmla="val -152546"/>
              <a:gd name="adj4" fmla="val -22727"/>
            </a:avLst>
          </a:prstGeom>
          <a:solidFill>
            <a:srgbClr val="CC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&gt;&gt;</a:t>
            </a:r>
            <a:r>
              <a:rPr lang="en-US" altLang="zh-CN" sz="2000" b="1" i="1" err="1">
                <a:latin typeface="Times New Roman" panose="02020603050405020304" pitchFamily="18" charset="0"/>
              </a:rPr>
              <a:t>f</a:t>
            </a:r>
            <a:r>
              <a:rPr lang="en-US" altLang="zh-CN" sz="2000" b="1" baseline="-25000" err="1">
                <a:latin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</a:rPr>
              <a:t>时放大倍数约为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build="p"/>
      <p:bldP spid="40972" grpId="0" build="p"/>
      <p:bldP spid="40977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7" name="Picture 26"/>
          <p:cNvPicPr>
            <a:picLocks noGrp="1" noChangeAspect="1"/>
          </p:cNvPicPr>
          <p:nvPr>
            <p:ph/>
          </p:nvPr>
        </p:nvPicPr>
        <p:blipFill>
          <a:blip r:embed="rId1"/>
          <a:srcRect l="18927" t="22362" r="27788" b="19037"/>
          <a:stretch>
            <a:fillRect/>
          </a:stretch>
        </p:blipFill>
        <p:spPr>
          <a:xfrm>
            <a:off x="1187450" y="981075"/>
            <a:ext cx="7081838" cy="53117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92" name="对象 41991"/>
          <p:cNvGraphicFramePr/>
          <p:nvPr/>
        </p:nvGraphicFramePr>
        <p:xfrm>
          <a:off x="1905000" y="1981200"/>
          <a:ext cx="24384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7762875" imgH="5114925" progId="MSPhotoEd.3">
                  <p:embed/>
                </p:oleObj>
              </mc:Choice>
              <mc:Fallback>
                <p:oleObj name="" r:id="rId1" imgW="7762875" imgH="5114925" progId="MSPhotoEd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981200"/>
                        <a:ext cx="2438400" cy="160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对象 41992"/>
          <p:cNvGraphicFramePr/>
          <p:nvPr/>
        </p:nvGraphicFramePr>
        <p:xfrm>
          <a:off x="4953000" y="1752600"/>
          <a:ext cx="21336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774700" imgH="718185" progId="Visio.Drawing.5">
                  <p:embed/>
                </p:oleObj>
              </mc:Choice>
              <mc:Fallback>
                <p:oleObj name="" r:id="rId3" imgW="774700" imgH="718185" progId="Visio.Drawing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1752600"/>
                        <a:ext cx="2133600" cy="198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对象 41993"/>
          <p:cNvGraphicFramePr/>
          <p:nvPr/>
        </p:nvGraphicFramePr>
        <p:xfrm>
          <a:off x="1266825" y="3809842"/>
          <a:ext cx="7143750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187700" imgH="279400" progId="Equation.3">
                  <p:embed/>
                </p:oleObj>
              </mc:Choice>
              <mc:Fallback>
                <p:oleObj name="" r:id="rId5" imgW="3187700" imgH="279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6825" y="3809842"/>
                        <a:ext cx="7143750" cy="624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对象 41994"/>
          <p:cNvGraphicFramePr/>
          <p:nvPr/>
        </p:nvGraphicFramePr>
        <p:xfrm>
          <a:off x="2502377" y="4418965"/>
          <a:ext cx="3763010" cy="152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005965" imgH="812800" progId="Equation.3">
                  <p:embed/>
                </p:oleObj>
              </mc:Choice>
              <mc:Fallback>
                <p:oleObj name="" r:id="rId7" imgW="2005965" imgH="812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2377" y="4418965"/>
                        <a:ext cx="3763010" cy="1525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/>
          <p:nvPr/>
        </p:nvSpPr>
        <p:spPr>
          <a:xfrm>
            <a:off x="503238" y="810578"/>
            <a:ext cx="813752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>
              <a:lnSpc>
                <a:spcPct val="150000"/>
              </a:lnSpc>
            </a:pP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低通电路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信号频率越低，输出电压越接近输入电压。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5" name="标题 43014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533400"/>
          </a:xfrm>
        </p:spPr>
        <p:txBody>
          <a:bodyPr anchor="ctr"/>
          <a:p>
            <a:pPr algn="l"/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2.</a:t>
            </a:r>
            <a:r>
              <a:rPr lang="en-US" altLang="zh-CN" sz="2800" kern="1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低通电路</a:t>
            </a:r>
            <a:r>
              <a:rPr lang="zh-CN" altLang="en-US" sz="2800" b="1" dirty="0">
                <a:solidFill>
                  <a:schemeClr val="tx1"/>
                </a:solidFill>
              </a:rPr>
              <a:t>：频率响应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43016" name="对象 43015"/>
          <p:cNvGraphicFramePr/>
          <p:nvPr/>
        </p:nvGraphicFramePr>
        <p:xfrm>
          <a:off x="1600200" y="1524000"/>
          <a:ext cx="24384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7762875" imgH="5114925" progId="MSPhotoEd.3">
                  <p:embed/>
                </p:oleObj>
              </mc:Choice>
              <mc:Fallback>
                <p:oleObj name="" r:id="rId1" imgW="7762875" imgH="5114925" progId="MSPhotoEd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524000"/>
                        <a:ext cx="2438400" cy="160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对象 43016"/>
          <p:cNvGraphicFramePr/>
          <p:nvPr/>
        </p:nvGraphicFramePr>
        <p:xfrm>
          <a:off x="4648200" y="1371600"/>
          <a:ext cx="3048000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0391775" imgH="8658225" progId="MSPhotoEd.3">
                  <p:embed/>
                </p:oleObj>
              </mc:Choice>
              <mc:Fallback>
                <p:oleObj name="" r:id="rId3" imgW="10391775" imgH="8658225" progId="MSPhotoEd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1371600"/>
                        <a:ext cx="3048000" cy="2538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对象 43017"/>
          <p:cNvGraphicFramePr/>
          <p:nvPr/>
        </p:nvGraphicFramePr>
        <p:xfrm>
          <a:off x="609600" y="4267200"/>
          <a:ext cx="4175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2094865" imgH="431800" progId="Equation.3">
                  <p:embed/>
                </p:oleObj>
              </mc:Choice>
              <mc:Fallback>
                <p:oleObj name="" r:id="rId5" imgW="2094865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4267200"/>
                        <a:ext cx="4175125" cy="8604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文本框 43018"/>
          <p:cNvSpPr txBox="1"/>
          <p:nvPr/>
        </p:nvSpPr>
        <p:spPr>
          <a:xfrm>
            <a:off x="6858000" y="2438400"/>
            <a:ext cx="6096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b="1" i="1" err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 err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20" name="对象 43019"/>
          <p:cNvGraphicFramePr/>
          <p:nvPr/>
        </p:nvGraphicFramePr>
        <p:xfrm>
          <a:off x="1524000" y="3124200"/>
          <a:ext cx="24050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282700" imgH="457200" progId="Equation.3">
                  <p:embed/>
                </p:oleObj>
              </mc:Choice>
              <mc:Fallback>
                <p:oleObj name="" r:id="rId7" imgW="1282700" imgH="457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124200"/>
                        <a:ext cx="2405063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1" name="组合 43020"/>
          <p:cNvGrpSpPr/>
          <p:nvPr/>
        </p:nvGrpSpPr>
        <p:grpSpPr>
          <a:xfrm>
            <a:off x="4953000" y="3886200"/>
            <a:ext cx="3194050" cy="1447800"/>
            <a:chOff x="3120" y="2448"/>
            <a:chExt cx="2012" cy="912"/>
          </a:xfrm>
        </p:grpSpPr>
        <p:graphicFrame>
          <p:nvGraphicFramePr>
            <p:cNvPr id="43022" name="对象 43021"/>
            <p:cNvGraphicFramePr/>
            <p:nvPr/>
          </p:nvGraphicFramePr>
          <p:xfrm>
            <a:off x="3496" y="2448"/>
            <a:ext cx="1636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1320165" imgH="735965" progId="Equation.3">
                    <p:embed/>
                  </p:oleObj>
                </mc:Choice>
                <mc:Fallback>
                  <p:oleObj name="" r:id="rId9" imgW="1320165" imgH="73596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96" y="2448"/>
                          <a:ext cx="1636" cy="91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3" name="右箭头 43022"/>
            <p:cNvSpPr/>
            <p:nvPr/>
          </p:nvSpPr>
          <p:spPr>
            <a:xfrm>
              <a:off x="3120" y="2832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rgbClr val="66FFFF"/>
            </a:solidFill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3024" name="文本框 43023"/>
          <p:cNvSpPr txBox="1"/>
          <p:nvPr/>
        </p:nvSpPr>
        <p:spPr>
          <a:xfrm>
            <a:off x="762000" y="5562600"/>
            <a:ext cx="7467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高频段放大倍数表达式的特点？上限截止频率的特征？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3025" name="线形标注 1 43024"/>
          <p:cNvSpPr/>
          <p:nvPr/>
        </p:nvSpPr>
        <p:spPr>
          <a:xfrm>
            <a:off x="6781800" y="1143000"/>
            <a:ext cx="1752600" cy="685800"/>
          </a:xfrm>
          <a:prstGeom prst="borderCallout1">
            <a:avLst>
              <a:gd name="adj1" fmla="val 16667"/>
              <a:gd name="adj2" fmla="val -4347"/>
              <a:gd name="adj3" fmla="val 94444"/>
              <a:gd name="adj4" fmla="val -51722"/>
            </a:avLst>
          </a:prstGeom>
          <a:solidFill>
            <a:srgbClr val="CCFFFF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&lt;&lt;</a:t>
            </a:r>
            <a:r>
              <a:rPr lang="en-US" altLang="zh-CN" sz="2000" b="1" i="1" err="1">
                <a:latin typeface="Times New Roman" panose="02020603050405020304" pitchFamily="18" charset="0"/>
              </a:rPr>
              <a:t>f</a:t>
            </a:r>
            <a:r>
              <a:rPr lang="en-US" altLang="zh-CN" sz="2000" b="1" baseline="-25000" err="1">
                <a:latin typeface="Times New Roman" panose="02020603050405020304" pitchFamily="18" charset="0"/>
              </a:rPr>
              <a:t>H</a:t>
            </a:r>
            <a:r>
              <a:rPr lang="zh-CN" altLang="en-US" sz="2000" b="1" dirty="0">
                <a:latin typeface="Times New Roman" panose="02020603050405020304" pitchFamily="18" charset="0"/>
              </a:rPr>
              <a:t>时放大倍数约为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9" grpId="0" build="p"/>
      <p:bldP spid="43024" grpId="0" build="p"/>
      <p:bldP spid="4302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4"/>
          <p:cNvSpPr>
            <a:spLocks noGrp="1"/>
          </p:cNvSpPr>
          <p:nvPr>
            <p:ph type="title"/>
          </p:nvPr>
        </p:nvSpPr>
        <p:spPr>
          <a:xfrm>
            <a:off x="323850" y="1916113"/>
            <a:ext cx="82296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§4.2  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晶体管的高频等效电路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506" name="Text Box 5">
            <a:hlinkClick r:id="rId1" action="ppaction://hlinksldjump"/>
          </p:cNvPr>
          <p:cNvSpPr txBox="1"/>
          <p:nvPr/>
        </p:nvSpPr>
        <p:spPr>
          <a:xfrm>
            <a:off x="2124075" y="3519488"/>
            <a:ext cx="32400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一、混合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r>
              <a:rPr lang="zh-CN" altLang="zh-CN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507" name="Rectangle 6">
            <a:hlinkClick r:id="rId1" action="ppaction://hlinksldjump"/>
          </p:cNvPr>
          <p:cNvSpPr/>
          <p:nvPr/>
        </p:nvSpPr>
        <p:spPr>
          <a:xfrm>
            <a:off x="2124075" y="4292600"/>
            <a:ext cx="48958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二、电流放大倍数的频率响应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9" name="Picture 3" descr="Dz050201"/>
          <p:cNvPicPr>
            <a:picLocks noChangeAspect="1"/>
          </p:cNvPicPr>
          <p:nvPr/>
        </p:nvPicPr>
        <p:blipFill>
          <a:blip r:embed="rId1"/>
          <a:srcRect r="66251" b="6522"/>
          <a:stretch>
            <a:fillRect/>
          </a:stretch>
        </p:blipFill>
        <p:spPr>
          <a:xfrm>
            <a:off x="900113" y="1917700"/>
            <a:ext cx="2549525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Text Box 8"/>
          <p:cNvSpPr txBox="1"/>
          <p:nvPr/>
        </p:nvSpPr>
        <p:spPr>
          <a:xfrm>
            <a:off x="395288" y="1341438"/>
            <a:ext cx="9001125" cy="884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en-US" altLang="zh-CN" sz="2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 </a:t>
            </a:r>
            <a:r>
              <a:rPr lang="zh-CN" altLang="en-US" sz="2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模型的建立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由结构而建立，形状像Π，参数量纲各不相同。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92500" y="1773238"/>
            <a:ext cx="4895850" cy="2070100"/>
            <a:chOff x="2245" y="1253"/>
            <a:chExt cx="3084" cy="1304"/>
          </a:xfrm>
        </p:grpSpPr>
        <p:pic>
          <p:nvPicPr>
            <p:cNvPr id="22532" name="Picture 10" descr="Dz050201"/>
            <p:cNvPicPr>
              <a:picLocks noChangeAspect="1"/>
            </p:cNvPicPr>
            <p:nvPr/>
          </p:nvPicPr>
          <p:blipFill>
            <a:blip r:embed="rId2"/>
            <a:srcRect l="33749" t="14799" b="21069"/>
            <a:stretch>
              <a:fillRect/>
            </a:stretch>
          </p:blipFill>
          <p:spPr>
            <a:xfrm>
              <a:off x="2608" y="1253"/>
              <a:ext cx="2721" cy="13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3" name="AutoShape 11"/>
            <p:cNvSpPr/>
            <p:nvPr/>
          </p:nvSpPr>
          <p:spPr>
            <a:xfrm>
              <a:off x="2245" y="1979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FFFF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4067175" y="4149725"/>
            <a:ext cx="4392613" cy="2257425"/>
            <a:chOff x="2653" y="2568"/>
            <a:chExt cx="2767" cy="1422"/>
          </a:xfrm>
        </p:grpSpPr>
        <p:pic>
          <p:nvPicPr>
            <p:cNvPr id="22535" name="Picture 13" descr="Dz050202"/>
            <p:cNvPicPr>
              <a:picLocks noChangeAspect="1"/>
            </p:cNvPicPr>
            <p:nvPr/>
          </p:nvPicPr>
          <p:blipFill>
            <a:blip r:embed="rId3"/>
            <a:srcRect l="17883" r="23100" b="53972"/>
            <a:stretch>
              <a:fillRect/>
            </a:stretch>
          </p:blipFill>
          <p:spPr>
            <a:xfrm>
              <a:off x="2653" y="2816"/>
              <a:ext cx="2767" cy="11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6" name="AutoShape 14"/>
            <p:cNvSpPr/>
            <p:nvPr/>
          </p:nvSpPr>
          <p:spPr>
            <a:xfrm>
              <a:off x="3969" y="2568"/>
              <a:ext cx="136" cy="227"/>
            </a:xfrm>
            <a:prstGeom prst="downArrow">
              <a:avLst>
                <a:gd name="adj1" fmla="val 50000"/>
                <a:gd name="adj2" fmla="val 41697"/>
              </a:avLst>
            </a:prstGeom>
            <a:solidFill>
              <a:srgbClr val="66FFFF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91" name="Text Box 15"/>
          <p:cNvSpPr txBox="1"/>
          <p:nvPr/>
        </p:nvSpPr>
        <p:spPr>
          <a:xfrm>
            <a:off x="539750" y="5518150"/>
            <a:ext cx="338455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为跨导，它不随信号频率的变化而变。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0" y="2278063"/>
            <a:ext cx="1763713" cy="2303462"/>
            <a:chOff x="0" y="1344"/>
            <a:chExt cx="1111" cy="1451"/>
          </a:xfrm>
        </p:grpSpPr>
        <p:sp>
          <p:nvSpPr>
            <p:cNvPr id="22539" name="AutoShape 17"/>
            <p:cNvSpPr/>
            <p:nvPr/>
          </p:nvSpPr>
          <p:spPr>
            <a:xfrm>
              <a:off x="0" y="1344"/>
              <a:ext cx="756" cy="272"/>
            </a:xfrm>
            <a:prstGeom prst="borderCallout1">
              <a:avLst>
                <a:gd name="adj1" fmla="val 26472"/>
                <a:gd name="adj2" fmla="val 106347"/>
                <a:gd name="adj3" fmla="val 56986"/>
                <a:gd name="adj4" fmla="val 141532"/>
              </a:avLst>
            </a:prstGeom>
            <a:solidFill>
              <a:srgbClr val="66FFFF"/>
            </a:solidFill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阻值小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Line 18"/>
            <p:cNvSpPr/>
            <p:nvPr/>
          </p:nvSpPr>
          <p:spPr>
            <a:xfrm>
              <a:off x="793" y="1525"/>
              <a:ext cx="318" cy="127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19"/>
          <p:cNvGrpSpPr/>
          <p:nvPr/>
        </p:nvGrpSpPr>
        <p:grpSpPr>
          <a:xfrm>
            <a:off x="4572000" y="3141663"/>
            <a:ext cx="3095625" cy="1079500"/>
            <a:chOff x="2880" y="1888"/>
            <a:chExt cx="1950" cy="680"/>
          </a:xfrm>
        </p:grpSpPr>
        <p:sp>
          <p:nvSpPr>
            <p:cNvPr id="22542" name="AutoShape 20"/>
            <p:cNvSpPr/>
            <p:nvPr/>
          </p:nvSpPr>
          <p:spPr>
            <a:xfrm>
              <a:off x="2880" y="2315"/>
              <a:ext cx="726" cy="253"/>
            </a:xfrm>
            <a:prstGeom prst="borderCallout1">
              <a:avLst>
                <a:gd name="adj1" fmla="val 28458"/>
                <a:gd name="adj2" fmla="val 106611"/>
                <a:gd name="adj3" fmla="val -276282"/>
                <a:gd name="adj4" fmla="val 168731"/>
              </a:avLst>
            </a:prstGeom>
            <a:solidFill>
              <a:srgbClr val="66FFFF"/>
            </a:solidFill>
            <a:ln w="190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阻值大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Line 21"/>
            <p:cNvSpPr/>
            <p:nvPr/>
          </p:nvSpPr>
          <p:spPr>
            <a:xfrm flipV="1">
              <a:off x="3696" y="1888"/>
              <a:ext cx="1134" cy="544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598" name="AutoShape 22"/>
          <p:cNvSpPr/>
          <p:nvPr/>
        </p:nvSpPr>
        <p:spPr>
          <a:xfrm>
            <a:off x="6948488" y="3860800"/>
            <a:ext cx="1974850" cy="690563"/>
          </a:xfrm>
          <a:prstGeom prst="borderCallout1">
            <a:avLst>
              <a:gd name="adj1" fmla="val 16551"/>
              <a:gd name="adj2" fmla="val -3856"/>
              <a:gd name="adj3" fmla="val 100000"/>
              <a:gd name="adj4" fmla="val -18491"/>
            </a:avLst>
          </a:prstGeom>
          <a:solidFill>
            <a:srgbClr val="66FFFF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连接了输入回路和输出回路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5" name="Rectangle 23"/>
          <p:cNvSpPr>
            <a:spLocks noGrp="1"/>
          </p:cNvSpPr>
          <p:nvPr>
            <p:ph type="title"/>
          </p:nvPr>
        </p:nvSpPr>
        <p:spPr>
          <a:xfrm>
            <a:off x="179388" y="765175"/>
            <a:ext cx="4824412" cy="652463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600" dirty="0">
                <a:ea typeface="华文行楷" panose="02010800040101010101" pitchFamily="2" charset="-122"/>
              </a:rPr>
              <a:t>一、混合</a:t>
            </a:r>
            <a:r>
              <a:rPr lang="en-US" altLang="zh-CN" sz="3600" b="1" dirty="0"/>
              <a:t>π</a:t>
            </a:r>
            <a:r>
              <a:rPr lang="zh-CN" altLang="zh-CN" sz="3600" dirty="0">
                <a:ea typeface="华文行楷" panose="02010800040101010101" pitchFamily="2" charset="-122"/>
              </a:rPr>
              <a:t>模型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 build="p"/>
      <p:bldP spid="2459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395288" y="908050"/>
            <a:ext cx="8223250" cy="6096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混合</a:t>
            </a:r>
            <a:r>
              <a:rPr lang="en-US" altLang="zh-CN" sz="3200" dirty="0">
                <a:ea typeface="华文行楷" panose="02010800040101010101" pitchFamily="2" charset="-122"/>
              </a:rPr>
              <a:t>π</a:t>
            </a:r>
            <a:r>
              <a:rPr lang="zh-CN" altLang="zh-CN" sz="3200" dirty="0">
                <a:ea typeface="华文行楷" panose="02010800040101010101" pitchFamily="2" charset="-122"/>
              </a:rPr>
              <a:t>模型的单向化</a:t>
            </a:r>
            <a:r>
              <a:rPr lang="zh-CN" altLang="zh-CN" sz="2800" b="1" dirty="0"/>
              <a:t>（使信号单向传递）</a:t>
            </a:r>
            <a:endParaRPr lang="zh-CN" altLang="zh-CN" sz="2800" b="1" dirty="0"/>
          </a:p>
        </p:txBody>
      </p:sp>
      <p:pic>
        <p:nvPicPr>
          <p:cNvPr id="23554" name="Picture 3" descr="Dz050202"/>
          <p:cNvPicPr>
            <a:picLocks noChangeAspect="1"/>
          </p:cNvPicPr>
          <p:nvPr/>
        </p:nvPicPr>
        <p:blipFill>
          <a:blip r:embed="rId1"/>
          <a:srcRect l="17105" r="22368" b="54033"/>
          <a:stretch>
            <a:fillRect/>
          </a:stretch>
        </p:blipFill>
        <p:spPr>
          <a:xfrm>
            <a:off x="533400" y="1752600"/>
            <a:ext cx="4419600" cy="1981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4"/>
          <p:cNvGrpSpPr/>
          <p:nvPr/>
        </p:nvGrpSpPr>
        <p:grpSpPr>
          <a:xfrm>
            <a:off x="3200400" y="2057400"/>
            <a:ext cx="228600" cy="228600"/>
            <a:chOff x="1968" y="1056"/>
            <a:chExt cx="144" cy="144"/>
          </a:xfrm>
        </p:grpSpPr>
        <p:sp>
          <p:nvSpPr>
            <p:cNvPr id="23556" name="Line 5"/>
            <p:cNvSpPr/>
            <p:nvPr/>
          </p:nvSpPr>
          <p:spPr>
            <a:xfrm>
              <a:off x="1968" y="1056"/>
              <a:ext cx="144" cy="14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57" name="Line 6"/>
            <p:cNvSpPr/>
            <p:nvPr/>
          </p:nvSpPr>
          <p:spPr>
            <a:xfrm flipH="1">
              <a:off x="1968" y="1056"/>
              <a:ext cx="144" cy="14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25607" name="Object 7"/>
          <p:cNvGraphicFramePr/>
          <p:nvPr/>
        </p:nvGraphicFramePr>
        <p:xfrm>
          <a:off x="4953000" y="1524000"/>
          <a:ext cx="35083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1790065" imgH="711200" progId="Equation.3">
                  <p:embed/>
                </p:oleObj>
              </mc:Choice>
              <mc:Fallback>
                <p:oleObj name="" r:id="rId2" imgW="1790065" imgH="711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0" y="1524000"/>
                        <a:ext cx="3508375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/>
          <p:nvPr/>
        </p:nvGraphicFramePr>
        <p:xfrm>
          <a:off x="4953000" y="3581400"/>
          <a:ext cx="27717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4" imgW="1422400" imgH="469900" progId="Equation.3">
                  <p:embed/>
                </p:oleObj>
              </mc:Choice>
              <mc:Fallback>
                <p:oleObj name="" r:id="rId4" imgW="1422400" imgH="469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0" y="3581400"/>
                        <a:ext cx="2771775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/>
          <p:nvPr/>
        </p:nvGraphicFramePr>
        <p:xfrm>
          <a:off x="5105400" y="4572000"/>
          <a:ext cx="2238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6" imgW="1141730" imgH="254000" progId="Equation.3">
                  <p:embed/>
                </p:oleObj>
              </mc:Choice>
              <mc:Fallback>
                <p:oleObj name="" r:id="rId6" imgW="1141730" imgH="254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5400" y="4572000"/>
                        <a:ext cx="2238375" cy="4953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/>
          <p:nvPr/>
        </p:nvGraphicFramePr>
        <p:xfrm>
          <a:off x="5105400" y="5181600"/>
          <a:ext cx="3200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8" imgW="1624965" imgH="393700" progId="Equation.3">
                  <p:embed/>
                </p:oleObj>
              </mc:Choice>
              <mc:Fallback>
                <p:oleObj name="" r:id="rId8" imgW="1624965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5400" y="5181600"/>
                        <a:ext cx="3200400" cy="7731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609600" y="3657600"/>
            <a:ext cx="4267200" cy="2052638"/>
            <a:chOff x="336" y="2064"/>
            <a:chExt cx="2688" cy="1293"/>
          </a:xfrm>
        </p:grpSpPr>
        <p:pic>
          <p:nvPicPr>
            <p:cNvPr id="23563" name="Picture 12" descr="Dz050202"/>
            <p:cNvPicPr>
              <a:picLocks noChangeAspect="1"/>
            </p:cNvPicPr>
            <p:nvPr/>
          </p:nvPicPr>
          <p:blipFill>
            <a:blip r:embed="rId10"/>
            <a:srcRect t="52055" r="43925" b="7570"/>
            <a:stretch>
              <a:fillRect/>
            </a:stretch>
          </p:blipFill>
          <p:spPr>
            <a:xfrm>
              <a:off x="336" y="2304"/>
              <a:ext cx="2688" cy="10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64" name="AutoShape 13"/>
            <p:cNvSpPr/>
            <p:nvPr/>
          </p:nvSpPr>
          <p:spPr>
            <a:xfrm>
              <a:off x="1776" y="2064"/>
              <a:ext cx="144" cy="240"/>
            </a:xfrm>
            <a:prstGeom prst="downArrow">
              <a:avLst>
                <a:gd name="adj1" fmla="val 50000"/>
                <a:gd name="adj2" fmla="val 41635"/>
              </a:avLst>
            </a:prstGeom>
            <a:solidFill>
              <a:srgbClr val="CCFFFF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4" name="AutoShape 14"/>
          <p:cNvSpPr/>
          <p:nvPr/>
        </p:nvSpPr>
        <p:spPr>
          <a:xfrm>
            <a:off x="5029200" y="3048000"/>
            <a:ext cx="3430588" cy="452438"/>
          </a:xfrm>
          <a:prstGeom prst="borderCallout1">
            <a:avLst>
              <a:gd name="adj1" fmla="val 25264"/>
              <a:gd name="adj2" fmla="val -2222"/>
              <a:gd name="adj3" fmla="val 304560"/>
              <a:gd name="adj4" fmla="val -61454"/>
            </a:avLst>
          </a:prstGeom>
          <a:solidFill>
            <a:srgbClr val="FFFFCC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等效变换后电流不变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5" name="Line 15"/>
          <p:cNvSpPr/>
          <p:nvPr/>
        </p:nvSpPr>
        <p:spPr>
          <a:xfrm>
            <a:off x="2895600" y="4343400"/>
            <a:ext cx="0" cy="38100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5616" name="Object 16"/>
          <p:cNvGraphicFramePr/>
          <p:nvPr/>
        </p:nvGraphicFramePr>
        <p:xfrm>
          <a:off x="2438400" y="4343400"/>
          <a:ext cx="4048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266825" imgH="942975" progId="MSPhotoEd.3">
                  <p:embed/>
                </p:oleObj>
              </mc:Choice>
              <mc:Fallback>
                <p:oleObj name="" r:id="rId11" imgW="1266825" imgH="942975" progId="MSPhotoEd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4343400"/>
                        <a:ext cx="404813" cy="301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bldLvl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2434</Words>
  <Application>WPS 演示</Application>
  <PresentationFormat>全屏显示(4:3)</PresentationFormat>
  <Paragraphs>309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117</vt:i4>
      </vt:variant>
      <vt:variant>
        <vt:lpstr>幻灯片标题</vt:lpstr>
      </vt:variant>
      <vt:variant>
        <vt:i4>40</vt:i4>
      </vt:variant>
    </vt:vector>
  </HeadingPairs>
  <TitlesOfParts>
    <vt:vector size="168" baseType="lpstr">
      <vt:lpstr>Arial</vt:lpstr>
      <vt:lpstr>宋体</vt:lpstr>
      <vt:lpstr>Wingdings</vt:lpstr>
      <vt:lpstr>华文行楷</vt:lpstr>
      <vt:lpstr>华文楷体</vt:lpstr>
      <vt:lpstr>隶书</vt:lpstr>
      <vt:lpstr>Times New Roman</vt:lpstr>
      <vt:lpstr>微软雅黑</vt:lpstr>
      <vt:lpstr>Arial Unicode MS</vt:lpstr>
      <vt:lpstr>默认设计模板</vt:lpstr>
      <vt:lpstr>1_默认设计模板</vt:lpstr>
      <vt:lpstr>MSPhotoEd.3</vt:lpstr>
      <vt:lpstr>MSPhotoEd.3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Visio.Drawing.5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Visio.Drawing.5</vt:lpstr>
      <vt:lpstr>Equation.3</vt:lpstr>
      <vt:lpstr>Equation.DSMT4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MSPhotoEd.3</vt:lpstr>
      <vt:lpstr>MSPhotoEd.3</vt:lpstr>
      <vt:lpstr>MSPhotoEd.3</vt:lpstr>
      <vt:lpstr>Equation.3</vt:lpstr>
      <vt:lpstr>Equation.3</vt:lpstr>
      <vt:lpstr>MSPhotoEd.3</vt:lpstr>
      <vt:lpstr>Equation.3</vt:lpstr>
      <vt:lpstr>Equation.3</vt:lpstr>
      <vt:lpstr>MSPhotoEd.3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Visio.Drawing.5</vt:lpstr>
      <vt:lpstr>Equation.3</vt:lpstr>
      <vt:lpstr>Equation.3</vt:lpstr>
      <vt:lpstr>Equation.3</vt:lpstr>
      <vt:lpstr>Equation.DSMT4</vt:lpstr>
      <vt:lpstr>Visio.Drawing.5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Visio.Drawing.5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MSPhotoEd.3</vt:lpstr>
      <vt:lpstr>Equation.3</vt:lpstr>
      <vt:lpstr>第四章  放大电路的频率响应</vt:lpstr>
      <vt:lpstr>一  研究频率响应的必要性</vt:lpstr>
      <vt:lpstr>PowerPoint 演示文稿</vt:lpstr>
      <vt:lpstr>1. 高通电路：频率响应</vt:lpstr>
      <vt:lpstr>PowerPoint 演示文稿</vt:lpstr>
      <vt:lpstr>2.低通电路：频率响应</vt:lpstr>
      <vt:lpstr>§4.2  晶体管的高频等效电路</vt:lpstr>
      <vt:lpstr>一、混合π模型</vt:lpstr>
      <vt:lpstr>2. 混合π模型的单向化（使信号单向传递）</vt:lpstr>
      <vt:lpstr>3. 晶体管简化的高频等效电路</vt:lpstr>
      <vt:lpstr>二、电流放大倍数的频率响应</vt:lpstr>
      <vt:lpstr>2. 电流放大倍数的频率特性曲线</vt:lpstr>
      <vt:lpstr>3. 电流放大倍数的波特图:   采用对数坐标系</vt:lpstr>
      <vt:lpstr>三、晶体管的频率参数</vt:lpstr>
      <vt:lpstr>  结论</vt:lpstr>
      <vt:lpstr>§4.3  场效应管的高频等效电路</vt:lpstr>
      <vt:lpstr>  场效应管的高频等效电路</vt:lpstr>
      <vt:lpstr>讨论一</vt:lpstr>
      <vt:lpstr>讨论二</vt:lpstr>
      <vt:lpstr>讨论二</vt:lpstr>
      <vt:lpstr>§4.4  单管放大电路的频率响应</vt:lpstr>
      <vt:lpstr>单管共射放大电路的频率响应</vt:lpstr>
      <vt:lpstr>1. 中频电压放大倍数</vt:lpstr>
      <vt:lpstr>2. 低频电压放大倍数:定性分析</vt:lpstr>
      <vt:lpstr>2. 低频电压放大倍数：定量分析</vt:lpstr>
      <vt:lpstr>2. 低频电压放大倍数：低频段频率响应分析</vt:lpstr>
      <vt:lpstr>3. 高频电压放大倍数：定性分析</vt:lpstr>
      <vt:lpstr>3. 高频电压放大倍数：定量分析</vt:lpstr>
      <vt:lpstr>3. 高频电压放大倍数：高频段频率响应分析</vt:lpstr>
      <vt:lpstr>4. 电压放大倍数的波特图</vt:lpstr>
      <vt:lpstr>5. 带宽增益积：定性分析</vt:lpstr>
      <vt:lpstr>5. 带宽增益积：定量分析</vt:lpstr>
      <vt:lpstr>§4.5  多级放大电路的频率响应</vt:lpstr>
      <vt:lpstr>  多级放大电路的频率响应</vt:lpstr>
      <vt:lpstr>2.  多级放大电路的频率响应与各级的关系</vt:lpstr>
      <vt:lpstr>讨论一</vt:lpstr>
      <vt:lpstr>时间常数分析：</vt:lpstr>
      <vt:lpstr>讨论二</vt:lpstr>
      <vt:lpstr>讨论三：两级阻容耦合放大电路的频率响应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/>
  <cp:lastModifiedBy>fcxy99</cp:lastModifiedBy>
  <cp:revision>51</cp:revision>
  <dcterms:created xsi:type="dcterms:W3CDTF">2007-07-18T09:03:00Z</dcterms:created>
  <dcterms:modified xsi:type="dcterms:W3CDTF">2018-04-12T12:26:34Z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