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285" r:id="rId5"/>
    <p:sldId id="270" r:id="rId6"/>
    <p:sldId id="271" r:id="rId7"/>
    <p:sldId id="288" r:id="rId8"/>
    <p:sldId id="272" r:id="rId9"/>
    <p:sldId id="301" r:id="rId10"/>
    <p:sldId id="273" r:id="rId11"/>
    <p:sldId id="274" r:id="rId12"/>
    <p:sldId id="275" r:id="rId13"/>
    <p:sldId id="276" r:id="rId14"/>
    <p:sldId id="277" r:id="rId15"/>
    <p:sldId id="286" r:id="rId16"/>
    <p:sldId id="278" r:id="rId17"/>
    <p:sldId id="287" r:id="rId18"/>
    <p:sldId id="279" r:id="rId19"/>
    <p:sldId id="280" r:id="rId20"/>
    <p:sldId id="281" r:id="rId21"/>
    <p:sldId id="302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FF"/>
    <a:srgbClr val="A50021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/>
    <p:restoredTop sz="94532"/>
  </p:normalViewPr>
  <p:slideViewPr>
    <p:cSldViewPr showGuides="1">
      <p:cViewPr varScale="1">
        <p:scale>
          <a:sx n="79" d="100"/>
          <a:sy n="79" d="100"/>
        </p:scale>
        <p:origin x="-1061" y="-72"/>
      </p:cViewPr>
      <p:guideLst>
        <p:guide orient="horz" pos="218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28.png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8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0.wmf"/><Relationship Id="rId1" Type="http://schemas.openxmlformats.org/officeDocument/2006/relationships/image" Target="../media/image20.png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教材</a:t>
            </a:r>
            <a:r>
              <a:rPr lang="en-US" altLang="zh-CN"/>
              <a:t>P408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，输出功率增大；</a:t>
            </a:r>
            <a:r>
              <a:rPr lang="en-US" altLang="zh-CN"/>
              <a:t>2.</a:t>
            </a:r>
            <a:r>
              <a:rPr lang="zh-CN" altLang="en-US"/>
              <a:t>平均电流不变；</a:t>
            </a:r>
            <a:r>
              <a:rPr lang="en-US" altLang="zh-CN"/>
              <a:t>3</a:t>
            </a:r>
            <a:r>
              <a:rPr lang="zh-CN" altLang="en-US"/>
              <a:t>，电源功率不变，效率增大。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2226" name="幻灯片图像占位符 5222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7" name="文本占位符 52226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  <p:pic>
        <p:nvPicPr>
          <p:cNvPr id="1031" name="Picture 7" descr="73"/>
          <p:cNvPicPr>
            <a:picLocks noChangeAspect="1"/>
          </p:cNvPicPr>
          <p:nvPr userDrawn="1"/>
        </p:nvPicPr>
        <p:blipFill>
          <a:blip r:embed="rId12"/>
          <a:srcRect r="20525" b="20706"/>
          <a:stretch>
            <a:fillRect/>
          </a:stretch>
        </p:blipFill>
        <p:spPr>
          <a:xfrm>
            <a:off x="0" y="0"/>
            <a:ext cx="9144000" cy="68643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slide" Target="slide13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0.png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1.png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32.bin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28.png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8.png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28.png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Relationship Id="rId3" Type="http://schemas.openxmlformats.org/officeDocument/2006/relationships/oleObject" Target="../embeddings/oleObject8.bin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3.xml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9.png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5.png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7724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第八章 功率放大电路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4" name="Text Box 8">
            <a:hlinkClick r:id="rId1" action="ppaction://hlinksldjump"/>
          </p:cNvPr>
          <p:cNvSpPr txBox="1"/>
          <p:nvPr/>
        </p:nvSpPr>
        <p:spPr>
          <a:xfrm>
            <a:off x="2124075" y="3429000"/>
            <a:ext cx="25193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§8.1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概述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075" name="Text Box 9">
            <a:hlinkClick r:id="rId2" action="ppaction://hlinksldjump"/>
          </p:cNvPr>
          <p:cNvSpPr txBox="1"/>
          <p:nvPr/>
        </p:nvSpPr>
        <p:spPr>
          <a:xfrm>
            <a:off x="2133600" y="4114800"/>
            <a:ext cx="503078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§8.2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互补功率放大电路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Object 2"/>
          <p:cNvGraphicFramePr/>
          <p:nvPr/>
        </p:nvGraphicFramePr>
        <p:xfrm>
          <a:off x="609600" y="1752600"/>
          <a:ext cx="3429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0868025" imgH="8467725" progId="MSPhotoEd.3">
                  <p:embed/>
                </p:oleObj>
              </mc:Choice>
              <mc:Fallback>
                <p:oleObj name="" r:id="rId1" imgW="10868025" imgH="8467725" progId="MSPhotoEd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-2325" t="-2985" r="-2325" b="-7463"/>
                      <a:stretch>
                        <a:fillRect/>
                      </a:stretch>
                    </p:blipFill>
                    <p:spPr>
                      <a:xfrm>
                        <a:off x="609600" y="1752600"/>
                        <a:ext cx="3429000" cy="2819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" name="Text Box 3"/>
          <p:cNvSpPr>
            <a:spLocks noGrp="1"/>
          </p:cNvSpPr>
          <p:nvPr>
            <p:ph type="title"/>
          </p:nvPr>
        </p:nvSpPr>
        <p:spPr>
          <a:xfrm>
            <a:off x="609600" y="762000"/>
            <a:ext cx="3581400" cy="609600"/>
          </a:xfrm>
        </p:spPr>
        <p:txBody>
          <a:bodyPr wrap="square" lIns="91440" tIns="45720" rIns="91440" bIns="45720" anchor="b"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 OCL</a:t>
            </a:r>
            <a:r>
              <a:rPr lang="zh-CN" altLang="zh-CN" sz="2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</a:t>
            </a:r>
            <a:endParaRPr lang="zh-CN" altLang="en-US" sz="24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4191000" y="2133600"/>
            <a:ext cx="4419600" cy="968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输入电压的正半周：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＋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4191000" y="3048000"/>
            <a:ext cx="4343400" cy="968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输入电压的负半周：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→T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→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0" name="Text Box 6"/>
          <p:cNvSpPr txBox="1"/>
          <p:nvPr/>
        </p:nvSpPr>
        <p:spPr>
          <a:xfrm>
            <a:off x="838200" y="50292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两只管子交替导通，两路电源交替供电，双向跟随。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31" name="Object 7"/>
          <p:cNvGraphicFramePr/>
          <p:nvPr/>
        </p:nvGraphicFramePr>
        <p:xfrm>
          <a:off x="4495800" y="4038600"/>
          <a:ext cx="21415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091565" imgH="419100" progId="Equation.3">
                  <p:embed/>
                </p:oleObj>
              </mc:Choice>
              <mc:Fallback>
                <p:oleObj name="" r:id="rId3" imgW="1091565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4038600"/>
                        <a:ext cx="2141538" cy="8207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/>
          <p:nvPr/>
        </p:nvGraphicFramePr>
        <p:xfrm>
          <a:off x="990600" y="2819400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65100" imgH="177800" progId="Equation.3">
                  <p:embed/>
                </p:oleObj>
              </mc:Choice>
              <mc:Fallback>
                <p:oleObj name="" r:id="rId5" imgW="165100" imgH="177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2819400"/>
                        <a:ext cx="212725" cy="2286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Freeform 9"/>
          <p:cNvSpPr/>
          <p:nvPr/>
        </p:nvSpPr>
        <p:spPr>
          <a:xfrm>
            <a:off x="2514600" y="2133600"/>
            <a:ext cx="1219200" cy="1905000"/>
          </a:xfrm>
          <a:custGeom>
            <a:avLst/>
            <a:gdLst/>
            <a:ahLst/>
            <a:cxnLst>
              <a:cxn ang="0">
                <a:pos x="47790109" y="0"/>
              </a:cxn>
              <a:cxn ang="0">
                <a:pos x="238947698" y="1330642355"/>
              </a:cxn>
              <a:cxn ang="0">
                <a:pos x="1481479276" y="1451609806"/>
              </a:cxn>
              <a:cxn ang="0">
                <a:pos x="1672636800" y="2147483647"/>
              </a:cxn>
            </a:cxnLst>
            <a:pathLst>
              <a:path w="864" h="1200">
                <a:moveTo>
                  <a:pt x="24" y="0"/>
                </a:moveTo>
                <a:cubicBezTo>
                  <a:pt x="12" y="216"/>
                  <a:pt x="0" y="432"/>
                  <a:pt x="120" y="528"/>
                </a:cubicBezTo>
                <a:cubicBezTo>
                  <a:pt x="240" y="624"/>
                  <a:pt x="624" y="464"/>
                  <a:pt x="744" y="576"/>
                </a:cubicBezTo>
                <a:cubicBezTo>
                  <a:pt x="864" y="688"/>
                  <a:pt x="824" y="1096"/>
                  <a:pt x="840" y="120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34" name="Freeform 10"/>
          <p:cNvSpPr/>
          <p:nvPr/>
        </p:nvSpPr>
        <p:spPr>
          <a:xfrm>
            <a:off x="2463800" y="3225800"/>
            <a:ext cx="965200" cy="889000"/>
          </a:xfrm>
          <a:custGeom>
            <a:avLst/>
            <a:gdLst/>
            <a:ahLst/>
            <a:cxnLst>
              <a:cxn ang="0">
                <a:pos x="1532254782" y="1290319834"/>
              </a:cxn>
              <a:cxn ang="0">
                <a:pos x="1290319879" y="201612462"/>
              </a:cxn>
              <a:cxn ang="0">
                <a:pos x="201612469" y="201612462"/>
              </a:cxn>
              <a:cxn ang="0">
                <a:pos x="80644992" y="1411287282"/>
              </a:cxn>
            </a:cxnLst>
            <a:pathLst>
              <a:path w="608" h="560">
                <a:moveTo>
                  <a:pt x="608" y="512"/>
                </a:moveTo>
                <a:cubicBezTo>
                  <a:pt x="604" y="332"/>
                  <a:pt x="600" y="152"/>
                  <a:pt x="512" y="80"/>
                </a:cubicBezTo>
                <a:cubicBezTo>
                  <a:pt x="424" y="8"/>
                  <a:pt x="160" y="0"/>
                  <a:pt x="80" y="80"/>
                </a:cubicBezTo>
                <a:cubicBezTo>
                  <a:pt x="0" y="160"/>
                  <a:pt x="40" y="480"/>
                  <a:pt x="32" y="56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6635" name="Object 11"/>
          <p:cNvGraphicFramePr/>
          <p:nvPr/>
        </p:nvGraphicFramePr>
        <p:xfrm>
          <a:off x="990600" y="3276600"/>
          <a:ext cx="228600" cy="13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26365" imgH="76200" progId="Equation.3">
                  <p:embed/>
                </p:oleObj>
              </mc:Choice>
              <mc:Fallback>
                <p:oleObj name="" r:id="rId7" imgW="126365" imgH="76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276600"/>
                        <a:ext cx="228600" cy="1349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/>
          <p:cNvSpPr txBox="1"/>
          <p:nvPr/>
        </p:nvSpPr>
        <p:spPr>
          <a:xfrm>
            <a:off x="4191000" y="1524000"/>
            <a:ext cx="4038600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静态时，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BQ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charRg st="1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charRg st="1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2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charRg st="1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29">
                                            <p:txEl>
                                              <p:charRg st="1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"/>
                                        <p:tgtEl>
                                          <p:spTgt spid="2663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26629" grpId="0" build="p"/>
      <p:bldP spid="26630" grpId="0" build="p"/>
      <p:bldP spid="266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323850" y="908050"/>
            <a:ext cx="4876800" cy="457200"/>
          </a:xfrm>
        </p:spPr>
        <p:txBody>
          <a:bodyPr wrap="square" lIns="91440" tIns="45720" rIns="91440" bIns="45720" anchor="ctr"/>
          <a:p>
            <a:pPr algn="l"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BTL </a:t>
            </a:r>
            <a:r>
              <a:rPr lang="zh-CN" altLang="zh-CN" sz="2800" dirty="0">
                <a:solidFill>
                  <a:schemeClr val="tx1"/>
                </a:solidFill>
                <a:ea typeface="华文行楷" panose="02010800040101010101" pitchFamily="2" charset="-122"/>
              </a:rPr>
              <a:t>电路</a:t>
            </a:r>
            <a:r>
              <a:rPr lang="zh-CN" altLang="zh-CN" sz="2400" dirty="0">
                <a:solidFill>
                  <a:schemeClr val="tx1"/>
                </a:solidFill>
              </a:rPr>
              <a:t>      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13314" name="Object 3"/>
          <p:cNvGraphicFramePr/>
          <p:nvPr/>
        </p:nvGraphicFramePr>
        <p:xfrm>
          <a:off x="827088" y="1484313"/>
          <a:ext cx="4038600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2887325" imgH="7334250" progId="MSPhotoEd.3">
                  <p:embed/>
                </p:oleObj>
              </mc:Choice>
              <mc:Fallback>
                <p:oleObj name="" r:id="rId1" imgW="12887325" imgH="7334250" progId="MSPhotoEd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-1819" t="-3195" r="-1819" b="-2263"/>
                      <a:stretch>
                        <a:fillRect/>
                      </a:stretch>
                    </p:blipFill>
                    <p:spPr>
                      <a:xfrm>
                        <a:off x="827088" y="1484313"/>
                        <a:ext cx="4038600" cy="23383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/>
          <p:nvPr/>
        </p:nvSpPr>
        <p:spPr>
          <a:xfrm>
            <a:off x="1093788" y="3998913"/>
            <a:ext cx="6934200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输入电压的正半周：＋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 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 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Text Box 5"/>
          <p:cNvSpPr txBox="1"/>
          <p:nvPr/>
        </p:nvSpPr>
        <p:spPr>
          <a:xfrm>
            <a:off x="1093788" y="4532313"/>
            <a:ext cx="7010400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输入电压的负半周：＋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 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 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4" name="Object 6"/>
          <p:cNvGraphicFramePr/>
          <p:nvPr/>
        </p:nvGraphicFramePr>
        <p:xfrm>
          <a:off x="2998788" y="5218113"/>
          <a:ext cx="229076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168400" imgH="419100" progId="Equation.3">
                  <p:embed/>
                </p:oleObj>
              </mc:Choice>
              <mc:Fallback>
                <p:oleObj name="" r:id="rId3" imgW="1168400" imgH="419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8788" y="5218113"/>
                        <a:ext cx="2290762" cy="8207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903288" y="2386013"/>
            <a:ext cx="3951287" cy="228600"/>
            <a:chOff x="600" y="1336"/>
            <a:chExt cx="2489" cy="144"/>
          </a:xfrm>
        </p:grpSpPr>
        <p:graphicFrame>
          <p:nvGraphicFramePr>
            <p:cNvPr id="13319" name="Object 8"/>
            <p:cNvGraphicFramePr/>
            <p:nvPr/>
          </p:nvGraphicFramePr>
          <p:xfrm>
            <a:off x="600" y="133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" imgW="139700" imgH="139700" progId="Equation.3">
                    <p:embed/>
                  </p:oleObj>
                </mc:Choice>
                <mc:Fallback>
                  <p:oleObj name="" r:id="rId5" imgW="139700" imgH="1397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0" y="1336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9"/>
            <p:cNvGraphicFramePr/>
            <p:nvPr/>
          </p:nvGraphicFramePr>
          <p:xfrm>
            <a:off x="2958" y="1377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7" imgW="126365" imgH="76200" progId="Equation.3">
                    <p:embed/>
                  </p:oleObj>
                </mc:Choice>
                <mc:Fallback>
                  <p:oleObj name="" r:id="rId7" imgW="126365" imgH="762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58" y="1377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/>
          <p:nvPr/>
        </p:nvGrpSpPr>
        <p:grpSpPr>
          <a:xfrm>
            <a:off x="903288" y="2779713"/>
            <a:ext cx="3962400" cy="228600"/>
            <a:chOff x="600" y="1584"/>
            <a:chExt cx="2496" cy="144"/>
          </a:xfrm>
        </p:grpSpPr>
        <p:graphicFrame>
          <p:nvGraphicFramePr>
            <p:cNvPr id="13322" name="Object 11"/>
            <p:cNvGraphicFramePr/>
            <p:nvPr/>
          </p:nvGraphicFramePr>
          <p:xfrm>
            <a:off x="2952" y="158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9" imgW="139700" imgH="139700" progId="Equation.3">
                    <p:embed/>
                  </p:oleObj>
                </mc:Choice>
                <mc:Fallback>
                  <p:oleObj name="" r:id="rId9" imgW="139700" imgH="1397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52" y="1584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2"/>
            <p:cNvGraphicFramePr/>
            <p:nvPr/>
          </p:nvGraphicFramePr>
          <p:xfrm>
            <a:off x="600" y="1632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0" imgW="126365" imgH="76200" progId="Equation.3">
                    <p:embed/>
                  </p:oleObj>
                </mc:Choice>
                <mc:Fallback>
                  <p:oleObj name="" r:id="rId10" imgW="126365" imgH="762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0" y="1632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1" name="Freeform 13"/>
          <p:cNvSpPr/>
          <p:nvPr/>
        </p:nvSpPr>
        <p:spPr>
          <a:xfrm>
            <a:off x="2084388" y="1939925"/>
            <a:ext cx="1447800" cy="1373188"/>
          </a:xfrm>
          <a:custGeom>
            <a:avLst/>
            <a:gdLst/>
            <a:ahLst/>
            <a:cxnLst>
              <a:cxn ang="0">
                <a:pos x="1129030095" y="38959530"/>
              </a:cxn>
              <a:cxn ang="0">
                <a:pos x="282257524" y="155838118"/>
              </a:cxn>
              <a:cxn ang="0">
                <a:pos x="282257524" y="973989885"/>
              </a:cxn>
              <a:cxn ang="0">
                <a:pos x="1975802765" y="1090869997"/>
              </a:cxn>
              <a:cxn ang="0">
                <a:pos x="2147483647" y="2142778917"/>
              </a:cxn>
            </a:cxnLst>
            <a:pathLst>
              <a:path w="912" h="880">
                <a:moveTo>
                  <a:pt x="448" y="16"/>
                </a:moveTo>
                <a:cubicBezTo>
                  <a:pt x="308" y="8"/>
                  <a:pt x="168" y="0"/>
                  <a:pt x="112" y="64"/>
                </a:cubicBezTo>
                <a:cubicBezTo>
                  <a:pt x="56" y="128"/>
                  <a:pt x="0" y="336"/>
                  <a:pt x="112" y="400"/>
                </a:cubicBezTo>
                <a:cubicBezTo>
                  <a:pt x="224" y="464"/>
                  <a:pt x="656" y="368"/>
                  <a:pt x="784" y="448"/>
                </a:cubicBezTo>
                <a:cubicBezTo>
                  <a:pt x="912" y="528"/>
                  <a:pt x="864" y="808"/>
                  <a:pt x="880" y="8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62" name="Freeform 14"/>
          <p:cNvSpPr/>
          <p:nvPr/>
        </p:nvSpPr>
        <p:spPr>
          <a:xfrm>
            <a:off x="2160588" y="1941513"/>
            <a:ext cx="1358900" cy="1371600"/>
          </a:xfrm>
          <a:custGeom>
            <a:avLst/>
            <a:gdLst/>
            <a:ahLst/>
            <a:cxnLst>
              <a:cxn ang="0">
                <a:pos x="1149191319" y="0"/>
              </a:cxn>
              <a:cxn ang="0">
                <a:pos x="1995963974" y="217138453"/>
              </a:cxn>
              <a:cxn ang="0">
                <a:pos x="1874996509" y="1302830530"/>
              </a:cxn>
              <a:cxn ang="0">
                <a:pos x="302418763" y="1411398957"/>
              </a:cxn>
              <a:cxn ang="0">
                <a:pos x="60483758" y="2062814410"/>
              </a:cxn>
            </a:cxnLst>
            <a:pathLst>
              <a:path w="856" h="912">
                <a:moveTo>
                  <a:pt x="456" y="0"/>
                </a:moveTo>
                <a:cubicBezTo>
                  <a:pt x="600" y="0"/>
                  <a:pt x="744" y="0"/>
                  <a:pt x="792" y="96"/>
                </a:cubicBezTo>
                <a:cubicBezTo>
                  <a:pt x="840" y="192"/>
                  <a:pt x="856" y="488"/>
                  <a:pt x="744" y="576"/>
                </a:cubicBezTo>
                <a:cubicBezTo>
                  <a:pt x="632" y="664"/>
                  <a:pt x="240" y="568"/>
                  <a:pt x="120" y="624"/>
                </a:cubicBezTo>
                <a:cubicBezTo>
                  <a:pt x="0" y="680"/>
                  <a:pt x="40" y="864"/>
                  <a:pt x="24" y="91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63" name="Text Box 15"/>
          <p:cNvSpPr txBox="1"/>
          <p:nvPr/>
        </p:nvSpPr>
        <p:spPr>
          <a:xfrm>
            <a:off x="5132388" y="1484313"/>
            <a:ext cx="3352800" cy="2282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是双端输入、双端输出形式，输入信号、负载电阻均无接地点。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②管子多，损耗大，使效率低。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6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63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27653" grpId="0" build="p"/>
      <p:bldP spid="276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073900" cy="457200"/>
          </a:xfrm>
        </p:spPr>
        <p:txBody>
          <a:bodyPr wrap="square" lIns="91440" tIns="45720" rIns="91440" bIns="45720" anchor="ctr"/>
          <a:p>
            <a:pPr algn="l" eaLnBrk="1" hangingPunct="1">
              <a:lnSpc>
                <a:spcPct val="120000"/>
              </a:lnSpc>
            </a:pPr>
            <a:r>
              <a:rPr lang="zh-CN" altLang="en-US" sz="3600" dirty="0">
                <a:solidFill>
                  <a:schemeClr val="tx1"/>
                </a:solidFill>
                <a:ea typeface="华文行楷" panose="02010800040101010101" pitchFamily="2" charset="-122"/>
              </a:rPr>
              <a:t>几种</a:t>
            </a:r>
            <a:r>
              <a:rPr lang="zh-CN" altLang="zh-CN" sz="3600" dirty="0">
                <a:solidFill>
                  <a:schemeClr val="tx1"/>
                </a:solidFill>
                <a:ea typeface="华文行楷" panose="02010800040101010101" pitchFamily="2" charset="-122"/>
              </a:rPr>
              <a:t>电路的比较</a:t>
            </a:r>
            <a:r>
              <a:rPr lang="zh-CN" altLang="zh-CN" sz="2400" dirty="0">
                <a:solidFill>
                  <a:schemeClr val="tx1"/>
                </a:solidFill>
              </a:rPr>
              <a:t>      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38200" y="2057400"/>
            <a:ext cx="7924800" cy="3168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变压器耦合乙类推挽：</a:t>
            </a:r>
            <a:r>
              <a:rPr kumimoji="1" lang="zh-CN" altLang="zh-CN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单电源供电，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笨重，效率低，低频特性差。</a:t>
            </a:r>
            <a:endParaRPr kumimoji="1" lang="zh-CN" altLang="en-US" sz="28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OTL</a:t>
            </a:r>
            <a:r>
              <a:rPr kumimoji="1" lang="zh-CN" altLang="zh-CN" sz="2800" b="1" kern="1200" cap="none" spc="0" normalizeH="0" baseline="0" noProof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电路：</a:t>
            </a:r>
            <a:r>
              <a:rPr kumimoji="1" lang="zh-CN" altLang="zh-CN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单电源供电，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低频特性差。</a:t>
            </a:r>
            <a:endParaRPr kumimoji="1" lang="zh-CN" altLang="en-US" sz="28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OCL</a:t>
            </a:r>
            <a:r>
              <a:rPr kumimoji="1" lang="zh-CN" altLang="zh-CN" sz="2800" b="1" kern="1200" cap="none" spc="0" normalizeH="0" baseline="0" noProof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电路：</a:t>
            </a:r>
            <a:r>
              <a:rPr kumimoji="1" lang="zh-CN" altLang="zh-CN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双电源供电，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效率高，低频特性好。</a:t>
            </a:r>
            <a:endParaRPr kumimoji="1" lang="zh-CN" altLang="en-US" sz="28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BTL</a:t>
            </a:r>
            <a:r>
              <a:rPr kumimoji="1" lang="zh-CN" altLang="zh-CN" sz="2800" b="1" kern="1200" cap="none" spc="0" normalizeH="0" baseline="0" noProof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电路：</a:t>
            </a:r>
            <a:r>
              <a:rPr kumimoji="1" lang="zh-CN" altLang="zh-CN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单电源供电，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低频特性好；双端输入双端输出。</a:t>
            </a:r>
            <a:endParaRPr kumimoji="1" lang="zh-CN" altLang="en-US" sz="2800" b="1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395288" y="1628775"/>
            <a:ext cx="8229600" cy="1143000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§8.2  </a:t>
            </a:r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互补输出级的分析计算</a:t>
            </a:r>
            <a:endParaRPr lang="zh-CN" altLang="en-US" sz="40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2" name="Rectangle 4">
            <a:hlinkClick r:id="rId1" action="ppaction://hlinksldjump"/>
          </p:cNvPr>
          <p:cNvSpPr/>
          <p:nvPr/>
        </p:nvSpPr>
        <p:spPr>
          <a:xfrm>
            <a:off x="2916238" y="3068638"/>
            <a:ext cx="25193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华文楷体" panose="02010600040101010101" pitchFamily="2" charset="-122"/>
              </a:rPr>
              <a:t>一、输出功率</a:t>
            </a:r>
            <a:endParaRPr lang="zh-CN" altLang="en-US" sz="28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363" name="Rectangle 5">
            <a:hlinkClick r:id="rId2" action="ppaction://hlinksldjump"/>
          </p:cNvPr>
          <p:cNvSpPr/>
          <p:nvPr/>
        </p:nvSpPr>
        <p:spPr>
          <a:xfrm>
            <a:off x="2916238" y="3716338"/>
            <a:ext cx="18716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华文楷体" panose="02010600040101010101" pitchFamily="2" charset="-122"/>
              </a:rPr>
              <a:t>二、效率</a:t>
            </a:r>
            <a:endParaRPr lang="zh-CN" altLang="en-US" sz="28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364" name="Rectangle 6">
            <a:hlinkClick r:id="rId3" action="ppaction://hlinksldjump"/>
          </p:cNvPr>
          <p:cNvSpPr/>
          <p:nvPr/>
        </p:nvSpPr>
        <p:spPr>
          <a:xfrm>
            <a:off x="2916238" y="4365625"/>
            <a:ext cx="39608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zh-CN" sz="2800" b="1" dirty="0">
                <a:latin typeface="Arial" panose="020B0604020202020204" pitchFamily="34" charset="0"/>
                <a:ea typeface="华文楷体" panose="02010600040101010101" pitchFamily="2" charset="-122"/>
              </a:rPr>
              <a:t>三、晶体管的极限参数</a:t>
            </a:r>
            <a:endParaRPr lang="zh-CN" altLang="en-US" sz="28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5"/>
          <p:cNvGrpSpPr/>
          <p:nvPr/>
        </p:nvGrpSpPr>
        <p:grpSpPr>
          <a:xfrm>
            <a:off x="1331913" y="2997200"/>
            <a:ext cx="4191000" cy="1108075"/>
            <a:chOff x="288" y="1584"/>
            <a:chExt cx="2640" cy="698"/>
          </a:xfrm>
        </p:grpSpPr>
        <p:sp>
          <p:nvSpPr>
            <p:cNvPr id="16386" name="Text Box 6"/>
            <p:cNvSpPr txBox="1"/>
            <p:nvPr/>
          </p:nvSpPr>
          <p:spPr>
            <a:xfrm>
              <a:off x="288" y="1584"/>
              <a:ext cx="26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然后求出电源的平均功率，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387" name="Object 7"/>
            <p:cNvGraphicFramePr/>
            <p:nvPr/>
          </p:nvGraphicFramePr>
          <p:xfrm>
            <a:off x="912" y="1968"/>
            <a:ext cx="124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951865" imgH="241300" progId="Equation.3">
                    <p:embed/>
                  </p:oleObj>
                </mc:Choice>
                <mc:Fallback>
                  <p:oleObj name="" r:id="rId1" imgW="951865" imgH="2413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12" y="1968"/>
                          <a:ext cx="1248" cy="31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2843213" y="4365625"/>
            <a:ext cx="2590800" cy="458788"/>
            <a:chOff x="384" y="2352"/>
            <a:chExt cx="1632" cy="289"/>
          </a:xfrm>
        </p:grpSpPr>
        <p:sp>
          <p:nvSpPr>
            <p:cNvPr id="16389" name="Text Box 9"/>
            <p:cNvSpPr txBox="1"/>
            <p:nvPr/>
          </p:nvSpPr>
          <p:spPr>
            <a:xfrm>
              <a:off x="384" y="2352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效率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390" name="Object 10"/>
            <p:cNvGraphicFramePr/>
            <p:nvPr/>
          </p:nvGraphicFramePr>
          <p:xfrm>
            <a:off x="1104" y="2352"/>
            <a:ext cx="91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723900" imgH="228600" progId="Equation.3">
                    <p:embed/>
                  </p:oleObj>
                </mc:Choice>
                <mc:Fallback>
                  <p:oleObj name="" r:id="rId3" imgW="723900" imgH="228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4" y="2352"/>
                          <a:ext cx="912" cy="28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>
          <a:xfrm>
            <a:off x="1403350" y="2060575"/>
            <a:ext cx="6553200" cy="933450"/>
            <a:chOff x="288" y="1152"/>
            <a:chExt cx="4128" cy="588"/>
          </a:xfrm>
        </p:grpSpPr>
        <p:graphicFrame>
          <p:nvGraphicFramePr>
            <p:cNvPr id="16392" name="Object 15"/>
            <p:cNvGraphicFramePr/>
            <p:nvPr/>
          </p:nvGraphicFramePr>
          <p:xfrm>
            <a:off x="3552" y="1152"/>
            <a:ext cx="864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5" imgW="673100" imgH="457200" progId="Equation.3">
                    <p:embed/>
                  </p:oleObj>
                </mc:Choice>
                <mc:Fallback>
                  <p:oleObj name="" r:id="rId5" imgW="673100" imgH="4572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52" y="1152"/>
                          <a:ext cx="864" cy="58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Text Box 16"/>
            <p:cNvSpPr txBox="1"/>
            <p:nvPr/>
          </p:nvSpPr>
          <p:spPr>
            <a:xfrm>
              <a:off x="288" y="1248"/>
              <a:ext cx="3216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115000"/>
                </a:lnSpc>
              </a:pPr>
              <a:r>
                <a: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在已知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的情况下，先求出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om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4" name="Rectangle 26"/>
          <p:cNvSpPr>
            <a:spLocks noGrp="1"/>
          </p:cNvSpPr>
          <p:nvPr>
            <p:ph type="title"/>
          </p:nvPr>
        </p:nvSpPr>
        <p:spPr>
          <a:xfrm>
            <a:off x="395288" y="1268413"/>
            <a:ext cx="8229600" cy="581025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zh-CN" sz="3200" dirty="0">
                <a:solidFill>
                  <a:schemeClr val="tx1"/>
                </a:solidFill>
                <a:ea typeface="华文行楷" panose="02010800040101010101" pitchFamily="2" charset="-122"/>
              </a:rPr>
              <a:t>求解输出功率和效率的方法</a:t>
            </a:r>
            <a:endParaRPr lang="zh-CN" altLang="en-US" sz="3200" dirty="0">
              <a:solidFill>
                <a:schemeClr val="tx1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457200" y="908050"/>
            <a:ext cx="3394075" cy="509588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ea typeface="华文行楷" panose="02010800040101010101" pitchFamily="2" charset="-122"/>
              </a:rPr>
              <a:t>一、输出功率</a:t>
            </a:r>
            <a:endParaRPr lang="zh-CN" altLang="en-US" sz="2800" dirty="0">
              <a:solidFill>
                <a:schemeClr val="tx1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41988" name="Object 4"/>
          <p:cNvGraphicFramePr/>
          <p:nvPr/>
        </p:nvGraphicFramePr>
        <p:xfrm>
          <a:off x="1187450" y="1844675"/>
          <a:ext cx="3048000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0401300" imgH="10277475" progId="MSPhotoEd.3">
                  <p:embed/>
                </p:oleObj>
              </mc:Choice>
              <mc:Fallback>
                <p:oleObj name="" r:id="rId1" imgW="10401300" imgH="10277475" progId="MSPhotoEd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844675"/>
                        <a:ext cx="3048000" cy="301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/>
          <p:nvPr/>
        </p:nvGraphicFramePr>
        <p:xfrm>
          <a:off x="4859338" y="2636838"/>
          <a:ext cx="2133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091565" imgH="419100" progId="Equation.3">
                  <p:embed/>
                </p:oleObj>
              </mc:Choice>
              <mc:Fallback>
                <p:oleObj name="" r:id="rId3" imgW="1091565" imgH="419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9338" y="2636838"/>
                        <a:ext cx="213360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/>
          <p:nvPr/>
        </p:nvGraphicFramePr>
        <p:xfrm>
          <a:off x="5076825" y="3716338"/>
          <a:ext cx="22860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231265" imgH="457200" progId="Equation.3">
                  <p:embed/>
                </p:oleObj>
              </mc:Choice>
              <mc:Fallback>
                <p:oleObj name="" r:id="rId5" imgW="1231265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6825" y="3716338"/>
                        <a:ext cx="2286000" cy="8493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6305550" y="1989138"/>
            <a:ext cx="2225675" cy="1071562"/>
            <a:chOff x="3972" y="1253"/>
            <a:chExt cx="1402" cy="675"/>
          </a:xfrm>
        </p:grpSpPr>
        <p:sp>
          <p:nvSpPr>
            <p:cNvPr id="17414" name="AutoShape 11"/>
            <p:cNvSpPr/>
            <p:nvPr/>
          </p:nvSpPr>
          <p:spPr>
            <a:xfrm>
              <a:off x="4467" y="1253"/>
              <a:ext cx="907" cy="454"/>
            </a:xfrm>
            <a:prstGeom prst="borderCallout1">
              <a:avLst>
                <a:gd name="adj1" fmla="val 15861"/>
                <a:gd name="adj2" fmla="val -5292"/>
                <a:gd name="adj3" fmla="val 87227"/>
                <a:gd name="adj4" fmla="val -23815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数值较大不可忽略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Oval 12"/>
            <p:cNvSpPr/>
            <p:nvPr/>
          </p:nvSpPr>
          <p:spPr>
            <a:xfrm>
              <a:off x="3972" y="1656"/>
              <a:ext cx="408" cy="272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997" name="Text Box 13"/>
          <p:cNvSpPr txBox="1"/>
          <p:nvPr/>
        </p:nvSpPr>
        <p:spPr>
          <a:xfrm>
            <a:off x="2484438" y="5157788"/>
            <a:ext cx="52562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大功率管的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CES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常为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2~3V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>
            <a:spLocks noGrp="1"/>
          </p:cNvSpPr>
          <p:nvPr>
            <p:ph type="title"/>
          </p:nvPr>
        </p:nvSpPr>
        <p:spPr>
          <a:xfrm>
            <a:off x="250825" y="908050"/>
            <a:ext cx="4648200" cy="533400"/>
          </a:xfrm>
        </p:spPr>
        <p:txBody>
          <a:bodyPr wrap="square" lIns="91440" tIns="45720" rIns="91440" bIns="45720" anchor="b"/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二、效率</a:t>
            </a:r>
            <a:endParaRPr lang="zh-CN" altLang="en-US" sz="28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0723" name="Object 3"/>
          <p:cNvGraphicFramePr/>
          <p:nvPr/>
        </p:nvGraphicFramePr>
        <p:xfrm>
          <a:off x="558800" y="2898775"/>
          <a:ext cx="4802188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374900" imgH="889000" progId="Equation.3">
                  <p:embed/>
                </p:oleObj>
              </mc:Choice>
              <mc:Fallback>
                <p:oleObj name="" r:id="rId1" imgW="2374900" imgH="8890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800" y="2898775"/>
                        <a:ext cx="4802188" cy="1798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/>
          <p:cNvGraphicFramePr/>
          <p:nvPr/>
        </p:nvGraphicFramePr>
        <p:xfrm>
          <a:off x="5435600" y="2060575"/>
          <a:ext cx="3048000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0401300" imgH="10277475" progId="MSPhotoEd.3">
                  <p:embed/>
                </p:oleObj>
              </mc:Choice>
              <mc:Fallback>
                <p:oleObj name="" r:id="rId3" imgW="10401300" imgH="10277475" progId="MSPhotoEd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5600" y="2060575"/>
                        <a:ext cx="3048000" cy="301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/>
          <p:nvPr/>
        </p:nvGraphicFramePr>
        <p:xfrm>
          <a:off x="1789113" y="1792288"/>
          <a:ext cx="22860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1231265" imgH="457200" progId="Equation.3">
                  <p:embed/>
                </p:oleObj>
              </mc:Choice>
              <mc:Fallback>
                <p:oleObj name="" r:id="rId5" imgW="1231265" imgH="457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9113" y="1792288"/>
                        <a:ext cx="2286000" cy="8493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/>
          <p:nvPr/>
        </p:nvGraphicFramePr>
        <p:xfrm>
          <a:off x="1789113" y="4889500"/>
          <a:ext cx="31321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1548765" imgH="431800" progId="Equation.3">
                  <p:embed/>
                </p:oleObj>
              </mc:Choice>
              <mc:Fallback>
                <p:oleObj name="" r:id="rId7" imgW="1548765" imgH="431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9113" y="4889500"/>
                        <a:ext cx="3132137" cy="8699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1789113" y="3736975"/>
            <a:ext cx="3024187" cy="1008063"/>
            <a:chOff x="1111" y="2160"/>
            <a:chExt cx="1905" cy="635"/>
          </a:xfrm>
        </p:grpSpPr>
        <p:sp>
          <p:nvSpPr>
            <p:cNvPr id="18439" name="Line 8"/>
            <p:cNvSpPr/>
            <p:nvPr/>
          </p:nvSpPr>
          <p:spPr>
            <a:xfrm>
              <a:off x="1111" y="2160"/>
              <a:ext cx="1361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0" name="AutoShape 9"/>
            <p:cNvSpPr/>
            <p:nvPr/>
          </p:nvSpPr>
          <p:spPr>
            <a:xfrm>
              <a:off x="2429" y="2269"/>
              <a:ext cx="587" cy="526"/>
            </a:xfrm>
            <a:prstGeom prst="borderCallout1">
              <a:avLst>
                <a:gd name="adj1" fmla="val 13690"/>
                <a:gd name="adj2" fmla="val -8176"/>
                <a:gd name="adj3" fmla="val -20722"/>
                <a:gd name="adj4" fmla="val -23681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电源电流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684213" y="0"/>
            <a:ext cx="4211637" cy="620713"/>
          </a:xfrm>
          <a:solidFill>
            <a:schemeClr val="bg1"/>
          </a:solidFill>
        </p:spPr>
        <p:txBody>
          <a:bodyPr wrap="square" lIns="91440" tIns="45720" rIns="91440" bIns="45720" anchor="ctr"/>
          <a:p>
            <a:pPr algn="l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zh-CN" sz="2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晶体管的极限参数</a:t>
            </a:r>
            <a:endParaRPr lang="zh-CN" altLang="zh-CN" sz="28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9458" name="Object 3"/>
          <p:cNvGraphicFramePr/>
          <p:nvPr/>
        </p:nvGraphicFramePr>
        <p:xfrm>
          <a:off x="468313" y="981075"/>
          <a:ext cx="28194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0401300" imgH="10277475" progId="MSPhotoEd.3">
                  <p:embed/>
                </p:oleObj>
              </mc:Choice>
              <mc:Fallback>
                <p:oleObj name="" r:id="rId1" imgW="10401300" imgH="10277475" progId="MSPhotoEd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981075"/>
                        <a:ext cx="2819400" cy="278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/>
          <p:nvPr/>
        </p:nvGraphicFramePr>
        <p:xfrm>
          <a:off x="3363913" y="1209675"/>
          <a:ext cx="22431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066165" imgH="431800" progId="Equation.3">
                  <p:embed/>
                </p:oleObj>
              </mc:Choice>
              <mc:Fallback>
                <p:oleObj name="" r:id="rId3" imgW="1066165" imgH="431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3913" y="1209675"/>
                        <a:ext cx="2243137" cy="9032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/>
          <p:nvPr/>
        </p:nvGraphicFramePr>
        <p:xfrm>
          <a:off x="5649913" y="1438275"/>
          <a:ext cx="32623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1472565" imgH="241300" progId="Equation.3">
                  <p:embed/>
                </p:oleObj>
              </mc:Choice>
              <mc:Fallback>
                <p:oleObj name="" r:id="rId5" imgW="1472565" imgH="2413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9913" y="1438275"/>
                        <a:ext cx="3262312" cy="5318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/>
          <p:nvPr/>
        </p:nvGraphicFramePr>
        <p:xfrm>
          <a:off x="1476375" y="4365625"/>
          <a:ext cx="59372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2868930" imgH="431800" progId="Equation.3">
                  <p:embed/>
                </p:oleObj>
              </mc:Choice>
              <mc:Fallback>
                <p:oleObj name="" r:id="rId7" imgW="2868930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4365625"/>
                        <a:ext cx="5937250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/>
          <p:nvPr/>
        </p:nvSpPr>
        <p:spPr>
          <a:xfrm>
            <a:off x="533400" y="5486400"/>
            <a:ext cx="4953000" cy="53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OM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求导，并令其为0，可得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52" name="Object 8"/>
          <p:cNvGraphicFramePr/>
          <p:nvPr/>
        </p:nvGraphicFramePr>
        <p:xfrm>
          <a:off x="5325428" y="5449253"/>
          <a:ext cx="2684145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1295400" imgH="355600" progId="Equation.3">
                  <p:embed/>
                </p:oleObj>
              </mc:Choice>
              <mc:Fallback>
                <p:oleObj name="" r:id="rId9" imgW="1295400" imgH="355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5428" y="5449253"/>
                        <a:ext cx="2684145" cy="73469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/>
          <p:nvPr/>
        </p:nvSpPr>
        <p:spPr>
          <a:xfrm>
            <a:off x="3363913" y="2200275"/>
            <a:ext cx="5486400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在输出功率最大时，因管压降最小，故管子损耗不大；输出功率最小时，因集电极电流最小，故管子损耗也不大。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4" name="Text Box 10"/>
          <p:cNvSpPr txBox="1"/>
          <p:nvPr/>
        </p:nvSpPr>
        <p:spPr>
          <a:xfrm>
            <a:off x="482600" y="3908425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管子功耗与输出电压峰值的关系为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868613" y="3586163"/>
            <a:ext cx="6118225" cy="1619250"/>
            <a:chOff x="1807" y="2259"/>
            <a:chExt cx="3854" cy="1020"/>
          </a:xfrm>
        </p:grpSpPr>
        <p:sp>
          <p:nvSpPr>
            <p:cNvPr id="19467" name="Line 12"/>
            <p:cNvSpPr/>
            <p:nvPr/>
          </p:nvSpPr>
          <p:spPr>
            <a:xfrm>
              <a:off x="1807" y="3167"/>
              <a:ext cx="1361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8" name="Line 13"/>
            <p:cNvSpPr/>
            <p:nvPr/>
          </p:nvSpPr>
          <p:spPr>
            <a:xfrm>
              <a:off x="3350" y="3279"/>
              <a:ext cx="907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9" name="AutoShape 14"/>
            <p:cNvSpPr/>
            <p:nvPr/>
          </p:nvSpPr>
          <p:spPr>
            <a:xfrm>
              <a:off x="3440" y="2259"/>
              <a:ext cx="817" cy="317"/>
            </a:xfrm>
            <a:prstGeom prst="borderCallout1">
              <a:avLst>
                <a:gd name="adj1" fmla="val 22713"/>
                <a:gd name="adj2" fmla="val -5875"/>
                <a:gd name="adj3" fmla="val 189273"/>
                <a:gd name="adj4" fmla="val -30843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管压降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AutoShape 15"/>
            <p:cNvSpPr/>
            <p:nvPr/>
          </p:nvSpPr>
          <p:spPr>
            <a:xfrm>
              <a:off x="4484" y="2396"/>
              <a:ext cx="1177" cy="312"/>
            </a:xfrm>
            <a:prstGeom prst="borderCallout1">
              <a:avLst>
                <a:gd name="adj1" fmla="val 23079"/>
                <a:gd name="adj2" fmla="val -4079"/>
                <a:gd name="adj3" fmla="val 130449"/>
                <a:gd name="adj4" fmla="val -26338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发射极电流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5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uild="p"/>
      <p:bldP spid="31753" grpId="0" build="p"/>
      <p:bldP spid="3175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1" name="Object 2"/>
          <p:cNvGraphicFramePr/>
          <p:nvPr/>
        </p:nvGraphicFramePr>
        <p:xfrm>
          <a:off x="4953000" y="609600"/>
          <a:ext cx="17208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876300" imgH="457200" progId="Equation.3">
                  <p:embed/>
                </p:oleObj>
              </mc:Choice>
              <mc:Fallback>
                <p:oleObj name="" r:id="rId1" imgW="876300" imgH="457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609600"/>
                        <a:ext cx="1720850" cy="8969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/>
          <p:nvPr/>
        </p:nvGraphicFramePr>
        <p:xfrm>
          <a:off x="688975" y="1700213"/>
          <a:ext cx="80899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937000" imgH="457200" progId="Equation.3">
                  <p:embed/>
                </p:oleObj>
              </mc:Choice>
              <mc:Fallback>
                <p:oleObj name="" r:id="rId3" imgW="3937000" imgH="45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1700213"/>
                        <a:ext cx="8089900" cy="9382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/>
          <p:nvPr/>
        </p:nvSpPr>
        <p:spPr>
          <a:xfrm>
            <a:off x="685800" y="2743200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因此，选择晶体管时，其极限参数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3" name="Object 5"/>
          <p:cNvGraphicFramePr/>
          <p:nvPr/>
        </p:nvGraphicFramePr>
        <p:xfrm>
          <a:off x="2514600" y="3276600"/>
          <a:ext cx="3597275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574800" imgH="1219200" progId="Equation.3">
                  <p:embed/>
                </p:oleObj>
              </mc:Choice>
              <mc:Fallback>
                <p:oleObj name="" r:id="rId5" imgW="1574800" imgH="1219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276600"/>
                        <a:ext cx="3597275" cy="27844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/>
          <p:nvPr/>
        </p:nvSpPr>
        <p:spPr>
          <a:xfrm>
            <a:off x="685800" y="83820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的表达式，可得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02" name="对象 51201"/>
          <p:cNvGraphicFramePr/>
          <p:nvPr/>
        </p:nvGraphicFramePr>
        <p:xfrm>
          <a:off x="1600200" y="381000"/>
          <a:ext cx="7162800" cy="380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5184100" imgH="13392150" progId="MSPhotoEd.3">
                  <p:embed/>
                </p:oleObj>
              </mc:Choice>
              <mc:Fallback>
                <p:oleObj name="" r:id="rId1" imgW="25184100" imgH="13392150" progId="MSPhotoEd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-1086" t="-2043" r="-1086"/>
                      <a:stretch>
                        <a:fillRect/>
                      </a:stretch>
                    </p:blipFill>
                    <p:spPr>
                      <a:xfrm>
                        <a:off x="1600200" y="381000"/>
                        <a:ext cx="7162800" cy="38052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文本框 51202"/>
          <p:cNvSpPr txBox="1"/>
          <p:nvPr/>
        </p:nvSpPr>
        <p:spPr>
          <a:xfrm>
            <a:off x="304800" y="3810000"/>
            <a:ext cx="8610600" cy="2436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指出图中放大电路部分；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2. </a:t>
            </a:r>
            <a:r>
              <a:rPr lang="zh-CN" altLang="zh-CN" sz="2000" b="1" dirty="0">
                <a:latin typeface="Times New Roman" panose="02020603050405020304" pitchFamily="18" charset="0"/>
              </a:rPr>
              <a:t>说明电路中是否引入了级间反馈，是直流反馈还是交流反馈，</a:t>
            </a:r>
            <a:r>
              <a:rPr lang="zh-CN" altLang="en-US" sz="2000" b="1">
                <a:latin typeface="Times New Roman" panose="02020603050405020304" pitchFamily="18" charset="0"/>
              </a:rPr>
              <a:t>若</a:t>
            </a:r>
            <a:r>
              <a:rPr lang="zh-CN" altLang="zh-CN" sz="2000" b="1" dirty="0">
                <a:latin typeface="Times New Roman" panose="02020603050405020304" pitchFamily="18" charset="0"/>
              </a:rPr>
              <a:t>为交流负反馈则说明其反馈组态；</a:t>
            </a:r>
            <a:endParaRPr lang="zh-CN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000" b="1" dirty="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.  </a:t>
            </a:r>
            <a:r>
              <a:rPr lang="zh-CN" altLang="zh-CN" sz="2000" b="1" dirty="0">
                <a:latin typeface="Times New Roman" panose="02020603050405020304" pitchFamily="18" charset="0"/>
              </a:rPr>
              <a:t>最大输出功率和效率的表达式；</a:t>
            </a:r>
            <a:endParaRPr lang="zh-CN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000" b="1" dirty="0">
                <a:latin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</a:rPr>
              <a:t>.  </a:t>
            </a:r>
            <a:r>
              <a:rPr lang="zh-CN" altLang="zh-CN" sz="2000" b="1" dirty="0">
                <a:latin typeface="Times New Roman" panose="02020603050405020304" pitchFamily="18" charset="0"/>
              </a:rPr>
              <a:t>说明如何估算在输出最大功率时输入电压的有效值；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000" b="1" dirty="0">
                <a:latin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</a:rPr>
              <a:t>.  </a:t>
            </a:r>
            <a:r>
              <a:rPr lang="zh-CN" altLang="en-US" sz="2000" b="1" dirty="0">
                <a:latin typeface="Times New Roman" panose="02020603050405020304" pitchFamily="18" charset="0"/>
              </a:rPr>
              <a:t>说明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～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zh-CN" altLang="zh-CN" sz="2000" b="1" dirty="0">
                <a:latin typeface="Times New Roman" panose="02020603050405020304" pitchFamily="18" charset="0"/>
              </a:rPr>
              <a:t>和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R</a:t>
            </a:r>
            <a:r>
              <a:rPr lang="zh-CN" altLang="zh-CN" sz="2000" b="1" baseline="-25000" dirty="0">
                <a:latin typeface="Times New Roman" panose="02020603050405020304" pitchFamily="18" charset="0"/>
              </a:rPr>
              <a:t>W</a:t>
            </a:r>
            <a:r>
              <a:rPr lang="zh-CN" altLang="zh-CN" sz="2000" b="1" dirty="0">
                <a:latin typeface="Times New Roman" panose="02020603050405020304" pitchFamily="18" charset="0"/>
              </a:rPr>
              <a:t>的作用，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C</a:t>
            </a:r>
            <a:r>
              <a:rPr lang="zh-CN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</a:rPr>
              <a:t>～</a:t>
            </a:r>
            <a:r>
              <a:rPr lang="zh-CN" altLang="zh-CN" sz="2000" b="1" i="1" dirty="0">
                <a:latin typeface="Times New Roman" panose="02020603050405020304" pitchFamily="18" charset="0"/>
              </a:rPr>
              <a:t>C</a:t>
            </a:r>
            <a:r>
              <a:rPr lang="zh-CN" altLang="zh-CN" sz="2000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zh-CN" sz="2000" b="1" dirty="0">
                <a:latin typeface="Times New Roman" panose="02020603050405020304" pitchFamily="18" charset="0"/>
              </a:rPr>
              <a:t>的作用；</a:t>
            </a:r>
            <a:endParaRPr lang="zh-CN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000" b="1" dirty="0">
                <a:latin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</a:rPr>
              <a:t>. </a:t>
            </a:r>
            <a:r>
              <a:rPr lang="zh-CN" altLang="zh-CN" sz="2000" b="1" dirty="0">
                <a:latin typeface="Times New Roman" panose="02020603050405020304" pitchFamily="18" charset="0"/>
              </a:rPr>
              <a:t> 说明哪些元件构成过流保护电路及其原理。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1204" name="标题 51203"/>
          <p:cNvSpPr>
            <a:spLocks noGrp="1"/>
          </p:cNvSpPr>
          <p:nvPr>
            <p:ph type="title"/>
          </p:nvPr>
        </p:nvSpPr>
        <p:spPr>
          <a:xfrm>
            <a:off x="323850" y="476885"/>
            <a:ext cx="1676400" cy="858520"/>
          </a:xfrm>
        </p:spPr>
        <p:txBody>
          <a:bodyPr anchor="ctr" anchorCtr="0"/>
          <a:p>
            <a:pPr algn="l"/>
            <a:r>
              <a:rPr lang="zh-CN" altLang="en-US" sz="3200" b="1" dirty="0">
                <a:solidFill>
                  <a:schemeClr val="tx1"/>
                </a:solidFill>
                <a:ea typeface="隶书" panose="02010509060101010101" pitchFamily="49" charset="-122"/>
              </a:rPr>
              <a:t>讨论</a:t>
            </a:r>
            <a:r>
              <a:rPr lang="en-US" altLang="zh-CN" sz="1800" b="1" dirty="0">
                <a:solidFill>
                  <a:schemeClr val="tx1"/>
                </a:solidFill>
                <a:ea typeface="隶书" panose="02010509060101010101" pitchFamily="49" charset="-122"/>
              </a:rPr>
              <a:t>P490</a:t>
            </a:r>
            <a:endParaRPr lang="en-US" altLang="zh-CN" sz="1800" b="1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charRg st="1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6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charRg st="62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8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charRg st="81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charRg st="109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3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charRg st="137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468313" y="1773238"/>
            <a:ext cx="8229600" cy="725487"/>
          </a:xfrm>
        </p:spPr>
        <p:txBody>
          <a:bodyPr wrap="square" lIns="91440" tIns="45720" rIns="91440" bIns="45720" anchor="ctr"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§8.1   </a:t>
            </a:r>
            <a:r>
              <a:rPr lang="zh-CN" altLang="en-US" sz="40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概述</a:t>
            </a:r>
            <a:endParaRPr lang="zh-CN" altLang="en-US" sz="40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2" name="Rectangle 4">
            <a:hlinkClick r:id="rId1" action="ppaction://hlinksldjump"/>
          </p:cNvPr>
          <p:cNvSpPr/>
          <p:nvPr/>
        </p:nvSpPr>
        <p:spPr>
          <a:xfrm>
            <a:off x="2484438" y="2940050"/>
            <a:ext cx="480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一、功率放大电路研究的问题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3" name="Rectangle 5">
            <a:hlinkClick r:id="rId2" action="ppaction://hlinksldjump"/>
          </p:cNvPr>
          <p:cNvSpPr/>
          <p:nvPr/>
        </p:nvSpPr>
        <p:spPr>
          <a:xfrm>
            <a:off x="2484438" y="3573463"/>
            <a:ext cx="46799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二、对功率放大电路的要求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4" name="Rectangle 6">
            <a:hlinkClick r:id="rId3" action="ppaction://hlinksldjump"/>
          </p:cNvPr>
          <p:cNvSpPr/>
          <p:nvPr/>
        </p:nvSpPr>
        <p:spPr>
          <a:xfrm>
            <a:off x="2484438" y="4149725"/>
            <a:ext cx="4032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华文楷体" panose="02010600040101010101" pitchFamily="2" charset="-122"/>
              </a:rPr>
              <a:t>三、晶体管的工作方式</a:t>
            </a:r>
            <a:endParaRPr lang="zh-CN" altLang="en-US" sz="28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125" name="Rectangle 7">
            <a:hlinkClick r:id="rId4" action="ppaction://hlinksldjump"/>
          </p:cNvPr>
          <p:cNvSpPr/>
          <p:nvPr/>
        </p:nvSpPr>
        <p:spPr>
          <a:xfrm>
            <a:off x="2484438" y="4724400"/>
            <a:ext cx="42481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华文楷体" panose="02010600040101010101" pitchFamily="2" charset="-122"/>
              </a:rPr>
              <a:t>四、功率放大电路的种类</a:t>
            </a:r>
            <a:endParaRPr lang="zh-CN" altLang="en-US" sz="28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684213" y="1484313"/>
            <a:ext cx="7908925" cy="1365250"/>
            <a:chOff x="432" y="864"/>
            <a:chExt cx="4800" cy="860"/>
          </a:xfrm>
        </p:grpSpPr>
        <p:sp>
          <p:nvSpPr>
            <p:cNvPr id="6146" name="Text Box 4"/>
            <p:cNvSpPr txBox="1"/>
            <p:nvPr/>
          </p:nvSpPr>
          <p:spPr>
            <a:xfrm>
              <a:off x="432" y="864"/>
              <a:ext cx="4800" cy="65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1. </a:t>
              </a:r>
              <a:r>
                <a:rPr lang="zh-CN" altLang="en-US" sz="2800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性能指标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：输出功率和效率。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若已知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om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则可得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om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7" name="Object 5"/>
            <p:cNvGraphicFramePr/>
            <p:nvPr/>
          </p:nvGraphicFramePr>
          <p:xfrm>
            <a:off x="3744" y="1104"/>
            <a:ext cx="912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673100" imgH="457200" progId="Equation.3">
                    <p:embed/>
                  </p:oleObj>
                </mc:Choice>
                <mc:Fallback>
                  <p:oleObj name="" r:id="rId1" imgW="673100" imgH="457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44" y="1104"/>
                          <a:ext cx="912" cy="620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0" name="Text Box 6"/>
          <p:cNvSpPr txBox="1"/>
          <p:nvPr/>
        </p:nvSpPr>
        <p:spPr>
          <a:xfrm>
            <a:off x="611188" y="2852738"/>
            <a:ext cx="7848600" cy="3340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最大输出功率与电源提供的功率之比为效率。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分析方法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：因大信号作用，故应采用图解法。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晶体管的选用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：根据极限参数选择晶体管。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在功放中，晶体管集电极或发射极电流的最大值接近最大集电极电流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，管压降的最大值接近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c-e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反向击穿电压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(BR)CEO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集电极消耗功率的最大值接近集电极最大耗散功率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。称为工作在尽限状态。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5" name="Line 11"/>
          <p:cNvSpPr/>
          <p:nvPr/>
        </p:nvSpPr>
        <p:spPr>
          <a:xfrm>
            <a:off x="4140200" y="6165850"/>
            <a:ext cx="11525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50" name="Rectangle 12"/>
          <p:cNvSpPr>
            <a:spLocks noGrp="1"/>
          </p:cNvSpPr>
          <p:nvPr>
            <p:ph type="title"/>
          </p:nvPr>
        </p:nvSpPr>
        <p:spPr>
          <a:xfrm>
            <a:off x="323850" y="836613"/>
            <a:ext cx="8229600" cy="652462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ea typeface="华文行楷" panose="02010800040101010101" pitchFamily="2" charset="-122"/>
              </a:rPr>
              <a:t>一、功率放大电路研究的问题</a:t>
            </a:r>
            <a:endParaRPr lang="zh-CN" altLang="en-US" sz="3200" dirty="0">
              <a:solidFill>
                <a:schemeClr val="tx1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>
                                            <p:txEl>
                                              <p:charRg st="3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6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>
                                            <p:txEl>
                                              <p:charRg st="6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88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0">
                                            <p:txEl>
                                              <p:charRg st="88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539750" y="1844675"/>
            <a:ext cx="5483225" cy="6096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二、对功率放大电路的要求</a:t>
            </a:r>
            <a:endParaRPr lang="zh-CN" altLang="en-US" sz="3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838200" y="2482850"/>
            <a:ext cx="7926388" cy="1993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lnSpc>
                <a:spcPct val="120000"/>
              </a:lnSpc>
            </a:pP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输出功率尽可能大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即在电源电压一定的情况下，最大不失真输出电压最大。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效率尽可能高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即电路损耗的直流功率尽可能小，静态时功放管的集电极电流近似为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3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charRg st="37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323850" y="908050"/>
            <a:ext cx="8229600" cy="11430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chemeClr val="tx1"/>
                </a:solidFill>
                <a:ea typeface="华文行楷" panose="02010800040101010101" pitchFamily="2" charset="-122"/>
              </a:rPr>
              <a:t>三、晶体管的工作方式</a:t>
            </a:r>
            <a:endParaRPr lang="zh-CN" altLang="en-US" sz="3600" dirty="0">
              <a:solidFill>
                <a:schemeClr val="tx1"/>
              </a:solidFill>
              <a:ea typeface="华文行楷" panose="02010800040101010101" pitchFamily="2" charset="-122"/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468313" y="2133600"/>
            <a:ext cx="8353425" cy="26752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甲类方式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：晶体管在信号的整个周期内均处于导通状态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乙类方式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：晶体管仅在信号的半个周期处于导通状态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甲乙类方式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：晶体管在信号的多半个周期处于导通状态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4.丙类方式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5.丁类方式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5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charRg st="55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/>
          <p:nvPr/>
        </p:nvSpPr>
        <p:spPr>
          <a:xfrm>
            <a:off x="395288" y="1338263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变压器耦合功率放大电路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3555" name="Object 3"/>
          <p:cNvGraphicFramePr/>
          <p:nvPr/>
        </p:nvGraphicFramePr>
        <p:xfrm>
          <a:off x="827405" y="2605088"/>
          <a:ext cx="2971800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2850475" imgH="10029825" progId="MSPhotoEd.3">
                  <p:embed/>
                </p:oleObj>
              </mc:Choice>
              <mc:Fallback>
                <p:oleObj name="" r:id="rId1" imgW="22850475" imgH="10029825" progId="MSPhotoEd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rcRect t="8540" r="56250" b="17438"/>
                      <a:stretch>
                        <a:fillRect/>
                      </a:stretch>
                    </p:blipFill>
                    <p:spPr>
                      <a:xfrm>
                        <a:off x="827405" y="2605088"/>
                        <a:ext cx="2971800" cy="220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/>
          <p:nvPr/>
        </p:nvGraphicFramePr>
        <p:xfrm>
          <a:off x="3923665" y="2564130"/>
          <a:ext cx="2895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2850475" imgH="10029825" progId="MSPhotoEd.3">
                  <p:embed/>
                </p:oleObj>
              </mc:Choice>
              <mc:Fallback>
                <p:oleObj name="" r:id="rId3" imgW="22850475" imgH="10029825" progId="MSPhotoEd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rcRect l="46249" b="8897"/>
                      <a:stretch>
                        <a:fillRect/>
                      </a:stretch>
                    </p:blipFill>
                    <p:spPr>
                      <a:xfrm>
                        <a:off x="3923665" y="2564130"/>
                        <a:ext cx="2895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6"/>
          <p:cNvSpPr>
            <a:spLocks noGrp="1"/>
          </p:cNvSpPr>
          <p:nvPr>
            <p:ph type="title"/>
          </p:nvPr>
        </p:nvSpPr>
        <p:spPr>
          <a:xfrm>
            <a:off x="250825" y="836613"/>
            <a:ext cx="5708650" cy="5334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四、功率放大电路的种类</a:t>
            </a:r>
            <a:endParaRPr lang="zh-CN" altLang="en-US" sz="3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60" name="Text Box 8"/>
          <p:cNvSpPr txBox="1"/>
          <p:nvPr/>
        </p:nvSpPr>
        <p:spPr>
          <a:xfrm>
            <a:off x="1476375" y="1989138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</a:rPr>
              <a:t>单管甲类电路</a:t>
            </a:r>
            <a:endParaRPr lang="zh-CN" altLang="en-US" sz="2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3561" name="AutoShape 9"/>
          <p:cNvSpPr/>
          <p:nvPr/>
        </p:nvSpPr>
        <p:spPr>
          <a:xfrm>
            <a:off x="6875463" y="4774883"/>
            <a:ext cx="2016125" cy="720725"/>
          </a:xfrm>
          <a:prstGeom prst="borderCallout1">
            <a:avLst>
              <a:gd name="adj1" fmla="val 15861"/>
              <a:gd name="adj2" fmla="val -3778"/>
              <a:gd name="adj3" fmla="val -8678"/>
              <a:gd name="adj4" fmla="val -28204"/>
            </a:avLst>
          </a:prstGeom>
          <a:solidFill>
            <a:srgbClr val="66FFFF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为什么管压降会大于电源电压？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360" y="4653280"/>
          <a:ext cx="1539240" cy="5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850900" imgH="444500" progId="Equation.KSEE3">
                  <p:embed/>
                </p:oleObj>
              </mc:Choice>
              <mc:Fallback>
                <p:oleObj name="" r:id="rId4" imgW="8509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360" y="4653280"/>
                        <a:ext cx="1539240" cy="58864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2045" y="5589270"/>
          <a:ext cx="404685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1905000" imgH="203200" progId="Equation.KSEE3">
                  <p:embed/>
                </p:oleObj>
              </mc:Choice>
              <mc:Fallback>
                <p:oleObj name="" r:id="rId6" imgW="1905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2045" y="5589270"/>
                        <a:ext cx="4046855" cy="44069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/>
          <p:nvPr/>
        </p:nvGraphicFramePr>
        <p:xfrm>
          <a:off x="6228080" y="1484313"/>
          <a:ext cx="2573655" cy="117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8" imgW="1511300" imgH="596900" progId="Equation.3">
                  <p:embed/>
                </p:oleObj>
              </mc:Choice>
              <mc:Fallback>
                <p:oleObj name="" r:id="rId8" imgW="1511300" imgH="596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28080" y="1484313"/>
                        <a:ext cx="2573655" cy="117094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  <p:bldP spid="23560" grpId="0"/>
      <p:bldP spid="2356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/>
          <p:nvPr/>
        </p:nvSpPr>
        <p:spPr>
          <a:xfrm>
            <a:off x="395288" y="620713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变压器耦合功率放大电路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3555" name="Object 3"/>
          <p:cNvGraphicFramePr/>
          <p:nvPr/>
        </p:nvGraphicFramePr>
        <p:xfrm>
          <a:off x="827405" y="1887538"/>
          <a:ext cx="2971800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2850475" imgH="10029825" progId="MSPhotoEd.3">
                  <p:embed/>
                </p:oleObj>
              </mc:Choice>
              <mc:Fallback>
                <p:oleObj name="" r:id="rId1" imgW="22850475" imgH="10029825" progId="MSPhotoEd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rcRect t="8540" r="56250" b="17438"/>
                      <a:stretch>
                        <a:fillRect/>
                      </a:stretch>
                    </p:blipFill>
                    <p:spPr>
                      <a:xfrm>
                        <a:off x="827405" y="1887538"/>
                        <a:ext cx="2971800" cy="220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/>
          <p:nvPr/>
        </p:nvGraphicFramePr>
        <p:xfrm>
          <a:off x="3851910" y="1670050"/>
          <a:ext cx="2895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2850475" imgH="10029825" progId="MSPhotoEd.3">
                  <p:embed/>
                </p:oleObj>
              </mc:Choice>
              <mc:Fallback>
                <p:oleObj name="" r:id="rId3" imgW="22850475" imgH="10029825" progId="MSPhotoEd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rcRect l="46249" b="8897"/>
                      <a:stretch>
                        <a:fillRect/>
                      </a:stretch>
                    </p:blipFill>
                    <p:spPr>
                      <a:xfrm>
                        <a:off x="3851910" y="1670050"/>
                        <a:ext cx="2895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/>
          <p:nvPr/>
        </p:nvSpPr>
        <p:spPr>
          <a:xfrm>
            <a:off x="395288" y="5093335"/>
            <a:ext cx="8675687" cy="140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输入信号增大，输出功率如何变化？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 输入信号增大，管子的平均电流如何变化？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③ 输入信号增大，电源提供的功率如何变化？效率如何变化？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AutoShape 7"/>
          <p:cNvSpPr/>
          <p:nvPr/>
        </p:nvSpPr>
        <p:spPr>
          <a:xfrm>
            <a:off x="4787583" y="1295400"/>
            <a:ext cx="2057400" cy="433388"/>
          </a:xfrm>
          <a:prstGeom prst="borderCallout2">
            <a:avLst>
              <a:gd name="adj1" fmla="val 26375"/>
              <a:gd name="adj2" fmla="val -3704"/>
              <a:gd name="adj3" fmla="val 26375"/>
              <a:gd name="adj4" fmla="val -34412"/>
              <a:gd name="adj5" fmla="val 151282"/>
              <a:gd name="adj6" fmla="val -66282"/>
            </a:avLst>
          </a:prstGeom>
          <a:solidFill>
            <a:srgbClr val="66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做功放适合吗？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0" name="Text Box 8"/>
          <p:cNvSpPr txBox="1"/>
          <p:nvPr/>
        </p:nvSpPr>
        <p:spPr>
          <a:xfrm>
            <a:off x="1476375" y="1271588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</a:rPr>
              <a:t>单管甲类电路</a:t>
            </a:r>
            <a:endParaRPr lang="zh-CN" altLang="en-US" sz="24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aphicFrame>
        <p:nvGraphicFramePr>
          <p:cNvPr id="25610" name="Object 10"/>
          <p:cNvGraphicFramePr/>
          <p:nvPr/>
        </p:nvGraphicFramePr>
        <p:xfrm>
          <a:off x="899795" y="4208146"/>
          <a:ext cx="3871595" cy="77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4" imgW="1511300" imgH="393700" progId="Equation.3">
                  <p:embed/>
                </p:oleObj>
              </mc:Choice>
              <mc:Fallback>
                <p:oleObj name="" r:id="rId4" imgW="1511300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795" y="4208146"/>
                        <a:ext cx="3871595" cy="77279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/>
          <p:nvPr/>
        </p:nvGraphicFramePr>
        <p:xfrm>
          <a:off x="5524818" y="4323399"/>
          <a:ext cx="182245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711200" imgH="215900" progId="Equation.3">
                  <p:embed/>
                </p:oleObj>
              </mc:Choice>
              <mc:Fallback>
                <p:oleObj name="" r:id="rId6" imgW="7112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4818" y="4323399"/>
                        <a:ext cx="1822450" cy="42418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charRg st="4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charRg st="4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/>
      <p:bldP spid="2355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395288" y="908050"/>
            <a:ext cx="2952750" cy="533400"/>
          </a:xfrm>
        </p:spPr>
        <p:txBody>
          <a:bodyPr wrap="square" lIns="91440" tIns="45720" rIns="91440" bIns="45720" anchor="ctr"/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乙类推挽电路</a:t>
            </a:r>
            <a:endParaRPr lang="zh-CN" altLang="en-US" sz="40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4579" name="Object 3"/>
          <p:cNvGraphicFramePr/>
          <p:nvPr/>
        </p:nvGraphicFramePr>
        <p:xfrm>
          <a:off x="755650" y="1628775"/>
          <a:ext cx="46482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3782675" imgH="7153275" progId="MSPhotoEd.3">
                  <p:embed/>
                </p:oleObj>
              </mc:Choice>
              <mc:Fallback>
                <p:oleObj name="" r:id="rId1" imgW="13782675" imgH="7153275" progId="MSPhotoEd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t="-3160" b="-1118"/>
                      <a:stretch>
                        <a:fillRect/>
                      </a:stretch>
                    </p:blipFill>
                    <p:spPr>
                      <a:xfrm>
                        <a:off x="755650" y="1628775"/>
                        <a:ext cx="4648200" cy="2514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/>
          <p:nvPr/>
        </p:nvSpPr>
        <p:spPr>
          <a:xfrm>
            <a:off x="527050" y="4448175"/>
            <a:ext cx="8305800" cy="140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信号的正半周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导通、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截止；负半周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导通、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截止。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两只管子交替工作，称为“ 推挽 ”。设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为常量，则负载上可获得正弦波。输入信号越大，电源提供的功率也越大。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1" name="Object 5"/>
          <p:cNvGraphicFramePr/>
          <p:nvPr/>
        </p:nvGraphicFramePr>
        <p:xfrm>
          <a:off x="5784850" y="3381375"/>
          <a:ext cx="21415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091565" imgH="419100" progId="Equation.3">
                  <p:embed/>
                </p:oleObj>
              </mc:Choice>
              <mc:Fallback>
                <p:oleObj name="" r:id="rId3" imgW="1091565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4850" y="3381375"/>
                        <a:ext cx="2141538" cy="8207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Freeform 6"/>
          <p:cNvSpPr/>
          <p:nvPr/>
        </p:nvSpPr>
        <p:spPr>
          <a:xfrm>
            <a:off x="3270250" y="1819275"/>
            <a:ext cx="965200" cy="952500"/>
          </a:xfrm>
          <a:custGeom>
            <a:avLst/>
            <a:gdLst/>
            <a:ahLst/>
            <a:cxnLst>
              <a:cxn ang="0">
                <a:pos x="946167479" y="1512093532"/>
              </a:cxn>
              <a:cxn ang="0">
                <a:pos x="1273686860" y="1270158630"/>
              </a:cxn>
              <a:cxn ang="0">
                <a:pos x="1273686860" y="181451226"/>
              </a:cxn>
              <a:cxn ang="0">
                <a:pos x="181955259" y="181451226"/>
              </a:cxn>
              <a:cxn ang="0">
                <a:pos x="181955259" y="1270158630"/>
              </a:cxn>
              <a:cxn ang="0">
                <a:pos x="509474782" y="1512093532"/>
              </a:cxn>
            </a:cxnLst>
            <a:pathLst>
              <a:path w="640" h="600">
                <a:moveTo>
                  <a:pt x="416" y="600"/>
                </a:moveTo>
                <a:cubicBezTo>
                  <a:pt x="476" y="596"/>
                  <a:pt x="536" y="592"/>
                  <a:pt x="560" y="504"/>
                </a:cubicBezTo>
                <a:cubicBezTo>
                  <a:pt x="584" y="416"/>
                  <a:pt x="640" y="144"/>
                  <a:pt x="560" y="72"/>
                </a:cubicBezTo>
                <a:cubicBezTo>
                  <a:pt x="480" y="0"/>
                  <a:pt x="160" y="0"/>
                  <a:pt x="80" y="72"/>
                </a:cubicBezTo>
                <a:cubicBezTo>
                  <a:pt x="0" y="144"/>
                  <a:pt x="56" y="416"/>
                  <a:pt x="80" y="504"/>
                </a:cubicBezTo>
                <a:cubicBezTo>
                  <a:pt x="104" y="592"/>
                  <a:pt x="200" y="584"/>
                  <a:pt x="224" y="60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83" name="Freeform 7"/>
          <p:cNvSpPr/>
          <p:nvPr/>
        </p:nvSpPr>
        <p:spPr>
          <a:xfrm>
            <a:off x="3270250" y="3000375"/>
            <a:ext cx="889000" cy="1041400"/>
          </a:xfrm>
          <a:custGeom>
            <a:avLst/>
            <a:gdLst/>
            <a:ahLst/>
            <a:cxnLst>
              <a:cxn ang="0">
                <a:pos x="945448441" y="0"/>
              </a:cxn>
              <a:cxn ang="0">
                <a:pos x="1279136887" y="241935009"/>
              </a:cxn>
              <a:cxn ang="0">
                <a:pos x="1167906897" y="1451609857"/>
              </a:cxn>
              <a:cxn ang="0">
                <a:pos x="166844271" y="1451609857"/>
              </a:cxn>
              <a:cxn ang="0">
                <a:pos x="166844271" y="241935009"/>
              </a:cxn>
              <a:cxn ang="0">
                <a:pos x="500531337" y="0"/>
              </a:cxn>
            </a:cxnLst>
            <a:pathLst>
              <a:path w="584" h="656">
                <a:moveTo>
                  <a:pt x="408" y="0"/>
                </a:moveTo>
                <a:cubicBezTo>
                  <a:pt x="472" y="0"/>
                  <a:pt x="536" y="0"/>
                  <a:pt x="552" y="96"/>
                </a:cubicBezTo>
                <a:cubicBezTo>
                  <a:pt x="568" y="192"/>
                  <a:pt x="584" y="496"/>
                  <a:pt x="504" y="576"/>
                </a:cubicBezTo>
                <a:cubicBezTo>
                  <a:pt x="424" y="656"/>
                  <a:pt x="144" y="656"/>
                  <a:pt x="72" y="576"/>
                </a:cubicBezTo>
                <a:cubicBezTo>
                  <a:pt x="0" y="496"/>
                  <a:pt x="48" y="192"/>
                  <a:pt x="72" y="96"/>
                </a:cubicBezTo>
                <a:cubicBezTo>
                  <a:pt x="96" y="0"/>
                  <a:pt x="192" y="16"/>
                  <a:pt x="21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4584" name="Object 8"/>
          <p:cNvGraphicFramePr/>
          <p:nvPr/>
        </p:nvGraphicFramePr>
        <p:xfrm>
          <a:off x="5784850" y="1247775"/>
          <a:ext cx="24384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088390" imgH="934085" progId="Visio.Drawing.5">
                  <p:embed/>
                </p:oleObj>
              </mc:Choice>
              <mc:Fallback>
                <p:oleObj name="" r:id="rId5" imgW="1088390" imgH="934085" progId="Visio.Drawing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4850" y="1247775"/>
                        <a:ext cx="24384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1898650" y="1857375"/>
            <a:ext cx="238125" cy="2030413"/>
            <a:chOff x="1248" y="1056"/>
            <a:chExt cx="150" cy="1279"/>
          </a:xfrm>
        </p:grpSpPr>
        <p:graphicFrame>
          <p:nvGraphicFramePr>
            <p:cNvPr id="10249" name="Object 10"/>
            <p:cNvGraphicFramePr/>
            <p:nvPr/>
          </p:nvGraphicFramePr>
          <p:xfrm>
            <a:off x="1248" y="1056"/>
            <a:ext cx="150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139700" imgH="139700" progId="Equation.3">
                    <p:embed/>
                  </p:oleObj>
                </mc:Choice>
                <mc:Fallback>
                  <p:oleObj name="" r:id="rId7" imgW="139700" imgH="1397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48" y="1056"/>
                          <a:ext cx="150" cy="149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11"/>
            <p:cNvGraphicFramePr/>
            <p:nvPr/>
          </p:nvGraphicFramePr>
          <p:xfrm>
            <a:off x="1248" y="2253"/>
            <a:ext cx="137" cy="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9" imgW="126365" imgH="76200" progId="Equation.3">
                    <p:embed/>
                  </p:oleObj>
                </mc:Choice>
                <mc:Fallback>
                  <p:oleObj name="" r:id="rId9" imgW="126365" imgH="76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8" y="2253"/>
                          <a:ext cx="137" cy="82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>
          <a:xfrm>
            <a:off x="2203450" y="1908175"/>
            <a:ext cx="228600" cy="2006600"/>
            <a:chOff x="1440" y="1088"/>
            <a:chExt cx="144" cy="1264"/>
          </a:xfrm>
        </p:grpSpPr>
        <p:graphicFrame>
          <p:nvGraphicFramePr>
            <p:cNvPr id="10252" name="Object 13"/>
            <p:cNvGraphicFramePr/>
            <p:nvPr/>
          </p:nvGraphicFramePr>
          <p:xfrm>
            <a:off x="1440" y="220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1" imgW="139700" imgH="139700" progId="Equation.3">
                    <p:embed/>
                  </p:oleObj>
                </mc:Choice>
                <mc:Fallback>
                  <p:oleObj name="" r:id="rId11" imgW="139700" imgH="1397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0" y="2208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3399FF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4"/>
            <p:cNvGraphicFramePr/>
            <p:nvPr/>
          </p:nvGraphicFramePr>
          <p:xfrm>
            <a:off x="1446" y="1088"/>
            <a:ext cx="13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2" imgW="126365" imgH="76200" progId="Equation.3">
                    <p:embed/>
                  </p:oleObj>
                </mc:Choice>
                <mc:Fallback>
                  <p:oleObj name="" r:id="rId12" imgW="126365" imgH="76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46" y="1088"/>
                          <a:ext cx="131" cy="79"/>
                        </a:xfrm>
                        <a:prstGeom prst="rect">
                          <a:avLst/>
                        </a:prstGeom>
                        <a:solidFill>
                          <a:srgbClr val="3399FF"/>
                        </a:solidFill>
                        <a:ln w="9525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1" name="Freeform 15"/>
          <p:cNvSpPr/>
          <p:nvPr/>
        </p:nvSpPr>
        <p:spPr>
          <a:xfrm>
            <a:off x="2279650" y="2314575"/>
            <a:ext cx="7112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7740133" y="120967498"/>
              </a:cxn>
              <a:cxn ang="0">
                <a:pos x="967740133" y="604837442"/>
              </a:cxn>
              <a:cxn ang="0">
                <a:pos x="0" y="725804891"/>
              </a:cxn>
            </a:cxnLst>
            <a:pathLst>
              <a:path w="448" h="288">
                <a:moveTo>
                  <a:pt x="0" y="0"/>
                </a:moveTo>
                <a:cubicBezTo>
                  <a:pt x="160" y="4"/>
                  <a:pt x="320" y="8"/>
                  <a:pt x="384" y="48"/>
                </a:cubicBezTo>
                <a:cubicBezTo>
                  <a:pt x="448" y="88"/>
                  <a:pt x="448" y="200"/>
                  <a:pt x="384" y="240"/>
                </a:cubicBezTo>
                <a:cubicBezTo>
                  <a:pt x="320" y="280"/>
                  <a:pt x="64" y="280"/>
                  <a:pt x="0" y="288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92" name="Freeform 16"/>
          <p:cNvSpPr/>
          <p:nvPr/>
        </p:nvSpPr>
        <p:spPr>
          <a:xfrm>
            <a:off x="2241550" y="3095625"/>
            <a:ext cx="685800" cy="431800"/>
          </a:xfrm>
          <a:custGeom>
            <a:avLst/>
            <a:gdLst/>
            <a:ahLst/>
            <a:cxnLst>
              <a:cxn ang="0">
                <a:pos x="0" y="685482391"/>
              </a:cxn>
              <a:cxn ang="0">
                <a:pos x="1028400954" y="564514945"/>
              </a:cxn>
              <a:cxn ang="0">
                <a:pos x="1028400954" y="80644989"/>
              </a:cxn>
              <a:cxn ang="0">
                <a:pos x="0" y="80644989"/>
              </a:cxn>
            </a:cxnLst>
            <a:pathLst>
              <a:path w="392" h="272">
                <a:moveTo>
                  <a:pt x="0" y="272"/>
                </a:moveTo>
                <a:cubicBezTo>
                  <a:pt x="140" y="268"/>
                  <a:pt x="280" y="264"/>
                  <a:pt x="336" y="224"/>
                </a:cubicBezTo>
                <a:cubicBezTo>
                  <a:pt x="392" y="184"/>
                  <a:pt x="392" y="64"/>
                  <a:pt x="336" y="32"/>
                </a:cubicBezTo>
                <a:cubicBezTo>
                  <a:pt x="280" y="0"/>
                  <a:pt x="56" y="32"/>
                  <a:pt x="0" y="3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3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80">
                                            <p:txEl>
                                              <p:charRg st="34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323850" y="692150"/>
            <a:ext cx="3397250" cy="609600"/>
          </a:xfrm>
        </p:spPr>
        <p:txBody>
          <a:bodyPr wrap="square" lIns="91440" tIns="45720" rIns="91440" bIns="45720" anchor="ctr"/>
          <a:p>
            <a:pPr algn="l" eaLnBrk="1" hangingPunct="1">
              <a:lnSpc>
                <a:spcPct val="14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OTL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行楷" panose="02010800040101010101" pitchFamily="2" charset="-122"/>
              </a:rPr>
              <a:t>电路</a:t>
            </a:r>
            <a:r>
              <a: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266" name="Object 3"/>
          <p:cNvGraphicFramePr/>
          <p:nvPr/>
        </p:nvGraphicFramePr>
        <p:xfrm>
          <a:off x="533400" y="1844675"/>
          <a:ext cx="33528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0868025" imgH="8372475" progId="MSPhotoEd.3">
                  <p:embed/>
                </p:oleObj>
              </mc:Choice>
              <mc:Fallback>
                <p:oleObj name="" r:id="rId1" imgW="10868025" imgH="8372475" progId="MSPhotoEd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 l="-2222" t="-2884" r="-2222" b="-3847"/>
                      <a:stretch>
                        <a:fillRect/>
                      </a:stretch>
                    </p:blipFill>
                    <p:spPr>
                      <a:xfrm>
                        <a:off x="533400" y="1844675"/>
                        <a:ext cx="3352800" cy="2640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/>
          <p:nvPr/>
        </p:nvGraphicFramePr>
        <p:xfrm>
          <a:off x="990600" y="2835275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65100" imgH="177800" progId="Equation.3">
                  <p:embed/>
                </p:oleObj>
              </mc:Choice>
              <mc:Fallback>
                <p:oleObj name="" r:id="rId3" imgW="165100" imgH="177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835275"/>
                        <a:ext cx="212725" cy="2286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/>
          <p:nvPr/>
        </p:nvGraphicFramePr>
        <p:xfrm>
          <a:off x="990600" y="3368675"/>
          <a:ext cx="228600" cy="13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26365" imgH="76200" progId="Equation.3">
                  <p:embed/>
                </p:oleObj>
              </mc:Choice>
              <mc:Fallback>
                <p:oleObj name="" r:id="rId5" imgW="126365" imgH="76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3368675"/>
                        <a:ext cx="228600" cy="1349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/>
          <p:nvPr/>
        </p:nvGraphicFramePr>
        <p:xfrm>
          <a:off x="1066800" y="4664075"/>
          <a:ext cx="3810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955165" imgH="393700" progId="Equation.3">
                  <p:embed/>
                </p:oleObj>
              </mc:Choice>
              <mc:Fallback>
                <p:oleObj name="" r:id="rId7" imgW="1955165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4664075"/>
                        <a:ext cx="3810000" cy="7667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/>
          <p:nvPr/>
        </p:nvSpPr>
        <p:spPr>
          <a:xfrm>
            <a:off x="3962400" y="1768475"/>
            <a:ext cx="3922713" cy="140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输入电压的正半周：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＋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充电。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3962400" y="3063875"/>
            <a:ext cx="5181600" cy="140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输入电压的负半周：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 “＋”→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“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－”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放电。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9" name="Text Box 9"/>
          <p:cNvSpPr txBox="1"/>
          <p:nvPr/>
        </p:nvSpPr>
        <p:spPr>
          <a:xfrm>
            <a:off x="1143000" y="5502275"/>
            <a:ext cx="7543800" cy="968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i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足够大，才能认为其对交流信号相当于短路。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OTL</a:t>
            </a:r>
            <a:r>
              <a:rPr lang="zh-CN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电路低频特性差。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10" name="Object 10"/>
          <p:cNvGraphicFramePr/>
          <p:nvPr/>
        </p:nvGraphicFramePr>
        <p:xfrm>
          <a:off x="5257800" y="4664075"/>
          <a:ext cx="26384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1346200" imgH="419100" progId="Equation.3">
                  <p:embed/>
                </p:oleObj>
              </mc:Choice>
              <mc:Fallback>
                <p:oleObj name="" r:id="rId9" imgW="1346200" imgH="419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7800" y="4664075"/>
                        <a:ext cx="2638425" cy="8207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1"/>
          <p:cNvSpPr txBox="1"/>
          <p:nvPr/>
        </p:nvSpPr>
        <p:spPr>
          <a:xfrm>
            <a:off x="762000" y="131127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因变压器耦合功放笨重、自身损耗大，故选用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OTL电路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12" name="Freeform 12"/>
          <p:cNvSpPr/>
          <p:nvPr/>
        </p:nvSpPr>
        <p:spPr>
          <a:xfrm>
            <a:off x="2362200" y="2149475"/>
            <a:ext cx="1219200" cy="1828800"/>
          </a:xfrm>
          <a:custGeom>
            <a:avLst/>
            <a:gdLst/>
            <a:ahLst/>
            <a:cxnLst>
              <a:cxn ang="0">
                <a:pos x="47790109" y="0"/>
              </a:cxn>
              <a:cxn ang="0">
                <a:pos x="238947698" y="1317149962"/>
              </a:cxn>
              <a:cxn ang="0">
                <a:pos x="1481479276" y="1448864917"/>
              </a:cxn>
              <a:cxn ang="0">
                <a:pos x="1672636800" y="2147483647"/>
              </a:cxn>
            </a:cxnLst>
            <a:pathLst>
              <a:path w="864" h="1104">
                <a:moveTo>
                  <a:pt x="24" y="0"/>
                </a:moveTo>
                <a:cubicBezTo>
                  <a:pt x="12" y="196"/>
                  <a:pt x="0" y="392"/>
                  <a:pt x="120" y="480"/>
                </a:cubicBezTo>
                <a:cubicBezTo>
                  <a:pt x="240" y="568"/>
                  <a:pt x="624" y="424"/>
                  <a:pt x="744" y="528"/>
                </a:cubicBezTo>
                <a:cubicBezTo>
                  <a:pt x="864" y="632"/>
                  <a:pt x="824" y="1008"/>
                  <a:pt x="840" y="1104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13" name="Freeform 13"/>
          <p:cNvSpPr/>
          <p:nvPr/>
        </p:nvSpPr>
        <p:spPr>
          <a:xfrm>
            <a:off x="2320925" y="3254375"/>
            <a:ext cx="990600" cy="990600"/>
          </a:xfrm>
          <a:custGeom>
            <a:avLst/>
            <a:gdLst/>
            <a:ahLst/>
            <a:cxnLst>
              <a:cxn ang="0">
                <a:pos x="506388275" y="93477163"/>
              </a:cxn>
              <a:cxn ang="0">
                <a:pos x="92069812" y="317823591"/>
              </a:cxn>
              <a:cxn ang="0">
                <a:pos x="230177115" y="1327379423"/>
              </a:cxn>
              <a:cxn ang="0">
                <a:pos x="1473128871" y="1327379423"/>
              </a:cxn>
              <a:cxn ang="0">
                <a:pos x="1473128871" y="205650413"/>
              </a:cxn>
              <a:cxn ang="0">
                <a:pos x="1058812290" y="93477163"/>
              </a:cxn>
            </a:cxnLst>
            <a:pathLst>
              <a:path w="584" h="648">
                <a:moveTo>
                  <a:pt x="176" y="40"/>
                </a:moveTo>
                <a:cubicBezTo>
                  <a:pt x="112" y="44"/>
                  <a:pt x="48" y="48"/>
                  <a:pt x="32" y="136"/>
                </a:cubicBezTo>
                <a:cubicBezTo>
                  <a:pt x="16" y="224"/>
                  <a:pt x="0" y="496"/>
                  <a:pt x="80" y="568"/>
                </a:cubicBezTo>
                <a:cubicBezTo>
                  <a:pt x="160" y="640"/>
                  <a:pt x="440" y="648"/>
                  <a:pt x="512" y="568"/>
                </a:cubicBezTo>
                <a:cubicBezTo>
                  <a:pt x="584" y="488"/>
                  <a:pt x="536" y="176"/>
                  <a:pt x="512" y="88"/>
                </a:cubicBezTo>
                <a:cubicBezTo>
                  <a:pt x="488" y="0"/>
                  <a:pt x="392" y="48"/>
                  <a:pt x="368" y="4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charRg st="1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charRg st="1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charRg st="2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build="p"/>
      <p:bldP spid="25608" grpId="0" build="p"/>
      <p:bldP spid="25609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演示</Application>
  <PresentationFormat>全屏显示(4:3)</PresentationFormat>
  <Paragraphs>154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51</vt:i4>
      </vt:variant>
      <vt:variant>
        <vt:lpstr>幻灯片标题</vt:lpstr>
      </vt:variant>
      <vt:variant>
        <vt:i4>19</vt:i4>
      </vt:variant>
    </vt:vector>
  </HeadingPairs>
  <TitlesOfParts>
    <vt:vector size="82" baseType="lpstr">
      <vt:lpstr>Arial</vt:lpstr>
      <vt:lpstr>宋体</vt:lpstr>
      <vt:lpstr>Wingdings</vt:lpstr>
      <vt:lpstr>华文行楷</vt:lpstr>
      <vt:lpstr>华文楷体</vt:lpstr>
      <vt:lpstr>Times New Roman</vt:lpstr>
      <vt:lpstr>微软雅黑</vt:lpstr>
      <vt:lpstr>Arial Unicode MS</vt:lpstr>
      <vt:lpstr>隶书</vt:lpstr>
      <vt:lpstr>华文宋体</vt:lpstr>
      <vt:lpstr>华文隶书</vt:lpstr>
      <vt:lpstr>默认设计模板</vt:lpstr>
      <vt:lpstr>Equation.3</vt:lpstr>
      <vt:lpstr>Equation.3</vt:lpstr>
      <vt:lpstr>MSPhotoEd.3</vt:lpstr>
      <vt:lpstr>Equation.3</vt:lpstr>
      <vt:lpstr>Visio.Drawing.5</vt:lpstr>
      <vt:lpstr>Equation.3</vt:lpstr>
      <vt:lpstr>Equation.3</vt:lpstr>
      <vt:lpstr>Equation.3</vt:lpstr>
      <vt:lpstr>Equation.3</vt:lpstr>
      <vt:lpstr>MSPhotoEd.3</vt:lpstr>
      <vt:lpstr>Equation.3</vt:lpstr>
      <vt:lpstr>MSPhotoEd.3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MSPhotoEd.3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Equation.KSEE3</vt:lpstr>
      <vt:lpstr>MSPhotoEd.3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MSPhotoEd.3</vt:lpstr>
      <vt:lpstr>Equation.3</vt:lpstr>
      <vt:lpstr>MSPhotoEd.3</vt:lpstr>
      <vt:lpstr>MSPhotoEd.3</vt:lpstr>
      <vt:lpstr>Equation.3</vt:lpstr>
      <vt:lpstr>第八章 功率放大电路</vt:lpstr>
      <vt:lpstr>§8.1   概述</vt:lpstr>
      <vt:lpstr>一、功率放大电路研究的问题</vt:lpstr>
      <vt:lpstr>二、对功率放大电路的要求</vt:lpstr>
      <vt:lpstr>三、晶体管的工作方式</vt:lpstr>
      <vt:lpstr>四、功率放大电路的种类</vt:lpstr>
      <vt:lpstr>四、功率放大电路的种类</vt:lpstr>
      <vt:lpstr>乙类推挽电路</vt:lpstr>
      <vt:lpstr>2. OTL 电路    </vt:lpstr>
      <vt:lpstr>3.  OCL电路</vt:lpstr>
      <vt:lpstr>4. BTL 电路      </vt:lpstr>
      <vt:lpstr>几种电路的比较      </vt:lpstr>
      <vt:lpstr>§8.2  互补输出级的分析计算</vt:lpstr>
      <vt:lpstr>求解输出功率和效率的方法</vt:lpstr>
      <vt:lpstr>一、输出功率</vt:lpstr>
      <vt:lpstr>二、效率</vt:lpstr>
      <vt:lpstr>3. 晶体管的极限参数</vt:lpstr>
      <vt:lpstr>PowerPoint 演示文稿</vt:lpstr>
      <vt:lpstr>讨论一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/>
  <cp:lastModifiedBy>wangyx</cp:lastModifiedBy>
  <cp:revision>36</cp:revision>
  <dcterms:created xsi:type="dcterms:W3CDTF">2007-07-18T09:03:00Z</dcterms:created>
  <dcterms:modified xsi:type="dcterms:W3CDTF">2021-11-30T05:06:26Z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F70B17AC82854399A5FA1E9D3B298E5C</vt:lpwstr>
  </property>
</Properties>
</file>