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62" r:id="rId3"/>
    <p:sldId id="264" r:id="rId4"/>
    <p:sldId id="263" r:id="rId5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1D4E79"/>
    <a:srgbClr val="E7EAEC"/>
    <a:srgbClr val="C9D2DA"/>
    <a:srgbClr val="4679A7"/>
    <a:srgbClr val="89A0B6"/>
    <a:srgbClr val="F2F2F2"/>
    <a:srgbClr val="BCC4D3"/>
    <a:srgbClr val="B8CDE8"/>
    <a:srgbClr val="DCE1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96" autoAdjust="0"/>
    <p:restoredTop sz="94660"/>
  </p:normalViewPr>
  <p:slideViewPr>
    <p:cSldViewPr snapToGrid="0">
      <p:cViewPr varScale="1">
        <p:scale>
          <a:sx n="68" d="100"/>
          <a:sy n="68" d="100"/>
        </p:scale>
        <p:origin x="8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378D93-B2F5-414C-8B16-0FE8599C9B0D}" type="datetimeFigureOut">
              <a:rPr lang="zh-CN" altLang="en-US" smtClean="0"/>
              <a:t>2020/9/15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150F6-95C6-422D-8E88-741A4713E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324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150F6-95C6-422D-8E88-741A4713EC0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274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150F6-95C6-422D-8E88-741A4713EC0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680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150F6-95C6-422D-8E88-741A4713EC0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817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150F6-95C6-422D-8E88-741A4713EC0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499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1"/>
          <p:cNvGrpSpPr/>
          <p:nvPr/>
        </p:nvGrpSpPr>
        <p:grpSpPr>
          <a:xfrm>
            <a:off x="0" y="-458"/>
            <a:ext cx="6357650" cy="6858458"/>
            <a:chOff x="0" y="57408"/>
            <a:chExt cx="4661488" cy="5028685"/>
          </a:xfrm>
        </p:grpSpPr>
        <p:sp>
          <p:nvSpPr>
            <p:cNvPr id="26" name="Freeform 97"/>
            <p:cNvSpPr/>
            <p:nvPr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27" name="Freeform 98"/>
            <p:cNvSpPr/>
            <p:nvPr/>
          </p:nvSpPr>
          <p:spPr bwMode="auto">
            <a:xfrm>
              <a:off x="0" y="57408"/>
              <a:ext cx="3078251" cy="962103"/>
            </a:xfrm>
            <a:custGeom>
              <a:avLst/>
              <a:gdLst>
                <a:gd name="T0" fmla="*/ 2178 w 2582"/>
                <a:gd name="T1" fmla="*/ 0 h 807"/>
                <a:gd name="T2" fmla="*/ 0 w 2582"/>
                <a:gd name="T3" fmla="*/ 0 h 807"/>
                <a:gd name="T4" fmla="*/ 0 w 2582"/>
                <a:gd name="T5" fmla="*/ 807 h 807"/>
                <a:gd name="T6" fmla="*/ 2178 w 2582"/>
                <a:gd name="T7" fmla="*/ 807 h 807"/>
                <a:gd name="T8" fmla="*/ 2582 w 2582"/>
                <a:gd name="T9" fmla="*/ 404 h 807"/>
                <a:gd name="T10" fmla="*/ 2178 w 2582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82" h="807">
                  <a:moveTo>
                    <a:pt x="2178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2178" y="807"/>
                  </a:lnTo>
                  <a:lnTo>
                    <a:pt x="2582" y="404"/>
                  </a:lnTo>
                  <a:lnTo>
                    <a:pt x="2178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dirty="0"/>
            </a:p>
          </p:txBody>
        </p:sp>
        <p:sp>
          <p:nvSpPr>
            <p:cNvPr id="28" name="Freeform 99"/>
            <p:cNvSpPr/>
            <p:nvPr/>
          </p:nvSpPr>
          <p:spPr bwMode="auto">
            <a:xfrm>
              <a:off x="0" y="1074351"/>
              <a:ext cx="2063692" cy="962103"/>
            </a:xfrm>
            <a:custGeom>
              <a:avLst/>
              <a:gdLst>
                <a:gd name="T0" fmla="*/ 1327 w 1731"/>
                <a:gd name="T1" fmla="*/ 0 h 807"/>
                <a:gd name="T2" fmla="*/ 0 w 1731"/>
                <a:gd name="T3" fmla="*/ 0 h 807"/>
                <a:gd name="T4" fmla="*/ 0 w 1731"/>
                <a:gd name="T5" fmla="*/ 807 h 807"/>
                <a:gd name="T6" fmla="*/ 1327 w 1731"/>
                <a:gd name="T7" fmla="*/ 807 h 807"/>
                <a:gd name="T8" fmla="*/ 1731 w 1731"/>
                <a:gd name="T9" fmla="*/ 403 h 807"/>
                <a:gd name="T10" fmla="*/ 1327 w 1731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1327" y="807"/>
                  </a:lnTo>
                  <a:lnTo>
                    <a:pt x="1731" y="403"/>
                  </a:lnTo>
                  <a:lnTo>
                    <a:pt x="1327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29" name="Freeform 100"/>
            <p:cNvSpPr/>
            <p:nvPr/>
          </p:nvSpPr>
          <p:spPr bwMode="auto">
            <a:xfrm>
              <a:off x="0" y="2091295"/>
              <a:ext cx="1043172" cy="960910"/>
            </a:xfrm>
            <a:custGeom>
              <a:avLst/>
              <a:gdLst>
                <a:gd name="T0" fmla="*/ 471 w 875"/>
                <a:gd name="T1" fmla="*/ 0 h 806"/>
                <a:gd name="T2" fmla="*/ 0 w 875"/>
                <a:gd name="T3" fmla="*/ 0 h 806"/>
                <a:gd name="T4" fmla="*/ 0 w 875"/>
                <a:gd name="T5" fmla="*/ 806 h 806"/>
                <a:gd name="T6" fmla="*/ 471 w 875"/>
                <a:gd name="T7" fmla="*/ 806 h 806"/>
                <a:gd name="T8" fmla="*/ 875 w 875"/>
                <a:gd name="T9" fmla="*/ 403 h 806"/>
                <a:gd name="T10" fmla="*/ 471 w 875"/>
                <a:gd name="T11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6">
                  <a:moveTo>
                    <a:pt x="471" y="0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471" y="806"/>
                  </a:lnTo>
                  <a:lnTo>
                    <a:pt x="875" y="403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30" name="Freeform 101"/>
            <p:cNvSpPr/>
            <p:nvPr/>
          </p:nvSpPr>
          <p:spPr bwMode="auto">
            <a:xfrm>
              <a:off x="0" y="4123990"/>
              <a:ext cx="2063692" cy="962103"/>
            </a:xfrm>
            <a:custGeom>
              <a:avLst/>
              <a:gdLst>
                <a:gd name="T0" fmla="*/ 1327 w 1731"/>
                <a:gd name="T1" fmla="*/ 807 h 807"/>
                <a:gd name="T2" fmla="*/ 0 w 1731"/>
                <a:gd name="T3" fmla="*/ 807 h 807"/>
                <a:gd name="T4" fmla="*/ 0 w 1731"/>
                <a:gd name="T5" fmla="*/ 0 h 807"/>
                <a:gd name="T6" fmla="*/ 1327 w 1731"/>
                <a:gd name="T7" fmla="*/ 0 h 807"/>
                <a:gd name="T8" fmla="*/ 1731 w 1731"/>
                <a:gd name="T9" fmla="*/ 403 h 807"/>
                <a:gd name="T10" fmla="*/ 1327 w 1731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1327" y="0"/>
                  </a:lnTo>
                  <a:lnTo>
                    <a:pt x="1731" y="403"/>
                  </a:lnTo>
                  <a:lnTo>
                    <a:pt x="1327" y="807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1" name="Freeform 102"/>
            <p:cNvSpPr/>
            <p:nvPr/>
          </p:nvSpPr>
          <p:spPr bwMode="auto">
            <a:xfrm>
              <a:off x="0" y="3107047"/>
              <a:ext cx="1043172" cy="962103"/>
            </a:xfrm>
            <a:custGeom>
              <a:avLst/>
              <a:gdLst>
                <a:gd name="T0" fmla="*/ 471 w 875"/>
                <a:gd name="T1" fmla="*/ 807 h 807"/>
                <a:gd name="T2" fmla="*/ 0 w 875"/>
                <a:gd name="T3" fmla="*/ 807 h 807"/>
                <a:gd name="T4" fmla="*/ 0 w 875"/>
                <a:gd name="T5" fmla="*/ 0 h 807"/>
                <a:gd name="T6" fmla="*/ 471 w 875"/>
                <a:gd name="T7" fmla="*/ 0 h 807"/>
                <a:gd name="T8" fmla="*/ 875 w 875"/>
                <a:gd name="T9" fmla="*/ 404 h 807"/>
                <a:gd name="T10" fmla="*/ 471 w 875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7">
                  <a:moveTo>
                    <a:pt x="471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471" y="0"/>
                  </a:lnTo>
                  <a:lnTo>
                    <a:pt x="875" y="404"/>
                  </a:lnTo>
                  <a:lnTo>
                    <a:pt x="471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32" name="Freeform 103"/>
            <p:cNvSpPr/>
            <p:nvPr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A6A6A6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33" name="Freeform 104"/>
            <p:cNvSpPr/>
            <p:nvPr/>
          </p:nvSpPr>
          <p:spPr bwMode="auto">
            <a:xfrm>
              <a:off x="3700578" y="5860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D9D9D9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34" name="Freeform 105"/>
            <p:cNvSpPr/>
            <p:nvPr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806 w 806"/>
                <a:gd name="T5" fmla="*/ 0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35" name="Freeform 106"/>
            <p:cNvSpPr/>
            <p:nvPr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36" name="Freeform 107"/>
            <p:cNvSpPr/>
            <p:nvPr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0 w 806"/>
                <a:gd name="T5" fmla="*/ 807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37" name="Freeform 109"/>
            <p:cNvSpPr/>
            <p:nvPr/>
          </p:nvSpPr>
          <p:spPr bwMode="auto">
            <a:xfrm>
              <a:off x="2691890" y="4125183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8" name="Freeform 111"/>
            <p:cNvSpPr/>
            <p:nvPr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9" name="Freeform 112"/>
            <p:cNvSpPr/>
            <p:nvPr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BFBFB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40" name="Freeform 113"/>
            <p:cNvSpPr/>
            <p:nvPr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41" name="Freeform 114"/>
            <p:cNvSpPr/>
            <p:nvPr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42" name="Freeform 115"/>
            <p:cNvSpPr/>
            <p:nvPr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43" name="Freeform 117"/>
            <p:cNvSpPr/>
            <p:nvPr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44" name="Freeform 119"/>
            <p:cNvSpPr/>
            <p:nvPr/>
          </p:nvSpPr>
          <p:spPr bwMode="auto">
            <a:xfrm>
              <a:off x="644979" y="3108239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45" name="Freeform 120"/>
            <p:cNvSpPr/>
            <p:nvPr/>
          </p:nvSpPr>
          <p:spPr bwMode="auto">
            <a:xfrm>
              <a:off x="643786" y="3107047"/>
              <a:ext cx="962103" cy="962103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DBDBDB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grpSp>
          <p:nvGrpSpPr>
            <p:cNvPr id="46" name="그룹 89"/>
            <p:cNvGrpSpPr/>
            <p:nvPr/>
          </p:nvGrpSpPr>
          <p:grpSpPr>
            <a:xfrm>
              <a:off x="1328107" y="3390795"/>
              <a:ext cx="277782" cy="678360"/>
              <a:chOff x="1812925" y="4535488"/>
              <a:chExt cx="369888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60" name="Freeform 5"/>
              <p:cNvSpPr/>
              <p:nvPr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/>
              </a:p>
            </p:txBody>
          </p:sp>
          <p:sp>
            <p:nvSpPr>
              <p:cNvPr id="61" name="Freeform 7"/>
              <p:cNvSpPr/>
              <p:nvPr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/>
              </a:p>
            </p:txBody>
          </p:sp>
        </p:grpSp>
        <p:sp>
          <p:nvSpPr>
            <p:cNvPr id="47" name="Freeform 36"/>
            <p:cNvSpPr/>
            <p:nvPr/>
          </p:nvSpPr>
          <p:spPr bwMode="auto">
            <a:xfrm>
              <a:off x="3700578" y="192350"/>
              <a:ext cx="164523" cy="513837"/>
            </a:xfrm>
            <a:custGeom>
              <a:avLst/>
              <a:gdLst>
                <a:gd name="T0" fmla="*/ 0 w 138"/>
                <a:gd name="T1" fmla="*/ 0 h 431"/>
                <a:gd name="T2" fmla="*/ 0 w 138"/>
                <a:gd name="T3" fmla="*/ 85 h 431"/>
                <a:gd name="T4" fmla="*/ 0 w 138"/>
                <a:gd name="T5" fmla="*/ 85 h 431"/>
                <a:gd name="T6" fmla="*/ 15 w 138"/>
                <a:gd name="T7" fmla="*/ 96 h 431"/>
                <a:gd name="T8" fmla="*/ 27 w 138"/>
                <a:gd name="T9" fmla="*/ 110 h 431"/>
                <a:gd name="T10" fmla="*/ 38 w 138"/>
                <a:gd name="T11" fmla="*/ 124 h 431"/>
                <a:gd name="T12" fmla="*/ 47 w 138"/>
                <a:gd name="T13" fmla="*/ 141 h 431"/>
                <a:gd name="T14" fmla="*/ 56 w 138"/>
                <a:gd name="T15" fmla="*/ 158 h 431"/>
                <a:gd name="T16" fmla="*/ 61 w 138"/>
                <a:gd name="T17" fmla="*/ 177 h 431"/>
                <a:gd name="T18" fmla="*/ 64 w 138"/>
                <a:gd name="T19" fmla="*/ 195 h 431"/>
                <a:gd name="T20" fmla="*/ 65 w 138"/>
                <a:gd name="T21" fmla="*/ 215 h 431"/>
                <a:gd name="T22" fmla="*/ 65 w 138"/>
                <a:gd name="T23" fmla="*/ 215 h 431"/>
                <a:gd name="T24" fmla="*/ 64 w 138"/>
                <a:gd name="T25" fmla="*/ 235 h 431"/>
                <a:gd name="T26" fmla="*/ 61 w 138"/>
                <a:gd name="T27" fmla="*/ 254 h 431"/>
                <a:gd name="T28" fmla="*/ 56 w 138"/>
                <a:gd name="T29" fmla="*/ 272 h 431"/>
                <a:gd name="T30" fmla="*/ 47 w 138"/>
                <a:gd name="T31" fmla="*/ 290 h 431"/>
                <a:gd name="T32" fmla="*/ 38 w 138"/>
                <a:gd name="T33" fmla="*/ 305 h 431"/>
                <a:gd name="T34" fmla="*/ 27 w 138"/>
                <a:gd name="T35" fmla="*/ 321 h 431"/>
                <a:gd name="T36" fmla="*/ 15 w 138"/>
                <a:gd name="T37" fmla="*/ 333 h 431"/>
                <a:gd name="T38" fmla="*/ 0 w 138"/>
                <a:gd name="T39" fmla="*/ 346 h 431"/>
                <a:gd name="T40" fmla="*/ 0 w 138"/>
                <a:gd name="T41" fmla="*/ 431 h 431"/>
                <a:gd name="T42" fmla="*/ 0 w 138"/>
                <a:gd name="T43" fmla="*/ 431 h 431"/>
                <a:gd name="T44" fmla="*/ 15 w 138"/>
                <a:gd name="T45" fmla="*/ 423 h 431"/>
                <a:gd name="T46" fmla="*/ 30 w 138"/>
                <a:gd name="T47" fmla="*/ 414 h 431"/>
                <a:gd name="T48" fmla="*/ 43 w 138"/>
                <a:gd name="T49" fmla="*/ 405 h 431"/>
                <a:gd name="T50" fmla="*/ 57 w 138"/>
                <a:gd name="T51" fmla="*/ 394 h 431"/>
                <a:gd name="T52" fmla="*/ 68 w 138"/>
                <a:gd name="T53" fmla="*/ 384 h 431"/>
                <a:gd name="T54" fmla="*/ 80 w 138"/>
                <a:gd name="T55" fmla="*/ 371 h 431"/>
                <a:gd name="T56" fmla="*/ 90 w 138"/>
                <a:gd name="T57" fmla="*/ 359 h 431"/>
                <a:gd name="T58" fmla="*/ 100 w 138"/>
                <a:gd name="T59" fmla="*/ 345 h 431"/>
                <a:gd name="T60" fmla="*/ 109 w 138"/>
                <a:gd name="T61" fmla="*/ 330 h 431"/>
                <a:gd name="T62" fmla="*/ 116 w 138"/>
                <a:gd name="T63" fmla="*/ 316 h 431"/>
                <a:gd name="T64" fmla="*/ 123 w 138"/>
                <a:gd name="T65" fmla="*/ 300 h 431"/>
                <a:gd name="T66" fmla="*/ 128 w 138"/>
                <a:gd name="T67" fmla="*/ 283 h 431"/>
                <a:gd name="T68" fmla="*/ 133 w 138"/>
                <a:gd name="T69" fmla="*/ 268 h 431"/>
                <a:gd name="T70" fmla="*/ 136 w 138"/>
                <a:gd name="T71" fmla="*/ 250 h 431"/>
                <a:gd name="T72" fmla="*/ 138 w 138"/>
                <a:gd name="T73" fmla="*/ 233 h 431"/>
                <a:gd name="T74" fmla="*/ 138 w 138"/>
                <a:gd name="T75" fmla="*/ 215 h 431"/>
                <a:gd name="T76" fmla="*/ 138 w 138"/>
                <a:gd name="T77" fmla="*/ 215 h 431"/>
                <a:gd name="T78" fmla="*/ 138 w 138"/>
                <a:gd name="T79" fmla="*/ 198 h 431"/>
                <a:gd name="T80" fmla="*/ 136 w 138"/>
                <a:gd name="T81" fmla="*/ 180 h 431"/>
                <a:gd name="T82" fmla="*/ 133 w 138"/>
                <a:gd name="T83" fmla="*/ 163 h 431"/>
                <a:gd name="T84" fmla="*/ 128 w 138"/>
                <a:gd name="T85" fmla="*/ 146 h 431"/>
                <a:gd name="T86" fmla="*/ 123 w 138"/>
                <a:gd name="T87" fmla="*/ 131 h 431"/>
                <a:gd name="T88" fmla="*/ 116 w 138"/>
                <a:gd name="T89" fmla="*/ 115 h 431"/>
                <a:gd name="T90" fmla="*/ 109 w 138"/>
                <a:gd name="T91" fmla="*/ 100 h 431"/>
                <a:gd name="T92" fmla="*/ 100 w 138"/>
                <a:gd name="T93" fmla="*/ 86 h 431"/>
                <a:gd name="T94" fmla="*/ 90 w 138"/>
                <a:gd name="T95" fmla="*/ 72 h 431"/>
                <a:gd name="T96" fmla="*/ 80 w 138"/>
                <a:gd name="T97" fmla="*/ 60 h 431"/>
                <a:gd name="T98" fmla="*/ 68 w 138"/>
                <a:gd name="T99" fmla="*/ 47 h 431"/>
                <a:gd name="T100" fmla="*/ 57 w 138"/>
                <a:gd name="T101" fmla="*/ 36 h 431"/>
                <a:gd name="T102" fmla="*/ 43 w 138"/>
                <a:gd name="T103" fmla="*/ 25 h 431"/>
                <a:gd name="T104" fmla="*/ 30 w 138"/>
                <a:gd name="T105" fmla="*/ 16 h 431"/>
                <a:gd name="T106" fmla="*/ 15 w 138"/>
                <a:gd name="T107" fmla="*/ 7 h 431"/>
                <a:gd name="T108" fmla="*/ 0 w 138"/>
                <a:gd name="T10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8" h="431">
                  <a:moveTo>
                    <a:pt x="0" y="0"/>
                  </a:moveTo>
                  <a:lnTo>
                    <a:pt x="0" y="85"/>
                  </a:lnTo>
                  <a:lnTo>
                    <a:pt x="0" y="85"/>
                  </a:lnTo>
                  <a:lnTo>
                    <a:pt x="15" y="96"/>
                  </a:lnTo>
                  <a:lnTo>
                    <a:pt x="27" y="110"/>
                  </a:lnTo>
                  <a:lnTo>
                    <a:pt x="38" y="124"/>
                  </a:lnTo>
                  <a:lnTo>
                    <a:pt x="47" y="141"/>
                  </a:lnTo>
                  <a:lnTo>
                    <a:pt x="56" y="158"/>
                  </a:lnTo>
                  <a:lnTo>
                    <a:pt x="61" y="177"/>
                  </a:lnTo>
                  <a:lnTo>
                    <a:pt x="64" y="195"/>
                  </a:lnTo>
                  <a:lnTo>
                    <a:pt x="65" y="215"/>
                  </a:lnTo>
                  <a:lnTo>
                    <a:pt x="65" y="215"/>
                  </a:lnTo>
                  <a:lnTo>
                    <a:pt x="64" y="235"/>
                  </a:lnTo>
                  <a:lnTo>
                    <a:pt x="61" y="254"/>
                  </a:lnTo>
                  <a:lnTo>
                    <a:pt x="56" y="272"/>
                  </a:lnTo>
                  <a:lnTo>
                    <a:pt x="47" y="290"/>
                  </a:lnTo>
                  <a:lnTo>
                    <a:pt x="38" y="305"/>
                  </a:lnTo>
                  <a:lnTo>
                    <a:pt x="27" y="321"/>
                  </a:lnTo>
                  <a:lnTo>
                    <a:pt x="15" y="333"/>
                  </a:lnTo>
                  <a:lnTo>
                    <a:pt x="0" y="34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15" y="423"/>
                  </a:lnTo>
                  <a:lnTo>
                    <a:pt x="30" y="414"/>
                  </a:lnTo>
                  <a:lnTo>
                    <a:pt x="43" y="405"/>
                  </a:lnTo>
                  <a:lnTo>
                    <a:pt x="57" y="394"/>
                  </a:lnTo>
                  <a:lnTo>
                    <a:pt x="68" y="384"/>
                  </a:lnTo>
                  <a:lnTo>
                    <a:pt x="80" y="371"/>
                  </a:lnTo>
                  <a:lnTo>
                    <a:pt x="90" y="359"/>
                  </a:lnTo>
                  <a:lnTo>
                    <a:pt x="100" y="345"/>
                  </a:lnTo>
                  <a:lnTo>
                    <a:pt x="109" y="330"/>
                  </a:lnTo>
                  <a:lnTo>
                    <a:pt x="116" y="316"/>
                  </a:lnTo>
                  <a:lnTo>
                    <a:pt x="123" y="300"/>
                  </a:lnTo>
                  <a:lnTo>
                    <a:pt x="128" y="283"/>
                  </a:lnTo>
                  <a:lnTo>
                    <a:pt x="133" y="268"/>
                  </a:lnTo>
                  <a:lnTo>
                    <a:pt x="136" y="250"/>
                  </a:lnTo>
                  <a:lnTo>
                    <a:pt x="138" y="233"/>
                  </a:lnTo>
                  <a:lnTo>
                    <a:pt x="138" y="215"/>
                  </a:lnTo>
                  <a:lnTo>
                    <a:pt x="138" y="215"/>
                  </a:lnTo>
                  <a:lnTo>
                    <a:pt x="138" y="198"/>
                  </a:lnTo>
                  <a:lnTo>
                    <a:pt x="136" y="180"/>
                  </a:lnTo>
                  <a:lnTo>
                    <a:pt x="133" y="163"/>
                  </a:lnTo>
                  <a:lnTo>
                    <a:pt x="128" y="146"/>
                  </a:lnTo>
                  <a:lnTo>
                    <a:pt x="123" y="131"/>
                  </a:lnTo>
                  <a:lnTo>
                    <a:pt x="116" y="115"/>
                  </a:lnTo>
                  <a:lnTo>
                    <a:pt x="109" y="100"/>
                  </a:lnTo>
                  <a:lnTo>
                    <a:pt x="100" y="86"/>
                  </a:lnTo>
                  <a:lnTo>
                    <a:pt x="90" y="72"/>
                  </a:lnTo>
                  <a:lnTo>
                    <a:pt x="80" y="60"/>
                  </a:lnTo>
                  <a:lnTo>
                    <a:pt x="68" y="47"/>
                  </a:lnTo>
                  <a:lnTo>
                    <a:pt x="57" y="36"/>
                  </a:lnTo>
                  <a:lnTo>
                    <a:pt x="43" y="25"/>
                  </a:lnTo>
                  <a:lnTo>
                    <a:pt x="30" y="16"/>
                  </a:lnTo>
                  <a:lnTo>
                    <a:pt x="15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D0D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48" name="Freeform 38"/>
            <p:cNvSpPr/>
            <p:nvPr/>
          </p:nvSpPr>
          <p:spPr bwMode="auto">
            <a:xfrm>
              <a:off x="3195087" y="168988"/>
              <a:ext cx="450650" cy="656901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rgbClr val="0D0D0D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49" name="Freeform 42"/>
            <p:cNvSpPr/>
            <p:nvPr/>
          </p:nvSpPr>
          <p:spPr bwMode="auto">
            <a:xfrm>
              <a:off x="2435657" y="1327973"/>
              <a:ext cx="194328" cy="664054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rgbClr val="0D0D0D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50" name="Freeform 46"/>
            <p:cNvSpPr/>
            <p:nvPr/>
          </p:nvSpPr>
          <p:spPr bwMode="auto">
            <a:xfrm>
              <a:off x="2430888" y="4684322"/>
              <a:ext cx="199097" cy="323086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0D0D0D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51" name="Freeform 118"/>
            <p:cNvSpPr/>
            <p:nvPr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grpSp>
          <p:nvGrpSpPr>
            <p:cNvPr id="52" name="그룹 122"/>
            <p:cNvGrpSpPr/>
            <p:nvPr/>
          </p:nvGrpSpPr>
          <p:grpSpPr>
            <a:xfrm>
              <a:off x="1659537" y="3390790"/>
              <a:ext cx="305202" cy="678359"/>
              <a:chOff x="2209800" y="4519614"/>
              <a:chExt cx="406400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58" name="Freeform 9"/>
              <p:cNvSpPr/>
              <p:nvPr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/>
              </a:p>
            </p:txBody>
          </p:sp>
          <p:sp>
            <p:nvSpPr>
              <p:cNvPr id="59" name="Freeform 11"/>
              <p:cNvSpPr/>
              <p:nvPr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/>
              </a:p>
            </p:txBody>
          </p:sp>
        </p:grpSp>
        <p:sp>
          <p:nvSpPr>
            <p:cNvPr id="53" name="Freeform 110"/>
            <p:cNvSpPr/>
            <p:nvPr/>
          </p:nvSpPr>
          <p:spPr bwMode="auto">
            <a:xfrm>
              <a:off x="2684826" y="4123990"/>
              <a:ext cx="960910" cy="960910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54" name="Freeform 43"/>
            <p:cNvSpPr>
              <a:spLocks noEditPoints="1"/>
            </p:cNvSpPr>
            <p:nvPr/>
          </p:nvSpPr>
          <p:spPr bwMode="auto">
            <a:xfrm>
              <a:off x="2684826" y="4425020"/>
              <a:ext cx="299242" cy="473302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D0D0D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55" name="Freeform 116"/>
            <p:cNvSpPr/>
            <p:nvPr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1F4E79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dirty="0"/>
            </a:p>
          </p:txBody>
        </p:sp>
        <p:sp>
          <p:nvSpPr>
            <p:cNvPr id="56" name="Freeform 108"/>
            <p:cNvSpPr/>
            <p:nvPr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1F4E79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57" name="Freeform 40"/>
            <p:cNvSpPr/>
            <p:nvPr/>
          </p:nvSpPr>
          <p:spPr bwMode="auto">
            <a:xfrm>
              <a:off x="2684826" y="1327973"/>
              <a:ext cx="194328" cy="664054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D0D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451179" y="1390003"/>
            <a:ext cx="6709950" cy="4093085"/>
            <a:chOff x="3451179" y="1390003"/>
            <a:chExt cx="6709950" cy="4093085"/>
          </a:xfrm>
        </p:grpSpPr>
        <p:sp>
          <p:nvSpPr>
            <p:cNvPr id="16" name="矩形 15"/>
            <p:cNvSpPr/>
            <p:nvPr/>
          </p:nvSpPr>
          <p:spPr>
            <a:xfrm>
              <a:off x="3676029" y="1390003"/>
              <a:ext cx="6260250" cy="3916811"/>
            </a:xfrm>
            <a:prstGeom prst="rect">
              <a:avLst/>
            </a:prstGeom>
            <a:noFill/>
            <a:ln w="38100">
              <a:solidFill>
                <a:srgbClr val="4679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3451179" y="5295127"/>
              <a:ext cx="6709950" cy="187961"/>
            </a:xfrm>
            <a:prstGeom prst="rect">
              <a:avLst/>
            </a:prstGeom>
            <a:solidFill>
              <a:srgbClr val="4679A7"/>
            </a:solidFill>
            <a:ln>
              <a:solidFill>
                <a:srgbClr val="758EA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88" name="矩形 87"/>
          <p:cNvSpPr/>
          <p:nvPr/>
        </p:nvSpPr>
        <p:spPr>
          <a:xfrm>
            <a:off x="9391691" y="2356996"/>
            <a:ext cx="1089175" cy="172705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7995490" y="5065282"/>
            <a:ext cx="539725" cy="228777"/>
          </a:xfrm>
          <a:prstGeom prst="rect">
            <a:avLst/>
          </a:prstGeom>
          <a:solidFill>
            <a:srgbClr val="333F50"/>
          </a:solidFill>
          <a:ln>
            <a:solidFill>
              <a:srgbClr val="758E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7" name="图片 8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26787" y="1405834"/>
            <a:ext cx="3955698" cy="3955698"/>
          </a:xfrm>
          <a:prstGeom prst="rect">
            <a:avLst/>
          </a:prstGeom>
        </p:spPr>
      </p:pic>
      <p:grpSp>
        <p:nvGrpSpPr>
          <p:cNvPr id="92" name="组合 91"/>
          <p:cNvGrpSpPr/>
          <p:nvPr/>
        </p:nvGrpSpPr>
        <p:grpSpPr>
          <a:xfrm>
            <a:off x="9486462" y="4188708"/>
            <a:ext cx="2713101" cy="2722017"/>
            <a:chOff x="9486462" y="4188708"/>
            <a:chExt cx="2713101" cy="2722017"/>
          </a:xfrm>
        </p:grpSpPr>
        <p:sp>
          <p:nvSpPr>
            <p:cNvPr id="89" name="Freeform 109"/>
            <p:cNvSpPr/>
            <p:nvPr/>
          </p:nvSpPr>
          <p:spPr bwMode="auto">
            <a:xfrm>
              <a:off x="10881446" y="5600171"/>
              <a:ext cx="1310554" cy="1310554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90" name="Freeform 111"/>
            <p:cNvSpPr/>
            <p:nvPr/>
          </p:nvSpPr>
          <p:spPr bwMode="auto">
            <a:xfrm>
              <a:off x="9486462" y="5598544"/>
              <a:ext cx="1310554" cy="1310554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91" name="Freeform 111"/>
            <p:cNvSpPr/>
            <p:nvPr/>
          </p:nvSpPr>
          <p:spPr bwMode="auto">
            <a:xfrm>
              <a:off x="10889009" y="4188708"/>
              <a:ext cx="1310554" cy="1310554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pic>
        <p:nvPicPr>
          <p:cNvPr id="108" name="图片 107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61441">
            <a:off x="8910505" y="4930780"/>
            <a:ext cx="424037" cy="628940"/>
          </a:xfrm>
          <a:prstGeom prst="rect">
            <a:avLst/>
          </a:prstGeom>
          <a:ln>
            <a:noFill/>
          </a:ln>
        </p:spPr>
      </p:pic>
      <p:sp>
        <p:nvSpPr>
          <p:cNvPr id="110" name="文本框 109"/>
          <p:cNvSpPr txBox="1"/>
          <p:nvPr/>
        </p:nvSpPr>
        <p:spPr>
          <a:xfrm>
            <a:off x="7773792" y="3792830"/>
            <a:ext cx="16107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熊波涛</a:t>
            </a:r>
          </a:p>
        </p:txBody>
      </p:sp>
      <p:sp>
        <p:nvSpPr>
          <p:cNvPr id="111" name="文本框 110"/>
          <p:cNvSpPr txBox="1"/>
          <p:nvPr/>
        </p:nvSpPr>
        <p:spPr>
          <a:xfrm>
            <a:off x="7363630" y="4265064"/>
            <a:ext cx="2107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sz="1600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年秋季学期</a:t>
            </a:r>
            <a:endParaRPr lang="zh-CN" altLang="en-US" sz="1600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标题 1"/>
          <p:cNvSpPr>
            <a:spLocks noGrp="1"/>
          </p:cNvSpPr>
          <p:nvPr>
            <p:ph type="ctrTitle" idx="4294967295" hasCustomPrompt="1"/>
          </p:nvPr>
        </p:nvSpPr>
        <p:spPr>
          <a:xfrm>
            <a:off x="4950086" y="2344175"/>
            <a:ext cx="5144818" cy="128875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r">
              <a:defRPr sz="3600">
                <a:solidFill>
                  <a:schemeClr val="tx2"/>
                </a:solidFill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4800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zh-CN" altLang="en-US" sz="4800" b="1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机组成原理</a:t>
            </a:r>
            <a:endParaRPr lang="zh-CN" altLang="en-US" sz="4800" b="1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872" y="1465380"/>
            <a:ext cx="3439480" cy="1029136"/>
          </a:xfrm>
          <a:prstGeom prst="rect">
            <a:avLst/>
          </a:prstGeom>
        </p:spPr>
      </p:pic>
      <p:sp>
        <p:nvSpPr>
          <p:cNvPr id="62" name="文本框 61"/>
          <p:cNvSpPr txBox="1"/>
          <p:nvPr/>
        </p:nvSpPr>
        <p:spPr>
          <a:xfrm>
            <a:off x="4825872" y="6482756"/>
            <a:ext cx="7256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讲义内容来自国内外多所大学讲义拼接，未授权，未引用，勿传播，勿商用。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743088"/>
            <a:ext cx="1540920" cy="6660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직사각형 45"/>
          <p:cNvSpPr/>
          <p:nvPr/>
        </p:nvSpPr>
        <p:spPr>
          <a:xfrm>
            <a:off x="1540920" y="660031"/>
            <a:ext cx="10650252" cy="87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420418" y="136811"/>
            <a:ext cx="4407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705" lvl="0"/>
            <a:r>
              <a:rPr lang="zh-CN" altLang="en-US" sz="2800" b="1" spc="300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教学计划</a:t>
            </a:r>
            <a:endParaRPr lang="zh-CN" altLang="en-US" sz="2800" b="1" spc="300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0" y="0"/>
            <a:ext cx="1376624" cy="1371254"/>
            <a:chOff x="0" y="0"/>
            <a:chExt cx="1376624" cy="1371254"/>
          </a:xfrm>
        </p:grpSpPr>
        <p:sp>
          <p:nvSpPr>
            <p:cNvPr id="8" name="Freeform 113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9" name="Freeform 114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" name="Freeform 115"/>
            <p:cNvSpPr/>
            <p:nvPr/>
          </p:nvSpPr>
          <p:spPr bwMode="auto">
            <a:xfrm>
              <a:off x="704012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1" name="Freeform 117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12" name="Freeform 120"/>
            <p:cNvSpPr/>
            <p:nvPr/>
          </p:nvSpPr>
          <p:spPr bwMode="auto">
            <a:xfrm>
              <a:off x="0" y="704426"/>
              <a:ext cx="666828" cy="666828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3" name="Freeform 118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14" name="Freeform 118"/>
            <p:cNvSpPr/>
            <p:nvPr/>
          </p:nvSpPr>
          <p:spPr bwMode="auto">
            <a:xfrm flipV="1">
              <a:off x="710623" y="0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pic>
        <p:nvPicPr>
          <p:cNvPr id="25" name="图片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132" y="13554"/>
            <a:ext cx="2340040" cy="70017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2377100" y="1183251"/>
            <a:ext cx="800089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705" lvl="0"/>
            <a:r>
              <a:rPr lang="zh-CN" altLang="en-US" sz="2800" b="1" spc="3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第一模块：绪论</a:t>
            </a:r>
            <a:endParaRPr lang="en-US" altLang="zh-CN" sz="2800" b="1" spc="3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79705"/>
            <a:r>
              <a:rPr lang="zh-CN" altLang="en-US" sz="2800" b="1" spc="3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补充</a:t>
            </a:r>
            <a:r>
              <a:rPr lang="zh-CN" altLang="en-US" sz="2800" b="1" spc="3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      </a:t>
            </a:r>
            <a:r>
              <a:rPr lang="en-US" altLang="zh-CN" sz="28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VLSI</a:t>
            </a:r>
            <a:r>
              <a:rPr lang="zh-CN" altLang="en-US" sz="2800" b="1" spc="3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基础</a:t>
            </a:r>
            <a:endParaRPr lang="zh-CN" altLang="en-US" sz="2800" b="1" spc="3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79705"/>
            <a:r>
              <a:rPr lang="zh-CN" altLang="en-US" sz="2800" b="1" spc="3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第二模块</a:t>
            </a:r>
            <a:r>
              <a:rPr lang="zh-CN" altLang="en-US" sz="2800" b="1" spc="3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：运算系统</a:t>
            </a:r>
            <a:endParaRPr lang="zh-CN" altLang="en-US" sz="2800" b="1" spc="3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79705"/>
            <a:r>
              <a:rPr lang="zh-CN" altLang="en-US" sz="2800" b="1" spc="3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补充：</a:t>
            </a:r>
            <a:r>
              <a:rPr lang="zh-CN" altLang="en-US" sz="2800" b="1" spc="3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spc="3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400" b="1" spc="3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altLang="en-US" sz="1100" b="1" spc="3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spc="3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大作业</a:t>
            </a:r>
            <a:r>
              <a:rPr lang="en-US" altLang="zh-CN" sz="2800" b="1" spc="3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</a:p>
          <a:p>
            <a:pPr marL="179705"/>
            <a:r>
              <a:rPr lang="zh-CN" altLang="en-US" sz="2800" b="1" spc="3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第三</a:t>
            </a:r>
            <a:r>
              <a:rPr lang="zh-CN" altLang="en-US" sz="2800" b="1" spc="3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模块</a:t>
            </a:r>
            <a:r>
              <a:rPr lang="zh-CN" altLang="en-US" sz="2800" b="1" spc="3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：存储系统（</a:t>
            </a:r>
            <a:r>
              <a:rPr lang="zh-CN" altLang="en-US" sz="2800" b="1" spc="3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重点</a:t>
            </a:r>
            <a:r>
              <a:rPr lang="zh-CN" altLang="en-US" sz="2800" b="1" spc="3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zh-CN" altLang="en-US" sz="2800" b="1" spc="3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79705" lvl="0"/>
            <a:r>
              <a:rPr lang="zh-CN" altLang="en-US" sz="2800" b="1" spc="3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补充</a:t>
            </a:r>
            <a:r>
              <a:rPr lang="zh-CN" altLang="en-US" sz="2800" b="1" spc="300" dirty="0" smtClean="0">
                <a:solidFill>
                  <a:srgbClr val="1F4E7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  </a:t>
            </a:r>
            <a:r>
              <a:rPr lang="zh-CN" altLang="en-US" sz="2400" b="1" spc="300" dirty="0" smtClean="0">
                <a:solidFill>
                  <a:srgbClr val="1F4E7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zh-CN" altLang="en-US" sz="2800" b="1" spc="3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大作业</a:t>
            </a:r>
            <a:r>
              <a:rPr lang="en-US" altLang="zh-CN" sz="2800" b="1" spc="3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</a:p>
          <a:p>
            <a:pPr marL="179705" lvl="0"/>
            <a:r>
              <a:rPr lang="zh-CN" altLang="en-US" sz="2800" b="1" spc="3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第四</a:t>
            </a:r>
            <a:r>
              <a:rPr lang="zh-CN" altLang="en-US" sz="2800" b="1" spc="3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模块</a:t>
            </a:r>
            <a:r>
              <a:rPr lang="zh-CN" altLang="en-US" sz="2800" b="1" spc="3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：指令系统（重点）</a:t>
            </a:r>
            <a:endParaRPr lang="en-US" altLang="zh-CN" sz="2800" b="1" spc="300" dirty="0" smtClean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79705"/>
            <a:r>
              <a:rPr lang="zh-CN" altLang="en-US" sz="2800" b="1" spc="3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第五</a:t>
            </a:r>
            <a:r>
              <a:rPr lang="zh-CN" altLang="en-US" sz="2800" b="1" spc="3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模块</a:t>
            </a:r>
            <a:r>
              <a:rPr lang="zh-CN" altLang="en-US" sz="2800" b="1" spc="3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：中央处理器（重点）</a:t>
            </a:r>
            <a:endParaRPr lang="en-US" altLang="zh-CN" sz="2800" b="1" spc="300" dirty="0" smtClean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79705" lvl="0"/>
            <a:r>
              <a:rPr lang="zh-CN" altLang="en-US" sz="2800" b="1" spc="3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补充：      大作业</a:t>
            </a:r>
            <a:r>
              <a:rPr lang="en-US" altLang="zh-CN" sz="2800" b="1" spc="3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</a:p>
          <a:p>
            <a:pPr marL="179705" lvl="0"/>
            <a:r>
              <a:rPr lang="zh-CN" altLang="en-US" sz="2800" b="1" spc="3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第六模块：</a:t>
            </a:r>
            <a:r>
              <a:rPr lang="zh-CN" altLang="en-US" sz="2800" b="1" spc="3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基于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ARM Cortex-M</a:t>
            </a:r>
            <a:r>
              <a:rPr lang="zh-CN" altLang="en-US" sz="2800" b="1" spc="3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SoC</a:t>
            </a:r>
            <a:r>
              <a:rPr lang="zh-CN" altLang="en-US" sz="2800" b="1" spc="3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设计</a:t>
            </a:r>
            <a:endParaRPr lang="en-US" altLang="zh-CN" sz="2800" b="1" spc="3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79705" lvl="0"/>
            <a:r>
              <a:rPr lang="zh-CN" altLang="en-US" sz="2800" b="1" spc="3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补充：  </a:t>
            </a:r>
            <a:r>
              <a:rPr lang="zh-CN" altLang="en-US" sz="2000" b="1" spc="3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zh-CN" altLang="en-US" sz="2800" b="1" spc="3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前沿进展</a:t>
            </a:r>
            <a:endParaRPr lang="en-US" altLang="zh-CN" sz="2800" b="1" spc="300" dirty="0" smtClean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743088"/>
            <a:ext cx="1540920" cy="6660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직사각형 45"/>
          <p:cNvSpPr/>
          <p:nvPr/>
        </p:nvSpPr>
        <p:spPr>
          <a:xfrm>
            <a:off x="1540920" y="660031"/>
            <a:ext cx="10650252" cy="87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420418" y="136811"/>
            <a:ext cx="4407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705" lvl="0"/>
            <a:r>
              <a:rPr lang="zh-CN" altLang="en-US" sz="2800" b="1" spc="300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参考资料</a:t>
            </a:r>
            <a:endParaRPr lang="zh-CN" altLang="en-US" sz="2800" b="1" spc="300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0" y="0"/>
            <a:ext cx="1376624" cy="1371254"/>
            <a:chOff x="0" y="0"/>
            <a:chExt cx="1376624" cy="1371254"/>
          </a:xfrm>
        </p:grpSpPr>
        <p:sp>
          <p:nvSpPr>
            <p:cNvPr id="8" name="Freeform 113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9" name="Freeform 114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" name="Freeform 115"/>
            <p:cNvSpPr/>
            <p:nvPr/>
          </p:nvSpPr>
          <p:spPr bwMode="auto">
            <a:xfrm>
              <a:off x="704012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1" name="Freeform 117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12" name="Freeform 120"/>
            <p:cNvSpPr/>
            <p:nvPr/>
          </p:nvSpPr>
          <p:spPr bwMode="auto">
            <a:xfrm>
              <a:off x="0" y="704426"/>
              <a:ext cx="666828" cy="666828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3" name="Freeform 118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14" name="Freeform 118"/>
            <p:cNvSpPr/>
            <p:nvPr/>
          </p:nvSpPr>
          <p:spPr bwMode="auto">
            <a:xfrm flipV="1">
              <a:off x="710623" y="0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pic>
        <p:nvPicPr>
          <p:cNvPr id="25" name="图片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132" y="13554"/>
            <a:ext cx="2340040" cy="70017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931742" y="5473005"/>
            <a:ext cx="106653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705" lvl="0"/>
            <a:r>
              <a:rPr lang="zh-CN" altLang="en-US" sz="2800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电子版分享</a:t>
            </a:r>
            <a:r>
              <a:rPr lang="zh-CN" altLang="en-US" sz="28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链接</a:t>
            </a:r>
            <a:r>
              <a:rPr lang="en-US" altLang="zh-CN" sz="28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http://pan.dlut.edu.cn/share?id=zmtrsdskj8ms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9705" lvl="0"/>
            <a:endParaRPr lang="zh-CN" altLang="en-US" sz="2800" b="1" spc="300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28" r="12050" b="4324"/>
          <a:stretch/>
        </p:blipFill>
        <p:spPr>
          <a:xfrm>
            <a:off x="1661422" y="743088"/>
            <a:ext cx="9538560" cy="460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4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743088"/>
            <a:ext cx="1540920" cy="6660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직사각형 45"/>
          <p:cNvSpPr/>
          <p:nvPr/>
        </p:nvSpPr>
        <p:spPr>
          <a:xfrm>
            <a:off x="1540920" y="660031"/>
            <a:ext cx="10650252" cy="87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0" y="0"/>
            <a:ext cx="1376624" cy="1371254"/>
            <a:chOff x="0" y="0"/>
            <a:chExt cx="1376624" cy="1371254"/>
          </a:xfrm>
        </p:grpSpPr>
        <p:sp>
          <p:nvSpPr>
            <p:cNvPr id="8" name="Freeform 113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9" name="Freeform 114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" name="Freeform 115"/>
            <p:cNvSpPr/>
            <p:nvPr/>
          </p:nvSpPr>
          <p:spPr bwMode="auto">
            <a:xfrm>
              <a:off x="704012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1" name="Freeform 117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12" name="Freeform 120"/>
            <p:cNvSpPr/>
            <p:nvPr/>
          </p:nvSpPr>
          <p:spPr bwMode="auto">
            <a:xfrm>
              <a:off x="0" y="704426"/>
              <a:ext cx="666828" cy="666828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3" name="Freeform 118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14" name="Freeform 118"/>
            <p:cNvSpPr/>
            <p:nvPr/>
          </p:nvSpPr>
          <p:spPr bwMode="auto">
            <a:xfrm flipV="1">
              <a:off x="710623" y="0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pic>
        <p:nvPicPr>
          <p:cNvPr id="25" name="图片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132" y="13554"/>
            <a:ext cx="2340040" cy="70017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7399185" y="2939170"/>
            <a:ext cx="6509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705" lvl="0"/>
            <a:endParaRPr lang="zh-CN" altLang="en-US" sz="2800" b="1" spc="300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109735" y="1037840"/>
            <a:ext cx="65093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705" lvl="0"/>
            <a:r>
              <a:rPr lang="zh-CN" altLang="en-US" sz="2800" b="1" spc="300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上课</a:t>
            </a:r>
            <a:r>
              <a:rPr lang="zh-CN" altLang="en-US" sz="2800" b="1" spc="300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时间：</a:t>
            </a:r>
            <a:endParaRPr lang="en-US" altLang="zh-CN" sz="2800" b="1" spc="300" dirty="0" smtClean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9705" lvl="0"/>
            <a:r>
              <a:rPr lang="en-US" altLang="zh-CN" sz="2800" b="1" spc="300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spc="300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200" b="1" spc="300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spc="300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周三：</a:t>
            </a:r>
            <a:r>
              <a:rPr lang="en-US" altLang="zh-CN" sz="2800" b="1" spc="300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09:50~11:25 A-101  </a:t>
            </a:r>
          </a:p>
          <a:p>
            <a:pPr marL="179705" lvl="0"/>
            <a:r>
              <a:rPr lang="en-US" altLang="zh-CN" sz="1200" b="1" spc="300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b="1" spc="300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800" b="1" spc="300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spc="300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周五：</a:t>
            </a:r>
            <a:r>
              <a:rPr lang="en-US" altLang="zh-CN" sz="2800" b="1" spc="300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15:10~16:45 </a:t>
            </a:r>
            <a:r>
              <a:rPr lang="en-US" altLang="zh-CN" sz="2800" b="1" spc="300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A-101</a:t>
            </a:r>
            <a:endParaRPr lang="zh-CN" altLang="en-US" sz="2800" b="1" spc="300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109734" y="2713545"/>
            <a:ext cx="77413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705" lvl="0"/>
            <a:r>
              <a:rPr lang="zh-CN" altLang="en-US" sz="2800" b="1" spc="300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答疑</a:t>
            </a:r>
            <a:r>
              <a:rPr lang="zh-CN" altLang="en-US" sz="2800" b="1" spc="300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时间：</a:t>
            </a:r>
            <a:endParaRPr lang="en-US" altLang="zh-CN" sz="2800" b="1" spc="300" dirty="0" smtClean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9705" lvl="0"/>
            <a:r>
              <a:rPr lang="en-US" altLang="zh-CN" sz="2800" b="1" spc="300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spc="300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200" b="1" spc="300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spc="300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周三下午 </a:t>
            </a:r>
            <a:r>
              <a:rPr lang="zh-CN" altLang="en-US" sz="2800" b="1" spc="300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开发区</a:t>
            </a:r>
            <a:r>
              <a:rPr lang="zh-CN" altLang="en-US" sz="2800" b="1" spc="300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信息楼</a:t>
            </a:r>
            <a:endParaRPr lang="en-US" altLang="zh-CN" sz="2800" b="1" spc="300" dirty="0" smtClean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9705" lvl="0"/>
            <a:r>
              <a:rPr lang="en-US" altLang="zh-CN" sz="2800" b="1" spc="300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spc="300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100" b="1" spc="300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spc="300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提前预约</a:t>
            </a:r>
            <a:r>
              <a:rPr lang="en-US" altLang="zh-CN" sz="2800" b="1" spc="300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2400" b="1" dirty="0" smtClean="0">
                <a:solidFill>
                  <a:srgbClr val="1F4E7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xiongbotao@dlut.edu.cn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2109733" y="4446880"/>
            <a:ext cx="65093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705" lvl="0"/>
            <a:r>
              <a:rPr lang="zh-CN" altLang="en-US" sz="2800" b="1" spc="300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考核方式：</a:t>
            </a:r>
            <a:endParaRPr lang="en-US" altLang="zh-CN" sz="2800" b="1" spc="300" dirty="0" smtClean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9705" lvl="0"/>
            <a:r>
              <a:rPr lang="en-US" altLang="zh-CN" sz="2800" b="1" spc="300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spc="300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200" b="1" spc="300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spc="300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平时成绩 </a:t>
            </a:r>
            <a:r>
              <a:rPr lang="en-US" altLang="zh-CN" sz="2800" b="1" spc="300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endParaRPr lang="en-US" altLang="zh-CN" sz="2800" b="1" spc="300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9705" lvl="0"/>
            <a:r>
              <a:rPr lang="en-US" altLang="zh-CN" sz="2800" b="1" spc="300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400" b="1" spc="300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spc="300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考试成绩 </a:t>
            </a:r>
            <a:r>
              <a:rPr lang="en-US" altLang="zh-CN" sz="2800" b="1" spc="300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169584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简约淡色系教学课件答辩PPT模板"/>
  <p:tag name="ISPRING_FIRST_PUBLISH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145</Words>
  <Application>Microsoft Office PowerPoint</Application>
  <PresentationFormat>宽屏</PresentationFormat>
  <Paragraphs>31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맑은 고딕</vt:lpstr>
      <vt:lpstr>等线</vt:lpstr>
      <vt:lpstr>等线 Light</vt:lpstr>
      <vt:lpstr>微软雅黑</vt:lpstr>
      <vt:lpstr>Arial</vt:lpstr>
      <vt:lpstr>Times New Roman</vt:lpstr>
      <vt:lpstr>Office 主题​​</vt:lpstr>
      <vt:lpstr>计算机组成原理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简约淡色系教学课件答辩PPT模板</dc:title>
  <dc:creator>刘 箐川</dc:creator>
  <cp:lastModifiedBy>China</cp:lastModifiedBy>
  <cp:revision>221</cp:revision>
  <dcterms:created xsi:type="dcterms:W3CDTF">2018-06-23T18:08:00Z</dcterms:created>
  <dcterms:modified xsi:type="dcterms:W3CDTF">2020-09-15T13:20:43Z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8</vt:lpwstr>
  </property>
  <property fmtid="{D5CDD505-2E9C-101B-9397-08002B2CF9AE}" pid="3" name="KSOProductBuildVer">
    <vt:lpwstr>2052-11.1.0.8214</vt:lpwstr>
  </property>
</Properties>
</file>