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6"/>
  </p:notesMasterIdLst>
  <p:handoutMasterIdLst>
    <p:handoutMasterId r:id="rId27"/>
  </p:handoutMasterIdLst>
  <p:sldIdLst>
    <p:sldId id="492" r:id="rId2"/>
    <p:sldId id="386" r:id="rId3"/>
    <p:sldId id="507" r:id="rId4"/>
    <p:sldId id="508" r:id="rId5"/>
    <p:sldId id="521" r:id="rId6"/>
    <p:sldId id="522" r:id="rId7"/>
    <p:sldId id="531" r:id="rId8"/>
    <p:sldId id="532" r:id="rId9"/>
    <p:sldId id="534" r:id="rId10"/>
    <p:sldId id="536" r:id="rId11"/>
    <p:sldId id="571" r:id="rId12"/>
    <p:sldId id="576" r:id="rId13"/>
    <p:sldId id="539" r:id="rId14"/>
    <p:sldId id="540" r:id="rId15"/>
    <p:sldId id="543" r:id="rId16"/>
    <p:sldId id="544" r:id="rId17"/>
    <p:sldId id="546" r:id="rId18"/>
    <p:sldId id="564" r:id="rId19"/>
    <p:sldId id="565" r:id="rId20"/>
    <p:sldId id="567" r:id="rId21"/>
    <p:sldId id="568" r:id="rId22"/>
    <p:sldId id="574" r:id="rId23"/>
    <p:sldId id="548" r:id="rId24"/>
    <p:sldId id="563" r:id="rId25"/>
  </p:sldIdLst>
  <p:sldSz cx="9144000" cy="6858000" type="letter"/>
  <p:notesSz cx="6858000" cy="9144000"/>
  <p:defaultTextStyle>
    <a:defPPr>
      <a:defRPr lang="en-US"/>
    </a:defPPr>
    <a:lvl1pPr algn="ctr" rtl="0" eaLnBrk="0" fontAlgn="base" hangingPunct="0">
      <a:spcBef>
        <a:spcPct val="0"/>
      </a:spcBef>
      <a:spcAft>
        <a:spcPct val="0"/>
      </a:spcAft>
      <a:defRPr kern="1200">
        <a:solidFill>
          <a:schemeClr val="accent1"/>
        </a:solidFill>
        <a:latin typeface="Arial" charset="0"/>
        <a:ea typeface="+mn-ea"/>
        <a:cs typeface="+mn-cs"/>
      </a:defRPr>
    </a:lvl1pPr>
    <a:lvl2pPr marL="457200" algn="ctr" rtl="0" eaLnBrk="0" fontAlgn="base" hangingPunct="0">
      <a:spcBef>
        <a:spcPct val="0"/>
      </a:spcBef>
      <a:spcAft>
        <a:spcPct val="0"/>
      </a:spcAft>
      <a:defRPr kern="1200">
        <a:solidFill>
          <a:schemeClr val="accent1"/>
        </a:solidFill>
        <a:latin typeface="Arial" charset="0"/>
        <a:ea typeface="+mn-ea"/>
        <a:cs typeface="+mn-cs"/>
      </a:defRPr>
    </a:lvl2pPr>
    <a:lvl3pPr marL="914400" algn="ctr" rtl="0" eaLnBrk="0" fontAlgn="base" hangingPunct="0">
      <a:spcBef>
        <a:spcPct val="0"/>
      </a:spcBef>
      <a:spcAft>
        <a:spcPct val="0"/>
      </a:spcAft>
      <a:defRPr kern="1200">
        <a:solidFill>
          <a:schemeClr val="accent1"/>
        </a:solidFill>
        <a:latin typeface="Arial" charset="0"/>
        <a:ea typeface="+mn-ea"/>
        <a:cs typeface="+mn-cs"/>
      </a:defRPr>
    </a:lvl3pPr>
    <a:lvl4pPr marL="1371600" algn="ctr" rtl="0" eaLnBrk="0" fontAlgn="base" hangingPunct="0">
      <a:spcBef>
        <a:spcPct val="0"/>
      </a:spcBef>
      <a:spcAft>
        <a:spcPct val="0"/>
      </a:spcAft>
      <a:defRPr kern="1200">
        <a:solidFill>
          <a:schemeClr val="accent1"/>
        </a:solidFill>
        <a:latin typeface="Arial" charset="0"/>
        <a:ea typeface="+mn-ea"/>
        <a:cs typeface="+mn-cs"/>
      </a:defRPr>
    </a:lvl4pPr>
    <a:lvl5pPr marL="1828800" algn="ctr" rtl="0" eaLnBrk="0" fontAlgn="base" hangingPunct="0">
      <a:spcBef>
        <a:spcPct val="0"/>
      </a:spcBef>
      <a:spcAft>
        <a:spcPct val="0"/>
      </a:spcAft>
      <a:defRPr kern="1200">
        <a:solidFill>
          <a:schemeClr val="accent1"/>
        </a:solidFill>
        <a:latin typeface="Arial" charset="0"/>
        <a:ea typeface="+mn-ea"/>
        <a:cs typeface="+mn-cs"/>
      </a:defRPr>
    </a:lvl5pPr>
    <a:lvl6pPr marL="2286000" algn="l" defTabSz="457200" rtl="0" eaLnBrk="1" latinLnBrk="0" hangingPunct="1">
      <a:defRPr kern="1200">
        <a:solidFill>
          <a:schemeClr val="accent1"/>
        </a:solidFill>
        <a:latin typeface="Arial" charset="0"/>
        <a:ea typeface="+mn-ea"/>
        <a:cs typeface="+mn-cs"/>
      </a:defRPr>
    </a:lvl6pPr>
    <a:lvl7pPr marL="2743200" algn="l" defTabSz="457200" rtl="0" eaLnBrk="1" latinLnBrk="0" hangingPunct="1">
      <a:defRPr kern="1200">
        <a:solidFill>
          <a:schemeClr val="accent1"/>
        </a:solidFill>
        <a:latin typeface="Arial" charset="0"/>
        <a:ea typeface="+mn-ea"/>
        <a:cs typeface="+mn-cs"/>
      </a:defRPr>
    </a:lvl7pPr>
    <a:lvl8pPr marL="3200400" algn="l" defTabSz="457200" rtl="0" eaLnBrk="1" latinLnBrk="0" hangingPunct="1">
      <a:defRPr kern="1200">
        <a:solidFill>
          <a:schemeClr val="accent1"/>
        </a:solidFill>
        <a:latin typeface="Arial" charset="0"/>
        <a:ea typeface="+mn-ea"/>
        <a:cs typeface="+mn-cs"/>
      </a:defRPr>
    </a:lvl8pPr>
    <a:lvl9pPr marL="3657600" algn="l" defTabSz="4572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8E3E5"/>
    <a:srgbClr val="F7020B"/>
    <a:srgbClr val="00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9" autoAdjust="0"/>
    <p:restoredTop sz="88777" autoAdjust="0"/>
  </p:normalViewPr>
  <p:slideViewPr>
    <p:cSldViewPr showGuides="1">
      <p:cViewPr varScale="1">
        <p:scale>
          <a:sx n="102" d="100"/>
          <a:sy n="102" d="100"/>
        </p:scale>
        <p:origin x="19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19" d="100"/>
        <a:sy n="21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4557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idx="2"/>
          </p:nvPr>
        </p:nvSpPr>
        <p:spPr bwMode="auto">
          <a:xfrm>
            <a:off x="1155700" y="587375"/>
            <a:ext cx="4559300" cy="3416300"/>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15938" y="4343400"/>
            <a:ext cx="5910262"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We want this to be in font 11 and justify.</a:t>
            </a:r>
          </a:p>
        </p:txBody>
      </p:sp>
    </p:spTree>
    <p:extLst>
      <p:ext uri="{BB962C8B-B14F-4D97-AF65-F5344CB8AC3E}">
        <p14:creationId xmlns:p14="http://schemas.microsoft.com/office/powerpoint/2010/main" val="2558022323"/>
      </p:ext>
    </p:extLst>
  </p:cSld>
  <p:clrMap bg1="lt1" tx1="dk1" bg2="lt2" tx2="dk2" accent1="accent1" accent2="accent2" accent3="accent3" accent4="accent4" accent5="accent5" accent6="accent6" hlink="hlink" folHlink="folHlink"/>
  <p:hf hdr="0" ftr="0" dt="0"/>
  <p:notesStyle>
    <a:lvl1pPr algn="just" rtl="0" eaLnBrk="0" fontAlgn="base" hangingPunct="0">
      <a:lnSpc>
        <a:spcPct val="90000"/>
      </a:lnSpc>
      <a:spcBef>
        <a:spcPct val="40000"/>
      </a:spcBef>
      <a:spcAft>
        <a:spcPct val="0"/>
      </a:spcAft>
      <a:defRPr sz="1100" kern="1200">
        <a:solidFill>
          <a:schemeClr val="tx1"/>
        </a:solidFill>
        <a:latin typeface="Arial" pitchFamily="-65" charset="0"/>
        <a:ea typeface="ＭＳ Ｐゴシック" charset="-128"/>
        <a:cs typeface="ＭＳ Ｐゴシック" charset="-128"/>
      </a:defRPr>
    </a:lvl1pPr>
    <a:lvl2pPr marL="37931725" indent="-37474525"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p:cNvSpPr>
          <p:nvPr>
            <p:ph type="sldImg"/>
          </p:nvPr>
        </p:nvSpPr>
        <p:spPr>
          <a:xfrm>
            <a:off x="1157288" y="587375"/>
            <a:ext cx="4556125" cy="3416300"/>
          </a:xfrm>
          <a:solidFill>
            <a:srgbClr val="FFFFFF"/>
          </a:solidFill>
          <a:ln>
            <a:solidFill>
              <a:srgbClr val="000000"/>
            </a:solidFill>
          </a:ln>
        </p:spPr>
      </p:sp>
      <p:sp>
        <p:nvSpPr>
          <p:cNvPr id="47107" name="Rectangle 3"/>
          <p:cNvSpPr>
            <a:spLocks noGrp="1" noChangeArrowheads="1"/>
          </p:cNvSpPr>
          <p:nvPr>
            <p:ph type="body" idx="1"/>
          </p:nvPr>
        </p:nvSpPr>
        <p:spPr>
          <a:solidFill>
            <a:srgbClr val="FFFFFF"/>
          </a:solidFill>
          <a:ln>
            <a:solidFill>
              <a:srgbClr val="000000"/>
            </a:solidFill>
          </a:ln>
        </p:spPr>
        <p:txBody>
          <a:bodyPr/>
          <a:lstStyle/>
          <a:p>
            <a:r>
              <a:rPr lang="en-US">
                <a:latin typeface="Arial" pitchFamily="-84" charset="0"/>
                <a:ea typeface="ＭＳ Ｐゴシック" pitchFamily="-84" charset="-128"/>
                <a:cs typeface="ＭＳ Ｐゴシック" pitchFamily="-84" charset="-128"/>
              </a:rPr>
              <a:t>Feb 17, 2009: digital TV conversion date, was postponed to June 12</a:t>
            </a:r>
            <a:r>
              <a:rPr lang="en-US" baseline="30000">
                <a:latin typeface="Arial" pitchFamily="-84" charset="0"/>
                <a:ea typeface="ＭＳ Ｐゴシック" pitchFamily="-84" charset="-128"/>
                <a:cs typeface="ＭＳ Ｐゴシック" pitchFamily="-84" charset="-128"/>
              </a:rPr>
              <a:t>th</a:t>
            </a:r>
            <a:r>
              <a:rPr lang="en-US">
                <a:latin typeface="Arial" pitchFamily="-84" charset="0"/>
                <a:ea typeface="ＭＳ Ｐゴシック" pitchFamily="-84" charset="-128"/>
                <a:cs typeface="ＭＳ Ｐゴシック" pitchFamily="-84" charset="-128"/>
              </a:rPr>
              <a:t>, even after significant government subsidy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57288" y="587375"/>
            <a:ext cx="4556125" cy="3416300"/>
          </a:xfrm>
        </p:spPr>
      </p:sp>
      <p:sp>
        <p:nvSpPr>
          <p:cNvPr id="31747" name="Rectangle 3"/>
          <p:cNvSpPr>
            <a:spLocks noGrp="1" noChangeArrowheads="1"/>
          </p:cNvSpPr>
          <p:nvPr>
            <p:ph type="body" idx="1"/>
          </p:nvPr>
        </p:nvSpPr>
        <p:spPr>
          <a:noFill/>
          <a:ln w="9525"/>
        </p:spPr>
        <p:txBody>
          <a:bodyPr/>
          <a:lstStyle/>
          <a:p>
            <a:r>
              <a:rPr lang="en-US" dirty="0">
                <a:latin typeface="Arial" pitchFamily="-84" charset="0"/>
                <a:ea typeface="ＭＳ Ｐゴシック" pitchFamily="-84" charset="-128"/>
                <a:cs typeface="ＭＳ Ｐゴシック" pitchFamily="-84" charset="-128"/>
              </a:rPr>
              <a:t>10um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7288" y="587375"/>
            <a:ext cx="4556125" cy="3416300"/>
          </a:xfrm>
        </p:spPr>
      </p:sp>
      <p:sp>
        <p:nvSpPr>
          <p:cNvPr id="37891" name="Rectangle 3"/>
          <p:cNvSpPr>
            <a:spLocks noGrp="1" noChangeArrowheads="1"/>
          </p:cNvSpPr>
          <p:nvPr>
            <p:ph type="body" idx="1"/>
          </p:nvPr>
        </p:nvSpPr>
        <p:spPr>
          <a:noFill/>
          <a:ln w="9525"/>
        </p:spPr>
        <p:txBody>
          <a:bodyPr/>
          <a:lstStyle/>
          <a:p>
            <a:endParaRPr lang="en-US">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7288" y="587375"/>
            <a:ext cx="4556125" cy="3416300"/>
          </a:xfrm>
        </p:spPr>
      </p:sp>
      <p:sp>
        <p:nvSpPr>
          <p:cNvPr id="39939" name="Rectangle 3"/>
          <p:cNvSpPr>
            <a:spLocks noGrp="1" noChangeArrowheads="1"/>
          </p:cNvSpPr>
          <p:nvPr>
            <p:ph type="body" idx="1"/>
          </p:nvPr>
        </p:nvSpPr>
        <p:spPr>
          <a:noFill/>
          <a:ln w="9525"/>
        </p:spPr>
        <p:txBody>
          <a:bodyPr/>
          <a:lstStyle/>
          <a:p>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7214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819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p:cNvSpPr>
          <p:nvPr>
            <p:ph type="sldImg"/>
          </p:nvPr>
        </p:nvSpPr>
        <p:spPr>
          <a:xfrm>
            <a:off x="1157288" y="587375"/>
            <a:ext cx="4556125" cy="3416300"/>
          </a:xfrm>
          <a:solidFill>
            <a:srgbClr val="FFFFFF"/>
          </a:solidFill>
          <a:ln>
            <a:solidFill>
              <a:srgbClr val="000000"/>
            </a:solidFill>
          </a:ln>
        </p:spPr>
      </p:sp>
      <p:sp>
        <p:nvSpPr>
          <p:cNvPr id="19459" name="Rectangle 3"/>
          <p:cNvSpPr>
            <a:spLocks noGrp="1" noChangeArrowheads="1"/>
          </p:cNvSpPr>
          <p:nvPr>
            <p:ph type="body" idx="1"/>
          </p:nvPr>
        </p:nvSpPr>
        <p:spPr>
          <a:solidFill>
            <a:srgbClr val="FFFFFF"/>
          </a:solidFill>
          <a:ln>
            <a:solidFill>
              <a:srgbClr val="000000"/>
            </a:solidFill>
          </a:ln>
        </p:spPr>
        <p:txBody>
          <a:bodyPr/>
          <a:lstStyle/>
          <a:p>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57288" y="587375"/>
            <a:ext cx="4556125" cy="3416300"/>
          </a:xfrm>
        </p:spPr>
      </p:sp>
      <p:sp>
        <p:nvSpPr>
          <p:cNvPr id="51203" name="Rectangle 3"/>
          <p:cNvSpPr>
            <a:spLocks noGrp="1" noChangeArrowheads="1"/>
          </p:cNvSpPr>
          <p:nvPr>
            <p:ph type="body" idx="1"/>
          </p:nvPr>
        </p:nvSpPr>
        <p:spPr>
          <a:noFill/>
          <a:ln w="9525"/>
        </p:spPr>
        <p:txBody>
          <a:bodyPr/>
          <a:lstStyle/>
          <a:p>
            <a:r>
              <a:rPr lang="en-US" dirty="0">
                <a:latin typeface="Arial" pitchFamily="-65" charset="0"/>
              </a:rPr>
              <a:t>Some of you will</a:t>
            </a:r>
            <a:r>
              <a:rPr lang="en-US" baseline="0" dirty="0">
                <a:latin typeface="Arial" pitchFamily="-65" charset="0"/>
              </a:rPr>
              <a:t> actually be designing chips and systems and working with things at this level</a:t>
            </a:r>
          </a:p>
          <a:p>
            <a:endParaRPr lang="en-US" baseline="0" dirty="0">
              <a:latin typeface="Arial" pitchFamily="-65" charset="0"/>
            </a:endParaRPr>
          </a:p>
          <a:p>
            <a:r>
              <a:rPr lang="en-US" baseline="0" dirty="0">
                <a:latin typeface="Arial" pitchFamily="-65" charset="0"/>
              </a:rPr>
              <a:t>All of you will be writing code and if you know how the system works you will be able to take better advantage of things that the system does well and avoid things that the computer does poorly.</a:t>
            </a:r>
          </a:p>
          <a:p>
            <a:r>
              <a:rPr lang="en-US" baseline="0" dirty="0">
                <a:latin typeface="Arial" pitchFamily="-65" charset="0"/>
              </a:rPr>
              <a:t>This understanding can have profound effects of code performance.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57288" y="587375"/>
            <a:ext cx="4556125" cy="3416300"/>
          </a:xfrm>
        </p:spPr>
      </p:sp>
      <p:sp>
        <p:nvSpPr>
          <p:cNvPr id="53251" name="Rectangle 3"/>
          <p:cNvSpPr>
            <a:spLocks noGrp="1" noChangeArrowheads="1"/>
          </p:cNvSpPr>
          <p:nvPr>
            <p:ph type="body" idx="1"/>
          </p:nvPr>
        </p:nvSpPr>
        <p:spPr>
          <a:noFill/>
          <a:ln w="9525"/>
        </p:spPr>
        <p:txBody>
          <a:bodyPr/>
          <a:lstStyle/>
          <a:p>
            <a:endParaRPr lang="en-US">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7288" y="587375"/>
            <a:ext cx="4556125" cy="3416300"/>
          </a:xfrm>
        </p:spPr>
      </p:sp>
      <p:sp>
        <p:nvSpPr>
          <p:cNvPr id="80899" name="Rectangle 3"/>
          <p:cNvSpPr>
            <a:spLocks noGrp="1" noChangeArrowheads="1"/>
          </p:cNvSpPr>
          <p:nvPr>
            <p:ph type="body" idx="1"/>
          </p:nvPr>
        </p:nvSpPr>
        <p:spPr>
          <a:noFill/>
          <a:ln w="9525"/>
        </p:spPr>
        <p:txBody>
          <a:bodyPr/>
          <a:lstStyle/>
          <a:p>
            <a:endParaRPr 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p:cNvSpPr>
          <p:nvPr>
            <p:ph type="sldImg"/>
          </p:nvPr>
        </p:nvSpPr>
        <p:spPr>
          <a:xfrm>
            <a:off x="1157288" y="587375"/>
            <a:ext cx="4556125" cy="3416300"/>
          </a:xfrm>
          <a:solidFill>
            <a:srgbClr val="FFFFFF"/>
          </a:solidFill>
          <a:ln>
            <a:solidFill>
              <a:srgbClr val="000000"/>
            </a:solidFill>
          </a:ln>
        </p:spPr>
      </p:sp>
      <p:sp>
        <p:nvSpPr>
          <p:cNvPr id="25603" name="Rectangle 3"/>
          <p:cNvSpPr>
            <a:spLocks noGrp="1" noChangeArrowheads="1"/>
          </p:cNvSpPr>
          <p:nvPr>
            <p:ph type="body" idx="1"/>
          </p:nvPr>
        </p:nvSpPr>
        <p:spPr>
          <a:solidFill>
            <a:srgbClr val="FFFFFF"/>
          </a:solidFill>
          <a:ln>
            <a:solidFill>
              <a:srgbClr val="000000"/>
            </a:solidFill>
          </a:ln>
        </p:spPr>
        <p:txBody>
          <a:bodyPr/>
          <a:lstStyle/>
          <a:p>
            <a:endParaRPr lang="en-US">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p:cNvSpPr>
          <p:nvPr>
            <p:ph type="sldImg"/>
          </p:nvPr>
        </p:nvSpPr>
        <p:spPr>
          <a:xfrm>
            <a:off x="1143000" y="685800"/>
            <a:ext cx="4572000" cy="3429000"/>
          </a:xfrm>
          <a:solidFill>
            <a:srgbClr val="FFFFFF"/>
          </a:solidFill>
          <a:ln>
            <a:solidFill>
              <a:srgbClr val="000000"/>
            </a:solidFill>
          </a:ln>
        </p:spPr>
      </p:sp>
      <p:sp>
        <p:nvSpPr>
          <p:cNvPr id="104451"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r>
              <a:rPr lang="en-US" dirty="0"/>
              <a:t>gray line is Moore’s Law, doubling density every ~2.5 years</a:t>
            </a:r>
          </a:p>
          <a:p>
            <a:r>
              <a:rPr lang="en-US" dirty="0"/>
              <a:t>TSMC 7nm was used for Apple A12 processor, in iPhone XS/XR</a:t>
            </a:r>
          </a:p>
        </p:txBody>
      </p:sp>
    </p:spTree>
    <p:extLst>
      <p:ext uri="{BB962C8B-B14F-4D97-AF65-F5344CB8AC3E}">
        <p14:creationId xmlns:p14="http://schemas.microsoft.com/office/powerpoint/2010/main" val="555068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7288" y="587375"/>
            <a:ext cx="4556125" cy="3416300"/>
          </a:xfrm>
        </p:spPr>
      </p:sp>
      <p:sp>
        <p:nvSpPr>
          <p:cNvPr id="3" name="Notes Placeholder 2"/>
          <p:cNvSpPr>
            <a:spLocks noGrp="1"/>
          </p:cNvSpPr>
          <p:nvPr>
            <p:ph type="body" idx="1"/>
          </p:nvPr>
        </p:nvSpPr>
        <p:spPr/>
        <p:txBody>
          <a:bodyPr/>
          <a:lstStyle/>
          <a:p>
            <a:r>
              <a:rPr lang="en-US" dirty="0"/>
              <a:t>gray line is Moore’s Law, doubling density every ~2.5 years</a:t>
            </a:r>
          </a:p>
          <a:p>
            <a:r>
              <a:rPr lang="en-US" dirty="0"/>
              <a:t>TSMC 7nm was used for Apple A12 processor, in iPhone XS/XR</a:t>
            </a:r>
          </a:p>
        </p:txBody>
      </p:sp>
    </p:spTree>
    <p:extLst>
      <p:ext uri="{BB962C8B-B14F-4D97-AF65-F5344CB8AC3E}">
        <p14:creationId xmlns:p14="http://schemas.microsoft.com/office/powerpoint/2010/main" val="2792212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8537" name="Rectangle 57"/>
          <p:cNvSpPr>
            <a:spLocks noGrp="1" noChangeArrowheads="1"/>
          </p:cNvSpPr>
          <p:nvPr>
            <p:ph type="ctrTitle"/>
          </p:nvPr>
        </p:nvSpPr>
        <p:spPr>
          <a:xfrm>
            <a:off x="990600" y="1752600"/>
            <a:ext cx="7772400" cy="1143000"/>
          </a:xfrm>
        </p:spPr>
        <p:txBody>
          <a:bodyPr/>
          <a:lstStyle>
            <a:lvl1pPr algn="ctr">
              <a:defRPr/>
            </a:lvl1pPr>
          </a:lstStyle>
          <a:p>
            <a:r>
              <a:rPr lang="en-US"/>
              <a:t>Click to edit Master title style</a:t>
            </a:r>
          </a:p>
        </p:txBody>
      </p:sp>
      <p:sp>
        <p:nvSpPr>
          <p:cNvPr id="148538"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lgn="ctr">
              <a:buFontTx/>
              <a:buNone/>
              <a:defRPr/>
            </a:lvl1pPr>
          </a:lstStyle>
          <a:p>
            <a:r>
              <a:rPr lang="en-US"/>
              <a:t>Click to edit Master subtitle style</a:t>
            </a:r>
          </a:p>
        </p:txBody>
      </p:sp>
      <p:sp>
        <p:nvSpPr>
          <p:cNvPr id="4" name="Rectangle 60"/>
          <p:cNvSpPr>
            <a:spLocks noGrp="1" noChangeArrowheads="1"/>
          </p:cNvSpPr>
          <p:nvPr>
            <p:ph type="ftr" sz="quarter" idx="10"/>
          </p:nvPr>
        </p:nvSpPr>
        <p:spPr/>
        <p:txBody>
          <a:bodyPr/>
          <a:lstStyle>
            <a:lvl1pPr>
              <a:defRPr smtClean="0"/>
            </a:lvl1pPr>
          </a:lstStyle>
          <a:p>
            <a:endParaRPr lang="en-US"/>
          </a:p>
        </p:txBody>
      </p:sp>
      <p:sp>
        <p:nvSpPr>
          <p:cNvPr id="5" name="Rectangle 61"/>
          <p:cNvSpPr>
            <a:spLocks noGrp="1" noChangeArrowheads="1"/>
          </p:cNvSpPr>
          <p:nvPr>
            <p:ph type="sldNum" sz="quarter" idx="11"/>
          </p:nvPr>
        </p:nvSpPr>
        <p:spPr>
          <a:xfrm>
            <a:off x="6553200" y="6248400"/>
            <a:ext cx="1905000" cy="457200"/>
          </a:xfrm>
        </p:spPr>
        <p:txBody>
          <a:bodyPr/>
          <a:lstStyle>
            <a:lvl1pPr>
              <a:defRPr/>
            </a:lvl1pPr>
          </a:lstStyle>
          <a:p>
            <a:fld id="{BE8751B1-933B-8E47-B6EC-07364378BBE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62"/>
          <p:cNvSpPr>
            <a:spLocks noChangeShapeType="1"/>
          </p:cNvSpPr>
          <p:nvPr userDrawn="1"/>
        </p:nvSpPr>
        <p:spPr bwMode="auto">
          <a:xfrm>
            <a:off x="304800" y="914400"/>
            <a:ext cx="8534400" cy="0"/>
          </a:xfrm>
          <a:prstGeom prst="line">
            <a:avLst/>
          </a:prstGeom>
          <a:noFill/>
          <a:ln w="28575">
            <a:solidFill>
              <a:srgbClr val="000000"/>
            </a:solidFill>
            <a:round/>
            <a:headEnd/>
            <a:tailEnd/>
          </a:ln>
          <a:effectLst/>
        </p:spPr>
        <p:txBody>
          <a:bodyPr wrap="none" anchor="ctr">
            <a:prstTxWarp prst="textNoShape">
              <a:avLst/>
            </a:prstTxWarp>
          </a:bodyPr>
          <a:lstStyle/>
          <a:p>
            <a:pPr>
              <a:defRPr/>
            </a:pP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0"/>
          <p:cNvSpPr>
            <a:spLocks noGrp="1" noChangeArrowheads="1"/>
          </p:cNvSpPr>
          <p:nvPr>
            <p:ph type="ftr" sz="quarter" idx="10"/>
          </p:nvPr>
        </p:nvSpPr>
        <p:spPr/>
        <p:txBody>
          <a:bodyPr/>
          <a:lstStyle>
            <a:lvl1pPr>
              <a:defRPr/>
            </a:lvl1pPr>
          </a:lstStyle>
          <a:p>
            <a:endParaRPr lang="en-US">
              <a:solidFill>
                <a:schemeClr val="tx1"/>
              </a:solidFill>
            </a:endParaRPr>
          </a:p>
        </p:txBody>
      </p:sp>
      <p:sp>
        <p:nvSpPr>
          <p:cNvPr id="6" name="Rectangle 61"/>
          <p:cNvSpPr>
            <a:spLocks noGrp="1" noChangeArrowheads="1"/>
          </p:cNvSpPr>
          <p:nvPr>
            <p:ph type="sldNum" sz="quarter" idx="11"/>
          </p:nvPr>
        </p:nvSpPr>
        <p:spPr/>
        <p:txBody>
          <a:bodyPr/>
          <a:lstStyle>
            <a:lvl1pPr>
              <a:defRPr/>
            </a:lvl1pPr>
          </a:lstStyle>
          <a:p>
            <a:fld id="{7B3C0331-D576-7844-BFC3-04CFD80F6911}" type="slidenum">
              <a:rPr lang="en-US"/>
              <a:pPr/>
              <a:t>‹#›</a:t>
            </a:fld>
            <a:endParaRPr lang="en-US">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0"/>
          <p:cNvSpPr>
            <a:spLocks noGrp="1" noChangeArrowheads="1"/>
          </p:cNvSpPr>
          <p:nvPr>
            <p:ph type="ftr" sz="quarter" idx="10"/>
          </p:nvPr>
        </p:nvSpPr>
        <p:spPr>
          <a:ln/>
        </p:spPr>
        <p:txBody>
          <a:bodyPr/>
          <a:lstStyle>
            <a:lvl1pPr>
              <a:defRPr/>
            </a:lvl1pPr>
          </a:lstStyle>
          <a:p>
            <a:endParaRPr lang="en-US">
              <a:solidFill>
                <a:schemeClr val="tx1"/>
              </a:solidFill>
            </a:endParaRPr>
          </a:p>
        </p:txBody>
      </p:sp>
      <p:sp>
        <p:nvSpPr>
          <p:cNvPr id="3" name="Rectangle 61"/>
          <p:cNvSpPr>
            <a:spLocks noGrp="1" noChangeArrowheads="1"/>
          </p:cNvSpPr>
          <p:nvPr>
            <p:ph type="sldNum" sz="quarter" idx="11"/>
          </p:nvPr>
        </p:nvSpPr>
        <p:spPr>
          <a:ln/>
        </p:spPr>
        <p:txBody>
          <a:bodyPr/>
          <a:lstStyle>
            <a:lvl1pPr>
              <a:defRPr/>
            </a:lvl1pPr>
          </a:lstStyle>
          <a:p>
            <a:fld id="{D2B717AF-0CF5-C94D-84AB-C3CCE109B211}" type="slidenum">
              <a:rPr lang="en-US"/>
              <a:pPr/>
              <a:t>‹#›</a:t>
            </a:fld>
            <a:endParaRPr lang="en-US">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4800" y="228600"/>
            <a:ext cx="8534400" cy="601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0"/>
          <p:cNvSpPr>
            <a:spLocks noGrp="1" noChangeArrowheads="1"/>
          </p:cNvSpPr>
          <p:nvPr>
            <p:ph type="ftr" sz="quarter" idx="10"/>
          </p:nvPr>
        </p:nvSpPr>
        <p:spPr>
          <a:ln/>
        </p:spPr>
        <p:txBody>
          <a:bodyPr/>
          <a:lstStyle>
            <a:lvl1pPr>
              <a:defRPr/>
            </a:lvl1pPr>
          </a:lstStyle>
          <a:p>
            <a:endParaRPr lang="en-US">
              <a:solidFill>
                <a:schemeClr val="tx1"/>
              </a:solidFill>
            </a:endParaRPr>
          </a:p>
        </p:txBody>
      </p:sp>
      <p:sp>
        <p:nvSpPr>
          <p:cNvPr id="4" name="Rectangle 61"/>
          <p:cNvSpPr>
            <a:spLocks noGrp="1" noChangeArrowheads="1"/>
          </p:cNvSpPr>
          <p:nvPr>
            <p:ph type="sldNum" sz="quarter" idx="11"/>
          </p:nvPr>
        </p:nvSpPr>
        <p:spPr>
          <a:ln/>
        </p:spPr>
        <p:txBody>
          <a:bodyPr/>
          <a:lstStyle>
            <a:lvl1pPr>
              <a:defRPr/>
            </a:lvl1pPr>
          </a:lstStyle>
          <a:p>
            <a:fld id="{1C349D11-C564-E14C-85C7-EA1248F57343}" type="slidenum">
              <a:rPr lang="en-US"/>
              <a:pPr/>
              <a:t>‹#›</a:t>
            </a:fld>
            <a:endParaRPr lang="en-US">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7" name="Title 1"/>
          <p:cNvSpPr>
            <a:spLocks noGrp="1"/>
          </p:cNvSpPr>
          <p:nvPr>
            <p:ph type="title"/>
          </p:nvPr>
        </p:nvSpPr>
        <p:spPr>
          <a:xfrm>
            <a:off x="304800" y="3086100"/>
            <a:ext cx="8534400" cy="685800"/>
          </a:xfrm>
        </p:spPr>
        <p:txBody>
          <a:bodyPr/>
          <a:lstStyle>
            <a:lvl1pPr algn="ctr">
              <a:defRPr/>
            </a:lvl1pPr>
          </a:lstStyle>
          <a:p>
            <a:r>
              <a:rPr lang="en-US" dirty="0"/>
              <a:t>Click to edit Master title style</a:t>
            </a:r>
          </a:p>
        </p:txBody>
      </p:sp>
      <p:sp>
        <p:nvSpPr>
          <p:cNvPr id="3" name="Rectangle 60"/>
          <p:cNvSpPr>
            <a:spLocks noGrp="1" noChangeArrowheads="1"/>
          </p:cNvSpPr>
          <p:nvPr>
            <p:ph type="ftr" sz="quarter" idx="10"/>
          </p:nvPr>
        </p:nvSpPr>
        <p:spPr/>
        <p:txBody>
          <a:bodyPr/>
          <a:lstStyle>
            <a:lvl1pPr>
              <a:defRPr smtClean="0"/>
            </a:lvl1pPr>
          </a:lstStyle>
          <a:p>
            <a:pPr>
              <a:defRPr/>
            </a:pPr>
            <a:endParaRPr lang="en-US"/>
          </a:p>
        </p:txBody>
      </p:sp>
      <p:sp>
        <p:nvSpPr>
          <p:cNvPr id="4" name="Rectangle 61"/>
          <p:cNvSpPr>
            <a:spLocks noGrp="1" noChangeArrowheads="1"/>
          </p:cNvSpPr>
          <p:nvPr>
            <p:ph type="sldNum" sz="quarter" idx="11"/>
          </p:nvPr>
        </p:nvSpPr>
        <p:spPr>
          <a:xfrm>
            <a:off x="6553200" y="6248400"/>
            <a:ext cx="1905000" cy="457200"/>
          </a:xfrm>
        </p:spPr>
        <p:txBody>
          <a:bodyPr/>
          <a:lstStyle>
            <a:lvl1pPr>
              <a:defRPr/>
            </a:lvl1pPr>
          </a:lstStyle>
          <a:p>
            <a:pPr>
              <a:defRPr/>
            </a:pPr>
            <a:fld id="{7C0B289A-0308-A043-B725-205B8C738D2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7"/>
          <p:cNvSpPr>
            <a:spLocks noGrp="1" noChangeArrowheads="1"/>
          </p:cNvSpPr>
          <p:nvPr>
            <p:ph type="title"/>
          </p:nvPr>
        </p:nvSpPr>
        <p:spPr bwMode="auto">
          <a:xfrm>
            <a:off x="304800" y="228600"/>
            <a:ext cx="85344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58" descr="Rectangle: Click to edit Master text styles&#10;Second level&#10;Third level&#10;Fourth level&#10;Fifth level"/>
          <p:cNvSpPr>
            <a:spLocks noGrp="1" noChangeArrowheads="1"/>
          </p:cNvSpPr>
          <p:nvPr>
            <p:ph type="body" idx="1"/>
          </p:nvPr>
        </p:nvSpPr>
        <p:spPr bwMode="auto">
          <a:xfrm>
            <a:off x="304800" y="1143000"/>
            <a:ext cx="8534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7516" name="Rectangle 60"/>
          <p:cNvSpPr>
            <a:spLocks noGrp="1" noChangeArrowheads="1"/>
          </p:cNvSpPr>
          <p:nvPr>
            <p:ph type="ftr" sz="quarter" idx="3"/>
          </p:nvPr>
        </p:nvSpPr>
        <p:spPr bwMode="auto">
          <a:xfrm>
            <a:off x="304800" y="6400800"/>
            <a:ext cx="571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400">
                <a:solidFill>
                  <a:srgbClr val="000000"/>
                </a:solidFill>
                <a:latin typeface="Tahoma" charset="0"/>
              </a:defRPr>
            </a:lvl1pPr>
          </a:lstStyle>
          <a:p>
            <a:endParaRPr lang="en-US">
              <a:solidFill>
                <a:schemeClr val="tx1"/>
              </a:solidFill>
            </a:endParaRPr>
          </a:p>
        </p:txBody>
      </p:sp>
      <p:sp>
        <p:nvSpPr>
          <p:cNvPr id="147517" name="Rectangle 61"/>
          <p:cNvSpPr>
            <a:spLocks noGrp="1" noChangeArrowheads="1"/>
          </p:cNvSpPr>
          <p:nvPr>
            <p:ph type="sldNum" sz="quarter" idx="4"/>
          </p:nvPr>
        </p:nvSpPr>
        <p:spPr bwMode="auto">
          <a:xfrm>
            <a:off x="6553200" y="64008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solidFill>
                  <a:srgbClr val="000000"/>
                </a:solidFill>
                <a:latin typeface="Tahoma" charset="0"/>
              </a:defRPr>
            </a:lvl1pPr>
          </a:lstStyle>
          <a:p>
            <a:fld id="{5F6F6177-7B9E-C544-AA47-63C5E30DE0A4}" type="slidenum">
              <a:rPr lang="en-US"/>
              <a:pPr/>
              <a:t>‹#›</a:t>
            </a:fld>
            <a:endParaRPr 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79" r:id="rId3"/>
    <p:sldLayoutId id="2147483680" r:id="rId4"/>
    <p:sldLayoutId id="2147483683" r:id="rId5"/>
  </p:sldLayoutIdLst>
  <p:hf hdr="0" ftr="0" dt="0"/>
  <p:txStyles>
    <p:titleStyle>
      <a:lvl1pPr algn="l" rtl="0" eaLnBrk="0" fontAlgn="base" hangingPunct="0">
        <a:spcBef>
          <a:spcPct val="0"/>
        </a:spcBef>
        <a:spcAft>
          <a:spcPct val="0"/>
        </a:spcAft>
        <a:defRPr sz="3600">
          <a:solidFill>
            <a:srgbClr val="6B02FF"/>
          </a:solidFill>
          <a:latin typeface="+mj-lt"/>
          <a:ea typeface="ＭＳ Ｐゴシック" charset="-128"/>
          <a:cs typeface="ＭＳ Ｐゴシック" charset="-128"/>
        </a:defRPr>
      </a:lvl1pPr>
      <a:lvl2pPr algn="l" rtl="0" eaLnBrk="0" fontAlgn="base" hangingPunct="0">
        <a:spcBef>
          <a:spcPct val="0"/>
        </a:spcBef>
        <a:spcAft>
          <a:spcPct val="0"/>
        </a:spcAft>
        <a:defRPr sz="3600">
          <a:solidFill>
            <a:srgbClr val="6B02FF"/>
          </a:solidFill>
          <a:latin typeface="Tahoma" pitchFamily="-65" charset="0"/>
          <a:ea typeface="ＭＳ Ｐゴシック" charset="-128"/>
          <a:cs typeface="ＭＳ Ｐゴシック" charset="-128"/>
        </a:defRPr>
      </a:lvl2pPr>
      <a:lvl3pPr algn="l" rtl="0" eaLnBrk="0" fontAlgn="base" hangingPunct="0">
        <a:spcBef>
          <a:spcPct val="0"/>
        </a:spcBef>
        <a:spcAft>
          <a:spcPct val="0"/>
        </a:spcAft>
        <a:defRPr sz="3600">
          <a:solidFill>
            <a:srgbClr val="6B02FF"/>
          </a:solidFill>
          <a:latin typeface="Tahoma" pitchFamily="-65" charset="0"/>
          <a:ea typeface="ＭＳ Ｐゴシック" charset="-128"/>
          <a:cs typeface="ＭＳ Ｐゴシック" charset="-128"/>
        </a:defRPr>
      </a:lvl3pPr>
      <a:lvl4pPr algn="l" rtl="0" eaLnBrk="0" fontAlgn="base" hangingPunct="0">
        <a:spcBef>
          <a:spcPct val="0"/>
        </a:spcBef>
        <a:spcAft>
          <a:spcPct val="0"/>
        </a:spcAft>
        <a:defRPr sz="3600">
          <a:solidFill>
            <a:srgbClr val="6B02FF"/>
          </a:solidFill>
          <a:latin typeface="Tahoma" pitchFamily="-65" charset="0"/>
          <a:ea typeface="ＭＳ Ｐゴシック" charset="-128"/>
          <a:cs typeface="ＭＳ Ｐゴシック" charset="-128"/>
        </a:defRPr>
      </a:lvl4pPr>
      <a:lvl5pPr algn="l" rtl="0" eaLnBrk="0" fontAlgn="base" hangingPunct="0">
        <a:spcBef>
          <a:spcPct val="0"/>
        </a:spcBef>
        <a:spcAft>
          <a:spcPct val="0"/>
        </a:spcAft>
        <a:defRPr sz="3600">
          <a:solidFill>
            <a:srgbClr val="6B02FF"/>
          </a:solidFill>
          <a:latin typeface="Tahoma" pitchFamily="-65" charset="0"/>
          <a:ea typeface="ＭＳ Ｐゴシック" charset="-128"/>
          <a:cs typeface="ＭＳ Ｐゴシック" charset="-128"/>
        </a:defRPr>
      </a:lvl5pPr>
      <a:lvl6pPr marL="457200" algn="l" rtl="0" fontAlgn="base">
        <a:spcBef>
          <a:spcPct val="0"/>
        </a:spcBef>
        <a:spcAft>
          <a:spcPct val="0"/>
        </a:spcAft>
        <a:defRPr sz="3600">
          <a:solidFill>
            <a:srgbClr val="6B02FF"/>
          </a:solidFill>
          <a:latin typeface="Tahoma" pitchFamily="-65" charset="0"/>
        </a:defRPr>
      </a:lvl6pPr>
      <a:lvl7pPr marL="914400" algn="l" rtl="0" fontAlgn="base">
        <a:spcBef>
          <a:spcPct val="0"/>
        </a:spcBef>
        <a:spcAft>
          <a:spcPct val="0"/>
        </a:spcAft>
        <a:defRPr sz="3600">
          <a:solidFill>
            <a:srgbClr val="6B02FF"/>
          </a:solidFill>
          <a:latin typeface="Tahoma" pitchFamily="-65" charset="0"/>
        </a:defRPr>
      </a:lvl7pPr>
      <a:lvl8pPr marL="1371600" algn="l" rtl="0" fontAlgn="base">
        <a:spcBef>
          <a:spcPct val="0"/>
        </a:spcBef>
        <a:spcAft>
          <a:spcPct val="0"/>
        </a:spcAft>
        <a:defRPr sz="3600">
          <a:solidFill>
            <a:srgbClr val="6B02FF"/>
          </a:solidFill>
          <a:latin typeface="Tahoma" pitchFamily="-65" charset="0"/>
        </a:defRPr>
      </a:lvl8pPr>
      <a:lvl9pPr marL="1828800" algn="l" rtl="0" fontAlgn="base">
        <a:spcBef>
          <a:spcPct val="0"/>
        </a:spcBef>
        <a:spcAft>
          <a:spcPct val="0"/>
        </a:spcAft>
        <a:defRPr sz="3600">
          <a:solidFill>
            <a:srgbClr val="6B02FF"/>
          </a:solidFill>
          <a:latin typeface="Tahoma" pitchFamily="-65" charset="0"/>
        </a:defRPr>
      </a:lvl9pPr>
    </p:titleStyle>
    <p:bodyStyle>
      <a:lvl1pPr marL="342900" indent="-342900" algn="l" rtl="0" eaLnBrk="0" fontAlgn="base" hangingPunct="0">
        <a:spcBef>
          <a:spcPct val="20000"/>
        </a:spcBef>
        <a:spcAft>
          <a:spcPct val="0"/>
        </a:spcAft>
        <a:buClr>
          <a:srgbClr val="030305"/>
        </a:buClr>
        <a:buChar char="•"/>
        <a:defRPr sz="2400">
          <a:solidFill>
            <a:srgbClr val="030305"/>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rgbClr val="030305"/>
        </a:buClr>
        <a:buChar char="•"/>
        <a:defRPr sz="2000">
          <a:solidFill>
            <a:srgbClr val="030305"/>
          </a:solidFill>
          <a:latin typeface="+mn-lt"/>
          <a:ea typeface="ＭＳ Ｐゴシック" pitchFamily="-65" charset="-128"/>
        </a:defRPr>
      </a:lvl2pPr>
      <a:lvl3pPr marL="1143000" indent="-228600" algn="l" rtl="0" eaLnBrk="0" fontAlgn="base" hangingPunct="0">
        <a:spcBef>
          <a:spcPct val="20000"/>
        </a:spcBef>
        <a:spcAft>
          <a:spcPct val="0"/>
        </a:spcAft>
        <a:buClr>
          <a:srgbClr val="030305"/>
        </a:buClr>
        <a:buChar char="•"/>
        <a:defRPr sz="2000">
          <a:solidFill>
            <a:srgbClr val="030305"/>
          </a:solidFill>
          <a:latin typeface="+mn-lt"/>
          <a:ea typeface="ＭＳ Ｐゴシック" pitchFamily="-65" charset="-128"/>
        </a:defRPr>
      </a:lvl3pPr>
      <a:lvl4pPr marL="1600200" indent="-228600" algn="l" rtl="0" eaLnBrk="0" fontAlgn="base" hangingPunct="0">
        <a:spcBef>
          <a:spcPct val="20000"/>
        </a:spcBef>
        <a:spcAft>
          <a:spcPct val="0"/>
        </a:spcAft>
        <a:buClr>
          <a:srgbClr val="030305"/>
        </a:buClr>
        <a:buChar char="•"/>
        <a:defRPr sz="2000">
          <a:solidFill>
            <a:srgbClr val="030305"/>
          </a:solidFill>
          <a:latin typeface="+mn-lt"/>
          <a:ea typeface="ＭＳ Ｐゴシック" pitchFamily="-65" charset="-128"/>
        </a:defRPr>
      </a:lvl4pPr>
      <a:lvl5pPr marL="2057400" indent="-228600" algn="l" rtl="0" eaLnBrk="0" fontAlgn="base" hangingPunct="0">
        <a:spcBef>
          <a:spcPct val="20000"/>
        </a:spcBef>
        <a:spcAft>
          <a:spcPct val="0"/>
        </a:spcAft>
        <a:buClr>
          <a:srgbClr val="030305"/>
        </a:buClr>
        <a:buChar char="•"/>
        <a:defRPr sz="2000">
          <a:solidFill>
            <a:srgbClr val="030305"/>
          </a:solidFill>
          <a:latin typeface="+mn-lt"/>
          <a:ea typeface="ＭＳ Ｐゴシック" pitchFamily="-65" charset="-128"/>
        </a:defRPr>
      </a:lvl5pPr>
      <a:lvl6pPr marL="2514600" indent="-228600" algn="l" rtl="0" fontAlgn="base">
        <a:spcBef>
          <a:spcPct val="20000"/>
        </a:spcBef>
        <a:spcAft>
          <a:spcPct val="0"/>
        </a:spcAft>
        <a:buClr>
          <a:srgbClr val="030305"/>
        </a:buClr>
        <a:buChar char="•"/>
        <a:defRPr sz="2000">
          <a:solidFill>
            <a:srgbClr val="030305"/>
          </a:solidFill>
          <a:latin typeface="+mn-lt"/>
          <a:ea typeface="ＭＳ Ｐゴシック" pitchFamily="-65" charset="-128"/>
        </a:defRPr>
      </a:lvl6pPr>
      <a:lvl7pPr marL="2971800" indent="-228600" algn="l" rtl="0" fontAlgn="base">
        <a:spcBef>
          <a:spcPct val="20000"/>
        </a:spcBef>
        <a:spcAft>
          <a:spcPct val="0"/>
        </a:spcAft>
        <a:buClr>
          <a:srgbClr val="030305"/>
        </a:buClr>
        <a:buChar char="•"/>
        <a:defRPr sz="2000">
          <a:solidFill>
            <a:srgbClr val="030305"/>
          </a:solidFill>
          <a:latin typeface="+mn-lt"/>
          <a:ea typeface="ＭＳ Ｐゴシック" pitchFamily="-65" charset="-128"/>
        </a:defRPr>
      </a:lvl7pPr>
      <a:lvl8pPr marL="3429000" indent="-228600" algn="l" rtl="0" fontAlgn="base">
        <a:spcBef>
          <a:spcPct val="20000"/>
        </a:spcBef>
        <a:spcAft>
          <a:spcPct val="0"/>
        </a:spcAft>
        <a:buClr>
          <a:srgbClr val="030305"/>
        </a:buClr>
        <a:buChar char="•"/>
        <a:defRPr sz="2000">
          <a:solidFill>
            <a:srgbClr val="030305"/>
          </a:solidFill>
          <a:latin typeface="+mn-lt"/>
          <a:ea typeface="ＭＳ Ｐゴシック" pitchFamily="-65" charset="-128"/>
        </a:defRPr>
      </a:lvl8pPr>
      <a:lvl9pPr marL="3886200" indent="-228600" algn="l" rtl="0" fontAlgn="base">
        <a:spcBef>
          <a:spcPct val="20000"/>
        </a:spcBef>
        <a:spcAft>
          <a:spcPct val="0"/>
        </a:spcAft>
        <a:buClr>
          <a:srgbClr val="030305"/>
        </a:buClr>
        <a:buChar char="•"/>
        <a:defRPr sz="2000">
          <a:solidFill>
            <a:srgbClr val="030305"/>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fuse.wikichip.org/news/2408/tsmc-7nm-hd-and-hp-cells-2nd-gen-7nm-and-the-snapdragon-855-dtc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fuse.wikichip.org/news/2408/tsmc-7nm-hd-and-hp-cells-2nd-gen-7nm-and-the-snapdragon-855-dtc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4"/>
          <p:cNvSpPr>
            <a:spLocks noGrp="1"/>
          </p:cNvSpPr>
          <p:nvPr>
            <p:ph type="sldNum" sz="quarter" idx="11"/>
          </p:nvPr>
        </p:nvSpPr>
        <p:spPr>
          <a:noFill/>
        </p:spPr>
        <p:txBody>
          <a:bodyPr/>
          <a:lstStyle/>
          <a:p>
            <a:fld id="{B20A79DF-4611-CD4E-9EEE-557AF64E3D92}" type="slidenum">
              <a:rPr lang="en-US" smtClean="0">
                <a:latin typeface="Tahoma" pitchFamily="-84" charset="0"/>
              </a:rPr>
              <a:pPr/>
              <a:t>1</a:t>
            </a:fld>
            <a:endParaRPr lang="en-US">
              <a:solidFill>
                <a:schemeClr val="tx1"/>
              </a:solidFill>
              <a:latin typeface="Tahoma" pitchFamily="-84" charset="0"/>
            </a:endParaRPr>
          </a:p>
        </p:txBody>
      </p:sp>
      <p:sp>
        <p:nvSpPr>
          <p:cNvPr id="46084" name="Rectangle 2"/>
          <p:cNvSpPr>
            <a:spLocks noGrp="1" noChangeArrowheads="1"/>
          </p:cNvSpPr>
          <p:nvPr>
            <p:ph type="title"/>
          </p:nvPr>
        </p:nvSpPr>
        <p:spPr/>
        <p:txBody>
          <a:bodyPr/>
          <a:lstStyle/>
          <a:p>
            <a:pPr eaLnBrk="1" hangingPunct="1"/>
            <a:r>
              <a:rPr lang="en-US">
                <a:ea typeface="ＭＳ Ｐゴシック" pitchFamily="-84" charset="-128"/>
                <a:cs typeface="ＭＳ Ｐゴシック" pitchFamily="-84" charset="-128"/>
              </a:rPr>
              <a:t>Pervasive Idea: Abstraction and Layering</a:t>
            </a:r>
          </a:p>
        </p:txBody>
      </p:sp>
      <p:sp>
        <p:nvSpPr>
          <p:cNvPr id="46085"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b="1" dirty="0">
                <a:solidFill>
                  <a:srgbClr val="F7020B"/>
                </a:solidFill>
                <a:ea typeface="ＭＳ Ｐゴシック" pitchFamily="-84" charset="-128"/>
                <a:cs typeface="ＭＳ Ｐゴシック" pitchFamily="-84" charset="-128"/>
              </a:rPr>
              <a:t>Abstraction</a:t>
            </a:r>
            <a:r>
              <a:rPr lang="en-US" dirty="0">
                <a:ea typeface="ＭＳ Ｐゴシック" pitchFamily="-84" charset="-128"/>
                <a:cs typeface="ＭＳ Ｐゴシック" pitchFamily="-84" charset="-128"/>
              </a:rPr>
              <a:t>: only way of dealing with complex systems</a:t>
            </a:r>
          </a:p>
          <a:p>
            <a:pPr lvl="1" eaLnBrk="1" hangingPunct="1">
              <a:lnSpc>
                <a:spcPct val="90000"/>
              </a:lnSpc>
            </a:pPr>
            <a:r>
              <a:rPr lang="en-US" dirty="0"/>
              <a:t>Divide world into objects, each with an…</a:t>
            </a:r>
          </a:p>
          <a:p>
            <a:pPr lvl="2" eaLnBrk="1" hangingPunct="1">
              <a:lnSpc>
                <a:spcPct val="90000"/>
              </a:lnSpc>
            </a:pPr>
            <a:r>
              <a:rPr lang="en-US" b="1" dirty="0">
                <a:solidFill>
                  <a:srgbClr val="F7020B"/>
                </a:solidFill>
                <a:ea typeface="ＭＳ Ｐゴシック" pitchFamily="-84" charset="-128"/>
              </a:rPr>
              <a:t>Interface</a:t>
            </a:r>
            <a:r>
              <a:rPr lang="en-US" dirty="0">
                <a:ea typeface="ＭＳ Ｐゴシック" pitchFamily="-84" charset="-128"/>
              </a:rPr>
              <a:t>: knobs, behaviors, knobs </a:t>
            </a:r>
            <a:r>
              <a:rPr lang="en-US" dirty="0">
                <a:ea typeface="ＭＳ Ｐゴシック" pitchFamily="-84" charset="-128"/>
                <a:sym typeface="Symbol" pitchFamily="-84" charset="2"/>
              </a:rPr>
              <a:t> behaviors</a:t>
            </a:r>
            <a:endParaRPr lang="en-US" dirty="0">
              <a:ea typeface="ＭＳ Ｐゴシック" pitchFamily="-84" charset="-128"/>
            </a:endParaRPr>
          </a:p>
          <a:p>
            <a:pPr lvl="2" eaLnBrk="1" hangingPunct="1">
              <a:lnSpc>
                <a:spcPct val="90000"/>
              </a:lnSpc>
            </a:pPr>
            <a:r>
              <a:rPr lang="en-US" b="1" dirty="0">
                <a:solidFill>
                  <a:srgbClr val="F7020B"/>
                </a:solidFill>
                <a:ea typeface="ＭＳ Ｐゴシック" pitchFamily="-84" charset="-128"/>
              </a:rPr>
              <a:t>Implementation</a:t>
            </a:r>
            <a:r>
              <a:rPr lang="en-US" dirty="0">
                <a:ea typeface="ＭＳ Ｐゴシック" pitchFamily="-84" charset="-128"/>
              </a:rPr>
              <a:t>: “black box” (</a:t>
            </a:r>
            <a:r>
              <a:rPr lang="en-US" dirty="0" err="1">
                <a:ea typeface="ＭＳ Ｐゴシック" pitchFamily="-84" charset="-128"/>
              </a:rPr>
              <a:t>ignorance+apathy</a:t>
            </a:r>
            <a:r>
              <a:rPr lang="en-US" dirty="0">
                <a:ea typeface="ＭＳ Ｐゴシック" pitchFamily="-84" charset="-128"/>
              </a:rPr>
              <a:t>)</a:t>
            </a:r>
          </a:p>
          <a:p>
            <a:pPr lvl="1" eaLnBrk="1" hangingPunct="1">
              <a:lnSpc>
                <a:spcPct val="90000"/>
              </a:lnSpc>
            </a:pPr>
            <a:r>
              <a:rPr lang="en-US" dirty="0"/>
              <a:t>Only specialists deal with implementation, rest of us with interface</a:t>
            </a:r>
          </a:p>
          <a:p>
            <a:pPr lvl="1" eaLnBrk="1" hangingPunct="1">
              <a:lnSpc>
                <a:spcPct val="90000"/>
              </a:lnSpc>
            </a:pPr>
            <a:r>
              <a:rPr lang="en-US" dirty="0"/>
              <a:t>Example: only mechanics know how cars work</a:t>
            </a:r>
          </a:p>
          <a:p>
            <a:pPr eaLnBrk="1" hangingPunct="1">
              <a:lnSpc>
                <a:spcPct val="90000"/>
              </a:lnSpc>
            </a:pPr>
            <a:r>
              <a:rPr lang="en-US" b="1" dirty="0">
                <a:solidFill>
                  <a:srgbClr val="F7020B"/>
                </a:solidFill>
                <a:ea typeface="ＭＳ Ｐゴシック" pitchFamily="-84" charset="-128"/>
                <a:cs typeface="ＭＳ Ｐゴシック" pitchFamily="-84" charset="-128"/>
              </a:rPr>
              <a:t>Layering</a:t>
            </a:r>
            <a:r>
              <a:rPr lang="en-US" dirty="0">
                <a:ea typeface="ＭＳ Ｐゴシック" pitchFamily="-84" charset="-128"/>
                <a:cs typeface="ＭＳ Ｐゴシック" pitchFamily="-84" charset="-128"/>
              </a:rPr>
              <a:t>: abstraction discipline makes life even simpler</a:t>
            </a:r>
          </a:p>
          <a:p>
            <a:pPr lvl="1" eaLnBrk="1" hangingPunct="1">
              <a:lnSpc>
                <a:spcPct val="90000"/>
              </a:lnSpc>
            </a:pPr>
            <a:r>
              <a:rPr lang="en-US" dirty="0"/>
              <a:t>Divide objects in system into layers, layer </a:t>
            </a:r>
            <a:r>
              <a:rPr lang="en-US" i="1" dirty="0"/>
              <a:t>n</a:t>
            </a:r>
            <a:r>
              <a:rPr lang="en-US" dirty="0"/>
              <a:t> objects…</a:t>
            </a:r>
          </a:p>
          <a:p>
            <a:pPr lvl="2" eaLnBrk="1" hangingPunct="1">
              <a:lnSpc>
                <a:spcPct val="90000"/>
              </a:lnSpc>
            </a:pPr>
            <a:r>
              <a:rPr lang="en-US" dirty="0">
                <a:ea typeface="ＭＳ Ｐゴシック" pitchFamily="-84" charset="-128"/>
              </a:rPr>
              <a:t>Implemented using interfaces of layer </a:t>
            </a:r>
            <a:r>
              <a:rPr lang="en-US" i="1" dirty="0">
                <a:ea typeface="ＭＳ Ｐゴシック" pitchFamily="-84" charset="-128"/>
              </a:rPr>
              <a:t>n </a:t>
            </a:r>
            <a:r>
              <a:rPr lang="en-US" dirty="0">
                <a:ea typeface="ＭＳ Ｐゴシック" pitchFamily="-84" charset="-128"/>
              </a:rPr>
              <a:t>– 1</a:t>
            </a:r>
          </a:p>
          <a:p>
            <a:pPr lvl="2" eaLnBrk="1" hangingPunct="1">
              <a:lnSpc>
                <a:spcPct val="90000"/>
              </a:lnSpc>
            </a:pPr>
            <a:r>
              <a:rPr lang="en-US" dirty="0">
                <a:ea typeface="ＭＳ Ｐゴシック" pitchFamily="-84" charset="-128"/>
              </a:rPr>
              <a:t>(mostly) Don’t need to know interfaces of layer </a:t>
            </a:r>
            <a:r>
              <a:rPr lang="en-US" i="1" dirty="0">
                <a:ea typeface="ＭＳ Ｐゴシック" pitchFamily="-84" charset="-128"/>
              </a:rPr>
              <a:t>n </a:t>
            </a:r>
            <a:r>
              <a:rPr lang="en-US" dirty="0">
                <a:ea typeface="ＭＳ Ｐゴシック" pitchFamily="-84" charset="-128"/>
              </a:rPr>
              <a:t>– 2</a:t>
            </a:r>
          </a:p>
          <a:p>
            <a:pPr eaLnBrk="1" hangingPunct="1">
              <a:lnSpc>
                <a:spcPct val="90000"/>
              </a:lnSpc>
            </a:pPr>
            <a:r>
              <a:rPr lang="en-US" b="1" dirty="0">
                <a:solidFill>
                  <a:srgbClr val="F7020B"/>
                </a:solidFill>
                <a:ea typeface="ＭＳ Ｐゴシック" pitchFamily="-84" charset="-128"/>
                <a:cs typeface="ＭＳ Ｐゴシック" pitchFamily="-84" charset="-128"/>
              </a:rPr>
              <a:t>Inertia</a:t>
            </a:r>
            <a:r>
              <a:rPr lang="en-US" dirty="0">
                <a:ea typeface="ＭＳ Ｐゴシック" pitchFamily="-84" charset="-128"/>
                <a:cs typeface="ＭＳ Ｐゴシック" pitchFamily="-84" charset="-128"/>
              </a:rPr>
              <a:t>: a dark side of layering</a:t>
            </a:r>
          </a:p>
          <a:p>
            <a:pPr lvl="1" eaLnBrk="1" hangingPunct="1">
              <a:lnSpc>
                <a:spcPct val="90000"/>
              </a:lnSpc>
            </a:pPr>
            <a:r>
              <a:rPr lang="en-US" dirty="0"/>
              <a:t>Layer interfaces become entrenched over time (“standards”)</a:t>
            </a:r>
          </a:p>
          <a:p>
            <a:pPr lvl="1" eaLnBrk="1" hangingPunct="1">
              <a:lnSpc>
                <a:spcPct val="90000"/>
              </a:lnSpc>
              <a:buFontTx/>
              <a:buChar char="–"/>
            </a:pPr>
            <a:r>
              <a:rPr lang="en-US" dirty="0"/>
              <a:t>Very difficult to change even if benefit is clear</a:t>
            </a:r>
          </a:p>
          <a:p>
            <a:pPr eaLnBrk="1" hangingPunct="1">
              <a:lnSpc>
                <a:spcPct val="90000"/>
              </a:lnSpc>
              <a:buFont typeface="Times" pitchFamily="-84" charset="0"/>
              <a:buChar char="•"/>
            </a:pPr>
            <a:r>
              <a:rPr lang="en-US" b="1" dirty="0">
                <a:solidFill>
                  <a:srgbClr val="F7020B"/>
                </a:solidFill>
                <a:ea typeface="ＭＳ Ｐゴシック" pitchFamily="-84" charset="-128"/>
                <a:cs typeface="ＭＳ Ｐゴシック" pitchFamily="-84" charset="-128"/>
              </a:rPr>
              <a:t>Opacity</a:t>
            </a:r>
            <a:r>
              <a:rPr lang="en-US" dirty="0">
                <a:ea typeface="ＭＳ Ｐゴシック" pitchFamily="-84" charset="-128"/>
                <a:cs typeface="ＭＳ Ｐゴシック" pitchFamily="-84" charset="-128"/>
              </a:rPr>
              <a:t>: hard to reason about performance across layers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F687497-C1C7-7B45-9FFF-6F4B64438D16}" type="slidenum">
              <a:rPr lang="en-US" smtClean="0"/>
              <a:pPr/>
              <a:t>10</a:t>
            </a:fld>
            <a:endParaRPr lang="en-US">
              <a:solidFill>
                <a:schemeClr val="tx1"/>
              </a:solidFill>
            </a:endParaRPr>
          </a:p>
        </p:txBody>
      </p:sp>
      <p:sp>
        <p:nvSpPr>
          <p:cNvPr id="103428" name="Rectangle 2"/>
          <p:cNvSpPr>
            <a:spLocks noGrp="1" noChangeArrowheads="1"/>
          </p:cNvSpPr>
          <p:nvPr>
            <p:ph type="title"/>
          </p:nvPr>
        </p:nvSpPr>
        <p:spPr/>
        <p:txBody>
          <a:bodyPr/>
          <a:lstStyle/>
          <a:p>
            <a:pPr eaLnBrk="1" hangingPunct="1"/>
            <a:r>
              <a:rPr lang="en-US"/>
              <a:t>Moore’s Law - 1965</a:t>
            </a:r>
          </a:p>
        </p:txBody>
      </p:sp>
      <p:pic>
        <p:nvPicPr>
          <p:cNvPr id="103429" name="Picture 3" descr="moore_curve"/>
          <p:cNvPicPr>
            <a:picLocks noGrp="1" noChangeAspect="1" noChangeArrowheads="1"/>
          </p:cNvPicPr>
          <p:nvPr>
            <p:ph idx="1"/>
          </p:nvPr>
        </p:nvPicPr>
        <p:blipFill>
          <a:blip r:embed="rId3"/>
          <a:srcRect/>
          <a:stretch>
            <a:fillRect/>
          </a:stretch>
        </p:blipFill>
        <p:spPr>
          <a:xfrm>
            <a:off x="1546225" y="1143000"/>
            <a:ext cx="6049963" cy="5105400"/>
          </a:xfrm>
        </p:spPr>
      </p:pic>
      <p:sp>
        <p:nvSpPr>
          <p:cNvPr id="271367" name="Text Box 7"/>
          <p:cNvSpPr txBox="1">
            <a:spLocks noChangeArrowheads="1"/>
          </p:cNvSpPr>
          <p:nvPr/>
        </p:nvSpPr>
        <p:spPr bwMode="auto">
          <a:xfrm>
            <a:off x="435033" y="5101064"/>
            <a:ext cx="2089034" cy="830997"/>
          </a:xfrm>
          <a:prstGeom prst="rect">
            <a:avLst/>
          </a:prstGeom>
          <a:noFill/>
          <a:ln w="38100">
            <a:noFill/>
            <a:miter lim="800000"/>
            <a:headEnd/>
            <a:tailEnd/>
          </a:ln>
        </p:spPr>
        <p:txBody>
          <a:bodyPr wrap="none" anchor="ctr">
            <a:prstTxWarp prst="textNoShape">
              <a:avLst/>
            </a:prstTxWarp>
            <a:spAutoFit/>
          </a:bodyPr>
          <a:lstStyle/>
          <a:p>
            <a:r>
              <a:rPr lang="en-US" sz="2400" dirty="0">
                <a:solidFill>
                  <a:srgbClr val="F7020B"/>
                </a:solidFill>
                <a:ea typeface="ＭＳ Ｐゴシック" charset="-128"/>
                <a:cs typeface="ＭＳ Ｐゴシック" charset="-128"/>
              </a:rPr>
              <a:t>Today:</a:t>
            </a:r>
            <a:br>
              <a:rPr lang="en-US" sz="2400" dirty="0">
                <a:solidFill>
                  <a:srgbClr val="F7020B"/>
                </a:solidFill>
                <a:ea typeface="ＭＳ Ｐゴシック" charset="-128"/>
                <a:cs typeface="ＭＳ Ｐゴシック" charset="-128"/>
              </a:rPr>
            </a:br>
            <a:r>
              <a:rPr lang="en-US" sz="2400" dirty="0">
                <a:solidFill>
                  <a:srgbClr val="F7020B"/>
                </a:solidFill>
                <a:ea typeface="ＭＳ Ｐゴシック" charset="-128"/>
                <a:cs typeface="ＭＳ Ｐゴシック" charset="-128"/>
              </a:rPr>
              <a:t>2</a:t>
            </a:r>
            <a:r>
              <a:rPr lang="en-US" sz="2400" baseline="30000" dirty="0">
                <a:solidFill>
                  <a:srgbClr val="F7020B"/>
                </a:solidFill>
                <a:ea typeface="ＭＳ Ｐゴシック" charset="-128"/>
                <a:cs typeface="ＭＳ Ｐゴシック" charset="-128"/>
              </a:rPr>
              <a:t>33</a:t>
            </a:r>
            <a:r>
              <a:rPr lang="en-US" sz="2400" dirty="0">
                <a:solidFill>
                  <a:srgbClr val="F7020B"/>
                </a:solidFill>
                <a:ea typeface="ＭＳ Ｐゴシック" charset="-128"/>
                <a:cs typeface="ＭＳ Ｐゴシック" charset="-128"/>
              </a:rPr>
              <a:t> transistors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1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B058-3D72-EC49-98DF-5702C2D63EA8}"/>
              </a:ext>
            </a:extLst>
          </p:cNvPr>
          <p:cNvSpPr>
            <a:spLocks noGrp="1"/>
          </p:cNvSpPr>
          <p:nvPr>
            <p:ph type="title"/>
          </p:nvPr>
        </p:nvSpPr>
        <p:spPr/>
        <p:txBody>
          <a:bodyPr/>
          <a:lstStyle/>
          <a:p>
            <a:r>
              <a:rPr lang="en-US" dirty="0"/>
              <a:t>Moore’s Law today</a:t>
            </a:r>
          </a:p>
        </p:txBody>
      </p:sp>
      <p:sp>
        <p:nvSpPr>
          <p:cNvPr id="4" name="Slide Number Placeholder 3">
            <a:extLst>
              <a:ext uri="{FF2B5EF4-FFF2-40B4-BE49-F238E27FC236}">
                <a16:creationId xmlns:a16="http://schemas.microsoft.com/office/drawing/2014/main" id="{2A673495-8F49-9B44-A40F-D386F096BA5D}"/>
              </a:ext>
            </a:extLst>
          </p:cNvPr>
          <p:cNvSpPr>
            <a:spLocks noGrp="1"/>
          </p:cNvSpPr>
          <p:nvPr>
            <p:ph type="sldNum" sz="quarter" idx="11"/>
          </p:nvPr>
        </p:nvSpPr>
        <p:spPr/>
        <p:txBody>
          <a:bodyPr/>
          <a:lstStyle/>
          <a:p>
            <a:fld id="{7B3C0331-D576-7844-BFC3-04CFD80F6911}" type="slidenum">
              <a:rPr lang="en-US" smtClean="0"/>
              <a:pPr/>
              <a:t>11</a:t>
            </a:fld>
            <a:endParaRPr lang="en-US">
              <a:solidFill>
                <a:schemeClr val="tx1"/>
              </a:solidFill>
            </a:endParaRPr>
          </a:p>
        </p:txBody>
      </p:sp>
      <p:pic>
        <p:nvPicPr>
          <p:cNvPr id="5" name="Picture 4">
            <a:extLst>
              <a:ext uri="{FF2B5EF4-FFF2-40B4-BE49-F238E27FC236}">
                <a16:creationId xmlns:a16="http://schemas.microsoft.com/office/drawing/2014/main" id="{8088002A-A24B-7545-A754-45F0114A3B99}"/>
              </a:ext>
            </a:extLst>
          </p:cNvPr>
          <p:cNvPicPr>
            <a:picLocks noChangeAspect="1"/>
          </p:cNvPicPr>
          <p:nvPr/>
        </p:nvPicPr>
        <p:blipFill rotWithShape="1">
          <a:blip r:embed="rId3"/>
          <a:srcRect b="27255"/>
          <a:stretch/>
        </p:blipFill>
        <p:spPr>
          <a:xfrm>
            <a:off x="-5443" y="914400"/>
            <a:ext cx="9144000" cy="5140036"/>
          </a:xfrm>
          <a:prstGeom prst="rect">
            <a:avLst/>
          </a:prstGeom>
        </p:spPr>
      </p:pic>
      <p:sp>
        <p:nvSpPr>
          <p:cNvPr id="15" name="TextBox 14">
            <a:extLst>
              <a:ext uri="{FF2B5EF4-FFF2-40B4-BE49-F238E27FC236}">
                <a16:creationId xmlns:a16="http://schemas.microsoft.com/office/drawing/2014/main" id="{B14EA818-9E4A-344B-BB3A-FC01741E7A4F}"/>
              </a:ext>
            </a:extLst>
          </p:cNvPr>
          <p:cNvSpPr txBox="1"/>
          <p:nvPr/>
        </p:nvSpPr>
        <p:spPr>
          <a:xfrm>
            <a:off x="5943600" y="6324600"/>
            <a:ext cx="1980029" cy="369332"/>
          </a:xfrm>
          <a:prstGeom prst="rect">
            <a:avLst/>
          </a:prstGeom>
          <a:noFill/>
        </p:spPr>
        <p:txBody>
          <a:bodyPr wrap="none" rtlCol="0">
            <a:spAutoFit/>
          </a:bodyPr>
          <a:lstStyle/>
          <a:p>
            <a:pPr algn="l"/>
            <a:r>
              <a:rPr lang="en-US" dirty="0">
                <a:solidFill>
                  <a:srgbClr val="000000"/>
                </a:solidFill>
                <a:hlinkClick r:id="rId4"/>
              </a:rPr>
              <a:t>data c/o </a:t>
            </a:r>
            <a:r>
              <a:rPr lang="en-US" dirty="0" err="1">
                <a:solidFill>
                  <a:srgbClr val="000000"/>
                </a:solidFill>
                <a:hlinkClick r:id="rId4"/>
              </a:rPr>
              <a:t>WikiChip</a:t>
            </a:r>
            <a:endParaRPr lang="en-US" dirty="0">
              <a:solidFill>
                <a:srgbClr val="000000"/>
              </a:solidFill>
            </a:endParaRPr>
          </a:p>
        </p:txBody>
      </p:sp>
    </p:spTree>
    <p:extLst>
      <p:ext uri="{BB962C8B-B14F-4D97-AF65-F5344CB8AC3E}">
        <p14:creationId xmlns:p14="http://schemas.microsoft.com/office/powerpoint/2010/main" val="3995241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B058-3D72-EC49-98DF-5702C2D63EA8}"/>
              </a:ext>
            </a:extLst>
          </p:cNvPr>
          <p:cNvSpPr>
            <a:spLocks noGrp="1"/>
          </p:cNvSpPr>
          <p:nvPr>
            <p:ph type="title"/>
          </p:nvPr>
        </p:nvSpPr>
        <p:spPr/>
        <p:txBody>
          <a:bodyPr/>
          <a:lstStyle/>
          <a:p>
            <a:r>
              <a:rPr lang="en-US" dirty="0"/>
              <a:t>Moore’s Law today</a:t>
            </a:r>
          </a:p>
        </p:txBody>
      </p:sp>
      <p:sp>
        <p:nvSpPr>
          <p:cNvPr id="4" name="Slide Number Placeholder 3">
            <a:extLst>
              <a:ext uri="{FF2B5EF4-FFF2-40B4-BE49-F238E27FC236}">
                <a16:creationId xmlns:a16="http://schemas.microsoft.com/office/drawing/2014/main" id="{2A673495-8F49-9B44-A40F-D386F096BA5D}"/>
              </a:ext>
            </a:extLst>
          </p:cNvPr>
          <p:cNvSpPr>
            <a:spLocks noGrp="1"/>
          </p:cNvSpPr>
          <p:nvPr>
            <p:ph type="sldNum" sz="quarter" idx="11"/>
          </p:nvPr>
        </p:nvSpPr>
        <p:spPr/>
        <p:txBody>
          <a:bodyPr/>
          <a:lstStyle/>
          <a:p>
            <a:fld id="{7B3C0331-D576-7844-BFC3-04CFD80F6911}" type="slidenum">
              <a:rPr lang="en-US" smtClean="0"/>
              <a:pPr/>
              <a:t>12</a:t>
            </a:fld>
            <a:endParaRPr lang="en-US">
              <a:solidFill>
                <a:schemeClr val="tx1"/>
              </a:solidFill>
            </a:endParaRPr>
          </a:p>
        </p:txBody>
      </p:sp>
      <p:pic>
        <p:nvPicPr>
          <p:cNvPr id="5" name="Picture 4">
            <a:extLst>
              <a:ext uri="{FF2B5EF4-FFF2-40B4-BE49-F238E27FC236}">
                <a16:creationId xmlns:a16="http://schemas.microsoft.com/office/drawing/2014/main" id="{8088002A-A24B-7545-A754-45F0114A3B99}"/>
              </a:ext>
            </a:extLst>
          </p:cNvPr>
          <p:cNvPicPr>
            <a:picLocks noChangeAspect="1"/>
          </p:cNvPicPr>
          <p:nvPr/>
        </p:nvPicPr>
        <p:blipFill rotWithShape="1">
          <a:blip r:embed="rId3"/>
          <a:srcRect b="25555"/>
          <a:stretch/>
        </p:blipFill>
        <p:spPr>
          <a:xfrm>
            <a:off x="0" y="914400"/>
            <a:ext cx="9139986" cy="5257800"/>
          </a:xfrm>
          <a:prstGeom prst="rect">
            <a:avLst/>
          </a:prstGeom>
        </p:spPr>
      </p:pic>
      <p:sp>
        <p:nvSpPr>
          <p:cNvPr id="33" name="TextBox 32">
            <a:extLst>
              <a:ext uri="{FF2B5EF4-FFF2-40B4-BE49-F238E27FC236}">
                <a16:creationId xmlns:a16="http://schemas.microsoft.com/office/drawing/2014/main" id="{AF966197-97B1-0643-8738-1A138EA358C5}"/>
              </a:ext>
            </a:extLst>
          </p:cNvPr>
          <p:cNvSpPr txBox="1"/>
          <p:nvPr/>
        </p:nvSpPr>
        <p:spPr>
          <a:xfrm>
            <a:off x="5943600" y="6324600"/>
            <a:ext cx="1980029" cy="369332"/>
          </a:xfrm>
          <a:prstGeom prst="rect">
            <a:avLst/>
          </a:prstGeom>
          <a:noFill/>
        </p:spPr>
        <p:txBody>
          <a:bodyPr wrap="none" rtlCol="0">
            <a:spAutoFit/>
          </a:bodyPr>
          <a:lstStyle/>
          <a:p>
            <a:pPr algn="l"/>
            <a:r>
              <a:rPr lang="en-US" dirty="0">
                <a:solidFill>
                  <a:srgbClr val="000000"/>
                </a:solidFill>
                <a:hlinkClick r:id="rId4"/>
              </a:rPr>
              <a:t>data c/o </a:t>
            </a:r>
            <a:r>
              <a:rPr lang="en-US" dirty="0" err="1">
                <a:solidFill>
                  <a:srgbClr val="000000"/>
                </a:solidFill>
                <a:hlinkClick r:id="rId4"/>
              </a:rPr>
              <a:t>WikiChip</a:t>
            </a:r>
            <a:endParaRPr lang="en-US" dirty="0">
              <a:solidFill>
                <a:srgbClr val="000000"/>
              </a:solidFill>
            </a:endParaRPr>
          </a:p>
        </p:txBody>
      </p:sp>
    </p:spTree>
    <p:extLst>
      <p:ext uri="{BB962C8B-B14F-4D97-AF65-F5344CB8AC3E}">
        <p14:creationId xmlns:p14="http://schemas.microsoft.com/office/powerpoint/2010/main" val="2309801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4"/>
          <p:cNvSpPr>
            <a:spLocks noGrp="1"/>
          </p:cNvSpPr>
          <p:nvPr>
            <p:ph type="sldNum" sz="quarter" idx="11"/>
          </p:nvPr>
        </p:nvSpPr>
        <p:spPr>
          <a:noFill/>
        </p:spPr>
        <p:txBody>
          <a:bodyPr/>
          <a:lstStyle/>
          <a:p>
            <a:fld id="{7680CF20-7D97-0E4E-8F08-C5B9935467A1}" type="slidenum">
              <a:rPr lang="en-US" smtClean="0">
                <a:latin typeface="Tahoma" pitchFamily="-84" charset="0"/>
              </a:rPr>
              <a:pPr/>
              <a:t>13</a:t>
            </a:fld>
            <a:endParaRPr lang="en-US">
              <a:solidFill>
                <a:schemeClr val="tx1"/>
              </a:solidFill>
              <a:latin typeface="Tahoma" pitchFamily="-84" charset="0"/>
            </a:endParaRPr>
          </a:p>
        </p:txBody>
      </p:sp>
      <p:sp>
        <p:nvSpPr>
          <p:cNvPr id="29700" name="Rectangle 2"/>
          <p:cNvSpPr>
            <a:spLocks noGrp="1" noChangeArrowheads="1"/>
          </p:cNvSpPr>
          <p:nvPr>
            <p:ph type="title"/>
          </p:nvPr>
        </p:nvSpPr>
        <p:spPr/>
        <p:txBody>
          <a:bodyPr/>
          <a:lstStyle/>
          <a:p>
            <a:pPr eaLnBrk="1" hangingPunct="1"/>
            <a:r>
              <a:rPr lang="en-US">
                <a:ea typeface="ＭＳ Ｐゴシック" pitchFamily="-84" charset="-128"/>
                <a:cs typeface="ＭＳ Ｐゴシック" pitchFamily="-84" charset="-128"/>
              </a:rPr>
              <a:t>Revolution I: The Microprocessor</a:t>
            </a:r>
          </a:p>
        </p:txBody>
      </p:sp>
      <p:sp>
        <p:nvSpPr>
          <p:cNvPr id="2970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b="1" dirty="0">
                <a:solidFill>
                  <a:srgbClr val="F7020B"/>
                </a:solidFill>
                <a:ea typeface="ＭＳ Ｐゴシック" pitchFamily="-84" charset="-128"/>
                <a:cs typeface="ＭＳ Ｐゴシック" pitchFamily="-84" charset="-128"/>
              </a:rPr>
              <a:t>Microprocessor revolution</a:t>
            </a:r>
          </a:p>
          <a:p>
            <a:pPr lvl="1" eaLnBrk="1" hangingPunct="1"/>
            <a:r>
              <a:rPr lang="en-US" dirty="0"/>
              <a:t>One significant technology threshold was crossed in 1970s</a:t>
            </a:r>
          </a:p>
          <a:p>
            <a:pPr lvl="1" eaLnBrk="1" hangingPunct="1"/>
            <a:r>
              <a:rPr lang="en-US" dirty="0"/>
              <a:t>Enough transistors (~25K) to put a 16-bit processor on one chip</a:t>
            </a:r>
          </a:p>
          <a:p>
            <a:pPr lvl="1" eaLnBrk="1" hangingPunct="1"/>
            <a:r>
              <a:rPr lang="en-US" dirty="0"/>
              <a:t>Huge performance advantages: fewer slow chip-crossings</a:t>
            </a:r>
          </a:p>
          <a:p>
            <a:pPr lvl="1" eaLnBrk="1" hangingPunct="1"/>
            <a:r>
              <a:rPr lang="en-US" dirty="0"/>
              <a:t>Even bigger cost advantages: one “stamped-out” component</a:t>
            </a:r>
          </a:p>
          <a:p>
            <a:pPr lvl="1" eaLnBrk="1" hangingPunct="1"/>
            <a:endParaRPr lang="en-US" dirty="0"/>
          </a:p>
          <a:p>
            <a:pPr eaLnBrk="1" hangingPunct="1"/>
            <a:r>
              <a:rPr lang="en-US" dirty="0">
                <a:ea typeface="ＭＳ Ｐゴシック" pitchFamily="-84" charset="-128"/>
                <a:cs typeface="ＭＳ Ｐゴシック" pitchFamily="-84" charset="-128"/>
              </a:rPr>
              <a:t>Microprocessors have allowed new market segments</a:t>
            </a:r>
          </a:p>
          <a:p>
            <a:pPr lvl="1" eaLnBrk="1" hangingPunct="1"/>
            <a:r>
              <a:rPr lang="en-US" dirty="0"/>
              <a:t>Desktops, CD/DVD players, laptops, game consoles, set-top boxes, mobile phones, digital camera, mp3 players, GPS, automotive</a:t>
            </a:r>
          </a:p>
          <a:p>
            <a:pPr lvl="1" eaLnBrk="1" hangingPunct="1"/>
            <a:endParaRPr lang="en-US" dirty="0"/>
          </a:p>
          <a:p>
            <a:pPr eaLnBrk="1" hangingPunct="1"/>
            <a:r>
              <a:rPr lang="en-US" dirty="0">
                <a:ea typeface="ＭＳ Ｐゴシック" pitchFamily="-84" charset="-128"/>
                <a:cs typeface="ＭＳ Ｐゴシック" pitchFamily="-84" charset="-128"/>
              </a:rPr>
              <a:t>And replaced incumbents in existing segments</a:t>
            </a:r>
          </a:p>
          <a:p>
            <a:pPr lvl="1" eaLnBrk="1" hangingPunct="1"/>
            <a:r>
              <a:rPr lang="en-US" dirty="0"/>
              <a:t>Microprocessor-based system replaced supercomputers, “mainframes”, “minicomputers”, “desktops”,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4"/>
          <p:cNvSpPr>
            <a:spLocks noGrp="1"/>
          </p:cNvSpPr>
          <p:nvPr>
            <p:ph type="sldNum" sz="quarter" idx="11"/>
          </p:nvPr>
        </p:nvSpPr>
        <p:spPr>
          <a:noFill/>
        </p:spPr>
        <p:txBody>
          <a:bodyPr/>
          <a:lstStyle/>
          <a:p>
            <a:fld id="{151CF3AC-6E1D-7648-8C6B-7D794290532A}" type="slidenum">
              <a:rPr lang="en-US" smtClean="0">
                <a:latin typeface="Tahoma" pitchFamily="-84" charset="0"/>
              </a:rPr>
              <a:pPr/>
              <a:t>14</a:t>
            </a:fld>
            <a:endParaRPr lang="en-US">
              <a:solidFill>
                <a:schemeClr val="tx1"/>
              </a:solidFill>
              <a:latin typeface="Tahoma" pitchFamily="-84" charset="0"/>
            </a:endParaRPr>
          </a:p>
        </p:txBody>
      </p:sp>
      <p:sp>
        <p:nvSpPr>
          <p:cNvPr id="30724" name="Rectangle 2"/>
          <p:cNvSpPr>
            <a:spLocks noGrp="1" noChangeArrowheads="1"/>
          </p:cNvSpPr>
          <p:nvPr>
            <p:ph type="title"/>
          </p:nvPr>
        </p:nvSpPr>
        <p:spPr/>
        <p:txBody>
          <a:bodyPr/>
          <a:lstStyle/>
          <a:p>
            <a:pPr eaLnBrk="1" hangingPunct="1"/>
            <a:r>
              <a:rPr lang="en-US">
                <a:ea typeface="ＭＳ Ｐゴシック" pitchFamily="-84" charset="-128"/>
                <a:cs typeface="ＭＳ Ｐゴシック" pitchFamily="-84" charset="-128"/>
              </a:rPr>
              <a:t>First Microprocessor</a:t>
            </a:r>
          </a:p>
        </p:txBody>
      </p:sp>
      <p:sp>
        <p:nvSpPr>
          <p:cNvPr id="30725" name="Rectangle 3" descr="Rectangle: Click to edit Master text styles&#10;Second level&#10;Third level&#10;Fourth level&#10;Fifth level"/>
          <p:cNvSpPr>
            <a:spLocks noGrp="1" noChangeArrowheads="1"/>
          </p:cNvSpPr>
          <p:nvPr>
            <p:ph type="body" idx="1"/>
          </p:nvPr>
        </p:nvSpPr>
        <p:spPr>
          <a:xfrm>
            <a:off x="304800" y="1143000"/>
            <a:ext cx="5029200" cy="5105400"/>
          </a:xfrm>
        </p:spPr>
        <p:txBody>
          <a:bodyPr/>
          <a:lstStyle/>
          <a:p>
            <a:pPr eaLnBrk="1" hangingPunct="1"/>
            <a:r>
              <a:rPr lang="en-US" dirty="0">
                <a:ea typeface="ＭＳ Ｐゴシック" pitchFamily="-84" charset="-128"/>
                <a:cs typeface="ＭＳ Ｐゴシック" pitchFamily="-84" charset="-128"/>
              </a:rPr>
              <a:t>Intel 4004 (1971)</a:t>
            </a:r>
          </a:p>
          <a:p>
            <a:pPr lvl="1" eaLnBrk="1" hangingPunct="1"/>
            <a:r>
              <a:rPr lang="en-US" dirty="0"/>
              <a:t>Application: calculators</a:t>
            </a:r>
          </a:p>
          <a:p>
            <a:pPr lvl="1" eaLnBrk="1" hangingPunct="1"/>
            <a:r>
              <a:rPr lang="en-US" dirty="0"/>
              <a:t>Technology: 10,000 nm</a:t>
            </a:r>
          </a:p>
          <a:p>
            <a:pPr lvl="1" eaLnBrk="1" hangingPunct="1"/>
            <a:endParaRPr lang="en-US" dirty="0"/>
          </a:p>
          <a:p>
            <a:pPr lvl="1" eaLnBrk="1" hangingPunct="1"/>
            <a:r>
              <a:rPr lang="en-US" dirty="0"/>
              <a:t>2300 transistors</a:t>
            </a:r>
          </a:p>
          <a:p>
            <a:pPr lvl="1" eaLnBrk="1" hangingPunct="1"/>
            <a:r>
              <a:rPr lang="en-US" dirty="0"/>
              <a:t>13 mm</a:t>
            </a:r>
            <a:r>
              <a:rPr lang="en-US" baseline="30000" dirty="0"/>
              <a:t>2</a:t>
            </a:r>
          </a:p>
          <a:p>
            <a:pPr lvl="1" eaLnBrk="1" hangingPunct="1"/>
            <a:r>
              <a:rPr lang="en-US" dirty="0"/>
              <a:t>108 KHz</a:t>
            </a:r>
          </a:p>
          <a:p>
            <a:pPr lvl="1" eaLnBrk="1" hangingPunct="1"/>
            <a:r>
              <a:rPr lang="en-US" dirty="0"/>
              <a:t>12 Volts</a:t>
            </a:r>
          </a:p>
          <a:p>
            <a:pPr lvl="1" eaLnBrk="1" hangingPunct="1"/>
            <a:endParaRPr lang="en-US" dirty="0"/>
          </a:p>
          <a:p>
            <a:pPr lvl="1" eaLnBrk="1" hangingPunct="1"/>
            <a:r>
              <a:rPr lang="en-US" dirty="0"/>
              <a:t>4-bit data</a:t>
            </a:r>
          </a:p>
          <a:p>
            <a:pPr lvl="1" eaLnBrk="1" hangingPunct="1"/>
            <a:r>
              <a:rPr lang="en-US" dirty="0"/>
              <a:t>Single-cycle </a:t>
            </a:r>
            <a:r>
              <a:rPr lang="en-US" dirty="0" err="1"/>
              <a:t>datapath</a:t>
            </a:r>
            <a:endParaRPr lang="en-US" dirty="0"/>
          </a:p>
        </p:txBody>
      </p:sp>
      <p:pic>
        <p:nvPicPr>
          <p:cNvPr id="30726" name="Picture 4"/>
          <p:cNvPicPr>
            <a:picLocks noChangeAspect="1" noChangeArrowheads="1"/>
          </p:cNvPicPr>
          <p:nvPr/>
        </p:nvPicPr>
        <p:blipFill>
          <a:blip r:embed="rId3"/>
          <a:srcRect/>
          <a:stretch>
            <a:fillRect/>
          </a:stretch>
        </p:blipFill>
        <p:spPr bwMode="auto">
          <a:xfrm>
            <a:off x="5253038" y="1219200"/>
            <a:ext cx="3586162" cy="26003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a:spLocks noGrp="1"/>
          </p:cNvSpPr>
          <p:nvPr>
            <p:ph type="sldNum" sz="quarter" idx="11"/>
          </p:nvPr>
        </p:nvSpPr>
        <p:spPr>
          <a:noFill/>
        </p:spPr>
        <p:txBody>
          <a:bodyPr/>
          <a:lstStyle/>
          <a:p>
            <a:fld id="{D927DF90-BCD9-B340-8B86-E8558BEC0D25}" type="slidenum">
              <a:rPr lang="en-US" smtClean="0">
                <a:latin typeface="Tahoma" pitchFamily="-84" charset="0"/>
              </a:rPr>
              <a:pPr/>
              <a:t>15</a:t>
            </a:fld>
            <a:endParaRPr lang="en-US">
              <a:solidFill>
                <a:schemeClr val="tx1"/>
              </a:solidFill>
              <a:latin typeface="Tahoma" pitchFamily="-84" charset="0"/>
            </a:endParaRPr>
          </a:p>
        </p:txBody>
      </p:sp>
      <p:sp>
        <p:nvSpPr>
          <p:cNvPr id="35844" name="Rectangle 2"/>
          <p:cNvSpPr>
            <a:spLocks noGrp="1" noChangeArrowheads="1"/>
          </p:cNvSpPr>
          <p:nvPr>
            <p:ph type="title"/>
          </p:nvPr>
        </p:nvSpPr>
        <p:spPr/>
        <p:txBody>
          <a:bodyPr/>
          <a:lstStyle/>
          <a:p>
            <a:pPr eaLnBrk="1" hangingPunct="1"/>
            <a:r>
              <a:rPr lang="en-US">
                <a:ea typeface="ＭＳ Ｐゴシック" pitchFamily="-84" charset="-128"/>
                <a:cs typeface="ＭＳ Ｐゴシック" pitchFamily="-84" charset="-128"/>
              </a:rPr>
              <a:t>Revolution II: Implicit Parallelism </a:t>
            </a:r>
          </a:p>
        </p:txBody>
      </p:sp>
      <p:sp>
        <p:nvSpPr>
          <p:cNvPr id="35845"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a:ea typeface="ＭＳ Ｐゴシック" pitchFamily="-84" charset="-128"/>
                <a:cs typeface="ＭＳ Ｐゴシック" pitchFamily="-84" charset="-128"/>
              </a:rPr>
              <a:t>Then to </a:t>
            </a:r>
            <a:r>
              <a:rPr lang="en-US" b="1">
                <a:solidFill>
                  <a:srgbClr val="F7020B"/>
                </a:solidFill>
                <a:ea typeface="ＭＳ Ｐゴシック" pitchFamily="-84" charset="-128"/>
                <a:cs typeface="ＭＳ Ｐゴシック" pitchFamily="-84" charset="-128"/>
              </a:rPr>
              <a:t>extract implicit instruction-level parallelism</a:t>
            </a:r>
          </a:p>
          <a:p>
            <a:pPr lvl="1" eaLnBrk="1" hangingPunct="1">
              <a:lnSpc>
                <a:spcPct val="90000"/>
              </a:lnSpc>
            </a:pPr>
            <a:r>
              <a:rPr lang="en-US"/>
              <a:t>Hardware provides parallel resources, figures out how to use them</a:t>
            </a:r>
          </a:p>
          <a:p>
            <a:pPr lvl="1" eaLnBrk="1" hangingPunct="1">
              <a:lnSpc>
                <a:spcPct val="90000"/>
              </a:lnSpc>
            </a:pPr>
            <a:r>
              <a:rPr lang="en-US"/>
              <a:t>Software is oblivious</a:t>
            </a:r>
          </a:p>
          <a:p>
            <a:pPr lvl="1" eaLnBrk="1" hangingPunct="1">
              <a:lnSpc>
                <a:spcPct val="90000"/>
              </a:lnSpc>
            </a:pPr>
            <a:endParaRPr lang="en-US"/>
          </a:p>
          <a:p>
            <a:pPr eaLnBrk="1" hangingPunct="1">
              <a:lnSpc>
                <a:spcPct val="90000"/>
              </a:lnSpc>
            </a:pPr>
            <a:r>
              <a:rPr lang="en-US">
                <a:ea typeface="ＭＳ Ｐゴシック" pitchFamily="-84" charset="-128"/>
                <a:cs typeface="ＭＳ Ｐゴシック" pitchFamily="-84" charset="-128"/>
              </a:rPr>
              <a:t>Initially using pipelining …</a:t>
            </a:r>
          </a:p>
          <a:p>
            <a:pPr lvl="1" eaLnBrk="1" hangingPunct="1">
              <a:lnSpc>
                <a:spcPct val="90000"/>
              </a:lnSpc>
            </a:pPr>
            <a:r>
              <a:rPr lang="en-US"/>
              <a:t>Which also enabled increased clock frequency</a:t>
            </a:r>
          </a:p>
          <a:p>
            <a:pPr eaLnBrk="1" hangingPunct="1">
              <a:lnSpc>
                <a:spcPct val="90000"/>
              </a:lnSpc>
            </a:pPr>
            <a:r>
              <a:rPr lang="en-US">
                <a:ea typeface="ＭＳ Ｐゴシック" pitchFamily="-84" charset="-128"/>
                <a:cs typeface="ＭＳ Ｐゴシック" pitchFamily="-84" charset="-128"/>
              </a:rPr>
              <a:t>… caches …</a:t>
            </a:r>
          </a:p>
          <a:p>
            <a:pPr lvl="1" eaLnBrk="1" hangingPunct="1">
              <a:lnSpc>
                <a:spcPct val="90000"/>
              </a:lnSpc>
            </a:pPr>
            <a:r>
              <a:rPr lang="en-US"/>
              <a:t>Which became necessary as processor clock frequency increased</a:t>
            </a:r>
          </a:p>
          <a:p>
            <a:pPr eaLnBrk="1" hangingPunct="1">
              <a:lnSpc>
                <a:spcPct val="90000"/>
              </a:lnSpc>
            </a:pPr>
            <a:r>
              <a:rPr lang="en-US">
                <a:ea typeface="ＭＳ Ｐゴシック" pitchFamily="-84" charset="-128"/>
                <a:cs typeface="ＭＳ Ｐゴシック" pitchFamily="-84" charset="-128"/>
              </a:rPr>
              <a:t>… and integrated floating-point</a:t>
            </a:r>
          </a:p>
          <a:p>
            <a:pPr eaLnBrk="1" hangingPunct="1">
              <a:lnSpc>
                <a:spcPct val="90000"/>
              </a:lnSpc>
            </a:pPr>
            <a:r>
              <a:rPr lang="en-US">
                <a:ea typeface="ＭＳ Ｐゴシック" pitchFamily="-84" charset="-128"/>
                <a:cs typeface="ＭＳ Ｐゴシック" pitchFamily="-84" charset="-128"/>
              </a:rPr>
              <a:t>Then deeper pipelines and branch speculation</a:t>
            </a:r>
          </a:p>
          <a:p>
            <a:pPr eaLnBrk="1" hangingPunct="1">
              <a:lnSpc>
                <a:spcPct val="90000"/>
              </a:lnSpc>
            </a:pPr>
            <a:r>
              <a:rPr lang="en-US">
                <a:ea typeface="ＭＳ Ｐゴシック" pitchFamily="-84" charset="-128"/>
                <a:cs typeface="ＭＳ Ｐゴシック" pitchFamily="-84" charset="-128"/>
              </a:rPr>
              <a:t>Then multiple instructions per cycle (superscalar)</a:t>
            </a:r>
          </a:p>
          <a:p>
            <a:pPr eaLnBrk="1" hangingPunct="1">
              <a:lnSpc>
                <a:spcPct val="90000"/>
              </a:lnSpc>
            </a:pPr>
            <a:r>
              <a:rPr lang="en-US">
                <a:ea typeface="ＭＳ Ｐゴシック" pitchFamily="-84" charset="-128"/>
                <a:cs typeface="ＭＳ Ｐゴシック" pitchFamily="-84" charset="-128"/>
              </a:rPr>
              <a:t>Then dynamic scheduling (out-of-order execution)</a:t>
            </a:r>
          </a:p>
          <a:p>
            <a:pPr lvl="1" eaLnBrk="1" hangingPunct="1">
              <a:lnSpc>
                <a:spcPct val="90000"/>
              </a:lnSpc>
            </a:pPr>
            <a:endParaRPr lang="en-US"/>
          </a:p>
          <a:p>
            <a:pPr eaLnBrk="1" hangingPunct="1">
              <a:lnSpc>
                <a:spcPct val="90000"/>
              </a:lnSpc>
            </a:pPr>
            <a:r>
              <a:rPr lang="en-US">
                <a:ea typeface="ＭＳ Ｐゴシック" pitchFamily="-84" charset="-128"/>
                <a:cs typeface="ＭＳ Ｐゴシック" pitchFamily="-84" charset="-128"/>
              </a:rPr>
              <a:t>We will talk about these things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4"/>
          <p:cNvSpPr>
            <a:spLocks noGrp="1"/>
          </p:cNvSpPr>
          <p:nvPr>
            <p:ph type="sldNum" sz="quarter" idx="11"/>
          </p:nvPr>
        </p:nvSpPr>
        <p:spPr>
          <a:noFill/>
        </p:spPr>
        <p:txBody>
          <a:bodyPr/>
          <a:lstStyle/>
          <a:p>
            <a:fld id="{02DACF45-1FA9-7F41-81B9-A4FA42AA6063}" type="slidenum">
              <a:rPr lang="en-US" smtClean="0">
                <a:latin typeface="Tahoma" pitchFamily="-84" charset="0"/>
              </a:rPr>
              <a:pPr/>
              <a:t>16</a:t>
            </a:fld>
            <a:endParaRPr lang="en-US">
              <a:solidFill>
                <a:schemeClr val="tx1"/>
              </a:solidFill>
              <a:latin typeface="Tahoma" pitchFamily="-84" charset="0"/>
            </a:endParaRPr>
          </a:p>
        </p:txBody>
      </p:sp>
      <p:sp>
        <p:nvSpPr>
          <p:cNvPr id="36868" name="Rectangle 2"/>
          <p:cNvSpPr>
            <a:spLocks noGrp="1" noChangeArrowheads="1"/>
          </p:cNvSpPr>
          <p:nvPr>
            <p:ph type="title"/>
          </p:nvPr>
        </p:nvSpPr>
        <p:spPr/>
        <p:txBody>
          <a:bodyPr/>
          <a:lstStyle/>
          <a:p>
            <a:pPr eaLnBrk="1" hangingPunct="1"/>
            <a:r>
              <a:rPr lang="en-US">
                <a:ea typeface="ＭＳ Ｐゴシック" pitchFamily="-84" charset="-128"/>
                <a:cs typeface="ＭＳ Ｐゴシック" pitchFamily="-84" charset="-128"/>
              </a:rPr>
              <a:t>Pinnacle of Single-Core Microprocessors</a:t>
            </a:r>
          </a:p>
        </p:txBody>
      </p:sp>
      <p:sp>
        <p:nvSpPr>
          <p:cNvPr id="36869" name="Rectangle 3" descr="Rectangle: Click to edit Master text styles&#10;Second level&#10;Third level&#10;Fourth level&#10;Fifth level"/>
          <p:cNvSpPr>
            <a:spLocks noGrp="1" noChangeArrowheads="1"/>
          </p:cNvSpPr>
          <p:nvPr>
            <p:ph type="body" idx="1"/>
          </p:nvPr>
        </p:nvSpPr>
        <p:spPr>
          <a:xfrm>
            <a:off x="304800" y="1143000"/>
            <a:ext cx="7924800" cy="5029200"/>
          </a:xfrm>
        </p:spPr>
        <p:txBody>
          <a:bodyPr/>
          <a:lstStyle/>
          <a:p>
            <a:pPr eaLnBrk="1" hangingPunct="1">
              <a:lnSpc>
                <a:spcPct val="90000"/>
              </a:lnSpc>
            </a:pPr>
            <a:r>
              <a:rPr lang="en-US">
                <a:ea typeface="ＭＳ Ｐゴシック" pitchFamily="-84" charset="-128"/>
                <a:cs typeface="ＭＳ Ｐゴシック" pitchFamily="-84" charset="-128"/>
              </a:rPr>
              <a:t>Intel Pentium4 (2003)</a:t>
            </a:r>
          </a:p>
          <a:p>
            <a:pPr lvl="1" eaLnBrk="1" hangingPunct="1">
              <a:lnSpc>
                <a:spcPct val="90000"/>
              </a:lnSpc>
            </a:pPr>
            <a:r>
              <a:rPr lang="en-US"/>
              <a:t>Application: desktop/server</a:t>
            </a:r>
          </a:p>
          <a:p>
            <a:pPr lvl="1" eaLnBrk="1" hangingPunct="1">
              <a:lnSpc>
                <a:spcPct val="90000"/>
              </a:lnSpc>
            </a:pPr>
            <a:r>
              <a:rPr lang="en-US"/>
              <a:t>Technology: 90nm (1/100x)</a:t>
            </a:r>
          </a:p>
          <a:p>
            <a:pPr lvl="1" eaLnBrk="1" hangingPunct="1">
              <a:lnSpc>
                <a:spcPct val="90000"/>
              </a:lnSpc>
            </a:pPr>
            <a:endParaRPr lang="en-US"/>
          </a:p>
          <a:p>
            <a:pPr lvl="1" eaLnBrk="1" hangingPunct="1">
              <a:lnSpc>
                <a:spcPct val="90000"/>
              </a:lnSpc>
            </a:pPr>
            <a:r>
              <a:rPr lang="en-US"/>
              <a:t>55M transistors (20,000x)</a:t>
            </a:r>
          </a:p>
          <a:p>
            <a:pPr lvl="1" eaLnBrk="1" hangingPunct="1">
              <a:lnSpc>
                <a:spcPct val="90000"/>
              </a:lnSpc>
            </a:pPr>
            <a:r>
              <a:rPr lang="en-US"/>
              <a:t>101 mm</a:t>
            </a:r>
            <a:r>
              <a:rPr lang="en-US" baseline="30000"/>
              <a:t>2 </a:t>
            </a:r>
            <a:r>
              <a:rPr lang="en-US"/>
              <a:t>(10x)</a:t>
            </a:r>
          </a:p>
          <a:p>
            <a:pPr lvl="1" eaLnBrk="1" hangingPunct="1">
              <a:lnSpc>
                <a:spcPct val="90000"/>
              </a:lnSpc>
            </a:pPr>
            <a:r>
              <a:rPr lang="en-US"/>
              <a:t>3.4 GHz (10,000x)</a:t>
            </a:r>
          </a:p>
          <a:p>
            <a:pPr lvl="1" eaLnBrk="1" hangingPunct="1">
              <a:lnSpc>
                <a:spcPct val="90000"/>
              </a:lnSpc>
            </a:pPr>
            <a:r>
              <a:rPr lang="en-US"/>
              <a:t>1.2 Volts (1/10x)</a:t>
            </a:r>
          </a:p>
          <a:p>
            <a:pPr lvl="1" eaLnBrk="1" hangingPunct="1">
              <a:lnSpc>
                <a:spcPct val="90000"/>
              </a:lnSpc>
            </a:pPr>
            <a:endParaRPr lang="en-US"/>
          </a:p>
          <a:p>
            <a:pPr lvl="1" eaLnBrk="1" hangingPunct="1">
              <a:lnSpc>
                <a:spcPct val="90000"/>
              </a:lnSpc>
            </a:pPr>
            <a:r>
              <a:rPr lang="en-US"/>
              <a:t>32/64-bit data (16x)</a:t>
            </a:r>
          </a:p>
          <a:p>
            <a:pPr lvl="1" eaLnBrk="1" hangingPunct="1">
              <a:lnSpc>
                <a:spcPct val="90000"/>
              </a:lnSpc>
            </a:pPr>
            <a:r>
              <a:rPr lang="en-US"/>
              <a:t>22-stage pipelined datapath</a:t>
            </a:r>
          </a:p>
          <a:p>
            <a:pPr lvl="1" eaLnBrk="1" hangingPunct="1">
              <a:lnSpc>
                <a:spcPct val="90000"/>
              </a:lnSpc>
            </a:pPr>
            <a:r>
              <a:rPr lang="en-US"/>
              <a:t>3 instructions per cycle (superscalar) </a:t>
            </a:r>
          </a:p>
          <a:p>
            <a:pPr lvl="1" eaLnBrk="1" hangingPunct="1">
              <a:lnSpc>
                <a:spcPct val="90000"/>
              </a:lnSpc>
            </a:pPr>
            <a:r>
              <a:rPr lang="en-US"/>
              <a:t>Two levels of on-chip cache</a:t>
            </a:r>
          </a:p>
          <a:p>
            <a:pPr lvl="1" eaLnBrk="1" hangingPunct="1">
              <a:lnSpc>
                <a:spcPct val="90000"/>
              </a:lnSpc>
            </a:pPr>
            <a:r>
              <a:rPr lang="en-US"/>
              <a:t>data-parallel vector (SIMD) instructions, hyperthreading</a:t>
            </a:r>
          </a:p>
        </p:txBody>
      </p:sp>
      <p:pic>
        <p:nvPicPr>
          <p:cNvPr id="36870" name="Picture 4"/>
          <p:cNvPicPr>
            <a:picLocks noChangeAspect="1" noChangeArrowheads="1"/>
          </p:cNvPicPr>
          <p:nvPr/>
        </p:nvPicPr>
        <p:blipFill>
          <a:blip r:embed="rId3"/>
          <a:srcRect/>
          <a:stretch>
            <a:fillRect/>
          </a:stretch>
        </p:blipFill>
        <p:spPr bwMode="auto">
          <a:xfrm>
            <a:off x="5368925" y="1219200"/>
            <a:ext cx="3394075" cy="3733800"/>
          </a:xfrm>
          <a:prstGeom prst="rect">
            <a:avLst/>
          </a:prstGeom>
          <a:noFill/>
          <a:ln w="9525">
            <a:noFill/>
            <a:miter lim="800000"/>
            <a:headEnd/>
            <a:tailEnd/>
          </a:ln>
        </p:spPr>
      </p:pic>
      <p:sp>
        <p:nvSpPr>
          <p:cNvPr id="36871" name="Rectangle 5" descr="Rectangle: Click to edit Master text styles&#10;Second level&#10;Third level&#10;Fourth level&#10;Fifth level"/>
          <p:cNvSpPr>
            <a:spLocks noChangeArrowheads="1"/>
          </p:cNvSpPr>
          <p:nvPr/>
        </p:nvSpPr>
        <p:spPr bwMode="auto">
          <a:xfrm>
            <a:off x="4572000" y="1752600"/>
            <a:ext cx="4267200" cy="4343400"/>
          </a:xfrm>
          <a:prstGeom prst="rect">
            <a:avLst/>
          </a:prstGeom>
          <a:noFill/>
          <a:ln w="9525">
            <a:noFill/>
            <a:miter lim="800000"/>
            <a:headEnd/>
            <a:tailEnd/>
          </a:ln>
        </p:spPr>
        <p:txBody>
          <a:bodyPr>
            <a:prstTxWarp prst="textNoShape">
              <a:avLst/>
            </a:prstTxWarp>
          </a:bodyPr>
          <a:lstStyle/>
          <a:p>
            <a:pPr marL="742950" lvl="1" indent="-285750" algn="l" eaLnBrk="1" hangingPunct="1">
              <a:spcBef>
                <a:spcPct val="20000"/>
              </a:spcBef>
              <a:buClr>
                <a:srgbClr val="030305"/>
              </a:buClr>
              <a:buFontTx/>
              <a:buChar char="•"/>
            </a:pPr>
            <a:endParaRPr lang="en-US" sz="2000">
              <a:solidFill>
                <a:srgbClr val="030305"/>
              </a:solidFill>
              <a:latin typeface="Tahoma" pitchFamily="-84" charset="0"/>
              <a:ea typeface="ＭＳ Ｐゴシック" pitchFamily="-84" charset="-128"/>
              <a:cs typeface="ＭＳ Ｐゴシック" pitchFamily="-8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4"/>
          <p:cNvSpPr>
            <a:spLocks noGrp="1"/>
          </p:cNvSpPr>
          <p:nvPr>
            <p:ph type="sldNum" sz="quarter" idx="11"/>
          </p:nvPr>
        </p:nvSpPr>
        <p:spPr>
          <a:noFill/>
        </p:spPr>
        <p:txBody>
          <a:bodyPr/>
          <a:lstStyle/>
          <a:p>
            <a:fld id="{12FAC45C-1A82-574C-9033-6DB07C71B782}" type="slidenum">
              <a:rPr lang="en-US" smtClean="0">
                <a:latin typeface="Tahoma" pitchFamily="-84" charset="0"/>
              </a:rPr>
              <a:pPr/>
              <a:t>17</a:t>
            </a:fld>
            <a:endParaRPr lang="en-US">
              <a:solidFill>
                <a:schemeClr val="tx1"/>
              </a:solidFill>
              <a:latin typeface="Tahoma" pitchFamily="-84" charset="0"/>
            </a:endParaRPr>
          </a:p>
        </p:txBody>
      </p:sp>
      <p:sp>
        <p:nvSpPr>
          <p:cNvPr id="40964" name="Rectangle 2"/>
          <p:cNvSpPr>
            <a:spLocks noGrp="1" noChangeArrowheads="1"/>
          </p:cNvSpPr>
          <p:nvPr>
            <p:ph type="title"/>
          </p:nvPr>
        </p:nvSpPr>
        <p:spPr/>
        <p:txBody>
          <a:bodyPr/>
          <a:lstStyle/>
          <a:p>
            <a:pPr eaLnBrk="1" hangingPunct="1"/>
            <a:r>
              <a:rPr lang="en-US">
                <a:ea typeface="ＭＳ Ｐゴシック" pitchFamily="-84" charset="-128"/>
                <a:cs typeface="ＭＳ Ｐゴシック" pitchFamily="-84" charset="-128"/>
              </a:rPr>
              <a:t>Revolution III: Explicit Parallelism</a:t>
            </a:r>
          </a:p>
        </p:txBody>
      </p:sp>
      <p:sp>
        <p:nvSpPr>
          <p:cNvPr id="40965" name="Rectangle 3" descr="Rectangle: Click to edit Master text styles&#10;Second level&#10;Third level&#10;Fourth level&#10;Fifth level"/>
          <p:cNvSpPr>
            <a:spLocks noGrp="1" noChangeArrowheads="1"/>
          </p:cNvSpPr>
          <p:nvPr>
            <p:ph type="body" idx="1"/>
          </p:nvPr>
        </p:nvSpPr>
        <p:spPr>
          <a:xfrm>
            <a:off x="304800" y="1143000"/>
            <a:ext cx="8839200" cy="5105400"/>
          </a:xfrm>
        </p:spPr>
        <p:txBody>
          <a:bodyPr/>
          <a:lstStyle/>
          <a:p>
            <a:pPr eaLnBrk="1" hangingPunct="1">
              <a:lnSpc>
                <a:spcPct val="80000"/>
              </a:lnSpc>
            </a:pPr>
            <a:r>
              <a:rPr lang="en-US">
                <a:ea typeface="ＭＳ Ｐゴシック" pitchFamily="-84" charset="-128"/>
                <a:cs typeface="ＭＳ Ｐゴシック" pitchFamily="-84" charset="-128"/>
              </a:rPr>
              <a:t>Then to support </a:t>
            </a:r>
            <a:r>
              <a:rPr lang="en-US" b="1">
                <a:solidFill>
                  <a:srgbClr val="F7020B"/>
                </a:solidFill>
                <a:ea typeface="ＭＳ Ｐゴシック" pitchFamily="-84" charset="-128"/>
                <a:cs typeface="ＭＳ Ｐゴシック" pitchFamily="-84" charset="-128"/>
              </a:rPr>
              <a:t>explicit data &amp; thread level parallelism</a:t>
            </a:r>
          </a:p>
          <a:p>
            <a:pPr lvl="1" eaLnBrk="1" hangingPunct="1">
              <a:lnSpc>
                <a:spcPct val="80000"/>
              </a:lnSpc>
            </a:pPr>
            <a:r>
              <a:rPr lang="en-US"/>
              <a:t>Hardware provides parallel resources, software specifies usage</a:t>
            </a:r>
          </a:p>
          <a:p>
            <a:pPr lvl="1" eaLnBrk="1" hangingPunct="1">
              <a:lnSpc>
                <a:spcPct val="80000"/>
              </a:lnSpc>
            </a:pPr>
            <a:r>
              <a:rPr lang="en-US"/>
              <a:t>Why? diminishing returns on instruction-level-parallelism</a:t>
            </a:r>
          </a:p>
          <a:p>
            <a:pPr lvl="1" eaLnBrk="1" hangingPunct="1">
              <a:lnSpc>
                <a:spcPct val="80000"/>
              </a:lnSpc>
            </a:pPr>
            <a:endParaRPr lang="en-US"/>
          </a:p>
          <a:p>
            <a:pPr eaLnBrk="1" hangingPunct="1">
              <a:lnSpc>
                <a:spcPct val="80000"/>
              </a:lnSpc>
            </a:pPr>
            <a:r>
              <a:rPr lang="en-US">
                <a:ea typeface="ＭＳ Ｐゴシック" pitchFamily="-84" charset="-128"/>
                <a:cs typeface="ＭＳ Ｐゴシック" pitchFamily="-84" charset="-128"/>
              </a:rPr>
              <a:t>First using (subword) vector instructions…, Intel’s SSE</a:t>
            </a:r>
          </a:p>
          <a:p>
            <a:pPr lvl="1" eaLnBrk="1" hangingPunct="1">
              <a:lnSpc>
                <a:spcPct val="80000"/>
              </a:lnSpc>
            </a:pPr>
            <a:r>
              <a:rPr lang="en-US"/>
              <a:t>One instruction does four parallel multiplies</a:t>
            </a:r>
          </a:p>
          <a:p>
            <a:pPr eaLnBrk="1" hangingPunct="1">
              <a:lnSpc>
                <a:spcPct val="80000"/>
              </a:lnSpc>
            </a:pPr>
            <a:endParaRPr lang="en-US">
              <a:ea typeface="ＭＳ Ｐゴシック" pitchFamily="-84" charset="-128"/>
              <a:cs typeface="ＭＳ Ｐゴシック" pitchFamily="-84" charset="-128"/>
            </a:endParaRPr>
          </a:p>
          <a:p>
            <a:pPr eaLnBrk="1" hangingPunct="1">
              <a:lnSpc>
                <a:spcPct val="80000"/>
              </a:lnSpc>
            </a:pPr>
            <a:r>
              <a:rPr lang="en-US">
                <a:ea typeface="ＭＳ Ｐゴシック" pitchFamily="-84" charset="-128"/>
                <a:cs typeface="ＭＳ Ｐゴシック" pitchFamily="-84" charset="-128"/>
              </a:rPr>
              <a:t>… and general support for multi-threaded programs</a:t>
            </a:r>
          </a:p>
          <a:p>
            <a:pPr lvl="1" eaLnBrk="1" hangingPunct="1">
              <a:lnSpc>
                <a:spcPct val="80000"/>
              </a:lnSpc>
            </a:pPr>
            <a:r>
              <a:rPr lang="en-US"/>
              <a:t>Coherent caches, hardware synchronization primitives</a:t>
            </a:r>
          </a:p>
          <a:p>
            <a:pPr eaLnBrk="1" hangingPunct="1">
              <a:lnSpc>
                <a:spcPct val="80000"/>
              </a:lnSpc>
            </a:pPr>
            <a:endParaRPr lang="en-US">
              <a:ea typeface="ＭＳ Ｐゴシック" pitchFamily="-84" charset="-128"/>
              <a:cs typeface="ＭＳ Ｐゴシック" pitchFamily="-84" charset="-128"/>
            </a:endParaRPr>
          </a:p>
          <a:p>
            <a:pPr eaLnBrk="1" hangingPunct="1">
              <a:lnSpc>
                <a:spcPct val="80000"/>
              </a:lnSpc>
            </a:pPr>
            <a:r>
              <a:rPr lang="en-US">
                <a:ea typeface="ＭＳ Ｐゴシック" pitchFamily="-84" charset="-128"/>
                <a:cs typeface="ＭＳ Ｐゴシック" pitchFamily="-84" charset="-128"/>
              </a:rPr>
              <a:t>Then using support for multiple concurrent threads on chip</a:t>
            </a:r>
          </a:p>
          <a:p>
            <a:pPr lvl="1" eaLnBrk="1" hangingPunct="1">
              <a:lnSpc>
                <a:spcPct val="80000"/>
              </a:lnSpc>
            </a:pPr>
            <a:r>
              <a:rPr lang="en-US"/>
              <a:t>First with single-core multi-threading, now with multi-core</a:t>
            </a:r>
          </a:p>
          <a:p>
            <a:pPr eaLnBrk="1" hangingPunct="1">
              <a:lnSpc>
                <a:spcPct val="80000"/>
              </a:lnSpc>
            </a:pPr>
            <a:endParaRPr lang="en-US">
              <a:ea typeface="ＭＳ Ｐゴシック" pitchFamily="-84" charset="-128"/>
              <a:cs typeface="ＭＳ Ｐゴシック" pitchFamily="-84" charset="-128"/>
            </a:endParaRPr>
          </a:p>
          <a:p>
            <a:pPr eaLnBrk="1" hangingPunct="1">
              <a:lnSpc>
                <a:spcPct val="80000"/>
              </a:lnSpc>
            </a:pPr>
            <a:r>
              <a:rPr lang="en-US">
                <a:ea typeface="ＭＳ Ｐゴシック" pitchFamily="-84" charset="-128"/>
                <a:cs typeface="ＭＳ Ｐゴシック" pitchFamily="-84" charset="-128"/>
              </a:rPr>
              <a:t>Graphics processing units (GPUs) are highly parallel</a:t>
            </a:r>
          </a:p>
          <a:p>
            <a:pPr lvl="1" eaLnBrk="1" hangingPunct="1">
              <a:lnSpc>
                <a:spcPct val="80000"/>
              </a:lnSpc>
            </a:pPr>
            <a:r>
              <a:rPr lang="en-US">
                <a:ea typeface="ＭＳ Ｐゴシック" pitchFamily="-84" charset="-128"/>
                <a:cs typeface="ＭＳ Ｐゴシック" pitchFamily="-84" charset="-128"/>
              </a:rPr>
              <a:t>Converging with general-purpose processors (CPUs)?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tel-Broadwell-EP_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676400"/>
            <a:ext cx="4352305" cy="2901537"/>
          </a:xfrm>
          <a:prstGeom prst="rect">
            <a:avLst/>
          </a:prstGeom>
        </p:spPr>
      </p:pic>
      <p:sp>
        <p:nvSpPr>
          <p:cNvPr id="38914" name="Footer Placeholder 3"/>
          <p:cNvSpPr>
            <a:spLocks noGrp="1"/>
          </p:cNvSpPr>
          <p:nvPr>
            <p:ph type="ftr" sz="quarter" idx="10"/>
          </p:nvPr>
        </p:nvSpPr>
        <p:spPr>
          <a:noFill/>
        </p:spPr>
        <p:txBody>
          <a:bodyPr/>
          <a:lstStyle/>
          <a:p>
            <a:r>
              <a:rPr lang="en-US" dirty="0">
                <a:latin typeface="Tahoma" pitchFamily="-84" charset="0"/>
              </a:rPr>
              <a:t>CIS 501: Computer Architecture  |  Prof. Joe Devietti  |  Introduction</a:t>
            </a:r>
            <a:endParaRPr lang="en-US" dirty="0">
              <a:solidFill>
                <a:schemeClr val="tx1"/>
              </a:solidFill>
              <a:latin typeface="Tahoma" pitchFamily="-84" charset="0"/>
            </a:endParaRPr>
          </a:p>
        </p:txBody>
      </p:sp>
      <p:sp>
        <p:nvSpPr>
          <p:cNvPr id="38915" name="Slide Number Placeholder 4"/>
          <p:cNvSpPr>
            <a:spLocks noGrp="1"/>
          </p:cNvSpPr>
          <p:nvPr>
            <p:ph type="sldNum" sz="quarter" idx="11"/>
          </p:nvPr>
        </p:nvSpPr>
        <p:spPr>
          <a:noFill/>
        </p:spPr>
        <p:txBody>
          <a:bodyPr/>
          <a:lstStyle/>
          <a:p>
            <a:fld id="{D9FCEDC6-7BCA-7F48-8235-1864AF826A8F}" type="slidenum">
              <a:rPr lang="en-US" smtClean="0">
                <a:latin typeface="Tahoma" pitchFamily="-84" charset="0"/>
              </a:rPr>
              <a:pPr/>
              <a:t>18</a:t>
            </a:fld>
            <a:endParaRPr lang="en-US">
              <a:solidFill>
                <a:schemeClr val="tx1"/>
              </a:solidFill>
              <a:latin typeface="Tahoma" pitchFamily="-84" charset="0"/>
            </a:endParaRPr>
          </a:p>
        </p:txBody>
      </p:sp>
      <p:sp>
        <p:nvSpPr>
          <p:cNvPr id="38916" name="Rectangle 2"/>
          <p:cNvSpPr>
            <a:spLocks noGrp="1" noChangeArrowheads="1"/>
          </p:cNvSpPr>
          <p:nvPr>
            <p:ph type="title"/>
          </p:nvPr>
        </p:nvSpPr>
        <p:spPr/>
        <p:txBody>
          <a:bodyPr/>
          <a:lstStyle/>
          <a:p>
            <a:pPr eaLnBrk="1" hangingPunct="1"/>
            <a:r>
              <a:rPr lang="en-US">
                <a:ea typeface="ＭＳ Ｐゴシック" pitchFamily="-84" charset="-128"/>
                <a:cs typeface="ＭＳ Ｐゴシック" pitchFamily="-84" charset="-128"/>
              </a:rPr>
              <a:t>Modern Multicore Processor</a:t>
            </a:r>
          </a:p>
        </p:txBody>
      </p:sp>
      <p:sp>
        <p:nvSpPr>
          <p:cNvPr id="38917" name="Rectangle 3" descr="Rectangle: Click to edit Master text styles&#10;Second level&#10;Third level&#10;Fourth level&#10;Fifth level"/>
          <p:cNvSpPr>
            <a:spLocks noGrp="1" noChangeArrowheads="1"/>
          </p:cNvSpPr>
          <p:nvPr>
            <p:ph type="body" idx="1"/>
          </p:nvPr>
        </p:nvSpPr>
        <p:spPr>
          <a:xfrm>
            <a:off x="304800" y="1143000"/>
            <a:ext cx="8153400" cy="5029200"/>
          </a:xfrm>
        </p:spPr>
        <p:txBody>
          <a:bodyPr/>
          <a:lstStyle/>
          <a:p>
            <a:pPr eaLnBrk="1" hangingPunct="1">
              <a:lnSpc>
                <a:spcPct val="90000"/>
              </a:lnSpc>
            </a:pPr>
            <a:r>
              <a:rPr lang="en-US" dirty="0">
                <a:ea typeface="ＭＳ Ｐゴシック" pitchFamily="-84" charset="-128"/>
                <a:cs typeface="ＭＳ Ｐゴシック" pitchFamily="-84" charset="-128"/>
              </a:rPr>
              <a:t>Intel </a:t>
            </a:r>
            <a:r>
              <a:rPr lang="fr-FR" dirty="0">
                <a:ea typeface="ＭＳ Ｐゴシック" pitchFamily="-84" charset="-128"/>
                <a:cs typeface="ＭＳ Ｐゴシック" pitchFamily="-84" charset="-128"/>
              </a:rPr>
              <a:t>Xeon E5-2699 V4</a:t>
            </a:r>
            <a:r>
              <a:rPr lang="en-US" dirty="0">
                <a:ea typeface="ＭＳ Ｐゴシック" pitchFamily="-84" charset="-128"/>
                <a:cs typeface="ＭＳ Ｐゴシック" pitchFamily="-84" charset="-128"/>
              </a:rPr>
              <a:t> (2016)</a:t>
            </a:r>
          </a:p>
          <a:p>
            <a:pPr lvl="1" eaLnBrk="1" hangingPunct="1">
              <a:lnSpc>
                <a:spcPct val="90000"/>
              </a:lnSpc>
            </a:pPr>
            <a:r>
              <a:rPr lang="en-US" dirty="0"/>
              <a:t>Application: server</a:t>
            </a:r>
          </a:p>
          <a:p>
            <a:pPr lvl="1" eaLnBrk="1" hangingPunct="1">
              <a:lnSpc>
                <a:spcPct val="90000"/>
              </a:lnSpc>
            </a:pPr>
            <a:r>
              <a:rPr lang="en-US" dirty="0"/>
              <a:t>Technology: 14nm (16% of P4)</a:t>
            </a:r>
          </a:p>
          <a:p>
            <a:pPr lvl="1" eaLnBrk="1" hangingPunct="1">
              <a:lnSpc>
                <a:spcPct val="90000"/>
              </a:lnSpc>
            </a:pPr>
            <a:endParaRPr lang="en-US" dirty="0"/>
          </a:p>
          <a:p>
            <a:pPr lvl="1" eaLnBrk="1" hangingPunct="1">
              <a:lnSpc>
                <a:spcPct val="90000"/>
              </a:lnSpc>
            </a:pPr>
            <a:r>
              <a:rPr lang="en-US" dirty="0"/>
              <a:t>7.2B transistors (130x)</a:t>
            </a:r>
          </a:p>
          <a:p>
            <a:pPr lvl="1" eaLnBrk="1" hangingPunct="1">
              <a:lnSpc>
                <a:spcPct val="90000"/>
              </a:lnSpc>
            </a:pPr>
            <a:r>
              <a:rPr lang="en-US" dirty="0"/>
              <a:t>456 mm</a:t>
            </a:r>
            <a:r>
              <a:rPr lang="en-US" baseline="30000" dirty="0"/>
              <a:t>2 </a:t>
            </a:r>
            <a:r>
              <a:rPr lang="en-US" dirty="0"/>
              <a:t>(4.5x)</a:t>
            </a:r>
          </a:p>
          <a:p>
            <a:pPr lvl="1" eaLnBrk="1" hangingPunct="1">
              <a:lnSpc>
                <a:spcPct val="90000"/>
              </a:lnSpc>
            </a:pPr>
            <a:r>
              <a:rPr lang="en-US" dirty="0"/>
              <a:t>2.4 to 3.6 </a:t>
            </a:r>
            <a:r>
              <a:rPr lang="en-US" dirty="0" err="1"/>
              <a:t>Ghz</a:t>
            </a:r>
            <a:r>
              <a:rPr lang="en-US" dirty="0"/>
              <a:t> (~1x)</a:t>
            </a:r>
          </a:p>
          <a:p>
            <a:pPr lvl="1" eaLnBrk="1" hangingPunct="1">
              <a:lnSpc>
                <a:spcPct val="90000"/>
              </a:lnSpc>
            </a:pPr>
            <a:r>
              <a:rPr lang="en-US" dirty="0"/>
              <a:t>1.8 Volts (~1x)</a:t>
            </a:r>
          </a:p>
          <a:p>
            <a:pPr lvl="1" eaLnBrk="1" hangingPunct="1">
              <a:lnSpc>
                <a:spcPct val="90000"/>
              </a:lnSpc>
            </a:pPr>
            <a:endParaRPr lang="en-US" dirty="0"/>
          </a:p>
          <a:p>
            <a:pPr lvl="1" eaLnBrk="1" hangingPunct="1">
              <a:lnSpc>
                <a:spcPct val="90000"/>
              </a:lnSpc>
            </a:pPr>
            <a:r>
              <a:rPr lang="en-US" dirty="0"/>
              <a:t>256-bit data (2x)</a:t>
            </a:r>
          </a:p>
          <a:p>
            <a:pPr lvl="1" eaLnBrk="1" hangingPunct="1">
              <a:lnSpc>
                <a:spcPct val="90000"/>
              </a:lnSpc>
            </a:pPr>
            <a:r>
              <a:rPr lang="en-US" dirty="0"/>
              <a:t>14-stage pipelined </a:t>
            </a:r>
            <a:r>
              <a:rPr lang="en-US" dirty="0" err="1"/>
              <a:t>datapath</a:t>
            </a:r>
            <a:r>
              <a:rPr lang="en-US" dirty="0"/>
              <a:t> (0.5x)</a:t>
            </a:r>
          </a:p>
          <a:p>
            <a:pPr lvl="1" eaLnBrk="1" hangingPunct="1">
              <a:lnSpc>
                <a:spcPct val="90000"/>
              </a:lnSpc>
            </a:pPr>
            <a:r>
              <a:rPr lang="en-US" dirty="0"/>
              <a:t>4 instructions per cycle (1x)</a:t>
            </a:r>
          </a:p>
          <a:p>
            <a:pPr lvl="1" eaLnBrk="1" hangingPunct="1">
              <a:lnSpc>
                <a:spcPct val="90000"/>
              </a:lnSpc>
            </a:pPr>
            <a:r>
              <a:rPr lang="en-US" dirty="0"/>
              <a:t>Three levels of on-chip cache</a:t>
            </a:r>
          </a:p>
          <a:p>
            <a:pPr lvl="1" eaLnBrk="1" hangingPunct="1">
              <a:lnSpc>
                <a:spcPct val="90000"/>
              </a:lnSpc>
            </a:pPr>
            <a:r>
              <a:rPr lang="en-US" dirty="0"/>
              <a:t>data-parallel vector (SIMD) instructions, </a:t>
            </a:r>
            <a:r>
              <a:rPr lang="en-US" dirty="0" err="1"/>
              <a:t>hyperthreading</a:t>
            </a:r>
            <a:endParaRPr lang="en-US" dirty="0"/>
          </a:p>
          <a:p>
            <a:pPr lvl="1" eaLnBrk="1" hangingPunct="1">
              <a:lnSpc>
                <a:spcPct val="90000"/>
              </a:lnSpc>
            </a:pPr>
            <a:r>
              <a:rPr lang="en-US" b="1" dirty="0"/>
              <a:t>22-core multicore</a:t>
            </a:r>
            <a:r>
              <a:rPr lang="en-US" dirty="0"/>
              <a:t> (22x)</a:t>
            </a:r>
          </a:p>
        </p:txBody>
      </p:sp>
      <p:sp>
        <p:nvSpPr>
          <p:cNvPr id="38918" name="Rectangle 5" descr="Rectangle: Click to edit Master text styles&#10;Second level&#10;Third level&#10;Fourth level&#10;Fifth level"/>
          <p:cNvSpPr>
            <a:spLocks noChangeArrowheads="1"/>
          </p:cNvSpPr>
          <p:nvPr/>
        </p:nvSpPr>
        <p:spPr bwMode="auto">
          <a:xfrm>
            <a:off x="4572000" y="1752600"/>
            <a:ext cx="4267200" cy="4343400"/>
          </a:xfrm>
          <a:prstGeom prst="rect">
            <a:avLst/>
          </a:prstGeom>
          <a:noFill/>
          <a:ln w="9525">
            <a:noFill/>
            <a:miter lim="800000"/>
            <a:headEnd/>
            <a:tailEnd/>
          </a:ln>
        </p:spPr>
        <p:txBody>
          <a:bodyPr>
            <a:prstTxWarp prst="textNoShape">
              <a:avLst/>
            </a:prstTxWarp>
          </a:bodyPr>
          <a:lstStyle/>
          <a:p>
            <a:pPr marL="742950" lvl="1" indent="-285750" algn="l" eaLnBrk="1" hangingPunct="1">
              <a:spcBef>
                <a:spcPct val="20000"/>
              </a:spcBef>
              <a:buClr>
                <a:srgbClr val="030305"/>
              </a:buClr>
              <a:buFontTx/>
              <a:buChar char="•"/>
            </a:pPr>
            <a:endParaRPr lang="en-US" sz="2000">
              <a:solidFill>
                <a:srgbClr val="030305"/>
              </a:solidFill>
              <a:latin typeface="Tahoma"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790838650"/>
      </p:ext>
    </p:extLst>
  </p:cSld>
  <p:clrMapOvr>
    <a:masterClrMapping/>
  </p:clrMapOvr>
  <mc:AlternateContent xmlns:mc="http://schemas.openxmlformats.org/markup-compatibility/2006" xmlns:p14="http://schemas.microsoft.com/office/powerpoint/2010/main">
    <mc:Choice Requires="p14">
      <p:transition spd="slow" p14:dur="2000" advTm="74768"/>
    </mc:Choice>
    <mc:Fallback xmlns="">
      <p:transition xmlns:p14="http://schemas.microsoft.com/office/powerpoint/2010/main" spd="slow" advTm="7476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dirty="0">
                <a:latin typeface="Tahoma" pitchFamily="-84" charset="0"/>
              </a:rPr>
              <a:t>CIS 501: Computer Architecture  |  Prof. Joe Devietti  |  Introduction</a:t>
            </a:r>
            <a:endParaRPr lang="en-US" dirty="0">
              <a:solidFill>
                <a:schemeClr val="tx1"/>
              </a:solidFill>
              <a:latin typeface="Tahoma" pitchFamily="-84" charset="0"/>
            </a:endParaRPr>
          </a:p>
        </p:txBody>
      </p:sp>
      <p:sp>
        <p:nvSpPr>
          <p:cNvPr id="40963" name="Slide Number Placeholder 4"/>
          <p:cNvSpPr>
            <a:spLocks noGrp="1"/>
          </p:cNvSpPr>
          <p:nvPr>
            <p:ph type="sldNum" sz="quarter" idx="11"/>
          </p:nvPr>
        </p:nvSpPr>
        <p:spPr>
          <a:noFill/>
        </p:spPr>
        <p:txBody>
          <a:bodyPr/>
          <a:lstStyle/>
          <a:p>
            <a:fld id="{12FAC45C-1A82-574C-9033-6DB07C71B782}" type="slidenum">
              <a:rPr lang="en-US" smtClean="0">
                <a:latin typeface="Tahoma" pitchFamily="-84" charset="0"/>
              </a:rPr>
              <a:pPr/>
              <a:t>19</a:t>
            </a:fld>
            <a:endParaRPr lang="en-US">
              <a:solidFill>
                <a:schemeClr val="tx1"/>
              </a:solidFill>
              <a:latin typeface="Tahoma" pitchFamily="-84" charset="0"/>
            </a:endParaRPr>
          </a:p>
        </p:txBody>
      </p:sp>
      <p:sp>
        <p:nvSpPr>
          <p:cNvPr id="40964" name="Rectangle 2"/>
          <p:cNvSpPr>
            <a:spLocks noGrp="1" noChangeArrowheads="1"/>
          </p:cNvSpPr>
          <p:nvPr>
            <p:ph type="title"/>
          </p:nvPr>
        </p:nvSpPr>
        <p:spPr/>
        <p:txBody>
          <a:bodyPr/>
          <a:lstStyle/>
          <a:p>
            <a:pPr eaLnBrk="1" hangingPunct="1"/>
            <a:r>
              <a:rPr lang="en-US" dirty="0">
                <a:ea typeface="ＭＳ Ｐゴシック" pitchFamily="-84" charset="-128"/>
                <a:cs typeface="ＭＳ Ｐゴシック" pitchFamily="-84" charset="-128"/>
              </a:rPr>
              <a:t>Revolution IV: Heterogeneous Processing</a:t>
            </a:r>
          </a:p>
        </p:txBody>
      </p:sp>
      <p:sp>
        <p:nvSpPr>
          <p:cNvPr id="40965" name="Rectangle 3" descr="Rectangle: Click to edit Master text styles&#10;Second level&#10;Third level&#10;Fourth level&#10;Fifth level"/>
          <p:cNvSpPr>
            <a:spLocks noGrp="1" noChangeArrowheads="1"/>
          </p:cNvSpPr>
          <p:nvPr>
            <p:ph type="body" idx="1"/>
          </p:nvPr>
        </p:nvSpPr>
        <p:spPr>
          <a:xfrm>
            <a:off x="304800" y="1143000"/>
            <a:ext cx="8839200" cy="5105400"/>
          </a:xfrm>
        </p:spPr>
        <p:txBody>
          <a:bodyPr/>
          <a:lstStyle/>
          <a:p>
            <a:pPr eaLnBrk="1" hangingPunct="1">
              <a:lnSpc>
                <a:spcPct val="80000"/>
              </a:lnSpc>
            </a:pPr>
            <a:r>
              <a:rPr lang="en-US" dirty="0">
                <a:ea typeface="ＭＳ Ｐゴシック" pitchFamily="-84" charset="-128"/>
                <a:cs typeface="ＭＳ Ｐゴシック" pitchFamily="-84" charset="-128"/>
              </a:rPr>
              <a:t>Combining </a:t>
            </a:r>
            <a:r>
              <a:rPr lang="en-US" b="1" dirty="0">
                <a:ea typeface="ＭＳ Ｐゴシック" pitchFamily="-84" charset="-128"/>
                <a:cs typeface="ＭＳ Ｐゴシック" pitchFamily="-84" charset="-128"/>
              </a:rPr>
              <a:t>multiple</a:t>
            </a:r>
            <a:r>
              <a:rPr lang="en-US" dirty="0">
                <a:ea typeface="ＭＳ Ｐゴシック" pitchFamily="-84" charset="-128"/>
                <a:cs typeface="ＭＳ Ｐゴシック" pitchFamily="-84" charset="-128"/>
              </a:rPr>
              <a:t> kinds of compute engines in one die</a:t>
            </a:r>
          </a:p>
          <a:p>
            <a:pPr lvl="1" eaLnBrk="1" hangingPunct="1">
              <a:lnSpc>
                <a:spcPct val="80000"/>
              </a:lnSpc>
            </a:pPr>
            <a:r>
              <a:rPr lang="en-US" dirty="0">
                <a:ea typeface="ＭＳ Ｐゴシック" pitchFamily="-84" charset="-128"/>
                <a:cs typeface="ＭＳ Ｐゴシック" pitchFamily="-84" charset="-128"/>
              </a:rPr>
              <a:t>not just homogenous collection of cores</a:t>
            </a:r>
          </a:p>
          <a:p>
            <a:pPr lvl="1" eaLnBrk="1" hangingPunct="1">
              <a:lnSpc>
                <a:spcPct val="80000"/>
              </a:lnSpc>
            </a:pPr>
            <a:r>
              <a:rPr lang="en-US" dirty="0">
                <a:ea typeface="ＭＳ Ｐゴシック" pitchFamily="-84" charset="-128"/>
                <a:cs typeface="ＭＳ Ｐゴシック" pitchFamily="-84" charset="-128"/>
              </a:rPr>
              <a:t>System-on-Chip (</a:t>
            </a:r>
            <a:r>
              <a:rPr lang="en-US" dirty="0" err="1">
                <a:ea typeface="ＭＳ Ｐゴシック" pitchFamily="-84" charset="-128"/>
                <a:cs typeface="ＭＳ Ｐゴシック" pitchFamily="-84" charset="-128"/>
              </a:rPr>
              <a:t>SoC</a:t>
            </a:r>
            <a:r>
              <a:rPr lang="en-US" dirty="0">
                <a:ea typeface="ＭＳ Ｐゴシック" pitchFamily="-84" charset="-128"/>
                <a:cs typeface="ＭＳ Ｐゴシック" pitchFamily="-84" charset="-128"/>
              </a:rPr>
              <a:t>) is one common example in mobile space</a:t>
            </a:r>
            <a:endParaRPr lang="en-US" dirty="0"/>
          </a:p>
          <a:p>
            <a:pPr lvl="1" eaLnBrk="1" hangingPunct="1">
              <a:lnSpc>
                <a:spcPct val="80000"/>
              </a:lnSpc>
            </a:pPr>
            <a:endParaRPr lang="en-US" dirty="0"/>
          </a:p>
          <a:p>
            <a:pPr eaLnBrk="1" hangingPunct="1">
              <a:lnSpc>
                <a:spcPct val="80000"/>
              </a:lnSpc>
            </a:pPr>
            <a:r>
              <a:rPr lang="en-US" dirty="0"/>
              <a:t>Lots of stuff on the chip beyond just CPUs</a:t>
            </a:r>
          </a:p>
          <a:p>
            <a:pPr lvl="1" eaLnBrk="1" hangingPunct="1">
              <a:lnSpc>
                <a:spcPct val="80000"/>
              </a:lnSpc>
            </a:pPr>
            <a:r>
              <a:rPr lang="en-US" dirty="0">
                <a:ea typeface="ＭＳ Ｐゴシック" pitchFamily="-84" charset="-128"/>
                <a:cs typeface="ＭＳ Ｐゴシック" pitchFamily="-84" charset="-128"/>
              </a:rPr>
              <a:t>Graphics Processing Units (GPUs)</a:t>
            </a:r>
          </a:p>
          <a:p>
            <a:pPr lvl="2" eaLnBrk="1" hangingPunct="1">
              <a:lnSpc>
                <a:spcPct val="80000"/>
              </a:lnSpc>
            </a:pPr>
            <a:r>
              <a:rPr lang="en-US" dirty="0"/>
              <a:t>throughput-oriented specialized multicore processors</a:t>
            </a:r>
          </a:p>
          <a:p>
            <a:pPr lvl="2" eaLnBrk="1" hangingPunct="1">
              <a:lnSpc>
                <a:spcPct val="80000"/>
              </a:lnSpc>
            </a:pPr>
            <a:r>
              <a:rPr lang="en-US" dirty="0"/>
              <a:t>good for gaming, machine learning, computer vision, </a:t>
            </a:r>
            <a:r>
              <a:rPr lang="is-IS" dirty="0"/>
              <a:t>…</a:t>
            </a:r>
            <a:endParaRPr lang="en-US" dirty="0"/>
          </a:p>
          <a:p>
            <a:pPr lvl="1" eaLnBrk="1" hangingPunct="1">
              <a:lnSpc>
                <a:spcPct val="80000"/>
              </a:lnSpc>
            </a:pPr>
            <a:r>
              <a:rPr lang="en-US" dirty="0"/>
              <a:t>Special-purpose logic</a:t>
            </a:r>
          </a:p>
          <a:p>
            <a:pPr lvl="2" eaLnBrk="1" hangingPunct="1">
              <a:lnSpc>
                <a:spcPct val="80000"/>
              </a:lnSpc>
            </a:pPr>
            <a:r>
              <a:rPr lang="en-US" dirty="0"/>
              <a:t>media codecs, radios, encryption, compression, machine learning</a:t>
            </a:r>
          </a:p>
          <a:p>
            <a:pPr eaLnBrk="1" hangingPunct="1">
              <a:lnSpc>
                <a:spcPct val="80000"/>
              </a:lnSpc>
            </a:pPr>
            <a:endParaRPr lang="en-US" dirty="0">
              <a:ea typeface="ＭＳ Ｐゴシック" pitchFamily="-84" charset="-128"/>
              <a:cs typeface="ＭＳ Ｐゴシック" pitchFamily="-84" charset="-128"/>
            </a:endParaRPr>
          </a:p>
          <a:p>
            <a:pPr eaLnBrk="1" hangingPunct="1">
              <a:lnSpc>
                <a:spcPct val="80000"/>
              </a:lnSpc>
            </a:pPr>
            <a:r>
              <a:rPr lang="en-US" dirty="0">
                <a:ea typeface="ＭＳ Ｐゴシック" pitchFamily="-84" charset="-128"/>
                <a:cs typeface="ＭＳ Ｐゴシック" pitchFamily="-84" charset="-128"/>
              </a:rPr>
              <a:t>Excellent energy efficiency and performance</a:t>
            </a:r>
          </a:p>
          <a:p>
            <a:pPr lvl="1" eaLnBrk="1" hangingPunct="1">
              <a:lnSpc>
                <a:spcPct val="80000"/>
              </a:lnSpc>
            </a:pPr>
            <a:r>
              <a:rPr lang="en-US" dirty="0">
                <a:ea typeface="ＭＳ Ｐゴシック" pitchFamily="-84" charset="-128"/>
                <a:cs typeface="ＭＳ Ｐゴシック" pitchFamily="-84" charset="-128"/>
              </a:rPr>
              <a:t>extremely complicated to program!</a:t>
            </a:r>
          </a:p>
        </p:txBody>
      </p:sp>
    </p:spTree>
    <p:extLst>
      <p:ext uri="{BB962C8B-B14F-4D97-AF65-F5344CB8AC3E}">
        <p14:creationId xmlns:p14="http://schemas.microsoft.com/office/powerpoint/2010/main" val="2350334626"/>
      </p:ext>
    </p:extLst>
  </p:cSld>
  <p:clrMapOvr>
    <a:masterClrMapping/>
  </p:clrMapOvr>
  <mc:AlternateContent xmlns:mc="http://schemas.openxmlformats.org/markup-compatibility/2006" xmlns:p14="http://schemas.microsoft.com/office/powerpoint/2010/main">
    <mc:Choice Requires="p14">
      <p:transition spd="slow" p14:dur="2000" advTm="167344"/>
    </mc:Choice>
    <mc:Fallback xmlns="">
      <p:transition xmlns:p14="http://schemas.microsoft.com/office/powerpoint/2010/main" spd="slow" advTm="16734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1"/>
          </p:nvPr>
        </p:nvSpPr>
        <p:spPr/>
        <p:txBody>
          <a:bodyPr/>
          <a:lstStyle/>
          <a:p>
            <a:fld id="{0A59B7D8-4E44-2348-82EF-52006CB8F9AD}" type="slidenum">
              <a:rPr lang="en-US" smtClean="0"/>
              <a:pPr/>
              <a:t>2</a:t>
            </a:fld>
            <a:endParaRPr lang="en-US">
              <a:solidFill>
                <a:schemeClr val="tx1"/>
              </a:solidFill>
            </a:endParaRPr>
          </a:p>
        </p:txBody>
      </p:sp>
      <p:sp>
        <p:nvSpPr>
          <p:cNvPr id="18436" name="Rectangle 1026"/>
          <p:cNvSpPr>
            <a:spLocks noGrp="1" noChangeArrowheads="1"/>
          </p:cNvSpPr>
          <p:nvPr>
            <p:ph type="title"/>
          </p:nvPr>
        </p:nvSpPr>
        <p:spPr/>
        <p:txBody>
          <a:bodyPr/>
          <a:lstStyle/>
          <a:p>
            <a:pPr eaLnBrk="1" hangingPunct="1"/>
            <a:r>
              <a:rPr lang="en-US"/>
              <a:t>Abstraction, Layering, and Computers</a:t>
            </a:r>
          </a:p>
        </p:txBody>
      </p:sp>
      <p:sp>
        <p:nvSpPr>
          <p:cNvPr id="18437" name="Rectangle 1027" descr="Rectangle: Click to edit Master text styles&#10;Second level&#10;Third level&#10;Fourth level&#10;Fifth level"/>
          <p:cNvSpPr>
            <a:spLocks noGrp="1" noChangeArrowheads="1"/>
          </p:cNvSpPr>
          <p:nvPr>
            <p:ph type="body" idx="1"/>
          </p:nvPr>
        </p:nvSpPr>
        <p:spPr>
          <a:xfrm>
            <a:off x="304800" y="3200400"/>
            <a:ext cx="8534400" cy="3048000"/>
          </a:xfrm>
        </p:spPr>
        <p:txBody>
          <a:bodyPr/>
          <a:lstStyle/>
          <a:p>
            <a:pPr eaLnBrk="1" hangingPunct="1">
              <a:lnSpc>
                <a:spcPct val="90000"/>
              </a:lnSpc>
            </a:pPr>
            <a:r>
              <a:rPr lang="en-US" dirty="0"/>
              <a:t>Computers are complex, built in layers</a:t>
            </a:r>
          </a:p>
          <a:p>
            <a:pPr lvl="1" eaLnBrk="1" hangingPunct="1">
              <a:lnSpc>
                <a:spcPct val="90000"/>
              </a:lnSpc>
            </a:pPr>
            <a:r>
              <a:rPr lang="en-US" dirty="0"/>
              <a:t>Several </a:t>
            </a:r>
            <a:r>
              <a:rPr lang="en-US" b="1" dirty="0">
                <a:solidFill>
                  <a:srgbClr val="F7020B"/>
                </a:solidFill>
              </a:rPr>
              <a:t>software</a:t>
            </a:r>
            <a:r>
              <a:rPr lang="en-US" dirty="0"/>
              <a:t> layers: assembler, compiler, OS, applications</a:t>
            </a:r>
          </a:p>
          <a:p>
            <a:pPr lvl="1" eaLnBrk="1" hangingPunct="1">
              <a:lnSpc>
                <a:spcPct val="90000"/>
              </a:lnSpc>
            </a:pPr>
            <a:r>
              <a:rPr lang="en-US" b="1" dirty="0">
                <a:solidFill>
                  <a:srgbClr val="F7020B"/>
                </a:solidFill>
              </a:rPr>
              <a:t>Instruction set architecture (ISA)</a:t>
            </a:r>
          </a:p>
          <a:p>
            <a:pPr lvl="1" eaLnBrk="1" hangingPunct="1">
              <a:lnSpc>
                <a:spcPct val="90000"/>
              </a:lnSpc>
            </a:pPr>
            <a:r>
              <a:rPr lang="en-US" dirty="0"/>
              <a:t>Several </a:t>
            </a:r>
            <a:r>
              <a:rPr lang="en-US" b="1" dirty="0">
                <a:solidFill>
                  <a:srgbClr val="F7020B"/>
                </a:solidFill>
              </a:rPr>
              <a:t>hardware</a:t>
            </a:r>
            <a:r>
              <a:rPr lang="en-US" dirty="0"/>
              <a:t> layers: transistors, gates, CPU/Memory/IO</a:t>
            </a:r>
          </a:p>
          <a:p>
            <a:pPr eaLnBrk="1" hangingPunct="1">
              <a:lnSpc>
                <a:spcPct val="90000"/>
              </a:lnSpc>
            </a:pPr>
            <a:r>
              <a:rPr lang="en-US" dirty="0"/>
              <a:t>99% of users don’t know hardware layers implementation</a:t>
            </a:r>
          </a:p>
          <a:p>
            <a:pPr eaLnBrk="1" hangingPunct="1">
              <a:lnSpc>
                <a:spcPct val="90000"/>
              </a:lnSpc>
            </a:pPr>
            <a:r>
              <a:rPr lang="en-US" dirty="0"/>
              <a:t>90% of users don’t know implementation of any layer</a:t>
            </a:r>
          </a:p>
          <a:p>
            <a:pPr lvl="1" eaLnBrk="1" hangingPunct="1">
              <a:lnSpc>
                <a:spcPct val="90000"/>
              </a:lnSpc>
            </a:pPr>
            <a:r>
              <a:rPr lang="en-US" dirty="0"/>
              <a:t>That’s okay, world still works just fine</a:t>
            </a:r>
          </a:p>
          <a:p>
            <a:pPr lvl="1" eaLnBrk="1" hangingPunct="1">
              <a:lnSpc>
                <a:spcPct val="90000"/>
              </a:lnSpc>
            </a:pPr>
            <a:r>
              <a:rPr lang="en-US" dirty="0"/>
              <a:t>But sometimes it is helpful to understand what’s “under the hood”</a:t>
            </a:r>
          </a:p>
        </p:txBody>
      </p:sp>
      <p:sp>
        <p:nvSpPr>
          <p:cNvPr id="18438" name="Rectangle 1028"/>
          <p:cNvSpPr>
            <a:spLocks noChangeArrowheads="1"/>
          </p:cNvSpPr>
          <p:nvPr/>
        </p:nvSpPr>
        <p:spPr bwMode="auto">
          <a:xfrm>
            <a:off x="4114800" y="2133600"/>
            <a:ext cx="685800" cy="609600"/>
          </a:xfrm>
          <a:prstGeom prst="rect">
            <a:avLst/>
          </a:prstGeom>
          <a:solidFill>
            <a:srgbClr val="08E3E5"/>
          </a:solidFill>
          <a:ln w="28575">
            <a:solidFill>
              <a:srgbClr val="000000"/>
            </a:solidFill>
            <a:miter lim="800000"/>
            <a:headEnd/>
            <a:tailEnd/>
          </a:ln>
        </p:spPr>
        <p:txBody>
          <a:bodyPr wrap="none" anchor="ctr">
            <a:prstTxWarp prst="textNoShape">
              <a:avLst/>
            </a:prstTxWarp>
          </a:bodyPr>
          <a:lstStyle/>
          <a:p>
            <a:r>
              <a:rPr lang="en-US">
                <a:solidFill>
                  <a:srgbClr val="000000"/>
                </a:solidFill>
              </a:rPr>
              <a:t>CPU</a:t>
            </a:r>
          </a:p>
        </p:txBody>
      </p:sp>
      <p:sp>
        <p:nvSpPr>
          <p:cNvPr id="18439" name="Line 1029"/>
          <p:cNvSpPr>
            <a:spLocks noChangeShapeType="1"/>
          </p:cNvSpPr>
          <p:nvPr/>
        </p:nvSpPr>
        <p:spPr bwMode="auto">
          <a:xfrm>
            <a:off x="3276600" y="2057400"/>
            <a:ext cx="1524000" cy="0"/>
          </a:xfrm>
          <a:prstGeom prst="line">
            <a:avLst/>
          </a:prstGeom>
          <a:noFill/>
          <a:ln w="76200">
            <a:solidFill>
              <a:schemeClr val="tx2"/>
            </a:solidFill>
            <a:round/>
            <a:headEnd/>
            <a:tailEnd/>
          </a:ln>
        </p:spPr>
        <p:txBody>
          <a:bodyPr wrap="none" anchor="ctr">
            <a:prstTxWarp prst="textNoShape">
              <a:avLst/>
            </a:prstTxWarp>
          </a:bodyPr>
          <a:lstStyle/>
          <a:p>
            <a:endParaRPr lang="en-US"/>
          </a:p>
        </p:txBody>
      </p:sp>
      <p:sp>
        <p:nvSpPr>
          <p:cNvPr id="18440" name="Line 1030"/>
          <p:cNvSpPr>
            <a:spLocks noChangeShapeType="1"/>
          </p:cNvSpPr>
          <p:nvPr/>
        </p:nvSpPr>
        <p:spPr bwMode="auto">
          <a:xfrm>
            <a:off x="5791200" y="1143000"/>
            <a:ext cx="0" cy="762000"/>
          </a:xfrm>
          <a:prstGeom prst="line">
            <a:avLst/>
          </a:prstGeom>
          <a:noFill/>
          <a:ln w="28575">
            <a:solidFill>
              <a:srgbClr val="000000"/>
            </a:solidFill>
            <a:round/>
            <a:headEnd type="triangle" w="med" len="med"/>
            <a:tailEnd type="triangle" w="med" len="med"/>
          </a:ln>
        </p:spPr>
        <p:txBody>
          <a:bodyPr wrap="none" anchor="ctr">
            <a:prstTxWarp prst="textNoShape">
              <a:avLst/>
            </a:prstTxWarp>
          </a:bodyPr>
          <a:lstStyle/>
          <a:p>
            <a:endParaRPr lang="en-US"/>
          </a:p>
        </p:txBody>
      </p:sp>
      <p:sp>
        <p:nvSpPr>
          <p:cNvPr id="18441" name="Line 1031"/>
          <p:cNvSpPr>
            <a:spLocks noChangeShapeType="1"/>
          </p:cNvSpPr>
          <p:nvPr/>
        </p:nvSpPr>
        <p:spPr bwMode="auto">
          <a:xfrm>
            <a:off x="5791200" y="2209800"/>
            <a:ext cx="0" cy="838200"/>
          </a:xfrm>
          <a:prstGeom prst="line">
            <a:avLst/>
          </a:prstGeom>
          <a:noFill/>
          <a:ln w="28575">
            <a:solidFill>
              <a:srgbClr val="000000"/>
            </a:solidFill>
            <a:round/>
            <a:headEnd type="triangle" w="med" len="med"/>
            <a:tailEnd type="triangle" w="med" len="med"/>
          </a:ln>
        </p:spPr>
        <p:txBody>
          <a:bodyPr wrap="none" anchor="ctr">
            <a:prstTxWarp prst="textNoShape">
              <a:avLst/>
            </a:prstTxWarp>
          </a:bodyPr>
          <a:lstStyle/>
          <a:p>
            <a:endParaRPr lang="en-US"/>
          </a:p>
        </p:txBody>
      </p:sp>
      <p:sp>
        <p:nvSpPr>
          <p:cNvPr id="18442" name="Rectangle 1032"/>
          <p:cNvSpPr>
            <a:spLocks noChangeArrowheads="1"/>
          </p:cNvSpPr>
          <p:nvPr/>
        </p:nvSpPr>
        <p:spPr bwMode="auto">
          <a:xfrm>
            <a:off x="5797550" y="2438400"/>
            <a:ext cx="1225550" cy="366713"/>
          </a:xfrm>
          <a:prstGeom prst="rect">
            <a:avLst/>
          </a:prstGeom>
          <a:noFill/>
          <a:ln w="12700">
            <a:noFill/>
            <a:miter lim="800000"/>
            <a:headEnd/>
            <a:tailEnd/>
          </a:ln>
        </p:spPr>
        <p:txBody>
          <a:bodyPr wrap="none">
            <a:prstTxWarp prst="textNoShape">
              <a:avLst/>
            </a:prstTxWarp>
            <a:spAutoFit/>
          </a:bodyPr>
          <a:lstStyle/>
          <a:p>
            <a:pPr algn="l"/>
            <a:r>
              <a:rPr lang="en-US" b="1">
                <a:solidFill>
                  <a:srgbClr val="000000"/>
                </a:solidFill>
              </a:rPr>
              <a:t>Hardware</a:t>
            </a:r>
            <a:endParaRPr lang="en-US">
              <a:solidFill>
                <a:srgbClr val="000000"/>
              </a:solidFill>
            </a:endParaRPr>
          </a:p>
        </p:txBody>
      </p:sp>
      <p:sp>
        <p:nvSpPr>
          <p:cNvPr id="18443" name="Rectangle 1033"/>
          <p:cNvSpPr>
            <a:spLocks noChangeArrowheads="1"/>
          </p:cNvSpPr>
          <p:nvPr/>
        </p:nvSpPr>
        <p:spPr bwMode="auto">
          <a:xfrm>
            <a:off x="5791200" y="1385888"/>
            <a:ext cx="1149350" cy="366712"/>
          </a:xfrm>
          <a:prstGeom prst="rect">
            <a:avLst/>
          </a:prstGeom>
          <a:noFill/>
          <a:ln w="12700">
            <a:noFill/>
            <a:miter lim="800000"/>
            <a:headEnd/>
            <a:tailEnd/>
          </a:ln>
        </p:spPr>
        <p:txBody>
          <a:bodyPr wrap="none">
            <a:prstTxWarp prst="textNoShape">
              <a:avLst/>
            </a:prstTxWarp>
            <a:spAutoFit/>
          </a:bodyPr>
          <a:lstStyle/>
          <a:p>
            <a:pPr algn="l"/>
            <a:r>
              <a:rPr lang="en-US" b="1">
                <a:solidFill>
                  <a:srgbClr val="000000"/>
                </a:solidFill>
              </a:rPr>
              <a:t>Software</a:t>
            </a:r>
            <a:endParaRPr lang="en-US">
              <a:solidFill>
                <a:srgbClr val="000000"/>
              </a:solidFill>
            </a:endParaRPr>
          </a:p>
        </p:txBody>
      </p:sp>
      <p:sp>
        <p:nvSpPr>
          <p:cNvPr id="18444" name="Rectangle 1034"/>
          <p:cNvSpPr>
            <a:spLocks noChangeArrowheads="1"/>
          </p:cNvSpPr>
          <p:nvPr/>
        </p:nvSpPr>
        <p:spPr bwMode="auto">
          <a:xfrm>
            <a:off x="5715000" y="1828800"/>
            <a:ext cx="565150" cy="366713"/>
          </a:xfrm>
          <a:prstGeom prst="rect">
            <a:avLst/>
          </a:prstGeom>
          <a:noFill/>
          <a:ln w="12700">
            <a:noFill/>
            <a:miter lim="800000"/>
            <a:headEnd/>
            <a:tailEnd/>
          </a:ln>
        </p:spPr>
        <p:txBody>
          <a:bodyPr wrap="none">
            <a:prstTxWarp prst="textNoShape">
              <a:avLst/>
            </a:prstTxWarp>
            <a:spAutoFit/>
          </a:bodyPr>
          <a:lstStyle/>
          <a:p>
            <a:pPr algn="l"/>
            <a:r>
              <a:rPr lang="en-US" b="1">
                <a:solidFill>
                  <a:schemeClr val="tx2"/>
                </a:solidFill>
              </a:rPr>
              <a:t>ISA</a:t>
            </a:r>
            <a:endParaRPr lang="en-US">
              <a:solidFill>
                <a:schemeClr val="tx2"/>
              </a:solidFill>
            </a:endParaRPr>
          </a:p>
        </p:txBody>
      </p:sp>
      <p:sp>
        <p:nvSpPr>
          <p:cNvPr id="18445" name="Rectangle 1035"/>
          <p:cNvSpPr>
            <a:spLocks noChangeArrowheads="1"/>
          </p:cNvSpPr>
          <p:nvPr/>
        </p:nvSpPr>
        <p:spPr bwMode="auto">
          <a:xfrm>
            <a:off x="3276600" y="2133600"/>
            <a:ext cx="685800" cy="609600"/>
          </a:xfrm>
          <a:prstGeom prst="rect">
            <a:avLst/>
          </a:prstGeom>
          <a:solidFill>
            <a:srgbClr val="08E3E5"/>
          </a:solidFill>
          <a:ln w="28575">
            <a:solidFill>
              <a:srgbClr val="000000"/>
            </a:solidFill>
            <a:miter lim="800000"/>
            <a:headEnd/>
            <a:tailEnd/>
          </a:ln>
        </p:spPr>
        <p:txBody>
          <a:bodyPr wrap="none" anchor="ctr">
            <a:prstTxWarp prst="textNoShape">
              <a:avLst/>
            </a:prstTxWarp>
          </a:bodyPr>
          <a:lstStyle/>
          <a:p>
            <a:r>
              <a:rPr lang="en-US">
                <a:solidFill>
                  <a:srgbClr val="000000"/>
                </a:solidFill>
              </a:rPr>
              <a:t>Mem</a:t>
            </a:r>
          </a:p>
        </p:txBody>
      </p:sp>
      <p:sp>
        <p:nvSpPr>
          <p:cNvPr id="18446" name="Rectangle 1036"/>
          <p:cNvSpPr>
            <a:spLocks noChangeArrowheads="1"/>
          </p:cNvSpPr>
          <p:nvPr/>
        </p:nvSpPr>
        <p:spPr bwMode="auto">
          <a:xfrm>
            <a:off x="4953000" y="2133600"/>
            <a:ext cx="685800" cy="609600"/>
          </a:xfrm>
          <a:prstGeom prst="rect">
            <a:avLst/>
          </a:prstGeom>
          <a:solidFill>
            <a:srgbClr val="08E3E5"/>
          </a:solidFill>
          <a:ln w="28575">
            <a:solidFill>
              <a:srgbClr val="000000"/>
            </a:solidFill>
            <a:miter lim="800000"/>
            <a:headEnd/>
            <a:tailEnd/>
          </a:ln>
        </p:spPr>
        <p:txBody>
          <a:bodyPr wrap="none" anchor="ctr">
            <a:prstTxWarp prst="textNoShape">
              <a:avLst/>
            </a:prstTxWarp>
          </a:bodyPr>
          <a:lstStyle/>
          <a:p>
            <a:r>
              <a:rPr lang="en-US">
                <a:solidFill>
                  <a:srgbClr val="000000"/>
                </a:solidFill>
              </a:rPr>
              <a:t>I/O</a:t>
            </a:r>
          </a:p>
        </p:txBody>
      </p:sp>
      <p:sp>
        <p:nvSpPr>
          <p:cNvPr id="18447" name="Rectangle 1037"/>
          <p:cNvSpPr>
            <a:spLocks noChangeArrowheads="1"/>
          </p:cNvSpPr>
          <p:nvPr/>
        </p:nvSpPr>
        <p:spPr bwMode="auto">
          <a:xfrm>
            <a:off x="3276600" y="1600200"/>
            <a:ext cx="2362200" cy="381000"/>
          </a:xfrm>
          <a:prstGeom prst="rect">
            <a:avLst/>
          </a:prstGeom>
          <a:solidFill>
            <a:schemeClr val="accent1"/>
          </a:solidFill>
          <a:ln w="28575">
            <a:solidFill>
              <a:srgbClr val="000000"/>
            </a:solidFill>
            <a:miter lim="800000"/>
            <a:headEnd/>
            <a:tailEnd/>
          </a:ln>
        </p:spPr>
        <p:txBody>
          <a:bodyPr wrap="none" anchor="ctr">
            <a:prstTxWarp prst="textNoShape">
              <a:avLst/>
            </a:prstTxWarp>
          </a:bodyPr>
          <a:lstStyle/>
          <a:p>
            <a:r>
              <a:rPr lang="en-US">
                <a:solidFill>
                  <a:srgbClr val="000000"/>
                </a:solidFill>
              </a:rPr>
              <a:t>System software</a:t>
            </a:r>
          </a:p>
        </p:txBody>
      </p:sp>
      <p:sp>
        <p:nvSpPr>
          <p:cNvPr id="18448" name="Rectangle 1038"/>
          <p:cNvSpPr>
            <a:spLocks noChangeArrowheads="1"/>
          </p:cNvSpPr>
          <p:nvPr/>
        </p:nvSpPr>
        <p:spPr bwMode="auto">
          <a:xfrm>
            <a:off x="4114800" y="1219200"/>
            <a:ext cx="685800" cy="381000"/>
          </a:xfrm>
          <a:prstGeom prst="rect">
            <a:avLst/>
          </a:prstGeom>
          <a:solidFill>
            <a:schemeClr val="accent1"/>
          </a:solidFill>
          <a:ln w="28575">
            <a:solidFill>
              <a:srgbClr val="000000"/>
            </a:solidFill>
            <a:miter lim="800000"/>
            <a:headEnd/>
            <a:tailEnd/>
          </a:ln>
        </p:spPr>
        <p:txBody>
          <a:bodyPr wrap="none" anchor="ctr">
            <a:prstTxWarp prst="textNoShape">
              <a:avLst/>
            </a:prstTxWarp>
          </a:bodyPr>
          <a:lstStyle/>
          <a:p>
            <a:r>
              <a:rPr lang="en-US">
                <a:solidFill>
                  <a:srgbClr val="000000"/>
                </a:solidFill>
              </a:rPr>
              <a:t>App</a:t>
            </a:r>
          </a:p>
        </p:txBody>
      </p:sp>
      <p:sp>
        <p:nvSpPr>
          <p:cNvPr id="18449" name="Rectangle 1039"/>
          <p:cNvSpPr>
            <a:spLocks noChangeArrowheads="1"/>
          </p:cNvSpPr>
          <p:nvPr/>
        </p:nvSpPr>
        <p:spPr bwMode="auto">
          <a:xfrm>
            <a:off x="3276600" y="1219200"/>
            <a:ext cx="685800" cy="381000"/>
          </a:xfrm>
          <a:prstGeom prst="rect">
            <a:avLst/>
          </a:prstGeom>
          <a:solidFill>
            <a:schemeClr val="accent1"/>
          </a:solidFill>
          <a:ln w="28575">
            <a:solidFill>
              <a:srgbClr val="000000"/>
            </a:solidFill>
            <a:miter lim="800000"/>
            <a:headEnd/>
            <a:tailEnd/>
          </a:ln>
        </p:spPr>
        <p:txBody>
          <a:bodyPr wrap="none" anchor="ctr">
            <a:prstTxWarp prst="textNoShape">
              <a:avLst/>
            </a:prstTxWarp>
          </a:bodyPr>
          <a:lstStyle/>
          <a:p>
            <a:r>
              <a:rPr lang="en-US">
                <a:solidFill>
                  <a:srgbClr val="000000"/>
                </a:solidFill>
              </a:rPr>
              <a:t>App</a:t>
            </a:r>
          </a:p>
        </p:txBody>
      </p:sp>
      <p:sp>
        <p:nvSpPr>
          <p:cNvPr id="18450" name="Rectangle 1040"/>
          <p:cNvSpPr>
            <a:spLocks noChangeArrowheads="1"/>
          </p:cNvSpPr>
          <p:nvPr/>
        </p:nvSpPr>
        <p:spPr bwMode="auto">
          <a:xfrm>
            <a:off x="4953000" y="1219200"/>
            <a:ext cx="685800" cy="381000"/>
          </a:xfrm>
          <a:prstGeom prst="rect">
            <a:avLst/>
          </a:prstGeom>
          <a:solidFill>
            <a:schemeClr val="accent1"/>
          </a:solidFill>
          <a:ln w="28575">
            <a:solidFill>
              <a:srgbClr val="000000"/>
            </a:solidFill>
            <a:miter lim="800000"/>
            <a:headEnd/>
            <a:tailEnd/>
          </a:ln>
        </p:spPr>
        <p:txBody>
          <a:bodyPr wrap="none" anchor="ctr">
            <a:prstTxWarp prst="textNoShape">
              <a:avLst/>
            </a:prstTxWarp>
          </a:bodyPr>
          <a:lstStyle/>
          <a:p>
            <a:r>
              <a:rPr lang="en-US">
                <a:solidFill>
                  <a:srgbClr val="000000"/>
                </a:solidFill>
              </a:rPr>
              <a:t>App</a:t>
            </a:r>
          </a:p>
        </p:txBody>
      </p:sp>
      <p:sp>
        <p:nvSpPr>
          <p:cNvPr id="18451" name="Rectangle 1041"/>
          <p:cNvSpPr>
            <a:spLocks noChangeArrowheads="1"/>
          </p:cNvSpPr>
          <p:nvPr/>
        </p:nvSpPr>
        <p:spPr bwMode="auto">
          <a:xfrm>
            <a:off x="3276600" y="2743200"/>
            <a:ext cx="1524000" cy="304800"/>
          </a:xfrm>
          <a:prstGeom prst="rect">
            <a:avLst/>
          </a:prstGeom>
          <a:noFill/>
          <a:ln w="28575">
            <a:solidFill>
              <a:srgbClr val="000000"/>
            </a:solidFill>
            <a:prstDash val="dash"/>
            <a:miter lim="800000"/>
            <a:headEnd/>
            <a:tailEnd/>
          </a:ln>
        </p:spPr>
        <p:txBody>
          <a:bodyPr wrap="none" anchor="ctr">
            <a:prstTxWarp prst="textNoShape">
              <a:avLst/>
            </a:prstTxWarp>
          </a:bodyPr>
          <a:lstStyle/>
          <a:p>
            <a:r>
              <a:rPr lang="en-US">
                <a:solidFill>
                  <a:srgbClr val="000000"/>
                </a:solidFill>
              </a:rPr>
              <a:t>Transistors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7B3C0331-D576-7844-BFC3-04CFD80F6911}" type="slidenum">
              <a:rPr lang="en-US" smtClean="0"/>
              <a:pPr/>
              <a:t>20</a:t>
            </a:fld>
            <a:endParaRPr lang="en-US">
              <a:solidFill>
                <a:schemeClr val="tx1"/>
              </a:solidFill>
            </a:endParaRPr>
          </a:p>
        </p:txBody>
      </p:sp>
      <p:pic>
        <p:nvPicPr>
          <p:cNvPr id="5" name="Picture 4"/>
          <p:cNvPicPr>
            <a:picLocks noChangeAspect="1"/>
          </p:cNvPicPr>
          <p:nvPr/>
        </p:nvPicPr>
        <p:blipFill>
          <a:blip r:embed="rId3"/>
          <a:stretch>
            <a:fillRect/>
          </a:stretch>
        </p:blipFill>
        <p:spPr>
          <a:xfrm>
            <a:off x="0" y="381000"/>
            <a:ext cx="9144000" cy="5751119"/>
          </a:xfrm>
          <a:prstGeom prst="rect">
            <a:avLst/>
          </a:prstGeom>
        </p:spPr>
      </p:pic>
      <p:sp>
        <p:nvSpPr>
          <p:cNvPr id="6" name="TextBox 5"/>
          <p:cNvSpPr txBox="1"/>
          <p:nvPr/>
        </p:nvSpPr>
        <p:spPr>
          <a:xfrm>
            <a:off x="0" y="6324600"/>
            <a:ext cx="1672678" cy="369332"/>
          </a:xfrm>
          <a:prstGeom prst="rect">
            <a:avLst/>
          </a:prstGeom>
          <a:noFill/>
        </p:spPr>
        <p:txBody>
          <a:bodyPr wrap="none" rtlCol="0">
            <a:spAutoFit/>
          </a:bodyPr>
          <a:lstStyle/>
          <a:p>
            <a:r>
              <a:rPr lang="en-US" dirty="0">
                <a:solidFill>
                  <a:srgbClr val="000000"/>
                </a:solidFill>
              </a:rPr>
              <a:t>c/o Qualcomm</a:t>
            </a:r>
          </a:p>
        </p:txBody>
      </p:sp>
    </p:spTree>
    <p:extLst>
      <p:ext uri="{BB962C8B-B14F-4D97-AF65-F5344CB8AC3E}">
        <p14:creationId xmlns:p14="http://schemas.microsoft.com/office/powerpoint/2010/main" val="3995076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lowly </a:t>
            </a:r>
            <a:r>
              <a:rPr lang="en-US" dirty="0" err="1"/>
              <a:t>Zedboard</a:t>
            </a:r>
            <a:r>
              <a:rPr lang="en-US" dirty="0"/>
              <a:t> FPGA</a:t>
            </a:r>
          </a:p>
        </p:txBody>
      </p:sp>
      <p:sp>
        <p:nvSpPr>
          <p:cNvPr id="4" name="Slide Number Placeholder 3"/>
          <p:cNvSpPr>
            <a:spLocks noGrp="1"/>
          </p:cNvSpPr>
          <p:nvPr>
            <p:ph type="sldNum" sz="quarter" idx="11"/>
          </p:nvPr>
        </p:nvSpPr>
        <p:spPr/>
        <p:txBody>
          <a:bodyPr/>
          <a:lstStyle/>
          <a:p>
            <a:fld id="{7B3C0331-D576-7844-BFC3-04CFD80F6911}" type="slidenum">
              <a:rPr lang="en-US" smtClean="0"/>
              <a:pPr/>
              <a:t>21</a:t>
            </a:fld>
            <a:endParaRPr lang="en-US">
              <a:solidFill>
                <a:schemeClr val="tx1"/>
              </a:solidFill>
            </a:endParaRPr>
          </a:p>
        </p:txBody>
      </p:sp>
      <p:pic>
        <p:nvPicPr>
          <p:cNvPr id="6" name="Picture 5"/>
          <p:cNvPicPr>
            <a:picLocks noChangeAspect="1"/>
          </p:cNvPicPr>
          <p:nvPr/>
        </p:nvPicPr>
        <p:blipFill>
          <a:blip r:embed="rId2"/>
          <a:stretch>
            <a:fillRect/>
          </a:stretch>
        </p:blipFill>
        <p:spPr>
          <a:xfrm>
            <a:off x="908050" y="990600"/>
            <a:ext cx="7327900" cy="5501668"/>
          </a:xfrm>
          <a:prstGeom prst="rect">
            <a:avLst/>
          </a:prstGeom>
        </p:spPr>
      </p:pic>
    </p:spTree>
    <p:extLst>
      <p:ext uri="{BB962C8B-B14F-4D97-AF65-F5344CB8AC3E}">
        <p14:creationId xmlns:p14="http://schemas.microsoft.com/office/powerpoint/2010/main" val="1211048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E44D-9C80-FA49-AA5C-D8F9DFC07DBF}"/>
              </a:ext>
            </a:extLst>
          </p:cNvPr>
          <p:cNvSpPr>
            <a:spLocks noGrp="1"/>
          </p:cNvSpPr>
          <p:nvPr>
            <p:ph type="title"/>
          </p:nvPr>
        </p:nvSpPr>
        <p:spPr/>
        <p:txBody>
          <a:bodyPr/>
          <a:lstStyle/>
          <a:p>
            <a:r>
              <a:rPr lang="en-US" dirty="0" err="1"/>
              <a:t>Cerebras</a:t>
            </a:r>
            <a:r>
              <a:rPr lang="en-US" dirty="0"/>
              <a:t>: Wafer-Scale Engine</a:t>
            </a:r>
          </a:p>
        </p:txBody>
      </p:sp>
      <p:sp>
        <p:nvSpPr>
          <p:cNvPr id="8" name="Content Placeholder 7">
            <a:extLst>
              <a:ext uri="{FF2B5EF4-FFF2-40B4-BE49-F238E27FC236}">
                <a16:creationId xmlns:a16="http://schemas.microsoft.com/office/drawing/2014/main" id="{5855E7F4-17AB-AE48-B4E7-D3577319A948}"/>
              </a:ext>
            </a:extLst>
          </p:cNvPr>
          <p:cNvSpPr>
            <a:spLocks noGrp="1"/>
          </p:cNvSpPr>
          <p:nvPr>
            <p:ph idx="1"/>
          </p:nvPr>
        </p:nvSpPr>
        <p:spPr>
          <a:xfrm>
            <a:off x="304800" y="1143000"/>
            <a:ext cx="4038600" cy="5105400"/>
          </a:xfrm>
        </p:spPr>
        <p:txBody>
          <a:bodyPr/>
          <a:lstStyle/>
          <a:p>
            <a:r>
              <a:rPr lang="en-US" dirty="0"/>
              <a:t>giant 8.5” square chip!</a:t>
            </a:r>
          </a:p>
          <a:p>
            <a:r>
              <a:rPr lang="en-US" dirty="0"/>
              <a:t>full of deep learning accelerators</a:t>
            </a:r>
          </a:p>
          <a:p>
            <a:r>
              <a:rPr lang="en-US" dirty="0"/>
              <a:t>18GB on-chip memory</a:t>
            </a:r>
          </a:p>
          <a:p>
            <a:r>
              <a:rPr lang="en-US" dirty="0"/>
              <a:t>9 PB/sec on-chip memory bandwidth</a:t>
            </a:r>
          </a:p>
          <a:p>
            <a:r>
              <a:rPr lang="en-US" dirty="0"/>
              <a:t>TSMC 16nm transistors</a:t>
            </a:r>
          </a:p>
        </p:txBody>
      </p:sp>
      <p:sp>
        <p:nvSpPr>
          <p:cNvPr id="4" name="Slide Number Placeholder 3">
            <a:extLst>
              <a:ext uri="{FF2B5EF4-FFF2-40B4-BE49-F238E27FC236}">
                <a16:creationId xmlns:a16="http://schemas.microsoft.com/office/drawing/2014/main" id="{CC7100B4-BEAA-1049-B81A-6EA753931DBA}"/>
              </a:ext>
            </a:extLst>
          </p:cNvPr>
          <p:cNvSpPr>
            <a:spLocks noGrp="1"/>
          </p:cNvSpPr>
          <p:nvPr>
            <p:ph type="sldNum" sz="quarter" idx="11"/>
          </p:nvPr>
        </p:nvSpPr>
        <p:spPr/>
        <p:txBody>
          <a:bodyPr/>
          <a:lstStyle/>
          <a:p>
            <a:fld id="{7B3C0331-D576-7844-BFC3-04CFD80F6911}" type="slidenum">
              <a:rPr lang="en-US" smtClean="0"/>
              <a:pPr/>
              <a:t>22</a:t>
            </a:fld>
            <a:endParaRPr lang="en-US">
              <a:solidFill>
                <a:schemeClr val="tx1"/>
              </a:solidFill>
            </a:endParaRPr>
          </a:p>
        </p:txBody>
      </p:sp>
      <p:pic>
        <p:nvPicPr>
          <p:cNvPr id="10" name="Picture 9">
            <a:extLst>
              <a:ext uri="{FF2B5EF4-FFF2-40B4-BE49-F238E27FC236}">
                <a16:creationId xmlns:a16="http://schemas.microsoft.com/office/drawing/2014/main" id="{72FD405F-78F6-4D4D-B1A8-21D548494EDD}"/>
              </a:ext>
            </a:extLst>
          </p:cNvPr>
          <p:cNvPicPr>
            <a:picLocks noChangeAspect="1"/>
          </p:cNvPicPr>
          <p:nvPr/>
        </p:nvPicPr>
        <p:blipFill>
          <a:blip r:embed="rId2"/>
          <a:stretch>
            <a:fillRect/>
          </a:stretch>
        </p:blipFill>
        <p:spPr>
          <a:xfrm>
            <a:off x="4337756" y="1981200"/>
            <a:ext cx="4770783" cy="3086100"/>
          </a:xfrm>
          <a:prstGeom prst="rect">
            <a:avLst/>
          </a:prstGeom>
        </p:spPr>
      </p:pic>
    </p:spTree>
    <p:extLst>
      <p:ext uri="{BB962C8B-B14F-4D97-AF65-F5344CB8AC3E}">
        <p14:creationId xmlns:p14="http://schemas.microsoft.com/office/powerpoint/2010/main" val="316705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ea typeface="ＭＳ Ｐゴシック" pitchFamily="-84" charset="-128"/>
                <a:cs typeface="ＭＳ Ｐゴシック" pitchFamily="-84" charset="-128"/>
              </a:rPr>
              <a:t>Technology Disruptions</a:t>
            </a:r>
          </a:p>
        </p:txBody>
      </p:sp>
      <p:sp>
        <p:nvSpPr>
          <p:cNvPr id="43011" name="Content Placeholder 2" descr="Rectangle: Click to edit Master text styles&#10;Second level&#10;Third level&#10;Fourth level&#10;Fifth level"/>
          <p:cNvSpPr>
            <a:spLocks noGrp="1"/>
          </p:cNvSpPr>
          <p:nvPr>
            <p:ph idx="1"/>
          </p:nvPr>
        </p:nvSpPr>
        <p:spPr/>
        <p:txBody>
          <a:bodyPr/>
          <a:lstStyle/>
          <a:p>
            <a:pPr eaLnBrk="1" hangingPunct="1"/>
            <a:r>
              <a:rPr lang="en-US" dirty="0">
                <a:ea typeface="ＭＳ Ｐゴシック" pitchFamily="-84" charset="-128"/>
                <a:cs typeface="ＭＳ Ｐゴシック" pitchFamily="-84" charset="-128"/>
              </a:rPr>
              <a:t>Classic examples: </a:t>
            </a:r>
          </a:p>
          <a:p>
            <a:pPr lvl="1" eaLnBrk="1" hangingPunct="1"/>
            <a:r>
              <a:rPr lang="en-US" dirty="0"/>
              <a:t>The transistor</a:t>
            </a:r>
          </a:p>
          <a:p>
            <a:pPr lvl="1" eaLnBrk="1" hangingPunct="1"/>
            <a:r>
              <a:rPr lang="en-US" dirty="0"/>
              <a:t>Microprocessor </a:t>
            </a:r>
          </a:p>
          <a:p>
            <a:pPr eaLnBrk="1" hangingPunct="1"/>
            <a:r>
              <a:rPr lang="en-US" dirty="0">
                <a:ea typeface="ＭＳ Ｐゴシック" pitchFamily="-84" charset="-128"/>
                <a:cs typeface="ＭＳ Ｐゴシック" pitchFamily="-84" charset="-128"/>
              </a:rPr>
              <a:t>More recent examples: </a:t>
            </a:r>
            <a:endParaRPr lang="en-US" dirty="0"/>
          </a:p>
          <a:p>
            <a:pPr marL="742950" lvl="2" indent="-342900" eaLnBrk="1" hangingPunct="1"/>
            <a:r>
              <a:rPr lang="en-US" dirty="0">
                <a:ea typeface="ＭＳ Ｐゴシック" pitchFamily="-84" charset="-128"/>
              </a:rPr>
              <a:t>Flash-based solid-state storage</a:t>
            </a:r>
          </a:p>
          <a:p>
            <a:pPr marL="742950" lvl="2" indent="-342900" eaLnBrk="1" hangingPunct="1"/>
            <a:r>
              <a:rPr lang="en-US" dirty="0">
                <a:ea typeface="ＭＳ Ｐゴシック" pitchFamily="-84" charset="-128"/>
              </a:rPr>
              <a:t>Accelerators</a:t>
            </a:r>
          </a:p>
          <a:p>
            <a:pPr eaLnBrk="1" hangingPunct="1"/>
            <a:r>
              <a:rPr lang="en-US" dirty="0">
                <a:ea typeface="ＭＳ Ｐゴシック" pitchFamily="-84" charset="-128"/>
                <a:cs typeface="ＭＳ Ｐゴシック" pitchFamily="-84" charset="-128"/>
              </a:rPr>
              <a:t>Nascent disruptive technologies:</a:t>
            </a:r>
          </a:p>
          <a:p>
            <a:pPr lvl="1" eaLnBrk="1" hangingPunct="1"/>
            <a:r>
              <a:rPr lang="en-US" dirty="0"/>
              <a:t>non-volatile memory (“disks” as fast as DRAM)</a:t>
            </a:r>
          </a:p>
          <a:p>
            <a:pPr lvl="1" eaLnBrk="1" hangingPunct="1"/>
            <a:r>
              <a:rPr lang="en-US" dirty="0"/>
              <a:t>Chip stacking (also called 3D die stacking)</a:t>
            </a:r>
          </a:p>
          <a:p>
            <a:pPr eaLnBrk="1" hangingPunct="1"/>
            <a:r>
              <a:rPr lang="en-US" dirty="0">
                <a:ea typeface="ＭＳ Ｐゴシック" pitchFamily="-84" charset="-128"/>
                <a:cs typeface="ＭＳ Ｐゴシック" pitchFamily="-84" charset="-128"/>
              </a:rPr>
              <a:t>Disruptive “end-of-scaling”</a:t>
            </a:r>
          </a:p>
          <a:p>
            <a:pPr lvl="1" eaLnBrk="1" hangingPunct="1"/>
            <a:r>
              <a:rPr lang="en-US" dirty="0"/>
              <a:t>“If something can’t go on forever, it must stop eventually”</a:t>
            </a:r>
          </a:p>
          <a:p>
            <a:pPr lvl="1" eaLnBrk="1" hangingPunct="1"/>
            <a:r>
              <a:rPr lang="en-US" dirty="0"/>
              <a:t>Transistor speed/energy efficiency not improving like before</a:t>
            </a:r>
          </a:p>
        </p:txBody>
      </p:sp>
      <p:sp>
        <p:nvSpPr>
          <p:cNvPr id="43013" name="Slide Number Placeholder 4"/>
          <p:cNvSpPr>
            <a:spLocks noGrp="1"/>
          </p:cNvSpPr>
          <p:nvPr>
            <p:ph type="sldNum" sz="quarter" idx="11"/>
          </p:nvPr>
        </p:nvSpPr>
        <p:spPr>
          <a:noFill/>
        </p:spPr>
        <p:txBody>
          <a:bodyPr/>
          <a:lstStyle/>
          <a:p>
            <a:fld id="{8B81A396-B472-4344-8414-0E150B3D1AA2}" type="slidenum">
              <a:rPr lang="en-US" smtClean="0">
                <a:latin typeface="Tahoma" pitchFamily="-84" charset="0"/>
              </a:rPr>
              <a:pPr/>
              <a:t>23</a:t>
            </a:fld>
            <a:endParaRPr lang="en-US">
              <a:solidFill>
                <a:schemeClr val="tx1"/>
              </a:solidFill>
              <a:latin typeface="Tahoma" pitchFamily="-8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Themes</a:t>
            </a:r>
          </a:p>
        </p:txBody>
      </p:sp>
      <p:sp>
        <p:nvSpPr>
          <p:cNvPr id="3" name="Content Placeholder 2"/>
          <p:cNvSpPr>
            <a:spLocks noGrp="1"/>
          </p:cNvSpPr>
          <p:nvPr>
            <p:ph idx="1"/>
          </p:nvPr>
        </p:nvSpPr>
        <p:spPr/>
        <p:txBody>
          <a:bodyPr/>
          <a:lstStyle/>
          <a:p>
            <a:r>
              <a:rPr lang="en-US" dirty="0"/>
              <a:t>Parallelism</a:t>
            </a:r>
          </a:p>
          <a:p>
            <a:pPr lvl="1"/>
            <a:r>
              <a:rPr lang="en-US" dirty="0"/>
              <a:t>How do we enhance system performance by doing multiple things at once.</a:t>
            </a:r>
          </a:p>
          <a:p>
            <a:pPr lvl="1"/>
            <a:r>
              <a:rPr lang="en-US" dirty="0"/>
              <a:t>This happens at multiple levels: Instruction Level Parallelism, multicore, GPU</a:t>
            </a:r>
          </a:p>
          <a:p>
            <a:r>
              <a:rPr lang="en-US" dirty="0"/>
              <a:t>How do we accelerate access to data</a:t>
            </a:r>
          </a:p>
          <a:p>
            <a:pPr lvl="1"/>
            <a:r>
              <a:rPr lang="en-US" dirty="0"/>
              <a:t>Exploiting locality of reference, building storage hierarchies and caches</a:t>
            </a:r>
          </a:p>
          <a:p>
            <a:pPr lvl="1"/>
            <a:r>
              <a:rPr lang="en-US" dirty="0"/>
              <a:t>Try to provide the illusion of a single large, fast memory</a:t>
            </a:r>
          </a:p>
        </p:txBody>
      </p:sp>
      <p:sp>
        <p:nvSpPr>
          <p:cNvPr id="4" name="Slide Number Placeholder 3"/>
          <p:cNvSpPr>
            <a:spLocks noGrp="1"/>
          </p:cNvSpPr>
          <p:nvPr>
            <p:ph type="sldNum" sz="quarter" idx="11"/>
          </p:nvPr>
        </p:nvSpPr>
        <p:spPr/>
        <p:txBody>
          <a:bodyPr/>
          <a:lstStyle/>
          <a:p>
            <a:fld id="{7B3C0331-D576-7844-BFC3-04CFD80F6911}" type="slidenum">
              <a:rPr lang="en-US" smtClean="0"/>
              <a:pPr/>
              <a:t>24</a:t>
            </a:fld>
            <a:endParaRPr lang="en-US">
              <a:solidFill>
                <a:schemeClr val="tx1"/>
              </a:solidFill>
            </a:endParaRPr>
          </a:p>
        </p:txBody>
      </p:sp>
    </p:spTree>
    <p:extLst>
      <p:ext uri="{BB962C8B-B14F-4D97-AF65-F5344CB8AC3E}">
        <p14:creationId xmlns:p14="http://schemas.microsoft.com/office/powerpoint/2010/main" val="119505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4"/>
          <p:cNvSpPr>
            <a:spLocks noGrp="1"/>
          </p:cNvSpPr>
          <p:nvPr>
            <p:ph type="sldNum" sz="quarter" idx="11"/>
          </p:nvPr>
        </p:nvSpPr>
        <p:spPr>
          <a:noFill/>
        </p:spPr>
        <p:txBody>
          <a:bodyPr/>
          <a:lstStyle/>
          <a:p>
            <a:fld id="{AB173B4E-3D36-5C40-84D6-D8788F103D75}" type="slidenum">
              <a:rPr lang="en-US" smtClean="0">
                <a:latin typeface="Tahoma" pitchFamily="-65" charset="0"/>
              </a:rPr>
              <a:pPr/>
              <a:t>3</a:t>
            </a:fld>
            <a:endParaRPr lang="en-US">
              <a:solidFill>
                <a:schemeClr val="tx1"/>
              </a:solidFill>
              <a:latin typeface="Tahoma" pitchFamily="-65" charset="0"/>
            </a:endParaRPr>
          </a:p>
        </p:txBody>
      </p:sp>
      <p:sp>
        <p:nvSpPr>
          <p:cNvPr id="50180" name="Rectangle 2"/>
          <p:cNvSpPr>
            <a:spLocks noGrp="1" noChangeArrowheads="1"/>
          </p:cNvSpPr>
          <p:nvPr>
            <p:ph type="title"/>
          </p:nvPr>
        </p:nvSpPr>
        <p:spPr/>
        <p:txBody>
          <a:bodyPr/>
          <a:lstStyle/>
          <a:p>
            <a:pPr eaLnBrk="1" hangingPunct="1"/>
            <a:r>
              <a:rPr lang="en-US" dirty="0"/>
              <a:t>Why Study Hardware?</a:t>
            </a:r>
          </a:p>
        </p:txBody>
      </p:sp>
      <p:sp>
        <p:nvSpPr>
          <p:cNvPr id="5018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en-US" b="1" dirty="0">
                <a:solidFill>
                  <a:srgbClr val="F7020B"/>
                </a:solidFill>
              </a:rPr>
              <a:t>Understand where computers are going</a:t>
            </a:r>
            <a:endParaRPr lang="en-US" dirty="0">
              <a:solidFill>
                <a:srgbClr val="F7020B"/>
              </a:solidFill>
            </a:endParaRPr>
          </a:p>
          <a:p>
            <a:pPr lvl="1" eaLnBrk="1" hangingPunct="1">
              <a:lnSpc>
                <a:spcPct val="80000"/>
              </a:lnSpc>
            </a:pPr>
            <a:r>
              <a:rPr lang="en-US" dirty="0"/>
              <a:t>Future capabilities drive the (computing) world</a:t>
            </a:r>
          </a:p>
          <a:p>
            <a:pPr lvl="1" eaLnBrk="1" hangingPunct="1">
              <a:lnSpc>
                <a:spcPct val="80000"/>
              </a:lnSpc>
            </a:pPr>
            <a:r>
              <a:rPr lang="en-US" dirty="0"/>
              <a:t>Real world-impact: no computer architecture </a:t>
            </a:r>
            <a:r>
              <a:rPr lang="en-US" dirty="0" err="1">
                <a:sym typeface="Symbol" pitchFamily="-65" charset="2"/>
              </a:rPr>
              <a:t></a:t>
            </a:r>
            <a:r>
              <a:rPr lang="en-US" dirty="0"/>
              <a:t> no computers!</a:t>
            </a:r>
            <a:endParaRPr lang="en-US" b="1" dirty="0"/>
          </a:p>
          <a:p>
            <a:pPr eaLnBrk="1" hangingPunct="1">
              <a:lnSpc>
                <a:spcPct val="80000"/>
              </a:lnSpc>
              <a:spcBef>
                <a:spcPts val="1175"/>
              </a:spcBef>
            </a:pPr>
            <a:r>
              <a:rPr lang="en-US" b="1" dirty="0">
                <a:solidFill>
                  <a:srgbClr val="F7020B"/>
                </a:solidFill>
              </a:rPr>
              <a:t>Understand high-level design concepts</a:t>
            </a:r>
            <a:endParaRPr lang="en-US" dirty="0">
              <a:solidFill>
                <a:srgbClr val="F7020B"/>
              </a:solidFill>
            </a:endParaRPr>
          </a:p>
          <a:p>
            <a:pPr lvl="1" eaLnBrk="1" hangingPunct="1">
              <a:lnSpc>
                <a:spcPct val="80000"/>
              </a:lnSpc>
            </a:pPr>
            <a:r>
              <a:rPr lang="en-US" dirty="0"/>
              <a:t>The best system designers understand all the levels</a:t>
            </a:r>
          </a:p>
          <a:p>
            <a:pPr lvl="2" eaLnBrk="1" hangingPunct="1">
              <a:lnSpc>
                <a:spcPct val="80000"/>
              </a:lnSpc>
            </a:pPr>
            <a:r>
              <a:rPr lang="en-US" dirty="0"/>
              <a:t>H</a:t>
            </a:r>
            <a:r>
              <a:rPr lang="en-US" dirty="0">
                <a:ea typeface="ＭＳ Ｐゴシック" pitchFamily="-65" charset="-128"/>
              </a:rPr>
              <a:t>ardware, compiler, operating system, applications</a:t>
            </a:r>
          </a:p>
          <a:p>
            <a:pPr eaLnBrk="1" hangingPunct="1">
              <a:lnSpc>
                <a:spcPct val="80000"/>
              </a:lnSpc>
              <a:spcBef>
                <a:spcPts val="1175"/>
              </a:spcBef>
            </a:pPr>
            <a:r>
              <a:rPr lang="en-US" b="1" dirty="0">
                <a:solidFill>
                  <a:srgbClr val="F7020B"/>
                </a:solidFill>
              </a:rPr>
              <a:t>Understand computer performance</a:t>
            </a:r>
          </a:p>
          <a:p>
            <a:pPr lvl="1" eaLnBrk="1" hangingPunct="1">
              <a:lnSpc>
                <a:spcPct val="80000"/>
              </a:lnSpc>
            </a:pPr>
            <a:r>
              <a:rPr lang="en-US" dirty="0"/>
              <a:t>Writing well-tuned (fast) software requires knowledge of hardware</a:t>
            </a:r>
          </a:p>
          <a:p>
            <a:pPr eaLnBrk="1" hangingPunct="1">
              <a:lnSpc>
                <a:spcPct val="80000"/>
              </a:lnSpc>
              <a:spcBef>
                <a:spcPts val="1175"/>
              </a:spcBef>
            </a:pPr>
            <a:r>
              <a:rPr lang="en-US" b="1" dirty="0">
                <a:solidFill>
                  <a:srgbClr val="F7020B"/>
                </a:solidFill>
              </a:rPr>
              <a:t>Write better software</a:t>
            </a:r>
            <a:endParaRPr lang="en-US" dirty="0"/>
          </a:p>
          <a:p>
            <a:pPr lvl="1" eaLnBrk="1" hangingPunct="1">
              <a:lnSpc>
                <a:spcPct val="80000"/>
              </a:lnSpc>
            </a:pPr>
            <a:r>
              <a:rPr lang="en-US" dirty="0"/>
              <a:t>The best software designers also understand hardware</a:t>
            </a:r>
          </a:p>
          <a:p>
            <a:pPr lvl="1" eaLnBrk="1" hangingPunct="1">
              <a:lnSpc>
                <a:spcPct val="80000"/>
              </a:lnSpc>
            </a:pPr>
            <a:r>
              <a:rPr lang="en-US" dirty="0"/>
              <a:t>Understand the underlying hardware and its limitations</a:t>
            </a:r>
          </a:p>
          <a:p>
            <a:pPr eaLnBrk="1" hangingPunct="1">
              <a:lnSpc>
                <a:spcPct val="80000"/>
              </a:lnSpc>
              <a:spcBef>
                <a:spcPts val="1175"/>
              </a:spcBef>
            </a:pPr>
            <a:r>
              <a:rPr lang="en-US" b="1" dirty="0">
                <a:solidFill>
                  <a:srgbClr val="F7020B"/>
                </a:solidFill>
              </a:rPr>
              <a:t>Design hardware</a:t>
            </a:r>
          </a:p>
          <a:p>
            <a:pPr lvl="1" eaLnBrk="1" hangingPunct="1">
              <a:lnSpc>
                <a:spcPct val="80000"/>
              </a:lnSpc>
              <a:spcBef>
                <a:spcPts val="1175"/>
              </a:spcBef>
            </a:pPr>
            <a:r>
              <a:rPr lang="en-US" sz="1800" dirty="0"/>
              <a:t>Intel, AMD, IBM, ARM, Qualcomm, Apple, Oracle, NVIDIA, Samsung,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Slide Number Placeholder 4"/>
          <p:cNvSpPr>
            <a:spLocks noGrp="1"/>
          </p:cNvSpPr>
          <p:nvPr>
            <p:ph type="sldNum" sz="quarter" idx="11"/>
          </p:nvPr>
        </p:nvSpPr>
        <p:spPr>
          <a:noFill/>
        </p:spPr>
        <p:txBody>
          <a:bodyPr/>
          <a:lstStyle/>
          <a:p>
            <a:fld id="{4C6089E2-E09A-FB4A-BBFC-2157DF310D6A}" type="slidenum">
              <a:rPr lang="en-US" smtClean="0">
                <a:latin typeface="Tahoma" pitchFamily="-84" charset="0"/>
              </a:rPr>
              <a:pPr/>
              <a:t>4</a:t>
            </a:fld>
            <a:endParaRPr lang="en-US">
              <a:solidFill>
                <a:schemeClr val="tx1"/>
              </a:solidFill>
              <a:latin typeface="Tahoma" pitchFamily="-84" charset="0"/>
            </a:endParaRPr>
          </a:p>
        </p:txBody>
      </p:sp>
      <p:sp>
        <p:nvSpPr>
          <p:cNvPr id="52228" name="Rectangle 2"/>
          <p:cNvSpPr>
            <a:spLocks noGrp="1" noChangeArrowheads="1"/>
          </p:cNvSpPr>
          <p:nvPr>
            <p:ph type="title"/>
          </p:nvPr>
        </p:nvSpPr>
        <p:spPr/>
        <p:txBody>
          <a:bodyPr/>
          <a:lstStyle/>
          <a:p>
            <a:pPr eaLnBrk="1" hangingPunct="1"/>
            <a:r>
              <a:rPr lang="en-US">
                <a:ea typeface="ＭＳ Ｐゴシック" pitchFamily="-84" charset="-128"/>
                <a:cs typeface="ＭＳ Ｐゴシック" pitchFamily="-84" charset="-128"/>
              </a:rPr>
              <a:t>Penn Legacy</a:t>
            </a:r>
          </a:p>
        </p:txBody>
      </p:sp>
      <p:sp>
        <p:nvSpPr>
          <p:cNvPr id="5222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b="1" dirty="0">
                <a:solidFill>
                  <a:srgbClr val="F7020B"/>
                </a:solidFill>
                <a:ea typeface="ＭＳ Ｐゴシック" pitchFamily="-84" charset="-128"/>
                <a:cs typeface="ＭＳ Ｐゴシック" pitchFamily="-84" charset="-128"/>
              </a:rPr>
              <a:t>ENIAC</a:t>
            </a:r>
            <a:r>
              <a:rPr lang="en-US" dirty="0">
                <a:ea typeface="ＭＳ Ｐゴシック" pitchFamily="-84" charset="-128"/>
                <a:cs typeface="ＭＳ Ｐゴシック" pitchFamily="-84" charset="-128"/>
              </a:rPr>
              <a:t>: electronic numerical integrator and calculator</a:t>
            </a:r>
          </a:p>
          <a:p>
            <a:pPr lvl="1" eaLnBrk="1" hangingPunct="1"/>
            <a:r>
              <a:rPr lang="en-US" dirty="0"/>
              <a:t>First operational general-purpose stored-program computer</a:t>
            </a:r>
          </a:p>
          <a:p>
            <a:pPr lvl="1" eaLnBrk="1" hangingPunct="1"/>
            <a:r>
              <a:rPr lang="en-US" dirty="0"/>
              <a:t>Designed and built here by Eckert and Mauchly</a:t>
            </a:r>
          </a:p>
          <a:p>
            <a:pPr lvl="1" eaLnBrk="1" hangingPunct="1"/>
            <a:r>
              <a:rPr lang="en-US" dirty="0"/>
              <a:t>See it in Moore 100!</a:t>
            </a:r>
          </a:p>
          <a:p>
            <a:pPr lvl="1" eaLnBrk="1" hangingPunct="1"/>
            <a:endParaRPr lang="en-US" dirty="0"/>
          </a:p>
          <a:p>
            <a:pPr eaLnBrk="1" hangingPunct="1"/>
            <a:r>
              <a:rPr lang="en-US" b="1" dirty="0">
                <a:solidFill>
                  <a:srgbClr val="F7020B"/>
                </a:solidFill>
                <a:ea typeface="ＭＳ Ｐゴシック" pitchFamily="-84" charset="-128"/>
                <a:cs typeface="ＭＳ Ｐゴシック" pitchFamily="-84" charset="-128"/>
              </a:rPr>
              <a:t>First seminars on computer design</a:t>
            </a:r>
          </a:p>
          <a:p>
            <a:pPr lvl="1" eaLnBrk="1" hangingPunct="1"/>
            <a:r>
              <a:rPr lang="en-US" dirty="0"/>
              <a:t>Moore School Lectures, 1946</a:t>
            </a:r>
          </a:p>
          <a:p>
            <a:pPr lvl="1" eaLnBrk="1" hangingPunct="1"/>
            <a:r>
              <a:rPr lang="en-US" dirty="0"/>
              <a:t>“</a:t>
            </a:r>
            <a:r>
              <a:rPr lang="en-US" i="1" dirty="0"/>
              <a:t>Theory and Techniques </a:t>
            </a:r>
            <a:br>
              <a:rPr lang="en-US" i="1" dirty="0"/>
            </a:br>
            <a:r>
              <a:rPr lang="en-US" i="1" dirty="0"/>
              <a:t>for Design of Electronic </a:t>
            </a:r>
            <a:br>
              <a:rPr lang="en-US" i="1" dirty="0"/>
            </a:br>
            <a:r>
              <a:rPr lang="en-US" i="1" dirty="0"/>
              <a:t>Digital Computers</a:t>
            </a:r>
            <a:r>
              <a:rPr lang="en-US" b="1" i="1" dirty="0"/>
              <a:t>”</a:t>
            </a:r>
            <a:endParaRPr lang="en-US" dirty="0"/>
          </a:p>
        </p:txBody>
      </p:sp>
      <p:pic>
        <p:nvPicPr>
          <p:cNvPr id="52230" name="Picture 4"/>
          <p:cNvPicPr>
            <a:picLocks noChangeAspect="1" noChangeArrowheads="1"/>
          </p:cNvPicPr>
          <p:nvPr/>
        </p:nvPicPr>
        <p:blipFill>
          <a:blip r:embed="rId3"/>
          <a:srcRect/>
          <a:stretch>
            <a:fillRect/>
          </a:stretch>
        </p:blipFill>
        <p:spPr bwMode="auto">
          <a:xfrm>
            <a:off x="4724400" y="3657600"/>
            <a:ext cx="4229100" cy="272891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B3C0331-D576-7844-BFC3-04CFD80F6911}" type="slidenum">
              <a:rPr lang="en-US" smtClean="0"/>
              <a:pPr/>
              <a:t>5</a:t>
            </a:fld>
            <a:endParaRPr lang="en-US">
              <a:solidFill>
                <a:schemeClr val="tx1"/>
              </a:solidFill>
            </a:endParaRPr>
          </a:p>
        </p:txBody>
      </p:sp>
      <p:sp>
        <p:nvSpPr>
          <p:cNvPr id="8" name="Title 7"/>
          <p:cNvSpPr>
            <a:spLocks noGrp="1"/>
          </p:cNvSpPr>
          <p:nvPr>
            <p:ph type="title" idx="4294967295"/>
          </p:nvPr>
        </p:nvSpPr>
        <p:spPr>
          <a:xfrm>
            <a:off x="0" y="3086100"/>
            <a:ext cx="9144000" cy="685800"/>
          </a:xfrm>
        </p:spPr>
        <p:txBody>
          <a:bodyPr/>
          <a:lstStyle/>
          <a:p>
            <a:pPr algn="ctr"/>
            <a:r>
              <a:rPr lang="en-US" dirty="0"/>
              <a:t>What is Computer Architecture?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5BEE919-8EE6-3B42-9DB7-21BA27C2A9C9}" type="slidenum">
              <a:rPr lang="en-US" smtClean="0"/>
              <a:pPr/>
              <a:t>6</a:t>
            </a:fld>
            <a:endParaRPr lang="en-US">
              <a:solidFill>
                <a:schemeClr val="tx1"/>
              </a:solidFill>
            </a:endParaRPr>
          </a:p>
        </p:txBody>
      </p:sp>
      <p:sp>
        <p:nvSpPr>
          <p:cNvPr id="79876" name="Rectangle 2"/>
          <p:cNvSpPr>
            <a:spLocks noGrp="1" noChangeArrowheads="1"/>
          </p:cNvSpPr>
          <p:nvPr>
            <p:ph type="title"/>
          </p:nvPr>
        </p:nvSpPr>
        <p:spPr/>
        <p:txBody>
          <a:bodyPr/>
          <a:lstStyle/>
          <a:p>
            <a:pPr eaLnBrk="1" hangingPunct="1"/>
            <a:r>
              <a:rPr lang="en-US" dirty="0"/>
              <a:t>Computer Architecture</a:t>
            </a:r>
          </a:p>
        </p:txBody>
      </p:sp>
      <p:sp>
        <p:nvSpPr>
          <p:cNvPr id="79877"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b="1" dirty="0">
                <a:solidFill>
                  <a:srgbClr val="F7020B"/>
                </a:solidFill>
              </a:rPr>
              <a:t>Computer architecture</a:t>
            </a:r>
          </a:p>
          <a:p>
            <a:pPr lvl="1" eaLnBrk="1" hangingPunct="1">
              <a:lnSpc>
                <a:spcPct val="90000"/>
              </a:lnSpc>
            </a:pPr>
            <a:r>
              <a:rPr lang="en-US" dirty="0"/>
              <a:t>Definition of </a:t>
            </a:r>
            <a:r>
              <a:rPr lang="en-US" dirty="0">
                <a:solidFill>
                  <a:srgbClr val="000000"/>
                </a:solidFill>
              </a:rPr>
              <a:t>ISA</a:t>
            </a:r>
            <a:r>
              <a:rPr lang="en-US" dirty="0"/>
              <a:t> to facilitate implementation of software layers</a:t>
            </a:r>
          </a:p>
          <a:p>
            <a:pPr lvl="1" eaLnBrk="1" hangingPunct="1">
              <a:lnSpc>
                <a:spcPct val="90000"/>
              </a:lnSpc>
            </a:pPr>
            <a:r>
              <a:rPr lang="en-US" dirty="0"/>
              <a:t>The hardware/software interface</a:t>
            </a:r>
          </a:p>
          <a:p>
            <a:pPr eaLnBrk="1" hangingPunct="1">
              <a:lnSpc>
                <a:spcPct val="90000"/>
              </a:lnSpc>
            </a:pPr>
            <a:endParaRPr lang="en-US" b="1" dirty="0">
              <a:solidFill>
                <a:srgbClr val="F7020B"/>
              </a:solidFill>
            </a:endParaRPr>
          </a:p>
          <a:p>
            <a:pPr eaLnBrk="1" hangingPunct="1">
              <a:lnSpc>
                <a:spcPct val="90000"/>
              </a:lnSpc>
            </a:pPr>
            <a:r>
              <a:rPr lang="en-US" b="1" dirty="0">
                <a:solidFill>
                  <a:srgbClr val="F7020B"/>
                </a:solidFill>
              </a:rPr>
              <a:t>Computer micro-architecture</a:t>
            </a:r>
            <a:endParaRPr lang="en-US" dirty="0"/>
          </a:p>
          <a:p>
            <a:pPr lvl="1" eaLnBrk="1" hangingPunct="1">
              <a:lnSpc>
                <a:spcPct val="90000"/>
              </a:lnSpc>
            </a:pPr>
            <a:r>
              <a:rPr lang="en-US" dirty="0"/>
              <a:t>Design </a:t>
            </a:r>
            <a:r>
              <a:rPr lang="en-US" dirty="0">
                <a:solidFill>
                  <a:srgbClr val="000000"/>
                </a:solidFill>
              </a:rPr>
              <a:t>processor, memory, I/O</a:t>
            </a:r>
            <a:r>
              <a:rPr lang="en-US" dirty="0"/>
              <a:t> to implement </a:t>
            </a:r>
            <a:r>
              <a:rPr lang="en-US" dirty="0">
                <a:solidFill>
                  <a:srgbClr val="000000"/>
                </a:solidFill>
              </a:rPr>
              <a:t>ISA</a:t>
            </a:r>
          </a:p>
          <a:p>
            <a:pPr lvl="1" eaLnBrk="1" hangingPunct="1">
              <a:lnSpc>
                <a:spcPct val="90000"/>
              </a:lnSpc>
            </a:pPr>
            <a:r>
              <a:rPr lang="en-US" dirty="0">
                <a:solidFill>
                  <a:srgbClr val="000000"/>
                </a:solidFill>
              </a:rPr>
              <a:t>Efficiently implementing the interface</a:t>
            </a:r>
          </a:p>
          <a:p>
            <a:pPr eaLnBrk="1" hangingPunct="1">
              <a:lnSpc>
                <a:spcPct val="90000"/>
              </a:lnSpc>
            </a:pPr>
            <a:endParaRPr lang="en-US" dirty="0">
              <a:solidFill>
                <a:srgbClr val="000000"/>
              </a:solidFill>
            </a:endParaRPr>
          </a:p>
          <a:p>
            <a:pPr eaLnBrk="1" hangingPunct="1">
              <a:lnSpc>
                <a:spcPct val="90000"/>
              </a:lnSpc>
            </a:pPr>
            <a:r>
              <a:rPr lang="en-US" dirty="0">
                <a:solidFill>
                  <a:srgbClr val="000000"/>
                </a:solidFill>
              </a:rPr>
              <a:t>CIS 371/501 is mostly about processor micro-architecture</a:t>
            </a:r>
            <a:endParaRPr lang="en-US" dirty="0"/>
          </a:p>
          <a:p>
            <a:pPr lvl="1" eaLnBrk="1" hangingPunct="1">
              <a:lnSpc>
                <a:spcPct val="90000"/>
              </a:lnSpc>
            </a:pPr>
            <a:r>
              <a:rPr lang="en-US" dirty="0"/>
              <a:t>“architecture” is also a vacuous term for “the design of things”</a:t>
            </a:r>
          </a:p>
          <a:p>
            <a:pPr lvl="2" eaLnBrk="1" hangingPunct="1">
              <a:lnSpc>
                <a:spcPct val="90000"/>
              </a:lnSpc>
            </a:pPr>
            <a:r>
              <a:rPr lang="en-US" dirty="0"/>
              <a:t>software architect, network architecture,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p:cNvSpPr>
            <a:spLocks noGrp="1"/>
          </p:cNvSpPr>
          <p:nvPr>
            <p:ph type="sldNum" sz="quarter" idx="11"/>
          </p:nvPr>
        </p:nvSpPr>
        <p:spPr>
          <a:noFill/>
        </p:spPr>
        <p:txBody>
          <a:bodyPr/>
          <a:lstStyle/>
          <a:p>
            <a:fld id="{EA6198CE-EBDE-8A4E-8C80-A255949FEF41}" type="slidenum">
              <a:rPr lang="en-US" smtClean="0">
                <a:latin typeface="Tahoma" charset="0"/>
              </a:rPr>
              <a:pPr/>
              <a:t>7</a:t>
            </a:fld>
            <a:endParaRPr lang="en-US">
              <a:solidFill>
                <a:schemeClr val="tx1"/>
              </a:solidFill>
              <a:latin typeface="Tahoma" charset="0"/>
            </a:endParaRPr>
          </a:p>
        </p:txBody>
      </p:sp>
      <p:sp>
        <p:nvSpPr>
          <p:cNvPr id="18436" name="Rectangle 1026"/>
          <p:cNvSpPr>
            <a:spLocks noGrp="1" noChangeArrowheads="1"/>
          </p:cNvSpPr>
          <p:nvPr>
            <p:ph type="title"/>
          </p:nvPr>
        </p:nvSpPr>
        <p:spPr/>
        <p:txBody>
          <a:bodyPr/>
          <a:lstStyle/>
          <a:p>
            <a:pPr eaLnBrk="1" hangingPunct="1"/>
            <a:r>
              <a:rPr lang="en-US">
                <a:ea typeface="ＭＳ Ｐゴシック" charset="-128"/>
                <a:cs typeface="ＭＳ Ｐゴシック" charset="-128"/>
              </a:rPr>
              <a:t>Application Specific Designs</a:t>
            </a:r>
          </a:p>
        </p:txBody>
      </p:sp>
      <p:sp>
        <p:nvSpPr>
          <p:cNvPr id="18437" name="Rectangle 1027" descr="Rectangle: Click to edit Master text styles&#10;Second level&#10;Third level&#10;Fourth level&#10;Fifth level"/>
          <p:cNvSpPr>
            <a:spLocks noGrp="1" noChangeArrowheads="1"/>
          </p:cNvSpPr>
          <p:nvPr>
            <p:ph type="body" idx="1"/>
          </p:nvPr>
        </p:nvSpPr>
        <p:spPr/>
        <p:txBody>
          <a:bodyPr/>
          <a:lstStyle/>
          <a:p>
            <a:pPr eaLnBrk="1" hangingPunct="1"/>
            <a:r>
              <a:rPr lang="en-US" dirty="0">
                <a:ea typeface="ＭＳ Ｐゴシック" charset="-128"/>
                <a:cs typeface="ＭＳ Ｐゴシック" charset="-128"/>
              </a:rPr>
              <a:t>This class is about </a:t>
            </a:r>
            <a:r>
              <a:rPr lang="en-US" b="1" dirty="0">
                <a:solidFill>
                  <a:srgbClr val="F7020B"/>
                </a:solidFill>
                <a:ea typeface="ＭＳ Ｐゴシック" charset="-128"/>
                <a:cs typeface="ＭＳ Ｐゴシック" charset="-128"/>
              </a:rPr>
              <a:t>general-purpose CPUs</a:t>
            </a:r>
            <a:endParaRPr lang="en-US" dirty="0">
              <a:ea typeface="ＭＳ Ｐゴシック" charset="-128"/>
              <a:cs typeface="ＭＳ Ｐゴシック" charset="-128"/>
            </a:endParaRPr>
          </a:p>
          <a:p>
            <a:pPr lvl="1" eaLnBrk="1" hangingPunct="1"/>
            <a:r>
              <a:rPr lang="en-US" dirty="0"/>
              <a:t>Processor that can do anything, run a full OS, etc.</a:t>
            </a:r>
          </a:p>
          <a:p>
            <a:pPr lvl="1" eaLnBrk="1" hangingPunct="1"/>
            <a:r>
              <a:rPr lang="en-US" dirty="0"/>
              <a:t>E.g., Intel Atom/Core/Xeon, AMD Ryzen/EPYC, ARM M/A series</a:t>
            </a:r>
          </a:p>
          <a:p>
            <a:pPr lvl="1" eaLnBrk="1" hangingPunct="1"/>
            <a:endParaRPr lang="en-US" sz="1100" dirty="0"/>
          </a:p>
          <a:p>
            <a:pPr eaLnBrk="1" hangingPunct="1">
              <a:lnSpc>
                <a:spcPct val="90000"/>
              </a:lnSpc>
            </a:pPr>
            <a:r>
              <a:rPr lang="en-US" dirty="0">
                <a:ea typeface="ＭＳ Ｐゴシック" charset="-128"/>
                <a:cs typeface="ＭＳ Ｐゴシック" charset="-128"/>
              </a:rPr>
              <a:t>In contrast to </a:t>
            </a:r>
            <a:r>
              <a:rPr lang="en-US" b="1" dirty="0">
                <a:solidFill>
                  <a:srgbClr val="F7020B"/>
                </a:solidFill>
                <a:ea typeface="ＭＳ Ｐゴシック" charset="-128"/>
                <a:cs typeface="ＭＳ Ｐゴシック" charset="-128"/>
              </a:rPr>
              <a:t>application-specific chips</a:t>
            </a:r>
          </a:p>
          <a:p>
            <a:pPr lvl="1" eaLnBrk="1" hangingPunct="1">
              <a:lnSpc>
                <a:spcPct val="90000"/>
              </a:lnSpc>
            </a:pPr>
            <a:r>
              <a:rPr lang="en-US" dirty="0">
                <a:solidFill>
                  <a:srgbClr val="000000"/>
                </a:solidFill>
              </a:rPr>
              <a:t>Or </a:t>
            </a:r>
            <a:r>
              <a:rPr lang="en-US" b="1" dirty="0" err="1">
                <a:solidFill>
                  <a:srgbClr val="000000"/>
                </a:solidFill>
              </a:rPr>
              <a:t>ASICs</a:t>
            </a:r>
            <a:r>
              <a:rPr lang="en-US" b="1" dirty="0">
                <a:solidFill>
                  <a:srgbClr val="000000"/>
                </a:solidFill>
              </a:rPr>
              <a:t> </a:t>
            </a:r>
            <a:r>
              <a:rPr lang="en-US" dirty="0">
                <a:solidFill>
                  <a:srgbClr val="000000"/>
                </a:solidFill>
              </a:rPr>
              <a:t>(Application specific integrated circuits)</a:t>
            </a:r>
            <a:endParaRPr lang="en-US" b="1" dirty="0">
              <a:solidFill>
                <a:srgbClr val="F7020B"/>
              </a:solidFill>
            </a:endParaRPr>
          </a:p>
          <a:p>
            <a:pPr lvl="2" eaLnBrk="1" hangingPunct="1">
              <a:lnSpc>
                <a:spcPct val="90000"/>
              </a:lnSpc>
            </a:pPr>
            <a:r>
              <a:rPr lang="en-US" dirty="0"/>
              <a:t>Also application-domain specific processors</a:t>
            </a:r>
          </a:p>
          <a:p>
            <a:pPr lvl="1" eaLnBrk="1" hangingPunct="1">
              <a:lnSpc>
                <a:spcPct val="90000"/>
              </a:lnSpc>
            </a:pPr>
            <a:r>
              <a:rPr lang="en-US" dirty="0"/>
              <a:t>Implement critical domain-specific functionality in hardware</a:t>
            </a:r>
          </a:p>
          <a:p>
            <a:pPr lvl="2" eaLnBrk="1" hangingPunct="1">
              <a:lnSpc>
                <a:spcPct val="90000"/>
              </a:lnSpc>
            </a:pPr>
            <a:r>
              <a:rPr lang="en-US" dirty="0"/>
              <a:t>Examples: video encoding, 3D graphics, machine learning</a:t>
            </a:r>
          </a:p>
          <a:p>
            <a:pPr lvl="1" eaLnBrk="1" hangingPunct="1">
              <a:lnSpc>
                <a:spcPct val="90000"/>
              </a:lnSpc>
            </a:pPr>
            <a:r>
              <a:rPr lang="en-US" dirty="0"/>
              <a:t>General rules</a:t>
            </a:r>
          </a:p>
          <a:p>
            <a:pPr lvl="2" eaLnBrk="1" hangingPunct="1">
              <a:lnSpc>
                <a:spcPct val="90000"/>
              </a:lnSpc>
              <a:buFontTx/>
              <a:buChar char="-"/>
            </a:pPr>
            <a:r>
              <a:rPr lang="en-US" dirty="0"/>
              <a:t>Hardware is less flexible than software</a:t>
            </a:r>
          </a:p>
          <a:p>
            <a:pPr lvl="2" eaLnBrk="1" hangingPunct="1">
              <a:lnSpc>
                <a:spcPct val="90000"/>
              </a:lnSpc>
              <a:buFontTx/>
              <a:buChar char="+"/>
            </a:pPr>
            <a:r>
              <a:rPr lang="en-US" dirty="0"/>
              <a:t>Hardware more effective (speed, power, cost) than software</a:t>
            </a:r>
          </a:p>
          <a:p>
            <a:pPr lvl="2" eaLnBrk="1" hangingPunct="1">
              <a:lnSpc>
                <a:spcPct val="90000"/>
              </a:lnSpc>
              <a:buFontTx/>
              <a:buChar char="+"/>
            </a:pPr>
            <a:r>
              <a:rPr lang="en-US" dirty="0"/>
              <a:t>Domain specific more “parallel” than general purpose</a:t>
            </a:r>
          </a:p>
          <a:p>
            <a:pPr lvl="3" eaLnBrk="1" hangingPunct="1">
              <a:lnSpc>
                <a:spcPct val="90000"/>
              </a:lnSpc>
              <a:buFont typeface="Times" charset="0"/>
              <a:buChar char="•"/>
            </a:pPr>
            <a:r>
              <a:rPr lang="en-US" dirty="0"/>
              <a:t>But mainstream processors are quite parallel as well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4"/>
          <p:cNvSpPr>
            <a:spLocks noGrp="1"/>
          </p:cNvSpPr>
          <p:nvPr>
            <p:ph type="sldNum" sz="quarter" idx="11"/>
          </p:nvPr>
        </p:nvSpPr>
        <p:spPr>
          <a:noFill/>
        </p:spPr>
        <p:txBody>
          <a:bodyPr/>
          <a:lstStyle/>
          <a:p>
            <a:fld id="{CFBABD02-2E71-A94B-A223-8D367D076554}" type="slidenum">
              <a:rPr lang="en-US" smtClean="0">
                <a:latin typeface="Tahoma" pitchFamily="-84" charset="0"/>
              </a:rPr>
              <a:pPr/>
              <a:t>8</a:t>
            </a:fld>
            <a:endParaRPr lang="en-US">
              <a:latin typeface="Tahoma" pitchFamily="-84" charset="0"/>
            </a:endParaRPr>
          </a:p>
        </p:txBody>
      </p:sp>
      <p:sp>
        <p:nvSpPr>
          <p:cNvPr id="23556" name="Title 7"/>
          <p:cNvSpPr>
            <a:spLocks noGrp="1"/>
          </p:cNvSpPr>
          <p:nvPr>
            <p:ph type="title"/>
          </p:nvPr>
        </p:nvSpPr>
        <p:spPr/>
        <p:txBody>
          <a:bodyPr/>
          <a:lstStyle/>
          <a:p>
            <a:r>
              <a:rPr lang="en-US">
                <a:ea typeface="ＭＳ Ｐゴシック" pitchFamily="-84" charset="-128"/>
                <a:cs typeface="ＭＳ Ｐゴシック" pitchFamily="-84" charset="-128"/>
              </a:rPr>
              <a:t>Technology Trends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p:cNvSpPr>
            <a:spLocks noGrp="1"/>
          </p:cNvSpPr>
          <p:nvPr>
            <p:ph type="sldNum" sz="quarter" idx="11"/>
          </p:nvPr>
        </p:nvSpPr>
        <p:spPr>
          <a:noFill/>
        </p:spPr>
        <p:txBody>
          <a:bodyPr/>
          <a:lstStyle/>
          <a:p>
            <a:fld id="{38F21F54-A144-FA40-876C-2637682289BD}" type="slidenum">
              <a:rPr lang="en-US" smtClean="0">
                <a:latin typeface="Tahoma" pitchFamily="-84" charset="0"/>
              </a:rPr>
              <a:pPr/>
              <a:t>9</a:t>
            </a:fld>
            <a:endParaRPr lang="en-US">
              <a:solidFill>
                <a:schemeClr val="tx1"/>
              </a:solidFill>
              <a:latin typeface="Tahoma" pitchFamily="-84" charset="0"/>
            </a:endParaRPr>
          </a:p>
        </p:txBody>
      </p:sp>
      <p:sp>
        <p:nvSpPr>
          <p:cNvPr id="24580" name="Rectangle 2"/>
          <p:cNvSpPr>
            <a:spLocks noGrp="1" noChangeArrowheads="1"/>
          </p:cNvSpPr>
          <p:nvPr>
            <p:ph type="title"/>
          </p:nvPr>
        </p:nvSpPr>
        <p:spPr/>
        <p:txBody>
          <a:bodyPr/>
          <a:lstStyle/>
          <a:p>
            <a:pPr eaLnBrk="1" hangingPunct="1"/>
            <a:r>
              <a:rPr lang="en-US">
                <a:ea typeface="ＭＳ Ｐゴシック" pitchFamily="-84" charset="-128"/>
                <a:cs typeface="ＭＳ Ｐゴシック" pitchFamily="-84" charset="-128"/>
              </a:rPr>
              <a:t>“Technology”</a:t>
            </a:r>
          </a:p>
        </p:txBody>
      </p:sp>
      <p:sp>
        <p:nvSpPr>
          <p:cNvPr id="24581" name="Rectangle 3" descr="Rectangle: Click to edit Master text styles&#10;Second level&#10;Third level&#10;Fourth level&#10;Fifth level"/>
          <p:cNvSpPr>
            <a:spLocks noGrp="1" noChangeArrowheads="1"/>
          </p:cNvSpPr>
          <p:nvPr>
            <p:ph type="body" idx="1"/>
          </p:nvPr>
        </p:nvSpPr>
        <p:spPr>
          <a:xfrm>
            <a:off x="304800" y="1219200"/>
            <a:ext cx="8534400" cy="5334000"/>
          </a:xfrm>
        </p:spPr>
        <p:txBody>
          <a:bodyPr/>
          <a:lstStyle/>
          <a:p>
            <a:pPr eaLnBrk="1" hangingPunct="1">
              <a:lnSpc>
                <a:spcPct val="80000"/>
              </a:lnSpc>
            </a:pPr>
            <a:r>
              <a:rPr lang="en-US" dirty="0">
                <a:ea typeface="ＭＳ Ｐゴシック" pitchFamily="-84" charset="-128"/>
                <a:cs typeface="ＭＳ Ｐゴシック" pitchFamily="-84" charset="-128"/>
              </a:rPr>
              <a:t>Basic element </a:t>
            </a:r>
          </a:p>
          <a:p>
            <a:pPr lvl="1" eaLnBrk="1" hangingPunct="1">
              <a:lnSpc>
                <a:spcPct val="80000"/>
              </a:lnSpc>
            </a:pPr>
            <a:r>
              <a:rPr lang="en-US" dirty="0"/>
              <a:t>Solid-state </a:t>
            </a:r>
            <a:r>
              <a:rPr lang="en-US" b="1" dirty="0">
                <a:solidFill>
                  <a:srgbClr val="F7020B"/>
                </a:solidFill>
              </a:rPr>
              <a:t>transistor</a:t>
            </a:r>
            <a:r>
              <a:rPr lang="en-US" dirty="0"/>
              <a:t> (i.e., electrical switch)</a:t>
            </a:r>
          </a:p>
          <a:p>
            <a:pPr lvl="1" eaLnBrk="1" hangingPunct="1">
              <a:lnSpc>
                <a:spcPct val="80000"/>
              </a:lnSpc>
            </a:pPr>
            <a:r>
              <a:rPr lang="en-US" dirty="0"/>
              <a:t>Building block of </a:t>
            </a:r>
            <a:r>
              <a:rPr lang="en-US" b="1" dirty="0">
                <a:solidFill>
                  <a:srgbClr val="F7020B"/>
                </a:solidFill>
              </a:rPr>
              <a:t>integrated circuits (ICs)</a:t>
            </a:r>
            <a:endParaRPr lang="en-US" dirty="0"/>
          </a:p>
          <a:p>
            <a:pPr lvl="1" eaLnBrk="1" hangingPunct="1">
              <a:lnSpc>
                <a:spcPct val="80000"/>
              </a:lnSpc>
            </a:pPr>
            <a:endParaRPr lang="en-US" dirty="0"/>
          </a:p>
          <a:p>
            <a:pPr eaLnBrk="1" hangingPunct="1">
              <a:lnSpc>
                <a:spcPct val="80000"/>
              </a:lnSpc>
            </a:pPr>
            <a:r>
              <a:rPr lang="en-US" dirty="0">
                <a:ea typeface="ＭＳ Ｐゴシック" pitchFamily="-84" charset="-128"/>
                <a:cs typeface="ＭＳ Ｐゴシック" pitchFamily="-84" charset="-128"/>
              </a:rPr>
              <a:t>What’s so great about ICs? Everything</a:t>
            </a:r>
          </a:p>
          <a:p>
            <a:pPr lvl="1" eaLnBrk="1" hangingPunct="1">
              <a:lnSpc>
                <a:spcPct val="80000"/>
              </a:lnSpc>
              <a:buFontTx/>
              <a:buChar char="+"/>
            </a:pPr>
            <a:r>
              <a:rPr lang="en-US" dirty="0"/>
              <a:t>High performance, high reliability, low cost, low power</a:t>
            </a:r>
          </a:p>
          <a:p>
            <a:pPr lvl="1" eaLnBrk="1" hangingPunct="1">
              <a:lnSpc>
                <a:spcPct val="80000"/>
              </a:lnSpc>
              <a:buFontTx/>
              <a:buChar char="+"/>
            </a:pPr>
            <a:r>
              <a:rPr lang="en-US" dirty="0"/>
              <a:t>Lever of mass production</a:t>
            </a:r>
          </a:p>
          <a:p>
            <a:pPr lvl="1" eaLnBrk="1" hangingPunct="1">
              <a:lnSpc>
                <a:spcPct val="80000"/>
              </a:lnSpc>
            </a:pPr>
            <a:endParaRPr lang="en-US" dirty="0"/>
          </a:p>
          <a:p>
            <a:pPr eaLnBrk="1" hangingPunct="1">
              <a:lnSpc>
                <a:spcPct val="80000"/>
              </a:lnSpc>
            </a:pPr>
            <a:r>
              <a:rPr lang="en-US" dirty="0">
                <a:ea typeface="ＭＳ Ｐゴシック" pitchFamily="-84" charset="-128"/>
                <a:cs typeface="ＭＳ Ｐゴシック" pitchFamily="-84" charset="-128"/>
              </a:rPr>
              <a:t>Several kinds of </a:t>
            </a:r>
            <a:r>
              <a:rPr lang="en-US" dirty="0"/>
              <a:t>integrated circuit </a:t>
            </a:r>
            <a:r>
              <a:rPr lang="en-US" dirty="0">
                <a:ea typeface="ＭＳ Ｐゴシック" pitchFamily="-84" charset="-128"/>
                <a:cs typeface="ＭＳ Ｐゴシック" pitchFamily="-84" charset="-128"/>
              </a:rPr>
              <a:t>families</a:t>
            </a:r>
          </a:p>
          <a:p>
            <a:pPr lvl="1" eaLnBrk="1" hangingPunct="1">
              <a:lnSpc>
                <a:spcPct val="80000"/>
              </a:lnSpc>
            </a:pPr>
            <a:r>
              <a:rPr lang="en-US" b="1" dirty="0">
                <a:solidFill>
                  <a:srgbClr val="F7020B"/>
                </a:solidFill>
              </a:rPr>
              <a:t>SRAM/logic</a:t>
            </a:r>
            <a:r>
              <a:rPr lang="en-US" dirty="0"/>
              <a:t>: optimized for speed (used for processors)</a:t>
            </a:r>
          </a:p>
          <a:p>
            <a:pPr lvl="1" eaLnBrk="1" hangingPunct="1">
              <a:lnSpc>
                <a:spcPct val="80000"/>
              </a:lnSpc>
            </a:pPr>
            <a:r>
              <a:rPr lang="en-US" b="1" dirty="0">
                <a:solidFill>
                  <a:srgbClr val="F7020B"/>
                </a:solidFill>
              </a:rPr>
              <a:t>DRAM</a:t>
            </a:r>
            <a:r>
              <a:rPr lang="en-US" dirty="0"/>
              <a:t>: optimized for density, cost, power (used for memory)</a:t>
            </a:r>
          </a:p>
          <a:p>
            <a:pPr lvl="1" eaLnBrk="1" hangingPunct="1">
              <a:lnSpc>
                <a:spcPct val="80000"/>
              </a:lnSpc>
            </a:pPr>
            <a:r>
              <a:rPr lang="en-US" b="1" dirty="0">
                <a:solidFill>
                  <a:srgbClr val="F7020B"/>
                </a:solidFill>
              </a:rPr>
              <a:t>Flash</a:t>
            </a:r>
            <a:r>
              <a:rPr lang="en-US" dirty="0"/>
              <a:t>: optimized for density, cost (used for storage)</a:t>
            </a:r>
          </a:p>
          <a:p>
            <a:pPr lvl="1" eaLnBrk="1" hangingPunct="1">
              <a:lnSpc>
                <a:spcPct val="80000"/>
              </a:lnSpc>
            </a:pPr>
            <a:r>
              <a:rPr lang="en-US" dirty="0"/>
              <a:t>Increasing opportunities for integrating multiple technologies</a:t>
            </a:r>
          </a:p>
          <a:p>
            <a:pPr lvl="1" eaLnBrk="1" hangingPunct="1">
              <a:lnSpc>
                <a:spcPct val="80000"/>
              </a:lnSpc>
            </a:pPr>
            <a:endParaRPr lang="en-US" dirty="0"/>
          </a:p>
          <a:p>
            <a:pPr eaLnBrk="1" hangingPunct="1">
              <a:lnSpc>
                <a:spcPct val="80000"/>
              </a:lnSpc>
            </a:pPr>
            <a:r>
              <a:rPr lang="en-US" dirty="0">
                <a:ea typeface="ＭＳ Ｐゴシック" pitchFamily="-84" charset="-128"/>
                <a:cs typeface="ＭＳ Ｐゴシック" pitchFamily="-84" charset="-128"/>
              </a:rPr>
              <a:t>Non-transistor storage and inter-connection technologies</a:t>
            </a:r>
          </a:p>
          <a:p>
            <a:pPr lvl="1" eaLnBrk="1" hangingPunct="1">
              <a:lnSpc>
                <a:spcPct val="80000"/>
              </a:lnSpc>
            </a:pPr>
            <a:r>
              <a:rPr lang="en-US" dirty="0"/>
              <a:t>Magnetic disks, optical storage, ethernet, fiber optics, wireless</a:t>
            </a:r>
          </a:p>
        </p:txBody>
      </p:sp>
      <p:grpSp>
        <p:nvGrpSpPr>
          <p:cNvPr id="2" name="Group 14"/>
          <p:cNvGrpSpPr>
            <a:grpSpLocks/>
          </p:cNvGrpSpPr>
          <p:nvPr/>
        </p:nvGrpSpPr>
        <p:grpSpPr bwMode="auto">
          <a:xfrm>
            <a:off x="6318250" y="990600"/>
            <a:ext cx="2673350" cy="1600200"/>
            <a:chOff x="3980" y="624"/>
            <a:chExt cx="1684" cy="1008"/>
          </a:xfrm>
        </p:grpSpPr>
        <p:sp>
          <p:nvSpPr>
            <p:cNvPr id="24583" name="Text Box 15"/>
            <p:cNvSpPr txBox="1">
              <a:spLocks noChangeArrowheads="1"/>
            </p:cNvSpPr>
            <p:nvPr/>
          </p:nvSpPr>
          <p:spPr bwMode="auto">
            <a:xfrm>
              <a:off x="4560" y="1401"/>
              <a:ext cx="620" cy="231"/>
            </a:xfrm>
            <a:prstGeom prst="rect">
              <a:avLst/>
            </a:prstGeom>
            <a:noFill/>
            <a:ln w="12700">
              <a:noFill/>
              <a:miter lim="800000"/>
              <a:headEnd/>
              <a:tailEnd/>
            </a:ln>
          </p:spPr>
          <p:txBody>
            <a:bodyPr wrap="none">
              <a:prstTxWarp prst="textNoShape">
                <a:avLst/>
              </a:prstTxWarp>
              <a:spAutoFit/>
            </a:bodyPr>
            <a:lstStyle/>
            <a:p>
              <a:pPr algn="l"/>
              <a:r>
                <a:rPr lang="en-US">
                  <a:solidFill>
                    <a:srgbClr val="F7020B"/>
                  </a:solidFill>
                </a:rPr>
                <a:t>channel</a:t>
              </a:r>
            </a:p>
          </p:txBody>
        </p:sp>
        <p:sp>
          <p:nvSpPr>
            <p:cNvPr id="24584" name="Text Box 16"/>
            <p:cNvSpPr txBox="1">
              <a:spLocks noChangeArrowheads="1"/>
            </p:cNvSpPr>
            <p:nvPr/>
          </p:nvSpPr>
          <p:spPr bwMode="auto">
            <a:xfrm>
              <a:off x="3980" y="1026"/>
              <a:ext cx="548" cy="231"/>
            </a:xfrm>
            <a:prstGeom prst="rect">
              <a:avLst/>
            </a:prstGeom>
            <a:noFill/>
            <a:ln w="12700">
              <a:noFill/>
              <a:miter lim="800000"/>
              <a:headEnd/>
              <a:tailEnd/>
            </a:ln>
          </p:spPr>
          <p:txBody>
            <a:bodyPr wrap="none">
              <a:prstTxWarp prst="textNoShape">
                <a:avLst/>
              </a:prstTxWarp>
              <a:spAutoFit/>
            </a:bodyPr>
            <a:lstStyle/>
            <a:p>
              <a:pPr algn="l"/>
              <a:r>
                <a:rPr lang="en-US">
                  <a:solidFill>
                    <a:srgbClr val="F7020B"/>
                  </a:solidFill>
                </a:rPr>
                <a:t>source</a:t>
              </a:r>
            </a:p>
          </p:txBody>
        </p:sp>
        <p:sp>
          <p:nvSpPr>
            <p:cNvPr id="24585" name="Text Box 17"/>
            <p:cNvSpPr txBox="1">
              <a:spLocks noChangeArrowheads="1"/>
            </p:cNvSpPr>
            <p:nvPr/>
          </p:nvSpPr>
          <p:spPr bwMode="auto">
            <a:xfrm>
              <a:off x="5228" y="1026"/>
              <a:ext cx="436" cy="231"/>
            </a:xfrm>
            <a:prstGeom prst="rect">
              <a:avLst/>
            </a:prstGeom>
            <a:noFill/>
            <a:ln w="12700">
              <a:noFill/>
              <a:miter lim="800000"/>
              <a:headEnd/>
              <a:tailEnd/>
            </a:ln>
          </p:spPr>
          <p:txBody>
            <a:bodyPr wrap="none">
              <a:prstTxWarp prst="textNoShape">
                <a:avLst/>
              </a:prstTxWarp>
              <a:spAutoFit/>
            </a:bodyPr>
            <a:lstStyle/>
            <a:p>
              <a:pPr algn="l"/>
              <a:r>
                <a:rPr lang="en-US">
                  <a:solidFill>
                    <a:srgbClr val="F7020B"/>
                  </a:solidFill>
                </a:rPr>
                <a:t>drain</a:t>
              </a:r>
            </a:p>
          </p:txBody>
        </p:sp>
        <p:sp>
          <p:nvSpPr>
            <p:cNvPr id="24586" name="Text Box 18"/>
            <p:cNvSpPr txBox="1">
              <a:spLocks noChangeArrowheads="1"/>
            </p:cNvSpPr>
            <p:nvPr/>
          </p:nvSpPr>
          <p:spPr bwMode="auto">
            <a:xfrm>
              <a:off x="4400" y="624"/>
              <a:ext cx="396" cy="231"/>
            </a:xfrm>
            <a:prstGeom prst="rect">
              <a:avLst/>
            </a:prstGeom>
            <a:noFill/>
            <a:ln w="12700">
              <a:noFill/>
              <a:miter lim="800000"/>
              <a:headEnd/>
              <a:tailEnd/>
            </a:ln>
          </p:spPr>
          <p:txBody>
            <a:bodyPr wrap="none">
              <a:prstTxWarp prst="textNoShape">
                <a:avLst/>
              </a:prstTxWarp>
              <a:spAutoFit/>
            </a:bodyPr>
            <a:lstStyle/>
            <a:p>
              <a:pPr algn="l"/>
              <a:r>
                <a:rPr lang="en-US">
                  <a:solidFill>
                    <a:srgbClr val="F7020B"/>
                  </a:solidFill>
                </a:rPr>
                <a:t>gate</a:t>
              </a:r>
            </a:p>
          </p:txBody>
        </p:sp>
        <p:sp>
          <p:nvSpPr>
            <p:cNvPr id="24587" name="Rectangle 19"/>
            <p:cNvSpPr>
              <a:spLocks noChangeArrowheads="1"/>
            </p:cNvSpPr>
            <p:nvPr/>
          </p:nvSpPr>
          <p:spPr bwMode="auto">
            <a:xfrm rot="5400000">
              <a:off x="4603" y="724"/>
              <a:ext cx="488" cy="768"/>
            </a:xfrm>
            <a:prstGeom prst="rect">
              <a:avLst/>
            </a:prstGeom>
            <a:solidFill>
              <a:srgbClr val="00FFCC"/>
            </a:solidFill>
            <a:ln w="9525">
              <a:noFill/>
              <a:miter lim="800000"/>
              <a:headEnd/>
              <a:tailEnd/>
            </a:ln>
          </p:spPr>
          <p:txBody>
            <a:bodyPr wrap="none" anchor="ctr">
              <a:prstTxWarp prst="textNoShape">
                <a:avLst/>
              </a:prstTxWarp>
            </a:bodyPr>
            <a:lstStyle/>
            <a:p>
              <a:endParaRPr lang="en-US"/>
            </a:p>
          </p:txBody>
        </p:sp>
        <p:grpSp>
          <p:nvGrpSpPr>
            <p:cNvPr id="3" name="Group 20"/>
            <p:cNvGrpSpPr>
              <a:grpSpLocks/>
            </p:cNvGrpSpPr>
            <p:nvPr/>
          </p:nvGrpSpPr>
          <p:grpSpPr bwMode="auto">
            <a:xfrm rot="5400000">
              <a:off x="4555" y="388"/>
              <a:ext cx="584" cy="1152"/>
              <a:chOff x="1920" y="3264"/>
              <a:chExt cx="384" cy="576"/>
            </a:xfrm>
          </p:grpSpPr>
          <p:sp>
            <p:nvSpPr>
              <p:cNvPr id="24590" name="Line 21"/>
              <p:cNvSpPr>
                <a:spLocks noChangeShapeType="1"/>
              </p:cNvSpPr>
              <p:nvPr/>
            </p:nvSpPr>
            <p:spPr bwMode="auto">
              <a:xfrm>
                <a:off x="2304" y="3648"/>
                <a:ext cx="0" cy="192"/>
              </a:xfrm>
              <a:prstGeom prst="line">
                <a:avLst/>
              </a:prstGeom>
              <a:noFill/>
              <a:ln w="28575">
                <a:solidFill>
                  <a:srgbClr val="030305"/>
                </a:solidFill>
                <a:round/>
                <a:headEnd/>
                <a:tailEnd/>
              </a:ln>
            </p:spPr>
            <p:txBody>
              <a:bodyPr wrap="none">
                <a:prstTxWarp prst="textNoShape">
                  <a:avLst/>
                </a:prstTxWarp>
              </a:bodyPr>
              <a:lstStyle/>
              <a:p>
                <a:endParaRPr lang="en-US"/>
              </a:p>
            </p:txBody>
          </p:sp>
          <p:sp>
            <p:nvSpPr>
              <p:cNvPr id="24591" name="Line 22"/>
              <p:cNvSpPr>
                <a:spLocks noChangeShapeType="1"/>
              </p:cNvSpPr>
              <p:nvPr/>
            </p:nvSpPr>
            <p:spPr bwMode="auto">
              <a:xfrm>
                <a:off x="2160" y="3456"/>
                <a:ext cx="0" cy="192"/>
              </a:xfrm>
              <a:prstGeom prst="line">
                <a:avLst/>
              </a:prstGeom>
              <a:noFill/>
              <a:ln w="28575">
                <a:solidFill>
                  <a:srgbClr val="030305"/>
                </a:solidFill>
                <a:round/>
                <a:headEnd/>
                <a:tailEnd/>
              </a:ln>
            </p:spPr>
            <p:txBody>
              <a:bodyPr wrap="none">
                <a:prstTxWarp prst="textNoShape">
                  <a:avLst/>
                </a:prstTxWarp>
              </a:bodyPr>
              <a:lstStyle/>
              <a:p>
                <a:endParaRPr lang="en-US"/>
              </a:p>
            </p:txBody>
          </p:sp>
          <p:sp>
            <p:nvSpPr>
              <p:cNvPr id="24592" name="Line 23"/>
              <p:cNvSpPr>
                <a:spLocks noChangeShapeType="1"/>
              </p:cNvSpPr>
              <p:nvPr/>
            </p:nvSpPr>
            <p:spPr bwMode="auto">
              <a:xfrm>
                <a:off x="2304" y="3264"/>
                <a:ext cx="0" cy="192"/>
              </a:xfrm>
              <a:prstGeom prst="line">
                <a:avLst/>
              </a:prstGeom>
              <a:noFill/>
              <a:ln w="28575">
                <a:solidFill>
                  <a:srgbClr val="030305"/>
                </a:solidFill>
                <a:round/>
                <a:headEnd/>
                <a:tailEnd/>
              </a:ln>
            </p:spPr>
            <p:txBody>
              <a:bodyPr wrap="none">
                <a:prstTxWarp prst="textNoShape">
                  <a:avLst/>
                </a:prstTxWarp>
              </a:bodyPr>
              <a:lstStyle/>
              <a:p>
                <a:endParaRPr lang="en-US"/>
              </a:p>
            </p:txBody>
          </p:sp>
          <p:sp>
            <p:nvSpPr>
              <p:cNvPr id="24593" name="Line 24"/>
              <p:cNvSpPr>
                <a:spLocks noChangeShapeType="1"/>
              </p:cNvSpPr>
              <p:nvPr/>
            </p:nvSpPr>
            <p:spPr bwMode="auto">
              <a:xfrm>
                <a:off x="2112" y="3456"/>
                <a:ext cx="0" cy="192"/>
              </a:xfrm>
              <a:prstGeom prst="line">
                <a:avLst/>
              </a:prstGeom>
              <a:noFill/>
              <a:ln w="28575">
                <a:solidFill>
                  <a:srgbClr val="030305"/>
                </a:solidFill>
                <a:round/>
                <a:headEnd/>
                <a:tailEnd/>
              </a:ln>
            </p:spPr>
            <p:txBody>
              <a:bodyPr wrap="none">
                <a:prstTxWarp prst="textNoShape">
                  <a:avLst/>
                </a:prstTxWarp>
              </a:bodyPr>
              <a:lstStyle/>
              <a:p>
                <a:endParaRPr lang="en-US"/>
              </a:p>
            </p:txBody>
          </p:sp>
          <p:sp>
            <p:nvSpPr>
              <p:cNvPr id="24594" name="Line 25"/>
              <p:cNvSpPr>
                <a:spLocks noChangeShapeType="1"/>
              </p:cNvSpPr>
              <p:nvPr/>
            </p:nvSpPr>
            <p:spPr bwMode="auto">
              <a:xfrm>
                <a:off x="2160" y="3648"/>
                <a:ext cx="144" cy="0"/>
              </a:xfrm>
              <a:prstGeom prst="line">
                <a:avLst/>
              </a:prstGeom>
              <a:noFill/>
              <a:ln w="28575">
                <a:solidFill>
                  <a:srgbClr val="030305"/>
                </a:solidFill>
                <a:round/>
                <a:headEnd/>
                <a:tailEnd/>
              </a:ln>
            </p:spPr>
            <p:txBody>
              <a:bodyPr wrap="none">
                <a:prstTxWarp prst="textNoShape">
                  <a:avLst/>
                </a:prstTxWarp>
              </a:bodyPr>
              <a:lstStyle/>
              <a:p>
                <a:endParaRPr lang="en-US"/>
              </a:p>
            </p:txBody>
          </p:sp>
          <p:sp>
            <p:nvSpPr>
              <p:cNvPr id="24595" name="Line 26"/>
              <p:cNvSpPr>
                <a:spLocks noChangeShapeType="1"/>
              </p:cNvSpPr>
              <p:nvPr/>
            </p:nvSpPr>
            <p:spPr bwMode="auto">
              <a:xfrm>
                <a:off x="2160" y="3456"/>
                <a:ext cx="144" cy="0"/>
              </a:xfrm>
              <a:prstGeom prst="line">
                <a:avLst/>
              </a:prstGeom>
              <a:noFill/>
              <a:ln w="28575">
                <a:solidFill>
                  <a:srgbClr val="030305"/>
                </a:solidFill>
                <a:round/>
                <a:headEnd/>
                <a:tailEnd/>
              </a:ln>
            </p:spPr>
            <p:txBody>
              <a:bodyPr wrap="none">
                <a:prstTxWarp prst="textNoShape">
                  <a:avLst/>
                </a:prstTxWarp>
              </a:bodyPr>
              <a:lstStyle/>
              <a:p>
                <a:endParaRPr lang="en-US"/>
              </a:p>
            </p:txBody>
          </p:sp>
          <p:sp>
            <p:nvSpPr>
              <p:cNvPr id="24596" name="Line 27"/>
              <p:cNvSpPr>
                <a:spLocks noChangeShapeType="1"/>
              </p:cNvSpPr>
              <p:nvPr/>
            </p:nvSpPr>
            <p:spPr bwMode="auto">
              <a:xfrm flipH="1">
                <a:off x="1920" y="3552"/>
                <a:ext cx="192" cy="0"/>
              </a:xfrm>
              <a:prstGeom prst="line">
                <a:avLst/>
              </a:prstGeom>
              <a:noFill/>
              <a:ln w="28575">
                <a:solidFill>
                  <a:srgbClr val="030305"/>
                </a:solidFill>
                <a:round/>
                <a:headEnd/>
                <a:tailEnd/>
              </a:ln>
            </p:spPr>
            <p:txBody>
              <a:bodyPr wrap="none">
                <a:prstTxWarp prst="textNoShape">
                  <a:avLst/>
                </a:prstTxWarp>
              </a:bodyPr>
              <a:lstStyle/>
              <a:p>
                <a:endParaRPr lang="en-US"/>
              </a:p>
            </p:txBody>
          </p:sp>
        </p:grpSp>
        <p:sp>
          <p:nvSpPr>
            <p:cNvPr id="24589" name="Line 28"/>
            <p:cNvSpPr>
              <a:spLocks noChangeShapeType="1"/>
            </p:cNvSpPr>
            <p:nvPr/>
          </p:nvSpPr>
          <p:spPr bwMode="auto">
            <a:xfrm rot="5400000">
              <a:off x="4847" y="1204"/>
              <a:ext cx="0" cy="384"/>
            </a:xfrm>
            <a:prstGeom prst="line">
              <a:avLst/>
            </a:prstGeom>
            <a:noFill/>
            <a:ln w="28575">
              <a:solidFill>
                <a:srgbClr val="F7020B"/>
              </a:solidFill>
              <a:round/>
              <a:headEnd type="triangle" w="med" len="med"/>
              <a:tailEnd type="triangle" w="med" len="med"/>
            </a:ln>
          </p:spPr>
          <p:txBody>
            <a:bodyPr wrap="none" anchor="ctr">
              <a:prstTxWarp prst="textNoShape">
                <a:avLst/>
              </a:prstTxWarp>
            </a:bodyPr>
            <a:lstStyle/>
            <a:p>
              <a:endParaRPr lang="en-US"/>
            </a:p>
          </p:txBody>
        </p:sp>
      </p:grpSp>
    </p:spTree>
  </p:cSld>
  <p:clrMapOvr>
    <a:masterClrMapping/>
  </p:clrMapOvr>
</p:sld>
</file>

<file path=ppt/theme/theme1.xml><?xml version="1.0" encoding="utf-8"?>
<a:theme xmlns:a="http://schemas.openxmlformats.org/drawingml/2006/main" name="bluegrid">
  <a:themeElements>
    <a:clrScheme name="bluegrid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gri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accent1"/>
            </a:solidFill>
            <a:effectLst/>
            <a:latin typeface="Arial" pitchFamily="-65" charset="0"/>
          </a:defRPr>
        </a:defPPr>
      </a:lstStyle>
    </a:spDef>
    <a:lnDef>
      <a:spPr bwMode="auto">
        <a:xfrm>
          <a:off x="0" y="0"/>
          <a:ext cx="1" cy="1"/>
        </a:xfrm>
        <a:custGeom>
          <a:avLst/>
          <a:gdLst/>
          <a:ahLst/>
          <a:cxnLst/>
          <a:rect l="0" t="0" r="0" b="0"/>
          <a:pathLst/>
        </a:custGeom>
        <a:noFill/>
        <a:ln w="2857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accent1"/>
            </a:solidFill>
            <a:effectLst/>
            <a:latin typeface="Arial" pitchFamily="-65" charset="0"/>
          </a:defRPr>
        </a:defPPr>
      </a:lstStyle>
    </a:lnDef>
    <a:txDef>
      <a:spPr>
        <a:noFill/>
      </a:spPr>
      <a:bodyPr wrap="none" rtlCol="0">
        <a:spAutoFit/>
      </a:bodyPr>
      <a:lstStyle>
        <a:defPPr algn="l">
          <a:defRPr dirty="0" err="1" smtClean="0">
            <a:solidFill>
              <a:srgbClr val="000000"/>
            </a:solidFill>
          </a:defRPr>
        </a:defPPr>
      </a:lstStyle>
    </a:txDef>
  </a:objectDefaults>
  <a:extraClrSchemeLst>
    <a:extraClrScheme>
      <a:clrScheme name="bluegrid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grid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grid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grid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grid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grid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grid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grid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Untitled:Microsoft Office X:Templates:My Templates:bluegrid.pot</Template>
  <TotalTime>31465</TotalTime>
  <Pages>47</Pages>
  <Words>1535</Words>
  <Application>Microsoft Office PowerPoint</Application>
  <PresentationFormat>信纸(8.5x11 英寸)</PresentationFormat>
  <Paragraphs>278</Paragraphs>
  <Slides>24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ＭＳ Ｐゴシック</vt:lpstr>
      <vt:lpstr>Arial</vt:lpstr>
      <vt:lpstr>Symbol</vt:lpstr>
      <vt:lpstr>Tahoma</vt:lpstr>
      <vt:lpstr>Times</vt:lpstr>
      <vt:lpstr>bluegrid</vt:lpstr>
      <vt:lpstr>Pervasive Idea: Abstraction and Layering</vt:lpstr>
      <vt:lpstr>Abstraction, Layering, and Computers</vt:lpstr>
      <vt:lpstr>Why Study Hardware?</vt:lpstr>
      <vt:lpstr>Penn Legacy</vt:lpstr>
      <vt:lpstr>What is Computer Architecture?</vt:lpstr>
      <vt:lpstr>Computer Architecture</vt:lpstr>
      <vt:lpstr>Application Specific Designs</vt:lpstr>
      <vt:lpstr>Technology Trends</vt:lpstr>
      <vt:lpstr>“Technology”</vt:lpstr>
      <vt:lpstr>Moore’s Law - 1965</vt:lpstr>
      <vt:lpstr>Moore’s Law today</vt:lpstr>
      <vt:lpstr>Moore’s Law today</vt:lpstr>
      <vt:lpstr>Revolution I: The Microprocessor</vt:lpstr>
      <vt:lpstr>First Microprocessor</vt:lpstr>
      <vt:lpstr>Revolution II: Implicit Parallelism </vt:lpstr>
      <vt:lpstr>Pinnacle of Single-Core Microprocessors</vt:lpstr>
      <vt:lpstr>Revolution III: Explicit Parallelism</vt:lpstr>
      <vt:lpstr>Modern Multicore Processor</vt:lpstr>
      <vt:lpstr>Revolution IV: Heterogeneous Processing</vt:lpstr>
      <vt:lpstr>PowerPoint 演示文稿</vt:lpstr>
      <vt:lpstr>Our lowly Zedboard FPGA</vt:lpstr>
      <vt:lpstr>Cerebras: Wafer-Scale Engine</vt:lpstr>
      <vt:lpstr>Technology Disruptions</vt:lpstr>
      <vt:lpstr>Themes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CS152: Computer Architecture and Engineering</dc:title>
  <dc:subject/>
  <dc:creator>Dave Patterson</dc:creator>
  <cp:keywords/>
  <dc:description/>
  <cp:lastModifiedBy>China</cp:lastModifiedBy>
  <cp:revision>757</cp:revision>
  <cp:lastPrinted>2019-08-28T02:43:30Z</cp:lastPrinted>
  <dcterms:created xsi:type="dcterms:W3CDTF">2013-05-03T18:44:21Z</dcterms:created>
  <dcterms:modified xsi:type="dcterms:W3CDTF">2020-09-11T03:04:37Z</dcterms:modified>
</cp:coreProperties>
</file>